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89" r:id="rId6"/>
  </p:sldMasterIdLst>
  <p:notesMasterIdLst>
    <p:notesMasterId r:id="rId109"/>
  </p:notesMasterIdLst>
  <p:handoutMasterIdLst>
    <p:handoutMasterId r:id="rId110"/>
  </p:handoutMasterIdLst>
  <p:sldIdLst>
    <p:sldId id="339" r:id="rId7"/>
    <p:sldId id="340" r:id="rId8"/>
    <p:sldId id="454" r:id="rId9"/>
    <p:sldId id="451" r:id="rId10"/>
    <p:sldId id="452" r:id="rId11"/>
    <p:sldId id="455" r:id="rId12"/>
    <p:sldId id="465" r:id="rId13"/>
    <p:sldId id="261" r:id="rId14"/>
    <p:sldId id="337" r:id="rId15"/>
    <p:sldId id="351" r:id="rId16"/>
    <p:sldId id="352" r:id="rId17"/>
    <p:sldId id="353" r:id="rId18"/>
    <p:sldId id="354" r:id="rId19"/>
    <p:sldId id="355" r:id="rId20"/>
    <p:sldId id="356" r:id="rId21"/>
    <p:sldId id="357" r:id="rId22"/>
    <p:sldId id="358" r:id="rId23"/>
    <p:sldId id="359" r:id="rId24"/>
    <p:sldId id="360" r:id="rId25"/>
    <p:sldId id="449" r:id="rId26"/>
    <p:sldId id="361" r:id="rId27"/>
    <p:sldId id="362" r:id="rId28"/>
    <p:sldId id="366" r:id="rId29"/>
    <p:sldId id="377" r:id="rId30"/>
    <p:sldId id="371" r:id="rId31"/>
    <p:sldId id="378" r:id="rId32"/>
    <p:sldId id="379" r:id="rId33"/>
    <p:sldId id="373" r:id="rId34"/>
    <p:sldId id="380" r:id="rId35"/>
    <p:sldId id="381" r:id="rId36"/>
    <p:sldId id="374"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423" r:id="rId53"/>
    <p:sldId id="397" r:id="rId54"/>
    <p:sldId id="398" r:id="rId55"/>
    <p:sldId id="399" r:id="rId56"/>
    <p:sldId id="400" r:id="rId57"/>
    <p:sldId id="401" r:id="rId58"/>
    <p:sldId id="402" r:id="rId59"/>
    <p:sldId id="403" r:id="rId60"/>
    <p:sldId id="404"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4" r:id="rId78"/>
    <p:sldId id="425" r:id="rId79"/>
    <p:sldId id="426" r:id="rId80"/>
    <p:sldId id="427" r:id="rId81"/>
    <p:sldId id="428" r:id="rId82"/>
    <p:sldId id="429" r:id="rId83"/>
    <p:sldId id="430" r:id="rId84"/>
    <p:sldId id="447" r:id="rId85"/>
    <p:sldId id="448" r:id="rId86"/>
    <p:sldId id="431" r:id="rId87"/>
    <p:sldId id="432" r:id="rId88"/>
    <p:sldId id="433" r:id="rId89"/>
    <p:sldId id="434" r:id="rId90"/>
    <p:sldId id="435" r:id="rId91"/>
    <p:sldId id="436" r:id="rId92"/>
    <p:sldId id="437" r:id="rId93"/>
    <p:sldId id="438" r:id="rId94"/>
    <p:sldId id="439" r:id="rId95"/>
    <p:sldId id="440" r:id="rId96"/>
    <p:sldId id="441" r:id="rId97"/>
    <p:sldId id="442" r:id="rId98"/>
    <p:sldId id="443" r:id="rId99"/>
    <p:sldId id="445" r:id="rId100"/>
    <p:sldId id="444" r:id="rId101"/>
    <p:sldId id="446" r:id="rId102"/>
    <p:sldId id="450" r:id="rId103"/>
    <p:sldId id="456" r:id="rId104"/>
    <p:sldId id="464" r:id="rId105"/>
    <p:sldId id="460" r:id="rId106"/>
    <p:sldId id="461" r:id="rId107"/>
    <p:sldId id="462" r:id="rId108"/>
  </p:sldIdLst>
  <p:sldSz cx="9144000" cy="5143500" type="screen16x9"/>
  <p:notesSz cx="7315200" cy="9601200"/>
  <p:embeddedFontLst>
    <p:embeddedFont>
      <p:font typeface="Myriad Web Pro" panose="020B0604020202020204" charset="0"/>
      <p:regular r:id="rId111"/>
      <p:bold r:id="rId112"/>
      <p:italic r:id="rId113"/>
      <p:boldItalic r:id="rId11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52A07-CAFD-A8A7-B595-F0B6CA00D8AA}" name="Thomas, Stephanie (CDC/PHIC/DWD)" initials="ST" userId="S::SQT8@cdc.gov::3af147cf-d505-4a17-a0f9-41c1bda31486" providerId="AD"/>
  <p188:author id="{90813F2A-1E63-28F6-0D04-642CAA0F0804}" name="Deb, Tanni (CDC/PHIC/OD)" initials="DT" userId="S::qsf9@cdc.gov::0b0b6a7e-b69d-4578-baec-822b353bcc08" providerId="AD"/>
  <p188:author id="{056B962A-ACDA-C25D-2DFA-B6F1CD0CC231}" name="Wyton, Pamela D. (Pam) (ATSDR/OCOM) (CTR)" initials="WPD(((" userId="S::pdw3@cdc.gov::585746ef-ed6a-43e3-99e9-95aa7bb69c77" providerId="AD"/>
  <p188:author id="{95D22D33-B57C-13D9-27EE-E3BD8F611BB3}" name="Jackson, Rafel R. (CDC/PHIC/DWD)" initials="J(" userId="S::rhj2@cdc.gov::f9135d15-c2bc-455f-a24d-4c9af031537e" providerId="AD"/>
  <p188:author id="{D0A0DC62-5ED9-D93D-7484-6FE5AEA83D16}" name="Freedman, Megan (CDC/PHIC/OD)" initials="MF" userId="S::ksu8@cdc.gov::bfc7e13a-ba2b-4ff7-b2e3-ed5ed8d6f7ef"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143557AA-A8F3-BEE8-DB93-2015E0BA929F}" name="Hart, Olivia P (CDC/PHIC/DWD) (CTR)" initials="H(" userId="S::umd2@cdc.gov::b08296dd-42cc-410d-b535-ea94fff84875" providerId="AD"/>
  <p188:author id="{0F85B1B1-2E0C-61FE-3DEE-FDAD7C8242A2}" name="Ballou, Shimere (CDC/PHIC/OD)" initials="BS" userId="S::xgd5@cdc.gov::f62e88ff-971c-4b89-99da-b8b8d4e8ed9e" providerId="AD"/>
  <p188:author id="{E97215BE-457A-B0F7-EAC3-3A8AEDA643C2}" name="Lowery, Debra (CDC/IOD/OC)" initials="L(" userId="S::wzi7@cdc.gov::dcb381a2-fed9-4f25-97a8-dd5a0cc7b66f" providerId="AD"/>
  <p188:author id="{08E214EA-2E8F-5384-21E8-70FC30A9D689}" name="Smith, Teresa M. (CDC/PHIC/DWD)" initials="TS" userId="S::tbn9@cdc.gov::92411d7d-8f53-4def-80d5-3665316025d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B9B9"/>
    <a:srgbClr val="FFFFFF"/>
    <a:srgbClr val="003774"/>
    <a:srgbClr val="0057B7"/>
    <a:srgbClr val="194D93"/>
    <a:srgbClr val="164380"/>
    <a:srgbClr val="1C56A4"/>
    <a:srgbClr val="1E5DB2"/>
    <a:srgbClr val="1A4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F464B-60C9-B180-A339-F4AFE4D2C75A}" v="11" dt="2026-01-06T14:49:33.100"/>
    <p1510:client id="{EB122448-75F6-46DA-8397-58647FDCD2B4}" v="927" dt="2026-01-05T14:51:07.187"/>
    <p1510:client id="{F756A22F-1FB3-64A2-0CBC-0D1C7C9CB029}" v="80" dt="2026-01-05T14:12:15.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4" y="-180"/>
      </p:cViewPr>
      <p:guideLst>
        <p:guide orient="horz" pos="56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viewProps" Target="view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font" Target="fonts/font2.fntdata"/><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font" Target="fonts/font3.fntdata"/><Relationship Id="rId118"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font" Target="fonts/font4.fntdata"/><Relationship Id="rId119" Type="http://schemas.openxmlformats.org/officeDocument/2006/relationships/tableStyles" Target="tableStyle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notesMaster" Target="notesMasters/notes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handoutMaster" Target="handoutMasters/handoutMaster1.xml"/><Relationship Id="rId115"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font" Target="fonts/font1.fntdata"/><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1/6/2026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1/6/2026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58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B21C5-88E2-36EC-A4B7-D464BF4E7803}"/>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A87F044-C2DD-0D42-AA39-B2ECED091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2905D86-EA2E-02AB-8E61-FA69C6C4C3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a:extLst>
              <a:ext uri="{FF2B5EF4-FFF2-40B4-BE49-F238E27FC236}">
                <a16:creationId xmlns:a16="http://schemas.microsoft.com/office/drawing/2014/main" id="{E90A968D-EF51-EE6E-7155-DF245FCF4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520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63696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92176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101</a:t>
            </a:fld>
            <a:endParaRPr lang="en-US"/>
          </a:p>
        </p:txBody>
      </p:sp>
    </p:spTree>
    <p:extLst>
      <p:ext uri="{BB962C8B-B14F-4D97-AF65-F5344CB8AC3E}">
        <p14:creationId xmlns:p14="http://schemas.microsoft.com/office/powerpoint/2010/main" val="383707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73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rgbClr val="0037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1509" y="-507"/>
            <a:ext cx="8229600" cy="857250"/>
          </a:xfrm>
          <a:prstGeom prst="rect">
            <a:avLst/>
          </a:prstGeom>
        </p:spPr>
        <p:txBody>
          <a:bodyPr anchor="ctr"/>
          <a:lstStyle>
            <a:lvl1pPr algn="l">
              <a:lnSpc>
                <a:spcPts val="3000"/>
              </a:lnSpc>
              <a:defRPr sz="32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1509" y="1225367"/>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1728882"/>
            <a:ext cx="6400800" cy="2202182"/>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598189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657599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0300426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3503559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31205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5500735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3793728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18168186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
        <p:nvSpPr>
          <p:cNvPr id="9" name="Content Placeholder 8">
            <a:extLst>
              <a:ext uri="{FF2B5EF4-FFF2-40B4-BE49-F238E27FC236}">
                <a16:creationId xmlns:a16="http://schemas.microsoft.com/office/drawing/2014/main" id="{9D8B9AF6-A376-6197-C225-054EBE16F56A}"/>
              </a:ext>
            </a:extLst>
          </p:cNvPr>
          <p:cNvSpPr>
            <a:spLocks noGrp="1"/>
          </p:cNvSpPr>
          <p:nvPr>
            <p:ph sz="quarter" idx="12"/>
          </p:nvPr>
        </p:nvSpPr>
        <p:spPr>
          <a:xfrm>
            <a:off x="457200" y="1136650"/>
            <a:ext cx="7885113" cy="27495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1278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rgbClr val="003774"/>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377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FFFFFF"/>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FFFFF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Data Slide">
    <p:bg>
      <p:bgPr>
        <a:solidFill>
          <a:srgbClr val="00377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chemeClr val="accent6">
                  <a:lumMod val="10000"/>
                  <a:lumOff val="90000"/>
                </a:schemeClr>
              </a:buClr>
              <a:buFont typeface="Arial" panose="020B0604020202020204" pitchFamily="34" charset="0"/>
              <a:buChar char="•"/>
              <a:defRPr sz="2000" b="1">
                <a:solidFill>
                  <a:srgbClr val="FFFFFF"/>
                </a:solidFill>
              </a:defRPr>
            </a:lvl1pPr>
            <a:lvl2pPr marL="457200" indent="-169863">
              <a:lnSpc>
                <a:spcPts val="2000"/>
              </a:lnSpc>
              <a:buClr>
                <a:schemeClr val="tx1">
                  <a:lumMod val="20000"/>
                  <a:lumOff val="80000"/>
                </a:schemeClr>
              </a:buClr>
              <a:buFont typeface="Arial" panose="020B0604020202020204" pitchFamily="34" charset="0"/>
              <a:buChar char="-"/>
              <a:tabLst>
                <a:tab pos="400050" algn="l"/>
              </a:tabLst>
              <a:defRPr sz="1800">
                <a:solidFill>
                  <a:srgbClr val="FFFFFF"/>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B9B9B9"/>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
        <p:nvSpPr>
          <p:cNvPr id="6" name="Text Placeholder 4">
            <a:extLst>
              <a:ext uri="{FF2B5EF4-FFF2-40B4-BE49-F238E27FC236}">
                <a16:creationId xmlns:a16="http://schemas.microsoft.com/office/drawing/2014/main" id="{C96517F4-150F-876E-6FE2-FF7CEDF2528A}"/>
              </a:ext>
            </a:extLst>
          </p:cNvPr>
          <p:cNvSpPr>
            <a:spLocks noGrp="1"/>
          </p:cNvSpPr>
          <p:nvPr>
            <p:ph type="body" sz="quarter" idx="18"/>
          </p:nvPr>
        </p:nvSpPr>
        <p:spPr>
          <a:xfrm>
            <a:off x="4797425"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p:bg>
      <p:bgPr>
        <a:solidFill>
          <a:srgbClr val="00377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CDC ATSDR">
    <p:bg>
      <p:bgPr>
        <a:solidFill>
          <a:srgbClr val="0037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7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77" r:id="rId6"/>
    <p:sldLayoutId id="2147483852" r:id="rId7"/>
    <p:sldLayoutId id="2147483883" r:id="rId8"/>
    <p:sldLayoutId id="2147483885" r:id="rId9"/>
    <p:sldLayoutId id="2147483900"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FFFFF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FFFFF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FFFFF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938946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6" r:id="rId5"/>
    <p:sldLayoutId id="2147483898" r:id="rId6"/>
    <p:sldLayoutId id="2147483899" r:id="rId7"/>
    <p:sldLayoutId id="2147483901" r:id="rId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mailto:phap@cdc.gov" TargetMode="External"/><Relationship Id="rId2" Type="http://schemas.openxmlformats.org/officeDocument/2006/relationships/hyperlink" Target="http://www.cdc.gov/PHAP"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hyperlink" Target="http://www.cdc.gov/PHAP"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www.atsdr.cdc.go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dc.gov/phap/" TargetMode="Externa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7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6.xml"/><Relationship Id="rId4" Type="http://schemas.openxmlformats.org/officeDocument/2006/relationships/image" Target="../media/image132.png"/></Relationships>
</file>

<file path=ppt/slides/_rels/slide8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6.xml"/><Relationship Id="rId4" Type="http://schemas.openxmlformats.org/officeDocument/2006/relationships/image" Target="../media/image135.png"/></Relationships>
</file>

<file path=ppt/slides/_rels/slide8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6.xml"/><Relationship Id="rId4" Type="http://schemas.openxmlformats.org/officeDocument/2006/relationships/image" Target="../media/image138.png"/></Relationships>
</file>

<file path=ppt/slides/_rels/slide8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6.xml"/><Relationship Id="rId4" Type="http://schemas.openxmlformats.org/officeDocument/2006/relationships/image" Target="../media/image141.png"/></Relationships>
</file>

<file path=ppt/slides/_rels/slide8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0"/>
              </a:ext>
            </a:extLst>
          </p:cNvPr>
          <p:cNvSpPr>
            <a:spLocks noGrp="1"/>
          </p:cNvSpPr>
          <p:nvPr>
            <p:ph type="title"/>
          </p:nvPr>
        </p:nvSpPr>
        <p:spPr>
          <a:xfrm>
            <a:off x="451509" y="-507"/>
            <a:ext cx="8229600" cy="971550"/>
          </a:xfrm>
        </p:spPr>
        <p:txBody>
          <a:bodyPr/>
          <a:lstStyle/>
          <a:p>
            <a:r>
              <a:rPr lang="en-US" sz="2400"/>
              <a:t>The 2026 PHAP Host Site Application Process: </a:t>
            </a:r>
            <a:br>
              <a:rPr lang="en-US" sz="2400"/>
            </a:br>
            <a:r>
              <a:rPr lang="en-US" sz="2400" err="1"/>
              <a:t>eFMS</a:t>
            </a:r>
            <a:r>
              <a:rPr lang="en-US" sz="2400"/>
              <a:t> 3.0 Demonstration and Updates</a:t>
            </a:r>
            <a:endParaRPr lang="en-US" altLang="en-US" sz="2800"/>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7199" y="2144512"/>
            <a:ext cx="8229599" cy="2218482"/>
          </a:xfrm>
        </p:spPr>
        <p:txBody>
          <a:bodyPr>
            <a:normAutofit/>
          </a:bodyPr>
          <a:lstStyle/>
          <a:p>
            <a:pPr>
              <a:lnSpc>
                <a:spcPct val="150000"/>
              </a:lnSpc>
              <a:spcBef>
                <a:spcPts val="0"/>
              </a:spcBef>
            </a:pPr>
            <a:r>
              <a:rPr lang="en-US"/>
              <a:t>Public Health Associate Program for Recent Graduates (PHAP)</a:t>
            </a:r>
          </a:p>
          <a:p>
            <a:pPr>
              <a:spcBef>
                <a:spcPts val="0"/>
              </a:spcBef>
            </a:pPr>
            <a:endParaRPr lang="en-US"/>
          </a:p>
          <a:p>
            <a:pPr>
              <a:spcBef>
                <a:spcPts val="0"/>
              </a:spcBef>
            </a:pPr>
            <a:r>
              <a:rPr lang="en-US"/>
              <a:t>National Center for State, Tribal, Local, and Territorial Public Health Infrastructure and Workforce (Public Health Infrastructure Center/PHIC)</a:t>
            </a:r>
          </a:p>
          <a:p>
            <a:pPr>
              <a:spcBef>
                <a:spcPts val="0"/>
              </a:spcBef>
            </a:pPr>
            <a:r>
              <a:rPr lang="en-US"/>
              <a:t>Centers for Disease Control and Prevention (CDC) </a:t>
            </a:r>
          </a:p>
        </p:txBody>
      </p:sp>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7200" y="4570596"/>
            <a:ext cx="6400800" cy="971550"/>
          </a:xfrm>
        </p:spPr>
        <p:txBody>
          <a:bodyPr/>
          <a:lstStyle/>
          <a:p>
            <a:r>
              <a:rPr lang="en-US"/>
              <a:t>January 13, 2026</a:t>
            </a:r>
          </a:p>
        </p:txBody>
      </p:sp>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0"/>
              </a:ext>
            </a:extLst>
          </p:cNvPr>
          <p:cNvSpPr>
            <a:spLocks noGrp="1"/>
          </p:cNvSpPr>
          <p:nvPr>
            <p:ph type="sldNum" sz="quarter" idx="13"/>
          </p:nvPr>
        </p:nvSpPr>
        <p:spPr>
          <a:xfrm>
            <a:off x="8637939" y="4760465"/>
            <a:ext cx="355552" cy="2688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5551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19B6F-6536-500E-C1B0-9E664ED2146E}"/>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76F8E58-D28E-3863-F054-33FD1643923C}"/>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10</a:t>
            </a:fld>
            <a:endParaRPr lang="en-US"/>
          </a:p>
        </p:txBody>
      </p:sp>
      <p:sp>
        <p:nvSpPr>
          <p:cNvPr id="2" name="Title 2">
            <a:extLst>
              <a:ext uri="{FF2B5EF4-FFF2-40B4-BE49-F238E27FC236}">
                <a16:creationId xmlns:a16="http://schemas.microsoft.com/office/drawing/2014/main" id="{0A8F4587-B629-ECB1-46A7-B8F4BA0B7382}"/>
              </a:ext>
            </a:extLst>
          </p:cNvPr>
          <p:cNvSpPr>
            <a:spLocks noGrp="1"/>
          </p:cNvSpPr>
          <p:nvPr>
            <p:ph type="title"/>
          </p:nvPr>
        </p:nvSpPr>
        <p:spPr>
          <a:xfrm>
            <a:off x="328613" y="206375"/>
            <a:ext cx="8229600" cy="857250"/>
          </a:xfrm>
        </p:spPr>
        <p:txBody>
          <a:bodyPr/>
          <a:lstStyle/>
          <a:p>
            <a:r>
              <a:rPr lang="en-US" dirty="0"/>
              <a:t>Register and Sign in Host Site Application</a:t>
            </a:r>
          </a:p>
        </p:txBody>
      </p:sp>
      <p:pic>
        <p:nvPicPr>
          <p:cNvPr id="3" name="Picture 2" descr="Screen shot of eFMS application portal homepage with PHAP logo and photo banner at the top. A red arrow points at &quot;Start Registration&quot; button at the bottom.">
            <a:extLst>
              <a:ext uri="{FF2B5EF4-FFF2-40B4-BE49-F238E27FC236}">
                <a16:creationId xmlns:a16="http://schemas.microsoft.com/office/drawing/2014/main" id="{7A2F7805-D827-B67A-440D-E7D9EB1844FC}"/>
              </a:ext>
            </a:extLst>
          </p:cNvPr>
          <p:cNvPicPr>
            <a:picLocks noChangeAspect="1"/>
          </p:cNvPicPr>
          <p:nvPr/>
        </p:nvPicPr>
        <p:blipFill>
          <a:blip r:embed="rId2"/>
          <a:stretch>
            <a:fillRect/>
          </a:stretch>
        </p:blipFill>
        <p:spPr>
          <a:xfrm>
            <a:off x="473743" y="929212"/>
            <a:ext cx="7752850" cy="3503147"/>
          </a:xfrm>
          <a:prstGeom prst="rect">
            <a:avLst/>
          </a:prstGeom>
        </p:spPr>
      </p:pic>
      <p:cxnSp>
        <p:nvCxnSpPr>
          <p:cNvPr id="6" name="Straight Arrow Connector 5" descr="PHAP Host Site Application Form 2026 screenshot">
            <a:extLst>
              <a:ext uri="{FF2B5EF4-FFF2-40B4-BE49-F238E27FC236}">
                <a16:creationId xmlns:a16="http://schemas.microsoft.com/office/drawing/2014/main" id="{FCF7F821-0062-8F86-7993-E9F35B5BFA11}"/>
              </a:ext>
            </a:extLst>
          </p:cNvPr>
          <p:cNvCxnSpPr/>
          <p:nvPr/>
        </p:nvCxnSpPr>
        <p:spPr>
          <a:xfrm flipV="1">
            <a:off x="3083092" y="4140368"/>
            <a:ext cx="560972" cy="30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429942"/>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09B0FE-8C03-12D7-27C4-C244FC581057}"/>
              </a:ext>
            </a:extLst>
          </p:cNvPr>
          <p:cNvSpPr>
            <a:spLocks noGrp="1"/>
          </p:cNvSpPr>
          <p:nvPr>
            <p:ph type="title"/>
          </p:nvPr>
        </p:nvSpPr>
        <p:spPr>
          <a:xfrm>
            <a:off x="457200" y="0"/>
            <a:ext cx="8229600" cy="859536"/>
          </a:xfrm>
        </p:spPr>
        <p:txBody>
          <a:bodyPr/>
          <a:lstStyle/>
          <a:p>
            <a:r>
              <a:rPr lang="en-US">
                <a:solidFill>
                  <a:schemeClr val="bg1"/>
                </a:solidFill>
              </a:rPr>
              <a:t>Highlights</a:t>
            </a:r>
          </a:p>
        </p:txBody>
      </p:sp>
      <p:sp>
        <p:nvSpPr>
          <p:cNvPr id="11" name="Subtitle 10">
            <a:extLst>
              <a:ext uri="{FF2B5EF4-FFF2-40B4-BE49-F238E27FC236}">
                <a16:creationId xmlns:a16="http://schemas.microsoft.com/office/drawing/2014/main" id="{8F0120C0-FE02-F4F4-2E3B-80CFBDD19814}"/>
              </a:ext>
              <a:ext uri="{C183D7F6-B498-43B3-948B-1728B52AA6E4}">
                <adec:decorative xmlns:adec="http://schemas.microsoft.com/office/drawing/2017/decorative" val="1"/>
              </a:ext>
            </a:extLst>
          </p:cNvPr>
          <p:cNvSpPr>
            <a:spLocks noGrp="1"/>
          </p:cNvSpPr>
          <p:nvPr>
            <p:ph type="subTitle" idx="1"/>
          </p:nvPr>
        </p:nvSpPr>
        <p:spPr>
          <a:xfrm>
            <a:off x="457200" y="1553901"/>
            <a:ext cx="8097206" cy="1994734"/>
          </a:xfrm>
        </p:spPr>
        <p:txBody>
          <a:bodyPr/>
          <a:lstStyle/>
          <a:p>
            <a:pPr marL="342900" indent="-342900">
              <a:buFont typeface="Arial" panose="020B0604020202020204" pitchFamily="34" charset="0"/>
              <a:buChar char="•"/>
            </a:pPr>
            <a:r>
              <a:rPr lang="en-US" sz="1800" b="0">
                <a:solidFill>
                  <a:srgbClr val="000000"/>
                </a:solidFill>
                <a:cs typeface="Calibri"/>
              </a:rPr>
              <a:t>Host site application period opens January 14 at 8:00AM (ET), closes February 13 at 5:00PM (ET)</a:t>
            </a:r>
          </a:p>
          <a:p>
            <a:pPr marL="342900" indent="-342900">
              <a:buFont typeface="Arial" panose="020B0604020202020204" pitchFamily="34" charset="0"/>
              <a:buChar char="•"/>
            </a:pPr>
            <a:r>
              <a:rPr lang="en-US" sz="1800" b="0">
                <a:solidFill>
                  <a:srgbClr val="000000"/>
                </a:solidFill>
                <a:cs typeface="Calibri"/>
              </a:rPr>
              <a:t>The link to </a:t>
            </a:r>
            <a:r>
              <a:rPr lang="en-US" sz="1800" b="0" err="1">
                <a:solidFill>
                  <a:srgbClr val="000000"/>
                </a:solidFill>
                <a:cs typeface="Calibri"/>
              </a:rPr>
              <a:t>eFMS</a:t>
            </a:r>
            <a:r>
              <a:rPr lang="en-US" sz="1800" b="0">
                <a:solidFill>
                  <a:srgbClr val="000000"/>
                </a:solidFill>
                <a:cs typeface="Calibri"/>
              </a:rPr>
              <a:t> 3.0 will be found on </a:t>
            </a:r>
            <a:r>
              <a:rPr lang="en-US" sz="1800" b="0">
                <a:cs typeface="Calibri"/>
                <a:hlinkClick r:id="rId2" tooltip="Hyperlink to PHAP Website">
                  <a:extLst>
                    <a:ext uri="{A12FA001-AC4F-418D-AE19-62706E023703}">
                      <ahyp:hlinkClr xmlns:ahyp="http://schemas.microsoft.com/office/drawing/2018/hyperlinkcolor" val="tx"/>
                    </a:ext>
                  </a:extLst>
                </a:hlinkClick>
              </a:rPr>
              <a:t>www.cdc.gov/PHAP</a:t>
            </a:r>
            <a:r>
              <a:rPr lang="en-US" sz="1800" b="0">
                <a:solidFill>
                  <a:srgbClr val="000000"/>
                </a:solidFill>
                <a:cs typeface="Calibri"/>
              </a:rPr>
              <a:t> </a:t>
            </a:r>
          </a:p>
          <a:p>
            <a:pPr marL="342900" indent="-342900">
              <a:buFont typeface="Arial" panose="020B0604020202020204" pitchFamily="34" charset="0"/>
              <a:buChar char="•"/>
            </a:pPr>
            <a:r>
              <a:rPr lang="en-US" sz="1800" b="0">
                <a:solidFill>
                  <a:srgbClr val="000000"/>
                </a:solidFill>
                <a:cs typeface="Calibri"/>
              </a:rPr>
              <a:t>For technical issues or questions about </a:t>
            </a:r>
            <a:r>
              <a:rPr lang="en-US" sz="1800" b="0" err="1">
                <a:solidFill>
                  <a:srgbClr val="000000"/>
                </a:solidFill>
                <a:cs typeface="Calibri"/>
              </a:rPr>
              <a:t>eFMS</a:t>
            </a:r>
            <a:r>
              <a:rPr lang="en-US" sz="1800" b="0">
                <a:solidFill>
                  <a:srgbClr val="000000"/>
                </a:solidFill>
                <a:cs typeface="Calibri"/>
              </a:rPr>
              <a:t>, email the PHAP Helpdesk at </a:t>
            </a:r>
            <a:r>
              <a:rPr lang="en-US" sz="1800" b="0">
                <a:cs typeface="Calibri"/>
                <a:hlinkClick r:id="rId3">
                  <a:extLst>
                    <a:ext uri="{A12FA001-AC4F-418D-AE19-62706E023703}">
                      <ahyp:hlinkClr xmlns:ahyp="http://schemas.microsoft.com/office/drawing/2018/hyperlinkcolor" val="tx"/>
                    </a:ext>
                  </a:extLst>
                </a:hlinkClick>
              </a:rPr>
              <a:t>phap@cdc.gov</a:t>
            </a:r>
            <a:r>
              <a:rPr lang="en-US" sz="1800" b="0">
                <a:cs typeface="Calibri"/>
              </a:rPr>
              <a:t> </a:t>
            </a:r>
          </a:p>
          <a:p>
            <a:pPr marL="342900" indent="-342900">
              <a:buFont typeface="Arial" panose="020B0604020202020204" pitchFamily="34" charset="0"/>
              <a:buChar char="•"/>
            </a:pPr>
            <a:r>
              <a:rPr lang="en-US" sz="1800" b="0">
                <a:solidFill>
                  <a:srgbClr val="000000"/>
                </a:solidFill>
                <a:cs typeface="Calibri"/>
              </a:rPr>
              <a:t>Contact PHAP with any general questions at </a:t>
            </a:r>
            <a:r>
              <a:rPr lang="en-US" sz="1800" b="0">
                <a:cs typeface="Calibri"/>
                <a:hlinkClick r:id="rId3" tooltip="Hyperlink to PHAP email box">
                  <a:extLst>
                    <a:ext uri="{A12FA001-AC4F-418D-AE19-62706E023703}">
                      <ahyp:hlinkClr xmlns:ahyp="http://schemas.microsoft.com/office/drawing/2018/hyperlinkcolor" val="tx"/>
                    </a:ext>
                  </a:extLst>
                </a:hlinkClick>
              </a:rPr>
              <a:t>phap@cdc.gov</a:t>
            </a:r>
            <a:endParaRPr lang="en-US" sz="1800" b="0">
              <a:cs typeface="Calibri"/>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1152253"/>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62779-CEB2-BF48-8416-BA85429332C1}"/>
              </a:ext>
            </a:extLst>
          </p:cNvPr>
          <p:cNvSpPr>
            <a:spLocks noGrp="1"/>
          </p:cNvSpPr>
          <p:nvPr>
            <p:ph type="title"/>
          </p:nvPr>
        </p:nvSpPr>
        <p:spPr>
          <a:xfrm>
            <a:off x="457200" y="1214858"/>
            <a:ext cx="8229600" cy="859536"/>
          </a:xfrm>
        </p:spPr>
        <p:txBody>
          <a:bodyPr/>
          <a:lstStyle/>
          <a:p>
            <a:pPr marL="0" indent="0" algn="ctr"/>
            <a:r>
              <a:rPr lang="en-US" sz="2000" b="0">
                <a:solidFill>
                  <a:srgbClr val="000000"/>
                </a:solidFill>
              </a:rPr>
              <a:t>For more information, please contact </a:t>
            </a:r>
            <a:br>
              <a:rPr lang="en-US" sz="2000" b="0">
                <a:solidFill>
                  <a:srgbClr val="000000"/>
                </a:solidFill>
              </a:rPr>
            </a:br>
            <a:r>
              <a:rPr lang="en-US" sz="2000" b="0">
                <a:solidFill>
                  <a:srgbClr val="000000"/>
                </a:solidFill>
              </a:rPr>
              <a:t>CDC’s Public Health Associate Program for Recent Graduates</a:t>
            </a:r>
          </a:p>
        </p:txBody>
      </p:sp>
      <p:sp>
        <p:nvSpPr>
          <p:cNvPr id="7" name="Text Placeholder 6">
            <a:extLst>
              <a:ext uri="{FF2B5EF4-FFF2-40B4-BE49-F238E27FC236}">
                <a16:creationId xmlns:a16="http://schemas.microsoft.com/office/drawing/2014/main" id="{4DFF5AF1-F77E-35BC-3FD6-0610DBC9C7E8}"/>
              </a:ext>
            </a:extLst>
          </p:cNvPr>
          <p:cNvSpPr>
            <a:spLocks noGrp="1"/>
          </p:cNvSpPr>
          <p:nvPr>
            <p:ph type="body" sz="quarter" idx="10"/>
          </p:nvPr>
        </p:nvSpPr>
        <p:spPr>
          <a:xfrm>
            <a:off x="457200" y="2334374"/>
            <a:ext cx="8229600" cy="2570206"/>
          </a:xfrm>
        </p:spPr>
        <p:txBody>
          <a:bodyPr/>
          <a:lstStyle/>
          <a:p>
            <a:pPr marL="0" indent="0" algn="ctr">
              <a:buNone/>
            </a:pPr>
            <a:r>
              <a:rPr lang="en-US" sz="1800"/>
              <a:t>Email: PHAP@cdc.gov</a:t>
            </a:r>
          </a:p>
          <a:p>
            <a:pPr marL="0" indent="0" algn="ctr">
              <a:buNone/>
            </a:pPr>
            <a:r>
              <a:rPr lang="en-US" sz="1800"/>
              <a:t>Website: </a:t>
            </a:r>
            <a:r>
              <a:rPr lang="en-US" sz="1800">
                <a:hlinkClick r:id="rId3"/>
              </a:rPr>
              <a:t>www.cdc.gov/PHAP</a:t>
            </a:r>
            <a:r>
              <a:rPr lang="en-US" sz="1800"/>
              <a:t> </a:t>
            </a:r>
          </a:p>
          <a:p>
            <a:pPr marL="0" indent="0" algn="ctr">
              <a:buFont typeface="Arial" panose="020B0604020202020204" pitchFamily="34" charset="0"/>
              <a:buNone/>
            </a:pPr>
            <a:endParaRPr lang="en-US" sz="1800">
              <a:cs typeface="Calibri" panose="020F0502020204030204" pitchFamily="34" charset="0"/>
            </a:endParaRPr>
          </a:p>
          <a:p>
            <a:pPr marL="0" indent="0" algn="ctr">
              <a:buNone/>
            </a:pPr>
            <a:r>
              <a:rPr lang="en-US" sz="1800"/>
              <a:t>Thank you for your interest in hosting an associate! </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59812645"/>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515453" y="1307536"/>
            <a:ext cx="8197826" cy="857250"/>
          </a:xfrm>
        </p:spPr>
        <p:txBody>
          <a:bodyPr/>
          <a:lstStyle/>
          <a:p>
            <a:pPr algn="ctr"/>
            <a:r>
              <a:rPr lang="en-US"/>
              <a:t>Questions?</a:t>
            </a:r>
          </a:p>
        </p:txBody>
      </p:sp>
      <p:sp>
        <p:nvSpPr>
          <p:cNvPr id="2" name="Slide Number Placeholder 1">
            <a:extLst>
              <a:ext uri="{FF2B5EF4-FFF2-40B4-BE49-F238E27FC236}">
                <a16:creationId xmlns:a16="http://schemas.microsoft.com/office/drawing/2014/main" id="{67F497DE-AD7B-C99D-7024-AF407DB5B14D}"/>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p>
            <a:pPr lvl="0"/>
            <a:fld id="{D8E7DCDC-E408-4B61-982D-00D1D5E6AEFC}" type="slidenum">
              <a:rPr lang="en-US" noProof="0" smtClean="0"/>
              <a:pPr lvl="0"/>
              <a:t>102</a:t>
            </a:fld>
            <a:endParaRPr lang="en-US" noProof="0"/>
          </a:p>
        </p:txBody>
      </p:sp>
      <p:sp>
        <p:nvSpPr>
          <p:cNvPr id="7" name="Content Placeholder 6">
            <a:extLst>
              <a:ext uri="{FF2B5EF4-FFF2-40B4-BE49-F238E27FC236}">
                <a16:creationId xmlns:a16="http://schemas.microsoft.com/office/drawing/2014/main" id="{E3DE9DE5-3C31-E835-2C0D-F710A3CF01B6}"/>
              </a:ext>
            </a:extLst>
          </p:cNvPr>
          <p:cNvSpPr>
            <a:spLocks noGrp="1"/>
          </p:cNvSpPr>
          <p:nvPr>
            <p:ph sz="quarter" idx="12"/>
          </p:nvPr>
        </p:nvSpPr>
        <p:spPr>
          <a:xfrm>
            <a:off x="515453" y="2797702"/>
            <a:ext cx="8197826" cy="131445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hlinkClick r:id="rId3" tooltip="cdc.gov"/>
              </a:rPr>
              <a:t>cdc.gov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t>
            </a: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hlinkClick r:id="rId4" tooltip="atsdr.cdc.gov"/>
              </a:rPr>
              <a:t>atsdr.cdc.gov </a:t>
            </a:r>
            <a:endPar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Follow us on X (Twitter) @CDCgov &amp; @CDCEnvironment</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U. S. Centers for Disease Control and Prevention and the Agency for Toxic Substances and Disease Registry.</a:t>
            </a:r>
            <a:endParaRPr lang="en-US"/>
          </a:p>
        </p:txBody>
      </p:sp>
    </p:spTree>
    <p:extLst>
      <p:ext uri="{BB962C8B-B14F-4D97-AF65-F5344CB8AC3E}">
        <p14:creationId xmlns:p14="http://schemas.microsoft.com/office/powerpoint/2010/main" val="15736055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ACB4-5C86-610F-0167-AE22A5F45C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5D2CF9-BEC7-DDD2-8ADF-4B514C6F7A88}"/>
              </a:ext>
            </a:extLst>
          </p:cNvPr>
          <p:cNvSpPr>
            <a:spLocks noGrp="1"/>
          </p:cNvSpPr>
          <p:nvPr>
            <p:ph type="title"/>
          </p:nvPr>
        </p:nvSpPr>
        <p:spPr>
          <a:xfrm>
            <a:off x="457200" y="206375"/>
            <a:ext cx="8229600" cy="857250"/>
          </a:xfrm>
        </p:spPr>
        <p:txBody>
          <a:bodyPr lIns="91440" tIns="45720" rIns="91440" bIns="45720" anchor="ctr" anchorCtr="0"/>
          <a:lstStyle/>
          <a:p>
            <a:r>
              <a:rPr lang="en-US">
                <a:latin typeface="Calibri"/>
                <a:ea typeface="Calibri"/>
                <a:cs typeface="Calibri"/>
              </a:rPr>
              <a:t>Register and Sign in (Non-CDC Employee)</a:t>
            </a:r>
            <a:endParaRPr lang="en-US"/>
          </a:p>
        </p:txBody>
      </p:sp>
      <p:pic>
        <p:nvPicPr>
          <p:cNvPr id="2" name="Picture 1" descr="Screen shot of application portal with &quot;Start Registration&quot; link highlighted. &quot;Sign in&quot; section on the left with fields for email and password,">
            <a:extLst>
              <a:ext uri="{FF2B5EF4-FFF2-40B4-BE49-F238E27FC236}">
                <a16:creationId xmlns:a16="http://schemas.microsoft.com/office/drawing/2014/main" id="{838CD204-3669-8534-DD81-EE0A0FF4432C}"/>
              </a:ext>
            </a:extLst>
          </p:cNvPr>
          <p:cNvPicPr>
            <a:picLocks noChangeAspect="1"/>
          </p:cNvPicPr>
          <p:nvPr/>
        </p:nvPicPr>
        <p:blipFill>
          <a:blip r:embed="rId2"/>
          <a:stretch>
            <a:fillRect/>
          </a:stretch>
        </p:blipFill>
        <p:spPr>
          <a:xfrm>
            <a:off x="1543050" y="1164590"/>
            <a:ext cx="6057900" cy="2814320"/>
          </a:xfrm>
          <a:prstGeom prst="rect">
            <a:avLst/>
          </a:prstGeom>
          <a:ln w="12700">
            <a:solidFill>
              <a:schemeClr val="tx1"/>
            </a:solidFill>
          </a:ln>
        </p:spPr>
      </p:pic>
      <p:sp>
        <p:nvSpPr>
          <p:cNvPr id="11" name="Slide Number Placeholder 10">
            <a:extLst>
              <a:ext uri="{FF2B5EF4-FFF2-40B4-BE49-F238E27FC236}">
                <a16:creationId xmlns:a16="http://schemas.microsoft.com/office/drawing/2014/main" id="{99FA8FEA-4A60-124E-5CED-C8285BE83ADE}"/>
              </a:ext>
              <a:ext uri="{C183D7F6-B498-43B3-948B-1728B52AA6E4}">
                <adec:decorative xmlns:adec="http://schemas.microsoft.com/office/drawing/2017/decorative" val="0"/>
              </a:ext>
            </a:extLst>
          </p:cNvPr>
          <p:cNvSpPr>
            <a:spLocks noGrp="1"/>
          </p:cNvSpPr>
          <p:nvPr>
            <p:ph type="sldNum" sz="quarter" idx="17"/>
          </p:nvPr>
        </p:nvSpPr>
        <p:spPr/>
        <p:txBody>
          <a:bodyPr/>
          <a:lstStyle/>
          <a:p>
            <a:fld id="{BE1A0740-F252-4427-A288-A0F9AF0CD4D9}" type="slidenum">
              <a:rPr lang="en-US" smtClean="0"/>
              <a:pPr/>
              <a:t>11</a:t>
            </a:fld>
            <a:endParaRPr lang="en-US"/>
          </a:p>
        </p:txBody>
      </p:sp>
    </p:spTree>
    <p:extLst>
      <p:ext uri="{BB962C8B-B14F-4D97-AF65-F5344CB8AC3E}">
        <p14:creationId xmlns:p14="http://schemas.microsoft.com/office/powerpoint/2010/main" val="26782288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DD305-F856-CCDE-D325-697CC3444380}"/>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DFB51D1-1ED2-D8D1-02A6-A3C1476D9DBF}"/>
              </a:ext>
            </a:extLst>
          </p:cNvPr>
          <p:cNvSpPr>
            <a:spLocks noGrp="1"/>
          </p:cNvSpPr>
          <p:nvPr>
            <p:ph type="title"/>
          </p:nvPr>
        </p:nvSpPr>
        <p:spPr>
          <a:xfrm>
            <a:off x="457200" y="206375"/>
            <a:ext cx="8229600" cy="857250"/>
          </a:xfrm>
        </p:spPr>
        <p:txBody>
          <a:bodyPr lIns="91440" tIns="45720" rIns="91440" bIns="45720" anchor="ctr" anchorCtr="0"/>
          <a:lstStyle/>
          <a:p>
            <a:r>
              <a:rPr lang="en-US">
                <a:latin typeface="Calibri"/>
                <a:ea typeface="Calibri"/>
                <a:cs typeface="Calibri"/>
              </a:rPr>
              <a:t>Register and Sign in (Non-CDC Employee)</a:t>
            </a:r>
            <a:endParaRPr lang="en-US" b="0">
              <a:solidFill>
                <a:srgbClr val="000000"/>
              </a:solidFill>
              <a:latin typeface="Calibri"/>
              <a:ea typeface="Calibri"/>
              <a:cs typeface="Calibri"/>
            </a:endParaRPr>
          </a:p>
          <a:p>
            <a:endParaRPr lang="en-US">
              <a:ea typeface="Calibri"/>
              <a:cs typeface="Calibri"/>
            </a:endParaRPr>
          </a:p>
        </p:txBody>
      </p:sp>
      <p:pic>
        <p:nvPicPr>
          <p:cNvPr id="3" name="Picture 2" descr="Registration form on eFMS with fields for first name, last name, email, and CAPTCHA. A cursor hovers over a &quot;Submit&quot; button at the bottom.">
            <a:extLst>
              <a:ext uri="{FF2B5EF4-FFF2-40B4-BE49-F238E27FC236}">
                <a16:creationId xmlns:a16="http://schemas.microsoft.com/office/drawing/2014/main" id="{02DD0DA3-4F8C-50E7-B025-BB2C3E74F3AF}"/>
              </a:ext>
            </a:extLst>
          </p:cNvPr>
          <p:cNvPicPr>
            <a:picLocks noChangeAspect="1"/>
          </p:cNvPicPr>
          <p:nvPr/>
        </p:nvPicPr>
        <p:blipFill>
          <a:blip r:embed="rId2"/>
          <a:stretch>
            <a:fillRect/>
          </a:stretch>
        </p:blipFill>
        <p:spPr>
          <a:xfrm>
            <a:off x="1139469" y="810627"/>
            <a:ext cx="3233028" cy="4015540"/>
          </a:xfrm>
          <a:prstGeom prst="rect">
            <a:avLst/>
          </a:prstGeom>
        </p:spPr>
      </p:pic>
      <p:pic>
        <p:nvPicPr>
          <p:cNvPr id="5" name="Picture 4" descr="Message will display after submitting registration. Green text reads: &quot;Registration initiated! Please check your email to continue the registration process.&quot;">
            <a:extLst>
              <a:ext uri="{FF2B5EF4-FFF2-40B4-BE49-F238E27FC236}">
                <a16:creationId xmlns:a16="http://schemas.microsoft.com/office/drawing/2014/main" id="{7610ADB5-C377-58D2-8CFB-B523220E438D}"/>
              </a:ext>
            </a:extLst>
          </p:cNvPr>
          <p:cNvPicPr>
            <a:picLocks noChangeAspect="1"/>
          </p:cNvPicPr>
          <p:nvPr/>
        </p:nvPicPr>
        <p:blipFill>
          <a:blip r:embed="rId3"/>
          <a:stretch>
            <a:fillRect/>
          </a:stretch>
        </p:blipFill>
        <p:spPr>
          <a:xfrm>
            <a:off x="4800599" y="1130300"/>
            <a:ext cx="3467101" cy="3129595"/>
          </a:xfrm>
          <a:prstGeom prst="rect">
            <a:avLst/>
          </a:prstGeom>
        </p:spPr>
      </p:pic>
      <p:sp>
        <p:nvSpPr>
          <p:cNvPr id="11" name="Slide Number Placeholder 10">
            <a:extLst>
              <a:ext uri="{FF2B5EF4-FFF2-40B4-BE49-F238E27FC236}">
                <a16:creationId xmlns:a16="http://schemas.microsoft.com/office/drawing/2014/main" id="{C367B694-0713-2181-159A-0A97CA1BD42B}"/>
              </a:ext>
              <a:ext uri="{C183D7F6-B498-43B3-948B-1728B52AA6E4}">
                <adec:decorative xmlns:adec="http://schemas.microsoft.com/office/drawing/2017/decorative" val="0"/>
              </a:ext>
            </a:extLst>
          </p:cNvPr>
          <p:cNvSpPr>
            <a:spLocks noGrp="1"/>
          </p:cNvSpPr>
          <p:nvPr>
            <p:ph type="sldNum" sz="quarter" idx="17"/>
          </p:nvPr>
        </p:nvSpPr>
        <p:spPr/>
        <p:txBody>
          <a:bodyPr/>
          <a:lstStyle/>
          <a:p>
            <a:fld id="{BE1A0740-F252-4427-A288-A0F9AF0CD4D9}" type="slidenum">
              <a:rPr lang="en-US" smtClean="0"/>
              <a:pPr/>
              <a:t>12</a:t>
            </a:fld>
            <a:endParaRPr lang="en-US"/>
          </a:p>
        </p:txBody>
      </p:sp>
    </p:spTree>
    <p:extLst>
      <p:ext uri="{BB962C8B-B14F-4D97-AF65-F5344CB8AC3E}">
        <p14:creationId xmlns:p14="http://schemas.microsoft.com/office/powerpoint/2010/main" val="12505954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8CEF-3D4F-64BB-FAB0-8F6E79F29A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4A729D-94DB-C621-A9E0-8B434ACF7927}"/>
              </a:ext>
            </a:extLst>
          </p:cNvPr>
          <p:cNvSpPr>
            <a:spLocks noGrp="1"/>
          </p:cNvSpPr>
          <p:nvPr>
            <p:ph type="title"/>
          </p:nvPr>
        </p:nvSpPr>
        <p:spPr>
          <a:xfrm>
            <a:off x="457200" y="206375"/>
            <a:ext cx="8229600" cy="857250"/>
          </a:xfrm>
        </p:spPr>
        <p:txBody>
          <a:bodyPr lIns="91440" tIns="45720" rIns="91440" bIns="45720" anchor="ctr" anchorCtr="0"/>
          <a:lstStyle/>
          <a:p>
            <a:r>
              <a:rPr lang="en-US" dirty="0">
                <a:latin typeface="Calibri"/>
                <a:ea typeface="Calibri"/>
                <a:cs typeface="Calibri"/>
              </a:rPr>
              <a:t>Register and Sign in (Non-CDC Employee) </a:t>
            </a:r>
            <a:r>
              <a:rPr lang="en-US" sz="1800" dirty="0">
                <a:latin typeface="Calibri"/>
                <a:ea typeface="Calibri"/>
                <a:cs typeface="Calibri"/>
              </a:rPr>
              <a:t>(cont’d 1)</a:t>
            </a:r>
            <a:endParaRPr lang="en-US" sz="1800" b="0" dirty="0">
              <a:solidFill>
                <a:srgbClr val="000000"/>
              </a:solidFill>
              <a:latin typeface="Calibri"/>
              <a:ea typeface="Calibri"/>
              <a:cs typeface="Calibri"/>
            </a:endParaRPr>
          </a:p>
        </p:txBody>
      </p:sp>
      <p:pic>
        <p:nvPicPr>
          <p:cNvPr id="2" name="Picture 1" descr="Email message after registration is initiated. The email contains hyperlinked text that says &quot;Continue Registration.&quot; A red arrow points to the hyperlink.">
            <a:extLst>
              <a:ext uri="{FF2B5EF4-FFF2-40B4-BE49-F238E27FC236}">
                <a16:creationId xmlns:a16="http://schemas.microsoft.com/office/drawing/2014/main" id="{4586829A-3116-B9DB-96A2-5D8E091CFF0C}"/>
              </a:ext>
            </a:extLst>
          </p:cNvPr>
          <p:cNvPicPr>
            <a:picLocks noChangeAspect="1"/>
          </p:cNvPicPr>
          <p:nvPr/>
        </p:nvPicPr>
        <p:blipFill>
          <a:blip r:embed="rId2"/>
          <a:stretch>
            <a:fillRect/>
          </a:stretch>
        </p:blipFill>
        <p:spPr>
          <a:xfrm>
            <a:off x="1543050" y="1210310"/>
            <a:ext cx="6057900" cy="2722880"/>
          </a:xfrm>
          <a:prstGeom prst="rect">
            <a:avLst/>
          </a:prstGeom>
          <a:ln>
            <a:solidFill>
              <a:schemeClr val="tx1"/>
            </a:solidFill>
          </a:ln>
        </p:spPr>
      </p:pic>
      <p:sp>
        <p:nvSpPr>
          <p:cNvPr id="11" name="Slide Number Placeholder 10">
            <a:extLst>
              <a:ext uri="{FF2B5EF4-FFF2-40B4-BE49-F238E27FC236}">
                <a16:creationId xmlns:a16="http://schemas.microsoft.com/office/drawing/2014/main" id="{65A79450-43FE-ACF3-2EA4-09AEEDFF7A9D}"/>
              </a:ext>
              <a:ext uri="{C183D7F6-B498-43B3-948B-1728B52AA6E4}">
                <adec:decorative xmlns:adec="http://schemas.microsoft.com/office/drawing/2017/decorative" val="0"/>
              </a:ext>
            </a:extLst>
          </p:cNvPr>
          <p:cNvSpPr>
            <a:spLocks noGrp="1"/>
          </p:cNvSpPr>
          <p:nvPr>
            <p:ph type="sldNum" sz="quarter" idx="17"/>
          </p:nvPr>
        </p:nvSpPr>
        <p:spPr/>
        <p:txBody>
          <a:bodyPr/>
          <a:lstStyle/>
          <a:p>
            <a:fld id="{BE1A0740-F252-4427-A288-A0F9AF0CD4D9}" type="slidenum">
              <a:rPr lang="en-US" smtClean="0"/>
              <a:pPr/>
              <a:t>13</a:t>
            </a:fld>
            <a:endParaRPr lang="en-US"/>
          </a:p>
        </p:txBody>
      </p:sp>
    </p:spTree>
    <p:extLst>
      <p:ext uri="{BB962C8B-B14F-4D97-AF65-F5344CB8AC3E}">
        <p14:creationId xmlns:p14="http://schemas.microsoft.com/office/powerpoint/2010/main" val="17032520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218F-C6E6-C427-248C-27803348DF02}"/>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598AE9A2-6BA8-B709-9FAC-1ED86C2E1F5E}"/>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14</a:t>
            </a:fld>
            <a:endParaRPr lang="en-US"/>
          </a:p>
        </p:txBody>
      </p:sp>
      <p:pic>
        <p:nvPicPr>
          <p:cNvPr id="4" name="Picture 3" descr="The login window that the hyperlink text links to.  On the bottom-left is a form to enter your email, a password, and confirm your password.">
            <a:extLst>
              <a:ext uri="{FF2B5EF4-FFF2-40B4-BE49-F238E27FC236}">
                <a16:creationId xmlns:a16="http://schemas.microsoft.com/office/drawing/2014/main" id="{446177A2-5141-7F51-C8DB-DE4055AB3883}"/>
              </a:ext>
            </a:extLst>
          </p:cNvPr>
          <p:cNvPicPr>
            <a:picLocks noChangeAspect="1"/>
          </p:cNvPicPr>
          <p:nvPr/>
        </p:nvPicPr>
        <p:blipFill>
          <a:blip r:embed="rId3"/>
          <a:stretch>
            <a:fillRect/>
          </a:stretch>
        </p:blipFill>
        <p:spPr>
          <a:xfrm>
            <a:off x="1543050" y="951547"/>
            <a:ext cx="6057900" cy="3240405"/>
          </a:xfrm>
          <a:prstGeom prst="rect">
            <a:avLst/>
          </a:prstGeom>
          <a:ln>
            <a:solidFill>
              <a:schemeClr val="tx1"/>
            </a:solidFill>
          </a:ln>
        </p:spPr>
      </p:pic>
      <p:sp>
        <p:nvSpPr>
          <p:cNvPr id="2" name="Title 2">
            <a:extLst>
              <a:ext uri="{FF2B5EF4-FFF2-40B4-BE49-F238E27FC236}">
                <a16:creationId xmlns:a16="http://schemas.microsoft.com/office/drawing/2014/main" id="{24419CDA-F76B-2CFB-E71C-2D125EFCB858}"/>
              </a:ext>
            </a:extLst>
          </p:cNvPr>
          <p:cNvSpPr>
            <a:spLocks noGrp="1"/>
          </p:cNvSpPr>
          <p:nvPr>
            <p:ph type="title"/>
          </p:nvPr>
        </p:nvSpPr>
        <p:spPr>
          <a:xfrm>
            <a:off x="457200" y="206375"/>
            <a:ext cx="8229600" cy="857250"/>
          </a:xfrm>
        </p:spPr>
        <p:txBody>
          <a:bodyPr lIns="91440" tIns="45720" rIns="91440" bIns="45720" anchor="ctr" anchorCtr="0"/>
          <a:lstStyle/>
          <a:p>
            <a:r>
              <a:rPr lang="en-US" dirty="0">
                <a:latin typeface="Calibri"/>
                <a:ea typeface="Calibri"/>
                <a:cs typeface="Calibri"/>
              </a:rPr>
              <a:t>Register and Sign in (Non-CDC Employee) </a:t>
            </a:r>
            <a:r>
              <a:rPr lang="en-US" sz="1800" dirty="0">
                <a:latin typeface="Calibri"/>
                <a:ea typeface="Calibri"/>
                <a:cs typeface="Calibri"/>
              </a:rPr>
              <a:t>(cont’d 2)</a:t>
            </a:r>
            <a:endParaRPr lang="en-US" sz="1800" b="0" dirty="0">
              <a:solidFill>
                <a:srgbClr val="000000"/>
              </a:solidFill>
              <a:latin typeface="Calibri"/>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847922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A0C8-28F2-1BE6-8A5C-73A3C66B36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B7E5B0-1C1A-4FAF-D99F-29D97F539885}"/>
              </a:ext>
            </a:extLst>
          </p:cNvPr>
          <p:cNvSpPr>
            <a:spLocks noGrp="1"/>
          </p:cNvSpPr>
          <p:nvPr>
            <p:ph type="title"/>
          </p:nvPr>
        </p:nvSpPr>
        <p:spPr>
          <a:xfrm>
            <a:off x="457200" y="206375"/>
            <a:ext cx="8229600" cy="857250"/>
          </a:xfrm>
        </p:spPr>
        <p:txBody>
          <a:bodyPr lIns="91440" tIns="45720" rIns="91440" bIns="45720" anchor="ctr" anchorCtr="0"/>
          <a:lstStyle/>
          <a:p>
            <a:r>
              <a:rPr lang="en-US" dirty="0">
                <a:latin typeface="Calibri"/>
                <a:ea typeface="Calibri"/>
                <a:cs typeface="Calibri"/>
              </a:rPr>
              <a:t>Register and Sign in (Non-CDC Employee) </a:t>
            </a:r>
            <a:r>
              <a:rPr lang="en-US" sz="1800" dirty="0">
                <a:latin typeface="Calibri"/>
                <a:ea typeface="Calibri"/>
                <a:cs typeface="Calibri"/>
              </a:rPr>
              <a:t>(cont’d 3)</a:t>
            </a:r>
            <a:endParaRPr lang="en-US" sz="1800" b="0" dirty="0">
              <a:solidFill>
                <a:srgbClr val="000000"/>
              </a:solidFill>
              <a:latin typeface="Calibri"/>
              <a:ea typeface="Calibri"/>
              <a:cs typeface="Calibri"/>
            </a:endParaRPr>
          </a:p>
          <a:p>
            <a:endParaRPr lang="en-US" dirty="0">
              <a:ea typeface="Calibri"/>
              <a:cs typeface="Calibri"/>
            </a:endParaRPr>
          </a:p>
        </p:txBody>
      </p:sp>
      <p:pic>
        <p:nvPicPr>
          <p:cNvPr id="2" name="Picture 1" descr="A heading says &quot;Data Use and Access Agreement.&quot; It states that users must only view/edit their own data, protect and limit any personal identifying information, follow standard ethical practices for data, and will not save any eFMS data outside of secure locations. A red arrow points at a button at the bottom that says &quot;Continue.&quot;">
            <a:extLst>
              <a:ext uri="{FF2B5EF4-FFF2-40B4-BE49-F238E27FC236}">
                <a16:creationId xmlns:a16="http://schemas.microsoft.com/office/drawing/2014/main" id="{CC0AFED0-9876-67A5-F522-816FA19978BE}"/>
              </a:ext>
            </a:extLst>
          </p:cNvPr>
          <p:cNvPicPr>
            <a:picLocks noChangeAspect="1"/>
          </p:cNvPicPr>
          <p:nvPr/>
        </p:nvPicPr>
        <p:blipFill>
          <a:blip r:embed="rId2"/>
          <a:stretch>
            <a:fillRect/>
          </a:stretch>
        </p:blipFill>
        <p:spPr>
          <a:xfrm>
            <a:off x="945626" y="1260186"/>
            <a:ext cx="6571059" cy="2749550"/>
          </a:xfrm>
          <a:prstGeom prst="rect">
            <a:avLst/>
          </a:prstGeom>
        </p:spPr>
      </p:pic>
      <p:cxnSp>
        <p:nvCxnSpPr>
          <p:cNvPr id="5" name="Straight Arrow Connector 4">
            <a:extLst>
              <a:ext uri="{FF2B5EF4-FFF2-40B4-BE49-F238E27FC236}">
                <a16:creationId xmlns:a16="http://schemas.microsoft.com/office/drawing/2014/main" id="{86EFFB27-1EBA-849C-DA64-CD4008BDD26D}"/>
              </a:ext>
              <a:ext uri="{C183D7F6-B498-43B3-948B-1728B52AA6E4}">
                <adec:decorative xmlns:adec="http://schemas.microsoft.com/office/drawing/2017/decorative" val="1"/>
              </a:ext>
            </a:extLst>
          </p:cNvPr>
          <p:cNvCxnSpPr>
            <a:cxnSpLocks/>
          </p:cNvCxnSpPr>
          <p:nvPr/>
        </p:nvCxnSpPr>
        <p:spPr>
          <a:xfrm flipH="1">
            <a:off x="1505528" y="3918527"/>
            <a:ext cx="40005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1BB759-3BD2-2630-61F4-9C6BED7B333B}"/>
              </a:ext>
            </a:extLst>
          </p:cNvPr>
          <p:cNvSpPr txBox="1"/>
          <p:nvPr/>
        </p:nvSpPr>
        <p:spPr>
          <a:xfrm>
            <a:off x="1905578" y="3780027"/>
            <a:ext cx="1696604" cy="276999"/>
          </a:xfrm>
          <a:prstGeom prst="rect">
            <a:avLst/>
          </a:prstGeom>
          <a:noFill/>
          <a:ln>
            <a:solidFill>
              <a:srgbClr val="FF0000"/>
            </a:solidFill>
          </a:ln>
        </p:spPr>
        <p:txBody>
          <a:bodyPr wrap="square" rtlCol="0">
            <a:spAutoFit/>
          </a:bodyPr>
          <a:lstStyle/>
          <a:p>
            <a:r>
              <a:rPr lang="en-US" sz="1200">
                <a:solidFill>
                  <a:srgbClr val="0057B7"/>
                </a:solidFill>
                <a:latin typeface="+mn-lt"/>
              </a:rPr>
              <a:t>Click here to continue</a:t>
            </a:r>
          </a:p>
        </p:txBody>
      </p:sp>
      <p:sp>
        <p:nvSpPr>
          <p:cNvPr id="11" name="Slide Number Placeholder 10">
            <a:extLst>
              <a:ext uri="{FF2B5EF4-FFF2-40B4-BE49-F238E27FC236}">
                <a16:creationId xmlns:a16="http://schemas.microsoft.com/office/drawing/2014/main" id="{938ECB93-9096-F9D7-3CB1-274574A46904}"/>
              </a:ext>
              <a:ext uri="{C183D7F6-B498-43B3-948B-1728B52AA6E4}">
                <adec:decorative xmlns:adec="http://schemas.microsoft.com/office/drawing/2017/decorative" val="0"/>
              </a:ext>
            </a:extLst>
          </p:cNvPr>
          <p:cNvSpPr>
            <a:spLocks noGrp="1"/>
          </p:cNvSpPr>
          <p:nvPr>
            <p:ph type="sldNum" sz="quarter" idx="17"/>
          </p:nvPr>
        </p:nvSpPr>
        <p:spPr/>
        <p:txBody>
          <a:bodyPr/>
          <a:lstStyle/>
          <a:p>
            <a:fld id="{BE1A0740-F252-4427-A288-A0F9AF0CD4D9}" type="slidenum">
              <a:rPr lang="en-US" smtClean="0"/>
              <a:pPr/>
              <a:t>15</a:t>
            </a:fld>
            <a:endParaRPr lang="en-US"/>
          </a:p>
        </p:txBody>
      </p:sp>
    </p:spTree>
    <p:extLst>
      <p:ext uri="{BB962C8B-B14F-4D97-AF65-F5344CB8AC3E}">
        <p14:creationId xmlns:p14="http://schemas.microsoft.com/office/powerpoint/2010/main" val="4651424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5785-4185-6D52-AB1C-B40BD64B3A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87B7B6-3ED3-C148-2B4F-98592443911F}"/>
              </a:ext>
            </a:extLst>
          </p:cNvPr>
          <p:cNvSpPr>
            <a:spLocks noGrp="1"/>
          </p:cNvSpPr>
          <p:nvPr>
            <p:ph type="title"/>
          </p:nvPr>
        </p:nvSpPr>
        <p:spPr>
          <a:xfrm>
            <a:off x="457200" y="205979"/>
            <a:ext cx="8229600" cy="857250"/>
          </a:xfrm>
        </p:spPr>
        <p:txBody>
          <a:bodyPr/>
          <a:lstStyle/>
          <a:p>
            <a:r>
              <a:rPr lang="en-US" dirty="0"/>
              <a:t>Register and Sign in (CDC Employee) </a:t>
            </a:r>
            <a:r>
              <a:rPr lang="en-US" sz="1800" dirty="0">
                <a:latin typeface="Calibri"/>
                <a:ea typeface="Calibri"/>
                <a:cs typeface="Calibri"/>
              </a:rPr>
              <a:t>(cont’d 4)</a:t>
            </a:r>
            <a:endParaRPr lang="en-US" sz="1800" dirty="0"/>
          </a:p>
        </p:txBody>
      </p:sp>
      <p:pic>
        <p:nvPicPr>
          <p:cNvPr id="2" name="Picture 1" descr="Registration form on eFMS with fields for first name, last name, email, and CAPTCHA.  A button at the bottom says &quot;Submit&quot;">
            <a:extLst>
              <a:ext uri="{FF2B5EF4-FFF2-40B4-BE49-F238E27FC236}">
                <a16:creationId xmlns:a16="http://schemas.microsoft.com/office/drawing/2014/main" id="{09320A79-17B5-A916-C041-670D61EA52BF}"/>
              </a:ext>
            </a:extLst>
          </p:cNvPr>
          <p:cNvPicPr>
            <a:picLocks noChangeAspect="1"/>
          </p:cNvPicPr>
          <p:nvPr/>
        </p:nvPicPr>
        <p:blipFill>
          <a:blip r:embed="rId2"/>
          <a:stretch>
            <a:fillRect/>
          </a:stretch>
        </p:blipFill>
        <p:spPr>
          <a:xfrm>
            <a:off x="1015402" y="889789"/>
            <a:ext cx="3067575" cy="4053140"/>
          </a:xfrm>
          <a:prstGeom prst="rect">
            <a:avLst/>
          </a:prstGeom>
        </p:spPr>
      </p:pic>
      <p:pic>
        <p:nvPicPr>
          <p:cNvPr id="8" name="Picture 7" descr="   Message will display after submitting registration. Green text reads: &quot;Registration initiated! Please check your email to continue the registration process.&quot;">
            <a:extLst>
              <a:ext uri="{FF2B5EF4-FFF2-40B4-BE49-F238E27FC236}">
                <a16:creationId xmlns:a16="http://schemas.microsoft.com/office/drawing/2014/main" id="{2E008456-824C-1AB3-BD56-BF818926576C}"/>
              </a:ext>
            </a:extLst>
          </p:cNvPr>
          <p:cNvPicPr>
            <a:picLocks noChangeAspect="1"/>
          </p:cNvPicPr>
          <p:nvPr/>
        </p:nvPicPr>
        <p:blipFill>
          <a:blip r:embed="rId3"/>
          <a:stretch>
            <a:fillRect/>
          </a:stretch>
        </p:blipFill>
        <p:spPr>
          <a:xfrm>
            <a:off x="4575007" y="1009984"/>
            <a:ext cx="3467101" cy="3129595"/>
          </a:xfrm>
          <a:prstGeom prst="rect">
            <a:avLst/>
          </a:prstGeom>
        </p:spPr>
      </p:pic>
      <p:sp>
        <p:nvSpPr>
          <p:cNvPr id="11" name="Slide Number Placeholder 10">
            <a:extLst>
              <a:ext uri="{FF2B5EF4-FFF2-40B4-BE49-F238E27FC236}">
                <a16:creationId xmlns:a16="http://schemas.microsoft.com/office/drawing/2014/main" id="{66D77601-74E6-893C-2651-57B57280B202}"/>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16</a:t>
            </a:fld>
            <a:endParaRPr lang="en-US"/>
          </a:p>
        </p:txBody>
      </p:sp>
    </p:spTree>
    <p:extLst>
      <p:ext uri="{BB962C8B-B14F-4D97-AF65-F5344CB8AC3E}">
        <p14:creationId xmlns:p14="http://schemas.microsoft.com/office/powerpoint/2010/main" val="18844455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42604-0C75-831A-B10D-435CD2D6FE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36F6EB-CD99-4AC5-5363-2B30125CFD1B}"/>
              </a:ext>
            </a:extLst>
          </p:cNvPr>
          <p:cNvSpPr>
            <a:spLocks noGrp="1"/>
          </p:cNvSpPr>
          <p:nvPr>
            <p:ph type="title"/>
          </p:nvPr>
        </p:nvSpPr>
        <p:spPr>
          <a:xfrm>
            <a:off x="457200" y="206375"/>
            <a:ext cx="8229600" cy="857250"/>
          </a:xfrm>
        </p:spPr>
        <p:txBody>
          <a:bodyPr lIns="91440" tIns="45720" rIns="91440" bIns="45720" anchor="ctr" anchorCtr="0"/>
          <a:lstStyle/>
          <a:p>
            <a:r>
              <a:rPr lang="en-US" dirty="0">
                <a:latin typeface="Calibri"/>
                <a:ea typeface="Calibri"/>
                <a:cs typeface="Calibri"/>
              </a:rPr>
              <a:t>Register and Sign in (CDC Employee) </a:t>
            </a:r>
            <a:r>
              <a:rPr lang="en-US" sz="1800" dirty="0">
                <a:latin typeface="Calibri"/>
                <a:ea typeface="Calibri"/>
                <a:cs typeface="Calibri"/>
              </a:rPr>
              <a:t>(cont’d 5)</a:t>
            </a:r>
            <a:endParaRPr lang="en-US" sz="1800" dirty="0"/>
          </a:p>
        </p:txBody>
      </p:sp>
      <p:pic>
        <p:nvPicPr>
          <p:cNvPr id="2" name="Picture 1" descr="Email message after registration is initiated. The email contains hyperlinked text that says &quot;Continue Registration.&quot; A red arrow points to the hyperlink.">
            <a:extLst>
              <a:ext uri="{FF2B5EF4-FFF2-40B4-BE49-F238E27FC236}">
                <a16:creationId xmlns:a16="http://schemas.microsoft.com/office/drawing/2014/main" id="{4586829A-3116-B9DB-96A2-5D8E091CFF0C}"/>
              </a:ext>
            </a:extLst>
          </p:cNvPr>
          <p:cNvPicPr>
            <a:picLocks noChangeAspect="1"/>
          </p:cNvPicPr>
          <p:nvPr/>
        </p:nvPicPr>
        <p:blipFill>
          <a:blip r:embed="rId2"/>
          <a:stretch>
            <a:fillRect/>
          </a:stretch>
        </p:blipFill>
        <p:spPr>
          <a:xfrm>
            <a:off x="1543050" y="1210310"/>
            <a:ext cx="5384223" cy="2722880"/>
          </a:xfrm>
          <a:prstGeom prst="rect">
            <a:avLst/>
          </a:prstGeom>
          <a:ln>
            <a:solidFill>
              <a:schemeClr val="tx1"/>
            </a:solidFill>
          </a:ln>
        </p:spPr>
      </p:pic>
      <p:sp>
        <p:nvSpPr>
          <p:cNvPr id="11" name="Slide Number Placeholder 10">
            <a:extLst>
              <a:ext uri="{FF2B5EF4-FFF2-40B4-BE49-F238E27FC236}">
                <a16:creationId xmlns:a16="http://schemas.microsoft.com/office/drawing/2014/main" id="{37483670-D399-E29A-A412-47F1A75B3F50}"/>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17</a:t>
            </a:fld>
            <a:endParaRPr lang="en-US"/>
          </a:p>
        </p:txBody>
      </p:sp>
    </p:spTree>
    <p:extLst>
      <p:ext uri="{BB962C8B-B14F-4D97-AF65-F5344CB8AC3E}">
        <p14:creationId xmlns:p14="http://schemas.microsoft.com/office/powerpoint/2010/main" val="40223247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9EEC-B5D8-4C85-7998-D50998958B53}"/>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127A8D5B-D282-5C0F-FD30-43E47E2C2737}"/>
              </a:ext>
            </a:extLst>
          </p:cNvPr>
          <p:cNvSpPr>
            <a:spLocks noGrp="1"/>
          </p:cNvSpPr>
          <p:nvPr>
            <p:ph type="title"/>
          </p:nvPr>
        </p:nvSpPr>
        <p:spPr>
          <a:xfrm>
            <a:off x="457200" y="206375"/>
            <a:ext cx="8229600" cy="857250"/>
          </a:xfrm>
        </p:spPr>
        <p:txBody>
          <a:bodyPr lIns="91440" tIns="45720" rIns="91440" bIns="45720" anchor="ctr" anchorCtr="0"/>
          <a:lstStyle/>
          <a:p>
            <a:r>
              <a:rPr lang="en-US" dirty="0">
                <a:latin typeface="Calibri"/>
                <a:ea typeface="Calibri"/>
                <a:cs typeface="Calibri"/>
              </a:rPr>
              <a:t>Register and Sign in (CDC Employee) </a:t>
            </a:r>
            <a:r>
              <a:rPr lang="en-US" sz="1800" dirty="0">
                <a:latin typeface="Calibri"/>
                <a:ea typeface="Calibri"/>
                <a:cs typeface="Calibri"/>
              </a:rPr>
              <a:t>(cont’d 6)</a:t>
            </a:r>
            <a:endParaRPr lang="en-US" sz="1800" dirty="0"/>
          </a:p>
        </p:txBody>
      </p:sp>
      <p:sp>
        <p:nvSpPr>
          <p:cNvPr id="11" name="Slide Number Placeholder 10">
            <a:extLst>
              <a:ext uri="{FF2B5EF4-FFF2-40B4-BE49-F238E27FC236}">
                <a16:creationId xmlns:a16="http://schemas.microsoft.com/office/drawing/2014/main" id="{F076F75F-84F6-04A7-A21B-DE84025581DB}"/>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18</a:t>
            </a:fld>
            <a:endParaRPr lang="en-US"/>
          </a:p>
        </p:txBody>
      </p:sp>
      <p:pic>
        <p:nvPicPr>
          <p:cNvPr id="4" name="Picture 3" descr="A login window. On the bottom-right there is a heading that says &quot;Register with CDC Account,&quot; below which is a button that says &quot;CDC Employees.&quot; A blue arrow points to the &quot;CDC Employees&quot; button.">
            <a:extLst>
              <a:ext uri="{FF2B5EF4-FFF2-40B4-BE49-F238E27FC236}">
                <a16:creationId xmlns:a16="http://schemas.microsoft.com/office/drawing/2014/main" id="{58A417A7-2BDB-11A7-EC7E-B8697964507D}"/>
              </a:ext>
            </a:extLst>
          </p:cNvPr>
          <p:cNvPicPr>
            <a:picLocks noChangeAspect="1"/>
          </p:cNvPicPr>
          <p:nvPr/>
        </p:nvPicPr>
        <p:blipFill>
          <a:blip r:embed="rId2"/>
          <a:stretch>
            <a:fillRect/>
          </a:stretch>
        </p:blipFill>
        <p:spPr>
          <a:xfrm>
            <a:off x="1543050" y="1165109"/>
            <a:ext cx="6057900" cy="3450590"/>
          </a:xfrm>
          <a:prstGeom prst="rect">
            <a:avLst/>
          </a:prstGeom>
          <a:ln w="12700">
            <a:solidFill>
              <a:schemeClr val="tx1"/>
            </a:solidFill>
          </a:ln>
        </p:spPr>
      </p:pic>
    </p:spTree>
    <p:extLst>
      <p:ext uri="{BB962C8B-B14F-4D97-AF65-F5344CB8AC3E}">
        <p14:creationId xmlns:p14="http://schemas.microsoft.com/office/powerpoint/2010/main" val="18041978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63D74-4D00-9068-F6B6-92A66CCB8773}"/>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4434B1F-DDDD-5A65-56F7-854C2073C9DB}"/>
              </a:ext>
            </a:extLst>
          </p:cNvPr>
          <p:cNvSpPr>
            <a:spLocks noGrp="1"/>
          </p:cNvSpPr>
          <p:nvPr>
            <p:ph type="title"/>
          </p:nvPr>
        </p:nvSpPr>
        <p:spPr>
          <a:xfrm>
            <a:off x="457200" y="206375"/>
            <a:ext cx="8229600" cy="857250"/>
          </a:xfrm>
        </p:spPr>
        <p:txBody>
          <a:bodyPr lIns="91440" tIns="45720" rIns="91440" bIns="45720" anchor="ctr" anchorCtr="0"/>
          <a:lstStyle/>
          <a:p>
            <a:r>
              <a:rPr lang="en-US" dirty="0">
                <a:latin typeface="Calibri"/>
                <a:ea typeface="Calibri"/>
                <a:cs typeface="Calibri"/>
              </a:rPr>
              <a:t>Register and Sign in (CDC Employee) (</a:t>
            </a:r>
            <a:r>
              <a:rPr lang="en-US" sz="1800" dirty="0">
                <a:latin typeface="Calibri"/>
                <a:ea typeface="Calibri"/>
                <a:cs typeface="Calibri"/>
              </a:rPr>
              <a:t>cont’d 7)</a:t>
            </a:r>
            <a:endParaRPr lang="en-US" sz="1800" dirty="0"/>
          </a:p>
        </p:txBody>
      </p:sp>
      <p:pic>
        <p:nvPicPr>
          <p:cNvPr id="5" name="Picture 4" descr="A login page. On the left is a Government Warning message with privacy and security notices. On the right is a login form. Below that is a heading that says &quot;Sign In Options.&quot; Under that is a button that says &quot;CDC Employees.&quot; A blue arrow points to the button and a blue circle with the number &quot;2&quot; inside is next to button.">
            <a:extLst>
              <a:ext uri="{FF2B5EF4-FFF2-40B4-BE49-F238E27FC236}">
                <a16:creationId xmlns:a16="http://schemas.microsoft.com/office/drawing/2014/main" id="{0F86D236-15D6-F0A0-0E6F-3107F194FB90}"/>
              </a:ext>
            </a:extLst>
          </p:cNvPr>
          <p:cNvPicPr>
            <a:picLocks noChangeAspect="1"/>
          </p:cNvPicPr>
          <p:nvPr/>
        </p:nvPicPr>
        <p:blipFill>
          <a:blip r:embed="rId2"/>
          <a:stretch>
            <a:fillRect/>
          </a:stretch>
        </p:blipFill>
        <p:spPr>
          <a:xfrm>
            <a:off x="2059478" y="1105719"/>
            <a:ext cx="5331923" cy="3507844"/>
          </a:xfrm>
          <a:prstGeom prst="rect">
            <a:avLst/>
          </a:prstGeom>
        </p:spPr>
      </p:pic>
      <p:sp>
        <p:nvSpPr>
          <p:cNvPr id="11" name="Slide Number Placeholder 10">
            <a:extLst>
              <a:ext uri="{FF2B5EF4-FFF2-40B4-BE49-F238E27FC236}">
                <a16:creationId xmlns:a16="http://schemas.microsoft.com/office/drawing/2014/main" id="{A21D6C12-1513-3F9F-11C1-438E6AB34BB3}"/>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19</a:t>
            </a:fld>
            <a:endParaRPr lang="en-US"/>
          </a:p>
        </p:txBody>
      </p:sp>
    </p:spTree>
    <p:extLst>
      <p:ext uri="{BB962C8B-B14F-4D97-AF65-F5344CB8AC3E}">
        <p14:creationId xmlns:p14="http://schemas.microsoft.com/office/powerpoint/2010/main" val="20345263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DCA7B8-30AA-AD0B-0C61-57F6919FB54D}"/>
              </a:ext>
            </a:extLst>
          </p:cNvPr>
          <p:cNvSpPr>
            <a:spLocks noGrp="1"/>
          </p:cNvSpPr>
          <p:nvPr>
            <p:ph type="title"/>
          </p:nvPr>
        </p:nvSpPr>
        <p:spPr/>
        <p:txBody>
          <a:bodyPr/>
          <a:lstStyle/>
          <a:p>
            <a:r>
              <a:rPr lang="en-US"/>
              <a:t>Welcome</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1509" y="1225367"/>
            <a:ext cx="6400800" cy="342900"/>
          </a:xfrm>
        </p:spPr>
        <p:txBody>
          <a:bodyPr>
            <a:noAutofit/>
          </a:bodyPr>
          <a:lstStyle/>
          <a:p>
            <a:r>
              <a:rPr lang="en-US"/>
              <a:t>Heidi Davidson, MPH</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6719FC4-8843-F677-11EB-A72BA7D7C2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68606" y="1784097"/>
            <a:ext cx="5473332" cy="2496274"/>
          </a:xfrm>
        </p:spPr>
        <p:txBody>
          <a:bodyPr/>
          <a:lstStyle/>
          <a:p>
            <a:pPr>
              <a:spcBef>
                <a:spcPts val="600"/>
              </a:spcBef>
            </a:pPr>
            <a:r>
              <a:rPr lang="en-US"/>
              <a:t>Team Lead, PHAP Data Management Team (DMT) </a:t>
            </a:r>
          </a:p>
          <a:p>
            <a:pPr>
              <a:spcBef>
                <a:spcPts val="600"/>
              </a:spcBef>
            </a:pPr>
            <a:endParaRPr lang="en-US"/>
          </a:p>
          <a:p>
            <a:pPr>
              <a:spcBef>
                <a:spcPts val="600"/>
              </a:spcBef>
            </a:pPr>
            <a:r>
              <a:rPr lang="en-US"/>
              <a:t>Field Services Workforce Branch (FSWB)</a:t>
            </a:r>
          </a:p>
          <a:p>
            <a:pPr>
              <a:spcBef>
                <a:spcPts val="600"/>
              </a:spcBef>
            </a:pPr>
            <a:r>
              <a:rPr lang="en-US"/>
              <a:t>Division of Workforce Development (DWD)</a:t>
            </a:r>
          </a:p>
          <a:p>
            <a:pPr>
              <a:spcBef>
                <a:spcPts val="600"/>
              </a:spcBef>
            </a:pPr>
            <a:r>
              <a:rPr lang="en-US"/>
              <a:t>National Center for State, Tribal, Local, and Territorial Public Health Infrastructure and Workforce (Public Health Infrastructure Center/PHIC)</a:t>
            </a:r>
          </a:p>
          <a:p>
            <a:pPr>
              <a:spcBef>
                <a:spcPts val="600"/>
              </a:spcBef>
            </a:pPr>
            <a:r>
              <a:rPr lang="en-US"/>
              <a:t>Centers for Disease Control and Prevention (CDC)</a:t>
            </a:r>
          </a:p>
        </p:txBody>
      </p:sp>
      <p:pic>
        <p:nvPicPr>
          <p:cNvPr id="9" name="Picture 4" descr="Heidi Davidson&#10;">
            <a:extLst>
              <a:ext uri="{FF2B5EF4-FFF2-40B4-BE49-F238E27FC236}">
                <a16:creationId xmlns:a16="http://schemas.microsoft.com/office/drawing/2014/main" id="{410C49F6-F6BB-EFFA-3DFE-86C0C1B04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788" y="1095395"/>
            <a:ext cx="2346434" cy="2319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0"/>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2</a:t>
            </a:fld>
            <a:endParaRPr lang="en-US" noProof="0"/>
          </a:p>
        </p:txBody>
      </p:sp>
    </p:spTree>
    <p:extLst>
      <p:ext uri="{BB962C8B-B14F-4D97-AF65-F5344CB8AC3E}">
        <p14:creationId xmlns:p14="http://schemas.microsoft.com/office/powerpoint/2010/main" val="15873172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4606A-7448-8F09-E3F4-4633D661B22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B519A2E-955B-CF8C-AA87-FD97BD01A91E}"/>
              </a:ext>
            </a:extLst>
          </p:cNvPr>
          <p:cNvSpPr>
            <a:spLocks noGrp="1"/>
          </p:cNvSpPr>
          <p:nvPr>
            <p:ph type="title"/>
          </p:nvPr>
        </p:nvSpPr>
        <p:spPr>
          <a:xfrm>
            <a:off x="290946" y="1500742"/>
            <a:ext cx="8294913" cy="871538"/>
          </a:xfrm>
        </p:spPr>
        <p:txBody>
          <a:bodyPr/>
          <a:lstStyle/>
          <a:p>
            <a:r>
              <a:rPr lang="en-US" dirty="0"/>
              <a:t>Application Process (Organization Details)</a:t>
            </a:r>
          </a:p>
        </p:txBody>
      </p:sp>
      <p:sp>
        <p:nvSpPr>
          <p:cNvPr id="2" name="Slide Number Placeholder 1">
            <a:extLst>
              <a:ext uri="{FF2B5EF4-FFF2-40B4-BE49-F238E27FC236}">
                <a16:creationId xmlns:a16="http://schemas.microsoft.com/office/drawing/2014/main" id="{082BC6D9-C203-FC5E-4214-AC596CDEA23C}"/>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p>
            <a:fld id="{D8E7DCDC-E408-4B61-982D-00D1D5E6AEFC}" type="slidenum">
              <a:rPr lang="en-US" smtClean="0"/>
              <a:pPr/>
              <a:t>20</a:t>
            </a:fld>
            <a:endParaRPr lang="en-US"/>
          </a:p>
        </p:txBody>
      </p:sp>
    </p:spTree>
    <p:extLst>
      <p:ext uri="{BB962C8B-B14F-4D97-AF65-F5344CB8AC3E}">
        <p14:creationId xmlns:p14="http://schemas.microsoft.com/office/powerpoint/2010/main" val="4269328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E7F72-313F-9594-397B-7514C099DB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B082F9-9AD5-324B-3BA0-4857AECE4220}"/>
              </a:ext>
            </a:extLst>
          </p:cNvPr>
          <p:cNvSpPr>
            <a:spLocks noGrp="1"/>
          </p:cNvSpPr>
          <p:nvPr>
            <p:ph type="title"/>
          </p:nvPr>
        </p:nvSpPr>
        <p:spPr>
          <a:xfrm>
            <a:off x="457200" y="205979"/>
            <a:ext cx="8229600" cy="857250"/>
          </a:xfrm>
        </p:spPr>
        <p:txBody>
          <a:bodyPr/>
          <a:lstStyle/>
          <a:p>
            <a:r>
              <a:rPr lang="en-US" dirty="0"/>
              <a:t>Application Process (Organization Details) 2026</a:t>
            </a:r>
          </a:p>
        </p:txBody>
      </p:sp>
      <p:sp>
        <p:nvSpPr>
          <p:cNvPr id="11" name="Slide Number Placeholder 10">
            <a:extLst>
              <a:ext uri="{FF2B5EF4-FFF2-40B4-BE49-F238E27FC236}">
                <a16:creationId xmlns:a16="http://schemas.microsoft.com/office/drawing/2014/main" id="{966DB1F8-8379-5155-EEF5-EDA212866A8F}"/>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21</a:t>
            </a:fld>
            <a:endParaRPr lang="en-US"/>
          </a:p>
        </p:txBody>
      </p:sp>
      <p:pic>
        <p:nvPicPr>
          <p:cNvPr id="4" name="Picture 3" descr="Screen shot of eFMS application portal homepage with PHAP logo and photo banner at the top. A button at the bottom says &quot;Start Application.&quot;">
            <a:extLst>
              <a:ext uri="{FF2B5EF4-FFF2-40B4-BE49-F238E27FC236}">
                <a16:creationId xmlns:a16="http://schemas.microsoft.com/office/drawing/2014/main" id="{557875CB-1BCC-AA6B-6207-79FA33524420}"/>
              </a:ext>
            </a:extLst>
          </p:cNvPr>
          <p:cNvPicPr>
            <a:picLocks noChangeAspect="1"/>
          </p:cNvPicPr>
          <p:nvPr/>
        </p:nvPicPr>
        <p:blipFill>
          <a:blip r:embed="rId2"/>
          <a:stretch>
            <a:fillRect/>
          </a:stretch>
        </p:blipFill>
        <p:spPr>
          <a:xfrm>
            <a:off x="1618128" y="1333392"/>
            <a:ext cx="5523889" cy="2821011"/>
          </a:xfrm>
          <a:prstGeom prst="rect">
            <a:avLst/>
          </a:prstGeom>
        </p:spPr>
      </p:pic>
    </p:spTree>
    <p:extLst>
      <p:ext uri="{BB962C8B-B14F-4D97-AF65-F5344CB8AC3E}">
        <p14:creationId xmlns:p14="http://schemas.microsoft.com/office/powerpoint/2010/main" val="40173572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FE4AE-E02A-4BF4-2B29-9905AE25C9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CB367C-CF79-AC76-D600-71EEE94D8CA2}"/>
              </a:ext>
            </a:extLst>
          </p:cNvPr>
          <p:cNvSpPr>
            <a:spLocks noGrp="1"/>
          </p:cNvSpPr>
          <p:nvPr>
            <p:ph type="title"/>
          </p:nvPr>
        </p:nvSpPr>
        <p:spPr>
          <a:xfrm>
            <a:off x="457200" y="205979"/>
            <a:ext cx="8229600" cy="857250"/>
          </a:xfrm>
        </p:spPr>
        <p:txBody>
          <a:bodyPr/>
          <a:lstStyle/>
          <a:p>
            <a:r>
              <a:rPr lang="en-US"/>
              <a:t>Application Process (Applicant Profile)</a:t>
            </a:r>
          </a:p>
        </p:txBody>
      </p:sp>
      <p:sp>
        <p:nvSpPr>
          <p:cNvPr id="11" name="Slide Number Placeholder 10">
            <a:extLst>
              <a:ext uri="{FF2B5EF4-FFF2-40B4-BE49-F238E27FC236}">
                <a16:creationId xmlns:a16="http://schemas.microsoft.com/office/drawing/2014/main" id="{2865B8D3-DEC5-8EBA-FDF7-425D0C298CCA}"/>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22</a:t>
            </a:fld>
            <a:endParaRPr lang="en-US"/>
          </a:p>
        </p:txBody>
      </p:sp>
      <p:pic>
        <p:nvPicPr>
          <p:cNvPr id="12" name="Picture 11" descr="A popup window appears with the heading &quot;Update or Add Your Contact Information,&quot; with a button saying &quot;OK&quot; at the bottom of the window. It states that your Name and Email are auto-filled, and instructs to add your office phone number, role/position, alternate email, and mobile number. Behind that window are corresponding text input fields to enter contact information. A button saying &quot;Save and Next&quot; is at the bottom right. A red arrow points to the button.">
            <a:extLst>
              <a:ext uri="{FF2B5EF4-FFF2-40B4-BE49-F238E27FC236}">
                <a16:creationId xmlns:a16="http://schemas.microsoft.com/office/drawing/2014/main" id="{97E5EBBC-E3AE-FCED-36C1-B57985A0883E}"/>
              </a:ext>
            </a:extLst>
          </p:cNvPr>
          <p:cNvPicPr>
            <a:picLocks noChangeAspect="1"/>
          </p:cNvPicPr>
          <p:nvPr/>
        </p:nvPicPr>
        <p:blipFill>
          <a:blip r:embed="rId2"/>
          <a:stretch>
            <a:fillRect/>
          </a:stretch>
        </p:blipFill>
        <p:spPr>
          <a:xfrm>
            <a:off x="1051806" y="1048886"/>
            <a:ext cx="5464977" cy="3642786"/>
          </a:xfrm>
          <a:prstGeom prst="rect">
            <a:avLst/>
          </a:prstGeom>
          <a:ln w="12700">
            <a:solidFill>
              <a:schemeClr val="tx1"/>
            </a:solidFill>
          </a:ln>
        </p:spPr>
      </p:pic>
      <p:sp>
        <p:nvSpPr>
          <p:cNvPr id="13" name="Rectangle 12">
            <a:extLst>
              <a:ext uri="{FF2B5EF4-FFF2-40B4-BE49-F238E27FC236}">
                <a16:creationId xmlns:a16="http://schemas.microsoft.com/office/drawing/2014/main" id="{ACD91F8C-4347-158F-108F-7893A1907395}"/>
              </a:ext>
              <a:ext uri="{C183D7F6-B498-43B3-948B-1728B52AA6E4}">
                <adec:decorative xmlns:adec="http://schemas.microsoft.com/office/drawing/2017/decorative" val="1"/>
              </a:ext>
            </a:extLst>
          </p:cNvPr>
          <p:cNvSpPr/>
          <p:nvPr/>
        </p:nvSpPr>
        <p:spPr>
          <a:xfrm>
            <a:off x="5630550" y="4357385"/>
            <a:ext cx="671947" cy="3620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66BBAEB-DC5F-A6AB-CD33-2ED66D68B71A}"/>
              </a:ext>
              <a:ext uri="{C183D7F6-B498-43B3-948B-1728B52AA6E4}">
                <adec:decorative xmlns:adec="http://schemas.microsoft.com/office/drawing/2017/decorative" val="1"/>
              </a:ext>
            </a:extLst>
          </p:cNvPr>
          <p:cNvCxnSpPr>
            <a:cxnSpLocks/>
          </p:cNvCxnSpPr>
          <p:nvPr/>
        </p:nvCxnSpPr>
        <p:spPr>
          <a:xfrm>
            <a:off x="4826986" y="4544518"/>
            <a:ext cx="8035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943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A25B-494D-6DFA-D10B-87E96B22D2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30D815-ACAE-93B3-C9F3-56D8FD8D7E5F}"/>
              </a:ext>
            </a:extLst>
          </p:cNvPr>
          <p:cNvSpPr>
            <a:spLocks noGrp="1"/>
          </p:cNvSpPr>
          <p:nvPr>
            <p:ph type="title"/>
          </p:nvPr>
        </p:nvSpPr>
        <p:spPr>
          <a:xfrm>
            <a:off x="457200" y="205979"/>
            <a:ext cx="8229600" cy="857250"/>
          </a:xfrm>
        </p:spPr>
        <p:txBody>
          <a:bodyPr/>
          <a:lstStyle/>
          <a:p>
            <a:r>
              <a:rPr lang="en-US"/>
              <a:t>Organization Details</a:t>
            </a:r>
          </a:p>
        </p:txBody>
      </p:sp>
      <p:sp>
        <p:nvSpPr>
          <p:cNvPr id="11" name="Slide Number Placeholder 10">
            <a:extLst>
              <a:ext uri="{FF2B5EF4-FFF2-40B4-BE49-F238E27FC236}">
                <a16:creationId xmlns:a16="http://schemas.microsoft.com/office/drawing/2014/main" id="{A4BD5D85-8A7E-1F5C-75EF-F4607671499F}"/>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23</a:t>
            </a:fld>
            <a:endParaRPr lang="en-US"/>
          </a:p>
        </p:txBody>
      </p:sp>
      <p:pic>
        <p:nvPicPr>
          <p:cNvPr id="26" name="Picture 25" descr="A window with the heading &quot;Organization Details.&quot; A subheading below says &quot;Organization Name,&quot; below which is a drop-down menu saying &quot;Select an Organization.&quot; Below the drop-down menu, a button in the bottom right says &quot;Add New Organization.&quot; A red arrow points to the button.">
            <a:extLst>
              <a:ext uri="{FF2B5EF4-FFF2-40B4-BE49-F238E27FC236}">
                <a16:creationId xmlns:a16="http://schemas.microsoft.com/office/drawing/2014/main" id="{6947F77B-F6A1-B9D0-0C31-E62525403E96}"/>
              </a:ext>
            </a:extLst>
          </p:cNvPr>
          <p:cNvPicPr>
            <a:picLocks noChangeAspect="1"/>
          </p:cNvPicPr>
          <p:nvPr/>
        </p:nvPicPr>
        <p:blipFill>
          <a:blip r:embed="rId3"/>
          <a:stretch>
            <a:fillRect/>
          </a:stretch>
        </p:blipFill>
        <p:spPr>
          <a:xfrm>
            <a:off x="669131" y="1146356"/>
            <a:ext cx="5579269" cy="1907443"/>
          </a:xfrm>
          <a:prstGeom prst="rect">
            <a:avLst/>
          </a:prstGeom>
        </p:spPr>
      </p:pic>
      <p:cxnSp>
        <p:nvCxnSpPr>
          <p:cNvPr id="28" name="Straight Arrow Connector 27">
            <a:extLst>
              <a:ext uri="{FF2B5EF4-FFF2-40B4-BE49-F238E27FC236}">
                <a16:creationId xmlns:a16="http://schemas.microsoft.com/office/drawing/2014/main" id="{66E55F31-ED76-8CC6-6AFC-EDAD23BC3970}"/>
              </a:ext>
              <a:ext uri="{C183D7F6-B498-43B3-948B-1728B52AA6E4}">
                <adec:decorative xmlns:adec="http://schemas.microsoft.com/office/drawing/2017/decorative" val="1"/>
              </a:ext>
            </a:extLst>
          </p:cNvPr>
          <p:cNvCxnSpPr>
            <a:cxnSpLocks/>
          </p:cNvCxnSpPr>
          <p:nvPr/>
        </p:nvCxnSpPr>
        <p:spPr>
          <a:xfrm>
            <a:off x="3886200" y="2571750"/>
            <a:ext cx="12261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59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a:extLst>
              <a:ext uri="{FF2B5EF4-FFF2-40B4-BE49-F238E27FC236}">
                <a16:creationId xmlns:a16="http://schemas.microsoft.com/office/drawing/2014/main" id="{464FD261-F243-D13E-5192-83EECA8B944D}"/>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a:t>
            </a:r>
          </a:p>
        </p:txBody>
      </p:sp>
      <p:pic>
        <p:nvPicPr>
          <p:cNvPr id="26" name="Picture 25" descr="A heading that says &quot;Organization Details,&quot; under which is a drop-down menu with the options &quot;CDC/ATSDR,&quot; &quot;Non-CDC,&quot; or &quot;Organization Not Listed,&quot; which is highlighted in a darker grey.">
            <a:extLst>
              <a:ext uri="{FF2B5EF4-FFF2-40B4-BE49-F238E27FC236}">
                <a16:creationId xmlns:a16="http://schemas.microsoft.com/office/drawing/2014/main" id="{4B6A8E43-EA21-2104-255C-3954BB8B84A9}"/>
              </a:ext>
            </a:extLst>
          </p:cNvPr>
          <p:cNvPicPr>
            <a:picLocks noChangeAspect="1"/>
          </p:cNvPicPr>
          <p:nvPr/>
        </p:nvPicPr>
        <p:blipFill>
          <a:blip r:embed="rId2"/>
          <a:stretch>
            <a:fillRect/>
          </a:stretch>
        </p:blipFill>
        <p:spPr>
          <a:xfrm>
            <a:off x="713508" y="1175984"/>
            <a:ext cx="7927571" cy="1672169"/>
          </a:xfrm>
          <a:prstGeom prst="rect">
            <a:avLst/>
          </a:prstGeom>
        </p:spPr>
      </p:pic>
      <p:pic>
        <p:nvPicPr>
          <p:cNvPr id="28" name="Picture 27" descr="A heading that says &quot;Organization Name&quot; and a required text input field appears under the drop-down menu after selecting &quot;Organization Not Listed.&quot; A red arrow points to the text input field.">
            <a:extLst>
              <a:ext uri="{FF2B5EF4-FFF2-40B4-BE49-F238E27FC236}">
                <a16:creationId xmlns:a16="http://schemas.microsoft.com/office/drawing/2014/main" id="{4A651B80-C632-DC1B-B7C3-4C7E3C80DFF5}"/>
              </a:ext>
            </a:extLst>
          </p:cNvPr>
          <p:cNvPicPr>
            <a:picLocks noChangeAspect="1"/>
          </p:cNvPicPr>
          <p:nvPr/>
        </p:nvPicPr>
        <p:blipFill>
          <a:blip r:embed="rId3"/>
          <a:stretch>
            <a:fillRect/>
          </a:stretch>
        </p:blipFill>
        <p:spPr>
          <a:xfrm>
            <a:off x="713508" y="2973274"/>
            <a:ext cx="7010402" cy="1473603"/>
          </a:xfrm>
          <a:prstGeom prst="rect">
            <a:avLst/>
          </a:prstGeom>
        </p:spPr>
      </p:pic>
      <p:cxnSp>
        <p:nvCxnSpPr>
          <p:cNvPr id="30" name="Straight Arrow Connector 29">
            <a:extLst>
              <a:ext uri="{FF2B5EF4-FFF2-40B4-BE49-F238E27FC236}">
                <a16:creationId xmlns:a16="http://schemas.microsoft.com/office/drawing/2014/main" id="{6B1E736D-0CAE-03F2-DFBC-91294A39A1D4}"/>
              </a:ext>
              <a:ext uri="{C183D7F6-B498-43B3-948B-1728B52AA6E4}">
                <adec:decorative xmlns:adec="http://schemas.microsoft.com/office/drawing/2017/decorative" val="1"/>
              </a:ext>
            </a:extLst>
          </p:cNvPr>
          <p:cNvCxnSpPr>
            <a:cxnSpLocks/>
          </p:cNvCxnSpPr>
          <p:nvPr/>
        </p:nvCxnSpPr>
        <p:spPr>
          <a:xfrm flipH="1">
            <a:off x="3429000" y="3865418"/>
            <a:ext cx="1046018" cy="3226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825602B-6658-7471-6A5E-6CEDD51AAB6F}"/>
              </a:ext>
            </a:extLst>
          </p:cNvPr>
          <p:cNvSpPr>
            <a:spLocks noGrp="1"/>
          </p:cNvSpPr>
          <p:nvPr>
            <p:ph type="sldNum" sz="quarter" idx="17"/>
          </p:nvPr>
        </p:nvSpPr>
        <p:spPr/>
        <p:txBody>
          <a:bodyPr/>
          <a:lstStyle/>
          <a:p>
            <a:fld id="{BE1A0740-F252-4427-A288-A0F9AF0CD4D9}" type="slidenum">
              <a:rPr lang="en-US" smtClean="0"/>
              <a:pPr/>
              <a:t>24</a:t>
            </a:fld>
            <a:endParaRPr lang="en-US"/>
          </a:p>
        </p:txBody>
      </p:sp>
    </p:spTree>
    <p:extLst>
      <p:ext uri="{BB962C8B-B14F-4D97-AF65-F5344CB8AC3E}">
        <p14:creationId xmlns:p14="http://schemas.microsoft.com/office/powerpoint/2010/main" val="39170089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A5B1-4576-D97E-DCF8-C06005B320CA}"/>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DC99DC7-FF84-9278-4BCE-05B272DD405C}"/>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25</a:t>
            </a:fld>
            <a:endParaRPr lang="en-US"/>
          </a:p>
        </p:txBody>
      </p:sp>
      <p:pic>
        <p:nvPicPr>
          <p:cNvPr id="12" name="Picture 11" descr="Form to enter your organization's physical/mailing address. A &quot;Submit&quot; button is in the bottom left. A red arrow points to the button.">
            <a:extLst>
              <a:ext uri="{FF2B5EF4-FFF2-40B4-BE49-F238E27FC236}">
                <a16:creationId xmlns:a16="http://schemas.microsoft.com/office/drawing/2014/main" id="{BFCE9E2C-0876-BE3A-FA59-973E4A9DAEC9}"/>
              </a:ext>
            </a:extLst>
          </p:cNvPr>
          <p:cNvPicPr>
            <a:picLocks noChangeAspect="1"/>
          </p:cNvPicPr>
          <p:nvPr/>
        </p:nvPicPr>
        <p:blipFill>
          <a:blip r:embed="rId2"/>
          <a:stretch>
            <a:fillRect/>
          </a:stretch>
        </p:blipFill>
        <p:spPr>
          <a:xfrm>
            <a:off x="1915446" y="969817"/>
            <a:ext cx="5545227" cy="3854263"/>
          </a:xfrm>
          <a:prstGeom prst="rect">
            <a:avLst/>
          </a:prstGeom>
        </p:spPr>
      </p:pic>
      <p:cxnSp>
        <p:nvCxnSpPr>
          <p:cNvPr id="14" name="Straight Arrow Connector 13">
            <a:extLst>
              <a:ext uri="{FF2B5EF4-FFF2-40B4-BE49-F238E27FC236}">
                <a16:creationId xmlns:a16="http://schemas.microsoft.com/office/drawing/2014/main" id="{BB43C958-B7CC-E28A-DFF0-A84264D2434F}"/>
              </a:ext>
              <a:ext uri="{C183D7F6-B498-43B3-948B-1728B52AA6E4}">
                <adec:decorative xmlns:adec="http://schemas.microsoft.com/office/drawing/2017/decorative" val="1"/>
              </a:ext>
            </a:extLst>
          </p:cNvPr>
          <p:cNvCxnSpPr>
            <a:cxnSpLocks/>
          </p:cNvCxnSpPr>
          <p:nvPr/>
        </p:nvCxnSpPr>
        <p:spPr>
          <a:xfrm>
            <a:off x="1368885" y="4655126"/>
            <a:ext cx="76684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8651202B-F182-10B5-2AB1-D6A414E4432B}"/>
              </a:ext>
            </a:extLst>
          </p:cNvPr>
          <p:cNvSpPr>
            <a:spLocks noGrp="1"/>
          </p:cNvSpPr>
          <p:nvPr>
            <p:ph type="title"/>
          </p:nvPr>
        </p:nvSpPr>
        <p:spPr>
          <a:xfrm>
            <a:off x="457200" y="206375"/>
            <a:ext cx="8229600" cy="857250"/>
          </a:xfrm>
        </p:spPr>
        <p:txBody>
          <a:bodyPr/>
          <a:lstStyle/>
          <a:p>
            <a:r>
              <a:rPr lang="en-US" dirty="0"/>
              <a:t>Organization Details </a:t>
            </a:r>
            <a:r>
              <a:rPr lang="en-US" sz="1800" dirty="0"/>
              <a:t>(Cont’d 2)</a:t>
            </a:r>
          </a:p>
        </p:txBody>
      </p:sp>
    </p:spTree>
    <p:extLst>
      <p:ext uri="{BB962C8B-B14F-4D97-AF65-F5344CB8AC3E}">
        <p14:creationId xmlns:p14="http://schemas.microsoft.com/office/powerpoint/2010/main" val="17170258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698207F-6F25-C187-C6C8-73489FB773AB}"/>
              </a:ext>
            </a:extLst>
          </p:cNvPr>
          <p:cNvSpPr>
            <a:spLocks noGrp="1"/>
          </p:cNvSpPr>
          <p:nvPr>
            <p:ph type="title"/>
          </p:nvPr>
        </p:nvSpPr>
        <p:spPr>
          <a:xfrm>
            <a:off x="457200" y="206375"/>
            <a:ext cx="8229600" cy="857250"/>
          </a:xfrm>
        </p:spPr>
        <p:txBody>
          <a:bodyPr/>
          <a:lstStyle/>
          <a:p>
            <a:r>
              <a:rPr lang="en-US" dirty="0"/>
              <a:t>Organization Details </a:t>
            </a:r>
            <a:r>
              <a:rPr lang="en-US" sz="1800" dirty="0"/>
              <a:t>(Cont’d 3)</a:t>
            </a:r>
          </a:p>
        </p:txBody>
      </p:sp>
      <p:pic>
        <p:nvPicPr>
          <p:cNvPr id="7" name="Picture 6" descr="A popup window with a red exclamation point graphic at the top appears in front of the address form, which is darkened. The popup window says &quot;Are you sure you want to confirm your submission? If yes, click 'OK'. A request for approval will be sent to the application admin of your organization.&quot; Below the text in the window is a grey &quot;Cancel&quot; button and a blue &quot;OK&quot; button.">
            <a:extLst>
              <a:ext uri="{FF2B5EF4-FFF2-40B4-BE49-F238E27FC236}">
                <a16:creationId xmlns:a16="http://schemas.microsoft.com/office/drawing/2014/main" id="{8C6F5D38-483F-273A-BABF-DF1DDB16B303}"/>
              </a:ext>
            </a:extLst>
          </p:cNvPr>
          <p:cNvPicPr>
            <a:picLocks noChangeAspect="1"/>
          </p:cNvPicPr>
          <p:nvPr/>
        </p:nvPicPr>
        <p:blipFill>
          <a:blip r:embed="rId2"/>
          <a:stretch>
            <a:fillRect/>
          </a:stretch>
        </p:blipFill>
        <p:spPr>
          <a:xfrm>
            <a:off x="1315945" y="942109"/>
            <a:ext cx="6975144" cy="3865420"/>
          </a:xfrm>
          <a:prstGeom prst="rect">
            <a:avLst/>
          </a:prstGeom>
        </p:spPr>
      </p:pic>
      <p:sp>
        <p:nvSpPr>
          <p:cNvPr id="5" name="Slide Number Placeholder 4">
            <a:extLst>
              <a:ext uri="{FF2B5EF4-FFF2-40B4-BE49-F238E27FC236}">
                <a16:creationId xmlns:a16="http://schemas.microsoft.com/office/drawing/2014/main" id="{E93CB4BB-5665-6552-4B0C-98811F711C98}"/>
              </a:ext>
            </a:extLst>
          </p:cNvPr>
          <p:cNvSpPr>
            <a:spLocks noGrp="1"/>
          </p:cNvSpPr>
          <p:nvPr>
            <p:ph type="sldNum" sz="quarter" idx="17"/>
          </p:nvPr>
        </p:nvSpPr>
        <p:spPr/>
        <p:txBody>
          <a:bodyPr/>
          <a:lstStyle/>
          <a:p>
            <a:fld id="{BE1A0740-F252-4427-A288-A0F9AF0CD4D9}" type="slidenum">
              <a:rPr lang="en-US" smtClean="0"/>
              <a:pPr/>
              <a:t>26</a:t>
            </a:fld>
            <a:endParaRPr lang="en-US"/>
          </a:p>
        </p:txBody>
      </p:sp>
    </p:spTree>
    <p:extLst>
      <p:ext uri="{BB962C8B-B14F-4D97-AF65-F5344CB8AC3E}">
        <p14:creationId xmlns:p14="http://schemas.microsoft.com/office/powerpoint/2010/main" val="189781710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06688A0-94D4-639E-7125-EF753926F9A3}"/>
              </a:ext>
            </a:extLst>
          </p:cNvPr>
          <p:cNvSpPr>
            <a:spLocks noGrp="1"/>
          </p:cNvSpPr>
          <p:nvPr>
            <p:ph type="title"/>
          </p:nvPr>
        </p:nvSpPr>
        <p:spPr>
          <a:xfrm>
            <a:off x="457200" y="206375"/>
            <a:ext cx="8229600" cy="857250"/>
          </a:xfrm>
        </p:spPr>
        <p:txBody>
          <a:bodyPr/>
          <a:lstStyle/>
          <a:p>
            <a:r>
              <a:rPr lang="en-US" dirty="0"/>
              <a:t>Organization Details </a:t>
            </a:r>
            <a:r>
              <a:rPr lang="en-US" sz="2000" dirty="0"/>
              <a:t>(Cont’d 4)</a:t>
            </a:r>
          </a:p>
        </p:txBody>
      </p:sp>
      <p:pic>
        <p:nvPicPr>
          <p:cNvPr id="7" name="Picture 6" descr="The &quot;Organization Details&quot; heading appears again.  Red text under the &quot;Organization Name&quot; field says &quot;The organization you selected is currently under review for approval.&quot;">
            <a:extLst>
              <a:ext uri="{FF2B5EF4-FFF2-40B4-BE49-F238E27FC236}">
                <a16:creationId xmlns:a16="http://schemas.microsoft.com/office/drawing/2014/main" id="{A79E3961-73D0-2E5C-009A-D2C707809EAF}"/>
              </a:ext>
            </a:extLst>
          </p:cNvPr>
          <p:cNvPicPr>
            <a:picLocks noChangeAspect="1"/>
          </p:cNvPicPr>
          <p:nvPr/>
        </p:nvPicPr>
        <p:blipFill>
          <a:blip r:embed="rId2"/>
          <a:stretch>
            <a:fillRect/>
          </a:stretch>
        </p:blipFill>
        <p:spPr>
          <a:xfrm>
            <a:off x="1039090" y="1367196"/>
            <a:ext cx="7267291" cy="2477800"/>
          </a:xfrm>
          <a:prstGeom prst="rect">
            <a:avLst/>
          </a:prstGeom>
        </p:spPr>
      </p:pic>
      <p:sp>
        <p:nvSpPr>
          <p:cNvPr id="8" name="Rectangle 7">
            <a:extLst>
              <a:ext uri="{FF2B5EF4-FFF2-40B4-BE49-F238E27FC236}">
                <a16:creationId xmlns:a16="http://schemas.microsoft.com/office/drawing/2014/main" id="{EB59CC7A-3D5A-1D8A-97A8-CF901628219B}"/>
              </a:ext>
              <a:ext uri="{C183D7F6-B498-43B3-948B-1728B52AA6E4}">
                <adec:decorative xmlns:adec="http://schemas.microsoft.com/office/drawing/2017/decorative" val="1"/>
              </a:ext>
            </a:extLst>
          </p:cNvPr>
          <p:cNvSpPr/>
          <p:nvPr/>
        </p:nvSpPr>
        <p:spPr>
          <a:xfrm>
            <a:off x="1087582" y="3373582"/>
            <a:ext cx="3484418" cy="360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D959A9-DEC5-7030-DBA1-88A26F0740E3}"/>
              </a:ext>
            </a:extLst>
          </p:cNvPr>
          <p:cNvSpPr>
            <a:spLocks noGrp="1"/>
          </p:cNvSpPr>
          <p:nvPr>
            <p:ph type="sldNum" sz="quarter" idx="17"/>
          </p:nvPr>
        </p:nvSpPr>
        <p:spPr/>
        <p:txBody>
          <a:bodyPr/>
          <a:lstStyle/>
          <a:p>
            <a:fld id="{BE1A0740-F252-4427-A288-A0F9AF0CD4D9}" type="slidenum">
              <a:rPr lang="en-US" smtClean="0"/>
              <a:pPr/>
              <a:t>27</a:t>
            </a:fld>
            <a:endParaRPr lang="en-US"/>
          </a:p>
        </p:txBody>
      </p:sp>
    </p:spTree>
    <p:extLst>
      <p:ext uri="{BB962C8B-B14F-4D97-AF65-F5344CB8AC3E}">
        <p14:creationId xmlns:p14="http://schemas.microsoft.com/office/powerpoint/2010/main" val="50888413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8472-B142-5232-20DC-594B4FE0B6C0}"/>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0F19D949-4997-EFAC-D732-66EF4AB2ED20}"/>
              </a:ext>
            </a:extLst>
          </p:cNvPr>
          <p:cNvSpPr>
            <a:spLocks noGrp="1"/>
          </p:cNvSpPr>
          <p:nvPr>
            <p:ph type="title"/>
          </p:nvPr>
        </p:nvSpPr>
        <p:spPr>
          <a:xfrm>
            <a:off x="457200" y="206375"/>
            <a:ext cx="8229600" cy="857250"/>
          </a:xfrm>
        </p:spPr>
        <p:txBody>
          <a:bodyPr/>
          <a:lstStyle/>
          <a:p>
            <a:r>
              <a:rPr lang="en-US" dirty="0"/>
              <a:t>Organization Details </a:t>
            </a:r>
            <a:r>
              <a:rPr lang="en-US" sz="2000" dirty="0"/>
              <a:t>(Cont’d 5)</a:t>
            </a:r>
          </a:p>
        </p:txBody>
      </p:sp>
      <p:sp>
        <p:nvSpPr>
          <p:cNvPr id="11" name="Slide Number Placeholder 10">
            <a:extLst>
              <a:ext uri="{FF2B5EF4-FFF2-40B4-BE49-F238E27FC236}">
                <a16:creationId xmlns:a16="http://schemas.microsoft.com/office/drawing/2014/main" id="{608CC6C0-6063-B723-169F-92B528B64A7E}"/>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28</a:t>
            </a:fld>
            <a:endParaRPr lang="en-US"/>
          </a:p>
        </p:txBody>
      </p:sp>
      <p:pic>
        <p:nvPicPr>
          <p:cNvPr id="10" name="Picture 9" descr="The Organization Details heading appears again, with &quot;CDC/ATSDR&quot; selected from the drop-down menu. Below is another text field with the heading &quot;CDC/ATSDR Category Search.&quot; The text &quot;hcadcd&quot; has been entered, which highlights CIO options in HCADCD.">
            <a:extLst>
              <a:ext uri="{FF2B5EF4-FFF2-40B4-BE49-F238E27FC236}">
                <a16:creationId xmlns:a16="http://schemas.microsoft.com/office/drawing/2014/main" id="{B0CD678D-831F-4D78-6215-321B574568BD}"/>
              </a:ext>
            </a:extLst>
          </p:cNvPr>
          <p:cNvPicPr>
            <a:picLocks noChangeAspect="1"/>
          </p:cNvPicPr>
          <p:nvPr/>
        </p:nvPicPr>
        <p:blipFill>
          <a:blip r:embed="rId2"/>
          <a:stretch>
            <a:fillRect/>
          </a:stretch>
        </p:blipFill>
        <p:spPr>
          <a:xfrm>
            <a:off x="311542" y="1132609"/>
            <a:ext cx="7275440" cy="1943482"/>
          </a:xfrm>
          <a:prstGeom prst="rect">
            <a:avLst/>
          </a:prstGeom>
        </p:spPr>
      </p:pic>
      <p:pic>
        <p:nvPicPr>
          <p:cNvPr id="13" name="Picture 12" descr="Organization Details with 7 levels of organization from agency to branch level.">
            <a:extLst>
              <a:ext uri="{FF2B5EF4-FFF2-40B4-BE49-F238E27FC236}">
                <a16:creationId xmlns:a16="http://schemas.microsoft.com/office/drawing/2014/main" id="{12F42E94-3BF0-E51B-5F0B-9E90CB053E96}"/>
              </a:ext>
            </a:extLst>
          </p:cNvPr>
          <p:cNvPicPr>
            <a:picLocks noChangeAspect="1"/>
          </p:cNvPicPr>
          <p:nvPr/>
        </p:nvPicPr>
        <p:blipFill>
          <a:blip r:embed="rId3"/>
          <a:stretch>
            <a:fillRect/>
          </a:stretch>
        </p:blipFill>
        <p:spPr>
          <a:xfrm>
            <a:off x="2906657" y="1453482"/>
            <a:ext cx="5780143" cy="3099575"/>
          </a:xfrm>
          <a:prstGeom prst="rect">
            <a:avLst/>
          </a:prstGeom>
        </p:spPr>
      </p:pic>
    </p:spTree>
    <p:extLst>
      <p:ext uri="{BB962C8B-B14F-4D97-AF65-F5344CB8AC3E}">
        <p14:creationId xmlns:p14="http://schemas.microsoft.com/office/powerpoint/2010/main" val="27711347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73A8A8AB-A228-25F0-BB6E-5F554A9B677E}"/>
              </a:ext>
            </a:extLst>
          </p:cNvPr>
          <p:cNvSpPr>
            <a:spLocks noGrp="1"/>
          </p:cNvSpPr>
          <p:nvPr>
            <p:ph type="title"/>
          </p:nvPr>
        </p:nvSpPr>
        <p:spPr>
          <a:xfrm>
            <a:off x="457200" y="206375"/>
            <a:ext cx="8229600" cy="857250"/>
          </a:xfrm>
        </p:spPr>
        <p:txBody>
          <a:bodyPr/>
          <a:lstStyle/>
          <a:p>
            <a:r>
              <a:rPr lang="en-US" dirty="0"/>
              <a:t>Organization Details </a:t>
            </a:r>
            <a:r>
              <a:rPr lang="en-US" sz="1800" dirty="0"/>
              <a:t>(Cont’d 6)</a:t>
            </a:r>
          </a:p>
        </p:txBody>
      </p:sp>
      <p:pic>
        <p:nvPicPr>
          <p:cNvPr id="18" name="Picture 17" descr="Form to enter your organization's physical/mailing address. A &quot;Submit&quot; button is in the bottom left. A red box surrounds the button.">
            <a:extLst>
              <a:ext uri="{FF2B5EF4-FFF2-40B4-BE49-F238E27FC236}">
                <a16:creationId xmlns:a16="http://schemas.microsoft.com/office/drawing/2014/main" id="{F1D36DF7-75A7-7016-B50C-B6B9C20A74EC}"/>
              </a:ext>
            </a:extLst>
          </p:cNvPr>
          <p:cNvPicPr>
            <a:picLocks noChangeAspect="1"/>
          </p:cNvPicPr>
          <p:nvPr/>
        </p:nvPicPr>
        <p:blipFill>
          <a:blip r:embed="rId2"/>
          <a:stretch>
            <a:fillRect/>
          </a:stretch>
        </p:blipFill>
        <p:spPr>
          <a:xfrm>
            <a:off x="1870347" y="907365"/>
            <a:ext cx="5689678" cy="3986645"/>
          </a:xfrm>
          <a:prstGeom prst="rect">
            <a:avLst/>
          </a:prstGeom>
        </p:spPr>
      </p:pic>
      <p:sp>
        <p:nvSpPr>
          <p:cNvPr id="19" name="Rectangle 18">
            <a:extLst>
              <a:ext uri="{FF2B5EF4-FFF2-40B4-BE49-F238E27FC236}">
                <a16:creationId xmlns:a16="http://schemas.microsoft.com/office/drawing/2014/main" id="{A22C1846-2C64-FD34-99DA-E75E74341C32}"/>
              </a:ext>
              <a:ext uri="{C183D7F6-B498-43B3-948B-1728B52AA6E4}">
                <adec:decorative xmlns:adec="http://schemas.microsoft.com/office/drawing/2017/decorative" val="1"/>
              </a:ext>
            </a:extLst>
          </p:cNvPr>
          <p:cNvSpPr/>
          <p:nvPr/>
        </p:nvSpPr>
        <p:spPr>
          <a:xfrm>
            <a:off x="1984664" y="4523509"/>
            <a:ext cx="533400" cy="3325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2CF3678-106C-1CC3-875E-48C930EBA8F6}"/>
              </a:ext>
            </a:extLst>
          </p:cNvPr>
          <p:cNvSpPr>
            <a:spLocks noGrp="1"/>
          </p:cNvSpPr>
          <p:nvPr>
            <p:ph type="sldNum" sz="quarter" idx="17"/>
          </p:nvPr>
        </p:nvSpPr>
        <p:spPr/>
        <p:txBody>
          <a:bodyPr/>
          <a:lstStyle/>
          <a:p>
            <a:fld id="{BE1A0740-F252-4427-A288-A0F9AF0CD4D9}" type="slidenum">
              <a:rPr lang="en-US" smtClean="0"/>
              <a:pPr/>
              <a:t>29</a:t>
            </a:fld>
            <a:endParaRPr lang="en-US"/>
          </a:p>
        </p:txBody>
      </p:sp>
    </p:spTree>
    <p:extLst>
      <p:ext uri="{BB962C8B-B14F-4D97-AF65-F5344CB8AC3E}">
        <p14:creationId xmlns:p14="http://schemas.microsoft.com/office/powerpoint/2010/main" val="14487891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839751-CAED-449E-4381-734504D16933}"/>
              </a:ext>
            </a:extLst>
          </p:cNvPr>
          <p:cNvSpPr>
            <a:spLocks noGrp="1"/>
          </p:cNvSpPr>
          <p:nvPr>
            <p:ph type="title"/>
          </p:nvPr>
        </p:nvSpPr>
        <p:spPr/>
        <p:txBody>
          <a:bodyPr/>
          <a:lstStyle/>
          <a:p>
            <a:r>
              <a:rPr lang="en-US"/>
              <a:t>Session Agendas</a:t>
            </a:r>
          </a:p>
        </p:txBody>
      </p:sp>
      <p:sp>
        <p:nvSpPr>
          <p:cNvPr id="13" name="Subtitle 12">
            <a:extLst>
              <a:ext uri="{FF2B5EF4-FFF2-40B4-BE49-F238E27FC236}">
                <a16:creationId xmlns:a16="http://schemas.microsoft.com/office/drawing/2014/main" id="{6D409049-0D5A-1323-1929-1D9012C39E76}"/>
              </a:ext>
            </a:extLst>
          </p:cNvPr>
          <p:cNvSpPr>
            <a:spLocks noGrp="1"/>
          </p:cNvSpPr>
          <p:nvPr>
            <p:ph type="subTitle" idx="1"/>
          </p:nvPr>
        </p:nvSpPr>
        <p:spPr>
          <a:xfrm>
            <a:off x="451509" y="1189324"/>
            <a:ext cx="6400800" cy="342900"/>
          </a:xfrm>
        </p:spPr>
        <p:txBody>
          <a:bodyPr/>
          <a:lstStyle/>
          <a:p>
            <a:pPr marL="0" marR="0" lvl="0" indent="0" algn="l" defTabSz="914400" rtl="0" eaLnBrk="0" fontAlgn="base" latinLnBrk="0" hangingPunct="0">
              <a:lnSpc>
                <a:spcPct val="100000"/>
              </a:lnSpc>
              <a:spcBef>
                <a:spcPts val="900"/>
              </a:spcBef>
              <a:spcAft>
                <a:spcPts val="0"/>
              </a:spcAft>
              <a:buClrTx/>
              <a:buSzTx/>
              <a:buFont typeface="Arial" panose="020B0604020202020204" pitchFamily="34" charset="0"/>
              <a:buNone/>
              <a:tabLst/>
              <a:defRPr/>
            </a:pPr>
            <a:r>
              <a:rPr lang="en-US" sz="1800">
                <a:solidFill>
                  <a:srgbClr val="1D1D1D"/>
                </a:solidFill>
              </a:rPr>
              <a:t>Webinar #1: Thursday, January 8, 2026, @ 2:00 PM ET</a:t>
            </a:r>
            <a:endParaRPr lang="en-US"/>
          </a:p>
        </p:txBody>
      </p:sp>
      <p:sp>
        <p:nvSpPr>
          <p:cNvPr id="16" name="Text Placeholder 15">
            <a:extLst>
              <a:ext uri="{FF2B5EF4-FFF2-40B4-BE49-F238E27FC236}">
                <a16:creationId xmlns:a16="http://schemas.microsoft.com/office/drawing/2014/main" id="{FFAC32ED-72F2-9D25-3D65-428DA7F9CFD8}"/>
              </a:ext>
            </a:extLst>
          </p:cNvPr>
          <p:cNvSpPr>
            <a:spLocks noGrp="1"/>
          </p:cNvSpPr>
          <p:nvPr>
            <p:ph type="body" sz="quarter" idx="10"/>
          </p:nvPr>
        </p:nvSpPr>
        <p:spPr>
          <a:xfrm>
            <a:off x="457199" y="1617179"/>
            <a:ext cx="7059779" cy="2372063"/>
          </a:xfrm>
        </p:spPr>
        <p:txBody>
          <a:bodyPr/>
          <a:lstStyle/>
          <a:p>
            <a:pPr marL="285750" marR="0" lvl="0" algn="l" defTabSz="914400" rtl="0" eaLnBrk="0" fontAlgn="base" latinLnBrk="0" hangingPunct="0">
              <a:lnSpc>
                <a:spcPct val="100000"/>
              </a:lnSpc>
              <a:spcBef>
                <a:spcPts val="900"/>
              </a:spcBef>
              <a:spcAft>
                <a:spcPct val="0"/>
              </a:spcAft>
              <a:buClrTx/>
              <a:buSzTx/>
              <a:buFont typeface="Arial" panose="020B0604020202020204" pitchFamily="34" charset="0"/>
              <a:buChar char="•"/>
              <a:tabLst/>
              <a:defRPr/>
            </a:pPr>
            <a:r>
              <a:rPr lang="en-US">
                <a:latin typeface="Calibri"/>
                <a:ea typeface="Calibri"/>
                <a:cs typeface="Calibri"/>
              </a:rPr>
              <a:t>PHAP Class of 2026 Host Site application timeline</a:t>
            </a:r>
            <a:endParaRPr lang="en-US"/>
          </a:p>
          <a:p>
            <a:pPr marL="285750" marR="0" lvl="0" algn="l" defTabSz="914400" rtl="0" eaLnBrk="0" fontAlgn="base" latinLnBrk="0" hangingPunct="0">
              <a:lnSpc>
                <a:spcPct val="100000"/>
              </a:lnSpc>
              <a:spcBef>
                <a:spcPts val="900"/>
              </a:spcBef>
              <a:spcAft>
                <a:spcPts val="0"/>
              </a:spcAft>
              <a:buClrTx/>
              <a:buSzTx/>
              <a:buFont typeface="Arial" panose="020B0604020202020204" pitchFamily="34" charset="0"/>
              <a:buChar char="•"/>
              <a:tabLst/>
              <a:defRPr/>
            </a:pPr>
            <a:r>
              <a:rPr lang="en-US"/>
              <a:t>PHAP program overview</a:t>
            </a:r>
            <a:endParaRPr lang="en-US">
              <a:ea typeface="Calibri" pitchFamily="34" charset="0"/>
              <a:cs typeface="Calibri" pitchFamily="34" charset="0"/>
            </a:endParaRPr>
          </a:p>
          <a:p>
            <a:pPr marL="285750" marR="0" lvl="0" algn="l" defTabSz="914400" rtl="0" eaLnBrk="0" fontAlgn="base" latinLnBrk="0" hangingPunct="0">
              <a:lnSpc>
                <a:spcPct val="100000"/>
              </a:lnSpc>
              <a:spcBef>
                <a:spcPts val="900"/>
              </a:spcBef>
              <a:spcAft>
                <a:spcPct val="0"/>
              </a:spcAft>
              <a:buClrTx/>
              <a:buSzTx/>
              <a:buFont typeface="Arial" panose="020B0604020202020204" pitchFamily="34" charset="0"/>
              <a:buChar char="•"/>
              <a:tabLst/>
              <a:defRPr/>
            </a:pPr>
            <a:r>
              <a:rPr lang="en-US">
                <a:latin typeface="Calibri"/>
                <a:ea typeface="Calibri"/>
                <a:cs typeface="Calibri"/>
              </a:rPr>
              <a:t>Characteristics of a quality host site application (CO-STARR model)</a:t>
            </a:r>
          </a:p>
          <a:p>
            <a:pPr marL="285750" marR="0" lvl="0" algn="l" defTabSz="914400" rtl="0" eaLnBrk="0" fontAlgn="base" latinLnBrk="0" hangingPunct="0">
              <a:lnSpc>
                <a:spcPct val="100000"/>
              </a:lnSpc>
              <a:spcBef>
                <a:spcPts val="900"/>
              </a:spcBef>
              <a:spcAft>
                <a:spcPct val="0"/>
              </a:spcAft>
              <a:buClrTx/>
              <a:buSzTx/>
              <a:buFont typeface="Arial" panose="020B0604020202020204" pitchFamily="34" charset="0"/>
              <a:buChar char="•"/>
              <a:tabLst/>
              <a:defRPr/>
            </a:pPr>
            <a:r>
              <a:rPr lang="en-US">
                <a:latin typeface="Calibri"/>
                <a:ea typeface="Calibri"/>
                <a:cs typeface="Calibri"/>
              </a:rPr>
              <a:t>PHAP Host Site application submission and selection process</a:t>
            </a:r>
          </a:p>
          <a:p>
            <a:pPr marL="285750" marR="0" lvl="0" algn="l" defTabSz="914400" rtl="0" eaLnBrk="0" fontAlgn="base" latinLnBrk="0" hangingPunct="0">
              <a:lnSpc>
                <a:spcPct val="100000"/>
              </a:lnSpc>
              <a:spcBef>
                <a:spcPts val="900"/>
              </a:spcBef>
              <a:spcAft>
                <a:spcPct val="0"/>
              </a:spcAft>
              <a:buClrTx/>
              <a:buSzTx/>
              <a:buFont typeface="Arial" panose="020B0604020202020204" pitchFamily="34" charset="0"/>
              <a:buChar char="•"/>
              <a:tabLst/>
              <a:defRPr/>
            </a:pPr>
            <a:r>
              <a:rPr lang="en-US">
                <a:latin typeface="Calibri"/>
                <a:ea typeface="Calibri"/>
                <a:cs typeface="Calibri"/>
              </a:rPr>
              <a:t>Enterprise Fellowship Management System (</a:t>
            </a:r>
            <a:r>
              <a:rPr lang="en-US" err="1">
                <a:latin typeface="Calibri"/>
                <a:ea typeface="Calibri"/>
                <a:cs typeface="Calibri"/>
              </a:rPr>
              <a:t>eFMS</a:t>
            </a:r>
            <a:r>
              <a:rPr lang="en-US">
                <a:latin typeface="Calibri"/>
                <a:ea typeface="Calibri"/>
                <a:cs typeface="Calibri"/>
              </a:rPr>
              <a:t>) 3.0 and program updates/new requirements for host sites</a:t>
            </a:r>
          </a:p>
          <a:p>
            <a:pPr marL="0" marR="0" lvl="0" indent="0" algn="l" defTabSz="914400" rtl="0" eaLnBrk="0" fontAlgn="base" latinLnBrk="0" hangingPunct="0">
              <a:lnSpc>
                <a:spcPct val="100000"/>
              </a:lnSpc>
              <a:spcBef>
                <a:spcPts val="900"/>
              </a:spcBef>
              <a:spcAft>
                <a:spcPct val="0"/>
              </a:spcAft>
              <a:buClrTx/>
              <a:buSzTx/>
              <a:buFont typeface="Arial" panose="020B0604020202020204" pitchFamily="34" charset="0"/>
              <a:buNone/>
              <a:tabLst/>
              <a:defRPr/>
            </a:pPr>
            <a:r>
              <a:rPr lang="en-US" b="1">
                <a:latin typeface="Calibri"/>
                <a:ea typeface="Calibri"/>
                <a:cs typeface="Calibri"/>
              </a:rPr>
              <a:t>Webinar #2: Tuesday, January 13, 2026, @ 2:00 PM ET</a:t>
            </a:r>
          </a:p>
          <a:p>
            <a:pPr marL="0" marR="0" lvl="0" indent="0" algn="l" defTabSz="914400" rtl="0" eaLnBrk="0" fontAlgn="base" latinLnBrk="0" hangingPunct="0">
              <a:lnSpc>
                <a:spcPct val="100000"/>
              </a:lnSpc>
              <a:spcBef>
                <a:spcPts val="900"/>
              </a:spcBef>
              <a:spcAft>
                <a:spcPct val="0"/>
              </a:spcAft>
              <a:buClrTx/>
              <a:buSzTx/>
              <a:buFontTx/>
              <a:buNone/>
              <a:tabLst/>
              <a:defRPr/>
            </a:pPr>
            <a:r>
              <a:rPr lang="en-US">
                <a:latin typeface="Calibri"/>
                <a:ea typeface="Calibri"/>
                <a:cs typeface="Calibri"/>
              </a:rPr>
              <a:t>PHAP Host Site application portal demonstration (</a:t>
            </a:r>
            <a:r>
              <a:rPr lang="en-US" err="1">
                <a:latin typeface="Calibri"/>
                <a:ea typeface="Calibri"/>
                <a:cs typeface="Calibri"/>
              </a:rPr>
              <a:t>eFMS</a:t>
            </a:r>
            <a:r>
              <a:rPr lang="en-US">
                <a:latin typeface="Calibri"/>
                <a:ea typeface="Calibri"/>
                <a:cs typeface="Calibri"/>
              </a:rPr>
              <a:t> 3.0)</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lvl="0"/>
            <a:fld id="{D8E7DCDC-E408-4B61-982D-00D1D5E6AEFC}" type="slidenum">
              <a:rPr lang="en-US" noProof="0" smtClean="0"/>
              <a:pPr lvl="0"/>
              <a:t>3</a:t>
            </a:fld>
            <a:endParaRPr lang="en-US" noProof="0"/>
          </a:p>
        </p:txBody>
      </p:sp>
    </p:spTree>
    <p:extLst>
      <p:ext uri="{BB962C8B-B14F-4D97-AF65-F5344CB8AC3E}">
        <p14:creationId xmlns:p14="http://schemas.microsoft.com/office/powerpoint/2010/main" val="27108275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5FD4C93-CABB-5AE5-BCEB-3C01D1FF8A42}"/>
              </a:ext>
            </a:extLst>
          </p:cNvPr>
          <p:cNvSpPr>
            <a:spLocks noGrp="1"/>
          </p:cNvSpPr>
          <p:nvPr>
            <p:ph type="title"/>
          </p:nvPr>
        </p:nvSpPr>
        <p:spPr>
          <a:xfrm>
            <a:off x="457200" y="206375"/>
            <a:ext cx="8229600" cy="857250"/>
          </a:xfrm>
        </p:spPr>
        <p:txBody>
          <a:bodyPr/>
          <a:lstStyle/>
          <a:p>
            <a:r>
              <a:rPr lang="en-US" dirty="0"/>
              <a:t>Organization Details </a:t>
            </a:r>
            <a:r>
              <a:rPr lang="en-US" sz="1800" dirty="0"/>
              <a:t>(Cont’d 7)</a:t>
            </a:r>
          </a:p>
        </p:txBody>
      </p:sp>
      <p:pic>
        <p:nvPicPr>
          <p:cNvPr id="7" name="Picture 6" descr="&quot;Organization Details&quot; heading. A drop-down menu appears below under &quot;Organization Name&quot; subheading. The first option is &quot;HCADCD IITB Innovation and Innovation Technology Branch.&quot; A red arrow points to this option.">
            <a:extLst>
              <a:ext uri="{FF2B5EF4-FFF2-40B4-BE49-F238E27FC236}">
                <a16:creationId xmlns:a16="http://schemas.microsoft.com/office/drawing/2014/main" id="{62695723-99E3-A71C-E5FC-4A0ECC5E2269}"/>
              </a:ext>
            </a:extLst>
          </p:cNvPr>
          <p:cNvPicPr>
            <a:picLocks noChangeAspect="1"/>
          </p:cNvPicPr>
          <p:nvPr/>
        </p:nvPicPr>
        <p:blipFill>
          <a:blip r:embed="rId2"/>
          <a:stretch>
            <a:fillRect/>
          </a:stretch>
        </p:blipFill>
        <p:spPr>
          <a:xfrm>
            <a:off x="1156854" y="1330963"/>
            <a:ext cx="7072745" cy="2569661"/>
          </a:xfrm>
          <a:prstGeom prst="rect">
            <a:avLst/>
          </a:prstGeom>
        </p:spPr>
      </p:pic>
      <p:cxnSp>
        <p:nvCxnSpPr>
          <p:cNvPr id="9" name="Straight Arrow Connector 8">
            <a:extLst>
              <a:ext uri="{FF2B5EF4-FFF2-40B4-BE49-F238E27FC236}">
                <a16:creationId xmlns:a16="http://schemas.microsoft.com/office/drawing/2014/main" id="{9F13DC05-DC0D-F796-6524-6B6A0D26E450}"/>
              </a:ext>
              <a:ext uri="{C183D7F6-B498-43B3-948B-1728B52AA6E4}">
                <adec:decorative xmlns:adec="http://schemas.microsoft.com/office/drawing/2017/decorative" val="1"/>
              </a:ext>
            </a:extLst>
          </p:cNvPr>
          <p:cNvCxnSpPr>
            <a:cxnSpLocks/>
          </p:cNvCxnSpPr>
          <p:nvPr/>
        </p:nvCxnSpPr>
        <p:spPr>
          <a:xfrm flipH="1">
            <a:off x="3976255" y="3241964"/>
            <a:ext cx="99059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F0DF70B-DEEC-9764-A1C9-26A7123D9645}"/>
              </a:ext>
            </a:extLst>
          </p:cNvPr>
          <p:cNvSpPr>
            <a:spLocks noGrp="1"/>
          </p:cNvSpPr>
          <p:nvPr>
            <p:ph type="sldNum" sz="quarter" idx="17"/>
          </p:nvPr>
        </p:nvSpPr>
        <p:spPr/>
        <p:txBody>
          <a:bodyPr/>
          <a:lstStyle/>
          <a:p>
            <a:fld id="{BE1A0740-F252-4427-A288-A0F9AF0CD4D9}" type="slidenum">
              <a:rPr lang="en-US" smtClean="0"/>
              <a:pPr/>
              <a:t>30</a:t>
            </a:fld>
            <a:endParaRPr lang="en-US"/>
          </a:p>
        </p:txBody>
      </p:sp>
    </p:spTree>
    <p:extLst>
      <p:ext uri="{BB962C8B-B14F-4D97-AF65-F5344CB8AC3E}">
        <p14:creationId xmlns:p14="http://schemas.microsoft.com/office/powerpoint/2010/main" val="27729382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9BE98-056F-A3D1-7347-0DBF217D73B8}"/>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C2F09E9-46EF-3958-5A56-D3974D2420D9}"/>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31</a:t>
            </a:fld>
            <a:endParaRPr lang="en-US"/>
          </a:p>
        </p:txBody>
      </p:sp>
      <p:pic>
        <p:nvPicPr>
          <p:cNvPr id="7" name="Picture 6" descr="&quot;Organization Details&quot; heading. Underneath, a drop-down menu shows options for &quot;CDC/ATSDR&quot;, &quot;Non-CDC&quot; (which is highlighted in dark grey), and &quot;Organization not listed.&quot;">
            <a:extLst>
              <a:ext uri="{FF2B5EF4-FFF2-40B4-BE49-F238E27FC236}">
                <a16:creationId xmlns:a16="http://schemas.microsoft.com/office/drawing/2014/main" id="{20F8356E-0B2E-3EAE-E96D-BD326E7D1BC7}"/>
              </a:ext>
            </a:extLst>
          </p:cNvPr>
          <p:cNvPicPr>
            <a:picLocks noChangeAspect="1"/>
          </p:cNvPicPr>
          <p:nvPr/>
        </p:nvPicPr>
        <p:blipFill>
          <a:blip r:embed="rId2"/>
          <a:stretch>
            <a:fillRect/>
          </a:stretch>
        </p:blipFill>
        <p:spPr>
          <a:xfrm>
            <a:off x="301336" y="1032163"/>
            <a:ext cx="7181972" cy="1584161"/>
          </a:xfrm>
          <a:prstGeom prst="rect">
            <a:avLst/>
          </a:prstGeom>
        </p:spPr>
      </p:pic>
      <p:sp>
        <p:nvSpPr>
          <p:cNvPr id="13" name="Title 2">
            <a:extLst>
              <a:ext uri="{FF2B5EF4-FFF2-40B4-BE49-F238E27FC236}">
                <a16:creationId xmlns:a16="http://schemas.microsoft.com/office/drawing/2014/main" id="{D515A812-86B1-2F7A-A451-EC31D9F0C4A6}"/>
              </a:ext>
            </a:extLst>
          </p:cNvPr>
          <p:cNvSpPr>
            <a:spLocks noGrp="1"/>
          </p:cNvSpPr>
          <p:nvPr>
            <p:ph type="title"/>
          </p:nvPr>
        </p:nvSpPr>
        <p:spPr>
          <a:xfrm>
            <a:off x="457200" y="206375"/>
            <a:ext cx="8229600" cy="857250"/>
          </a:xfrm>
        </p:spPr>
        <p:txBody>
          <a:bodyPr/>
          <a:lstStyle/>
          <a:p>
            <a:r>
              <a:rPr lang="en-US" dirty="0"/>
              <a:t>Organization Details </a:t>
            </a:r>
            <a:r>
              <a:rPr lang="en-US" sz="1800" dirty="0"/>
              <a:t>(Cont’d 8)</a:t>
            </a:r>
          </a:p>
        </p:txBody>
      </p:sp>
      <p:pic>
        <p:nvPicPr>
          <p:cNvPr id="12" name="Picture 11" descr="When &quot;Non-CDC&quot; is selected in the first Organization Details drop-down menu, a second text input field appears under the subheading &quot;Non-CDC Organization Search.&quot; The letters &quot;Nor&quot; have been typed in the text input field. This populates a drop-down menu listing many organizations that start with &quot;Nor.&quot; One organization, &quot;North Carolina State Laboratory of Public Health&quot; is highlighted in blue.">
            <a:extLst>
              <a:ext uri="{FF2B5EF4-FFF2-40B4-BE49-F238E27FC236}">
                <a16:creationId xmlns:a16="http://schemas.microsoft.com/office/drawing/2014/main" id="{87C762CD-351F-7FC1-8DAC-DE8BB23578CD}"/>
              </a:ext>
            </a:extLst>
          </p:cNvPr>
          <p:cNvPicPr>
            <a:picLocks noChangeAspect="1"/>
          </p:cNvPicPr>
          <p:nvPr/>
        </p:nvPicPr>
        <p:blipFill>
          <a:blip r:embed="rId3"/>
          <a:stretch>
            <a:fillRect/>
          </a:stretch>
        </p:blipFill>
        <p:spPr>
          <a:xfrm>
            <a:off x="1761729" y="1953491"/>
            <a:ext cx="7084259" cy="2673928"/>
          </a:xfrm>
          <a:prstGeom prst="rect">
            <a:avLst/>
          </a:prstGeom>
        </p:spPr>
      </p:pic>
    </p:spTree>
    <p:extLst>
      <p:ext uri="{BB962C8B-B14F-4D97-AF65-F5344CB8AC3E}">
        <p14:creationId xmlns:p14="http://schemas.microsoft.com/office/powerpoint/2010/main" val="9549861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363E48A-9F3D-0DD1-A1F7-C70D15CE6FFE}"/>
              </a:ext>
            </a:extLst>
          </p:cNvPr>
          <p:cNvSpPr>
            <a:spLocks noGrp="1"/>
          </p:cNvSpPr>
          <p:nvPr>
            <p:ph type="title"/>
          </p:nvPr>
        </p:nvSpPr>
        <p:spPr>
          <a:xfrm>
            <a:off x="457200" y="206375"/>
            <a:ext cx="8229600" cy="857250"/>
          </a:xfrm>
        </p:spPr>
        <p:txBody>
          <a:bodyPr/>
          <a:lstStyle/>
          <a:p>
            <a:r>
              <a:rPr lang="en-US" dirty="0"/>
              <a:t>Organization Details </a:t>
            </a:r>
            <a:r>
              <a:rPr lang="en-US" sz="1800" dirty="0"/>
              <a:t>(Cont’d 9)</a:t>
            </a:r>
          </a:p>
        </p:txBody>
      </p:sp>
      <p:pic>
        <p:nvPicPr>
          <p:cNvPr id="7" name="Picture 6" descr="In the &quot;Non-CDC Organization Search&quot; menu, &quot;North Carolina State Laboratory of Public Health&quot; has been selected. Underneath, this populates information such as State (North Carolina) and Type (State government).">
            <a:extLst>
              <a:ext uri="{FF2B5EF4-FFF2-40B4-BE49-F238E27FC236}">
                <a16:creationId xmlns:a16="http://schemas.microsoft.com/office/drawing/2014/main" id="{9CFCA001-3356-D021-9338-3863A222E387}"/>
              </a:ext>
            </a:extLst>
          </p:cNvPr>
          <p:cNvPicPr>
            <a:picLocks noChangeAspect="1"/>
          </p:cNvPicPr>
          <p:nvPr/>
        </p:nvPicPr>
        <p:blipFill>
          <a:blip r:embed="rId2"/>
          <a:stretch>
            <a:fillRect/>
          </a:stretch>
        </p:blipFill>
        <p:spPr>
          <a:xfrm>
            <a:off x="457200" y="1223529"/>
            <a:ext cx="6405370" cy="2426277"/>
          </a:xfrm>
          <a:prstGeom prst="rect">
            <a:avLst/>
          </a:prstGeom>
        </p:spPr>
      </p:pic>
      <p:pic>
        <p:nvPicPr>
          <p:cNvPr id="9" name="Picture 8" descr="Form to enter your organization's physical/mailing address. A &quot;Submit&quot; button is in the bottom left. A red box surrounds the button.">
            <a:extLst>
              <a:ext uri="{FF2B5EF4-FFF2-40B4-BE49-F238E27FC236}">
                <a16:creationId xmlns:a16="http://schemas.microsoft.com/office/drawing/2014/main" id="{B47F3ABA-A1F7-C952-8B23-8F938EB97DD9}"/>
              </a:ext>
            </a:extLst>
          </p:cNvPr>
          <p:cNvPicPr>
            <a:picLocks noChangeAspect="1"/>
          </p:cNvPicPr>
          <p:nvPr/>
        </p:nvPicPr>
        <p:blipFill>
          <a:blip r:embed="rId3"/>
          <a:stretch>
            <a:fillRect/>
          </a:stretch>
        </p:blipFill>
        <p:spPr>
          <a:xfrm>
            <a:off x="3038601" y="968194"/>
            <a:ext cx="5435410" cy="3834245"/>
          </a:xfrm>
          <a:prstGeom prst="rect">
            <a:avLst/>
          </a:prstGeom>
        </p:spPr>
      </p:pic>
      <p:sp>
        <p:nvSpPr>
          <p:cNvPr id="10" name="Rectangle 9">
            <a:extLst>
              <a:ext uri="{FF2B5EF4-FFF2-40B4-BE49-F238E27FC236}">
                <a16:creationId xmlns:a16="http://schemas.microsoft.com/office/drawing/2014/main" id="{931AB6E6-E49E-2A84-6BA7-203188876F0C}"/>
              </a:ext>
              <a:ext uri="{C183D7F6-B498-43B3-948B-1728B52AA6E4}">
                <adec:decorative xmlns:adec="http://schemas.microsoft.com/office/drawing/2017/decorative" val="1"/>
              </a:ext>
            </a:extLst>
          </p:cNvPr>
          <p:cNvSpPr/>
          <p:nvPr/>
        </p:nvSpPr>
        <p:spPr>
          <a:xfrm>
            <a:off x="3124200" y="4471554"/>
            <a:ext cx="512618" cy="3308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66D2821-72A0-7CA2-1EEF-6FA2630E17F0}"/>
              </a:ext>
            </a:extLst>
          </p:cNvPr>
          <p:cNvSpPr>
            <a:spLocks noGrp="1"/>
          </p:cNvSpPr>
          <p:nvPr>
            <p:ph type="sldNum" sz="quarter" idx="17"/>
          </p:nvPr>
        </p:nvSpPr>
        <p:spPr/>
        <p:txBody>
          <a:bodyPr/>
          <a:lstStyle/>
          <a:p>
            <a:fld id="{BE1A0740-F252-4427-A288-A0F9AF0CD4D9}" type="slidenum">
              <a:rPr lang="en-US" smtClean="0"/>
              <a:pPr/>
              <a:t>32</a:t>
            </a:fld>
            <a:endParaRPr lang="en-US"/>
          </a:p>
        </p:txBody>
      </p:sp>
    </p:spTree>
    <p:extLst>
      <p:ext uri="{BB962C8B-B14F-4D97-AF65-F5344CB8AC3E}">
        <p14:creationId xmlns:p14="http://schemas.microsoft.com/office/powerpoint/2010/main" val="31994455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2FC0CC74-48D3-CDD9-79F7-0F82C163C7DC}"/>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10)</a:t>
            </a:r>
          </a:p>
        </p:txBody>
      </p:sp>
      <p:pic>
        <p:nvPicPr>
          <p:cNvPr id="7" name="Picture 6" descr="Form to enter your organization's physical/mailing address. A &quot;Submit&quot; button is in the bottom left. A red arrow points to the button.">
            <a:extLst>
              <a:ext uri="{FF2B5EF4-FFF2-40B4-BE49-F238E27FC236}">
                <a16:creationId xmlns:a16="http://schemas.microsoft.com/office/drawing/2014/main" id="{9354D118-B600-11A2-07B0-ECD55F3B3CCD}"/>
              </a:ext>
            </a:extLst>
          </p:cNvPr>
          <p:cNvPicPr>
            <a:picLocks noChangeAspect="1"/>
          </p:cNvPicPr>
          <p:nvPr/>
        </p:nvPicPr>
        <p:blipFill>
          <a:blip r:embed="rId2"/>
          <a:stretch>
            <a:fillRect/>
          </a:stretch>
        </p:blipFill>
        <p:spPr>
          <a:xfrm>
            <a:off x="554183" y="1009990"/>
            <a:ext cx="5500254" cy="3768604"/>
          </a:xfrm>
          <a:prstGeom prst="rect">
            <a:avLst/>
          </a:prstGeom>
        </p:spPr>
      </p:pic>
      <p:cxnSp>
        <p:nvCxnSpPr>
          <p:cNvPr id="9" name="Straight Arrow Connector 8">
            <a:extLst>
              <a:ext uri="{FF2B5EF4-FFF2-40B4-BE49-F238E27FC236}">
                <a16:creationId xmlns:a16="http://schemas.microsoft.com/office/drawing/2014/main" id="{728AFA22-A049-801B-95A9-520E88A35B4E}"/>
              </a:ext>
              <a:ext uri="{C183D7F6-B498-43B3-948B-1728B52AA6E4}">
                <adec:decorative xmlns:adec="http://schemas.microsoft.com/office/drawing/2017/decorative" val="1"/>
              </a:ext>
            </a:extLst>
          </p:cNvPr>
          <p:cNvCxnSpPr>
            <a:cxnSpLocks/>
          </p:cNvCxnSpPr>
          <p:nvPr/>
        </p:nvCxnSpPr>
        <p:spPr>
          <a:xfrm flipH="1">
            <a:off x="1094509" y="4800599"/>
            <a:ext cx="990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subheading at the top says &quot;Organization Name.&quot; A drop-down menu appears below with several options, one of which is &quot;North Carolina State Laboratory of Public Health.&quot; This is highlighted in dark grey.">
            <a:extLst>
              <a:ext uri="{FF2B5EF4-FFF2-40B4-BE49-F238E27FC236}">
                <a16:creationId xmlns:a16="http://schemas.microsoft.com/office/drawing/2014/main" id="{5F95C60D-C1B8-4A4D-325D-0323D4C042BA}"/>
              </a:ext>
            </a:extLst>
          </p:cNvPr>
          <p:cNvPicPr>
            <a:picLocks noChangeAspect="1"/>
          </p:cNvPicPr>
          <p:nvPr/>
        </p:nvPicPr>
        <p:blipFill>
          <a:blip r:embed="rId3"/>
          <a:stretch>
            <a:fillRect/>
          </a:stretch>
        </p:blipFill>
        <p:spPr>
          <a:xfrm>
            <a:off x="3250298" y="2374323"/>
            <a:ext cx="5591949" cy="1518861"/>
          </a:xfrm>
          <a:prstGeom prst="rect">
            <a:avLst/>
          </a:prstGeom>
          <a:ln>
            <a:solidFill>
              <a:srgbClr val="000000"/>
            </a:solidFill>
          </a:ln>
        </p:spPr>
      </p:pic>
      <p:sp>
        <p:nvSpPr>
          <p:cNvPr id="5" name="Slide Number Placeholder 4">
            <a:extLst>
              <a:ext uri="{FF2B5EF4-FFF2-40B4-BE49-F238E27FC236}">
                <a16:creationId xmlns:a16="http://schemas.microsoft.com/office/drawing/2014/main" id="{BBAE128F-FD36-1EEB-F7DB-941DFAEE44E3}"/>
              </a:ext>
            </a:extLst>
          </p:cNvPr>
          <p:cNvSpPr>
            <a:spLocks noGrp="1"/>
          </p:cNvSpPr>
          <p:nvPr>
            <p:ph type="sldNum" sz="quarter" idx="17"/>
          </p:nvPr>
        </p:nvSpPr>
        <p:spPr/>
        <p:txBody>
          <a:bodyPr/>
          <a:lstStyle/>
          <a:p>
            <a:fld id="{BE1A0740-F252-4427-A288-A0F9AF0CD4D9}" type="slidenum">
              <a:rPr lang="en-US" smtClean="0"/>
              <a:pPr/>
              <a:t>33</a:t>
            </a:fld>
            <a:endParaRPr lang="en-US"/>
          </a:p>
        </p:txBody>
      </p:sp>
    </p:spTree>
    <p:extLst>
      <p:ext uri="{BB962C8B-B14F-4D97-AF65-F5344CB8AC3E}">
        <p14:creationId xmlns:p14="http://schemas.microsoft.com/office/powerpoint/2010/main" val="35872422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940EA840-276B-D938-95D4-921017CD7077}"/>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11)</a:t>
            </a:r>
          </a:p>
        </p:txBody>
      </p:sp>
      <p:pic>
        <p:nvPicPr>
          <p:cNvPr id="7" name="Picture 6" descr="Underneath the completed &quot;Organization Details&quot; section, there is another heading that says &quot;Organization Users.&quot; Text below the heading explains that you can add host site agency staff contacts. Below the text is a button that says &quot;Add New User.&quot; A red box surrounds the Organization Users heading, following text, and Add New User button.">
            <a:extLst>
              <a:ext uri="{FF2B5EF4-FFF2-40B4-BE49-F238E27FC236}">
                <a16:creationId xmlns:a16="http://schemas.microsoft.com/office/drawing/2014/main" id="{DE433DCC-E617-A1AD-9AD5-B9E359117F0F}"/>
              </a:ext>
            </a:extLst>
          </p:cNvPr>
          <p:cNvPicPr>
            <a:picLocks noChangeAspect="1"/>
          </p:cNvPicPr>
          <p:nvPr/>
        </p:nvPicPr>
        <p:blipFill>
          <a:blip r:embed="rId2"/>
          <a:stretch>
            <a:fillRect/>
          </a:stretch>
        </p:blipFill>
        <p:spPr>
          <a:xfrm>
            <a:off x="1668652" y="1049942"/>
            <a:ext cx="5760849" cy="3690152"/>
          </a:xfrm>
          <a:prstGeom prst="rect">
            <a:avLst/>
          </a:prstGeom>
        </p:spPr>
      </p:pic>
      <p:sp>
        <p:nvSpPr>
          <p:cNvPr id="8" name="Rectangle 7">
            <a:extLst>
              <a:ext uri="{FF2B5EF4-FFF2-40B4-BE49-F238E27FC236}">
                <a16:creationId xmlns:a16="http://schemas.microsoft.com/office/drawing/2014/main" id="{43DF0944-0BBC-B6FE-3B17-4FA7A20A3BCA}"/>
              </a:ext>
              <a:ext uri="{C183D7F6-B498-43B3-948B-1728B52AA6E4}">
                <adec:decorative xmlns:adec="http://schemas.microsoft.com/office/drawing/2017/decorative" val="1"/>
              </a:ext>
            </a:extLst>
          </p:cNvPr>
          <p:cNvSpPr/>
          <p:nvPr/>
        </p:nvSpPr>
        <p:spPr>
          <a:xfrm>
            <a:off x="1821873" y="2809009"/>
            <a:ext cx="5597237" cy="10875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B1E4FF9-F5BA-E7AB-A342-9B811CCEA39B}"/>
              </a:ext>
              <a:ext uri="{C183D7F6-B498-43B3-948B-1728B52AA6E4}">
                <adec:decorative xmlns:adec="http://schemas.microsoft.com/office/drawing/2017/decorative" val="1"/>
              </a:ext>
            </a:extLst>
          </p:cNvPr>
          <p:cNvCxnSpPr>
            <a:cxnSpLocks/>
          </p:cNvCxnSpPr>
          <p:nvPr/>
        </p:nvCxnSpPr>
        <p:spPr>
          <a:xfrm>
            <a:off x="5874327" y="3904546"/>
            <a:ext cx="85898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E4C6DD6-5707-8B86-E82F-9B7B54F1F6E6}"/>
              </a:ext>
            </a:extLst>
          </p:cNvPr>
          <p:cNvSpPr>
            <a:spLocks noGrp="1"/>
          </p:cNvSpPr>
          <p:nvPr>
            <p:ph type="sldNum" sz="quarter" idx="17"/>
          </p:nvPr>
        </p:nvSpPr>
        <p:spPr/>
        <p:txBody>
          <a:bodyPr/>
          <a:lstStyle/>
          <a:p>
            <a:fld id="{BE1A0740-F252-4427-A288-A0F9AF0CD4D9}" type="slidenum">
              <a:rPr lang="en-US" smtClean="0"/>
              <a:pPr/>
              <a:t>34</a:t>
            </a:fld>
            <a:endParaRPr lang="en-US"/>
          </a:p>
        </p:txBody>
      </p:sp>
    </p:spTree>
    <p:extLst>
      <p:ext uri="{BB962C8B-B14F-4D97-AF65-F5344CB8AC3E}">
        <p14:creationId xmlns:p14="http://schemas.microsoft.com/office/powerpoint/2010/main" val="12728713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164D56E-97DD-3EF3-D68C-187617FFD087}"/>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12)</a:t>
            </a:r>
          </a:p>
        </p:txBody>
      </p:sp>
      <p:pic>
        <p:nvPicPr>
          <p:cNvPr id="9" name="Picture 8" descr="User Details form with fields to enter primary email, first and last name, phone number(s), and option to select whether the user is an admin.">
            <a:extLst>
              <a:ext uri="{FF2B5EF4-FFF2-40B4-BE49-F238E27FC236}">
                <a16:creationId xmlns:a16="http://schemas.microsoft.com/office/drawing/2014/main" id="{9B2A3D5F-EB18-0F63-6572-08FBD952625A}"/>
              </a:ext>
            </a:extLst>
          </p:cNvPr>
          <p:cNvPicPr>
            <a:picLocks noChangeAspect="1"/>
          </p:cNvPicPr>
          <p:nvPr/>
        </p:nvPicPr>
        <p:blipFill>
          <a:blip r:embed="rId2"/>
          <a:stretch>
            <a:fillRect/>
          </a:stretch>
        </p:blipFill>
        <p:spPr>
          <a:xfrm>
            <a:off x="2574653" y="972989"/>
            <a:ext cx="3689497" cy="3886270"/>
          </a:xfrm>
          <a:prstGeom prst="rect">
            <a:avLst/>
          </a:prstGeom>
        </p:spPr>
      </p:pic>
      <p:sp>
        <p:nvSpPr>
          <p:cNvPr id="5" name="Slide Number Placeholder 4">
            <a:extLst>
              <a:ext uri="{FF2B5EF4-FFF2-40B4-BE49-F238E27FC236}">
                <a16:creationId xmlns:a16="http://schemas.microsoft.com/office/drawing/2014/main" id="{32917A95-C2FB-E43F-ABC7-1821EAE28270}"/>
              </a:ext>
            </a:extLst>
          </p:cNvPr>
          <p:cNvSpPr>
            <a:spLocks noGrp="1"/>
          </p:cNvSpPr>
          <p:nvPr>
            <p:ph type="sldNum" sz="quarter" idx="17"/>
          </p:nvPr>
        </p:nvSpPr>
        <p:spPr/>
        <p:txBody>
          <a:bodyPr/>
          <a:lstStyle/>
          <a:p>
            <a:fld id="{BE1A0740-F252-4427-A288-A0F9AF0CD4D9}" type="slidenum">
              <a:rPr lang="en-US" smtClean="0"/>
              <a:pPr/>
              <a:t>35</a:t>
            </a:fld>
            <a:endParaRPr lang="en-US"/>
          </a:p>
        </p:txBody>
      </p:sp>
    </p:spTree>
    <p:extLst>
      <p:ext uri="{BB962C8B-B14F-4D97-AF65-F5344CB8AC3E}">
        <p14:creationId xmlns:p14="http://schemas.microsoft.com/office/powerpoint/2010/main" val="38751035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1542A47-B92C-20DE-4058-57440298F8C8}"/>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13)</a:t>
            </a:r>
          </a:p>
        </p:txBody>
      </p:sp>
      <p:pic>
        <p:nvPicPr>
          <p:cNvPr id="7" name="Picture 6" descr="User Details form from previous slide, with example information entered.">
            <a:extLst>
              <a:ext uri="{FF2B5EF4-FFF2-40B4-BE49-F238E27FC236}">
                <a16:creationId xmlns:a16="http://schemas.microsoft.com/office/drawing/2014/main" id="{D3772CE7-A321-D3F7-A24E-134EC586865D}"/>
              </a:ext>
            </a:extLst>
          </p:cNvPr>
          <p:cNvPicPr>
            <a:picLocks noChangeAspect="1"/>
          </p:cNvPicPr>
          <p:nvPr/>
        </p:nvPicPr>
        <p:blipFill>
          <a:blip r:embed="rId2"/>
          <a:stretch>
            <a:fillRect/>
          </a:stretch>
        </p:blipFill>
        <p:spPr>
          <a:xfrm>
            <a:off x="457200" y="1033358"/>
            <a:ext cx="3514332" cy="3642550"/>
          </a:xfrm>
          <a:prstGeom prst="rect">
            <a:avLst/>
          </a:prstGeom>
        </p:spPr>
      </p:pic>
      <p:sp>
        <p:nvSpPr>
          <p:cNvPr id="8" name="Rectangle 7">
            <a:extLst>
              <a:ext uri="{FF2B5EF4-FFF2-40B4-BE49-F238E27FC236}">
                <a16:creationId xmlns:a16="http://schemas.microsoft.com/office/drawing/2014/main" id="{2D2B75B7-08A2-9A1E-3D31-0A3B4A727879}"/>
              </a:ext>
              <a:ext uri="{C183D7F6-B498-43B3-948B-1728B52AA6E4}">
                <adec:decorative xmlns:adec="http://schemas.microsoft.com/office/drawing/2017/decorative" val="1"/>
              </a:ext>
            </a:extLst>
          </p:cNvPr>
          <p:cNvSpPr/>
          <p:nvPr/>
        </p:nvSpPr>
        <p:spPr>
          <a:xfrm>
            <a:off x="3422073" y="4329545"/>
            <a:ext cx="498763" cy="3740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ist of organization users. This is a table with columns for Full Name, Primary Email, Primary Email, Primary Phone Number, Request status, and Created On date. The example User Details info is listed here.">
            <a:extLst>
              <a:ext uri="{FF2B5EF4-FFF2-40B4-BE49-F238E27FC236}">
                <a16:creationId xmlns:a16="http://schemas.microsoft.com/office/drawing/2014/main" id="{FCFC4EFB-3409-4E93-C8EA-0D2D80703669}"/>
              </a:ext>
            </a:extLst>
          </p:cNvPr>
          <p:cNvPicPr>
            <a:picLocks noChangeAspect="1"/>
          </p:cNvPicPr>
          <p:nvPr/>
        </p:nvPicPr>
        <p:blipFill>
          <a:blip r:embed="rId3"/>
          <a:stretch>
            <a:fillRect/>
          </a:stretch>
        </p:blipFill>
        <p:spPr>
          <a:xfrm>
            <a:off x="2848562" y="1929965"/>
            <a:ext cx="5997565" cy="1930795"/>
          </a:xfrm>
          <a:prstGeom prst="rect">
            <a:avLst/>
          </a:prstGeom>
          <a:ln>
            <a:solidFill>
              <a:srgbClr val="000000"/>
            </a:solidFill>
          </a:ln>
        </p:spPr>
      </p:pic>
      <p:sp>
        <p:nvSpPr>
          <p:cNvPr id="11" name="Rectangle 10">
            <a:extLst>
              <a:ext uri="{FF2B5EF4-FFF2-40B4-BE49-F238E27FC236}">
                <a16:creationId xmlns:a16="http://schemas.microsoft.com/office/drawing/2014/main" id="{5C42DF6F-6CE3-A845-C8E0-4207B295B7E9}"/>
              </a:ext>
              <a:ext uri="{C183D7F6-B498-43B3-948B-1728B52AA6E4}">
                <adec:decorative xmlns:adec="http://schemas.microsoft.com/office/drawing/2017/decorative" val="1"/>
              </a:ext>
            </a:extLst>
          </p:cNvPr>
          <p:cNvSpPr/>
          <p:nvPr/>
        </p:nvSpPr>
        <p:spPr>
          <a:xfrm>
            <a:off x="2848562" y="3228563"/>
            <a:ext cx="5512656" cy="2008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70A9D8-32F4-D4C5-CE5D-18D134C81F6B}"/>
              </a:ext>
            </a:extLst>
          </p:cNvPr>
          <p:cNvSpPr>
            <a:spLocks noGrp="1"/>
          </p:cNvSpPr>
          <p:nvPr>
            <p:ph type="sldNum" sz="quarter" idx="17"/>
          </p:nvPr>
        </p:nvSpPr>
        <p:spPr/>
        <p:txBody>
          <a:bodyPr/>
          <a:lstStyle/>
          <a:p>
            <a:fld id="{BE1A0740-F252-4427-A288-A0F9AF0CD4D9}" type="slidenum">
              <a:rPr lang="en-US" smtClean="0"/>
              <a:pPr/>
              <a:t>36</a:t>
            </a:fld>
            <a:endParaRPr lang="en-US"/>
          </a:p>
        </p:txBody>
      </p:sp>
    </p:spTree>
    <p:extLst>
      <p:ext uri="{BB962C8B-B14F-4D97-AF65-F5344CB8AC3E}">
        <p14:creationId xmlns:p14="http://schemas.microsoft.com/office/powerpoint/2010/main" val="20232561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543A9263-4AEF-F28F-0F0F-A2B53979E5E6}"/>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14)</a:t>
            </a:r>
          </a:p>
        </p:txBody>
      </p:sp>
      <p:pic>
        <p:nvPicPr>
          <p:cNvPr id="18" name="Picture 17" descr="The email from CDC eFMS that an invited user will receive. The email has a hyperlink saying &quot;Click here for portal registration.&quot;">
            <a:extLst>
              <a:ext uri="{FF2B5EF4-FFF2-40B4-BE49-F238E27FC236}">
                <a16:creationId xmlns:a16="http://schemas.microsoft.com/office/drawing/2014/main" id="{57FE4A33-1742-6782-3E67-4FA0876977F0}"/>
              </a:ext>
            </a:extLst>
          </p:cNvPr>
          <p:cNvPicPr>
            <a:picLocks noChangeAspect="1"/>
          </p:cNvPicPr>
          <p:nvPr/>
        </p:nvPicPr>
        <p:blipFill>
          <a:blip r:embed="rId2"/>
          <a:stretch>
            <a:fillRect/>
          </a:stretch>
        </p:blipFill>
        <p:spPr>
          <a:xfrm>
            <a:off x="457200" y="1105952"/>
            <a:ext cx="4747205" cy="2111766"/>
          </a:xfrm>
          <a:prstGeom prst="rect">
            <a:avLst/>
          </a:prstGeom>
        </p:spPr>
      </p:pic>
      <p:sp>
        <p:nvSpPr>
          <p:cNvPr id="19" name="Rectangle 18">
            <a:extLst>
              <a:ext uri="{FF2B5EF4-FFF2-40B4-BE49-F238E27FC236}">
                <a16:creationId xmlns:a16="http://schemas.microsoft.com/office/drawing/2014/main" id="{7DA023B6-3326-01AC-BC46-CE25AAA5ED63}"/>
              </a:ext>
              <a:ext uri="{C183D7F6-B498-43B3-948B-1728B52AA6E4}">
                <adec:decorative xmlns:adec="http://schemas.microsoft.com/office/drawing/2017/decorative" val="1"/>
              </a:ext>
            </a:extLst>
          </p:cNvPr>
          <p:cNvSpPr/>
          <p:nvPr/>
        </p:nvSpPr>
        <p:spPr>
          <a:xfrm>
            <a:off x="457200" y="2625436"/>
            <a:ext cx="1309255" cy="2563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window in eFMS has a heading that says &quot;Sign up with an invitation code.&quot; Below is a required text input field with a code entered. A &quot;Register&quot; button appears below.">
            <a:extLst>
              <a:ext uri="{FF2B5EF4-FFF2-40B4-BE49-F238E27FC236}">
                <a16:creationId xmlns:a16="http://schemas.microsoft.com/office/drawing/2014/main" id="{AACF9569-3F9D-6229-89F7-CE89A381AF72}"/>
              </a:ext>
            </a:extLst>
          </p:cNvPr>
          <p:cNvPicPr>
            <a:picLocks noChangeAspect="1"/>
          </p:cNvPicPr>
          <p:nvPr/>
        </p:nvPicPr>
        <p:blipFill>
          <a:blip r:embed="rId3"/>
          <a:stretch>
            <a:fillRect/>
          </a:stretch>
        </p:blipFill>
        <p:spPr>
          <a:xfrm>
            <a:off x="3399185" y="1471446"/>
            <a:ext cx="5038234" cy="3038208"/>
          </a:xfrm>
          <a:prstGeom prst="rect">
            <a:avLst/>
          </a:prstGeom>
        </p:spPr>
      </p:pic>
      <p:sp>
        <p:nvSpPr>
          <p:cNvPr id="5" name="Slide Number Placeholder 4">
            <a:extLst>
              <a:ext uri="{FF2B5EF4-FFF2-40B4-BE49-F238E27FC236}">
                <a16:creationId xmlns:a16="http://schemas.microsoft.com/office/drawing/2014/main" id="{699A63C5-0A26-5F39-EC29-EF565CCFA958}"/>
              </a:ext>
            </a:extLst>
          </p:cNvPr>
          <p:cNvSpPr>
            <a:spLocks noGrp="1"/>
          </p:cNvSpPr>
          <p:nvPr>
            <p:ph type="sldNum" sz="quarter" idx="17"/>
          </p:nvPr>
        </p:nvSpPr>
        <p:spPr/>
        <p:txBody>
          <a:bodyPr/>
          <a:lstStyle/>
          <a:p>
            <a:fld id="{BE1A0740-F252-4427-A288-A0F9AF0CD4D9}" type="slidenum">
              <a:rPr lang="en-US" smtClean="0"/>
              <a:pPr/>
              <a:t>37</a:t>
            </a:fld>
            <a:endParaRPr lang="en-US"/>
          </a:p>
        </p:txBody>
      </p:sp>
    </p:spTree>
    <p:extLst>
      <p:ext uri="{BB962C8B-B14F-4D97-AF65-F5344CB8AC3E}">
        <p14:creationId xmlns:p14="http://schemas.microsoft.com/office/powerpoint/2010/main" val="349616900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EC2E057-3E5F-31AD-4DCC-BF3F85C24829}"/>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15)</a:t>
            </a:r>
          </a:p>
        </p:txBody>
      </p:sp>
      <p:pic>
        <p:nvPicPr>
          <p:cNvPr id="11" name="Picture 10" descr="A registration window with the heading &quot;Choose a Registration Option.&quot; On the left of the window is a subheading that says &quot;Register for External Users.&quot; Below are required fields to enter your email, password, and confirm a password. A button below the fields says &quot;Register.&quot; On the right of the window is a subheading that says &quot;Register for CDC Employees.&quot; A button below says &quot;CDC Employees.&quot; Below the button is text: &quot;For all CDC staff including Operating Divisions (CDC, NIH, FDA, etc.)&quot;">
            <a:extLst>
              <a:ext uri="{FF2B5EF4-FFF2-40B4-BE49-F238E27FC236}">
                <a16:creationId xmlns:a16="http://schemas.microsoft.com/office/drawing/2014/main" id="{170BC04A-5CBD-5C74-0E06-088B11CF0444}"/>
              </a:ext>
            </a:extLst>
          </p:cNvPr>
          <p:cNvPicPr>
            <a:picLocks noChangeAspect="1"/>
          </p:cNvPicPr>
          <p:nvPr/>
        </p:nvPicPr>
        <p:blipFill>
          <a:blip r:embed="rId2"/>
          <a:stretch>
            <a:fillRect/>
          </a:stretch>
        </p:blipFill>
        <p:spPr>
          <a:xfrm>
            <a:off x="1638129" y="1167391"/>
            <a:ext cx="5874499" cy="2798304"/>
          </a:xfrm>
          <a:prstGeom prst="rect">
            <a:avLst/>
          </a:prstGeom>
        </p:spPr>
      </p:pic>
      <p:sp>
        <p:nvSpPr>
          <p:cNvPr id="5" name="Slide Number Placeholder 4">
            <a:extLst>
              <a:ext uri="{FF2B5EF4-FFF2-40B4-BE49-F238E27FC236}">
                <a16:creationId xmlns:a16="http://schemas.microsoft.com/office/drawing/2014/main" id="{22239901-26E0-846B-0367-CE002C9FB9A6}"/>
              </a:ext>
            </a:extLst>
          </p:cNvPr>
          <p:cNvSpPr>
            <a:spLocks noGrp="1"/>
          </p:cNvSpPr>
          <p:nvPr>
            <p:ph type="sldNum" sz="quarter" idx="17"/>
          </p:nvPr>
        </p:nvSpPr>
        <p:spPr/>
        <p:txBody>
          <a:bodyPr/>
          <a:lstStyle/>
          <a:p>
            <a:fld id="{BE1A0740-F252-4427-A288-A0F9AF0CD4D9}" type="slidenum">
              <a:rPr lang="en-US" smtClean="0"/>
              <a:pPr/>
              <a:t>38</a:t>
            </a:fld>
            <a:endParaRPr lang="en-US"/>
          </a:p>
        </p:txBody>
      </p:sp>
    </p:spTree>
    <p:extLst>
      <p:ext uri="{BB962C8B-B14F-4D97-AF65-F5344CB8AC3E}">
        <p14:creationId xmlns:p14="http://schemas.microsoft.com/office/powerpoint/2010/main" val="359862023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2FB907D7-E03C-3322-1555-CE58BE8101CC}"/>
              </a:ext>
            </a:extLst>
          </p:cNvPr>
          <p:cNvSpPr>
            <a:spLocks noGrp="1"/>
          </p:cNvSpPr>
          <p:nvPr>
            <p:ph type="title"/>
          </p:nvPr>
        </p:nvSpPr>
        <p:spPr>
          <a:xfrm>
            <a:off x="457200" y="206375"/>
            <a:ext cx="8229600" cy="857250"/>
          </a:xfrm>
        </p:spPr>
        <p:txBody>
          <a:bodyPr/>
          <a:lstStyle/>
          <a:p>
            <a:r>
              <a:rPr lang="en-US" dirty="0"/>
              <a:t>Organization Details </a:t>
            </a:r>
            <a:r>
              <a:rPr lang="en-US" sz="1800" dirty="0"/>
              <a:t>(Cont’d 16)</a:t>
            </a:r>
          </a:p>
        </p:txBody>
      </p:sp>
      <p:pic>
        <p:nvPicPr>
          <p:cNvPr id="10" name="Picture 9" descr="The table of organization users, with the example info listed. Below the table is a button that says &quot;Save &amp; Next.&quot; A red arrow points to the button.">
            <a:extLst>
              <a:ext uri="{FF2B5EF4-FFF2-40B4-BE49-F238E27FC236}">
                <a16:creationId xmlns:a16="http://schemas.microsoft.com/office/drawing/2014/main" id="{C5957556-7D68-B8EC-8DD7-025153062B89}"/>
              </a:ext>
            </a:extLst>
          </p:cNvPr>
          <p:cNvPicPr>
            <a:picLocks noChangeAspect="1"/>
          </p:cNvPicPr>
          <p:nvPr/>
        </p:nvPicPr>
        <p:blipFill>
          <a:blip r:embed="rId2"/>
          <a:stretch>
            <a:fillRect/>
          </a:stretch>
        </p:blipFill>
        <p:spPr>
          <a:xfrm>
            <a:off x="1278947" y="1372096"/>
            <a:ext cx="6389544" cy="2224013"/>
          </a:xfrm>
          <a:prstGeom prst="rect">
            <a:avLst/>
          </a:prstGeom>
        </p:spPr>
      </p:pic>
      <p:cxnSp>
        <p:nvCxnSpPr>
          <p:cNvPr id="12" name="Straight Arrow Connector 11">
            <a:extLst>
              <a:ext uri="{FF2B5EF4-FFF2-40B4-BE49-F238E27FC236}">
                <a16:creationId xmlns:a16="http://schemas.microsoft.com/office/drawing/2014/main" id="{1B4FAA08-5D25-BF75-82FC-F6C27019C141}"/>
              </a:ext>
              <a:ext uri="{C183D7F6-B498-43B3-948B-1728B52AA6E4}">
                <adec:decorative xmlns:adec="http://schemas.microsoft.com/office/drawing/2017/decorative" val="1"/>
              </a:ext>
            </a:extLst>
          </p:cNvPr>
          <p:cNvCxnSpPr>
            <a:cxnSpLocks/>
          </p:cNvCxnSpPr>
          <p:nvPr/>
        </p:nvCxnSpPr>
        <p:spPr>
          <a:xfrm>
            <a:off x="5673437" y="3110344"/>
            <a:ext cx="114992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A64FF4-449E-CFB3-DAFB-046ED56A5131}"/>
              </a:ext>
              <a:ext uri="{C183D7F6-B498-43B3-948B-1728B52AA6E4}">
                <adec:decorative xmlns:adec="http://schemas.microsoft.com/office/drawing/2017/decorative" val="1"/>
              </a:ext>
            </a:extLst>
          </p:cNvPr>
          <p:cNvCxnSpPr>
            <a:cxnSpLocks/>
          </p:cNvCxnSpPr>
          <p:nvPr/>
        </p:nvCxnSpPr>
        <p:spPr>
          <a:xfrm>
            <a:off x="5095009" y="3442854"/>
            <a:ext cx="79663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BC35D8B-8110-6008-9CB0-DF1ECB1D42DB}"/>
              </a:ext>
            </a:extLst>
          </p:cNvPr>
          <p:cNvSpPr>
            <a:spLocks noGrp="1"/>
          </p:cNvSpPr>
          <p:nvPr>
            <p:ph type="sldNum" sz="quarter" idx="17"/>
          </p:nvPr>
        </p:nvSpPr>
        <p:spPr/>
        <p:txBody>
          <a:bodyPr/>
          <a:lstStyle/>
          <a:p>
            <a:fld id="{BE1A0740-F252-4427-A288-A0F9AF0CD4D9}" type="slidenum">
              <a:rPr lang="en-US" smtClean="0"/>
              <a:pPr/>
              <a:t>39</a:t>
            </a:fld>
            <a:endParaRPr lang="en-US"/>
          </a:p>
        </p:txBody>
      </p:sp>
    </p:spTree>
    <p:extLst>
      <p:ext uri="{BB962C8B-B14F-4D97-AF65-F5344CB8AC3E}">
        <p14:creationId xmlns:p14="http://schemas.microsoft.com/office/powerpoint/2010/main" val="22133919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67695-33A9-2708-F98B-A751097BDF8B}"/>
              </a:ext>
            </a:extLst>
          </p:cNvPr>
          <p:cNvSpPr>
            <a:spLocks noGrp="1"/>
          </p:cNvSpPr>
          <p:nvPr>
            <p:ph type="title"/>
          </p:nvPr>
        </p:nvSpPr>
        <p:spPr>
          <a:xfrm>
            <a:off x="451508" y="-507"/>
            <a:ext cx="7989921" cy="857250"/>
          </a:xfrm>
        </p:spPr>
        <p:txBody>
          <a:bodyPr/>
          <a:lstStyle/>
          <a:p>
            <a:r>
              <a:rPr lang="en-US"/>
              <a:t>Key Takeaways from Webinar #1</a:t>
            </a:r>
          </a:p>
        </p:txBody>
      </p:sp>
      <p:sp>
        <p:nvSpPr>
          <p:cNvPr id="6" name="Text Placeholder 5">
            <a:extLst>
              <a:ext uri="{FF2B5EF4-FFF2-40B4-BE49-F238E27FC236}">
                <a16:creationId xmlns:a16="http://schemas.microsoft.com/office/drawing/2014/main" id="{F38EB42A-4A49-F286-DF5C-0EC7D0B90CBF}"/>
              </a:ext>
            </a:extLst>
          </p:cNvPr>
          <p:cNvSpPr>
            <a:spLocks noGrp="1"/>
          </p:cNvSpPr>
          <p:nvPr>
            <p:ph type="body" sz="quarter" idx="10"/>
          </p:nvPr>
        </p:nvSpPr>
        <p:spPr>
          <a:xfrm>
            <a:off x="331939" y="927605"/>
            <a:ext cx="8328381" cy="4095477"/>
          </a:xfrm>
        </p:spPr>
        <p:txBody>
          <a:bodyPr/>
          <a:lstStyle/>
          <a:p>
            <a:pPr marL="228600" marR="0" lvl="0" indent="-228600" algn="l" defTabSz="914400">
              <a:lnSpc>
                <a:spcPct val="100000"/>
              </a:lnSpc>
              <a:spcBef>
                <a:spcPts val="900"/>
              </a:spcBef>
              <a:spcAft>
                <a:spcPts val="0"/>
              </a:spcAft>
              <a:buClr>
                <a:srgbClr val="003BC0"/>
              </a:buClr>
              <a:buSzTx/>
              <a:buFont typeface="Arial" panose="020B0604020202020204" pitchFamily="34" charset="0"/>
              <a:buChar char="•"/>
              <a:tabLst/>
              <a:defRPr/>
            </a:pPr>
            <a:r>
              <a:rPr kumimoji="0" lang="en-US" sz="1600" b="1" i="0" u="none" strike="noStrike" kern="1200" cap="none" spc="0" normalizeH="0" baseline="0" noProof="0">
                <a:ln>
                  <a:noFill/>
                </a:ln>
                <a:solidFill>
                  <a:srgbClr val="1D1D1D"/>
                </a:solidFill>
                <a:effectLst/>
                <a:uLnTx/>
                <a:uFillTx/>
                <a:latin typeface="Calibri"/>
                <a:ea typeface="Calibri"/>
                <a:cs typeface="Calibri"/>
              </a:rPr>
              <a:t>Host site application period January 14 – February 13, 2026</a:t>
            </a:r>
            <a:endParaRPr lang="en-US">
              <a:latin typeface="Calibri"/>
              <a:ea typeface="Calibri"/>
              <a:cs typeface="Calibri"/>
            </a:endParaRPr>
          </a:p>
          <a:p>
            <a:pPr marL="228600" marR="0" lvl="0" indent="-228600" algn="l" defTabSz="914400" rtl="0" eaLnBrk="0" fontAlgn="base" latinLnBrk="0" hangingPunct="0">
              <a:lnSpc>
                <a:spcPct val="100000"/>
              </a:lnSpc>
              <a:spcBef>
                <a:spcPts val="900"/>
              </a:spcBef>
              <a:spcAft>
                <a:spcPts val="0"/>
              </a:spcAft>
              <a:buClr>
                <a:srgbClr val="003BC0"/>
              </a:buClr>
              <a:buSzTx/>
              <a:buFont typeface="Arial" panose="020B0604020202020204" pitchFamily="34" charset="0"/>
              <a:buChar char="•"/>
              <a:tabLst/>
              <a:defRPr/>
            </a:pPr>
            <a:r>
              <a:rPr lang="en-US" sz="1600" b="1">
                <a:latin typeface="Calibri"/>
                <a:ea typeface="Calibri"/>
                <a:cs typeface="Calibri"/>
              </a:rPr>
              <a:t>New requirements for host sites</a:t>
            </a:r>
            <a:endParaRPr lang="en-US" sz="1600" b="1" i="0" u="none" strike="noStrike" kern="1200" cap="none" spc="0" normalizeH="0" baseline="0" noProof="0">
              <a:ln>
                <a:noFill/>
              </a:ln>
              <a:solidFill>
                <a:srgbClr val="1D1D1D"/>
              </a:solidFill>
              <a:effectLst/>
              <a:uLnTx/>
              <a:uFillTx/>
              <a:latin typeface="Calibri"/>
              <a:ea typeface="Calibri"/>
              <a:cs typeface="Calibri"/>
            </a:endParaRPr>
          </a:p>
          <a:p>
            <a:pPr marL="457200" marR="0" lvl="1" indent="-169545" algn="l" defTabSz="914400" rtl="0" eaLnBrk="0" fontAlgn="base" latinLnBrk="0" hangingPunct="0">
              <a:spcBef>
                <a:spcPts val="900"/>
              </a:spcBef>
              <a:spcAft>
                <a:spcPts val="0"/>
              </a:spcAft>
              <a:buClr>
                <a:srgbClr val="005761"/>
              </a:buClr>
              <a:buSzTx/>
              <a:buFont typeface="Arial" panose="020B0604020202020204" pitchFamily="34" charset="0"/>
              <a:buChar char="-"/>
              <a:tabLst>
                <a:tab pos="400050" algn="l"/>
              </a:tabLst>
              <a:defRPr/>
            </a:pPr>
            <a:r>
              <a:rPr lang="en-US" sz="1600">
                <a:solidFill>
                  <a:srgbClr val="1D1D1D"/>
                </a:solidFill>
                <a:latin typeface="Calibri"/>
                <a:ea typeface="Calibri"/>
                <a:cs typeface="Calibri"/>
              </a:rPr>
              <a:t>A</a:t>
            </a:r>
            <a:r>
              <a:rPr kumimoji="0" lang="en-US" sz="1600" b="0" i="0" u="none" strike="noStrike" kern="1200" cap="none" spc="0" normalizeH="0" baseline="0" noProof="0">
                <a:ln>
                  <a:noFill/>
                </a:ln>
                <a:solidFill>
                  <a:srgbClr val="1D1D1D"/>
                </a:solidFill>
                <a:effectLst/>
                <a:uLnTx/>
                <a:uFillTx/>
                <a:latin typeface="Calibri"/>
                <a:ea typeface="Calibri"/>
                <a:cs typeface="Calibri"/>
              </a:rPr>
              <a:t>ssociates must report to the host site on a full-time basis (no telework) – </a:t>
            </a:r>
            <a:r>
              <a:rPr kumimoji="0" lang="en-US" sz="1600" b="1" i="0" u="none" strike="noStrike" kern="1200" cap="none" spc="0" normalizeH="0" baseline="0" noProof="0">
                <a:ln>
                  <a:noFill/>
                </a:ln>
                <a:solidFill>
                  <a:srgbClr val="1D1D1D"/>
                </a:solidFill>
                <a:effectLst/>
                <a:uLnTx/>
                <a:uFillTx/>
                <a:latin typeface="Calibri"/>
                <a:ea typeface="Calibri"/>
                <a:cs typeface="Calibri"/>
              </a:rPr>
              <a:t>assignments cannot be 100% remote</a:t>
            </a:r>
            <a:endParaRPr lang="en-US" sz="1600" b="1" i="0" u="none" strike="noStrike" kern="1200" cap="none" spc="0" normalizeH="0" baseline="0" noProof="0">
              <a:ln>
                <a:noFill/>
              </a:ln>
              <a:solidFill>
                <a:srgbClr val="1D1D1D"/>
              </a:solidFill>
              <a:effectLst/>
              <a:uLnTx/>
              <a:uFillTx/>
              <a:latin typeface="Calibri"/>
              <a:ea typeface="Calibri"/>
              <a:cs typeface="Calibri"/>
            </a:endParaRPr>
          </a:p>
          <a:p>
            <a:pPr marL="457200" lvl="1" indent="-169545" algn="l">
              <a:spcBef>
                <a:spcPts val="900"/>
              </a:spcBef>
              <a:spcAft>
                <a:spcPts val="0"/>
              </a:spcAft>
              <a:buClr>
                <a:srgbClr val="005761"/>
              </a:buClr>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a:ea typeface="Calibri"/>
                <a:cs typeface="Calibri"/>
              </a:rPr>
              <a:t>Both primary and secondary host</a:t>
            </a:r>
            <a:r>
              <a:rPr lang="en-US" sz="1600">
                <a:solidFill>
                  <a:srgbClr val="1D1D1D"/>
                </a:solidFill>
                <a:latin typeface="Calibri"/>
                <a:ea typeface="Calibri"/>
                <a:cs typeface="Calibri"/>
              </a:rPr>
              <a:t> site</a:t>
            </a:r>
            <a:r>
              <a:rPr kumimoji="0" lang="en-US" sz="1600" b="0" i="0" u="none" strike="noStrike" kern="1200" cap="none" spc="0" normalizeH="0" baseline="0" noProof="0">
                <a:ln>
                  <a:noFill/>
                </a:ln>
                <a:solidFill>
                  <a:srgbClr val="1D1D1D"/>
                </a:solidFill>
                <a:effectLst/>
                <a:uLnTx/>
                <a:uFillTx/>
                <a:latin typeface="Calibri"/>
                <a:ea typeface="Calibri"/>
                <a:cs typeface="Calibri"/>
              </a:rPr>
              <a:t> supervisor required,</a:t>
            </a:r>
            <a:r>
              <a:rPr lang="en-US" sz="1600">
                <a:solidFill>
                  <a:srgbClr val="1D1D1D"/>
                </a:solidFill>
                <a:latin typeface="Calibri"/>
                <a:ea typeface="Calibri"/>
                <a:cs typeface="Calibri"/>
              </a:rPr>
              <a:t> ≥ 1 supervisor must be in office with associate at least 3 days per week.</a:t>
            </a:r>
            <a:endParaRPr lang="en-US" sz="1600" b="0" i="0" u="none" strike="noStrike" kern="1200" cap="none" spc="0" normalizeH="0" baseline="0" noProof="0">
              <a:ln>
                <a:noFill/>
              </a:ln>
              <a:solidFill>
                <a:srgbClr val="1D1D1D"/>
              </a:solidFill>
              <a:effectLst/>
              <a:uLnTx/>
              <a:uFillTx/>
              <a:latin typeface="Calibri"/>
              <a:ea typeface="Calibri"/>
              <a:cs typeface="Calibri"/>
            </a:endParaRPr>
          </a:p>
          <a:p>
            <a:pPr marL="457200" marR="0" lvl="1" indent="-169545" algn="l" defTabSz="914400" rtl="0" eaLnBrk="0" fontAlgn="base" latinLnBrk="0" hangingPunct="0">
              <a:spcBef>
                <a:spcPts val="900"/>
              </a:spcBef>
              <a:spcAft>
                <a:spcPts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a:ln>
                  <a:noFill/>
                </a:ln>
                <a:solidFill>
                  <a:srgbClr val="1D1D1D"/>
                </a:solidFill>
                <a:effectLst/>
                <a:uLnTx/>
                <a:uFillTx/>
                <a:latin typeface="Calibri"/>
                <a:ea typeface="Calibri"/>
                <a:cs typeface="Calibri"/>
              </a:rPr>
              <a:t>Host site to meet health/safety requirements for associate to perform </a:t>
            </a:r>
            <a:r>
              <a:rPr lang="en-US" sz="1600">
                <a:solidFill>
                  <a:srgbClr val="1D1D1D"/>
                </a:solidFill>
                <a:latin typeface="Calibri"/>
                <a:ea typeface="Calibri"/>
                <a:cs typeface="Calibri"/>
              </a:rPr>
              <a:t>work</a:t>
            </a:r>
            <a:endParaRPr lang="en-US" sz="1600" b="0" i="0" u="none" strike="noStrike" kern="1200" cap="none" spc="0" normalizeH="0" baseline="0" noProof="0">
              <a:ln>
                <a:noFill/>
              </a:ln>
              <a:solidFill>
                <a:srgbClr val="1D1D1D"/>
              </a:solidFill>
              <a:effectLst/>
              <a:uLnTx/>
              <a:uFillTx/>
              <a:latin typeface="Calibri"/>
              <a:ea typeface="Calibri"/>
              <a:cs typeface="Calibri"/>
            </a:endParaRPr>
          </a:p>
          <a:p>
            <a:pPr marL="228600" indent="-228600">
              <a:lnSpc>
                <a:spcPct val="100000"/>
              </a:lnSpc>
              <a:spcBef>
                <a:spcPts val="900"/>
              </a:spcBef>
              <a:spcAft>
                <a:spcPts val="0"/>
              </a:spcAft>
              <a:buClr>
                <a:srgbClr val="003BC0"/>
              </a:buClr>
              <a:buFont typeface="Arial" panose="020B0604020202020204" pitchFamily="34" charset="0"/>
              <a:buChar char="•"/>
              <a:defRPr/>
            </a:pPr>
            <a:r>
              <a:rPr lang="en-US" sz="1600" b="1">
                <a:latin typeface="Calibri"/>
                <a:ea typeface="Calibri"/>
                <a:cs typeface="Calibri"/>
              </a:rPr>
              <a:t>Selection process will focus heavily on key program priority areas</a:t>
            </a:r>
          </a:p>
          <a:p>
            <a:pPr marL="228600" indent="-228600">
              <a:lnSpc>
                <a:spcPct val="100000"/>
              </a:lnSpc>
              <a:spcBef>
                <a:spcPts val="900"/>
              </a:spcBef>
              <a:spcAft>
                <a:spcPts val="0"/>
              </a:spcAft>
              <a:buClr>
                <a:srgbClr val="003BC0"/>
              </a:buClr>
              <a:buFont typeface="Arial" panose="020B0604020202020204" pitchFamily="34" charset="0"/>
              <a:buChar char="•"/>
              <a:defRPr/>
            </a:pPr>
            <a:r>
              <a:rPr lang="en-US" sz="1600" b="1">
                <a:latin typeface="Calibri"/>
                <a:ea typeface="Calibri"/>
                <a:cs typeface="Calibri"/>
              </a:rPr>
              <a:t>Revised host site application portal/questions in </a:t>
            </a:r>
            <a:r>
              <a:rPr lang="en-US" sz="1600" b="1" err="1">
                <a:latin typeface="Calibri"/>
                <a:ea typeface="Calibri"/>
                <a:cs typeface="Calibri"/>
              </a:rPr>
              <a:t>eFMS</a:t>
            </a:r>
            <a:r>
              <a:rPr lang="en-US" sz="1600" b="1">
                <a:latin typeface="Calibri"/>
                <a:ea typeface="Calibri"/>
                <a:cs typeface="Calibri"/>
              </a:rPr>
              <a:t> 3.0</a:t>
            </a:r>
            <a:endParaRPr lang="en-US">
              <a:ea typeface="Calibri" pitchFamily="34" charset="0"/>
              <a:cs typeface="Calibri" pitchFamily="34" charset="0"/>
            </a:endParaRPr>
          </a:p>
          <a:p>
            <a:pPr marL="228600" indent="-228600">
              <a:lnSpc>
                <a:spcPct val="100000"/>
              </a:lnSpc>
              <a:spcBef>
                <a:spcPts val="900"/>
              </a:spcBef>
              <a:spcAft>
                <a:spcPts val="0"/>
              </a:spcAft>
              <a:buClr>
                <a:srgbClr val="003BC0"/>
              </a:buClr>
              <a:buFont typeface="Arial" panose="020B0604020202020204" pitchFamily="34" charset="0"/>
              <a:buChar char="•"/>
              <a:defRPr/>
            </a:pPr>
            <a:r>
              <a:rPr lang="en-US" sz="1600" b="1">
                <a:latin typeface="Calibri"/>
                <a:ea typeface="Calibri"/>
                <a:cs typeface="Calibri"/>
              </a:rPr>
              <a:t>Resources available for host sites</a:t>
            </a:r>
          </a:p>
          <a:p>
            <a:pPr marL="457200" lvl="1" indent="-169545" algn="l">
              <a:spcBef>
                <a:spcPts val="900"/>
              </a:spcBef>
              <a:spcAft>
                <a:spcPts val="0"/>
              </a:spcAft>
              <a:buClr>
                <a:srgbClr val="005761"/>
              </a:buClr>
              <a:buFont typeface="Arial" panose="020B0604020202020204" pitchFamily="34" charset="0"/>
              <a:buChar char="-"/>
              <a:tabLst>
                <a:tab pos="400050" algn="l"/>
              </a:tabLst>
              <a:defRPr/>
            </a:pPr>
            <a:r>
              <a:rPr lang="en-US" sz="1600">
                <a:solidFill>
                  <a:srgbClr val="1D1D1D"/>
                </a:solidFill>
                <a:latin typeface="Calibri"/>
                <a:ea typeface="Calibri"/>
                <a:cs typeface="Calibri"/>
              </a:rPr>
              <a:t>Application guidance and tips</a:t>
            </a:r>
          </a:p>
          <a:p>
            <a:pPr marL="457200" lvl="1" indent="-169545" algn="l">
              <a:spcBef>
                <a:spcPts val="900"/>
              </a:spcBef>
              <a:spcAft>
                <a:spcPts val="0"/>
              </a:spcAft>
              <a:buClr>
                <a:srgbClr val="005761"/>
              </a:buClr>
              <a:buFont typeface="Arial" panose="020B0604020202020204" pitchFamily="34" charset="0"/>
              <a:buChar char="-"/>
              <a:tabLst>
                <a:tab pos="400050" algn="l"/>
              </a:tabLst>
              <a:defRPr/>
            </a:pPr>
            <a:r>
              <a:rPr lang="en-US" sz="1600">
                <a:solidFill>
                  <a:srgbClr val="1D1D1D"/>
                </a:solidFill>
                <a:latin typeface="Calibri"/>
                <a:ea typeface="Calibri"/>
                <a:cs typeface="Calibri"/>
              </a:rPr>
              <a:t>Preview of application questions (this slide deck)</a:t>
            </a:r>
          </a:p>
          <a:p>
            <a:pPr marL="457200" lvl="1" indent="-169545">
              <a:spcBef>
                <a:spcPts val="600"/>
              </a:spcBef>
              <a:spcAft>
                <a:spcPts val="0"/>
              </a:spcAft>
              <a:buClr>
                <a:srgbClr val="005761"/>
              </a:buClr>
              <a:buChar char="-"/>
              <a:tabLst>
                <a:tab pos="400050" algn="l"/>
              </a:tabLst>
              <a:defRPr/>
            </a:pPr>
            <a:endParaRPr lang="en-US" sz="1600">
              <a:ea typeface="Calibri" panose="020F0502020204030204" pitchFamily="34" charset="0"/>
              <a:cs typeface="Calibri" panose="020F0502020204030204" pitchFamily="34" charset="0"/>
            </a:endParaRPr>
          </a:p>
          <a:p>
            <a:pPr marL="971550" lvl="1" indent="-228600">
              <a:lnSpc>
                <a:spcPts val="2200"/>
              </a:lnSpc>
              <a:spcBef>
                <a:spcPts val="600"/>
              </a:spcBef>
              <a:spcAft>
                <a:spcPts val="0"/>
              </a:spcAft>
              <a:buClr>
                <a:srgbClr val="003BC0"/>
              </a:buClr>
              <a:buFont typeface="Arial" panose="020B0604020202020204" pitchFamily="34" charset="0"/>
              <a:buChar char="•"/>
              <a:tabLst>
                <a:tab pos="400050" algn="l"/>
              </a:tabLst>
              <a:defRPr/>
            </a:pPr>
            <a:endParaRPr lang="en-US" sz="2600" b="1">
              <a:solidFill>
                <a:srgbClr val="0B7D58"/>
              </a:solidFill>
              <a:ea typeface="Calibri" panose="020F0502020204030204" pitchFamily="34" charset="0"/>
              <a:cs typeface="Calibri" panose="020F0502020204030204" pitchFamily="34" charset="0"/>
            </a:endParaRPr>
          </a:p>
          <a:p>
            <a:pPr marL="228600" indent="-228600">
              <a:lnSpc>
                <a:spcPts val="2200"/>
              </a:lnSpc>
              <a:spcBef>
                <a:spcPts val="600"/>
              </a:spcBef>
              <a:spcAft>
                <a:spcPts val="0"/>
              </a:spcAft>
              <a:buClr>
                <a:srgbClr val="003BC0"/>
              </a:buClr>
              <a:buFont typeface="Arial" panose="020B0604020202020204" pitchFamily="34" charset="0"/>
              <a:buChar char="•"/>
              <a:defRPr/>
            </a:pPr>
            <a:endParaRPr lang="en-US" sz="1600" b="1">
              <a:ea typeface="Calibri" pitchFamily="34" charset="0"/>
              <a:cs typeface="Calibri" pitchFamily="34" charset="0"/>
            </a:endParaRPr>
          </a:p>
          <a:p>
            <a:pPr marL="457200" lvl="1" indent="-169545">
              <a:lnSpc>
                <a:spcPts val="2000"/>
              </a:lnSpc>
              <a:spcBef>
                <a:spcPts val="600"/>
              </a:spcBef>
              <a:spcAft>
                <a:spcPts val="0"/>
              </a:spcAft>
              <a:buClr>
                <a:srgbClr val="005761"/>
              </a:buClr>
              <a:buFont typeface="Arial" panose="020B0604020202020204" pitchFamily="34" charset="0"/>
              <a:buChar char="-"/>
              <a:defRPr/>
            </a:pPr>
            <a:endParaRPr lang="en-US" sz="1600">
              <a:ea typeface="Calibri" panose="020F0502020204030204" pitchFamily="34" charset="0"/>
              <a:cs typeface="Calibri" panose="020F0502020204030204" pitchFamily="34" charset="0"/>
            </a:endParaRPr>
          </a:p>
          <a:p>
            <a:pPr marR="0" indent="-455295" algn="l" defTabSz="914400" rtl="0" eaLnBrk="0" fontAlgn="base" latinLnBrk="0" hangingPunct="0">
              <a:lnSpc>
                <a:spcPts val="2000"/>
              </a:lnSpc>
              <a:spcBef>
                <a:spcPts val="600"/>
              </a:spcBef>
              <a:spcAft>
                <a:spcPts val="0"/>
              </a:spcAft>
              <a:buClr>
                <a:srgbClr val="005761"/>
              </a:buClr>
              <a:buSzTx/>
              <a:buFont typeface="Arial" panose="020B0604020202020204" pitchFamily="34" charset="0"/>
              <a:buChar char="-"/>
              <a:tabLst>
                <a:tab pos="400050" algn="l"/>
              </a:tabLst>
              <a:defRPr/>
            </a:pPr>
            <a:endParaRPr lang="en-US" sz="600" b="0" i="0" u="none" strike="noStrike" kern="1200" cap="none" spc="0" normalizeH="0" baseline="0" noProof="0">
              <a:ln>
                <a:noFill/>
              </a:ln>
              <a:solidFill>
                <a:srgbClr val="1D1D1D"/>
              </a:solidFill>
              <a:effectLst/>
              <a:uLnTx/>
              <a:uFillTx/>
              <a:ea typeface="Calibri" panose="020F0502020204030204" pitchFamily="34" charset="0"/>
              <a:cs typeface="Calibri" panose="020F0502020204030204" pitchFamily="34" charset="0"/>
            </a:endParaRPr>
          </a:p>
          <a:p>
            <a:pPr marL="285750" indent="-285750">
              <a:lnSpc>
                <a:spcPct val="100000"/>
              </a:lnSpc>
              <a:spcBef>
                <a:spcPts val="600"/>
              </a:spcBef>
              <a:spcAft>
                <a:spcPts val="300"/>
              </a:spcAft>
              <a:buFont typeface="Arial" panose="020B0604020202020204" pitchFamily="34" charset="0"/>
              <a:buChar char="•"/>
              <a:tabLst>
                <a:tab pos="400050" algn="l"/>
              </a:tabLst>
              <a:defRPr/>
            </a:pPr>
            <a:endParaRPr lang="en-US" sz="1400" b="0" i="0" u="none" strike="noStrike" kern="1200" cap="none" spc="0" normalizeH="0" baseline="0" noProof="0">
              <a:ln>
                <a:noFill/>
              </a:ln>
              <a:solidFill>
                <a:srgbClr val="1D1D1D"/>
              </a:solidFill>
              <a:effectLst/>
              <a:uLnTx/>
              <a:uFillTx/>
              <a:ea typeface="Calibri" pitchFamily="34" charset="0"/>
              <a:cs typeface="Calibri" pitchFamily="34" charset="0"/>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2683890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22E0-DE10-F391-A2D8-0ACFA9210EEB}"/>
              </a:ext>
            </a:extLst>
          </p:cNvPr>
          <p:cNvSpPr>
            <a:spLocks noGrp="1"/>
          </p:cNvSpPr>
          <p:nvPr>
            <p:ph type="title"/>
          </p:nvPr>
        </p:nvSpPr>
        <p:spPr/>
        <p:txBody>
          <a:bodyPr/>
          <a:lstStyle/>
          <a:p>
            <a:r>
              <a:rPr lang="en-US" dirty="0"/>
              <a:t>Application Process Host Site </a:t>
            </a:r>
            <a:endParaRPr lang="en-US" sz="1800" dirty="0"/>
          </a:p>
        </p:txBody>
      </p:sp>
      <p:pic>
        <p:nvPicPr>
          <p:cNvPr id="7" name="Picture 6" descr="A heading says &quot;Recent Applications.&quot; Below the heading is a table with columns for Applicant Number, Submission Status, Cohort, and Date Created (ET). Two applications are listed. Below the table is a button that says &quot;+Create another application.&quot; A red box surrounds the button.">
            <a:extLst>
              <a:ext uri="{FF2B5EF4-FFF2-40B4-BE49-F238E27FC236}">
                <a16:creationId xmlns:a16="http://schemas.microsoft.com/office/drawing/2014/main" id="{8976CB3E-4A87-38FF-D98B-929A18EBBA70}"/>
              </a:ext>
            </a:extLst>
          </p:cNvPr>
          <p:cNvPicPr>
            <a:picLocks noChangeAspect="1"/>
          </p:cNvPicPr>
          <p:nvPr/>
        </p:nvPicPr>
        <p:blipFill>
          <a:blip r:embed="rId2"/>
          <a:stretch>
            <a:fillRect/>
          </a:stretch>
        </p:blipFill>
        <p:spPr>
          <a:xfrm>
            <a:off x="339435" y="1354436"/>
            <a:ext cx="6193825" cy="1312564"/>
          </a:xfrm>
          <a:prstGeom prst="rect">
            <a:avLst/>
          </a:prstGeom>
        </p:spPr>
      </p:pic>
      <p:sp>
        <p:nvSpPr>
          <p:cNvPr id="8" name="Rectangle 7">
            <a:extLst>
              <a:ext uri="{FF2B5EF4-FFF2-40B4-BE49-F238E27FC236}">
                <a16:creationId xmlns:a16="http://schemas.microsoft.com/office/drawing/2014/main" id="{03453B56-1CC6-12BE-ECB0-81387D6E1F8B}"/>
              </a:ext>
              <a:ext uri="{C183D7F6-B498-43B3-948B-1728B52AA6E4}">
                <adec:decorative xmlns:adec="http://schemas.microsoft.com/office/drawing/2017/decorative" val="1"/>
              </a:ext>
            </a:extLst>
          </p:cNvPr>
          <p:cNvSpPr/>
          <p:nvPr/>
        </p:nvSpPr>
        <p:spPr>
          <a:xfrm>
            <a:off x="2805545" y="2154382"/>
            <a:ext cx="1385455" cy="4173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FMS application homepage with PHAP logo and image banner at the top. A red box surrounds the &quot;Start Application&quot; button at the bottom.">
            <a:extLst>
              <a:ext uri="{FF2B5EF4-FFF2-40B4-BE49-F238E27FC236}">
                <a16:creationId xmlns:a16="http://schemas.microsoft.com/office/drawing/2014/main" id="{EE4FAD4C-7AE5-6A91-B206-E5DC77EB8AEF}"/>
              </a:ext>
            </a:extLst>
          </p:cNvPr>
          <p:cNvPicPr>
            <a:picLocks noChangeAspect="1"/>
          </p:cNvPicPr>
          <p:nvPr/>
        </p:nvPicPr>
        <p:blipFill>
          <a:blip r:embed="rId3"/>
          <a:stretch>
            <a:fillRect/>
          </a:stretch>
        </p:blipFill>
        <p:spPr>
          <a:xfrm>
            <a:off x="4360242" y="2431472"/>
            <a:ext cx="4444323" cy="2028363"/>
          </a:xfrm>
          <a:prstGeom prst="rect">
            <a:avLst/>
          </a:prstGeom>
          <a:ln>
            <a:solidFill>
              <a:schemeClr val="tx1"/>
            </a:solidFill>
          </a:ln>
        </p:spPr>
      </p:pic>
      <p:sp>
        <p:nvSpPr>
          <p:cNvPr id="10" name="Rectangle 9">
            <a:extLst>
              <a:ext uri="{FF2B5EF4-FFF2-40B4-BE49-F238E27FC236}">
                <a16:creationId xmlns:a16="http://schemas.microsoft.com/office/drawing/2014/main" id="{C96AC13B-8ECA-3B93-0C84-600D85D2CA54}"/>
              </a:ext>
              <a:ext uri="{C183D7F6-B498-43B3-948B-1728B52AA6E4}">
                <adec:decorative xmlns:adec="http://schemas.microsoft.com/office/drawing/2017/decorative" val="1"/>
              </a:ext>
            </a:extLst>
          </p:cNvPr>
          <p:cNvSpPr/>
          <p:nvPr/>
        </p:nvSpPr>
        <p:spPr>
          <a:xfrm>
            <a:off x="6199909" y="4170218"/>
            <a:ext cx="782782" cy="2424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347534B-4C54-3CE4-3B3E-72DB64E5F565}"/>
              </a:ext>
            </a:extLst>
          </p:cNvPr>
          <p:cNvSpPr>
            <a:spLocks noGrp="1"/>
          </p:cNvSpPr>
          <p:nvPr>
            <p:ph type="sldNum" sz="quarter" idx="17"/>
          </p:nvPr>
        </p:nvSpPr>
        <p:spPr/>
        <p:txBody>
          <a:bodyPr/>
          <a:lstStyle/>
          <a:p>
            <a:fld id="{BE1A0740-F252-4427-A288-A0F9AF0CD4D9}" type="slidenum">
              <a:rPr lang="en-US" smtClean="0"/>
              <a:pPr/>
              <a:t>40</a:t>
            </a:fld>
            <a:endParaRPr lang="en-US"/>
          </a:p>
        </p:txBody>
      </p:sp>
    </p:spTree>
    <p:extLst>
      <p:ext uri="{BB962C8B-B14F-4D97-AF65-F5344CB8AC3E}">
        <p14:creationId xmlns:p14="http://schemas.microsoft.com/office/powerpoint/2010/main" val="48809220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4373-7166-EA12-61CB-D5666F4973D9}"/>
              </a:ext>
            </a:extLst>
          </p:cNvPr>
          <p:cNvSpPr>
            <a:spLocks noGrp="1"/>
          </p:cNvSpPr>
          <p:nvPr>
            <p:ph type="title"/>
          </p:nvPr>
        </p:nvSpPr>
        <p:spPr/>
        <p:txBody>
          <a:bodyPr/>
          <a:lstStyle/>
          <a:p>
            <a:r>
              <a:rPr lang="en-US" dirty="0"/>
              <a:t>Application Process </a:t>
            </a:r>
            <a:r>
              <a:rPr lang="en-US" sz="1800" dirty="0"/>
              <a:t>(Cont’d 1)</a:t>
            </a:r>
          </a:p>
        </p:txBody>
      </p:sp>
      <p:pic>
        <p:nvPicPr>
          <p:cNvPr id="6" name="Picture 5" descr="A popup window with 3 acknowledgements and check boxes to the left of each. The first acknowledgement states that the Host Site agency is responsible for health, safety, and security requirements. The second states that the host agency must be fully open and not operating as 100% remote or 100% teleworking. The third states that the host agency must provide a primary and secondary supervisor, one of whom must be onsite with the Associate at least 3 days per week. Below the text is a grey &quot;Cancel&quot; button and a blue &quot;OK&quot; button. A red arrow points to the &quot;OK&quot; button.">
            <a:extLst>
              <a:ext uri="{FF2B5EF4-FFF2-40B4-BE49-F238E27FC236}">
                <a16:creationId xmlns:a16="http://schemas.microsoft.com/office/drawing/2014/main" id="{D91C4F4B-A995-159E-6939-D2EBFE289A2F}"/>
              </a:ext>
            </a:extLst>
          </p:cNvPr>
          <p:cNvPicPr>
            <a:picLocks noChangeAspect="1"/>
          </p:cNvPicPr>
          <p:nvPr/>
        </p:nvPicPr>
        <p:blipFill>
          <a:blip r:embed="rId2"/>
          <a:stretch>
            <a:fillRect/>
          </a:stretch>
        </p:blipFill>
        <p:spPr>
          <a:xfrm>
            <a:off x="2173062" y="997857"/>
            <a:ext cx="4856387" cy="3575095"/>
          </a:xfrm>
          <a:prstGeom prst="rect">
            <a:avLst/>
          </a:prstGeom>
          <a:ln w="12700">
            <a:solidFill>
              <a:schemeClr val="tx1"/>
            </a:solidFill>
          </a:ln>
        </p:spPr>
      </p:pic>
      <p:cxnSp>
        <p:nvCxnSpPr>
          <p:cNvPr id="8" name="Straight Arrow Connector 7">
            <a:extLst>
              <a:ext uri="{FF2B5EF4-FFF2-40B4-BE49-F238E27FC236}">
                <a16:creationId xmlns:a16="http://schemas.microsoft.com/office/drawing/2014/main" id="{679042EF-522A-87A6-D071-BFAD81FEAF40}"/>
              </a:ext>
              <a:ext uri="{C183D7F6-B498-43B3-948B-1728B52AA6E4}">
                <adec:decorative xmlns:adec="http://schemas.microsoft.com/office/drawing/2017/decorative" val="1"/>
              </a:ext>
            </a:extLst>
          </p:cNvPr>
          <p:cNvCxnSpPr>
            <a:cxnSpLocks/>
          </p:cNvCxnSpPr>
          <p:nvPr/>
        </p:nvCxnSpPr>
        <p:spPr>
          <a:xfrm flipH="1">
            <a:off x="6404264" y="4007427"/>
            <a:ext cx="119841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CE24359-DE30-630A-9597-F8FA05BF4F01}"/>
              </a:ext>
            </a:extLst>
          </p:cNvPr>
          <p:cNvSpPr>
            <a:spLocks noGrp="1"/>
          </p:cNvSpPr>
          <p:nvPr>
            <p:ph type="sldNum" sz="quarter" idx="17"/>
          </p:nvPr>
        </p:nvSpPr>
        <p:spPr/>
        <p:txBody>
          <a:bodyPr/>
          <a:lstStyle/>
          <a:p>
            <a:fld id="{BE1A0740-F252-4427-A288-A0F9AF0CD4D9}" type="slidenum">
              <a:rPr lang="en-US" smtClean="0"/>
              <a:pPr/>
              <a:t>41</a:t>
            </a:fld>
            <a:endParaRPr lang="en-US"/>
          </a:p>
        </p:txBody>
      </p:sp>
    </p:spTree>
    <p:extLst>
      <p:ext uri="{BB962C8B-B14F-4D97-AF65-F5344CB8AC3E}">
        <p14:creationId xmlns:p14="http://schemas.microsoft.com/office/powerpoint/2010/main" val="252159627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98D-EDF0-DB39-80CB-F2A8736A499E}"/>
              </a:ext>
            </a:extLst>
          </p:cNvPr>
          <p:cNvSpPr>
            <a:spLocks noGrp="1"/>
          </p:cNvSpPr>
          <p:nvPr>
            <p:ph type="title"/>
          </p:nvPr>
        </p:nvSpPr>
        <p:spPr/>
        <p:txBody>
          <a:bodyPr/>
          <a:lstStyle/>
          <a:p>
            <a:r>
              <a:rPr lang="en-US"/>
              <a:t>Application Process (Part 1: Assignment Details)</a:t>
            </a:r>
          </a:p>
        </p:txBody>
      </p:sp>
      <p:pic>
        <p:nvPicPr>
          <p:cNvPr id="6" name="Picture 5" descr="A window with the heading &quot;Part 1: Assignment Details.&quot; A subheading below says &quot;Position Assignment Description.&quot; Text fields below indicate where you will enter details of the position description, how the associate will work with others, and functional title of the associate's role.">
            <a:extLst>
              <a:ext uri="{FF2B5EF4-FFF2-40B4-BE49-F238E27FC236}">
                <a16:creationId xmlns:a16="http://schemas.microsoft.com/office/drawing/2014/main" id="{633F4A41-CD5B-39D3-007D-17A2DC7C211B}"/>
              </a:ext>
            </a:extLst>
          </p:cNvPr>
          <p:cNvPicPr>
            <a:picLocks noChangeAspect="1"/>
          </p:cNvPicPr>
          <p:nvPr/>
        </p:nvPicPr>
        <p:blipFill>
          <a:blip r:embed="rId2"/>
          <a:stretch>
            <a:fillRect/>
          </a:stretch>
        </p:blipFill>
        <p:spPr>
          <a:xfrm>
            <a:off x="335511" y="989734"/>
            <a:ext cx="3845560" cy="3676650"/>
          </a:xfrm>
          <a:prstGeom prst="rect">
            <a:avLst/>
          </a:prstGeom>
          <a:ln>
            <a:solidFill>
              <a:schemeClr val="tx1"/>
            </a:solidFill>
          </a:ln>
        </p:spPr>
      </p:pic>
      <p:sp>
        <p:nvSpPr>
          <p:cNvPr id="5" name="Slide Number Placeholder 4">
            <a:extLst>
              <a:ext uri="{FF2B5EF4-FFF2-40B4-BE49-F238E27FC236}">
                <a16:creationId xmlns:a16="http://schemas.microsoft.com/office/drawing/2014/main" id="{565BC11D-28B1-C9B3-D9DB-469EF3655037}"/>
              </a:ext>
            </a:extLst>
          </p:cNvPr>
          <p:cNvSpPr>
            <a:spLocks noGrp="1"/>
          </p:cNvSpPr>
          <p:nvPr>
            <p:ph type="sldNum" sz="quarter" idx="17"/>
          </p:nvPr>
        </p:nvSpPr>
        <p:spPr/>
        <p:txBody>
          <a:bodyPr/>
          <a:lstStyle/>
          <a:p>
            <a:fld id="{BE1A0740-F252-4427-A288-A0F9AF0CD4D9}" type="slidenum">
              <a:rPr lang="en-US" smtClean="0"/>
              <a:pPr/>
              <a:t>42</a:t>
            </a:fld>
            <a:endParaRPr lang="en-US"/>
          </a:p>
        </p:txBody>
      </p:sp>
      <p:pic>
        <p:nvPicPr>
          <p:cNvPr id="4" name="Picture 3" descr="Another subheading says &quot;Subject Area of Proposed Assignment.&quot; Below, a drop-down menu lists the subject areas that can be selected. Only one subject area can be selected.">
            <a:extLst>
              <a:ext uri="{FF2B5EF4-FFF2-40B4-BE49-F238E27FC236}">
                <a16:creationId xmlns:a16="http://schemas.microsoft.com/office/drawing/2014/main" id="{F3CEDB2B-1C7C-6D44-AB57-5035B01F6F20}"/>
              </a:ext>
            </a:extLst>
          </p:cNvPr>
          <p:cNvPicPr>
            <a:picLocks noChangeAspect="1"/>
          </p:cNvPicPr>
          <p:nvPr/>
        </p:nvPicPr>
        <p:blipFill>
          <a:blip r:embed="rId3"/>
          <a:stretch>
            <a:fillRect/>
          </a:stretch>
        </p:blipFill>
        <p:spPr>
          <a:xfrm>
            <a:off x="4374522" y="1058680"/>
            <a:ext cx="4667153" cy="3372788"/>
          </a:xfrm>
          <a:prstGeom prst="rect">
            <a:avLst/>
          </a:prstGeom>
        </p:spPr>
      </p:pic>
    </p:spTree>
    <p:extLst>
      <p:ext uri="{BB962C8B-B14F-4D97-AF65-F5344CB8AC3E}">
        <p14:creationId xmlns:p14="http://schemas.microsoft.com/office/powerpoint/2010/main" val="95973875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89DE-65F0-9C66-1D35-5AC06B1C5233}"/>
              </a:ext>
            </a:extLst>
          </p:cNvPr>
          <p:cNvSpPr>
            <a:spLocks noGrp="1"/>
          </p:cNvSpPr>
          <p:nvPr>
            <p:ph type="title"/>
          </p:nvPr>
        </p:nvSpPr>
        <p:spPr>
          <a:xfrm>
            <a:off x="457199" y="205979"/>
            <a:ext cx="8586215" cy="857250"/>
          </a:xfrm>
        </p:spPr>
        <p:txBody>
          <a:bodyPr/>
          <a:lstStyle/>
          <a:p>
            <a:r>
              <a:rPr lang="en-US" dirty="0"/>
              <a:t>Application Process (Part 1: Assignment Details) </a:t>
            </a:r>
            <a:r>
              <a:rPr lang="en-US" sz="1800" dirty="0"/>
              <a:t>(Cont’d 1)</a:t>
            </a:r>
          </a:p>
        </p:txBody>
      </p:sp>
      <p:pic>
        <p:nvPicPr>
          <p:cNvPr id="6" name="Picture 5" descr="A heading says &quot;Assignment Requests,&quot; with text below stating that PHAP cannot guarantee that associates will be matched with any of the host agency requests. Below are fields to enter whether a driver's license and personal vehicle are required, and any additional administrative requirements (such as a background check) for accepting a federal assignee.">
            <a:extLst>
              <a:ext uri="{FF2B5EF4-FFF2-40B4-BE49-F238E27FC236}">
                <a16:creationId xmlns:a16="http://schemas.microsoft.com/office/drawing/2014/main" id="{6BB41546-1BCD-2691-F16E-5BC43916D004}"/>
              </a:ext>
            </a:extLst>
          </p:cNvPr>
          <p:cNvPicPr>
            <a:picLocks noChangeAspect="1"/>
          </p:cNvPicPr>
          <p:nvPr/>
        </p:nvPicPr>
        <p:blipFill>
          <a:blip r:embed="rId2"/>
          <a:stretch>
            <a:fillRect/>
          </a:stretch>
        </p:blipFill>
        <p:spPr>
          <a:xfrm>
            <a:off x="2483427" y="1021666"/>
            <a:ext cx="4045528" cy="3618076"/>
          </a:xfrm>
          <a:prstGeom prst="rect">
            <a:avLst/>
          </a:prstGeom>
        </p:spPr>
      </p:pic>
      <p:sp>
        <p:nvSpPr>
          <p:cNvPr id="5" name="Slide Number Placeholder 4">
            <a:extLst>
              <a:ext uri="{FF2B5EF4-FFF2-40B4-BE49-F238E27FC236}">
                <a16:creationId xmlns:a16="http://schemas.microsoft.com/office/drawing/2014/main" id="{33BCA076-6EC0-A1F4-B9D3-5D03911B9B92}"/>
              </a:ext>
            </a:extLst>
          </p:cNvPr>
          <p:cNvSpPr>
            <a:spLocks noGrp="1"/>
          </p:cNvSpPr>
          <p:nvPr>
            <p:ph type="sldNum" sz="quarter" idx="17"/>
          </p:nvPr>
        </p:nvSpPr>
        <p:spPr/>
        <p:txBody>
          <a:bodyPr/>
          <a:lstStyle/>
          <a:p>
            <a:fld id="{BE1A0740-F252-4427-A288-A0F9AF0CD4D9}" type="slidenum">
              <a:rPr lang="en-US" smtClean="0"/>
              <a:pPr/>
              <a:t>43</a:t>
            </a:fld>
            <a:endParaRPr lang="en-US"/>
          </a:p>
        </p:txBody>
      </p:sp>
    </p:spTree>
    <p:extLst>
      <p:ext uri="{BB962C8B-B14F-4D97-AF65-F5344CB8AC3E}">
        <p14:creationId xmlns:p14="http://schemas.microsoft.com/office/powerpoint/2010/main" val="387200739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665B-CFE0-CE0E-63E5-1693241BD960}"/>
              </a:ext>
            </a:extLst>
          </p:cNvPr>
          <p:cNvSpPr>
            <a:spLocks noGrp="1"/>
          </p:cNvSpPr>
          <p:nvPr>
            <p:ph type="title"/>
          </p:nvPr>
        </p:nvSpPr>
        <p:spPr>
          <a:xfrm>
            <a:off x="457199" y="205979"/>
            <a:ext cx="8433707" cy="857250"/>
          </a:xfrm>
        </p:spPr>
        <p:txBody>
          <a:bodyPr/>
          <a:lstStyle/>
          <a:p>
            <a:r>
              <a:rPr lang="en-US" dirty="0"/>
              <a:t>Application Process (Part 1: Assignment Details) </a:t>
            </a:r>
            <a:r>
              <a:rPr lang="en-US" sz="1800" dirty="0"/>
              <a:t>(Cont’d 2)</a:t>
            </a:r>
          </a:p>
        </p:txBody>
      </p:sp>
      <p:pic>
        <p:nvPicPr>
          <p:cNvPr id="6" name="Picture 5" descr="A heading says &quot;Language.&quot; Text below asks about any useful language skills (besides English) that would be useful to complete activities and assignments (though this should not be a requirement for the role). A green button below says &quot;+ Add Language.&quot;">
            <a:extLst>
              <a:ext uri="{FF2B5EF4-FFF2-40B4-BE49-F238E27FC236}">
                <a16:creationId xmlns:a16="http://schemas.microsoft.com/office/drawing/2014/main" id="{2A82D492-AA3B-506A-E864-67A705878600}"/>
              </a:ext>
            </a:extLst>
          </p:cNvPr>
          <p:cNvPicPr>
            <a:picLocks noChangeAspect="1"/>
          </p:cNvPicPr>
          <p:nvPr/>
        </p:nvPicPr>
        <p:blipFill>
          <a:blip r:embed="rId2"/>
          <a:stretch>
            <a:fillRect/>
          </a:stretch>
        </p:blipFill>
        <p:spPr>
          <a:xfrm>
            <a:off x="406978" y="990494"/>
            <a:ext cx="5065568" cy="1699142"/>
          </a:xfrm>
          <a:prstGeom prst="rect">
            <a:avLst/>
          </a:prstGeom>
        </p:spPr>
      </p:pic>
      <p:pic>
        <p:nvPicPr>
          <p:cNvPr id="7" name="Picture 6" descr="A subheading says &quot;Add Language Details.&quot; A drop-down menu appears to select a language, and another drop-down below provides options for fluency: &quot;Conversational Only&quot; or &quot;Fluent. (proficient in speaking, reading, and writing.&quot;">
            <a:extLst>
              <a:ext uri="{FF2B5EF4-FFF2-40B4-BE49-F238E27FC236}">
                <a16:creationId xmlns:a16="http://schemas.microsoft.com/office/drawing/2014/main" id="{7675DB30-2C2D-B9CC-C5FA-90B24F450F60}"/>
              </a:ext>
            </a:extLst>
          </p:cNvPr>
          <p:cNvPicPr>
            <a:picLocks noChangeAspect="1"/>
          </p:cNvPicPr>
          <p:nvPr/>
        </p:nvPicPr>
        <p:blipFill>
          <a:blip r:embed="rId3"/>
          <a:stretch>
            <a:fillRect/>
          </a:stretch>
        </p:blipFill>
        <p:spPr>
          <a:xfrm>
            <a:off x="3774589" y="2378363"/>
            <a:ext cx="5029835" cy="2349500"/>
          </a:xfrm>
          <a:prstGeom prst="rect">
            <a:avLst/>
          </a:prstGeom>
        </p:spPr>
      </p:pic>
      <p:sp>
        <p:nvSpPr>
          <p:cNvPr id="5" name="Slide Number Placeholder 4">
            <a:extLst>
              <a:ext uri="{FF2B5EF4-FFF2-40B4-BE49-F238E27FC236}">
                <a16:creationId xmlns:a16="http://schemas.microsoft.com/office/drawing/2014/main" id="{14156749-4CD5-0550-D830-2E8FFFBB992E}"/>
              </a:ext>
            </a:extLst>
          </p:cNvPr>
          <p:cNvSpPr>
            <a:spLocks noGrp="1"/>
          </p:cNvSpPr>
          <p:nvPr>
            <p:ph type="sldNum" sz="quarter" idx="17"/>
          </p:nvPr>
        </p:nvSpPr>
        <p:spPr/>
        <p:txBody>
          <a:bodyPr/>
          <a:lstStyle/>
          <a:p>
            <a:fld id="{BE1A0740-F252-4427-A288-A0F9AF0CD4D9}" type="slidenum">
              <a:rPr lang="en-US" smtClean="0"/>
              <a:pPr/>
              <a:t>44</a:t>
            </a:fld>
            <a:endParaRPr lang="en-US"/>
          </a:p>
        </p:txBody>
      </p:sp>
    </p:spTree>
    <p:extLst>
      <p:ext uri="{BB962C8B-B14F-4D97-AF65-F5344CB8AC3E}">
        <p14:creationId xmlns:p14="http://schemas.microsoft.com/office/powerpoint/2010/main" val="163749313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A793-F01E-4288-E9AD-B72C51982402}"/>
              </a:ext>
            </a:extLst>
          </p:cNvPr>
          <p:cNvSpPr>
            <a:spLocks noGrp="1"/>
          </p:cNvSpPr>
          <p:nvPr>
            <p:ph type="title"/>
          </p:nvPr>
        </p:nvSpPr>
        <p:spPr>
          <a:xfrm>
            <a:off x="457200" y="205979"/>
            <a:ext cx="8792936" cy="857250"/>
          </a:xfrm>
        </p:spPr>
        <p:txBody>
          <a:bodyPr/>
          <a:lstStyle/>
          <a:p>
            <a:r>
              <a:rPr lang="en-US" dirty="0"/>
              <a:t>Application Process (Part 1: Assignment Details) </a:t>
            </a:r>
            <a:r>
              <a:rPr lang="en-US" sz="1800" dirty="0"/>
              <a:t>(Cont’d 3)</a:t>
            </a:r>
          </a:p>
        </p:txBody>
      </p:sp>
      <p:pic>
        <p:nvPicPr>
          <p:cNvPr id="7" name="Picture 6" descr="A heading says &quot;Other Public Health Agency Details.&quot; Questions below ask whether the building the associate will be working in meets ADA requirements, if the agency is considered rural, if it is located on Tribal land, and normal business hours/expected schedules.">
            <a:extLst>
              <a:ext uri="{FF2B5EF4-FFF2-40B4-BE49-F238E27FC236}">
                <a16:creationId xmlns:a16="http://schemas.microsoft.com/office/drawing/2014/main" id="{B1463478-BD4F-2911-5A7D-D266ADD2A75D}"/>
              </a:ext>
            </a:extLst>
          </p:cNvPr>
          <p:cNvPicPr>
            <a:picLocks noChangeAspect="1"/>
          </p:cNvPicPr>
          <p:nvPr/>
        </p:nvPicPr>
        <p:blipFill>
          <a:blip r:embed="rId2"/>
          <a:stretch>
            <a:fillRect/>
          </a:stretch>
        </p:blipFill>
        <p:spPr>
          <a:xfrm>
            <a:off x="651823" y="977174"/>
            <a:ext cx="3414487" cy="3909480"/>
          </a:xfrm>
          <a:prstGeom prst="rect">
            <a:avLst/>
          </a:prstGeom>
        </p:spPr>
      </p:pic>
      <p:pic>
        <p:nvPicPr>
          <p:cNvPr id="8" name="Picture 7" descr="A heading says &quot;Population Information,&quot; and text below says &quot;Population impacted by the Associate's work.&quot; Below, a subheading says &quot;Level of Population Served&quot; above a drop-down menu with options for State, County/Parish/Borough, Local/Municipal, Tribal, National, or Other.">
            <a:extLst>
              <a:ext uri="{FF2B5EF4-FFF2-40B4-BE49-F238E27FC236}">
                <a16:creationId xmlns:a16="http://schemas.microsoft.com/office/drawing/2014/main" id="{4A75186E-0F5D-D88C-4FA2-8A8D95CFC119}"/>
              </a:ext>
            </a:extLst>
          </p:cNvPr>
          <p:cNvPicPr>
            <a:picLocks noChangeAspect="1"/>
          </p:cNvPicPr>
          <p:nvPr/>
        </p:nvPicPr>
        <p:blipFill>
          <a:blip r:embed="rId3"/>
          <a:stretch>
            <a:fillRect/>
          </a:stretch>
        </p:blipFill>
        <p:spPr>
          <a:xfrm>
            <a:off x="4123690" y="977174"/>
            <a:ext cx="4563110" cy="2113915"/>
          </a:xfrm>
          <a:prstGeom prst="rect">
            <a:avLst/>
          </a:prstGeom>
        </p:spPr>
      </p:pic>
      <p:sp>
        <p:nvSpPr>
          <p:cNvPr id="5" name="Slide Number Placeholder 4">
            <a:extLst>
              <a:ext uri="{FF2B5EF4-FFF2-40B4-BE49-F238E27FC236}">
                <a16:creationId xmlns:a16="http://schemas.microsoft.com/office/drawing/2014/main" id="{52DF3C26-6A3B-5BC2-A881-5491F62D3484}"/>
              </a:ext>
            </a:extLst>
          </p:cNvPr>
          <p:cNvSpPr>
            <a:spLocks noGrp="1"/>
          </p:cNvSpPr>
          <p:nvPr>
            <p:ph type="sldNum" sz="quarter" idx="17"/>
          </p:nvPr>
        </p:nvSpPr>
        <p:spPr/>
        <p:txBody>
          <a:bodyPr/>
          <a:lstStyle/>
          <a:p>
            <a:fld id="{BE1A0740-F252-4427-A288-A0F9AF0CD4D9}" type="slidenum">
              <a:rPr lang="en-US" smtClean="0"/>
              <a:pPr/>
              <a:t>45</a:t>
            </a:fld>
            <a:endParaRPr lang="en-US"/>
          </a:p>
        </p:txBody>
      </p:sp>
    </p:spTree>
    <p:extLst>
      <p:ext uri="{BB962C8B-B14F-4D97-AF65-F5344CB8AC3E}">
        <p14:creationId xmlns:p14="http://schemas.microsoft.com/office/powerpoint/2010/main" val="300425732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1EE2-6FE9-C89D-EA2E-A6BC8A467CEB}"/>
              </a:ext>
            </a:extLst>
          </p:cNvPr>
          <p:cNvSpPr>
            <a:spLocks noGrp="1"/>
          </p:cNvSpPr>
          <p:nvPr>
            <p:ph type="title"/>
          </p:nvPr>
        </p:nvSpPr>
        <p:spPr>
          <a:xfrm>
            <a:off x="457200" y="205979"/>
            <a:ext cx="8686800" cy="857250"/>
          </a:xfrm>
        </p:spPr>
        <p:txBody>
          <a:bodyPr/>
          <a:lstStyle/>
          <a:p>
            <a:r>
              <a:rPr lang="en-US" dirty="0"/>
              <a:t>Application Process (Part 1: Assignment Details) </a:t>
            </a:r>
            <a:r>
              <a:rPr lang="en-US" sz="1800" dirty="0"/>
              <a:t>(Cont’d 4)</a:t>
            </a:r>
          </a:p>
        </p:txBody>
      </p:sp>
      <p:pic>
        <p:nvPicPr>
          <p:cNvPr id="8" name="Picture 7" descr="A list of questions with multiple answer check boxes. The questions provide options to describe the racial category, ethnicity, age, and sex of the populations served.">
            <a:extLst>
              <a:ext uri="{FF2B5EF4-FFF2-40B4-BE49-F238E27FC236}">
                <a16:creationId xmlns:a16="http://schemas.microsoft.com/office/drawing/2014/main" id="{93A11696-5841-73F8-0927-55BBCFCF5ADF}"/>
              </a:ext>
            </a:extLst>
          </p:cNvPr>
          <p:cNvPicPr>
            <a:picLocks noChangeAspect="1"/>
          </p:cNvPicPr>
          <p:nvPr/>
        </p:nvPicPr>
        <p:blipFill>
          <a:blip r:embed="rId2"/>
          <a:stretch>
            <a:fillRect/>
          </a:stretch>
        </p:blipFill>
        <p:spPr>
          <a:xfrm>
            <a:off x="540326" y="1063229"/>
            <a:ext cx="3560517" cy="3515674"/>
          </a:xfrm>
          <a:prstGeom prst="rect">
            <a:avLst/>
          </a:prstGeom>
        </p:spPr>
      </p:pic>
      <p:sp>
        <p:nvSpPr>
          <p:cNvPr id="5" name="Slide Number Placeholder 4">
            <a:extLst>
              <a:ext uri="{FF2B5EF4-FFF2-40B4-BE49-F238E27FC236}">
                <a16:creationId xmlns:a16="http://schemas.microsoft.com/office/drawing/2014/main" id="{489C14B5-7C87-F8F4-0629-29D16BACFB98}"/>
              </a:ext>
            </a:extLst>
          </p:cNvPr>
          <p:cNvSpPr>
            <a:spLocks noGrp="1"/>
          </p:cNvSpPr>
          <p:nvPr>
            <p:ph type="sldNum" sz="quarter" idx="17"/>
          </p:nvPr>
        </p:nvSpPr>
        <p:spPr/>
        <p:txBody>
          <a:bodyPr/>
          <a:lstStyle/>
          <a:p>
            <a:fld id="{BE1A0740-F252-4427-A288-A0F9AF0CD4D9}" type="slidenum">
              <a:rPr lang="en-US" smtClean="0"/>
              <a:pPr/>
              <a:t>46</a:t>
            </a:fld>
            <a:endParaRPr lang="en-US"/>
          </a:p>
        </p:txBody>
      </p:sp>
      <p:pic>
        <p:nvPicPr>
          <p:cNvPr id="10" name="Picture 9" descr="Question about whether the population served by the Associate's work is considered rural, followed by  a question about whether the assignment is tribal-focused/tribal-serving.">
            <a:extLst>
              <a:ext uri="{FF2B5EF4-FFF2-40B4-BE49-F238E27FC236}">
                <a16:creationId xmlns:a16="http://schemas.microsoft.com/office/drawing/2014/main" id="{2E3D79AD-4995-87AE-4A32-08FA6B88CAC8}"/>
              </a:ext>
            </a:extLst>
          </p:cNvPr>
          <p:cNvPicPr>
            <a:picLocks noChangeAspect="1"/>
          </p:cNvPicPr>
          <p:nvPr/>
        </p:nvPicPr>
        <p:blipFill>
          <a:blip r:embed="rId3"/>
          <a:stretch>
            <a:fillRect/>
          </a:stretch>
        </p:blipFill>
        <p:spPr>
          <a:xfrm>
            <a:off x="4183969" y="1819128"/>
            <a:ext cx="4819853" cy="1745673"/>
          </a:xfrm>
          <a:prstGeom prst="rect">
            <a:avLst/>
          </a:prstGeom>
        </p:spPr>
      </p:pic>
    </p:spTree>
    <p:extLst>
      <p:ext uri="{BB962C8B-B14F-4D97-AF65-F5344CB8AC3E}">
        <p14:creationId xmlns:p14="http://schemas.microsoft.com/office/powerpoint/2010/main" val="4045934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0102A-4E6A-B6B2-0AC4-B1BDEA6D8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59C2C-B079-DF01-D032-1205170F1497}"/>
              </a:ext>
            </a:extLst>
          </p:cNvPr>
          <p:cNvSpPr>
            <a:spLocks noGrp="1"/>
          </p:cNvSpPr>
          <p:nvPr>
            <p:ph type="title"/>
          </p:nvPr>
        </p:nvSpPr>
        <p:spPr>
          <a:xfrm>
            <a:off x="457199" y="205979"/>
            <a:ext cx="8586215" cy="857250"/>
          </a:xfrm>
        </p:spPr>
        <p:txBody>
          <a:bodyPr/>
          <a:lstStyle/>
          <a:p>
            <a:r>
              <a:rPr lang="en-US" dirty="0"/>
              <a:t>Application Process (Part 1: Assignment Details) </a:t>
            </a:r>
            <a:r>
              <a:rPr lang="en-US" sz="1800" dirty="0"/>
              <a:t>(Cont’d 5)</a:t>
            </a:r>
          </a:p>
        </p:txBody>
      </p:sp>
      <p:pic>
        <p:nvPicPr>
          <p:cNvPr id="4" name="Picture 3" descr="Under the tribal-focused question, the application provides more information and criteria for defining a tribal population.">
            <a:extLst>
              <a:ext uri="{FF2B5EF4-FFF2-40B4-BE49-F238E27FC236}">
                <a16:creationId xmlns:a16="http://schemas.microsoft.com/office/drawing/2014/main" id="{7FC48A44-BAB2-781A-0EFF-29007A9EE544}"/>
              </a:ext>
            </a:extLst>
          </p:cNvPr>
          <p:cNvPicPr>
            <a:picLocks noChangeAspect="1"/>
          </p:cNvPicPr>
          <p:nvPr/>
        </p:nvPicPr>
        <p:blipFill>
          <a:blip r:embed="rId2"/>
          <a:stretch>
            <a:fillRect/>
          </a:stretch>
        </p:blipFill>
        <p:spPr>
          <a:xfrm>
            <a:off x="336306" y="1025933"/>
            <a:ext cx="5016987" cy="2896341"/>
          </a:xfrm>
          <a:prstGeom prst="rect">
            <a:avLst/>
          </a:prstGeom>
        </p:spPr>
      </p:pic>
      <p:sp>
        <p:nvSpPr>
          <p:cNvPr id="5" name="Slide Number Placeholder 4">
            <a:extLst>
              <a:ext uri="{FF2B5EF4-FFF2-40B4-BE49-F238E27FC236}">
                <a16:creationId xmlns:a16="http://schemas.microsoft.com/office/drawing/2014/main" id="{C6052C5C-9DAC-35C4-4445-BE336DB189FD}"/>
              </a:ext>
            </a:extLst>
          </p:cNvPr>
          <p:cNvSpPr>
            <a:spLocks noGrp="1"/>
          </p:cNvSpPr>
          <p:nvPr>
            <p:ph type="sldNum" sz="quarter" idx="17"/>
          </p:nvPr>
        </p:nvSpPr>
        <p:spPr/>
        <p:txBody>
          <a:bodyPr/>
          <a:lstStyle/>
          <a:p>
            <a:fld id="{BE1A0740-F252-4427-A288-A0F9AF0CD4D9}" type="slidenum">
              <a:rPr lang="en-US" smtClean="0"/>
              <a:pPr/>
              <a:t>47</a:t>
            </a:fld>
            <a:endParaRPr lang="en-US"/>
          </a:p>
        </p:txBody>
      </p:sp>
      <p:pic>
        <p:nvPicPr>
          <p:cNvPr id="7" name="Picture 6" descr="A drop-down menu. Options in the menu include Tribe, Tribal Organization, Federal agency with a tribal focus, or assignment working with American Indian/Alaska Native tribal leaders.">
            <a:extLst>
              <a:ext uri="{FF2B5EF4-FFF2-40B4-BE49-F238E27FC236}">
                <a16:creationId xmlns:a16="http://schemas.microsoft.com/office/drawing/2014/main" id="{6C7E8521-2ECF-FE0C-80E6-6B426BF4CAB6}"/>
              </a:ext>
            </a:extLst>
          </p:cNvPr>
          <p:cNvPicPr>
            <a:picLocks noChangeAspect="1"/>
          </p:cNvPicPr>
          <p:nvPr/>
        </p:nvPicPr>
        <p:blipFill>
          <a:blip r:embed="rId3"/>
          <a:stretch>
            <a:fillRect/>
          </a:stretch>
        </p:blipFill>
        <p:spPr>
          <a:xfrm>
            <a:off x="4114622" y="2420788"/>
            <a:ext cx="4928793" cy="2389171"/>
          </a:xfrm>
          <a:prstGeom prst="rect">
            <a:avLst/>
          </a:prstGeom>
        </p:spPr>
      </p:pic>
    </p:spTree>
    <p:extLst>
      <p:ext uri="{BB962C8B-B14F-4D97-AF65-F5344CB8AC3E}">
        <p14:creationId xmlns:p14="http://schemas.microsoft.com/office/powerpoint/2010/main" val="31401625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0F58-0DAA-BC95-5E3F-ABCFE9EA5E0F}"/>
              </a:ext>
            </a:extLst>
          </p:cNvPr>
          <p:cNvSpPr>
            <a:spLocks noGrp="1"/>
          </p:cNvSpPr>
          <p:nvPr>
            <p:ph type="title"/>
          </p:nvPr>
        </p:nvSpPr>
        <p:spPr>
          <a:xfrm>
            <a:off x="457199" y="205979"/>
            <a:ext cx="8586215" cy="857250"/>
          </a:xfrm>
        </p:spPr>
        <p:txBody>
          <a:bodyPr/>
          <a:lstStyle/>
          <a:p>
            <a:r>
              <a:rPr lang="en-US" dirty="0"/>
              <a:t>Application Process (Part 1: Assignment Details) </a:t>
            </a:r>
            <a:r>
              <a:rPr lang="en-US" sz="1800" dirty="0"/>
              <a:t>(Cont’d 6)</a:t>
            </a:r>
          </a:p>
        </p:txBody>
      </p:sp>
      <p:pic>
        <p:nvPicPr>
          <p:cNvPr id="7" name="Picture 6" descr="A heading says &quot;Position Assignment Environment.&quot;  A prompt below asks for a description of the program area, organizational structure, and resources available for the associate. Below is another prompt asking for a description of the workplace setting and equipment provided for the associate.&#10;">
            <a:extLst>
              <a:ext uri="{FF2B5EF4-FFF2-40B4-BE49-F238E27FC236}">
                <a16:creationId xmlns:a16="http://schemas.microsoft.com/office/drawing/2014/main" id="{C865C343-3836-6467-2C8B-8365CFF0C32C}"/>
              </a:ext>
            </a:extLst>
          </p:cNvPr>
          <p:cNvPicPr>
            <a:picLocks noChangeAspect="1"/>
          </p:cNvPicPr>
          <p:nvPr/>
        </p:nvPicPr>
        <p:blipFill>
          <a:blip r:embed="rId2"/>
          <a:stretch>
            <a:fillRect/>
          </a:stretch>
        </p:blipFill>
        <p:spPr>
          <a:xfrm>
            <a:off x="581845" y="914440"/>
            <a:ext cx="4059427" cy="3886159"/>
          </a:xfrm>
          <a:prstGeom prst="rect">
            <a:avLst/>
          </a:prstGeom>
        </p:spPr>
      </p:pic>
      <p:sp>
        <p:nvSpPr>
          <p:cNvPr id="5" name="Slide Number Placeholder 4">
            <a:extLst>
              <a:ext uri="{FF2B5EF4-FFF2-40B4-BE49-F238E27FC236}">
                <a16:creationId xmlns:a16="http://schemas.microsoft.com/office/drawing/2014/main" id="{F44AF27A-5A11-36EE-94CA-AFD125CD7DA3}"/>
              </a:ext>
            </a:extLst>
          </p:cNvPr>
          <p:cNvSpPr>
            <a:spLocks noGrp="1"/>
          </p:cNvSpPr>
          <p:nvPr>
            <p:ph type="sldNum" sz="quarter" idx="17"/>
          </p:nvPr>
        </p:nvSpPr>
        <p:spPr/>
        <p:txBody>
          <a:bodyPr/>
          <a:lstStyle/>
          <a:p>
            <a:fld id="{BE1A0740-F252-4427-A288-A0F9AF0CD4D9}" type="slidenum">
              <a:rPr lang="en-US" smtClean="0"/>
              <a:pPr/>
              <a:t>48</a:t>
            </a:fld>
            <a:endParaRPr lang="en-US"/>
          </a:p>
        </p:txBody>
      </p:sp>
      <p:pic>
        <p:nvPicPr>
          <p:cNvPr id="10" name="Picture 9" descr="A prompt asks about recent changes or upcoming reorganizations that may impact the assignment or supervisor assigned to the associate. Below, another prompt confirms whether the host site can provide access to CDC intranet systems/services at least twice per business day.">
            <a:extLst>
              <a:ext uri="{FF2B5EF4-FFF2-40B4-BE49-F238E27FC236}">
                <a16:creationId xmlns:a16="http://schemas.microsoft.com/office/drawing/2014/main" id="{3C946533-DD85-5998-181D-6ABD5454C7BE}"/>
              </a:ext>
            </a:extLst>
          </p:cNvPr>
          <p:cNvPicPr>
            <a:picLocks noChangeAspect="1"/>
          </p:cNvPicPr>
          <p:nvPr/>
        </p:nvPicPr>
        <p:blipFill>
          <a:blip r:embed="rId3"/>
          <a:stretch>
            <a:fillRect/>
          </a:stretch>
        </p:blipFill>
        <p:spPr>
          <a:xfrm>
            <a:off x="4720186" y="914440"/>
            <a:ext cx="4122061" cy="2786064"/>
          </a:xfrm>
          <a:prstGeom prst="rect">
            <a:avLst/>
          </a:prstGeom>
        </p:spPr>
      </p:pic>
    </p:spTree>
    <p:extLst>
      <p:ext uri="{BB962C8B-B14F-4D97-AF65-F5344CB8AC3E}">
        <p14:creationId xmlns:p14="http://schemas.microsoft.com/office/powerpoint/2010/main" val="151146623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F10B-1D7D-31FF-5B2A-A408843EAA24}"/>
              </a:ext>
            </a:extLst>
          </p:cNvPr>
          <p:cNvSpPr>
            <a:spLocks noGrp="1"/>
          </p:cNvSpPr>
          <p:nvPr>
            <p:ph type="title"/>
          </p:nvPr>
        </p:nvSpPr>
        <p:spPr>
          <a:xfrm>
            <a:off x="457200" y="205979"/>
            <a:ext cx="8492132" cy="857250"/>
          </a:xfrm>
        </p:spPr>
        <p:txBody>
          <a:bodyPr/>
          <a:lstStyle/>
          <a:p>
            <a:r>
              <a:rPr lang="en-US" dirty="0"/>
              <a:t>Application Process (Part 1: Assignment Details) </a:t>
            </a:r>
            <a:r>
              <a:rPr lang="en-US" sz="1800" dirty="0"/>
              <a:t>(Cont’d 7)</a:t>
            </a:r>
          </a:p>
        </p:txBody>
      </p:sp>
      <p:pic>
        <p:nvPicPr>
          <p:cNvPr id="6" name="Picture 5" descr="A prompt asks for a PDF of the current organizational chart for the public health agency. Below is a file upload button. Below that is another prompt asking for a description of available safe and affordable housing in a commutable distance. ">
            <a:extLst>
              <a:ext uri="{FF2B5EF4-FFF2-40B4-BE49-F238E27FC236}">
                <a16:creationId xmlns:a16="http://schemas.microsoft.com/office/drawing/2014/main" id="{24DC0520-3EF4-BBD1-DD92-31F7A8A8EEE2}"/>
              </a:ext>
            </a:extLst>
          </p:cNvPr>
          <p:cNvPicPr>
            <a:picLocks noChangeAspect="1"/>
          </p:cNvPicPr>
          <p:nvPr/>
        </p:nvPicPr>
        <p:blipFill>
          <a:blip r:embed="rId2"/>
          <a:stretch>
            <a:fillRect/>
          </a:stretch>
        </p:blipFill>
        <p:spPr>
          <a:xfrm>
            <a:off x="567826" y="976745"/>
            <a:ext cx="4208921" cy="2854037"/>
          </a:xfrm>
          <a:prstGeom prst="rect">
            <a:avLst/>
          </a:prstGeom>
        </p:spPr>
      </p:pic>
      <p:sp>
        <p:nvSpPr>
          <p:cNvPr id="5" name="Slide Number Placeholder 4">
            <a:extLst>
              <a:ext uri="{FF2B5EF4-FFF2-40B4-BE49-F238E27FC236}">
                <a16:creationId xmlns:a16="http://schemas.microsoft.com/office/drawing/2014/main" id="{E7C14FB0-0705-3077-F6E9-1DFB559B1D37}"/>
              </a:ext>
            </a:extLst>
          </p:cNvPr>
          <p:cNvSpPr>
            <a:spLocks noGrp="1"/>
          </p:cNvSpPr>
          <p:nvPr>
            <p:ph type="sldNum" sz="quarter" idx="17"/>
          </p:nvPr>
        </p:nvSpPr>
        <p:spPr/>
        <p:txBody>
          <a:bodyPr/>
          <a:lstStyle/>
          <a:p>
            <a:fld id="{BE1A0740-F252-4427-A288-A0F9AF0CD4D9}" type="slidenum">
              <a:rPr lang="en-US" smtClean="0"/>
              <a:pPr/>
              <a:t>49</a:t>
            </a:fld>
            <a:endParaRPr lang="en-US"/>
          </a:p>
        </p:txBody>
      </p:sp>
      <p:pic>
        <p:nvPicPr>
          <p:cNvPr id="8" name="Picture 7" descr="A heading says &quot;Letter of Support.&quot; Below is a file upload button to upload a PDF of a letter of support on your agency's letterhead. It must be written and signed by the agency director or a senior leader. Below the upload button are more text input prompts to provide the signer's name, email, and phone number.">
            <a:extLst>
              <a:ext uri="{FF2B5EF4-FFF2-40B4-BE49-F238E27FC236}">
                <a16:creationId xmlns:a16="http://schemas.microsoft.com/office/drawing/2014/main" id="{5F3F025B-2831-13AB-F124-A46F1692606B}"/>
              </a:ext>
            </a:extLst>
          </p:cNvPr>
          <p:cNvPicPr>
            <a:picLocks noChangeAspect="1"/>
          </p:cNvPicPr>
          <p:nvPr/>
        </p:nvPicPr>
        <p:blipFill>
          <a:blip r:embed="rId3"/>
          <a:stretch>
            <a:fillRect/>
          </a:stretch>
        </p:blipFill>
        <p:spPr>
          <a:xfrm>
            <a:off x="4887373" y="837280"/>
            <a:ext cx="4061959" cy="4189268"/>
          </a:xfrm>
          <a:prstGeom prst="rect">
            <a:avLst/>
          </a:prstGeom>
        </p:spPr>
      </p:pic>
    </p:spTree>
    <p:extLst>
      <p:ext uri="{BB962C8B-B14F-4D97-AF65-F5344CB8AC3E}">
        <p14:creationId xmlns:p14="http://schemas.microsoft.com/office/powerpoint/2010/main" val="3426137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a:lstStyle/>
          <a:p>
            <a:r>
              <a:rPr lang="en-US" sz="3200">
                <a:solidFill>
                  <a:schemeClr val="bg1"/>
                </a:solidFill>
              </a:rPr>
              <a:t>Enterprise Fellowship Management System (</a:t>
            </a:r>
            <a:r>
              <a:rPr lang="en-US" sz="3200" err="1">
                <a:solidFill>
                  <a:schemeClr val="bg1"/>
                </a:solidFill>
              </a:rPr>
              <a:t>eFMS</a:t>
            </a:r>
            <a:r>
              <a:rPr lang="en-US" sz="3200">
                <a:solidFill>
                  <a:schemeClr val="bg1"/>
                </a:solidFill>
              </a:rPr>
              <a:t>) 3.0 </a:t>
            </a:r>
            <a:br>
              <a:rPr lang="en-US" sz="3200">
                <a:solidFill>
                  <a:schemeClr val="bg1"/>
                </a:solidFill>
              </a:rPr>
            </a:br>
            <a:r>
              <a:rPr lang="en-US" sz="3200">
                <a:solidFill>
                  <a:schemeClr val="bg1"/>
                </a:solidFill>
              </a:rPr>
              <a:t>Host Site Application Portal</a:t>
            </a:r>
            <a:endParaRPr lang="en-US" sz="3200"/>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873632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F62A-17DD-268B-B552-ED3972DA9B67}"/>
              </a:ext>
            </a:extLst>
          </p:cNvPr>
          <p:cNvSpPr>
            <a:spLocks noGrp="1"/>
          </p:cNvSpPr>
          <p:nvPr>
            <p:ph type="title"/>
          </p:nvPr>
        </p:nvSpPr>
        <p:spPr>
          <a:xfrm>
            <a:off x="457199" y="205979"/>
            <a:ext cx="9339943" cy="857250"/>
          </a:xfrm>
        </p:spPr>
        <p:txBody>
          <a:bodyPr/>
          <a:lstStyle/>
          <a:p>
            <a:r>
              <a:rPr lang="en-US" dirty="0"/>
              <a:t>Application Process (Part 1: Assignment Details) </a:t>
            </a:r>
            <a:r>
              <a:rPr lang="en-US" sz="1800" dirty="0"/>
              <a:t>(Cont’d 8) </a:t>
            </a:r>
          </a:p>
        </p:txBody>
      </p:sp>
      <p:pic>
        <p:nvPicPr>
          <p:cNvPr id="7" name="Picture 6" descr="A heading says &quot;Host Site Related Travel.&quot; Below is a note that the host agency must not use federally sourced funds for any of the associate's travel or training. Below that is a prompt asking if the associate will be expected to travel over 100 miles for Host Site related work or training. A drop-down menu appears below.">
            <a:extLst>
              <a:ext uri="{FF2B5EF4-FFF2-40B4-BE49-F238E27FC236}">
                <a16:creationId xmlns:a16="http://schemas.microsoft.com/office/drawing/2014/main" id="{C83E952A-F309-8DD6-D28B-57E3470F3B6E}"/>
              </a:ext>
            </a:extLst>
          </p:cNvPr>
          <p:cNvPicPr>
            <a:picLocks noChangeAspect="1"/>
          </p:cNvPicPr>
          <p:nvPr/>
        </p:nvPicPr>
        <p:blipFill>
          <a:blip r:embed="rId2"/>
          <a:stretch>
            <a:fillRect/>
          </a:stretch>
        </p:blipFill>
        <p:spPr>
          <a:xfrm>
            <a:off x="878813" y="1396819"/>
            <a:ext cx="7386374" cy="2349862"/>
          </a:xfrm>
          <a:prstGeom prst="rect">
            <a:avLst/>
          </a:prstGeom>
        </p:spPr>
      </p:pic>
      <p:sp>
        <p:nvSpPr>
          <p:cNvPr id="5" name="Slide Number Placeholder 4">
            <a:extLst>
              <a:ext uri="{FF2B5EF4-FFF2-40B4-BE49-F238E27FC236}">
                <a16:creationId xmlns:a16="http://schemas.microsoft.com/office/drawing/2014/main" id="{B2950FB7-BB4F-BD4F-E495-02F0BFDBCCF1}"/>
              </a:ext>
            </a:extLst>
          </p:cNvPr>
          <p:cNvSpPr>
            <a:spLocks noGrp="1"/>
          </p:cNvSpPr>
          <p:nvPr>
            <p:ph type="sldNum" sz="quarter" idx="17"/>
          </p:nvPr>
        </p:nvSpPr>
        <p:spPr/>
        <p:txBody>
          <a:bodyPr/>
          <a:lstStyle/>
          <a:p>
            <a:fld id="{BE1A0740-F252-4427-A288-A0F9AF0CD4D9}" type="slidenum">
              <a:rPr lang="en-US" smtClean="0"/>
              <a:pPr/>
              <a:t>50</a:t>
            </a:fld>
            <a:endParaRPr lang="en-US"/>
          </a:p>
        </p:txBody>
      </p:sp>
    </p:spTree>
    <p:extLst>
      <p:ext uri="{BB962C8B-B14F-4D97-AF65-F5344CB8AC3E}">
        <p14:creationId xmlns:p14="http://schemas.microsoft.com/office/powerpoint/2010/main" val="100132821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8AD5-83F4-A37F-DA3A-188CD14C9713}"/>
              </a:ext>
            </a:extLst>
          </p:cNvPr>
          <p:cNvSpPr>
            <a:spLocks noGrp="1"/>
          </p:cNvSpPr>
          <p:nvPr>
            <p:ph type="title"/>
          </p:nvPr>
        </p:nvSpPr>
        <p:spPr/>
        <p:txBody>
          <a:bodyPr/>
          <a:lstStyle/>
          <a:p>
            <a:r>
              <a:rPr lang="en-US" dirty="0"/>
              <a:t> Application Process (Part 2: Activity)</a:t>
            </a:r>
            <a:endParaRPr lang="en-US" sz="1800" dirty="0"/>
          </a:p>
        </p:txBody>
      </p:sp>
      <p:pic>
        <p:nvPicPr>
          <p:cNvPr id="6" name="Picture 5" descr="A heading says &quot;Part 2: Activity.&quot; A prompt below asks for a list of each activity the associate will perform. Body text within the prompt states that there is no limit to the number of activities, but most successful applications contain between 6 and 10 activities. The associate's level of responsibility and skills should build over time, which should be reflected in the activities. Subject area should be the same for the majority of all activities. Below the prompt is a green button that says &quot;+ Add Activity.&quot; Red annotation text notes that a minimum of 2 activities are required.">
            <a:extLst>
              <a:ext uri="{FF2B5EF4-FFF2-40B4-BE49-F238E27FC236}">
                <a16:creationId xmlns:a16="http://schemas.microsoft.com/office/drawing/2014/main" id="{2A947172-D39B-786A-47D4-A6823A9A7274}"/>
              </a:ext>
            </a:extLst>
          </p:cNvPr>
          <p:cNvPicPr>
            <a:picLocks noChangeAspect="1"/>
          </p:cNvPicPr>
          <p:nvPr/>
        </p:nvPicPr>
        <p:blipFill>
          <a:blip r:embed="rId2"/>
          <a:stretch>
            <a:fillRect/>
          </a:stretch>
        </p:blipFill>
        <p:spPr>
          <a:xfrm>
            <a:off x="1305354" y="1090938"/>
            <a:ext cx="5815882" cy="3200564"/>
          </a:xfrm>
          <a:prstGeom prst="rect">
            <a:avLst/>
          </a:prstGeom>
        </p:spPr>
      </p:pic>
      <p:sp>
        <p:nvSpPr>
          <p:cNvPr id="5" name="Slide Number Placeholder 4">
            <a:extLst>
              <a:ext uri="{FF2B5EF4-FFF2-40B4-BE49-F238E27FC236}">
                <a16:creationId xmlns:a16="http://schemas.microsoft.com/office/drawing/2014/main" id="{83963D9B-600D-2B2F-367B-8DF0503237D3}"/>
              </a:ext>
            </a:extLst>
          </p:cNvPr>
          <p:cNvSpPr>
            <a:spLocks noGrp="1"/>
          </p:cNvSpPr>
          <p:nvPr>
            <p:ph type="sldNum" sz="quarter" idx="17"/>
          </p:nvPr>
        </p:nvSpPr>
        <p:spPr/>
        <p:txBody>
          <a:bodyPr/>
          <a:lstStyle/>
          <a:p>
            <a:fld id="{BE1A0740-F252-4427-A288-A0F9AF0CD4D9}" type="slidenum">
              <a:rPr lang="en-US" smtClean="0"/>
              <a:pPr/>
              <a:t>51</a:t>
            </a:fld>
            <a:endParaRPr lang="en-US"/>
          </a:p>
        </p:txBody>
      </p:sp>
      <p:sp>
        <p:nvSpPr>
          <p:cNvPr id="7" name="Rectangle 6">
            <a:extLst>
              <a:ext uri="{FF2B5EF4-FFF2-40B4-BE49-F238E27FC236}">
                <a16:creationId xmlns:a16="http://schemas.microsoft.com/office/drawing/2014/main" id="{DC1EB585-5E39-7A46-0B95-A809D48FD29E}"/>
              </a:ext>
              <a:ext uri="{C183D7F6-B498-43B3-948B-1728B52AA6E4}">
                <adec:decorative xmlns:adec="http://schemas.microsoft.com/office/drawing/2017/decorative" val="1"/>
              </a:ext>
            </a:extLst>
          </p:cNvPr>
          <p:cNvSpPr/>
          <p:nvPr/>
        </p:nvSpPr>
        <p:spPr>
          <a:xfrm>
            <a:off x="2556162" y="3796145"/>
            <a:ext cx="3061855"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46563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73D4-DB9E-DFC0-E8D4-1FFD7E2E028B}"/>
              </a:ext>
            </a:extLst>
          </p:cNvPr>
          <p:cNvSpPr>
            <a:spLocks noGrp="1"/>
          </p:cNvSpPr>
          <p:nvPr>
            <p:ph type="title"/>
          </p:nvPr>
        </p:nvSpPr>
        <p:spPr/>
        <p:txBody>
          <a:bodyPr/>
          <a:lstStyle/>
          <a:p>
            <a:r>
              <a:rPr lang="en-US" dirty="0"/>
              <a:t>Application Process (Part 2: Activity) </a:t>
            </a:r>
            <a:r>
              <a:rPr lang="en-US" sz="1800" dirty="0"/>
              <a:t>(Cont’d 1)</a:t>
            </a:r>
          </a:p>
        </p:txBody>
      </p:sp>
      <p:pic>
        <p:nvPicPr>
          <p:cNvPr id="6" name="Picture 5" descr="A subheading says &quot;Add Activity Details.&quot; Below is a prompt to enter an activity/project name. Below that is a drop-down menu with options to indicate whether the project or activity will take place in Year 1, 2, or both years.">
            <a:extLst>
              <a:ext uri="{FF2B5EF4-FFF2-40B4-BE49-F238E27FC236}">
                <a16:creationId xmlns:a16="http://schemas.microsoft.com/office/drawing/2014/main" id="{74EE045E-A208-9C83-C629-6EF770585989}"/>
              </a:ext>
            </a:extLst>
          </p:cNvPr>
          <p:cNvPicPr>
            <a:picLocks noChangeAspect="1"/>
          </p:cNvPicPr>
          <p:nvPr/>
        </p:nvPicPr>
        <p:blipFill>
          <a:blip r:embed="rId2"/>
          <a:stretch>
            <a:fillRect/>
          </a:stretch>
        </p:blipFill>
        <p:spPr>
          <a:xfrm>
            <a:off x="457200" y="992621"/>
            <a:ext cx="4666615" cy="2673350"/>
          </a:xfrm>
          <a:prstGeom prst="rect">
            <a:avLst/>
          </a:prstGeom>
          <a:ln>
            <a:solidFill>
              <a:srgbClr val="000000"/>
            </a:solidFill>
          </a:ln>
        </p:spPr>
      </p:pic>
      <p:sp>
        <p:nvSpPr>
          <p:cNvPr id="5" name="Slide Number Placeholder 4">
            <a:extLst>
              <a:ext uri="{FF2B5EF4-FFF2-40B4-BE49-F238E27FC236}">
                <a16:creationId xmlns:a16="http://schemas.microsoft.com/office/drawing/2014/main" id="{3C9B8415-668D-822E-1732-9FA3D1E63DA3}"/>
              </a:ext>
            </a:extLst>
          </p:cNvPr>
          <p:cNvSpPr>
            <a:spLocks noGrp="1"/>
          </p:cNvSpPr>
          <p:nvPr>
            <p:ph type="sldNum" sz="quarter" idx="17"/>
          </p:nvPr>
        </p:nvSpPr>
        <p:spPr/>
        <p:txBody>
          <a:bodyPr/>
          <a:lstStyle/>
          <a:p>
            <a:fld id="{BE1A0740-F252-4427-A288-A0F9AF0CD4D9}" type="slidenum">
              <a:rPr lang="en-US" smtClean="0"/>
              <a:pPr/>
              <a:t>52</a:t>
            </a:fld>
            <a:endParaRPr lang="en-US"/>
          </a:p>
        </p:txBody>
      </p:sp>
      <p:pic>
        <p:nvPicPr>
          <p:cNvPr id="7" name="Picture 6" descr="A prompt asks for a longer-form activity/project description. Below is another prompt to choose an activity/project phase. It contains a drop-down menu with options for conception, initiation, planning, implementation, and evaluation.&#10;">
            <a:extLst>
              <a:ext uri="{FF2B5EF4-FFF2-40B4-BE49-F238E27FC236}">
                <a16:creationId xmlns:a16="http://schemas.microsoft.com/office/drawing/2014/main" id="{DEBFA134-79E2-6CDE-1DE9-09F7064FC3FD}"/>
              </a:ext>
            </a:extLst>
          </p:cNvPr>
          <p:cNvPicPr>
            <a:picLocks noChangeAspect="1"/>
          </p:cNvPicPr>
          <p:nvPr/>
        </p:nvPicPr>
        <p:blipFill>
          <a:blip r:embed="rId3"/>
          <a:stretch>
            <a:fillRect/>
          </a:stretch>
        </p:blipFill>
        <p:spPr>
          <a:xfrm>
            <a:off x="4009770" y="2282537"/>
            <a:ext cx="5033645" cy="2569845"/>
          </a:xfrm>
          <a:prstGeom prst="rect">
            <a:avLst/>
          </a:prstGeom>
          <a:ln>
            <a:solidFill>
              <a:srgbClr val="000000"/>
            </a:solidFill>
          </a:ln>
        </p:spPr>
      </p:pic>
    </p:spTree>
    <p:extLst>
      <p:ext uri="{BB962C8B-B14F-4D97-AF65-F5344CB8AC3E}">
        <p14:creationId xmlns:p14="http://schemas.microsoft.com/office/powerpoint/2010/main" val="284476175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40DD-0C5C-8798-DCDE-133EED1FF8C0}"/>
              </a:ext>
            </a:extLst>
          </p:cNvPr>
          <p:cNvSpPr>
            <a:spLocks noGrp="1"/>
          </p:cNvSpPr>
          <p:nvPr>
            <p:ph type="title"/>
          </p:nvPr>
        </p:nvSpPr>
        <p:spPr/>
        <p:txBody>
          <a:bodyPr/>
          <a:lstStyle/>
          <a:p>
            <a:r>
              <a:rPr lang="en-US" dirty="0"/>
              <a:t>Application Process (Part 2: Activity) </a:t>
            </a:r>
            <a:r>
              <a:rPr lang="en-US" sz="1800" dirty="0"/>
              <a:t>(Cont’d 2)</a:t>
            </a:r>
          </a:p>
        </p:txBody>
      </p:sp>
      <p:pic>
        <p:nvPicPr>
          <p:cNvPr id="6" name="Picture 5" descr="A prompt asks to choose a level of responsibility/role. Below is a drop-down menu with options for Team Member, Lead, or Project Coordinator.">
            <a:extLst>
              <a:ext uri="{FF2B5EF4-FFF2-40B4-BE49-F238E27FC236}">
                <a16:creationId xmlns:a16="http://schemas.microsoft.com/office/drawing/2014/main" id="{35B82657-6507-F925-0F29-6C14EADF7C7F}"/>
              </a:ext>
            </a:extLst>
          </p:cNvPr>
          <p:cNvPicPr>
            <a:picLocks noChangeAspect="1"/>
          </p:cNvPicPr>
          <p:nvPr/>
        </p:nvPicPr>
        <p:blipFill>
          <a:blip r:embed="rId2"/>
          <a:stretch>
            <a:fillRect/>
          </a:stretch>
        </p:blipFill>
        <p:spPr>
          <a:xfrm>
            <a:off x="700965" y="1134918"/>
            <a:ext cx="4850130" cy="1308100"/>
          </a:xfrm>
          <a:prstGeom prst="rect">
            <a:avLst/>
          </a:prstGeom>
          <a:ln>
            <a:solidFill>
              <a:srgbClr val="000000"/>
            </a:solidFill>
          </a:ln>
        </p:spPr>
      </p:pic>
      <p:pic>
        <p:nvPicPr>
          <p:cNvPr id="7" name="Picture 6" descr="Three prompts ask for project start date, end date, and whether the project address is different from the assignment address, in that order.">
            <a:extLst>
              <a:ext uri="{FF2B5EF4-FFF2-40B4-BE49-F238E27FC236}">
                <a16:creationId xmlns:a16="http://schemas.microsoft.com/office/drawing/2014/main" id="{BCA1EB1F-A7D7-6D07-1A63-9A350A2EB403}"/>
              </a:ext>
            </a:extLst>
          </p:cNvPr>
          <p:cNvPicPr>
            <a:picLocks noChangeAspect="1"/>
          </p:cNvPicPr>
          <p:nvPr/>
        </p:nvPicPr>
        <p:blipFill>
          <a:blip r:embed="rId3"/>
          <a:stretch>
            <a:fillRect/>
          </a:stretch>
        </p:blipFill>
        <p:spPr>
          <a:xfrm>
            <a:off x="2980303" y="2549521"/>
            <a:ext cx="5610225" cy="2016125"/>
          </a:xfrm>
          <a:prstGeom prst="rect">
            <a:avLst/>
          </a:prstGeom>
          <a:ln>
            <a:solidFill>
              <a:srgbClr val="000000"/>
            </a:solidFill>
          </a:ln>
        </p:spPr>
      </p:pic>
      <p:sp>
        <p:nvSpPr>
          <p:cNvPr id="5" name="Slide Number Placeholder 4">
            <a:extLst>
              <a:ext uri="{FF2B5EF4-FFF2-40B4-BE49-F238E27FC236}">
                <a16:creationId xmlns:a16="http://schemas.microsoft.com/office/drawing/2014/main" id="{3142B780-A57B-D73A-A516-F9EE7A466847}"/>
              </a:ext>
            </a:extLst>
          </p:cNvPr>
          <p:cNvSpPr>
            <a:spLocks noGrp="1"/>
          </p:cNvSpPr>
          <p:nvPr>
            <p:ph type="sldNum" sz="quarter" idx="17"/>
          </p:nvPr>
        </p:nvSpPr>
        <p:spPr/>
        <p:txBody>
          <a:bodyPr/>
          <a:lstStyle/>
          <a:p>
            <a:fld id="{BE1A0740-F252-4427-A288-A0F9AF0CD4D9}" type="slidenum">
              <a:rPr lang="en-US" smtClean="0"/>
              <a:pPr/>
              <a:t>53</a:t>
            </a:fld>
            <a:endParaRPr lang="en-US"/>
          </a:p>
        </p:txBody>
      </p:sp>
    </p:spTree>
    <p:extLst>
      <p:ext uri="{BB962C8B-B14F-4D97-AF65-F5344CB8AC3E}">
        <p14:creationId xmlns:p14="http://schemas.microsoft.com/office/powerpoint/2010/main" val="239439657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8794-BD91-D317-ADEE-B0B89AE51DFC}"/>
              </a:ext>
            </a:extLst>
          </p:cNvPr>
          <p:cNvSpPr>
            <a:spLocks noGrp="1"/>
          </p:cNvSpPr>
          <p:nvPr>
            <p:ph type="title"/>
          </p:nvPr>
        </p:nvSpPr>
        <p:spPr/>
        <p:txBody>
          <a:bodyPr/>
          <a:lstStyle/>
          <a:p>
            <a:r>
              <a:rPr lang="en-US" dirty="0"/>
              <a:t>Application Process (Part 2: Activity) </a:t>
            </a:r>
            <a:r>
              <a:rPr lang="en-US" sz="1800" dirty="0"/>
              <a:t>(Cont’d 3)</a:t>
            </a:r>
          </a:p>
        </p:txBody>
      </p:sp>
      <p:pic>
        <p:nvPicPr>
          <p:cNvPr id="7" name="Picture 6" descr="A prompt asks for a long-form description of activities and tasks. Below, another prompt asks for a long-form description of the deliverable/products/outcomes.">
            <a:extLst>
              <a:ext uri="{FF2B5EF4-FFF2-40B4-BE49-F238E27FC236}">
                <a16:creationId xmlns:a16="http://schemas.microsoft.com/office/drawing/2014/main" id="{2ACE574F-7A0C-DE5B-36F9-2AF43E128F6F}"/>
              </a:ext>
            </a:extLst>
          </p:cNvPr>
          <p:cNvPicPr>
            <a:picLocks noChangeAspect="1"/>
          </p:cNvPicPr>
          <p:nvPr/>
        </p:nvPicPr>
        <p:blipFill>
          <a:blip r:embed="rId2"/>
          <a:stretch>
            <a:fillRect/>
          </a:stretch>
        </p:blipFill>
        <p:spPr>
          <a:xfrm>
            <a:off x="1311329" y="1128177"/>
            <a:ext cx="6197834" cy="2887146"/>
          </a:xfrm>
          <a:prstGeom prst="rect">
            <a:avLst/>
          </a:prstGeom>
        </p:spPr>
      </p:pic>
      <p:sp>
        <p:nvSpPr>
          <p:cNvPr id="5" name="Slide Number Placeholder 4">
            <a:extLst>
              <a:ext uri="{FF2B5EF4-FFF2-40B4-BE49-F238E27FC236}">
                <a16:creationId xmlns:a16="http://schemas.microsoft.com/office/drawing/2014/main" id="{ADE6FDD1-171B-EF2F-E67E-AC4A6D67111B}"/>
              </a:ext>
            </a:extLst>
          </p:cNvPr>
          <p:cNvSpPr>
            <a:spLocks noGrp="1"/>
          </p:cNvSpPr>
          <p:nvPr>
            <p:ph type="sldNum" sz="quarter" idx="17"/>
          </p:nvPr>
        </p:nvSpPr>
        <p:spPr/>
        <p:txBody>
          <a:bodyPr/>
          <a:lstStyle/>
          <a:p>
            <a:fld id="{BE1A0740-F252-4427-A288-A0F9AF0CD4D9}" type="slidenum">
              <a:rPr lang="en-US" smtClean="0"/>
              <a:pPr/>
              <a:t>54</a:t>
            </a:fld>
            <a:endParaRPr lang="en-US"/>
          </a:p>
        </p:txBody>
      </p:sp>
    </p:spTree>
    <p:extLst>
      <p:ext uri="{BB962C8B-B14F-4D97-AF65-F5344CB8AC3E}">
        <p14:creationId xmlns:p14="http://schemas.microsoft.com/office/powerpoint/2010/main" val="342096985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B836-B941-6C38-392C-9153E516CC7B}"/>
              </a:ext>
            </a:extLst>
          </p:cNvPr>
          <p:cNvSpPr>
            <a:spLocks noGrp="1"/>
          </p:cNvSpPr>
          <p:nvPr>
            <p:ph type="title"/>
          </p:nvPr>
        </p:nvSpPr>
        <p:spPr/>
        <p:txBody>
          <a:bodyPr/>
          <a:lstStyle/>
          <a:p>
            <a:r>
              <a:rPr lang="en-US" dirty="0"/>
              <a:t>Application Process (Part 2: Activity) </a:t>
            </a:r>
            <a:r>
              <a:rPr lang="en-US" sz="1800" dirty="0"/>
              <a:t>(Cont’d 4)</a:t>
            </a:r>
          </a:p>
        </p:txBody>
      </p:sp>
      <p:pic>
        <p:nvPicPr>
          <p:cNvPr id="6" name="Picture 5" descr="A list of Domains 1-4 and corresponding competencies. Each competency has a check box to select if it is covered in the assignment.">
            <a:extLst>
              <a:ext uri="{FF2B5EF4-FFF2-40B4-BE49-F238E27FC236}">
                <a16:creationId xmlns:a16="http://schemas.microsoft.com/office/drawing/2014/main" id="{81B2D4FC-350E-3C85-AC4F-786DE864CB10}"/>
              </a:ext>
            </a:extLst>
          </p:cNvPr>
          <p:cNvPicPr>
            <a:picLocks noChangeAspect="1"/>
          </p:cNvPicPr>
          <p:nvPr/>
        </p:nvPicPr>
        <p:blipFill>
          <a:blip r:embed="rId2"/>
          <a:stretch>
            <a:fillRect/>
          </a:stretch>
        </p:blipFill>
        <p:spPr>
          <a:xfrm>
            <a:off x="357159" y="977565"/>
            <a:ext cx="4131232" cy="3504199"/>
          </a:xfrm>
          <a:prstGeom prst="rect">
            <a:avLst/>
          </a:prstGeom>
        </p:spPr>
      </p:pic>
      <p:sp>
        <p:nvSpPr>
          <p:cNvPr id="5" name="Slide Number Placeholder 4">
            <a:extLst>
              <a:ext uri="{FF2B5EF4-FFF2-40B4-BE49-F238E27FC236}">
                <a16:creationId xmlns:a16="http://schemas.microsoft.com/office/drawing/2014/main" id="{6FDE77C7-1363-C0F4-8200-530C57DA8337}"/>
              </a:ext>
            </a:extLst>
          </p:cNvPr>
          <p:cNvSpPr>
            <a:spLocks noGrp="1"/>
          </p:cNvSpPr>
          <p:nvPr>
            <p:ph type="sldNum" sz="quarter" idx="17"/>
          </p:nvPr>
        </p:nvSpPr>
        <p:spPr/>
        <p:txBody>
          <a:bodyPr/>
          <a:lstStyle/>
          <a:p>
            <a:fld id="{BE1A0740-F252-4427-A288-A0F9AF0CD4D9}" type="slidenum">
              <a:rPr lang="en-US" smtClean="0"/>
              <a:pPr/>
              <a:t>55</a:t>
            </a:fld>
            <a:endParaRPr lang="en-US"/>
          </a:p>
        </p:txBody>
      </p:sp>
      <p:pic>
        <p:nvPicPr>
          <p:cNvPr id="8" name="Picture 7" descr="  A list of Domains 5-6 and corresponding competencies. Each competency has a check box to select if it is covered in the assignment.">
            <a:extLst>
              <a:ext uri="{FF2B5EF4-FFF2-40B4-BE49-F238E27FC236}">
                <a16:creationId xmlns:a16="http://schemas.microsoft.com/office/drawing/2014/main" id="{FE3A1252-B9D7-0665-661B-83A10C26F527}"/>
              </a:ext>
            </a:extLst>
          </p:cNvPr>
          <p:cNvPicPr>
            <a:picLocks noChangeAspect="1"/>
          </p:cNvPicPr>
          <p:nvPr/>
        </p:nvPicPr>
        <p:blipFill>
          <a:blip r:embed="rId3"/>
          <a:stretch>
            <a:fillRect/>
          </a:stretch>
        </p:blipFill>
        <p:spPr>
          <a:xfrm>
            <a:off x="4513259" y="978767"/>
            <a:ext cx="4338891" cy="2027925"/>
          </a:xfrm>
          <a:prstGeom prst="rect">
            <a:avLst/>
          </a:prstGeom>
        </p:spPr>
      </p:pic>
    </p:spTree>
    <p:extLst>
      <p:ext uri="{BB962C8B-B14F-4D97-AF65-F5344CB8AC3E}">
        <p14:creationId xmlns:p14="http://schemas.microsoft.com/office/powerpoint/2010/main" val="364740830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4EDC-7E8C-7BB7-86C7-2C63F600F085}"/>
              </a:ext>
            </a:extLst>
          </p:cNvPr>
          <p:cNvSpPr>
            <a:spLocks noGrp="1"/>
          </p:cNvSpPr>
          <p:nvPr>
            <p:ph type="title"/>
          </p:nvPr>
        </p:nvSpPr>
        <p:spPr/>
        <p:txBody>
          <a:bodyPr/>
          <a:lstStyle/>
          <a:p>
            <a:r>
              <a:rPr lang="en-US" dirty="0"/>
              <a:t>Application Process (Part 2: Activity) </a:t>
            </a:r>
            <a:r>
              <a:rPr lang="en-US" sz="1800" dirty="0"/>
              <a:t>(Cont’d 5)</a:t>
            </a:r>
          </a:p>
        </p:txBody>
      </p:sp>
      <p:pic>
        <p:nvPicPr>
          <p:cNvPr id="7" name="Picture 6" descr="A heading states &quot;Please enter valid responses for the required questions listed below.&quot; The previous project-related questions are listed below in blue underlined text. A light red box highlights the heading and list.">
            <a:extLst>
              <a:ext uri="{FF2B5EF4-FFF2-40B4-BE49-F238E27FC236}">
                <a16:creationId xmlns:a16="http://schemas.microsoft.com/office/drawing/2014/main" id="{DC465937-A598-0B31-A826-85B22AADDB8B}"/>
              </a:ext>
            </a:extLst>
          </p:cNvPr>
          <p:cNvPicPr>
            <a:picLocks noChangeAspect="1"/>
          </p:cNvPicPr>
          <p:nvPr/>
        </p:nvPicPr>
        <p:blipFill>
          <a:blip r:embed="rId2"/>
          <a:stretch>
            <a:fillRect/>
          </a:stretch>
        </p:blipFill>
        <p:spPr>
          <a:xfrm>
            <a:off x="306239" y="1063229"/>
            <a:ext cx="4114800" cy="1993106"/>
          </a:xfrm>
          <a:prstGeom prst="rect">
            <a:avLst/>
          </a:prstGeom>
        </p:spPr>
      </p:pic>
      <p:sp>
        <p:nvSpPr>
          <p:cNvPr id="5" name="Slide Number Placeholder 4">
            <a:extLst>
              <a:ext uri="{FF2B5EF4-FFF2-40B4-BE49-F238E27FC236}">
                <a16:creationId xmlns:a16="http://schemas.microsoft.com/office/drawing/2014/main" id="{48CDA005-234F-928C-1399-AA7515F1A650}"/>
              </a:ext>
            </a:extLst>
          </p:cNvPr>
          <p:cNvSpPr>
            <a:spLocks noGrp="1"/>
          </p:cNvSpPr>
          <p:nvPr>
            <p:ph type="sldNum" sz="quarter" idx="17"/>
          </p:nvPr>
        </p:nvSpPr>
        <p:spPr/>
        <p:txBody>
          <a:bodyPr/>
          <a:lstStyle/>
          <a:p>
            <a:fld id="{BE1A0740-F252-4427-A288-A0F9AF0CD4D9}" type="slidenum">
              <a:rPr lang="en-US" smtClean="0"/>
              <a:pPr/>
              <a:t>56</a:t>
            </a:fld>
            <a:endParaRPr lang="en-US"/>
          </a:p>
        </p:txBody>
      </p:sp>
      <p:pic>
        <p:nvPicPr>
          <p:cNvPr id="11" name="Picture 10" descr="The &quot;Activity Details&quot; section is pictured, with the green &quot;+Add Activity&quot; button near the bottom. Below the green button is a blue rectangle of the same height and width. Inside the blue rectangle is a small graphic of a pencil, and the word &quot;test.&quot; ">
            <a:extLst>
              <a:ext uri="{FF2B5EF4-FFF2-40B4-BE49-F238E27FC236}">
                <a16:creationId xmlns:a16="http://schemas.microsoft.com/office/drawing/2014/main" id="{E01F6190-7293-0D40-38E9-653C07AA3F86}"/>
              </a:ext>
            </a:extLst>
          </p:cNvPr>
          <p:cNvPicPr>
            <a:picLocks noChangeAspect="1"/>
          </p:cNvPicPr>
          <p:nvPr/>
        </p:nvPicPr>
        <p:blipFill>
          <a:blip r:embed="rId3"/>
          <a:stretch>
            <a:fillRect/>
          </a:stretch>
        </p:blipFill>
        <p:spPr>
          <a:xfrm>
            <a:off x="4554212" y="2496111"/>
            <a:ext cx="4338241" cy="1993106"/>
          </a:xfrm>
          <a:prstGeom prst="rect">
            <a:avLst/>
          </a:prstGeom>
        </p:spPr>
      </p:pic>
      <p:pic>
        <p:nvPicPr>
          <p:cNvPr id="12" name="Picture 11" descr="A white popup box with a green circle. Below the circle is text: &quot;Your responses have been saved.&quot; The &quot;PHAP Host - Activities&quot; section is darkened behind the window.">
            <a:extLst>
              <a:ext uri="{FF2B5EF4-FFF2-40B4-BE49-F238E27FC236}">
                <a16:creationId xmlns:a16="http://schemas.microsoft.com/office/drawing/2014/main" id="{8D289A0F-8B44-8046-0242-8E032112E307}"/>
              </a:ext>
            </a:extLst>
          </p:cNvPr>
          <p:cNvPicPr>
            <a:picLocks noChangeAspect="1"/>
          </p:cNvPicPr>
          <p:nvPr/>
        </p:nvPicPr>
        <p:blipFill>
          <a:blip r:embed="rId4"/>
          <a:stretch>
            <a:fillRect/>
          </a:stretch>
        </p:blipFill>
        <p:spPr>
          <a:xfrm>
            <a:off x="4554212" y="1112117"/>
            <a:ext cx="4237935" cy="980689"/>
          </a:xfrm>
          <a:prstGeom prst="rect">
            <a:avLst/>
          </a:prstGeom>
          <a:ln>
            <a:solidFill>
              <a:schemeClr val="accent6"/>
            </a:solidFill>
          </a:ln>
        </p:spPr>
      </p:pic>
    </p:spTree>
    <p:extLst>
      <p:ext uri="{BB962C8B-B14F-4D97-AF65-F5344CB8AC3E}">
        <p14:creationId xmlns:p14="http://schemas.microsoft.com/office/powerpoint/2010/main" val="375971757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D2F9-450D-D9EE-AE53-D94A9F14A325}"/>
              </a:ext>
            </a:extLst>
          </p:cNvPr>
          <p:cNvSpPr>
            <a:spLocks noGrp="1"/>
          </p:cNvSpPr>
          <p:nvPr>
            <p:ph type="title"/>
          </p:nvPr>
        </p:nvSpPr>
        <p:spPr/>
        <p:txBody>
          <a:bodyPr/>
          <a:lstStyle/>
          <a:p>
            <a:r>
              <a:rPr lang="en-US" dirty="0"/>
              <a:t>Application Process (Part 3: Training)</a:t>
            </a:r>
            <a:endParaRPr lang="en-US" sz="1800" dirty="0"/>
          </a:p>
        </p:txBody>
      </p:sp>
      <p:pic>
        <p:nvPicPr>
          <p:cNvPr id="6" name="Picture 5" descr="A blue section heading says &quot;Part 3: Training.&quot; Body text below asks to list proposed training for the associate. At the bottom of the image is a green button that says &quot;+ Add Training.&quot; Red text near the button says &quot;Minimum: 1 Required.&quot;">
            <a:extLst>
              <a:ext uri="{FF2B5EF4-FFF2-40B4-BE49-F238E27FC236}">
                <a16:creationId xmlns:a16="http://schemas.microsoft.com/office/drawing/2014/main" id="{062D2945-BDDC-DB98-7175-5146A6FEF4DC}"/>
              </a:ext>
            </a:extLst>
          </p:cNvPr>
          <p:cNvPicPr>
            <a:picLocks noChangeAspect="1"/>
          </p:cNvPicPr>
          <p:nvPr/>
        </p:nvPicPr>
        <p:blipFill>
          <a:blip r:embed="rId2"/>
          <a:stretch>
            <a:fillRect/>
          </a:stretch>
        </p:blipFill>
        <p:spPr>
          <a:xfrm>
            <a:off x="457200" y="1063229"/>
            <a:ext cx="3680114" cy="1481690"/>
          </a:xfrm>
          <a:prstGeom prst="rect">
            <a:avLst/>
          </a:prstGeom>
        </p:spPr>
      </p:pic>
      <p:sp>
        <p:nvSpPr>
          <p:cNvPr id="5" name="Slide Number Placeholder 4">
            <a:extLst>
              <a:ext uri="{FF2B5EF4-FFF2-40B4-BE49-F238E27FC236}">
                <a16:creationId xmlns:a16="http://schemas.microsoft.com/office/drawing/2014/main" id="{63BF3E7B-917F-936B-7AAA-ABF8D559037F}"/>
              </a:ext>
            </a:extLst>
          </p:cNvPr>
          <p:cNvSpPr>
            <a:spLocks noGrp="1"/>
          </p:cNvSpPr>
          <p:nvPr>
            <p:ph type="sldNum" sz="quarter" idx="17"/>
          </p:nvPr>
        </p:nvSpPr>
        <p:spPr/>
        <p:txBody>
          <a:bodyPr/>
          <a:lstStyle/>
          <a:p>
            <a:fld id="{BE1A0740-F252-4427-A288-A0F9AF0CD4D9}" type="slidenum">
              <a:rPr lang="en-US" smtClean="0"/>
              <a:pPr/>
              <a:t>57</a:t>
            </a:fld>
            <a:endParaRPr lang="en-US"/>
          </a:p>
        </p:txBody>
      </p:sp>
      <p:pic>
        <p:nvPicPr>
          <p:cNvPr id="7" name="Picture 6" descr="A subheading says &quot;Add Training Details.&quot; Three prompts are below. The first is &quot;Training Name/Subject&quot; with a long-form text input box. The second is &quot;Training Type&quot; with options for Classroom: Host Site, Classroom: Outside Sponsor, E-Learning, E-Learning CDC, One-on-One, or Other. You can select multiple options. The third prompt at the bottom is &quot;Brief Description&quot; with a long-form text input box.">
            <a:extLst>
              <a:ext uri="{FF2B5EF4-FFF2-40B4-BE49-F238E27FC236}">
                <a16:creationId xmlns:a16="http://schemas.microsoft.com/office/drawing/2014/main" id="{7B7B4C2A-2FB6-D42C-9344-95373FA0529F}"/>
              </a:ext>
            </a:extLst>
          </p:cNvPr>
          <p:cNvPicPr>
            <a:picLocks noChangeAspect="1"/>
          </p:cNvPicPr>
          <p:nvPr/>
        </p:nvPicPr>
        <p:blipFill>
          <a:blip r:embed="rId3"/>
          <a:stretch>
            <a:fillRect/>
          </a:stretch>
        </p:blipFill>
        <p:spPr>
          <a:xfrm>
            <a:off x="4240432" y="982510"/>
            <a:ext cx="4690553" cy="3955011"/>
          </a:xfrm>
          <a:prstGeom prst="rect">
            <a:avLst/>
          </a:prstGeom>
        </p:spPr>
      </p:pic>
    </p:spTree>
    <p:extLst>
      <p:ext uri="{BB962C8B-B14F-4D97-AF65-F5344CB8AC3E}">
        <p14:creationId xmlns:p14="http://schemas.microsoft.com/office/powerpoint/2010/main" val="23900033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C77F-E26A-13E9-778B-26ADA589EBE4}"/>
              </a:ext>
            </a:extLst>
          </p:cNvPr>
          <p:cNvSpPr>
            <a:spLocks noGrp="1"/>
          </p:cNvSpPr>
          <p:nvPr>
            <p:ph type="title"/>
          </p:nvPr>
        </p:nvSpPr>
        <p:spPr/>
        <p:txBody>
          <a:bodyPr/>
          <a:lstStyle/>
          <a:p>
            <a:r>
              <a:rPr lang="en-US" dirty="0"/>
              <a:t>Application Process (Part 3: Training) </a:t>
            </a:r>
            <a:r>
              <a:rPr lang="en-US" sz="1800" dirty="0"/>
              <a:t>(Cont’d 1)</a:t>
            </a:r>
          </a:p>
        </p:txBody>
      </p:sp>
      <p:pic>
        <p:nvPicPr>
          <p:cNvPr id="6" name="Picture 5" descr="A prompt asks for &quot;Relation to proposed activity,&quot; followed by a long-form text input box. Two prompts below ask for the date of the training and target completion date, in that order.">
            <a:extLst>
              <a:ext uri="{FF2B5EF4-FFF2-40B4-BE49-F238E27FC236}">
                <a16:creationId xmlns:a16="http://schemas.microsoft.com/office/drawing/2014/main" id="{CB69C16D-C65A-9C84-97AE-4681393046F4}"/>
              </a:ext>
            </a:extLst>
          </p:cNvPr>
          <p:cNvPicPr>
            <a:picLocks noChangeAspect="1"/>
          </p:cNvPicPr>
          <p:nvPr/>
        </p:nvPicPr>
        <p:blipFill>
          <a:blip r:embed="rId2"/>
          <a:stretch>
            <a:fillRect/>
          </a:stretch>
        </p:blipFill>
        <p:spPr>
          <a:xfrm>
            <a:off x="263236" y="878580"/>
            <a:ext cx="4211782" cy="2185285"/>
          </a:xfrm>
          <a:prstGeom prst="rect">
            <a:avLst/>
          </a:prstGeom>
          <a:ln w="9525">
            <a:solidFill>
              <a:srgbClr val="000000"/>
            </a:solidFill>
          </a:ln>
        </p:spPr>
      </p:pic>
      <p:pic>
        <p:nvPicPr>
          <p:cNvPr id="9" name="Picture 8" descr="A white popup box with a green check mark surrounded by a green circle at the top. Below the circle is text: &quot;Your responses have been saved.&quot; The &quot;PHAP Host - Training&quot; section is darkened behind the window.">
            <a:extLst>
              <a:ext uri="{FF2B5EF4-FFF2-40B4-BE49-F238E27FC236}">
                <a16:creationId xmlns:a16="http://schemas.microsoft.com/office/drawing/2014/main" id="{D3497641-568E-0B50-2897-B56BA2964745}"/>
              </a:ext>
            </a:extLst>
          </p:cNvPr>
          <p:cNvPicPr>
            <a:picLocks noChangeAspect="1"/>
          </p:cNvPicPr>
          <p:nvPr/>
        </p:nvPicPr>
        <p:blipFill rotWithShape="1">
          <a:blip r:embed="rId3"/>
          <a:srcRect l="19807" t="37627" r="19708" b="16807"/>
          <a:stretch/>
        </p:blipFill>
        <p:spPr>
          <a:xfrm>
            <a:off x="4572000" y="1047332"/>
            <a:ext cx="4361122" cy="1847780"/>
          </a:xfrm>
          <a:prstGeom prst="rect">
            <a:avLst/>
          </a:prstGeom>
          <a:ln>
            <a:solidFill>
              <a:schemeClr val="accent6"/>
            </a:solidFill>
          </a:ln>
        </p:spPr>
      </p:pic>
      <p:pic>
        <p:nvPicPr>
          <p:cNvPr id="11" name="Picture 10" descr="The &quot;PHAP Host - Trainings&quot; heading is pictured, with the green &quot;+Add Training&quot; button near the bottom. Below the green button is a blue rectangle of the same height and width. Inside the blue rectangle is a small graphic of a pencil, and the word &quot;test.&quot; ">
            <a:extLst>
              <a:ext uri="{FF2B5EF4-FFF2-40B4-BE49-F238E27FC236}">
                <a16:creationId xmlns:a16="http://schemas.microsoft.com/office/drawing/2014/main" id="{8C2A9C5A-1841-BBF3-929B-47822B5F2D5C}"/>
              </a:ext>
            </a:extLst>
          </p:cNvPr>
          <p:cNvPicPr>
            <a:picLocks noChangeAspect="1"/>
          </p:cNvPicPr>
          <p:nvPr/>
        </p:nvPicPr>
        <p:blipFill>
          <a:blip r:embed="rId4"/>
          <a:stretch>
            <a:fillRect/>
          </a:stretch>
        </p:blipFill>
        <p:spPr>
          <a:xfrm>
            <a:off x="1992634" y="3248155"/>
            <a:ext cx="5283880" cy="1194847"/>
          </a:xfrm>
          <a:prstGeom prst="rect">
            <a:avLst/>
          </a:prstGeom>
        </p:spPr>
      </p:pic>
      <p:sp>
        <p:nvSpPr>
          <p:cNvPr id="5" name="Slide Number Placeholder 4">
            <a:extLst>
              <a:ext uri="{FF2B5EF4-FFF2-40B4-BE49-F238E27FC236}">
                <a16:creationId xmlns:a16="http://schemas.microsoft.com/office/drawing/2014/main" id="{5A511166-8203-0839-3307-56CD11278258}"/>
              </a:ext>
            </a:extLst>
          </p:cNvPr>
          <p:cNvSpPr>
            <a:spLocks noGrp="1"/>
          </p:cNvSpPr>
          <p:nvPr>
            <p:ph type="sldNum" sz="quarter" idx="17"/>
          </p:nvPr>
        </p:nvSpPr>
        <p:spPr/>
        <p:txBody>
          <a:bodyPr/>
          <a:lstStyle/>
          <a:p>
            <a:fld id="{BE1A0740-F252-4427-A288-A0F9AF0CD4D9}" type="slidenum">
              <a:rPr lang="en-US" smtClean="0"/>
              <a:pPr/>
              <a:t>58</a:t>
            </a:fld>
            <a:endParaRPr lang="en-US"/>
          </a:p>
        </p:txBody>
      </p:sp>
    </p:spTree>
    <p:extLst>
      <p:ext uri="{BB962C8B-B14F-4D97-AF65-F5344CB8AC3E}">
        <p14:creationId xmlns:p14="http://schemas.microsoft.com/office/powerpoint/2010/main" val="425305413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3248-6FF9-4BC7-8C82-920A19CD2549}"/>
              </a:ext>
            </a:extLst>
          </p:cNvPr>
          <p:cNvSpPr>
            <a:spLocks noGrp="1"/>
          </p:cNvSpPr>
          <p:nvPr>
            <p:ph type="title"/>
          </p:nvPr>
        </p:nvSpPr>
        <p:spPr/>
        <p:txBody>
          <a:bodyPr/>
          <a:lstStyle/>
          <a:p>
            <a:r>
              <a:rPr lang="en-US" dirty="0"/>
              <a:t>Application Process (Part 3: Training) </a:t>
            </a:r>
            <a:r>
              <a:rPr lang="en-US" sz="1800" dirty="0"/>
              <a:t>(Cont’d 2)</a:t>
            </a:r>
          </a:p>
        </p:txBody>
      </p:sp>
      <p:pic>
        <p:nvPicPr>
          <p:cNvPr id="6" name="Picture 5" descr="A heading says &quot;Orientation.&quot; Below, body text states that a clear orientation plan should describe the first 3-6 months of the assignment, and include standard orientation for any new host site employee. Below is a green button that says &quot;+ Add Orientation.&quot; Red text near the button says &quot;Minimum: 1 Required.&quot;">
            <a:extLst>
              <a:ext uri="{FF2B5EF4-FFF2-40B4-BE49-F238E27FC236}">
                <a16:creationId xmlns:a16="http://schemas.microsoft.com/office/drawing/2014/main" id="{9F29FA29-AA12-7E15-784D-0966A345DF1B}"/>
              </a:ext>
            </a:extLst>
          </p:cNvPr>
          <p:cNvPicPr>
            <a:picLocks noChangeAspect="1"/>
          </p:cNvPicPr>
          <p:nvPr/>
        </p:nvPicPr>
        <p:blipFill>
          <a:blip r:embed="rId2"/>
          <a:stretch>
            <a:fillRect/>
          </a:stretch>
        </p:blipFill>
        <p:spPr>
          <a:xfrm>
            <a:off x="191943" y="1204143"/>
            <a:ext cx="4802620" cy="1389634"/>
          </a:xfrm>
          <a:prstGeom prst="rect">
            <a:avLst/>
          </a:prstGeom>
          <a:ln>
            <a:solidFill>
              <a:srgbClr val="000000"/>
            </a:solidFill>
          </a:ln>
        </p:spPr>
      </p:pic>
      <p:pic>
        <p:nvPicPr>
          <p:cNvPr id="7" name="Picture 6" descr="A subheading says &quot;Add Details.&quot; Below, a prompt asks for a description of the associate's orientation to the host site, including any standard orientation for new employees that would be relevant to the associate. A long-form text input box is below, with a Save button at the bottom right.">
            <a:extLst>
              <a:ext uri="{FF2B5EF4-FFF2-40B4-BE49-F238E27FC236}">
                <a16:creationId xmlns:a16="http://schemas.microsoft.com/office/drawing/2014/main" id="{9AAFF66F-7D64-B6F9-49B1-6BE73E83D4DB}"/>
              </a:ext>
            </a:extLst>
          </p:cNvPr>
          <p:cNvPicPr>
            <a:picLocks noChangeAspect="1"/>
          </p:cNvPicPr>
          <p:nvPr/>
        </p:nvPicPr>
        <p:blipFill>
          <a:blip r:embed="rId3"/>
          <a:stretch>
            <a:fillRect/>
          </a:stretch>
        </p:blipFill>
        <p:spPr>
          <a:xfrm>
            <a:off x="4472177" y="1375444"/>
            <a:ext cx="4370070" cy="1934210"/>
          </a:xfrm>
          <a:prstGeom prst="rect">
            <a:avLst/>
          </a:prstGeom>
          <a:ln>
            <a:solidFill>
              <a:srgbClr val="000000"/>
            </a:solidFill>
          </a:ln>
        </p:spPr>
      </p:pic>
      <p:pic>
        <p:nvPicPr>
          <p:cNvPr id="8" name="Picture 7" descr="A white popup box appears in front of the Orientation subheading, with a green check mark surrounded by a green circle at the top of the box. Text in the popup box underneath the circle says &quot;Your responses have been saved.&quot;">
            <a:extLst>
              <a:ext uri="{FF2B5EF4-FFF2-40B4-BE49-F238E27FC236}">
                <a16:creationId xmlns:a16="http://schemas.microsoft.com/office/drawing/2014/main" id="{7C445F11-9490-A7FB-F9AC-01D7CB8DF602}"/>
              </a:ext>
            </a:extLst>
          </p:cNvPr>
          <p:cNvPicPr>
            <a:picLocks noChangeAspect="1"/>
          </p:cNvPicPr>
          <p:nvPr/>
        </p:nvPicPr>
        <p:blipFill>
          <a:blip r:embed="rId4"/>
          <a:stretch>
            <a:fillRect/>
          </a:stretch>
        </p:blipFill>
        <p:spPr>
          <a:xfrm>
            <a:off x="459949" y="2926382"/>
            <a:ext cx="4705350" cy="1878194"/>
          </a:xfrm>
          <a:prstGeom prst="rect">
            <a:avLst/>
          </a:prstGeom>
        </p:spPr>
      </p:pic>
      <p:sp>
        <p:nvSpPr>
          <p:cNvPr id="5" name="Slide Number Placeholder 4">
            <a:extLst>
              <a:ext uri="{FF2B5EF4-FFF2-40B4-BE49-F238E27FC236}">
                <a16:creationId xmlns:a16="http://schemas.microsoft.com/office/drawing/2014/main" id="{4F4DF0DC-7907-A039-DC28-86C919825A7B}"/>
              </a:ext>
            </a:extLst>
          </p:cNvPr>
          <p:cNvSpPr>
            <a:spLocks noGrp="1"/>
          </p:cNvSpPr>
          <p:nvPr>
            <p:ph type="sldNum" sz="quarter" idx="17"/>
          </p:nvPr>
        </p:nvSpPr>
        <p:spPr/>
        <p:txBody>
          <a:bodyPr/>
          <a:lstStyle/>
          <a:p>
            <a:fld id="{BE1A0740-F252-4427-A288-A0F9AF0CD4D9}" type="slidenum">
              <a:rPr lang="en-US" smtClean="0"/>
              <a:pPr/>
              <a:t>59</a:t>
            </a:fld>
            <a:endParaRPr lang="en-US"/>
          </a:p>
        </p:txBody>
      </p:sp>
    </p:spTree>
    <p:extLst>
      <p:ext uri="{BB962C8B-B14F-4D97-AF65-F5344CB8AC3E}">
        <p14:creationId xmlns:p14="http://schemas.microsoft.com/office/powerpoint/2010/main" val="1517073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B55D7-559D-11BC-DD56-0F41B860DD9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5E9FF37-D29A-F45D-39BC-8ECDC6802373}"/>
              </a:ext>
            </a:extLst>
          </p:cNvPr>
          <p:cNvSpPr>
            <a:spLocks noGrp="1"/>
          </p:cNvSpPr>
          <p:nvPr>
            <p:ph type="title"/>
          </p:nvPr>
        </p:nvSpPr>
        <p:spPr/>
        <p:txBody>
          <a:bodyPr/>
          <a:lstStyle/>
          <a:p>
            <a:r>
              <a:rPr lang="en-US"/>
              <a:t>eFMS 3.0 Host Site Application Portal</a:t>
            </a:r>
          </a:p>
        </p:txBody>
      </p:sp>
      <p:sp>
        <p:nvSpPr>
          <p:cNvPr id="3" name="Subtitle 2">
            <a:extLst>
              <a:ext uri="{FF2B5EF4-FFF2-40B4-BE49-F238E27FC236}">
                <a16:creationId xmlns:a16="http://schemas.microsoft.com/office/drawing/2014/main" id="{21020B0B-3C6A-2974-5C90-C4FD0E3DD203}"/>
              </a:ext>
              <a:ext uri="{C183D7F6-B498-43B3-948B-1728B52AA6E4}">
                <adec:decorative xmlns:adec="http://schemas.microsoft.com/office/drawing/2017/decorative" val="0"/>
              </a:ext>
            </a:extLst>
          </p:cNvPr>
          <p:cNvSpPr>
            <a:spLocks noGrp="1"/>
          </p:cNvSpPr>
          <p:nvPr>
            <p:ph type="subTitle" idx="1"/>
          </p:nvPr>
        </p:nvSpPr>
        <p:spPr>
          <a:xfrm>
            <a:off x="606630" y="1497756"/>
            <a:ext cx="6400800" cy="342900"/>
          </a:xfrm>
        </p:spPr>
        <p:txBody>
          <a:bodyPr>
            <a:noAutofit/>
          </a:bodyPr>
          <a:lstStyle/>
          <a:p>
            <a:r>
              <a:rPr lang="en-US" sz="2400" dirty="0"/>
              <a:t>Rafel Jackson</a:t>
            </a:r>
          </a:p>
          <a:p>
            <a:endParaRPr lang="en-US" sz="2400" dirty="0"/>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0DC527BA-F3E4-490A-B7F8-171518584D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4" name="Text Placeholder 3">
            <a:extLst>
              <a:ext uri="{FF2B5EF4-FFF2-40B4-BE49-F238E27FC236}">
                <a16:creationId xmlns:a16="http://schemas.microsoft.com/office/drawing/2014/main" id="{A8D76A52-0BBA-E1EE-E065-83E1A4B3B1C4}"/>
              </a:ext>
              <a:ext uri="{C183D7F6-B498-43B3-948B-1728B52AA6E4}">
                <adec:decorative xmlns:adec="http://schemas.microsoft.com/office/drawing/2017/decorative" val="0"/>
              </a:ext>
            </a:extLst>
          </p:cNvPr>
          <p:cNvSpPr>
            <a:spLocks noGrp="1"/>
          </p:cNvSpPr>
          <p:nvPr>
            <p:ph type="body" sz="quarter" idx="10"/>
          </p:nvPr>
        </p:nvSpPr>
        <p:spPr>
          <a:xfrm>
            <a:off x="623727" y="2066876"/>
            <a:ext cx="5473332" cy="2496274"/>
          </a:xfrm>
        </p:spPr>
        <p:txBody>
          <a:bodyPr/>
          <a:lstStyle/>
          <a:p>
            <a:r>
              <a:rPr lang="en-US" dirty="0">
                <a:latin typeface="Calibri"/>
                <a:ea typeface="Calibri"/>
                <a:cs typeface="Calibri"/>
              </a:rPr>
              <a:t>Management Analyst, PHAP Data Management Team (DMT) </a:t>
            </a:r>
            <a:endParaRPr lang="en-US" dirty="0">
              <a:ea typeface="Calibri"/>
              <a:cs typeface="Calibri"/>
            </a:endParaRPr>
          </a:p>
          <a:p>
            <a:pPr>
              <a:spcBef>
                <a:spcPts val="600"/>
              </a:spcBef>
            </a:pPr>
            <a:r>
              <a:rPr lang="en-US" dirty="0">
                <a:latin typeface="Calibri"/>
                <a:ea typeface="Calibri"/>
                <a:cs typeface="Calibri"/>
              </a:rPr>
              <a:t>Field Services Workforce Branch (FSWB)</a:t>
            </a:r>
            <a:endParaRPr lang="en-US" dirty="0">
              <a:solidFill>
                <a:srgbClr val="0F56DC"/>
              </a:solidFill>
              <a:latin typeface="Calibri"/>
              <a:ea typeface="Calibri"/>
              <a:cs typeface="Calibri"/>
            </a:endParaRPr>
          </a:p>
          <a:p>
            <a:pPr>
              <a:spcBef>
                <a:spcPts val="600"/>
              </a:spcBef>
            </a:pPr>
            <a:r>
              <a:rPr lang="en-US" dirty="0">
                <a:latin typeface="Calibri"/>
                <a:ea typeface="Calibri"/>
                <a:cs typeface="Calibri"/>
              </a:rPr>
              <a:t>Division of Workforce Development (DWD)</a:t>
            </a:r>
            <a:endParaRPr lang="en-US" dirty="0">
              <a:solidFill>
                <a:srgbClr val="0F56DC"/>
              </a:solidFill>
              <a:latin typeface="Calibri"/>
              <a:ea typeface="Calibri"/>
              <a:cs typeface="Calibri"/>
            </a:endParaRPr>
          </a:p>
          <a:p>
            <a:pPr>
              <a:spcBef>
                <a:spcPts val="600"/>
              </a:spcBef>
            </a:pPr>
            <a:r>
              <a:rPr lang="en-US" dirty="0">
                <a:latin typeface="Calibri"/>
                <a:ea typeface="Calibri"/>
                <a:cs typeface="Calibri"/>
              </a:rPr>
              <a:t>National Center for State, Tribal, Local, and Territorial Public Health Infrastructure and Workforce (Public Health Infrastructure Center/PHIC)</a:t>
            </a:r>
            <a:endParaRPr lang="en-US" dirty="0">
              <a:solidFill>
                <a:srgbClr val="0F56DC"/>
              </a:solidFill>
              <a:latin typeface="Calibri"/>
              <a:ea typeface="Calibri"/>
              <a:cs typeface="Calibri"/>
            </a:endParaRPr>
          </a:p>
          <a:p>
            <a:pPr>
              <a:spcBef>
                <a:spcPts val="600"/>
              </a:spcBef>
            </a:pPr>
            <a:r>
              <a:rPr lang="en-US" dirty="0">
                <a:latin typeface="Calibri"/>
                <a:ea typeface="Calibri"/>
                <a:cs typeface="Calibri"/>
              </a:rPr>
              <a:t>Centers for Disease Control and Prevention (CDC)</a:t>
            </a:r>
            <a:endParaRPr lang="en-US" dirty="0"/>
          </a:p>
        </p:txBody>
      </p:sp>
      <p:sp>
        <p:nvSpPr>
          <p:cNvPr id="7" name="Oval 6" descr="Rafel Jackson&#10;">
            <a:extLst>
              <a:ext uri="{FF2B5EF4-FFF2-40B4-BE49-F238E27FC236}">
                <a16:creationId xmlns:a16="http://schemas.microsoft.com/office/drawing/2014/main" id="{29B65724-63CC-21DC-826E-A99D2FE621A9}"/>
              </a:ext>
            </a:extLst>
          </p:cNvPr>
          <p:cNvSpPr/>
          <p:nvPr/>
        </p:nvSpPr>
        <p:spPr>
          <a:xfrm>
            <a:off x="6102804" y="1601886"/>
            <a:ext cx="2201056" cy="2318332"/>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292C28E-201D-9015-D898-72FDB59B2E59}"/>
              </a:ext>
              <a:ext uri="{C183D7F6-B498-43B3-948B-1728B52AA6E4}">
                <adec:decorative xmlns:adec="http://schemas.microsoft.com/office/drawing/2017/decorative" val="0"/>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6</a:t>
            </a:fld>
            <a:endParaRPr lang="en-US" noProof="0"/>
          </a:p>
        </p:txBody>
      </p:sp>
    </p:spTree>
    <p:extLst>
      <p:ext uri="{BB962C8B-B14F-4D97-AF65-F5344CB8AC3E}">
        <p14:creationId xmlns:p14="http://schemas.microsoft.com/office/powerpoint/2010/main" val="396042649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10D5-AFDD-CD8B-A501-64768C75496C}"/>
              </a:ext>
            </a:extLst>
          </p:cNvPr>
          <p:cNvSpPr>
            <a:spLocks noGrp="1"/>
          </p:cNvSpPr>
          <p:nvPr>
            <p:ph type="title"/>
          </p:nvPr>
        </p:nvSpPr>
        <p:spPr/>
        <p:txBody>
          <a:bodyPr/>
          <a:lstStyle/>
          <a:p>
            <a:r>
              <a:rPr lang="en-US"/>
              <a:t>Application Process (Part 4: Host Site Supervisors)</a:t>
            </a:r>
          </a:p>
        </p:txBody>
      </p:sp>
      <p:pic>
        <p:nvPicPr>
          <p:cNvPr id="7" name="Picture 6" descr="A blue section heading says &quot;Part 4: Host Site Supervisors.&quot; Below is body text stating supervisor requirements such as full-time status, willingness to devote 10% of time to the associate, and 2 or more years of supervisory experience. Both a primary and secondary supervisor should be identified. At the bottom of the section is a green button that says &quot;+Add Supervisor.&quot; Red text near the button says &quot;Minimum: 2 Required.&quot;">
            <a:extLst>
              <a:ext uri="{FF2B5EF4-FFF2-40B4-BE49-F238E27FC236}">
                <a16:creationId xmlns:a16="http://schemas.microsoft.com/office/drawing/2014/main" id="{F6FFAE37-E544-AF62-BD81-0FB5F822528F}"/>
              </a:ext>
            </a:extLst>
          </p:cNvPr>
          <p:cNvPicPr>
            <a:picLocks noChangeAspect="1"/>
          </p:cNvPicPr>
          <p:nvPr/>
        </p:nvPicPr>
        <p:blipFill>
          <a:blip r:embed="rId2"/>
          <a:stretch>
            <a:fillRect/>
          </a:stretch>
        </p:blipFill>
        <p:spPr>
          <a:xfrm>
            <a:off x="1905000" y="920968"/>
            <a:ext cx="5230091" cy="3597417"/>
          </a:xfrm>
          <a:prstGeom prst="rect">
            <a:avLst/>
          </a:prstGeom>
        </p:spPr>
      </p:pic>
      <p:sp>
        <p:nvSpPr>
          <p:cNvPr id="5" name="Slide Number Placeholder 4">
            <a:extLst>
              <a:ext uri="{FF2B5EF4-FFF2-40B4-BE49-F238E27FC236}">
                <a16:creationId xmlns:a16="http://schemas.microsoft.com/office/drawing/2014/main" id="{820C51A9-0378-1CBA-A72C-EAAC90327801}"/>
              </a:ext>
            </a:extLst>
          </p:cNvPr>
          <p:cNvSpPr>
            <a:spLocks noGrp="1"/>
          </p:cNvSpPr>
          <p:nvPr>
            <p:ph type="sldNum" sz="quarter" idx="17"/>
          </p:nvPr>
        </p:nvSpPr>
        <p:spPr/>
        <p:txBody>
          <a:bodyPr/>
          <a:lstStyle/>
          <a:p>
            <a:fld id="{BE1A0740-F252-4427-A288-A0F9AF0CD4D9}" type="slidenum">
              <a:rPr lang="en-US" smtClean="0"/>
              <a:pPr/>
              <a:t>60</a:t>
            </a:fld>
            <a:endParaRPr lang="en-US"/>
          </a:p>
        </p:txBody>
      </p:sp>
    </p:spTree>
    <p:extLst>
      <p:ext uri="{BB962C8B-B14F-4D97-AF65-F5344CB8AC3E}">
        <p14:creationId xmlns:p14="http://schemas.microsoft.com/office/powerpoint/2010/main" val="156256359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7AB1-A98B-A59D-0DB9-0D461284C04A}"/>
              </a:ext>
            </a:extLst>
          </p:cNvPr>
          <p:cNvSpPr>
            <a:spLocks noGrp="1"/>
          </p:cNvSpPr>
          <p:nvPr>
            <p:ph type="title"/>
          </p:nvPr>
        </p:nvSpPr>
        <p:spPr>
          <a:xfrm>
            <a:off x="457200" y="205979"/>
            <a:ext cx="8686800" cy="857250"/>
          </a:xfrm>
        </p:spPr>
        <p:txBody>
          <a:bodyPr/>
          <a:lstStyle/>
          <a:p>
            <a:r>
              <a:rPr lang="en-US" dirty="0"/>
              <a:t>Application Process (Part 4: Host Site Supervisors) </a:t>
            </a:r>
            <a:r>
              <a:rPr lang="en-US" sz="1800" dirty="0"/>
              <a:t>(Cont’d 1)</a:t>
            </a:r>
          </a:p>
        </p:txBody>
      </p:sp>
      <p:pic>
        <p:nvPicPr>
          <p:cNvPr id="7" name="Picture 6" descr="A heading at the top says &quot;Add Host Site Staff Details.&quot; Below is a prompt that says &quot;Supervisor Role,&quot; followed by a drop-down menu with 2 options: Primary Supervisor and Secondary Supervisor.">
            <a:extLst>
              <a:ext uri="{FF2B5EF4-FFF2-40B4-BE49-F238E27FC236}">
                <a16:creationId xmlns:a16="http://schemas.microsoft.com/office/drawing/2014/main" id="{67B91C81-1883-53D0-4476-F98BB99F0FEE}"/>
              </a:ext>
            </a:extLst>
          </p:cNvPr>
          <p:cNvPicPr>
            <a:picLocks noChangeAspect="1"/>
          </p:cNvPicPr>
          <p:nvPr/>
        </p:nvPicPr>
        <p:blipFill>
          <a:blip r:embed="rId2"/>
          <a:stretch>
            <a:fillRect/>
          </a:stretch>
        </p:blipFill>
        <p:spPr>
          <a:xfrm>
            <a:off x="796970" y="953924"/>
            <a:ext cx="5180724" cy="2174981"/>
          </a:xfrm>
          <a:prstGeom prst="rect">
            <a:avLst/>
          </a:prstGeom>
        </p:spPr>
      </p:pic>
      <p:sp>
        <p:nvSpPr>
          <p:cNvPr id="5" name="Slide Number Placeholder 4">
            <a:extLst>
              <a:ext uri="{FF2B5EF4-FFF2-40B4-BE49-F238E27FC236}">
                <a16:creationId xmlns:a16="http://schemas.microsoft.com/office/drawing/2014/main" id="{88E0EB6B-DA1F-0B65-DA1B-A84F14C396CD}"/>
              </a:ext>
            </a:extLst>
          </p:cNvPr>
          <p:cNvSpPr>
            <a:spLocks noGrp="1"/>
          </p:cNvSpPr>
          <p:nvPr>
            <p:ph type="sldNum" sz="quarter" idx="17"/>
          </p:nvPr>
        </p:nvSpPr>
        <p:spPr/>
        <p:txBody>
          <a:bodyPr/>
          <a:lstStyle/>
          <a:p>
            <a:fld id="{BE1A0740-F252-4427-A288-A0F9AF0CD4D9}" type="slidenum">
              <a:rPr lang="en-US" smtClean="0"/>
              <a:pPr/>
              <a:t>61</a:t>
            </a:fld>
            <a:endParaRPr lang="en-US"/>
          </a:p>
        </p:txBody>
      </p:sp>
      <p:pic>
        <p:nvPicPr>
          <p:cNvPr id="9" name="Picture 8" descr="A prompt asks for a full name. Body text below provides instructions on how to add a missing individual. Below is a drop-down menu with 2 options for supervisor names, based on the sample data from earlier in this presentation.">
            <a:extLst>
              <a:ext uri="{FF2B5EF4-FFF2-40B4-BE49-F238E27FC236}">
                <a16:creationId xmlns:a16="http://schemas.microsoft.com/office/drawing/2014/main" id="{3EA4D88B-3A8B-B52D-4A82-BF20C7CBDA27}"/>
              </a:ext>
            </a:extLst>
          </p:cNvPr>
          <p:cNvPicPr>
            <a:picLocks noChangeAspect="1"/>
          </p:cNvPicPr>
          <p:nvPr/>
        </p:nvPicPr>
        <p:blipFill>
          <a:blip r:embed="rId3"/>
          <a:stretch>
            <a:fillRect/>
          </a:stretch>
        </p:blipFill>
        <p:spPr>
          <a:xfrm>
            <a:off x="3622965" y="2996949"/>
            <a:ext cx="5278582" cy="1683738"/>
          </a:xfrm>
          <a:prstGeom prst="rect">
            <a:avLst/>
          </a:prstGeom>
          <a:ln>
            <a:solidFill>
              <a:srgbClr val="4472C4"/>
            </a:solidFill>
          </a:ln>
        </p:spPr>
      </p:pic>
    </p:spTree>
    <p:extLst>
      <p:ext uri="{BB962C8B-B14F-4D97-AF65-F5344CB8AC3E}">
        <p14:creationId xmlns:p14="http://schemas.microsoft.com/office/powerpoint/2010/main" val="392844385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5050-BB3A-11EB-CC69-10DEBF4F088B}"/>
              </a:ext>
            </a:extLst>
          </p:cNvPr>
          <p:cNvSpPr>
            <a:spLocks noGrp="1"/>
          </p:cNvSpPr>
          <p:nvPr>
            <p:ph type="title"/>
          </p:nvPr>
        </p:nvSpPr>
        <p:spPr>
          <a:xfrm>
            <a:off x="457199" y="205979"/>
            <a:ext cx="8586215" cy="857250"/>
          </a:xfrm>
        </p:spPr>
        <p:txBody>
          <a:bodyPr/>
          <a:lstStyle/>
          <a:p>
            <a:r>
              <a:rPr lang="en-US" dirty="0"/>
              <a:t>Application Process (Part 4: Host Site Supervisors) </a:t>
            </a:r>
            <a:r>
              <a:rPr lang="en-US" sz="1800" dirty="0"/>
              <a:t>(Cont’d 2)</a:t>
            </a:r>
          </a:p>
        </p:txBody>
      </p:sp>
      <p:pic>
        <p:nvPicPr>
          <p:cNvPr id="7" name="Picture 6" descr="Below the drop-down menu in the Full Name prompt section, blue hyperlinked text says &quot;Click Here to Update Supervisors List.&quot; A red box surrounds this text.">
            <a:extLst>
              <a:ext uri="{FF2B5EF4-FFF2-40B4-BE49-F238E27FC236}">
                <a16:creationId xmlns:a16="http://schemas.microsoft.com/office/drawing/2014/main" id="{FB5C685D-BC83-BE42-CE2B-95E672E14BC3}"/>
              </a:ext>
            </a:extLst>
          </p:cNvPr>
          <p:cNvPicPr>
            <a:picLocks noChangeAspect="1"/>
          </p:cNvPicPr>
          <p:nvPr/>
        </p:nvPicPr>
        <p:blipFill>
          <a:blip r:embed="rId2"/>
          <a:stretch>
            <a:fillRect/>
          </a:stretch>
        </p:blipFill>
        <p:spPr>
          <a:xfrm>
            <a:off x="154849" y="1090525"/>
            <a:ext cx="5622496" cy="1342973"/>
          </a:xfrm>
          <a:prstGeom prst="rect">
            <a:avLst/>
          </a:prstGeom>
        </p:spPr>
      </p:pic>
      <p:sp>
        <p:nvSpPr>
          <p:cNvPr id="8" name="Rectangle 7">
            <a:extLst>
              <a:ext uri="{FF2B5EF4-FFF2-40B4-BE49-F238E27FC236}">
                <a16:creationId xmlns:a16="http://schemas.microsoft.com/office/drawing/2014/main" id="{2EFF3CDD-0F7C-D67A-88AF-CDA322B71E35}"/>
              </a:ext>
              <a:ext uri="{C183D7F6-B498-43B3-948B-1728B52AA6E4}">
                <adec:decorative xmlns:adec="http://schemas.microsoft.com/office/drawing/2017/decorative" val="1"/>
              </a:ext>
            </a:extLst>
          </p:cNvPr>
          <p:cNvSpPr/>
          <p:nvPr/>
        </p:nvSpPr>
        <p:spPr>
          <a:xfrm>
            <a:off x="457200" y="2161309"/>
            <a:ext cx="1821873" cy="2994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table with the example contact data. Above the table on the right is a blue button that says &quot;Add Host Site Staff.&quot; A red arrow points to the button.">
            <a:extLst>
              <a:ext uri="{FF2B5EF4-FFF2-40B4-BE49-F238E27FC236}">
                <a16:creationId xmlns:a16="http://schemas.microsoft.com/office/drawing/2014/main" id="{57C75A71-762C-A9B6-C0C3-30899B74E452}"/>
              </a:ext>
            </a:extLst>
          </p:cNvPr>
          <p:cNvPicPr>
            <a:picLocks noChangeAspect="1"/>
          </p:cNvPicPr>
          <p:nvPr/>
        </p:nvPicPr>
        <p:blipFill>
          <a:blip r:embed="rId3"/>
          <a:stretch>
            <a:fillRect/>
          </a:stretch>
        </p:blipFill>
        <p:spPr>
          <a:xfrm>
            <a:off x="3330579" y="2027414"/>
            <a:ext cx="5310500" cy="2910107"/>
          </a:xfrm>
          <a:prstGeom prst="rect">
            <a:avLst/>
          </a:prstGeom>
          <a:ln>
            <a:solidFill>
              <a:srgbClr val="4472C4"/>
            </a:solidFill>
          </a:ln>
        </p:spPr>
      </p:pic>
      <p:sp>
        <p:nvSpPr>
          <p:cNvPr id="5" name="Slide Number Placeholder 4">
            <a:extLst>
              <a:ext uri="{FF2B5EF4-FFF2-40B4-BE49-F238E27FC236}">
                <a16:creationId xmlns:a16="http://schemas.microsoft.com/office/drawing/2014/main" id="{1AF3C152-001F-31EB-BA7E-21F49ECAC5A1}"/>
              </a:ext>
            </a:extLst>
          </p:cNvPr>
          <p:cNvSpPr>
            <a:spLocks noGrp="1"/>
          </p:cNvSpPr>
          <p:nvPr>
            <p:ph type="sldNum" sz="quarter" idx="17"/>
          </p:nvPr>
        </p:nvSpPr>
        <p:spPr/>
        <p:txBody>
          <a:bodyPr/>
          <a:lstStyle/>
          <a:p>
            <a:fld id="{BE1A0740-F252-4427-A288-A0F9AF0CD4D9}" type="slidenum">
              <a:rPr lang="en-US" smtClean="0"/>
              <a:pPr/>
              <a:t>62</a:t>
            </a:fld>
            <a:endParaRPr lang="en-US" dirty="0"/>
          </a:p>
        </p:txBody>
      </p:sp>
      <p:cxnSp>
        <p:nvCxnSpPr>
          <p:cNvPr id="12" name="Straight Arrow Connector 11">
            <a:extLst>
              <a:ext uri="{FF2B5EF4-FFF2-40B4-BE49-F238E27FC236}">
                <a16:creationId xmlns:a16="http://schemas.microsoft.com/office/drawing/2014/main" id="{8225C623-1CDD-E7AE-7AE0-AA123E5595F3}"/>
              </a:ext>
              <a:ext uri="{C183D7F6-B498-43B3-948B-1728B52AA6E4}">
                <adec:decorative xmlns:adec="http://schemas.microsoft.com/office/drawing/2017/decorative" val="1"/>
              </a:ext>
            </a:extLst>
          </p:cNvPr>
          <p:cNvCxnSpPr>
            <a:cxnSpLocks/>
          </p:cNvCxnSpPr>
          <p:nvPr/>
        </p:nvCxnSpPr>
        <p:spPr>
          <a:xfrm>
            <a:off x="6158345" y="2821132"/>
            <a:ext cx="89361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80608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95F2-160E-DC29-CCB6-28CFF95C6967}"/>
              </a:ext>
            </a:extLst>
          </p:cNvPr>
          <p:cNvSpPr>
            <a:spLocks noGrp="1"/>
          </p:cNvSpPr>
          <p:nvPr>
            <p:ph type="title"/>
          </p:nvPr>
        </p:nvSpPr>
        <p:spPr>
          <a:xfrm>
            <a:off x="457199" y="205979"/>
            <a:ext cx="8586215" cy="857250"/>
          </a:xfrm>
        </p:spPr>
        <p:txBody>
          <a:bodyPr/>
          <a:lstStyle/>
          <a:p>
            <a:r>
              <a:rPr lang="en-US" dirty="0"/>
              <a:t>Application Process (Part 4: Host Site Supervisors) </a:t>
            </a:r>
            <a:r>
              <a:rPr lang="en-US" sz="1800" dirty="0"/>
              <a:t>(Cont’d 3)</a:t>
            </a:r>
          </a:p>
        </p:txBody>
      </p:sp>
      <p:pic>
        <p:nvPicPr>
          <p:cNvPr id="7" name="Picture 6" descr="A popup window with the heading &quot;Create.&quot; Below is a contact information form with fields for email, first and last name, phone number, and admin status. A blue button at the bottom says &quot;Create.&quot; A red box surrounds the button. Example data is written in these fields.">
            <a:extLst>
              <a:ext uri="{FF2B5EF4-FFF2-40B4-BE49-F238E27FC236}">
                <a16:creationId xmlns:a16="http://schemas.microsoft.com/office/drawing/2014/main" id="{618E7D4D-B702-339B-C7B1-FE9FAB26CB64}"/>
              </a:ext>
            </a:extLst>
          </p:cNvPr>
          <p:cNvPicPr>
            <a:picLocks noChangeAspect="1"/>
          </p:cNvPicPr>
          <p:nvPr/>
        </p:nvPicPr>
        <p:blipFill>
          <a:blip r:embed="rId2"/>
          <a:stretch>
            <a:fillRect/>
          </a:stretch>
        </p:blipFill>
        <p:spPr>
          <a:xfrm>
            <a:off x="457200" y="897881"/>
            <a:ext cx="3159486" cy="3556355"/>
          </a:xfrm>
          <a:prstGeom prst="rect">
            <a:avLst/>
          </a:prstGeom>
        </p:spPr>
      </p:pic>
      <p:sp>
        <p:nvSpPr>
          <p:cNvPr id="8" name="Rectangle 7">
            <a:extLst>
              <a:ext uri="{FF2B5EF4-FFF2-40B4-BE49-F238E27FC236}">
                <a16:creationId xmlns:a16="http://schemas.microsoft.com/office/drawing/2014/main" id="{A47C00F2-F1F0-5820-FEAC-9FE8F0263D40}"/>
              </a:ext>
              <a:ext uri="{C183D7F6-B498-43B3-948B-1728B52AA6E4}">
                <adec:decorative xmlns:adec="http://schemas.microsoft.com/office/drawing/2017/decorative" val="1"/>
              </a:ext>
            </a:extLst>
          </p:cNvPr>
          <p:cNvSpPr/>
          <p:nvPr/>
        </p:nvSpPr>
        <p:spPr>
          <a:xfrm>
            <a:off x="595745" y="3810000"/>
            <a:ext cx="651164"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contact information table has the most recently-entered example data listed in a new top row. A red box surrounds the new row.">
            <a:extLst>
              <a:ext uri="{FF2B5EF4-FFF2-40B4-BE49-F238E27FC236}">
                <a16:creationId xmlns:a16="http://schemas.microsoft.com/office/drawing/2014/main" id="{08775677-538E-54E6-C55A-5E1C90A92142}"/>
              </a:ext>
            </a:extLst>
          </p:cNvPr>
          <p:cNvPicPr>
            <a:picLocks noChangeAspect="1"/>
          </p:cNvPicPr>
          <p:nvPr/>
        </p:nvPicPr>
        <p:blipFill>
          <a:blip r:embed="rId3"/>
          <a:stretch>
            <a:fillRect/>
          </a:stretch>
        </p:blipFill>
        <p:spPr>
          <a:xfrm>
            <a:off x="3869308" y="1001112"/>
            <a:ext cx="4901699" cy="3141276"/>
          </a:xfrm>
          <a:prstGeom prst="rect">
            <a:avLst/>
          </a:prstGeom>
        </p:spPr>
      </p:pic>
      <p:sp>
        <p:nvSpPr>
          <p:cNvPr id="5" name="Slide Number Placeholder 4">
            <a:extLst>
              <a:ext uri="{FF2B5EF4-FFF2-40B4-BE49-F238E27FC236}">
                <a16:creationId xmlns:a16="http://schemas.microsoft.com/office/drawing/2014/main" id="{033E1DCB-A42A-992C-66FD-17E673B467D1}"/>
              </a:ext>
            </a:extLst>
          </p:cNvPr>
          <p:cNvSpPr>
            <a:spLocks noGrp="1"/>
          </p:cNvSpPr>
          <p:nvPr>
            <p:ph type="sldNum" sz="quarter" idx="17"/>
          </p:nvPr>
        </p:nvSpPr>
        <p:spPr/>
        <p:txBody>
          <a:bodyPr/>
          <a:lstStyle/>
          <a:p>
            <a:fld id="{BE1A0740-F252-4427-A288-A0F9AF0CD4D9}" type="slidenum">
              <a:rPr lang="en-US" smtClean="0"/>
              <a:pPr/>
              <a:t>63</a:t>
            </a:fld>
            <a:endParaRPr lang="en-US"/>
          </a:p>
        </p:txBody>
      </p:sp>
      <p:sp>
        <p:nvSpPr>
          <p:cNvPr id="11" name="Rectangle 10">
            <a:extLst>
              <a:ext uri="{FF2B5EF4-FFF2-40B4-BE49-F238E27FC236}">
                <a16:creationId xmlns:a16="http://schemas.microsoft.com/office/drawing/2014/main" id="{601204AE-DF87-6D97-C2D4-325F94000294}"/>
              </a:ext>
              <a:ext uri="{C183D7F6-B498-43B3-948B-1728B52AA6E4}">
                <adec:decorative xmlns:adec="http://schemas.microsoft.com/office/drawing/2017/decorative" val="1"/>
              </a:ext>
            </a:extLst>
          </p:cNvPr>
          <p:cNvSpPr/>
          <p:nvPr/>
        </p:nvSpPr>
        <p:spPr>
          <a:xfrm>
            <a:off x="4052455" y="1995055"/>
            <a:ext cx="4523509" cy="3879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07423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F454-7620-8F59-C840-CEBEF665F441}"/>
              </a:ext>
            </a:extLst>
          </p:cNvPr>
          <p:cNvSpPr>
            <a:spLocks noGrp="1"/>
          </p:cNvSpPr>
          <p:nvPr>
            <p:ph type="title"/>
          </p:nvPr>
        </p:nvSpPr>
        <p:spPr>
          <a:xfrm>
            <a:off x="457200" y="205979"/>
            <a:ext cx="8686800" cy="857250"/>
          </a:xfrm>
        </p:spPr>
        <p:txBody>
          <a:bodyPr/>
          <a:lstStyle/>
          <a:p>
            <a:r>
              <a:rPr lang="en-US" dirty="0"/>
              <a:t>Application Process (Part 4: Host Site Supervisors) </a:t>
            </a:r>
            <a:r>
              <a:rPr lang="en-US" sz="1800" dirty="0"/>
              <a:t>(Cont’d 4)</a:t>
            </a:r>
          </a:p>
        </p:txBody>
      </p:sp>
      <p:pic>
        <p:nvPicPr>
          <p:cNvPr id="7" name="Picture 6" descr="The top row in the contact information table has a blue downward-facing arrow at the right end. This populates a drop-down menu with options to Edit or Delete.">
            <a:extLst>
              <a:ext uri="{FF2B5EF4-FFF2-40B4-BE49-F238E27FC236}">
                <a16:creationId xmlns:a16="http://schemas.microsoft.com/office/drawing/2014/main" id="{65A588DF-AC7A-467B-422C-80C3724C941F}"/>
              </a:ext>
            </a:extLst>
          </p:cNvPr>
          <p:cNvPicPr>
            <a:picLocks noChangeAspect="1"/>
          </p:cNvPicPr>
          <p:nvPr/>
        </p:nvPicPr>
        <p:blipFill>
          <a:blip r:embed="rId2"/>
          <a:stretch>
            <a:fillRect/>
          </a:stretch>
        </p:blipFill>
        <p:spPr>
          <a:xfrm>
            <a:off x="325855" y="1063229"/>
            <a:ext cx="4412399" cy="2662313"/>
          </a:xfrm>
          <a:prstGeom prst="rect">
            <a:avLst/>
          </a:prstGeom>
        </p:spPr>
      </p:pic>
      <p:pic>
        <p:nvPicPr>
          <p:cNvPr id="9" name="Picture 8" descr="A heading at the top says &quot;Add Host Site Staff Details.&quot; Below is a prompt that says &quot;Supervisor Role,&quot; followed by a closed drop-down menu with &quot;Primary Supervisor&quot; selected. Below is the prompt to enter full name, followed by body text detailing how to add a missing individual. Below the body text is a drop-down menu that lists the example data entered earlier.">
            <a:extLst>
              <a:ext uri="{FF2B5EF4-FFF2-40B4-BE49-F238E27FC236}">
                <a16:creationId xmlns:a16="http://schemas.microsoft.com/office/drawing/2014/main" id="{D9A49D1D-9FF5-9A33-EEAC-881CAB730109}"/>
              </a:ext>
            </a:extLst>
          </p:cNvPr>
          <p:cNvPicPr>
            <a:picLocks noChangeAspect="1"/>
          </p:cNvPicPr>
          <p:nvPr/>
        </p:nvPicPr>
        <p:blipFill>
          <a:blip r:embed="rId3"/>
          <a:stretch>
            <a:fillRect/>
          </a:stretch>
        </p:blipFill>
        <p:spPr>
          <a:xfrm>
            <a:off x="3914236" y="2393962"/>
            <a:ext cx="4791431" cy="2403764"/>
          </a:xfrm>
          <a:prstGeom prst="rect">
            <a:avLst/>
          </a:prstGeom>
          <a:ln>
            <a:solidFill>
              <a:srgbClr val="4472C4"/>
            </a:solidFill>
          </a:ln>
        </p:spPr>
      </p:pic>
      <p:sp>
        <p:nvSpPr>
          <p:cNvPr id="5" name="Slide Number Placeholder 4">
            <a:extLst>
              <a:ext uri="{FF2B5EF4-FFF2-40B4-BE49-F238E27FC236}">
                <a16:creationId xmlns:a16="http://schemas.microsoft.com/office/drawing/2014/main" id="{202D0C5D-AB24-FB15-AE9C-C53434E5F154}"/>
              </a:ext>
            </a:extLst>
          </p:cNvPr>
          <p:cNvSpPr>
            <a:spLocks noGrp="1"/>
          </p:cNvSpPr>
          <p:nvPr>
            <p:ph type="sldNum" sz="quarter" idx="17"/>
          </p:nvPr>
        </p:nvSpPr>
        <p:spPr/>
        <p:txBody>
          <a:bodyPr/>
          <a:lstStyle/>
          <a:p>
            <a:fld id="{BE1A0740-F252-4427-A288-A0F9AF0CD4D9}" type="slidenum">
              <a:rPr lang="en-US" smtClean="0"/>
              <a:pPr/>
              <a:t>64</a:t>
            </a:fld>
            <a:endParaRPr lang="en-US"/>
          </a:p>
        </p:txBody>
      </p:sp>
      <p:sp>
        <p:nvSpPr>
          <p:cNvPr id="10" name="Rectangle 9">
            <a:extLst>
              <a:ext uri="{FF2B5EF4-FFF2-40B4-BE49-F238E27FC236}">
                <a16:creationId xmlns:a16="http://schemas.microsoft.com/office/drawing/2014/main" id="{F9131E55-3865-0B71-D52F-FE2B88007AC4}"/>
              </a:ext>
              <a:ext uri="{C183D7F6-B498-43B3-948B-1728B52AA6E4}">
                <adec:decorative xmlns:adec="http://schemas.microsoft.com/office/drawing/2017/decorative" val="1"/>
              </a:ext>
            </a:extLst>
          </p:cNvPr>
          <p:cNvSpPr/>
          <p:nvPr/>
        </p:nvSpPr>
        <p:spPr>
          <a:xfrm>
            <a:off x="8157568" y="3863980"/>
            <a:ext cx="477982" cy="6234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7283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0238-29D1-CDF7-AE22-E514BFA2B598}"/>
              </a:ext>
            </a:extLst>
          </p:cNvPr>
          <p:cNvSpPr>
            <a:spLocks noGrp="1"/>
          </p:cNvSpPr>
          <p:nvPr>
            <p:ph type="title"/>
          </p:nvPr>
        </p:nvSpPr>
        <p:spPr>
          <a:xfrm>
            <a:off x="457199" y="205979"/>
            <a:ext cx="8586215" cy="857250"/>
          </a:xfrm>
        </p:spPr>
        <p:txBody>
          <a:bodyPr/>
          <a:lstStyle/>
          <a:p>
            <a:r>
              <a:rPr lang="en-US" dirty="0"/>
              <a:t>Application Process (Part 4: Host Site Supervisors) </a:t>
            </a:r>
            <a:r>
              <a:rPr lang="en-US" sz="1800" dirty="0"/>
              <a:t>(Cont’d 5)</a:t>
            </a:r>
          </a:p>
        </p:txBody>
      </p:sp>
      <p:pic>
        <p:nvPicPr>
          <p:cNvPr id="7" name="Picture 6" descr=" A heading at the top says &quot;Add Host Site Staff Details.&quot; Below is a prompt that says &quot;Supervisor Role,&quot; followed by a closed drop-down menu with &quot;Primary Supervisor&quot; selected. Below is body text detailing how to add a missing individual. Below the body text is a drop-down menu that has options for the example data entered earlier. A red box surrounds the newest example entered.">
            <a:extLst>
              <a:ext uri="{FF2B5EF4-FFF2-40B4-BE49-F238E27FC236}">
                <a16:creationId xmlns:a16="http://schemas.microsoft.com/office/drawing/2014/main" id="{C5D61BC4-FDD5-8BC3-39D6-4B4CEA762DE8}"/>
              </a:ext>
            </a:extLst>
          </p:cNvPr>
          <p:cNvPicPr>
            <a:picLocks noChangeAspect="1"/>
          </p:cNvPicPr>
          <p:nvPr/>
        </p:nvPicPr>
        <p:blipFill>
          <a:blip r:embed="rId2"/>
          <a:stretch>
            <a:fillRect/>
          </a:stretch>
        </p:blipFill>
        <p:spPr>
          <a:xfrm>
            <a:off x="171717" y="1063230"/>
            <a:ext cx="4781284" cy="2586770"/>
          </a:xfrm>
          <a:prstGeom prst="rect">
            <a:avLst/>
          </a:prstGeom>
        </p:spPr>
      </p:pic>
      <p:sp>
        <p:nvSpPr>
          <p:cNvPr id="8" name="Rectangle 7">
            <a:extLst>
              <a:ext uri="{FF2B5EF4-FFF2-40B4-BE49-F238E27FC236}">
                <a16:creationId xmlns:a16="http://schemas.microsoft.com/office/drawing/2014/main" id="{F798A121-455A-86A2-3379-570E153979AD}"/>
              </a:ext>
              <a:ext uri="{C183D7F6-B498-43B3-948B-1728B52AA6E4}">
                <adec:decorative xmlns:adec="http://schemas.microsoft.com/office/drawing/2017/decorative" val="1"/>
              </a:ext>
            </a:extLst>
          </p:cNvPr>
          <p:cNvSpPr/>
          <p:nvPr/>
        </p:nvSpPr>
        <p:spPr>
          <a:xfrm>
            <a:off x="574964" y="3276600"/>
            <a:ext cx="1392381" cy="152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rompt at the top says &quot;CDC Employee?&quot; Below is a closed drop-down menu with No selected. Below, another prompt says &quot;Job Title,&quot; followed by a drop-down menu with options for 9 public health roles such as Epidemiologist and Health Scientist. The last option is &quot;Other,&quot; which a red box surrounds.">
            <a:extLst>
              <a:ext uri="{FF2B5EF4-FFF2-40B4-BE49-F238E27FC236}">
                <a16:creationId xmlns:a16="http://schemas.microsoft.com/office/drawing/2014/main" id="{2BE4F62E-7778-10F3-410C-9F82F225927C}"/>
              </a:ext>
            </a:extLst>
          </p:cNvPr>
          <p:cNvPicPr>
            <a:picLocks noChangeAspect="1"/>
          </p:cNvPicPr>
          <p:nvPr/>
        </p:nvPicPr>
        <p:blipFill>
          <a:blip r:embed="rId3"/>
          <a:stretch>
            <a:fillRect/>
          </a:stretch>
        </p:blipFill>
        <p:spPr>
          <a:xfrm>
            <a:off x="3459722" y="2163040"/>
            <a:ext cx="5227078" cy="2845267"/>
          </a:xfrm>
          <a:prstGeom prst="rect">
            <a:avLst/>
          </a:prstGeom>
        </p:spPr>
      </p:pic>
      <p:sp>
        <p:nvSpPr>
          <p:cNvPr id="5" name="Slide Number Placeholder 4">
            <a:extLst>
              <a:ext uri="{FF2B5EF4-FFF2-40B4-BE49-F238E27FC236}">
                <a16:creationId xmlns:a16="http://schemas.microsoft.com/office/drawing/2014/main" id="{7662D026-836E-80CD-C58F-27C25DCAE8D7}"/>
              </a:ext>
            </a:extLst>
          </p:cNvPr>
          <p:cNvSpPr>
            <a:spLocks noGrp="1"/>
          </p:cNvSpPr>
          <p:nvPr>
            <p:ph type="sldNum" sz="quarter" idx="17"/>
          </p:nvPr>
        </p:nvSpPr>
        <p:spPr/>
        <p:txBody>
          <a:bodyPr/>
          <a:lstStyle/>
          <a:p>
            <a:fld id="{BE1A0740-F252-4427-A288-A0F9AF0CD4D9}" type="slidenum">
              <a:rPr lang="en-US" smtClean="0"/>
              <a:pPr/>
              <a:t>65</a:t>
            </a:fld>
            <a:endParaRPr lang="en-US"/>
          </a:p>
        </p:txBody>
      </p:sp>
      <p:sp>
        <p:nvSpPr>
          <p:cNvPr id="14" name="Rectangle 13">
            <a:extLst>
              <a:ext uri="{FF2B5EF4-FFF2-40B4-BE49-F238E27FC236}">
                <a16:creationId xmlns:a16="http://schemas.microsoft.com/office/drawing/2014/main" id="{AE4ACFED-FFBD-B748-AA3C-9830DC3435EA}"/>
              </a:ext>
              <a:ext uri="{C183D7F6-B498-43B3-948B-1728B52AA6E4}">
                <adec:decorative xmlns:adec="http://schemas.microsoft.com/office/drawing/2017/decorative" val="1"/>
              </a:ext>
            </a:extLst>
          </p:cNvPr>
          <p:cNvSpPr/>
          <p:nvPr/>
        </p:nvSpPr>
        <p:spPr>
          <a:xfrm>
            <a:off x="3796145" y="4800599"/>
            <a:ext cx="1212273" cy="1369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0417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31DE-72F4-983A-A8C3-1359AB4675F9}"/>
              </a:ext>
            </a:extLst>
          </p:cNvPr>
          <p:cNvSpPr>
            <a:spLocks noGrp="1"/>
          </p:cNvSpPr>
          <p:nvPr>
            <p:ph type="title"/>
          </p:nvPr>
        </p:nvSpPr>
        <p:spPr>
          <a:xfrm>
            <a:off x="457199" y="205979"/>
            <a:ext cx="8586215" cy="857250"/>
          </a:xfrm>
        </p:spPr>
        <p:txBody>
          <a:bodyPr/>
          <a:lstStyle/>
          <a:p>
            <a:r>
              <a:rPr lang="en-US" dirty="0"/>
              <a:t>Application Process (Part 4: Host Site Supervisors) </a:t>
            </a:r>
            <a:r>
              <a:rPr lang="en-US" sz="1800" dirty="0"/>
              <a:t>(Cont’d 6)</a:t>
            </a:r>
          </a:p>
        </p:txBody>
      </p:sp>
      <p:pic>
        <p:nvPicPr>
          <p:cNvPr id="7" name="Picture 6" descr="The Job Title prompt has &quot;Other&quot; selected from the drop-down menu. Below, another prompt says &quot;Specify Job Title,&quot; followed by a short-form text input field.">
            <a:extLst>
              <a:ext uri="{FF2B5EF4-FFF2-40B4-BE49-F238E27FC236}">
                <a16:creationId xmlns:a16="http://schemas.microsoft.com/office/drawing/2014/main" id="{93B8DE51-A0CB-B232-4BDC-55F4E3121EE8}"/>
              </a:ext>
            </a:extLst>
          </p:cNvPr>
          <p:cNvPicPr>
            <a:picLocks noChangeAspect="1"/>
          </p:cNvPicPr>
          <p:nvPr/>
        </p:nvPicPr>
        <p:blipFill>
          <a:blip r:embed="rId2"/>
          <a:stretch>
            <a:fillRect/>
          </a:stretch>
        </p:blipFill>
        <p:spPr>
          <a:xfrm>
            <a:off x="243153" y="1263151"/>
            <a:ext cx="6046811" cy="1265611"/>
          </a:xfrm>
          <a:prstGeom prst="rect">
            <a:avLst/>
          </a:prstGeom>
        </p:spPr>
      </p:pic>
      <p:sp>
        <p:nvSpPr>
          <p:cNvPr id="5" name="Slide Number Placeholder 4">
            <a:extLst>
              <a:ext uri="{FF2B5EF4-FFF2-40B4-BE49-F238E27FC236}">
                <a16:creationId xmlns:a16="http://schemas.microsoft.com/office/drawing/2014/main" id="{6DB80F20-3275-830C-8AFB-A8717B3FB918}"/>
              </a:ext>
            </a:extLst>
          </p:cNvPr>
          <p:cNvSpPr>
            <a:spLocks noGrp="1"/>
          </p:cNvSpPr>
          <p:nvPr>
            <p:ph type="sldNum" sz="quarter" idx="17"/>
          </p:nvPr>
        </p:nvSpPr>
        <p:spPr/>
        <p:txBody>
          <a:bodyPr/>
          <a:lstStyle/>
          <a:p>
            <a:fld id="{BE1A0740-F252-4427-A288-A0F9AF0CD4D9}" type="slidenum">
              <a:rPr lang="en-US" smtClean="0"/>
              <a:pPr/>
              <a:t>66</a:t>
            </a:fld>
            <a:endParaRPr lang="en-US"/>
          </a:p>
        </p:txBody>
      </p:sp>
      <p:pic>
        <p:nvPicPr>
          <p:cNvPr id="9" name="Picture 8" descr="Five prompts ask for organizational unit, degrees, full or part-time status, ability to devote 10% of time to associate, and ability of the secondary supervisor to step in if needed.">
            <a:extLst>
              <a:ext uri="{FF2B5EF4-FFF2-40B4-BE49-F238E27FC236}">
                <a16:creationId xmlns:a16="http://schemas.microsoft.com/office/drawing/2014/main" id="{E9C856E2-88DA-93F5-8E0A-0D01C95223D9}"/>
              </a:ext>
            </a:extLst>
          </p:cNvPr>
          <p:cNvPicPr>
            <a:picLocks noChangeAspect="1"/>
          </p:cNvPicPr>
          <p:nvPr/>
        </p:nvPicPr>
        <p:blipFill>
          <a:blip r:embed="rId3"/>
          <a:stretch>
            <a:fillRect/>
          </a:stretch>
        </p:blipFill>
        <p:spPr>
          <a:xfrm>
            <a:off x="3290069" y="1925782"/>
            <a:ext cx="5554490" cy="2798918"/>
          </a:xfrm>
          <a:prstGeom prst="rect">
            <a:avLst/>
          </a:prstGeom>
          <a:ln w="9525">
            <a:solidFill>
              <a:srgbClr val="000000"/>
            </a:solidFill>
          </a:ln>
        </p:spPr>
      </p:pic>
    </p:spTree>
    <p:extLst>
      <p:ext uri="{BB962C8B-B14F-4D97-AF65-F5344CB8AC3E}">
        <p14:creationId xmlns:p14="http://schemas.microsoft.com/office/powerpoint/2010/main" val="253868884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A04D4-F5C0-5ED9-CF63-FA4C0199C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F076E-BE0A-299E-BB61-3565E624273E}"/>
              </a:ext>
            </a:extLst>
          </p:cNvPr>
          <p:cNvSpPr>
            <a:spLocks noGrp="1"/>
          </p:cNvSpPr>
          <p:nvPr>
            <p:ph type="title"/>
          </p:nvPr>
        </p:nvSpPr>
        <p:spPr>
          <a:xfrm>
            <a:off x="457199" y="205979"/>
            <a:ext cx="8586215" cy="857250"/>
          </a:xfrm>
        </p:spPr>
        <p:txBody>
          <a:bodyPr/>
          <a:lstStyle/>
          <a:p>
            <a:r>
              <a:rPr lang="en-US" dirty="0"/>
              <a:t>Application Process (Part 4: Host Site Supervisors)</a:t>
            </a:r>
            <a:r>
              <a:rPr lang="en-US" sz="1800" dirty="0"/>
              <a:t> (Cont’d 7)</a:t>
            </a:r>
          </a:p>
        </p:txBody>
      </p:sp>
      <p:pic>
        <p:nvPicPr>
          <p:cNvPr id="4" name="Picture 3" descr="A prompt asks if the supervisor is an alumnus of a CDC fellowship or training program. A closed drop-down menu below has &quot;Yes&quot; selected. Below is a list of CDC fellowships, with the ability to select multiple.">
            <a:extLst>
              <a:ext uri="{FF2B5EF4-FFF2-40B4-BE49-F238E27FC236}">
                <a16:creationId xmlns:a16="http://schemas.microsoft.com/office/drawing/2014/main" id="{2460BDB0-F61C-19B0-7329-704D5108A60C}"/>
              </a:ext>
            </a:extLst>
          </p:cNvPr>
          <p:cNvPicPr>
            <a:picLocks noChangeAspect="1"/>
          </p:cNvPicPr>
          <p:nvPr/>
        </p:nvPicPr>
        <p:blipFill>
          <a:blip r:embed="rId2"/>
          <a:stretch>
            <a:fillRect/>
          </a:stretch>
        </p:blipFill>
        <p:spPr>
          <a:xfrm>
            <a:off x="306803" y="1000623"/>
            <a:ext cx="5711238" cy="2906726"/>
          </a:xfrm>
          <a:prstGeom prst="rect">
            <a:avLst/>
          </a:prstGeom>
        </p:spPr>
      </p:pic>
      <p:sp>
        <p:nvSpPr>
          <p:cNvPr id="5" name="Slide Number Placeholder 4">
            <a:extLst>
              <a:ext uri="{FF2B5EF4-FFF2-40B4-BE49-F238E27FC236}">
                <a16:creationId xmlns:a16="http://schemas.microsoft.com/office/drawing/2014/main" id="{104E0214-1CD7-AF19-0F41-47B607612E9C}"/>
              </a:ext>
            </a:extLst>
          </p:cNvPr>
          <p:cNvSpPr>
            <a:spLocks noGrp="1"/>
          </p:cNvSpPr>
          <p:nvPr>
            <p:ph type="sldNum" sz="quarter" idx="17"/>
          </p:nvPr>
        </p:nvSpPr>
        <p:spPr/>
        <p:txBody>
          <a:bodyPr/>
          <a:lstStyle/>
          <a:p>
            <a:fld id="{BE1A0740-F252-4427-A288-A0F9AF0CD4D9}" type="slidenum">
              <a:rPr lang="en-US" smtClean="0"/>
              <a:pPr/>
              <a:t>67</a:t>
            </a:fld>
            <a:endParaRPr lang="en-US"/>
          </a:p>
        </p:txBody>
      </p:sp>
      <p:pic>
        <p:nvPicPr>
          <p:cNvPr id="8" name="Picture 7" descr="5 prompts ask for further details on the supervisor's public health and supervisory experience, and the number of staff supervisors. A popup window at the bottom states that each supervisor must have a minimum of 2 years of supervisory experience. ">
            <a:extLst>
              <a:ext uri="{FF2B5EF4-FFF2-40B4-BE49-F238E27FC236}">
                <a16:creationId xmlns:a16="http://schemas.microsoft.com/office/drawing/2014/main" id="{287CD86A-1A79-2C03-DB48-CA9817107C47}"/>
              </a:ext>
            </a:extLst>
          </p:cNvPr>
          <p:cNvPicPr>
            <a:picLocks noChangeAspect="1"/>
          </p:cNvPicPr>
          <p:nvPr/>
        </p:nvPicPr>
        <p:blipFill>
          <a:blip r:embed="rId3"/>
          <a:stretch>
            <a:fillRect/>
          </a:stretch>
        </p:blipFill>
        <p:spPr>
          <a:xfrm>
            <a:off x="4073237" y="1857873"/>
            <a:ext cx="4890655" cy="3070877"/>
          </a:xfrm>
          <a:prstGeom prst="rect">
            <a:avLst/>
          </a:prstGeom>
        </p:spPr>
      </p:pic>
    </p:spTree>
    <p:extLst>
      <p:ext uri="{BB962C8B-B14F-4D97-AF65-F5344CB8AC3E}">
        <p14:creationId xmlns:p14="http://schemas.microsoft.com/office/powerpoint/2010/main" val="300798832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167F-ED52-2521-30E1-CA8414D2C1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02624-BC62-F3E9-D7BB-3928DEC58A6E}"/>
              </a:ext>
            </a:extLst>
          </p:cNvPr>
          <p:cNvSpPr>
            <a:spLocks noGrp="1"/>
          </p:cNvSpPr>
          <p:nvPr>
            <p:ph type="title"/>
          </p:nvPr>
        </p:nvSpPr>
        <p:spPr>
          <a:xfrm>
            <a:off x="457199" y="205979"/>
            <a:ext cx="8586215" cy="857250"/>
          </a:xfrm>
        </p:spPr>
        <p:txBody>
          <a:bodyPr/>
          <a:lstStyle/>
          <a:p>
            <a:r>
              <a:rPr lang="en-US" dirty="0"/>
              <a:t>Application Process (Part 4: Host Site Supervisors) </a:t>
            </a:r>
            <a:r>
              <a:rPr lang="en-US" sz="1800" dirty="0"/>
              <a:t>(Cont’d 8)</a:t>
            </a:r>
          </a:p>
        </p:txBody>
      </p:sp>
      <p:pic>
        <p:nvPicPr>
          <p:cNvPr id="6" name="Picture 5" descr="7 prompts ask for more details on supervisory experience.">
            <a:extLst>
              <a:ext uri="{FF2B5EF4-FFF2-40B4-BE49-F238E27FC236}">
                <a16:creationId xmlns:a16="http://schemas.microsoft.com/office/drawing/2014/main" id="{332370B8-A69C-4723-337E-8450F74988E9}"/>
              </a:ext>
            </a:extLst>
          </p:cNvPr>
          <p:cNvPicPr>
            <a:picLocks noChangeAspect="1"/>
          </p:cNvPicPr>
          <p:nvPr/>
        </p:nvPicPr>
        <p:blipFill>
          <a:blip r:embed="rId2"/>
          <a:stretch>
            <a:fillRect/>
          </a:stretch>
        </p:blipFill>
        <p:spPr>
          <a:xfrm>
            <a:off x="393466" y="905741"/>
            <a:ext cx="4516289" cy="3332018"/>
          </a:xfrm>
          <a:prstGeom prst="rect">
            <a:avLst/>
          </a:prstGeom>
        </p:spPr>
      </p:pic>
      <p:pic>
        <p:nvPicPr>
          <p:cNvPr id="9" name="Picture 8" descr="A long-form text prompt asks for name and class year of associates supervised over the past five years. Another long-form prompt asks to describe the supervisor's experience and style. A third long-form prompt asks for an outline of a supervision plan for the associate, with descriptions of supervisor roles, communication methods, and how the team will facilitate the associate's engagement with others at the host site.">
            <a:extLst>
              <a:ext uri="{FF2B5EF4-FFF2-40B4-BE49-F238E27FC236}">
                <a16:creationId xmlns:a16="http://schemas.microsoft.com/office/drawing/2014/main" id="{FC78BBB7-2EC5-4842-A8D4-E62FF8B51C42}"/>
              </a:ext>
            </a:extLst>
          </p:cNvPr>
          <p:cNvPicPr>
            <a:picLocks noChangeAspect="1"/>
          </p:cNvPicPr>
          <p:nvPr/>
        </p:nvPicPr>
        <p:blipFill>
          <a:blip r:embed="rId3"/>
          <a:stretch>
            <a:fillRect/>
          </a:stretch>
        </p:blipFill>
        <p:spPr>
          <a:xfrm>
            <a:off x="4185557" y="1596957"/>
            <a:ext cx="4044043" cy="3342296"/>
          </a:xfrm>
          <a:prstGeom prst="rect">
            <a:avLst/>
          </a:prstGeom>
          <a:ln>
            <a:solidFill>
              <a:srgbClr val="4472C4"/>
            </a:solidFill>
          </a:ln>
        </p:spPr>
      </p:pic>
      <p:sp>
        <p:nvSpPr>
          <p:cNvPr id="5" name="Slide Number Placeholder 4">
            <a:extLst>
              <a:ext uri="{FF2B5EF4-FFF2-40B4-BE49-F238E27FC236}">
                <a16:creationId xmlns:a16="http://schemas.microsoft.com/office/drawing/2014/main" id="{30E3558F-81C8-2669-FFB1-FDB82FC1FB73}"/>
              </a:ext>
            </a:extLst>
          </p:cNvPr>
          <p:cNvSpPr>
            <a:spLocks noGrp="1"/>
          </p:cNvSpPr>
          <p:nvPr>
            <p:ph type="sldNum" sz="quarter" idx="17"/>
          </p:nvPr>
        </p:nvSpPr>
        <p:spPr/>
        <p:txBody>
          <a:bodyPr/>
          <a:lstStyle/>
          <a:p>
            <a:fld id="{BE1A0740-F252-4427-A288-A0F9AF0CD4D9}" type="slidenum">
              <a:rPr lang="en-US" smtClean="0"/>
              <a:pPr/>
              <a:t>68</a:t>
            </a:fld>
            <a:endParaRPr lang="en-US"/>
          </a:p>
        </p:txBody>
      </p:sp>
    </p:spTree>
    <p:extLst>
      <p:ext uri="{BB962C8B-B14F-4D97-AF65-F5344CB8AC3E}">
        <p14:creationId xmlns:p14="http://schemas.microsoft.com/office/powerpoint/2010/main" val="238764528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0551F-1181-E088-71A5-5A4813680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55E4A-3568-ACB3-B776-01E98BBBFD7D}"/>
              </a:ext>
            </a:extLst>
          </p:cNvPr>
          <p:cNvSpPr>
            <a:spLocks noGrp="1"/>
          </p:cNvSpPr>
          <p:nvPr>
            <p:ph type="title"/>
          </p:nvPr>
        </p:nvSpPr>
        <p:spPr>
          <a:xfrm>
            <a:off x="457199" y="205979"/>
            <a:ext cx="8586215" cy="857250"/>
          </a:xfrm>
        </p:spPr>
        <p:txBody>
          <a:bodyPr/>
          <a:lstStyle/>
          <a:p>
            <a:r>
              <a:rPr lang="en-US" dirty="0"/>
              <a:t>Application Process (Part 4: Host Site Supervisors) </a:t>
            </a:r>
            <a:r>
              <a:rPr lang="en-US" sz="1800" dirty="0"/>
              <a:t>(Cont’d 9)</a:t>
            </a:r>
          </a:p>
        </p:txBody>
      </p:sp>
      <p:pic>
        <p:nvPicPr>
          <p:cNvPr id="4" name="Picture 3" descr="A long-form text input prompt asks for a description of the supervisor's experience/approach to collaborating with external partner agencies, via cooperative agreements, disease/disaster response, community outreach, etc.">
            <a:extLst>
              <a:ext uri="{FF2B5EF4-FFF2-40B4-BE49-F238E27FC236}">
                <a16:creationId xmlns:a16="http://schemas.microsoft.com/office/drawing/2014/main" id="{C253AAEB-9C9E-AEC0-FE2D-921C933FE98F}"/>
              </a:ext>
            </a:extLst>
          </p:cNvPr>
          <p:cNvPicPr>
            <a:picLocks noChangeAspect="1"/>
          </p:cNvPicPr>
          <p:nvPr/>
        </p:nvPicPr>
        <p:blipFill>
          <a:blip r:embed="rId2"/>
          <a:stretch>
            <a:fillRect/>
          </a:stretch>
        </p:blipFill>
        <p:spPr>
          <a:xfrm>
            <a:off x="657633" y="1066211"/>
            <a:ext cx="4969285" cy="1667508"/>
          </a:xfrm>
          <a:prstGeom prst="rect">
            <a:avLst/>
          </a:prstGeom>
        </p:spPr>
      </p:pic>
      <p:cxnSp>
        <p:nvCxnSpPr>
          <p:cNvPr id="8" name="Straight Arrow Connector 7">
            <a:extLst>
              <a:ext uri="{FF2B5EF4-FFF2-40B4-BE49-F238E27FC236}">
                <a16:creationId xmlns:a16="http://schemas.microsoft.com/office/drawing/2014/main" id="{6EDFD8E3-F9BB-A86B-EE2B-64379DA7F0B2}"/>
              </a:ext>
              <a:ext uri="{C183D7F6-B498-43B3-948B-1728B52AA6E4}">
                <adec:decorative xmlns:adec="http://schemas.microsoft.com/office/drawing/2017/decorative" val="1"/>
              </a:ext>
            </a:extLst>
          </p:cNvPr>
          <p:cNvCxnSpPr>
            <a:cxnSpLocks/>
          </p:cNvCxnSpPr>
          <p:nvPr/>
        </p:nvCxnSpPr>
        <p:spPr>
          <a:xfrm>
            <a:off x="4073236" y="2445327"/>
            <a:ext cx="692727"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The &quot;PHAP Host - Supervisors&quot; heading is followed by the green &quot;+ Add Supervisor&quot; button. A blue rectangle below with a small pencil graphic displays the name of the most recently-entered example data.">
            <a:extLst>
              <a:ext uri="{FF2B5EF4-FFF2-40B4-BE49-F238E27FC236}">
                <a16:creationId xmlns:a16="http://schemas.microsoft.com/office/drawing/2014/main" id="{B60ED833-0A9D-0027-A247-F54C127637E4}"/>
              </a:ext>
            </a:extLst>
          </p:cNvPr>
          <p:cNvPicPr>
            <a:picLocks noChangeAspect="1"/>
          </p:cNvPicPr>
          <p:nvPr/>
        </p:nvPicPr>
        <p:blipFill>
          <a:blip r:embed="rId3"/>
          <a:stretch>
            <a:fillRect/>
          </a:stretch>
        </p:blipFill>
        <p:spPr>
          <a:xfrm>
            <a:off x="2488851" y="2896481"/>
            <a:ext cx="5952003" cy="1329151"/>
          </a:xfrm>
          <a:prstGeom prst="rect">
            <a:avLst/>
          </a:prstGeom>
        </p:spPr>
      </p:pic>
      <p:sp>
        <p:nvSpPr>
          <p:cNvPr id="5" name="Slide Number Placeholder 4">
            <a:extLst>
              <a:ext uri="{FF2B5EF4-FFF2-40B4-BE49-F238E27FC236}">
                <a16:creationId xmlns:a16="http://schemas.microsoft.com/office/drawing/2014/main" id="{A3DAA1C5-F8F6-A101-0EF6-F5AFF228BC6D}"/>
              </a:ext>
            </a:extLst>
          </p:cNvPr>
          <p:cNvSpPr>
            <a:spLocks noGrp="1"/>
          </p:cNvSpPr>
          <p:nvPr>
            <p:ph type="sldNum" sz="quarter" idx="17"/>
          </p:nvPr>
        </p:nvSpPr>
        <p:spPr/>
        <p:txBody>
          <a:bodyPr/>
          <a:lstStyle/>
          <a:p>
            <a:fld id="{BE1A0740-F252-4427-A288-A0F9AF0CD4D9}" type="slidenum">
              <a:rPr lang="en-US" smtClean="0"/>
              <a:pPr/>
              <a:t>69</a:t>
            </a:fld>
            <a:endParaRPr lang="en-US"/>
          </a:p>
        </p:txBody>
      </p:sp>
    </p:spTree>
    <p:extLst>
      <p:ext uri="{BB962C8B-B14F-4D97-AF65-F5344CB8AC3E}">
        <p14:creationId xmlns:p14="http://schemas.microsoft.com/office/powerpoint/2010/main" val="16684574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FC-B35B-DA05-4E43-E68E6C50B7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A36FFA-E824-FED1-2ACC-F2B3C3A45C64}"/>
              </a:ext>
            </a:extLst>
          </p:cNvPr>
          <p:cNvSpPr>
            <a:spLocks noGrp="1"/>
          </p:cNvSpPr>
          <p:nvPr>
            <p:ph type="title"/>
          </p:nvPr>
        </p:nvSpPr>
        <p:spPr>
          <a:xfrm>
            <a:off x="451508" y="-507"/>
            <a:ext cx="7989921" cy="857250"/>
          </a:xfrm>
        </p:spPr>
        <p:txBody>
          <a:bodyPr/>
          <a:lstStyle/>
          <a:p>
            <a:r>
              <a:rPr lang="en-US" sz="2800"/>
              <a:t>Accessing the eFMS 3.0 Host Site Application Portal</a:t>
            </a:r>
          </a:p>
        </p:txBody>
      </p:sp>
      <p:sp>
        <p:nvSpPr>
          <p:cNvPr id="6" name="Text Placeholder 5">
            <a:extLst>
              <a:ext uri="{FF2B5EF4-FFF2-40B4-BE49-F238E27FC236}">
                <a16:creationId xmlns:a16="http://schemas.microsoft.com/office/drawing/2014/main" id="{319C744C-2AF9-4730-63E7-8DCA4F76A65C}"/>
              </a:ext>
            </a:extLst>
          </p:cNvPr>
          <p:cNvSpPr>
            <a:spLocks noGrp="1"/>
          </p:cNvSpPr>
          <p:nvPr>
            <p:ph type="body" sz="quarter" idx="10"/>
          </p:nvPr>
        </p:nvSpPr>
        <p:spPr>
          <a:xfrm>
            <a:off x="457199" y="1095646"/>
            <a:ext cx="8203121" cy="1080135"/>
          </a:xfrm>
        </p:spPr>
        <p:txBody>
          <a:bodyPr/>
          <a:lstStyle/>
          <a:p>
            <a:pPr marL="228600" marR="0" lvl="0" indent="-228600" algn="l" defTabSz="914400">
              <a:lnSpc>
                <a:spcPts val="2200"/>
              </a:lnSpc>
              <a:spcBef>
                <a:spcPts val="900"/>
              </a:spcBef>
              <a:spcAft>
                <a:spcPts val="0"/>
              </a:spcAft>
              <a:buClr>
                <a:srgbClr val="003BC0"/>
              </a:buClr>
              <a:buSzTx/>
              <a:buFont typeface="Arial" panose="020B0604020202020204" pitchFamily="34" charset="0"/>
              <a:buChar char="•"/>
              <a:tabLst/>
              <a:defRPr/>
            </a:pPr>
            <a:r>
              <a:rPr kumimoji="0" lang="en-US" b="1" i="0" u="none" strike="noStrike" kern="1200" cap="none" spc="0" normalizeH="0" baseline="0" noProof="0">
                <a:ln>
                  <a:noFill/>
                </a:ln>
                <a:solidFill>
                  <a:srgbClr val="1D1D1D"/>
                </a:solidFill>
                <a:effectLst/>
                <a:uLnTx/>
                <a:uFillTx/>
                <a:latin typeface="Calibri"/>
                <a:ea typeface="Calibri"/>
                <a:cs typeface="Calibri"/>
              </a:rPr>
              <a:t>The portal link will be posted on PHAP’s website at </a:t>
            </a:r>
            <a:r>
              <a:rPr kumimoji="0" lang="en-US" b="1" i="0" u="none" strike="noStrike" kern="1200" cap="none" spc="0" normalizeH="0" baseline="0" noProof="0">
                <a:ln>
                  <a:noFill/>
                </a:ln>
                <a:solidFill>
                  <a:srgbClr val="1D1D1D"/>
                </a:solidFill>
                <a:effectLst/>
                <a:uLnTx/>
                <a:uFillTx/>
                <a:latin typeface="Calibri"/>
                <a:ea typeface="Calibri"/>
                <a:cs typeface="Calibri"/>
                <a:hlinkClick r:id="rId2"/>
              </a:rPr>
              <a:t>www.cdc.gov/phap/</a:t>
            </a:r>
            <a:r>
              <a:rPr kumimoji="0" lang="en-US" b="1" i="0" u="none" strike="noStrike" kern="1200" cap="none" spc="0" normalizeH="0" baseline="0" noProof="0">
                <a:ln>
                  <a:noFill/>
                </a:ln>
                <a:solidFill>
                  <a:srgbClr val="1D1D1D"/>
                </a:solidFill>
                <a:effectLst/>
                <a:uLnTx/>
                <a:uFillTx/>
                <a:latin typeface="Calibri"/>
                <a:ea typeface="Calibri"/>
                <a:cs typeface="Calibri"/>
              </a:rPr>
              <a:t>  </a:t>
            </a:r>
          </a:p>
          <a:p>
            <a:pPr>
              <a:spcBef>
                <a:spcPts val="600"/>
              </a:spcBef>
              <a:spcAft>
                <a:spcPts val="0"/>
              </a:spcAft>
              <a:buClr>
                <a:srgbClr val="005761"/>
              </a:buClr>
              <a:tabLst>
                <a:tab pos="400050" algn="l"/>
              </a:tabLst>
              <a:defRPr/>
            </a:pPr>
            <a:endParaRPr lang="en-US" b="1"/>
          </a:p>
          <a:p>
            <a:pPr marL="457200" lvl="1" indent="-169545" algn="l">
              <a:lnSpc>
                <a:spcPts val="2000"/>
              </a:lnSpc>
              <a:spcBef>
                <a:spcPts val="600"/>
              </a:spcBef>
              <a:spcAft>
                <a:spcPts val="0"/>
              </a:spcAft>
              <a:buClr>
                <a:srgbClr val="005761"/>
              </a:buClr>
              <a:buFont typeface="Arial" panose="020B0604020202020204" pitchFamily="34" charset="0"/>
              <a:buChar char="-"/>
              <a:tabLst>
                <a:tab pos="400050" algn="l"/>
              </a:tabLst>
              <a:defRPr/>
            </a:pPr>
            <a:endParaRPr lang="en-US" sz="1800">
              <a:solidFill>
                <a:srgbClr val="1D1D1D"/>
              </a:solidFill>
              <a:ea typeface="Calibri" panose="020F0502020204030204" pitchFamily="34" charset="0"/>
              <a:cs typeface="Calibri" panose="020F0502020204030204" pitchFamily="34" charset="0"/>
            </a:endParaRPr>
          </a:p>
          <a:p>
            <a:pPr marL="971550" lvl="1" indent="-228600">
              <a:lnSpc>
                <a:spcPts val="2200"/>
              </a:lnSpc>
              <a:spcBef>
                <a:spcPts val="600"/>
              </a:spcBef>
              <a:spcAft>
                <a:spcPts val="0"/>
              </a:spcAft>
              <a:buClr>
                <a:srgbClr val="003BC0"/>
              </a:buClr>
              <a:buFont typeface="Arial" panose="020B0604020202020204" pitchFamily="34" charset="0"/>
              <a:buChar char="•"/>
              <a:defRPr/>
            </a:pPr>
            <a:endParaRPr lang="en-US" b="1"/>
          </a:p>
          <a:p>
            <a:pPr marL="228600" indent="-228600">
              <a:lnSpc>
                <a:spcPts val="2200"/>
              </a:lnSpc>
              <a:spcBef>
                <a:spcPts val="600"/>
              </a:spcBef>
              <a:spcAft>
                <a:spcPts val="0"/>
              </a:spcAft>
              <a:buClr>
                <a:srgbClr val="003BC0"/>
              </a:buClr>
              <a:buFont typeface="Arial" panose="020B0604020202020204" pitchFamily="34" charset="0"/>
              <a:buChar char="•"/>
              <a:defRPr/>
            </a:pPr>
            <a:endParaRPr lang="en-US" b="1"/>
          </a:p>
          <a:p>
            <a:pPr marL="457200" marR="0" lvl="1" indent="-169545" algn="l" defTabSz="914400" rtl="0" eaLnBrk="0" fontAlgn="base" latinLnBrk="0" hangingPunct="0">
              <a:lnSpc>
                <a:spcPts val="2000"/>
              </a:lnSpc>
              <a:spcBef>
                <a:spcPts val="600"/>
              </a:spcBef>
              <a:spcAft>
                <a:spcPts val="0"/>
              </a:spcAft>
              <a:buClr>
                <a:srgbClr val="005761"/>
              </a:buClr>
              <a:buSzTx/>
              <a:buFont typeface="Arial" panose="020B0604020202020204" pitchFamily="34" charset="0"/>
              <a:buChar char="-"/>
              <a:tabLst>
                <a:tab pos="400050" algn="l"/>
              </a:tabLst>
              <a:defRPr/>
            </a:pPr>
            <a:endParaRPr lang="en-US" sz="1800" b="0" i="0" u="none" strike="noStrike" kern="1200" cap="none" spc="0" normalizeH="0" baseline="0" noProof="0">
              <a:ln>
                <a:noFill/>
              </a:ln>
              <a:solidFill>
                <a:srgbClr val="1D1D1D"/>
              </a:solidFill>
              <a:effectLst/>
              <a:uLnTx/>
              <a:uFillTx/>
              <a:ea typeface="Calibri" panose="020F0502020204030204" pitchFamily="34" charset="0"/>
              <a:cs typeface="Calibri" panose="020F0502020204030204" pitchFamily="34" charset="0"/>
            </a:endParaRPr>
          </a:p>
          <a:p>
            <a:pPr indent="-455295">
              <a:spcBef>
                <a:spcPts val="600"/>
              </a:spcBef>
              <a:spcAft>
                <a:spcPts val="0"/>
              </a:spcAft>
              <a:buClr>
                <a:srgbClr val="005761"/>
              </a:buClr>
              <a:buFont typeface="Arial" panose="020B0604020202020204" pitchFamily="34" charset="0"/>
              <a:buChar char="-"/>
              <a:tabLst>
                <a:tab pos="400050" algn="l"/>
              </a:tabLst>
              <a:defRPr/>
            </a:pPr>
            <a:endParaRPr lang="en-US" sz="700" b="0" i="0" u="none" strike="noStrike" kern="1200" cap="none" spc="0" normalizeH="0" baseline="0" noProof="0">
              <a:ln>
                <a:noFill/>
              </a:ln>
              <a:solidFill>
                <a:srgbClr val="1D1D1D"/>
              </a:solidFill>
              <a:effectLst/>
              <a:uLnTx/>
              <a:uFillTx/>
              <a:ea typeface="Calibri" panose="020F0502020204030204" pitchFamily="34" charset="0"/>
              <a:cs typeface="Calibri" panose="020F0502020204030204" pitchFamily="34" charset="0"/>
            </a:endParaRPr>
          </a:p>
          <a:p>
            <a:pPr marL="285750" indent="-285750">
              <a:lnSpc>
                <a:spcPct val="100000"/>
              </a:lnSpc>
              <a:spcBef>
                <a:spcPts val="600"/>
              </a:spcBef>
              <a:spcAft>
                <a:spcPts val="300"/>
              </a:spcAft>
              <a:buFont typeface="Arial" panose="020B0604020202020204" pitchFamily="34" charset="0"/>
              <a:buChar char="•"/>
            </a:pPr>
            <a:endParaRPr lang="en-US" sz="1600"/>
          </a:p>
        </p:txBody>
      </p:sp>
      <p:sp>
        <p:nvSpPr>
          <p:cNvPr id="2" name="Slide Number Placeholder 1">
            <a:extLst>
              <a:ext uri="{FF2B5EF4-FFF2-40B4-BE49-F238E27FC236}">
                <a16:creationId xmlns:a16="http://schemas.microsoft.com/office/drawing/2014/main" id="{5EA66EC0-E223-7BC8-E000-1A9D9434590E}"/>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7" name="Picture 6" descr="Photo of associates in front of CDC headquarters sign">
            <a:extLst>
              <a:ext uri="{FF2B5EF4-FFF2-40B4-BE49-F238E27FC236}">
                <a16:creationId xmlns:a16="http://schemas.microsoft.com/office/drawing/2014/main" id="{AFE04A26-F5DD-6BFF-31A2-0302738ED33A}"/>
              </a:ext>
            </a:extLst>
          </p:cNvPr>
          <p:cNvPicPr>
            <a:picLocks noChangeAspect="1"/>
          </p:cNvPicPr>
          <p:nvPr/>
        </p:nvPicPr>
        <p:blipFill>
          <a:blip r:embed="rId3"/>
          <a:stretch>
            <a:fillRect/>
          </a:stretch>
        </p:blipFill>
        <p:spPr>
          <a:xfrm>
            <a:off x="2352675" y="1504084"/>
            <a:ext cx="4191000" cy="3133725"/>
          </a:xfrm>
          <a:prstGeom prst="rect">
            <a:avLst/>
          </a:prstGeom>
        </p:spPr>
      </p:pic>
      <p:sp>
        <p:nvSpPr>
          <p:cNvPr id="8" name="TextBox 7">
            <a:extLst>
              <a:ext uri="{FF2B5EF4-FFF2-40B4-BE49-F238E27FC236}">
                <a16:creationId xmlns:a16="http://schemas.microsoft.com/office/drawing/2014/main" id="{CFE94F71-9D1D-D6A2-EBB9-C20A8B1D69CB}"/>
              </a:ext>
            </a:extLst>
          </p:cNvPr>
          <p:cNvSpPr txBox="1"/>
          <p:nvPr/>
        </p:nvSpPr>
        <p:spPr>
          <a:xfrm>
            <a:off x="2400300" y="4647334"/>
            <a:ext cx="409765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rgbClr val="000000"/>
                </a:solidFill>
                <a:latin typeface="Calibri"/>
                <a:ea typeface="Calibri"/>
                <a:cs typeface="Calibri"/>
              </a:rPr>
              <a:t>Associates at CDC Headquarters during a training event.</a:t>
            </a:r>
            <a:endParaRPr lang="en-US"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51506963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7E41-AD8A-D8C4-6328-6CD1F6410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D171E-4642-3B29-2746-1F24CE213583}"/>
              </a:ext>
            </a:extLst>
          </p:cNvPr>
          <p:cNvSpPr>
            <a:spLocks noGrp="1"/>
          </p:cNvSpPr>
          <p:nvPr>
            <p:ph type="title"/>
          </p:nvPr>
        </p:nvSpPr>
        <p:spPr>
          <a:xfrm>
            <a:off x="457200" y="205979"/>
            <a:ext cx="8686800" cy="857250"/>
          </a:xfrm>
        </p:spPr>
        <p:txBody>
          <a:bodyPr/>
          <a:lstStyle/>
          <a:p>
            <a:r>
              <a:rPr lang="en-US" dirty="0"/>
              <a:t>Application Process (Part 4: Host Site Supervisors) </a:t>
            </a:r>
            <a:r>
              <a:rPr lang="en-US" sz="1800" dirty="0"/>
              <a:t>(Cont’d 10)</a:t>
            </a:r>
          </a:p>
        </p:txBody>
      </p:sp>
      <p:pic>
        <p:nvPicPr>
          <p:cNvPr id="6" name="Picture 5" descr="Heading at the top reads &quot;PHAP Host - Supervisors,&quot; followed by green &quot;+Add Supervisor&quot; button. Below are 2 rows displaying the example data.">
            <a:extLst>
              <a:ext uri="{FF2B5EF4-FFF2-40B4-BE49-F238E27FC236}">
                <a16:creationId xmlns:a16="http://schemas.microsoft.com/office/drawing/2014/main" id="{E3EFBDDF-EE73-C708-E419-449150C74C76}"/>
              </a:ext>
            </a:extLst>
          </p:cNvPr>
          <p:cNvPicPr>
            <a:picLocks noChangeAspect="1"/>
          </p:cNvPicPr>
          <p:nvPr/>
        </p:nvPicPr>
        <p:blipFill>
          <a:blip r:embed="rId2"/>
          <a:stretch>
            <a:fillRect/>
          </a:stretch>
        </p:blipFill>
        <p:spPr>
          <a:xfrm>
            <a:off x="928001" y="902333"/>
            <a:ext cx="5121730" cy="1780309"/>
          </a:xfrm>
          <a:prstGeom prst="rect">
            <a:avLst/>
          </a:prstGeom>
        </p:spPr>
      </p:pic>
      <p:sp>
        <p:nvSpPr>
          <p:cNvPr id="7" name="Rectangle 6">
            <a:extLst>
              <a:ext uri="{FF2B5EF4-FFF2-40B4-BE49-F238E27FC236}">
                <a16:creationId xmlns:a16="http://schemas.microsoft.com/office/drawing/2014/main" id="{EC4930BB-AF5C-0AD0-2281-CB8D1E01B6C9}"/>
              </a:ext>
              <a:ext uri="{C183D7F6-B498-43B3-948B-1728B52AA6E4}">
                <adec:decorative xmlns:adec="http://schemas.microsoft.com/office/drawing/2017/decorative" val="1"/>
              </a:ext>
            </a:extLst>
          </p:cNvPr>
          <p:cNvSpPr/>
          <p:nvPr/>
        </p:nvSpPr>
        <p:spPr>
          <a:xfrm>
            <a:off x="3872608" y="2119070"/>
            <a:ext cx="1835727" cy="4987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ist of 11 questions and/or statements asking about program area, subject area, driver's license requirement, ADA accessibility of the host site, letter of support, population served, whether a personal vehicle is required, rurality, and workplace setting.">
            <a:extLst>
              <a:ext uri="{FF2B5EF4-FFF2-40B4-BE49-F238E27FC236}">
                <a16:creationId xmlns:a16="http://schemas.microsoft.com/office/drawing/2014/main" id="{767BDE1B-AB82-D84B-8701-59474182452E}"/>
              </a:ext>
            </a:extLst>
          </p:cNvPr>
          <p:cNvPicPr>
            <a:picLocks noChangeAspect="1"/>
          </p:cNvPicPr>
          <p:nvPr/>
        </p:nvPicPr>
        <p:blipFill>
          <a:blip r:embed="rId3"/>
          <a:stretch>
            <a:fillRect/>
          </a:stretch>
        </p:blipFill>
        <p:spPr>
          <a:xfrm>
            <a:off x="3949617" y="2861895"/>
            <a:ext cx="3796761" cy="2075625"/>
          </a:xfrm>
          <a:prstGeom prst="rect">
            <a:avLst/>
          </a:prstGeom>
        </p:spPr>
      </p:pic>
      <p:sp>
        <p:nvSpPr>
          <p:cNvPr id="5" name="Slide Number Placeholder 4">
            <a:extLst>
              <a:ext uri="{FF2B5EF4-FFF2-40B4-BE49-F238E27FC236}">
                <a16:creationId xmlns:a16="http://schemas.microsoft.com/office/drawing/2014/main" id="{82630735-94C0-0194-CEB4-93AE59B903E1}"/>
              </a:ext>
            </a:extLst>
          </p:cNvPr>
          <p:cNvSpPr>
            <a:spLocks noGrp="1"/>
          </p:cNvSpPr>
          <p:nvPr>
            <p:ph type="sldNum" sz="quarter" idx="17"/>
          </p:nvPr>
        </p:nvSpPr>
        <p:spPr/>
        <p:txBody>
          <a:bodyPr/>
          <a:lstStyle/>
          <a:p>
            <a:fld id="{BE1A0740-F252-4427-A288-A0F9AF0CD4D9}" type="slidenum">
              <a:rPr lang="en-US" smtClean="0"/>
              <a:pPr/>
              <a:t>70</a:t>
            </a:fld>
            <a:endParaRPr lang="en-US"/>
          </a:p>
        </p:txBody>
      </p:sp>
    </p:spTree>
    <p:extLst>
      <p:ext uri="{BB962C8B-B14F-4D97-AF65-F5344CB8AC3E}">
        <p14:creationId xmlns:p14="http://schemas.microsoft.com/office/powerpoint/2010/main" val="4070077291"/>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58FF-8642-7D4A-D580-5D0687AE6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67F17-DBF5-CD90-2FC1-9B3EB77AD057}"/>
              </a:ext>
            </a:extLst>
          </p:cNvPr>
          <p:cNvSpPr>
            <a:spLocks noGrp="1"/>
          </p:cNvSpPr>
          <p:nvPr>
            <p:ph type="title"/>
          </p:nvPr>
        </p:nvSpPr>
        <p:spPr/>
        <p:txBody>
          <a:bodyPr/>
          <a:lstStyle/>
          <a:p>
            <a:r>
              <a:rPr lang="en-US" dirty="0"/>
              <a:t>Application Process (Manage Assignment Location)</a:t>
            </a:r>
          </a:p>
        </p:txBody>
      </p:sp>
      <p:pic>
        <p:nvPicPr>
          <p:cNvPr id="9" name="Picture 8" descr="Six questions and/or statements asking about population served, associate travel requirements, information technology support, host site organizational chart, and housing availability. A box with the words &quot;Save &amp; Next&quot; are highlighted by a red box.">
            <a:extLst>
              <a:ext uri="{FF2B5EF4-FFF2-40B4-BE49-F238E27FC236}">
                <a16:creationId xmlns:a16="http://schemas.microsoft.com/office/drawing/2014/main" id="{567A0422-306B-D844-1D85-9C9973DEFE56}"/>
              </a:ext>
            </a:extLst>
          </p:cNvPr>
          <p:cNvPicPr>
            <a:picLocks noChangeAspect="1"/>
          </p:cNvPicPr>
          <p:nvPr/>
        </p:nvPicPr>
        <p:blipFill>
          <a:blip r:embed="rId2"/>
          <a:stretch>
            <a:fillRect/>
          </a:stretch>
        </p:blipFill>
        <p:spPr>
          <a:xfrm>
            <a:off x="1646112" y="1132099"/>
            <a:ext cx="5646345" cy="1947016"/>
          </a:xfrm>
          <a:prstGeom prst="rect">
            <a:avLst/>
          </a:prstGeom>
        </p:spPr>
      </p:pic>
      <p:sp>
        <p:nvSpPr>
          <p:cNvPr id="5" name="Slide Number Placeholder 4">
            <a:extLst>
              <a:ext uri="{FF2B5EF4-FFF2-40B4-BE49-F238E27FC236}">
                <a16:creationId xmlns:a16="http://schemas.microsoft.com/office/drawing/2014/main" id="{91B392BA-C18F-A8DF-2924-9C87C4187BB6}"/>
              </a:ext>
            </a:extLst>
          </p:cNvPr>
          <p:cNvSpPr>
            <a:spLocks noGrp="1"/>
          </p:cNvSpPr>
          <p:nvPr>
            <p:ph type="sldNum" sz="quarter" idx="17"/>
          </p:nvPr>
        </p:nvSpPr>
        <p:spPr/>
        <p:txBody>
          <a:bodyPr/>
          <a:lstStyle/>
          <a:p>
            <a:fld id="{BE1A0740-F252-4427-A288-A0F9AF0CD4D9}" type="slidenum">
              <a:rPr lang="en-US" smtClean="0"/>
              <a:pPr/>
              <a:t>71</a:t>
            </a:fld>
            <a:endParaRPr lang="en-US"/>
          </a:p>
        </p:txBody>
      </p:sp>
      <p:sp>
        <p:nvSpPr>
          <p:cNvPr id="10" name="Rectangle 9">
            <a:extLst>
              <a:ext uri="{FF2B5EF4-FFF2-40B4-BE49-F238E27FC236}">
                <a16:creationId xmlns:a16="http://schemas.microsoft.com/office/drawing/2014/main" id="{821CFF4A-83D4-4242-6B48-8BAF79EA8B1B}"/>
              </a:ext>
              <a:ext uri="{C183D7F6-B498-43B3-948B-1728B52AA6E4}">
                <adec:decorative xmlns:adec="http://schemas.microsoft.com/office/drawing/2017/decorative" val="1"/>
              </a:ext>
            </a:extLst>
          </p:cNvPr>
          <p:cNvSpPr/>
          <p:nvPr/>
        </p:nvSpPr>
        <p:spPr>
          <a:xfrm>
            <a:off x="6245656" y="2691187"/>
            <a:ext cx="782782" cy="3879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29201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8E65-526D-4812-E7D9-0F9C99BBF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5F309-A448-90D2-06B2-FE754B05788E}"/>
              </a:ext>
            </a:extLst>
          </p:cNvPr>
          <p:cNvSpPr>
            <a:spLocks noGrp="1"/>
          </p:cNvSpPr>
          <p:nvPr>
            <p:ph type="title"/>
          </p:nvPr>
        </p:nvSpPr>
        <p:spPr>
          <a:xfrm>
            <a:off x="457200" y="205979"/>
            <a:ext cx="8686800" cy="857250"/>
          </a:xfrm>
        </p:spPr>
        <p:txBody>
          <a:bodyPr/>
          <a:lstStyle/>
          <a:p>
            <a:r>
              <a:rPr lang="en-US" dirty="0"/>
              <a:t> Application Details (Manage Assignment Location) </a:t>
            </a:r>
            <a:r>
              <a:rPr lang="en-US" sz="1800" dirty="0"/>
              <a:t>(cont’d 1)</a:t>
            </a:r>
          </a:p>
        </p:txBody>
      </p:sp>
      <p:pic>
        <p:nvPicPr>
          <p:cNvPr id="4" name="Picture 3" descr="A screenshot of the 2026 PHAP application shows applicant progress. A section titled &quot;Manage Assignment Location&quot; has an arrow that points to a box titled &quot;change,&quot; for applicants who need to change their assignment location.">
            <a:extLst>
              <a:ext uri="{FF2B5EF4-FFF2-40B4-BE49-F238E27FC236}">
                <a16:creationId xmlns:a16="http://schemas.microsoft.com/office/drawing/2014/main" id="{9977299E-946A-C50A-6278-2D9365282EB1}"/>
              </a:ext>
            </a:extLst>
          </p:cNvPr>
          <p:cNvPicPr>
            <a:picLocks noChangeAspect="1"/>
          </p:cNvPicPr>
          <p:nvPr/>
        </p:nvPicPr>
        <p:blipFill>
          <a:blip r:embed="rId2"/>
          <a:stretch>
            <a:fillRect/>
          </a:stretch>
        </p:blipFill>
        <p:spPr>
          <a:xfrm>
            <a:off x="1230886" y="987029"/>
            <a:ext cx="6021969" cy="3649678"/>
          </a:xfrm>
          <a:prstGeom prst="rect">
            <a:avLst/>
          </a:prstGeom>
        </p:spPr>
      </p:pic>
      <p:cxnSp>
        <p:nvCxnSpPr>
          <p:cNvPr id="7" name="Straight Arrow Connector 6">
            <a:extLst>
              <a:ext uri="{FF2B5EF4-FFF2-40B4-BE49-F238E27FC236}">
                <a16:creationId xmlns:a16="http://schemas.microsoft.com/office/drawing/2014/main" id="{880EEE95-6151-47E9-7945-18DB378FF4AC}"/>
              </a:ext>
              <a:ext uri="{C183D7F6-B498-43B3-948B-1728B52AA6E4}">
                <adec:decorative xmlns:adec="http://schemas.microsoft.com/office/drawing/2017/decorative" val="1"/>
              </a:ext>
            </a:extLst>
          </p:cNvPr>
          <p:cNvCxnSpPr>
            <a:cxnSpLocks/>
          </p:cNvCxnSpPr>
          <p:nvPr/>
        </p:nvCxnSpPr>
        <p:spPr>
          <a:xfrm>
            <a:off x="5320146" y="4156471"/>
            <a:ext cx="845126" cy="1401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3B5689C-64B9-F795-2DFF-61E776A26A3C}"/>
              </a:ext>
            </a:extLst>
          </p:cNvPr>
          <p:cNvSpPr>
            <a:spLocks noGrp="1"/>
          </p:cNvSpPr>
          <p:nvPr>
            <p:ph type="sldNum" sz="quarter" idx="17"/>
          </p:nvPr>
        </p:nvSpPr>
        <p:spPr/>
        <p:txBody>
          <a:bodyPr/>
          <a:lstStyle/>
          <a:p>
            <a:fld id="{BE1A0740-F252-4427-A288-A0F9AF0CD4D9}" type="slidenum">
              <a:rPr lang="en-US" smtClean="0"/>
              <a:pPr/>
              <a:t>72</a:t>
            </a:fld>
            <a:endParaRPr lang="en-US"/>
          </a:p>
        </p:txBody>
      </p:sp>
    </p:spTree>
    <p:extLst>
      <p:ext uri="{BB962C8B-B14F-4D97-AF65-F5344CB8AC3E}">
        <p14:creationId xmlns:p14="http://schemas.microsoft.com/office/powerpoint/2010/main" val="55576445"/>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E9E1A-D3C9-AF52-9078-EC4F66DB1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81679-3031-5088-358F-8D7F01F6F90D}"/>
              </a:ext>
            </a:extLst>
          </p:cNvPr>
          <p:cNvSpPr>
            <a:spLocks noGrp="1"/>
          </p:cNvSpPr>
          <p:nvPr>
            <p:ph type="title"/>
          </p:nvPr>
        </p:nvSpPr>
        <p:spPr>
          <a:xfrm>
            <a:off x="457200" y="205979"/>
            <a:ext cx="8686800" cy="857250"/>
          </a:xfrm>
        </p:spPr>
        <p:txBody>
          <a:bodyPr/>
          <a:lstStyle/>
          <a:p>
            <a:r>
              <a:rPr lang="en-US" dirty="0"/>
              <a:t> Application Details (Manage Assignment Location) </a:t>
            </a:r>
            <a:r>
              <a:rPr lang="en-US" sz="1800" dirty="0"/>
              <a:t>(cont’d 2)</a:t>
            </a:r>
          </a:p>
        </p:txBody>
      </p:sp>
      <p:pic>
        <p:nvPicPr>
          <p:cNvPr id="6" name="Picture 5" descr="This text box continues the &quot;Manage Assignment Location&quot; section of the application. An arrow points to the assignment location, which includes the organization's physical address. ">
            <a:extLst>
              <a:ext uri="{FF2B5EF4-FFF2-40B4-BE49-F238E27FC236}">
                <a16:creationId xmlns:a16="http://schemas.microsoft.com/office/drawing/2014/main" id="{608660B6-8ABD-BAC2-5982-D3955B29F758}"/>
              </a:ext>
            </a:extLst>
          </p:cNvPr>
          <p:cNvPicPr>
            <a:picLocks noChangeAspect="1"/>
          </p:cNvPicPr>
          <p:nvPr/>
        </p:nvPicPr>
        <p:blipFill>
          <a:blip r:embed="rId2"/>
          <a:stretch>
            <a:fillRect/>
          </a:stretch>
        </p:blipFill>
        <p:spPr>
          <a:xfrm>
            <a:off x="131618" y="955399"/>
            <a:ext cx="5739321" cy="3193039"/>
          </a:xfrm>
          <a:prstGeom prst="rect">
            <a:avLst/>
          </a:prstGeom>
        </p:spPr>
      </p:pic>
      <p:sp>
        <p:nvSpPr>
          <p:cNvPr id="5" name="Slide Number Placeholder 4">
            <a:extLst>
              <a:ext uri="{FF2B5EF4-FFF2-40B4-BE49-F238E27FC236}">
                <a16:creationId xmlns:a16="http://schemas.microsoft.com/office/drawing/2014/main" id="{76AF893F-5E9E-7825-3A35-227C1DB71903}"/>
              </a:ext>
            </a:extLst>
          </p:cNvPr>
          <p:cNvSpPr>
            <a:spLocks noGrp="1"/>
          </p:cNvSpPr>
          <p:nvPr>
            <p:ph type="sldNum" sz="quarter" idx="17"/>
          </p:nvPr>
        </p:nvSpPr>
        <p:spPr/>
        <p:txBody>
          <a:bodyPr/>
          <a:lstStyle/>
          <a:p>
            <a:fld id="{BE1A0740-F252-4427-A288-A0F9AF0CD4D9}" type="slidenum">
              <a:rPr lang="en-US" smtClean="0"/>
              <a:pPr/>
              <a:t>73</a:t>
            </a:fld>
            <a:endParaRPr lang="en-US"/>
          </a:p>
        </p:txBody>
      </p:sp>
      <p:cxnSp>
        <p:nvCxnSpPr>
          <p:cNvPr id="9" name="Straight Arrow Connector 8">
            <a:extLst>
              <a:ext uri="{FF2B5EF4-FFF2-40B4-BE49-F238E27FC236}">
                <a16:creationId xmlns:a16="http://schemas.microsoft.com/office/drawing/2014/main" id="{75B926D8-8EB0-59A6-50D2-1374B70A4CB5}"/>
              </a:ext>
              <a:ext uri="{C183D7F6-B498-43B3-948B-1728B52AA6E4}">
                <adec:decorative xmlns:adec="http://schemas.microsoft.com/office/drawing/2017/decorative" val="1"/>
              </a:ext>
            </a:extLst>
          </p:cNvPr>
          <p:cNvCxnSpPr>
            <a:cxnSpLocks/>
          </p:cNvCxnSpPr>
          <p:nvPr/>
        </p:nvCxnSpPr>
        <p:spPr>
          <a:xfrm flipH="1">
            <a:off x="1149928" y="3027218"/>
            <a:ext cx="121227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This text box allows the applicant to include details about the assignment location.">
            <a:extLst>
              <a:ext uri="{FF2B5EF4-FFF2-40B4-BE49-F238E27FC236}">
                <a16:creationId xmlns:a16="http://schemas.microsoft.com/office/drawing/2014/main" id="{905D7E96-FF5B-96B0-186D-620CFF0849E5}"/>
              </a:ext>
            </a:extLst>
          </p:cNvPr>
          <p:cNvPicPr>
            <a:picLocks noChangeAspect="1"/>
          </p:cNvPicPr>
          <p:nvPr/>
        </p:nvPicPr>
        <p:blipFill>
          <a:blip r:embed="rId3"/>
          <a:stretch>
            <a:fillRect/>
          </a:stretch>
        </p:blipFill>
        <p:spPr>
          <a:xfrm>
            <a:off x="4106144" y="2342967"/>
            <a:ext cx="4906238" cy="2486724"/>
          </a:xfrm>
          <a:prstGeom prst="rect">
            <a:avLst/>
          </a:prstGeom>
          <a:ln>
            <a:solidFill>
              <a:srgbClr val="4472C4"/>
            </a:solidFill>
          </a:ln>
        </p:spPr>
      </p:pic>
    </p:spTree>
    <p:extLst>
      <p:ext uri="{BB962C8B-B14F-4D97-AF65-F5344CB8AC3E}">
        <p14:creationId xmlns:p14="http://schemas.microsoft.com/office/powerpoint/2010/main" val="2405833139"/>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E032-F89F-05A1-37BD-1EE191F42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FD2C2-E1AB-90D4-AF1F-A09ABD4547D9}"/>
              </a:ext>
            </a:extLst>
          </p:cNvPr>
          <p:cNvSpPr>
            <a:spLocks noGrp="1"/>
          </p:cNvSpPr>
          <p:nvPr>
            <p:ph type="title"/>
          </p:nvPr>
        </p:nvSpPr>
        <p:spPr>
          <a:xfrm>
            <a:off x="457200" y="205979"/>
            <a:ext cx="8686800" cy="857250"/>
          </a:xfrm>
        </p:spPr>
        <p:txBody>
          <a:bodyPr/>
          <a:lstStyle/>
          <a:p>
            <a:r>
              <a:rPr lang="en-US" dirty="0"/>
              <a:t> Application Details (Manage Assignment Location) </a:t>
            </a:r>
            <a:r>
              <a:rPr lang="en-US" sz="1800" dirty="0"/>
              <a:t>(cont’d 3)</a:t>
            </a:r>
          </a:p>
        </p:txBody>
      </p:sp>
      <p:pic>
        <p:nvPicPr>
          <p:cNvPr id="4" name="Picture 3" descr="This text box shows the assignment location #1, with an option to click a plus sign to add a new location.">
            <a:extLst>
              <a:ext uri="{FF2B5EF4-FFF2-40B4-BE49-F238E27FC236}">
                <a16:creationId xmlns:a16="http://schemas.microsoft.com/office/drawing/2014/main" id="{A8CCA48D-48DC-FA14-D5FC-39B88CE09193}"/>
              </a:ext>
            </a:extLst>
          </p:cNvPr>
          <p:cNvPicPr>
            <a:picLocks noChangeAspect="1"/>
          </p:cNvPicPr>
          <p:nvPr/>
        </p:nvPicPr>
        <p:blipFill>
          <a:blip r:embed="rId2"/>
          <a:stretch>
            <a:fillRect/>
          </a:stretch>
        </p:blipFill>
        <p:spPr>
          <a:xfrm>
            <a:off x="521224" y="1063229"/>
            <a:ext cx="5659601" cy="1353488"/>
          </a:xfrm>
          <a:prstGeom prst="rect">
            <a:avLst/>
          </a:prstGeom>
        </p:spPr>
      </p:pic>
      <p:pic>
        <p:nvPicPr>
          <p:cNvPr id="8" name="Picture 7" descr="This second text box shows the details an applicant will include on a second assignment location. A red arrow points to the &quot;save&quot; box.">
            <a:extLst>
              <a:ext uri="{FF2B5EF4-FFF2-40B4-BE49-F238E27FC236}">
                <a16:creationId xmlns:a16="http://schemas.microsoft.com/office/drawing/2014/main" id="{DC48A7BE-8C0B-7C24-104F-7B0C3ECDC159}"/>
              </a:ext>
            </a:extLst>
          </p:cNvPr>
          <p:cNvPicPr>
            <a:picLocks noChangeAspect="1"/>
          </p:cNvPicPr>
          <p:nvPr/>
        </p:nvPicPr>
        <p:blipFill>
          <a:blip r:embed="rId3"/>
          <a:stretch>
            <a:fillRect/>
          </a:stretch>
        </p:blipFill>
        <p:spPr>
          <a:xfrm>
            <a:off x="4322974" y="1102848"/>
            <a:ext cx="3715701" cy="3697751"/>
          </a:xfrm>
          <a:prstGeom prst="rect">
            <a:avLst/>
          </a:prstGeom>
        </p:spPr>
      </p:pic>
      <p:sp>
        <p:nvSpPr>
          <p:cNvPr id="5" name="Slide Number Placeholder 4">
            <a:extLst>
              <a:ext uri="{FF2B5EF4-FFF2-40B4-BE49-F238E27FC236}">
                <a16:creationId xmlns:a16="http://schemas.microsoft.com/office/drawing/2014/main" id="{3C041404-241C-AE5B-4FD9-B6BF86FD3681}"/>
              </a:ext>
            </a:extLst>
          </p:cNvPr>
          <p:cNvSpPr>
            <a:spLocks noGrp="1"/>
          </p:cNvSpPr>
          <p:nvPr>
            <p:ph type="sldNum" sz="quarter" idx="17"/>
          </p:nvPr>
        </p:nvSpPr>
        <p:spPr/>
        <p:txBody>
          <a:bodyPr/>
          <a:lstStyle/>
          <a:p>
            <a:fld id="{BE1A0740-F252-4427-A288-A0F9AF0CD4D9}" type="slidenum">
              <a:rPr lang="en-US" smtClean="0"/>
              <a:pPr/>
              <a:t>74</a:t>
            </a:fld>
            <a:endParaRPr lang="en-US"/>
          </a:p>
        </p:txBody>
      </p:sp>
      <p:cxnSp>
        <p:nvCxnSpPr>
          <p:cNvPr id="11" name="Straight Arrow Connector 10">
            <a:extLst>
              <a:ext uri="{FF2B5EF4-FFF2-40B4-BE49-F238E27FC236}">
                <a16:creationId xmlns:a16="http://schemas.microsoft.com/office/drawing/2014/main" id="{ABC41166-5FF5-132D-8578-BBCF4FC3B3EE}"/>
              </a:ext>
              <a:ext uri="{C183D7F6-B498-43B3-948B-1728B52AA6E4}">
                <adec:decorative xmlns:adec="http://schemas.microsoft.com/office/drawing/2017/decorative" val="1"/>
              </a:ext>
            </a:extLst>
          </p:cNvPr>
          <p:cNvCxnSpPr>
            <a:cxnSpLocks/>
          </p:cNvCxnSpPr>
          <p:nvPr/>
        </p:nvCxnSpPr>
        <p:spPr>
          <a:xfrm flipH="1">
            <a:off x="7884935" y="4558145"/>
            <a:ext cx="92825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809815"/>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647A3-4F28-C77F-5213-CFDBAB7D9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3622B-47D2-1959-DB0E-004F50ED52F6}"/>
              </a:ext>
            </a:extLst>
          </p:cNvPr>
          <p:cNvSpPr>
            <a:spLocks noGrp="1"/>
          </p:cNvSpPr>
          <p:nvPr>
            <p:ph type="title"/>
          </p:nvPr>
        </p:nvSpPr>
        <p:spPr>
          <a:xfrm>
            <a:off x="179624" y="205979"/>
            <a:ext cx="8801100" cy="857250"/>
          </a:xfrm>
        </p:spPr>
        <p:txBody>
          <a:bodyPr/>
          <a:lstStyle/>
          <a:p>
            <a:r>
              <a:rPr lang="en-US" dirty="0"/>
              <a:t> Application Details (Manage Assignment Location) </a:t>
            </a:r>
            <a:r>
              <a:rPr lang="en-US" sz="2000" dirty="0"/>
              <a:t>(cont’d 4)</a:t>
            </a:r>
          </a:p>
        </p:txBody>
      </p:sp>
      <p:pic>
        <p:nvPicPr>
          <p:cNvPr id="6" name="Picture 5" descr="This text box includes a red arrow pointing to the &quot;change&quot; box an applicant would click on to change the assignment location.">
            <a:extLst>
              <a:ext uri="{FF2B5EF4-FFF2-40B4-BE49-F238E27FC236}">
                <a16:creationId xmlns:a16="http://schemas.microsoft.com/office/drawing/2014/main" id="{70A8DCF6-BF77-ED26-C970-B21534FEA84C}"/>
              </a:ext>
            </a:extLst>
          </p:cNvPr>
          <p:cNvPicPr>
            <a:picLocks noChangeAspect="1"/>
          </p:cNvPicPr>
          <p:nvPr/>
        </p:nvPicPr>
        <p:blipFill>
          <a:blip r:embed="rId2"/>
          <a:stretch>
            <a:fillRect/>
          </a:stretch>
        </p:blipFill>
        <p:spPr>
          <a:xfrm>
            <a:off x="627637" y="1096310"/>
            <a:ext cx="4502727" cy="1353132"/>
          </a:xfrm>
          <a:prstGeom prst="rect">
            <a:avLst/>
          </a:prstGeom>
        </p:spPr>
      </p:pic>
      <p:cxnSp>
        <p:nvCxnSpPr>
          <p:cNvPr id="9" name="Straight Arrow Connector 8">
            <a:extLst>
              <a:ext uri="{FF2B5EF4-FFF2-40B4-BE49-F238E27FC236}">
                <a16:creationId xmlns:a16="http://schemas.microsoft.com/office/drawing/2014/main" id="{CB7E0C3E-9041-1CD2-C2DA-EAEE6A4F66A1}"/>
              </a:ext>
              <a:ext uri="{C183D7F6-B498-43B3-948B-1728B52AA6E4}">
                <adec:decorative xmlns:adec="http://schemas.microsoft.com/office/drawing/2017/decorative" val="1"/>
              </a:ext>
            </a:extLst>
          </p:cNvPr>
          <p:cNvCxnSpPr>
            <a:cxnSpLocks/>
          </p:cNvCxnSpPr>
          <p:nvPr/>
        </p:nvCxnSpPr>
        <p:spPr>
          <a:xfrm>
            <a:off x="3641001" y="2036748"/>
            <a:ext cx="67887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This text box has a red box highlighting &quot;new assignment location.&quot;">
            <a:extLst>
              <a:ext uri="{FF2B5EF4-FFF2-40B4-BE49-F238E27FC236}">
                <a16:creationId xmlns:a16="http://schemas.microsoft.com/office/drawing/2014/main" id="{E8B6C39F-517A-E7CD-61EF-CA602CA62D4B}"/>
              </a:ext>
            </a:extLst>
          </p:cNvPr>
          <p:cNvPicPr>
            <a:picLocks noChangeAspect="1"/>
          </p:cNvPicPr>
          <p:nvPr/>
        </p:nvPicPr>
        <p:blipFill>
          <a:blip r:embed="rId3"/>
          <a:stretch>
            <a:fillRect/>
          </a:stretch>
        </p:blipFill>
        <p:spPr>
          <a:xfrm>
            <a:off x="2879000" y="2667133"/>
            <a:ext cx="5666398" cy="1551705"/>
          </a:xfrm>
          <a:prstGeom prst="rect">
            <a:avLst/>
          </a:prstGeom>
        </p:spPr>
      </p:pic>
      <p:sp>
        <p:nvSpPr>
          <p:cNvPr id="5" name="Slide Number Placeholder 4">
            <a:extLst>
              <a:ext uri="{FF2B5EF4-FFF2-40B4-BE49-F238E27FC236}">
                <a16:creationId xmlns:a16="http://schemas.microsoft.com/office/drawing/2014/main" id="{371974ED-1907-EA86-0B10-804BA8F501BF}"/>
              </a:ext>
            </a:extLst>
          </p:cNvPr>
          <p:cNvSpPr>
            <a:spLocks noGrp="1"/>
          </p:cNvSpPr>
          <p:nvPr>
            <p:ph type="sldNum" sz="quarter" idx="17"/>
          </p:nvPr>
        </p:nvSpPr>
        <p:spPr/>
        <p:txBody>
          <a:bodyPr/>
          <a:lstStyle/>
          <a:p>
            <a:fld id="{BE1A0740-F252-4427-A288-A0F9AF0CD4D9}" type="slidenum">
              <a:rPr lang="en-US" smtClean="0"/>
              <a:pPr/>
              <a:t>75</a:t>
            </a:fld>
            <a:endParaRPr lang="en-US"/>
          </a:p>
        </p:txBody>
      </p:sp>
      <p:sp>
        <p:nvSpPr>
          <p:cNvPr id="16" name="Rectangle 15">
            <a:extLst>
              <a:ext uri="{FF2B5EF4-FFF2-40B4-BE49-F238E27FC236}">
                <a16:creationId xmlns:a16="http://schemas.microsoft.com/office/drawing/2014/main" id="{0A0D88B1-4945-81EE-8C09-C4C34980AE7B}"/>
              </a:ext>
              <a:ext uri="{C183D7F6-B498-43B3-948B-1728B52AA6E4}">
                <adec:decorative xmlns:adec="http://schemas.microsoft.com/office/drawing/2017/decorative" val="1"/>
              </a:ext>
            </a:extLst>
          </p:cNvPr>
          <p:cNvSpPr/>
          <p:nvPr/>
        </p:nvSpPr>
        <p:spPr>
          <a:xfrm>
            <a:off x="3052183" y="3373712"/>
            <a:ext cx="1697181" cy="1593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033467"/>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4D2C-6267-A00E-29B8-7366A8AE9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7308A-32BE-9A71-79E4-810DE660A4A3}"/>
              </a:ext>
            </a:extLst>
          </p:cNvPr>
          <p:cNvSpPr>
            <a:spLocks noGrp="1"/>
          </p:cNvSpPr>
          <p:nvPr>
            <p:ph type="title"/>
          </p:nvPr>
        </p:nvSpPr>
        <p:spPr>
          <a:xfrm>
            <a:off x="457200" y="205979"/>
            <a:ext cx="8686800" cy="857250"/>
          </a:xfrm>
        </p:spPr>
        <p:txBody>
          <a:bodyPr/>
          <a:lstStyle/>
          <a:p>
            <a:r>
              <a:rPr lang="en-US" dirty="0"/>
              <a:t> Application Details (Manage Assignment Location) </a:t>
            </a:r>
            <a:r>
              <a:rPr lang="en-US" sz="1800" dirty="0"/>
              <a:t>(cont’d 5)</a:t>
            </a:r>
          </a:p>
        </p:txBody>
      </p:sp>
      <p:pic>
        <p:nvPicPr>
          <p:cNvPr id="4" name="Picture 3" descr="This text box shows the information applicants would include to add a new assignment location and has a red box highlighting &quot;new assignment location.&quot; There is a red arrow pointing to the &quot;save&quot; button.">
            <a:extLst>
              <a:ext uri="{FF2B5EF4-FFF2-40B4-BE49-F238E27FC236}">
                <a16:creationId xmlns:a16="http://schemas.microsoft.com/office/drawing/2014/main" id="{7F4F131D-17C1-8E76-6EC4-744DD8A10D25}"/>
              </a:ext>
            </a:extLst>
          </p:cNvPr>
          <p:cNvPicPr>
            <a:picLocks noChangeAspect="1"/>
          </p:cNvPicPr>
          <p:nvPr/>
        </p:nvPicPr>
        <p:blipFill>
          <a:blip r:embed="rId2"/>
          <a:stretch>
            <a:fillRect/>
          </a:stretch>
        </p:blipFill>
        <p:spPr>
          <a:xfrm>
            <a:off x="1724889" y="1189536"/>
            <a:ext cx="5638801" cy="2841217"/>
          </a:xfrm>
          <a:prstGeom prst="rect">
            <a:avLst/>
          </a:prstGeom>
        </p:spPr>
      </p:pic>
      <p:sp>
        <p:nvSpPr>
          <p:cNvPr id="5" name="Slide Number Placeholder 4">
            <a:extLst>
              <a:ext uri="{FF2B5EF4-FFF2-40B4-BE49-F238E27FC236}">
                <a16:creationId xmlns:a16="http://schemas.microsoft.com/office/drawing/2014/main" id="{7BA2D580-655D-B3F8-E5A4-38744A5AC5E7}"/>
              </a:ext>
            </a:extLst>
          </p:cNvPr>
          <p:cNvSpPr>
            <a:spLocks noGrp="1"/>
          </p:cNvSpPr>
          <p:nvPr>
            <p:ph type="sldNum" sz="quarter" idx="17"/>
          </p:nvPr>
        </p:nvSpPr>
        <p:spPr/>
        <p:txBody>
          <a:bodyPr/>
          <a:lstStyle/>
          <a:p>
            <a:fld id="{BE1A0740-F252-4427-A288-A0F9AF0CD4D9}" type="slidenum">
              <a:rPr lang="en-US" smtClean="0"/>
              <a:pPr/>
              <a:t>76</a:t>
            </a:fld>
            <a:endParaRPr lang="en-US"/>
          </a:p>
        </p:txBody>
      </p:sp>
      <p:cxnSp>
        <p:nvCxnSpPr>
          <p:cNvPr id="8" name="Straight Arrow Connector 7">
            <a:extLst>
              <a:ext uri="{FF2B5EF4-FFF2-40B4-BE49-F238E27FC236}">
                <a16:creationId xmlns:a16="http://schemas.microsoft.com/office/drawing/2014/main" id="{84AD79A3-FA04-FEA3-F8EE-AF177D5EB9FF}"/>
              </a:ext>
              <a:ext uri="{C183D7F6-B498-43B3-948B-1728B52AA6E4}">
                <adec:decorative xmlns:adec="http://schemas.microsoft.com/office/drawing/2017/decorative" val="1"/>
              </a:ext>
            </a:extLst>
          </p:cNvPr>
          <p:cNvCxnSpPr>
            <a:cxnSpLocks/>
          </p:cNvCxnSpPr>
          <p:nvPr/>
        </p:nvCxnSpPr>
        <p:spPr>
          <a:xfrm flipH="1">
            <a:off x="2971800" y="1468581"/>
            <a:ext cx="133696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11BF1A-89A4-3FC6-CE6A-6A51C2640383}"/>
              </a:ext>
              <a:ext uri="{C183D7F6-B498-43B3-948B-1728B52AA6E4}">
                <adec:decorative xmlns:adec="http://schemas.microsoft.com/office/drawing/2017/decorative" val="1"/>
              </a:ext>
            </a:extLst>
          </p:cNvPr>
          <p:cNvCxnSpPr>
            <a:cxnSpLocks/>
          </p:cNvCxnSpPr>
          <p:nvPr/>
        </p:nvCxnSpPr>
        <p:spPr>
          <a:xfrm>
            <a:off x="6199909" y="3873909"/>
            <a:ext cx="73082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6862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0586-5B05-5EEF-04EA-8FDBA3037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6CDD5-BEAA-8F40-29D1-C1051A668198}"/>
              </a:ext>
            </a:extLst>
          </p:cNvPr>
          <p:cNvSpPr>
            <a:spLocks noGrp="1"/>
          </p:cNvSpPr>
          <p:nvPr>
            <p:ph type="title"/>
          </p:nvPr>
        </p:nvSpPr>
        <p:spPr>
          <a:xfrm>
            <a:off x="122463" y="205979"/>
            <a:ext cx="8920951" cy="857250"/>
          </a:xfrm>
        </p:spPr>
        <p:txBody>
          <a:bodyPr/>
          <a:lstStyle/>
          <a:p>
            <a:r>
              <a:rPr lang="en-US" dirty="0"/>
              <a:t> Application Details (Manage Assignment Location) </a:t>
            </a:r>
            <a:r>
              <a:rPr lang="en-US" sz="1800" dirty="0"/>
              <a:t>(cont’d 6)</a:t>
            </a:r>
          </a:p>
        </p:txBody>
      </p:sp>
      <p:pic>
        <p:nvPicPr>
          <p:cNvPr id="19" name="Picture 18" descr="This text box has a red arrow pointing to the &quot;Yes, submit it!&quot; button.">
            <a:extLst>
              <a:ext uri="{FF2B5EF4-FFF2-40B4-BE49-F238E27FC236}">
                <a16:creationId xmlns:a16="http://schemas.microsoft.com/office/drawing/2014/main" id="{CEE2C0B6-1AC3-3787-BE86-0CFA14E13E48}"/>
              </a:ext>
            </a:extLst>
          </p:cNvPr>
          <p:cNvPicPr>
            <a:picLocks noChangeAspect="1"/>
          </p:cNvPicPr>
          <p:nvPr/>
        </p:nvPicPr>
        <p:blipFill>
          <a:blip r:embed="rId2"/>
          <a:stretch>
            <a:fillRect/>
          </a:stretch>
        </p:blipFill>
        <p:spPr>
          <a:xfrm>
            <a:off x="457200" y="938675"/>
            <a:ext cx="5392779" cy="2233882"/>
          </a:xfrm>
          <a:prstGeom prst="rect">
            <a:avLst/>
          </a:prstGeom>
        </p:spPr>
      </p:pic>
      <p:sp>
        <p:nvSpPr>
          <p:cNvPr id="5" name="Slide Number Placeholder 4">
            <a:extLst>
              <a:ext uri="{FF2B5EF4-FFF2-40B4-BE49-F238E27FC236}">
                <a16:creationId xmlns:a16="http://schemas.microsoft.com/office/drawing/2014/main" id="{46606F8A-D9C5-E230-5FD6-6AEC12F92FE3}"/>
              </a:ext>
            </a:extLst>
          </p:cNvPr>
          <p:cNvSpPr>
            <a:spLocks noGrp="1"/>
          </p:cNvSpPr>
          <p:nvPr>
            <p:ph type="sldNum" sz="quarter" idx="17"/>
          </p:nvPr>
        </p:nvSpPr>
        <p:spPr/>
        <p:txBody>
          <a:bodyPr/>
          <a:lstStyle/>
          <a:p>
            <a:fld id="{BE1A0740-F252-4427-A288-A0F9AF0CD4D9}" type="slidenum">
              <a:rPr lang="en-US" smtClean="0"/>
              <a:pPr/>
              <a:t>77</a:t>
            </a:fld>
            <a:endParaRPr lang="en-US"/>
          </a:p>
        </p:txBody>
      </p:sp>
      <p:cxnSp>
        <p:nvCxnSpPr>
          <p:cNvPr id="6" name="Straight Arrow Connector 5">
            <a:extLst>
              <a:ext uri="{FF2B5EF4-FFF2-40B4-BE49-F238E27FC236}">
                <a16:creationId xmlns:a16="http://schemas.microsoft.com/office/drawing/2014/main" id="{FF4D2112-026D-8A29-3D8B-6C36655A39A4}"/>
              </a:ext>
              <a:ext uri="{C183D7F6-B498-43B3-948B-1728B52AA6E4}">
                <adec:decorative xmlns:adec="http://schemas.microsoft.com/office/drawing/2017/decorative" val="1"/>
              </a:ext>
            </a:extLst>
          </p:cNvPr>
          <p:cNvCxnSpPr>
            <a:cxnSpLocks/>
          </p:cNvCxnSpPr>
          <p:nvPr/>
        </p:nvCxnSpPr>
        <p:spPr>
          <a:xfrm>
            <a:off x="2736273" y="2667000"/>
            <a:ext cx="61652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This text box has a red box highlighting the new assignment location details with another red box surrounding the &quot;confirm&quot; button.">
            <a:extLst>
              <a:ext uri="{FF2B5EF4-FFF2-40B4-BE49-F238E27FC236}">
                <a16:creationId xmlns:a16="http://schemas.microsoft.com/office/drawing/2014/main" id="{8854FCC1-B829-D8DC-9F0E-0C5E546E8819}"/>
              </a:ext>
            </a:extLst>
          </p:cNvPr>
          <p:cNvPicPr>
            <a:picLocks noChangeAspect="1"/>
          </p:cNvPicPr>
          <p:nvPr/>
        </p:nvPicPr>
        <p:blipFill>
          <a:blip r:embed="rId3"/>
          <a:stretch>
            <a:fillRect/>
          </a:stretch>
        </p:blipFill>
        <p:spPr>
          <a:xfrm>
            <a:off x="3113123" y="2874817"/>
            <a:ext cx="5729124" cy="1813571"/>
          </a:xfrm>
          <a:prstGeom prst="rect">
            <a:avLst/>
          </a:prstGeom>
          <a:ln>
            <a:solidFill>
              <a:srgbClr val="4472C4"/>
            </a:solidFill>
          </a:ln>
        </p:spPr>
      </p:pic>
      <p:sp>
        <p:nvSpPr>
          <p:cNvPr id="14" name="Rectangle 13">
            <a:extLst>
              <a:ext uri="{FF2B5EF4-FFF2-40B4-BE49-F238E27FC236}">
                <a16:creationId xmlns:a16="http://schemas.microsoft.com/office/drawing/2014/main" id="{94E979B5-75DE-6158-528B-153697212F86}"/>
              </a:ext>
              <a:ext uri="{C183D7F6-B498-43B3-948B-1728B52AA6E4}">
                <adec:decorative xmlns:adec="http://schemas.microsoft.com/office/drawing/2017/decorative" val="1"/>
              </a:ext>
            </a:extLst>
          </p:cNvPr>
          <p:cNvSpPr/>
          <p:nvPr/>
        </p:nvSpPr>
        <p:spPr>
          <a:xfrm>
            <a:off x="3297382" y="4024745"/>
            <a:ext cx="2258291" cy="394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BC2F57-1955-15B0-7B20-2F86ACEECA3D}"/>
              </a:ext>
              <a:ext uri="{C183D7F6-B498-43B3-948B-1728B52AA6E4}">
                <adec:decorative xmlns:adec="http://schemas.microsoft.com/office/drawing/2017/decorative" val="1"/>
              </a:ext>
            </a:extLst>
          </p:cNvPr>
          <p:cNvSpPr/>
          <p:nvPr/>
        </p:nvSpPr>
        <p:spPr>
          <a:xfrm>
            <a:off x="8211596" y="3962400"/>
            <a:ext cx="491836" cy="394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172279"/>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7C40-830D-5393-1C13-7600D094C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0888E-6C6D-77C1-CD4E-9C27B9514A17}"/>
              </a:ext>
            </a:extLst>
          </p:cNvPr>
          <p:cNvSpPr>
            <a:spLocks noGrp="1"/>
          </p:cNvSpPr>
          <p:nvPr>
            <p:ph type="title"/>
          </p:nvPr>
        </p:nvSpPr>
        <p:spPr>
          <a:xfrm>
            <a:off x="24492" y="205979"/>
            <a:ext cx="8757280" cy="857250"/>
          </a:xfrm>
        </p:spPr>
        <p:txBody>
          <a:bodyPr/>
          <a:lstStyle/>
          <a:p>
            <a:r>
              <a:rPr lang="en-US" dirty="0"/>
              <a:t> Application Details (Manage Assignment Location)</a:t>
            </a:r>
            <a:r>
              <a:rPr lang="en-US" sz="1800" dirty="0"/>
              <a:t> (cont’d 7)</a:t>
            </a:r>
          </a:p>
        </p:txBody>
      </p:sp>
      <p:pic>
        <p:nvPicPr>
          <p:cNvPr id="25" name="Picture 24" descr="This text box has a red arrow pointing to the &quot;Yes, submit it!&quot; button.">
            <a:extLst>
              <a:ext uri="{FF2B5EF4-FFF2-40B4-BE49-F238E27FC236}">
                <a16:creationId xmlns:a16="http://schemas.microsoft.com/office/drawing/2014/main" id="{B89893A1-751C-A8F9-FA41-EED150755AFD}"/>
              </a:ext>
            </a:extLst>
          </p:cNvPr>
          <p:cNvPicPr>
            <a:picLocks noChangeAspect="1"/>
          </p:cNvPicPr>
          <p:nvPr/>
        </p:nvPicPr>
        <p:blipFill>
          <a:blip r:embed="rId2"/>
          <a:stretch>
            <a:fillRect/>
          </a:stretch>
        </p:blipFill>
        <p:spPr>
          <a:xfrm>
            <a:off x="362228" y="933572"/>
            <a:ext cx="4410663" cy="1998342"/>
          </a:xfrm>
          <a:prstGeom prst="rect">
            <a:avLst/>
          </a:prstGeom>
        </p:spPr>
      </p:pic>
      <p:cxnSp>
        <p:nvCxnSpPr>
          <p:cNvPr id="4" name="Straight Arrow Connector 3">
            <a:extLst>
              <a:ext uri="{FF2B5EF4-FFF2-40B4-BE49-F238E27FC236}">
                <a16:creationId xmlns:a16="http://schemas.microsoft.com/office/drawing/2014/main" id="{99952BE3-C34D-B809-00A1-83F26E22A49E}"/>
              </a:ext>
              <a:ext uri="{C183D7F6-B498-43B3-948B-1728B52AA6E4}">
                <adec:decorative xmlns:adec="http://schemas.microsoft.com/office/drawing/2017/decorative" val="1"/>
              </a:ext>
            </a:extLst>
          </p:cNvPr>
          <p:cNvCxnSpPr>
            <a:cxnSpLocks/>
          </p:cNvCxnSpPr>
          <p:nvPr/>
        </p:nvCxnSpPr>
        <p:spPr>
          <a:xfrm>
            <a:off x="2348345" y="2112819"/>
            <a:ext cx="51261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This text box shows the details of the new assignment location with a red arrow pointing to the &quot;ok&quot; button.">
            <a:extLst>
              <a:ext uri="{FF2B5EF4-FFF2-40B4-BE49-F238E27FC236}">
                <a16:creationId xmlns:a16="http://schemas.microsoft.com/office/drawing/2014/main" id="{EA5251EC-2505-F791-C008-84FEE46A1533}"/>
              </a:ext>
            </a:extLst>
          </p:cNvPr>
          <p:cNvPicPr>
            <a:picLocks noChangeAspect="1"/>
          </p:cNvPicPr>
          <p:nvPr/>
        </p:nvPicPr>
        <p:blipFill>
          <a:blip r:embed="rId3"/>
          <a:stretch>
            <a:fillRect/>
          </a:stretch>
        </p:blipFill>
        <p:spPr>
          <a:xfrm>
            <a:off x="4142198" y="1797750"/>
            <a:ext cx="4498881" cy="1776154"/>
          </a:xfrm>
          <a:prstGeom prst="rect">
            <a:avLst/>
          </a:prstGeom>
          <a:ln>
            <a:solidFill>
              <a:srgbClr val="4472C4"/>
            </a:solidFill>
          </a:ln>
        </p:spPr>
      </p:pic>
      <p:cxnSp>
        <p:nvCxnSpPr>
          <p:cNvPr id="13" name="Straight Arrow Connector 12">
            <a:extLst>
              <a:ext uri="{FF2B5EF4-FFF2-40B4-BE49-F238E27FC236}">
                <a16:creationId xmlns:a16="http://schemas.microsoft.com/office/drawing/2014/main" id="{4C06D73E-F572-EFA5-6F57-2EE5D140FA4E}"/>
              </a:ext>
              <a:ext uri="{C183D7F6-B498-43B3-948B-1728B52AA6E4}">
                <adec:decorative xmlns:adec="http://schemas.microsoft.com/office/drawing/2017/decorative" val="1"/>
              </a:ext>
            </a:extLst>
          </p:cNvPr>
          <p:cNvCxnSpPr>
            <a:cxnSpLocks/>
          </p:cNvCxnSpPr>
          <p:nvPr/>
        </p:nvCxnSpPr>
        <p:spPr>
          <a:xfrm>
            <a:off x="6200145" y="3041071"/>
            <a:ext cx="82880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This text box shows the details of the new assignment location with a &quot;change&quot; button and a green check mark by the words &quot;assignment location confirmed.&quot;">
            <a:extLst>
              <a:ext uri="{FF2B5EF4-FFF2-40B4-BE49-F238E27FC236}">
                <a16:creationId xmlns:a16="http://schemas.microsoft.com/office/drawing/2014/main" id="{EE863D19-D3BC-020B-3B97-7889BC4C1BE0}"/>
              </a:ext>
            </a:extLst>
          </p:cNvPr>
          <p:cNvPicPr>
            <a:picLocks noChangeAspect="1"/>
          </p:cNvPicPr>
          <p:nvPr/>
        </p:nvPicPr>
        <p:blipFill>
          <a:blip r:embed="rId4"/>
          <a:stretch>
            <a:fillRect/>
          </a:stretch>
        </p:blipFill>
        <p:spPr>
          <a:xfrm>
            <a:off x="448967" y="3723927"/>
            <a:ext cx="6026728" cy="770171"/>
          </a:xfrm>
          <a:prstGeom prst="rect">
            <a:avLst/>
          </a:prstGeom>
        </p:spPr>
      </p:pic>
      <p:sp>
        <p:nvSpPr>
          <p:cNvPr id="5" name="Slide Number Placeholder 4">
            <a:extLst>
              <a:ext uri="{FF2B5EF4-FFF2-40B4-BE49-F238E27FC236}">
                <a16:creationId xmlns:a16="http://schemas.microsoft.com/office/drawing/2014/main" id="{DCB43676-6CB5-189D-5646-EC90557FE187}"/>
              </a:ext>
            </a:extLst>
          </p:cNvPr>
          <p:cNvSpPr>
            <a:spLocks noGrp="1"/>
          </p:cNvSpPr>
          <p:nvPr>
            <p:ph type="sldNum" sz="quarter" idx="17"/>
          </p:nvPr>
        </p:nvSpPr>
        <p:spPr/>
        <p:txBody>
          <a:bodyPr/>
          <a:lstStyle/>
          <a:p>
            <a:fld id="{BE1A0740-F252-4427-A288-A0F9AF0CD4D9}" type="slidenum">
              <a:rPr lang="en-US" smtClean="0"/>
              <a:pPr/>
              <a:t>78</a:t>
            </a:fld>
            <a:endParaRPr lang="en-US"/>
          </a:p>
        </p:txBody>
      </p:sp>
    </p:spTree>
    <p:extLst>
      <p:ext uri="{BB962C8B-B14F-4D97-AF65-F5344CB8AC3E}">
        <p14:creationId xmlns:p14="http://schemas.microsoft.com/office/powerpoint/2010/main" val="1867079285"/>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CA61-393E-16AC-F4DD-4474C1715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8F6F7-B58C-3248-0607-F144B2A64DA1}"/>
              </a:ext>
            </a:extLst>
          </p:cNvPr>
          <p:cNvSpPr>
            <a:spLocks noGrp="1"/>
          </p:cNvSpPr>
          <p:nvPr>
            <p:ph type="title"/>
          </p:nvPr>
        </p:nvSpPr>
        <p:spPr/>
        <p:txBody>
          <a:bodyPr/>
          <a:lstStyle/>
          <a:p>
            <a:r>
              <a:rPr lang="en-US" dirty="0"/>
              <a:t>2026 Application Details </a:t>
            </a:r>
          </a:p>
        </p:txBody>
      </p:sp>
      <p:pic>
        <p:nvPicPr>
          <p:cNvPr id="8" name="Picture 7" descr="This text box shows applicant progress with a red box around the &quot;submit application&quot; button.">
            <a:extLst>
              <a:ext uri="{FF2B5EF4-FFF2-40B4-BE49-F238E27FC236}">
                <a16:creationId xmlns:a16="http://schemas.microsoft.com/office/drawing/2014/main" id="{F5D0C4CC-F403-283F-3AFC-26550379C56F}"/>
              </a:ext>
            </a:extLst>
          </p:cNvPr>
          <p:cNvPicPr>
            <a:picLocks noChangeAspect="1"/>
          </p:cNvPicPr>
          <p:nvPr/>
        </p:nvPicPr>
        <p:blipFill>
          <a:blip r:embed="rId2"/>
          <a:stretch>
            <a:fillRect/>
          </a:stretch>
        </p:blipFill>
        <p:spPr>
          <a:xfrm>
            <a:off x="129396" y="930222"/>
            <a:ext cx="5666509" cy="1716831"/>
          </a:xfrm>
          <a:prstGeom prst="rect">
            <a:avLst/>
          </a:prstGeom>
        </p:spPr>
      </p:pic>
      <p:sp>
        <p:nvSpPr>
          <p:cNvPr id="5" name="Slide Number Placeholder 4">
            <a:extLst>
              <a:ext uri="{FF2B5EF4-FFF2-40B4-BE49-F238E27FC236}">
                <a16:creationId xmlns:a16="http://schemas.microsoft.com/office/drawing/2014/main" id="{177097D0-2B7F-3D3F-6DBA-9D0DF81F2B72}"/>
              </a:ext>
            </a:extLst>
          </p:cNvPr>
          <p:cNvSpPr>
            <a:spLocks noGrp="1"/>
          </p:cNvSpPr>
          <p:nvPr>
            <p:ph type="sldNum" sz="quarter" idx="17"/>
          </p:nvPr>
        </p:nvSpPr>
        <p:spPr/>
        <p:txBody>
          <a:bodyPr/>
          <a:lstStyle/>
          <a:p>
            <a:fld id="{BE1A0740-F252-4427-A288-A0F9AF0CD4D9}" type="slidenum">
              <a:rPr lang="en-US" smtClean="0"/>
              <a:pPr/>
              <a:t>79</a:t>
            </a:fld>
            <a:endParaRPr lang="en-US"/>
          </a:p>
        </p:txBody>
      </p:sp>
      <p:sp>
        <p:nvSpPr>
          <p:cNvPr id="9" name="Rectangle 8">
            <a:extLst>
              <a:ext uri="{FF2B5EF4-FFF2-40B4-BE49-F238E27FC236}">
                <a16:creationId xmlns:a16="http://schemas.microsoft.com/office/drawing/2014/main" id="{5C4A96DC-C4F0-4571-D15B-6A8FCE67613A}"/>
              </a:ext>
              <a:ext uri="{C183D7F6-B498-43B3-948B-1728B52AA6E4}">
                <adec:decorative xmlns:adec="http://schemas.microsoft.com/office/drawing/2017/decorative" val="1"/>
              </a:ext>
            </a:extLst>
          </p:cNvPr>
          <p:cNvSpPr/>
          <p:nvPr/>
        </p:nvSpPr>
        <p:spPr>
          <a:xfrm>
            <a:off x="4333466" y="1662545"/>
            <a:ext cx="1059873" cy="4710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is text box shows applicant progress with a red arrow pointing to the &quot;submit&quot; button.">
            <a:extLst>
              <a:ext uri="{FF2B5EF4-FFF2-40B4-BE49-F238E27FC236}">
                <a16:creationId xmlns:a16="http://schemas.microsoft.com/office/drawing/2014/main" id="{7492948A-4A2F-5989-63F5-366D3CFEBEE6}"/>
              </a:ext>
            </a:extLst>
          </p:cNvPr>
          <p:cNvPicPr>
            <a:picLocks noChangeAspect="1"/>
          </p:cNvPicPr>
          <p:nvPr/>
        </p:nvPicPr>
        <p:blipFill>
          <a:blip r:embed="rId3"/>
          <a:stretch>
            <a:fillRect/>
          </a:stretch>
        </p:blipFill>
        <p:spPr>
          <a:xfrm>
            <a:off x="3523019" y="2401977"/>
            <a:ext cx="5521778" cy="2260077"/>
          </a:xfrm>
          <a:prstGeom prst="rect">
            <a:avLst/>
          </a:prstGeom>
          <a:ln>
            <a:solidFill>
              <a:srgbClr val="4472C4"/>
            </a:solidFill>
          </a:ln>
        </p:spPr>
      </p:pic>
      <p:cxnSp>
        <p:nvCxnSpPr>
          <p:cNvPr id="15" name="Straight Arrow Connector 14">
            <a:extLst>
              <a:ext uri="{FF2B5EF4-FFF2-40B4-BE49-F238E27FC236}">
                <a16:creationId xmlns:a16="http://schemas.microsoft.com/office/drawing/2014/main" id="{3ACCD66F-3B2F-97B7-196F-25555981EC57}"/>
              </a:ext>
              <a:ext uri="{C183D7F6-B498-43B3-948B-1728B52AA6E4}">
                <adec:decorative xmlns:adec="http://schemas.microsoft.com/office/drawing/2017/decorative" val="1"/>
              </a:ext>
            </a:extLst>
          </p:cNvPr>
          <p:cNvCxnSpPr>
            <a:cxnSpLocks/>
          </p:cNvCxnSpPr>
          <p:nvPr/>
        </p:nvCxnSpPr>
        <p:spPr>
          <a:xfrm>
            <a:off x="5396345" y="4376817"/>
            <a:ext cx="69965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8093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0A964F-55E9-8381-A0D5-355DBFC2F73B}"/>
              </a:ext>
            </a:extLst>
          </p:cNvPr>
          <p:cNvSpPr>
            <a:spLocks noGrp="1"/>
          </p:cNvSpPr>
          <p:nvPr>
            <p:ph type="title"/>
          </p:nvPr>
        </p:nvSpPr>
        <p:spPr>
          <a:xfrm>
            <a:off x="290946" y="1500742"/>
            <a:ext cx="8294913" cy="871538"/>
          </a:xfrm>
        </p:spPr>
        <p:txBody>
          <a:bodyPr/>
          <a:lstStyle/>
          <a:p>
            <a:r>
              <a:rPr lang="en-US"/>
              <a:t>Register and Sign in</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p>
            <a:fld id="{D8E7DCDC-E408-4B61-982D-00D1D5E6AEFC}" type="slidenum">
              <a:rPr lang="en-US" smtClean="0"/>
              <a:pPr/>
              <a:t>8</a:t>
            </a:fld>
            <a:endParaRPr lang="en-US"/>
          </a:p>
        </p:txBody>
      </p:sp>
    </p:spTree>
    <p:extLst>
      <p:ext uri="{BB962C8B-B14F-4D97-AF65-F5344CB8AC3E}">
        <p14:creationId xmlns:p14="http://schemas.microsoft.com/office/powerpoint/2010/main" val="1647749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9CCE-87A4-5990-0FB0-BAB43C3EC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FE869-4CDC-9CB1-8DE6-D1C6A1693E4E}"/>
              </a:ext>
            </a:extLst>
          </p:cNvPr>
          <p:cNvSpPr>
            <a:spLocks noGrp="1"/>
          </p:cNvSpPr>
          <p:nvPr>
            <p:ph type="title"/>
          </p:nvPr>
        </p:nvSpPr>
        <p:spPr/>
        <p:txBody>
          <a:bodyPr/>
          <a:lstStyle/>
          <a:p>
            <a:r>
              <a:rPr lang="en-US" dirty="0"/>
              <a:t> 2026 Application Details </a:t>
            </a:r>
            <a:r>
              <a:rPr lang="en-US" sz="1800" dirty="0"/>
              <a:t>(cont’d)</a:t>
            </a:r>
          </a:p>
        </p:txBody>
      </p:sp>
      <p:pic>
        <p:nvPicPr>
          <p:cNvPr id="4" name="Picture 3" descr="This text box shows applicant progress with a green text box that reads &quot;Your application has been submitted and will be reviewed by the program team.&quot;">
            <a:extLst>
              <a:ext uri="{FF2B5EF4-FFF2-40B4-BE49-F238E27FC236}">
                <a16:creationId xmlns:a16="http://schemas.microsoft.com/office/drawing/2014/main" id="{DFE90DF2-B70E-ED0F-1C80-D4FB4BC3C8B1}"/>
              </a:ext>
            </a:extLst>
          </p:cNvPr>
          <p:cNvPicPr>
            <a:picLocks noChangeAspect="1"/>
          </p:cNvPicPr>
          <p:nvPr/>
        </p:nvPicPr>
        <p:blipFill>
          <a:blip r:embed="rId2"/>
          <a:stretch>
            <a:fillRect/>
          </a:stretch>
        </p:blipFill>
        <p:spPr>
          <a:xfrm>
            <a:off x="727363" y="1063229"/>
            <a:ext cx="7689273" cy="2454023"/>
          </a:xfrm>
          <a:prstGeom prst="rect">
            <a:avLst/>
          </a:prstGeom>
        </p:spPr>
      </p:pic>
      <p:sp>
        <p:nvSpPr>
          <p:cNvPr id="5" name="Slide Number Placeholder 4">
            <a:extLst>
              <a:ext uri="{FF2B5EF4-FFF2-40B4-BE49-F238E27FC236}">
                <a16:creationId xmlns:a16="http://schemas.microsoft.com/office/drawing/2014/main" id="{D9824A29-08AE-CC37-3714-9AA10C6EA5A3}"/>
              </a:ext>
            </a:extLst>
          </p:cNvPr>
          <p:cNvSpPr>
            <a:spLocks noGrp="1"/>
          </p:cNvSpPr>
          <p:nvPr>
            <p:ph type="sldNum" sz="quarter" idx="17"/>
          </p:nvPr>
        </p:nvSpPr>
        <p:spPr/>
        <p:txBody>
          <a:bodyPr/>
          <a:lstStyle/>
          <a:p>
            <a:fld id="{BE1A0740-F252-4427-A288-A0F9AF0CD4D9}" type="slidenum">
              <a:rPr lang="en-US" smtClean="0"/>
              <a:pPr/>
              <a:t>80</a:t>
            </a:fld>
            <a:endParaRPr lang="en-US"/>
          </a:p>
        </p:txBody>
      </p:sp>
    </p:spTree>
    <p:extLst>
      <p:ext uri="{BB962C8B-B14F-4D97-AF65-F5344CB8AC3E}">
        <p14:creationId xmlns:p14="http://schemas.microsoft.com/office/powerpoint/2010/main" val="233099436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4EB7-6F88-6B34-C562-BF90AF62F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72F75-350B-C2AA-23F8-3029293DA12B}"/>
              </a:ext>
            </a:extLst>
          </p:cNvPr>
          <p:cNvSpPr>
            <a:spLocks noGrp="1"/>
          </p:cNvSpPr>
          <p:nvPr>
            <p:ph type="title"/>
          </p:nvPr>
        </p:nvSpPr>
        <p:spPr/>
        <p:txBody>
          <a:bodyPr/>
          <a:lstStyle/>
          <a:p>
            <a:r>
              <a:rPr lang="en-US"/>
              <a:t> Account Admin Role</a:t>
            </a:r>
          </a:p>
        </p:txBody>
      </p:sp>
      <p:pic>
        <p:nvPicPr>
          <p:cNvPr id="6" name="Picture 5" descr="This text box shows applicant progress with a red arrow pointing to a dropdown menu highlighting &quot;organization profile.&quot;">
            <a:extLst>
              <a:ext uri="{FF2B5EF4-FFF2-40B4-BE49-F238E27FC236}">
                <a16:creationId xmlns:a16="http://schemas.microsoft.com/office/drawing/2014/main" id="{F0CAEF07-C67F-50B8-035D-2065F624253A}"/>
              </a:ext>
            </a:extLst>
          </p:cNvPr>
          <p:cNvPicPr>
            <a:picLocks noChangeAspect="1"/>
          </p:cNvPicPr>
          <p:nvPr/>
        </p:nvPicPr>
        <p:blipFill>
          <a:blip r:embed="rId2"/>
          <a:stretch>
            <a:fillRect/>
          </a:stretch>
        </p:blipFill>
        <p:spPr>
          <a:xfrm>
            <a:off x="284974" y="923334"/>
            <a:ext cx="5520081" cy="2008579"/>
          </a:xfrm>
          <a:prstGeom prst="rect">
            <a:avLst/>
          </a:prstGeom>
        </p:spPr>
      </p:pic>
      <p:cxnSp>
        <p:nvCxnSpPr>
          <p:cNvPr id="8" name="Straight Arrow Connector 7">
            <a:extLst>
              <a:ext uri="{FF2B5EF4-FFF2-40B4-BE49-F238E27FC236}">
                <a16:creationId xmlns:a16="http://schemas.microsoft.com/office/drawing/2014/main" id="{BDF58E93-8114-0512-6F62-5E82B708346F}"/>
              </a:ext>
              <a:ext uri="{C183D7F6-B498-43B3-948B-1728B52AA6E4}">
                <adec:decorative xmlns:adec="http://schemas.microsoft.com/office/drawing/2017/decorative" val="1"/>
              </a:ext>
            </a:extLst>
          </p:cNvPr>
          <p:cNvCxnSpPr>
            <a:cxnSpLocks/>
          </p:cNvCxnSpPr>
          <p:nvPr/>
        </p:nvCxnSpPr>
        <p:spPr>
          <a:xfrm>
            <a:off x="3969327" y="1565564"/>
            <a:ext cx="90054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This text box show organization details and applicant management status.">
            <a:extLst>
              <a:ext uri="{FF2B5EF4-FFF2-40B4-BE49-F238E27FC236}">
                <a16:creationId xmlns:a16="http://schemas.microsoft.com/office/drawing/2014/main" id="{F8B09553-B585-8A73-0C64-91387E3D8FF8}"/>
              </a:ext>
            </a:extLst>
          </p:cNvPr>
          <p:cNvPicPr>
            <a:picLocks noChangeAspect="1"/>
          </p:cNvPicPr>
          <p:nvPr/>
        </p:nvPicPr>
        <p:blipFill>
          <a:blip r:embed="rId3"/>
          <a:stretch>
            <a:fillRect/>
          </a:stretch>
        </p:blipFill>
        <p:spPr>
          <a:xfrm>
            <a:off x="4254674" y="2228832"/>
            <a:ext cx="4529107" cy="2720556"/>
          </a:xfrm>
          <a:prstGeom prst="rect">
            <a:avLst/>
          </a:prstGeom>
          <a:ln>
            <a:solidFill>
              <a:srgbClr val="4472C4"/>
            </a:solidFill>
          </a:ln>
        </p:spPr>
      </p:pic>
      <p:sp>
        <p:nvSpPr>
          <p:cNvPr id="5" name="Slide Number Placeholder 4">
            <a:extLst>
              <a:ext uri="{FF2B5EF4-FFF2-40B4-BE49-F238E27FC236}">
                <a16:creationId xmlns:a16="http://schemas.microsoft.com/office/drawing/2014/main" id="{880896F2-8991-2C7A-EF94-A1447358149A}"/>
              </a:ext>
            </a:extLst>
          </p:cNvPr>
          <p:cNvSpPr>
            <a:spLocks noGrp="1"/>
          </p:cNvSpPr>
          <p:nvPr>
            <p:ph type="sldNum" sz="quarter" idx="17"/>
          </p:nvPr>
        </p:nvSpPr>
        <p:spPr/>
        <p:txBody>
          <a:bodyPr/>
          <a:lstStyle/>
          <a:p>
            <a:fld id="{BE1A0740-F252-4427-A288-A0F9AF0CD4D9}" type="slidenum">
              <a:rPr lang="en-US" smtClean="0"/>
              <a:pPr/>
              <a:t>81</a:t>
            </a:fld>
            <a:endParaRPr lang="en-US"/>
          </a:p>
        </p:txBody>
      </p:sp>
    </p:spTree>
    <p:extLst>
      <p:ext uri="{BB962C8B-B14F-4D97-AF65-F5344CB8AC3E}">
        <p14:creationId xmlns:p14="http://schemas.microsoft.com/office/powerpoint/2010/main" val="89763431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44564-8A87-74EE-7954-3D092C893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E3A3A-FAD8-9079-1436-07DE7D91F694}"/>
              </a:ext>
            </a:extLst>
          </p:cNvPr>
          <p:cNvSpPr>
            <a:spLocks noGrp="1"/>
          </p:cNvSpPr>
          <p:nvPr>
            <p:ph type="title"/>
          </p:nvPr>
        </p:nvSpPr>
        <p:spPr/>
        <p:txBody>
          <a:bodyPr/>
          <a:lstStyle/>
          <a:p>
            <a:r>
              <a:rPr lang="en-US"/>
              <a:t> Account Admin Role (Organization Addresses)</a:t>
            </a:r>
          </a:p>
        </p:txBody>
      </p:sp>
      <p:pic>
        <p:nvPicPr>
          <p:cNvPr id="4" name="Picture 3" descr="This text box has an overlay with instructions for both admins and non-admins.">
            <a:extLst>
              <a:ext uri="{FF2B5EF4-FFF2-40B4-BE49-F238E27FC236}">
                <a16:creationId xmlns:a16="http://schemas.microsoft.com/office/drawing/2014/main" id="{BFD2C37E-41CA-0167-03CB-D7D8104A57C4}"/>
              </a:ext>
            </a:extLst>
          </p:cNvPr>
          <p:cNvPicPr>
            <a:picLocks noChangeAspect="1"/>
          </p:cNvPicPr>
          <p:nvPr/>
        </p:nvPicPr>
        <p:blipFill>
          <a:blip r:embed="rId2"/>
          <a:stretch>
            <a:fillRect/>
          </a:stretch>
        </p:blipFill>
        <p:spPr>
          <a:xfrm>
            <a:off x="1691975" y="971279"/>
            <a:ext cx="5617604" cy="3921270"/>
          </a:xfrm>
          <a:prstGeom prst="rect">
            <a:avLst/>
          </a:prstGeom>
        </p:spPr>
      </p:pic>
      <p:sp>
        <p:nvSpPr>
          <p:cNvPr id="5" name="Slide Number Placeholder 4">
            <a:extLst>
              <a:ext uri="{FF2B5EF4-FFF2-40B4-BE49-F238E27FC236}">
                <a16:creationId xmlns:a16="http://schemas.microsoft.com/office/drawing/2014/main" id="{BE617A40-252C-03A5-A383-4365C9D01D88}"/>
              </a:ext>
            </a:extLst>
          </p:cNvPr>
          <p:cNvSpPr>
            <a:spLocks noGrp="1"/>
          </p:cNvSpPr>
          <p:nvPr>
            <p:ph type="sldNum" sz="quarter" idx="17"/>
          </p:nvPr>
        </p:nvSpPr>
        <p:spPr/>
        <p:txBody>
          <a:bodyPr/>
          <a:lstStyle/>
          <a:p>
            <a:fld id="{BE1A0740-F252-4427-A288-A0F9AF0CD4D9}" type="slidenum">
              <a:rPr lang="en-US" smtClean="0"/>
              <a:pPr/>
              <a:t>82</a:t>
            </a:fld>
            <a:endParaRPr lang="en-US"/>
          </a:p>
        </p:txBody>
      </p:sp>
    </p:spTree>
    <p:extLst>
      <p:ext uri="{BB962C8B-B14F-4D97-AF65-F5344CB8AC3E}">
        <p14:creationId xmlns:p14="http://schemas.microsoft.com/office/powerpoint/2010/main" val="2263945316"/>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F796D-2E8D-9FC5-2B33-A75F51AE2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FEAB6-BCE6-2D59-A836-B2AEA00401BE}"/>
              </a:ext>
            </a:extLst>
          </p:cNvPr>
          <p:cNvSpPr>
            <a:spLocks noGrp="1"/>
          </p:cNvSpPr>
          <p:nvPr>
            <p:ph type="title"/>
          </p:nvPr>
        </p:nvSpPr>
        <p:spPr/>
        <p:txBody>
          <a:bodyPr/>
          <a:lstStyle/>
          <a:p>
            <a:r>
              <a:rPr lang="en-US"/>
              <a:t> Account Admin Role (Assignment Locations)</a:t>
            </a:r>
          </a:p>
        </p:txBody>
      </p:sp>
      <p:pic>
        <p:nvPicPr>
          <p:cNvPr id="6" name="Picture 5" descr="This text box has an overlay with information about how host site staff can view the list of assignment locations.">
            <a:extLst>
              <a:ext uri="{FF2B5EF4-FFF2-40B4-BE49-F238E27FC236}">
                <a16:creationId xmlns:a16="http://schemas.microsoft.com/office/drawing/2014/main" id="{021FEC31-9655-0032-C33D-9E889D58E61D}"/>
              </a:ext>
            </a:extLst>
          </p:cNvPr>
          <p:cNvPicPr>
            <a:picLocks noChangeAspect="1"/>
          </p:cNvPicPr>
          <p:nvPr/>
        </p:nvPicPr>
        <p:blipFill>
          <a:blip r:embed="rId2"/>
          <a:stretch>
            <a:fillRect/>
          </a:stretch>
        </p:blipFill>
        <p:spPr>
          <a:xfrm>
            <a:off x="877414" y="1063229"/>
            <a:ext cx="7380810" cy="2847419"/>
          </a:xfrm>
          <a:prstGeom prst="rect">
            <a:avLst/>
          </a:prstGeom>
        </p:spPr>
      </p:pic>
      <p:sp>
        <p:nvSpPr>
          <p:cNvPr id="5" name="Slide Number Placeholder 4">
            <a:extLst>
              <a:ext uri="{FF2B5EF4-FFF2-40B4-BE49-F238E27FC236}">
                <a16:creationId xmlns:a16="http://schemas.microsoft.com/office/drawing/2014/main" id="{AFF14AA6-8ABA-CDE9-B6F7-50F803DBBBB5}"/>
              </a:ext>
            </a:extLst>
          </p:cNvPr>
          <p:cNvSpPr>
            <a:spLocks noGrp="1"/>
          </p:cNvSpPr>
          <p:nvPr>
            <p:ph type="sldNum" sz="quarter" idx="17"/>
          </p:nvPr>
        </p:nvSpPr>
        <p:spPr/>
        <p:txBody>
          <a:bodyPr/>
          <a:lstStyle/>
          <a:p>
            <a:fld id="{BE1A0740-F252-4427-A288-A0F9AF0CD4D9}" type="slidenum">
              <a:rPr lang="en-US" smtClean="0"/>
              <a:pPr/>
              <a:t>83</a:t>
            </a:fld>
            <a:endParaRPr lang="en-US"/>
          </a:p>
        </p:txBody>
      </p:sp>
      <p:cxnSp>
        <p:nvCxnSpPr>
          <p:cNvPr id="8" name="Straight Arrow Connector 7">
            <a:extLst>
              <a:ext uri="{FF2B5EF4-FFF2-40B4-BE49-F238E27FC236}">
                <a16:creationId xmlns:a16="http://schemas.microsoft.com/office/drawing/2014/main" id="{AEDEB80F-20EB-6E9B-DE77-36F357A2FB2D}"/>
              </a:ext>
              <a:ext uri="{C183D7F6-B498-43B3-948B-1728B52AA6E4}">
                <adec:decorative xmlns:adec="http://schemas.microsoft.com/office/drawing/2017/decorative" val="1"/>
              </a:ext>
            </a:extLst>
          </p:cNvPr>
          <p:cNvCxnSpPr>
            <a:cxnSpLocks/>
          </p:cNvCxnSpPr>
          <p:nvPr/>
        </p:nvCxnSpPr>
        <p:spPr>
          <a:xfrm flipH="1">
            <a:off x="2604655" y="1205345"/>
            <a:ext cx="110836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3484"/>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4E43-116F-2DC4-03D2-C51DF7A3A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4EFE-35A9-5D39-F17E-B7C83DB1518C}"/>
              </a:ext>
            </a:extLst>
          </p:cNvPr>
          <p:cNvSpPr>
            <a:spLocks noGrp="1"/>
          </p:cNvSpPr>
          <p:nvPr>
            <p:ph type="title"/>
          </p:nvPr>
        </p:nvSpPr>
        <p:spPr/>
        <p:txBody>
          <a:bodyPr/>
          <a:lstStyle/>
          <a:p>
            <a:r>
              <a:rPr lang="en-US" dirty="0"/>
              <a:t> Account Admin Role (Assignment Locations) </a:t>
            </a:r>
            <a:r>
              <a:rPr lang="en-US" sz="1800" dirty="0"/>
              <a:t>(cont’d)</a:t>
            </a:r>
          </a:p>
        </p:txBody>
      </p:sp>
      <p:pic>
        <p:nvPicPr>
          <p:cNvPr id="4" name="Picture 3" descr="This text box has an overlay with information on how both admins and non-admins can add new assignment locations.">
            <a:extLst>
              <a:ext uri="{FF2B5EF4-FFF2-40B4-BE49-F238E27FC236}">
                <a16:creationId xmlns:a16="http://schemas.microsoft.com/office/drawing/2014/main" id="{A952ABAA-9914-6B2C-E78D-00EB3E62A708}"/>
              </a:ext>
            </a:extLst>
          </p:cNvPr>
          <p:cNvPicPr>
            <a:picLocks noChangeAspect="1"/>
          </p:cNvPicPr>
          <p:nvPr/>
        </p:nvPicPr>
        <p:blipFill>
          <a:blip r:embed="rId2"/>
          <a:stretch>
            <a:fillRect/>
          </a:stretch>
        </p:blipFill>
        <p:spPr>
          <a:xfrm>
            <a:off x="222630" y="976965"/>
            <a:ext cx="6337498" cy="2236114"/>
          </a:xfrm>
          <a:prstGeom prst="rect">
            <a:avLst/>
          </a:prstGeom>
        </p:spPr>
      </p:pic>
      <p:cxnSp>
        <p:nvCxnSpPr>
          <p:cNvPr id="9" name="Straight Arrow Connector 8">
            <a:extLst>
              <a:ext uri="{FF2B5EF4-FFF2-40B4-BE49-F238E27FC236}">
                <a16:creationId xmlns:a16="http://schemas.microsoft.com/office/drawing/2014/main" id="{47610DC0-0BD0-6F8B-678F-8B3642B427C5}"/>
              </a:ext>
              <a:ext uri="{C183D7F6-B498-43B3-948B-1728B52AA6E4}">
                <adec:decorative xmlns:adec="http://schemas.microsoft.com/office/drawing/2017/decorative" val="1"/>
              </a:ext>
            </a:extLst>
          </p:cNvPr>
          <p:cNvCxnSpPr>
            <a:cxnSpLocks/>
          </p:cNvCxnSpPr>
          <p:nvPr/>
        </p:nvCxnSpPr>
        <p:spPr>
          <a:xfrm>
            <a:off x="5043055" y="2064328"/>
            <a:ext cx="12192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This text box focuses on assignments locations and has a red arrow pointing to a button which reads &quot;add assignment location.&quot; There is a red box highlighting address information.">
            <a:extLst>
              <a:ext uri="{FF2B5EF4-FFF2-40B4-BE49-F238E27FC236}">
                <a16:creationId xmlns:a16="http://schemas.microsoft.com/office/drawing/2014/main" id="{B4DD12BF-E901-64D7-0A35-8B6A8F4DF554}"/>
              </a:ext>
            </a:extLst>
          </p:cNvPr>
          <p:cNvPicPr>
            <a:picLocks noChangeAspect="1"/>
          </p:cNvPicPr>
          <p:nvPr/>
        </p:nvPicPr>
        <p:blipFill>
          <a:blip r:embed="rId3"/>
          <a:stretch>
            <a:fillRect/>
          </a:stretch>
        </p:blipFill>
        <p:spPr>
          <a:xfrm>
            <a:off x="3616689" y="2975956"/>
            <a:ext cx="5354783" cy="1614209"/>
          </a:xfrm>
          <a:prstGeom prst="rect">
            <a:avLst/>
          </a:prstGeom>
          <a:ln>
            <a:solidFill>
              <a:srgbClr val="4472C4"/>
            </a:solidFill>
          </a:ln>
        </p:spPr>
      </p:pic>
      <p:cxnSp>
        <p:nvCxnSpPr>
          <p:cNvPr id="15" name="Straight Arrow Connector 14">
            <a:extLst>
              <a:ext uri="{FF2B5EF4-FFF2-40B4-BE49-F238E27FC236}">
                <a16:creationId xmlns:a16="http://schemas.microsoft.com/office/drawing/2014/main" id="{8A343F25-EB3B-0F08-0DDB-337923A4506E}"/>
              </a:ext>
              <a:ext uri="{C183D7F6-B498-43B3-948B-1728B52AA6E4}">
                <adec:decorative xmlns:adec="http://schemas.microsoft.com/office/drawing/2017/decorative" val="1"/>
              </a:ext>
            </a:extLst>
          </p:cNvPr>
          <p:cNvCxnSpPr>
            <a:cxnSpLocks/>
          </p:cNvCxnSpPr>
          <p:nvPr/>
        </p:nvCxnSpPr>
        <p:spPr>
          <a:xfrm>
            <a:off x="7419763" y="4246419"/>
            <a:ext cx="81049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3083A46-7AED-E274-3772-6B4526693FBD}"/>
              </a:ext>
              <a:ext uri="{C183D7F6-B498-43B3-948B-1728B52AA6E4}">
                <adec:decorative xmlns:adec="http://schemas.microsoft.com/office/drawing/2017/decorative" val="1"/>
              </a:ext>
            </a:extLst>
          </p:cNvPr>
          <p:cNvSpPr/>
          <p:nvPr/>
        </p:nvSpPr>
        <p:spPr>
          <a:xfrm>
            <a:off x="8230254" y="3851564"/>
            <a:ext cx="741218" cy="7386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6133397A-1537-4DF0-7515-1EF5CF33AF6A}"/>
              </a:ext>
              <a:ext uri="{C183D7F6-B498-43B3-948B-1728B52AA6E4}">
                <adec:decorative xmlns:adec="http://schemas.microsoft.com/office/drawing/2017/decorative" val="1"/>
              </a:ext>
            </a:extLst>
          </p:cNvPr>
          <p:cNvCxnSpPr>
            <a:cxnSpLocks/>
          </p:cNvCxnSpPr>
          <p:nvPr/>
        </p:nvCxnSpPr>
        <p:spPr>
          <a:xfrm>
            <a:off x="6830945" y="3546765"/>
            <a:ext cx="81049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E57A52-7B60-92A3-0702-AB5468AB30EC}"/>
              </a:ext>
            </a:extLst>
          </p:cNvPr>
          <p:cNvSpPr>
            <a:spLocks noGrp="1"/>
          </p:cNvSpPr>
          <p:nvPr>
            <p:ph type="sldNum" sz="quarter" idx="17"/>
          </p:nvPr>
        </p:nvSpPr>
        <p:spPr/>
        <p:txBody>
          <a:bodyPr/>
          <a:lstStyle/>
          <a:p>
            <a:fld id="{BE1A0740-F252-4427-A288-A0F9AF0CD4D9}" type="slidenum">
              <a:rPr lang="en-US" smtClean="0"/>
              <a:pPr/>
              <a:t>84</a:t>
            </a:fld>
            <a:endParaRPr lang="en-US"/>
          </a:p>
        </p:txBody>
      </p:sp>
    </p:spTree>
    <p:extLst>
      <p:ext uri="{BB962C8B-B14F-4D97-AF65-F5344CB8AC3E}">
        <p14:creationId xmlns:p14="http://schemas.microsoft.com/office/powerpoint/2010/main" val="1501889909"/>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0951-EDC7-9B8F-E86D-14B2E46A8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C817C-4329-83CA-89E1-9AC09C453CB2}"/>
              </a:ext>
            </a:extLst>
          </p:cNvPr>
          <p:cNvSpPr>
            <a:spLocks noGrp="1"/>
          </p:cNvSpPr>
          <p:nvPr>
            <p:ph type="title"/>
          </p:nvPr>
        </p:nvSpPr>
        <p:spPr/>
        <p:txBody>
          <a:bodyPr/>
          <a:lstStyle/>
          <a:p>
            <a:r>
              <a:rPr lang="en-US"/>
              <a:t> Account Admin Role (Organization Users)</a:t>
            </a:r>
          </a:p>
        </p:txBody>
      </p:sp>
      <p:pic>
        <p:nvPicPr>
          <p:cNvPr id="6" name="Picture 5" descr="This text box has an overlay with information about how both admins and non-admins can review, edit or remove users.">
            <a:extLst>
              <a:ext uri="{FF2B5EF4-FFF2-40B4-BE49-F238E27FC236}">
                <a16:creationId xmlns:a16="http://schemas.microsoft.com/office/drawing/2014/main" id="{6BD0BEAA-41B4-51CF-D0F9-A6408728963E}"/>
              </a:ext>
            </a:extLst>
          </p:cNvPr>
          <p:cNvPicPr>
            <a:picLocks noChangeAspect="1"/>
          </p:cNvPicPr>
          <p:nvPr/>
        </p:nvPicPr>
        <p:blipFill>
          <a:blip r:embed="rId2"/>
          <a:stretch>
            <a:fillRect/>
          </a:stretch>
        </p:blipFill>
        <p:spPr>
          <a:xfrm>
            <a:off x="318654" y="865838"/>
            <a:ext cx="5985164" cy="1936679"/>
          </a:xfrm>
          <a:prstGeom prst="rect">
            <a:avLst/>
          </a:prstGeom>
        </p:spPr>
      </p:pic>
      <p:cxnSp>
        <p:nvCxnSpPr>
          <p:cNvPr id="8" name="Straight Arrow Connector 7">
            <a:extLst>
              <a:ext uri="{FF2B5EF4-FFF2-40B4-BE49-F238E27FC236}">
                <a16:creationId xmlns:a16="http://schemas.microsoft.com/office/drawing/2014/main" id="{AAE781E3-3930-DFFE-2508-E6886251544F}"/>
              </a:ext>
              <a:ext uri="{C183D7F6-B498-43B3-948B-1728B52AA6E4}">
                <adec:decorative xmlns:adec="http://schemas.microsoft.com/office/drawing/2017/decorative" val="1"/>
              </a:ext>
            </a:extLst>
          </p:cNvPr>
          <p:cNvCxnSpPr>
            <a:cxnSpLocks/>
          </p:cNvCxnSpPr>
          <p:nvPr/>
        </p:nvCxnSpPr>
        <p:spPr>
          <a:xfrm flipV="1">
            <a:off x="1620982" y="996178"/>
            <a:ext cx="0" cy="789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This text box has an overlay with information about how admins and non-admins can add new users and grant access to review, edit, or remove any user.">
            <a:extLst>
              <a:ext uri="{FF2B5EF4-FFF2-40B4-BE49-F238E27FC236}">
                <a16:creationId xmlns:a16="http://schemas.microsoft.com/office/drawing/2014/main" id="{BFD01DA8-45BF-17A8-A16F-93D7DB3DE034}"/>
              </a:ext>
            </a:extLst>
          </p:cNvPr>
          <p:cNvPicPr>
            <a:picLocks noChangeAspect="1"/>
          </p:cNvPicPr>
          <p:nvPr/>
        </p:nvPicPr>
        <p:blipFill>
          <a:blip r:embed="rId3"/>
          <a:stretch>
            <a:fillRect/>
          </a:stretch>
        </p:blipFill>
        <p:spPr>
          <a:xfrm>
            <a:off x="4023255" y="2429688"/>
            <a:ext cx="4940636" cy="1534914"/>
          </a:xfrm>
          <a:prstGeom prst="rect">
            <a:avLst/>
          </a:prstGeom>
          <a:ln>
            <a:solidFill>
              <a:srgbClr val="4472C4"/>
            </a:solidFill>
          </a:ln>
        </p:spPr>
      </p:pic>
      <p:cxnSp>
        <p:nvCxnSpPr>
          <p:cNvPr id="18" name="Straight Arrow Connector 17">
            <a:extLst>
              <a:ext uri="{FF2B5EF4-FFF2-40B4-BE49-F238E27FC236}">
                <a16:creationId xmlns:a16="http://schemas.microsoft.com/office/drawing/2014/main" id="{B4FEED94-E818-F209-5AF2-E021A4B63475}"/>
              </a:ext>
              <a:ext uri="{C183D7F6-B498-43B3-948B-1728B52AA6E4}">
                <adec:decorative xmlns:adec="http://schemas.microsoft.com/office/drawing/2017/decorative" val="1"/>
              </a:ext>
            </a:extLst>
          </p:cNvPr>
          <p:cNvCxnSpPr>
            <a:cxnSpLocks/>
          </p:cNvCxnSpPr>
          <p:nvPr/>
        </p:nvCxnSpPr>
        <p:spPr>
          <a:xfrm>
            <a:off x="7879079" y="2823299"/>
            <a:ext cx="7620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This text box focuses on organization users. There is a red box highlighting how users can view or edit details and request admin access.">
            <a:extLst>
              <a:ext uri="{FF2B5EF4-FFF2-40B4-BE49-F238E27FC236}">
                <a16:creationId xmlns:a16="http://schemas.microsoft.com/office/drawing/2014/main" id="{DACC7081-3A08-8764-822E-F7F972C67C2D}"/>
              </a:ext>
            </a:extLst>
          </p:cNvPr>
          <p:cNvPicPr>
            <a:picLocks noChangeAspect="1"/>
          </p:cNvPicPr>
          <p:nvPr/>
        </p:nvPicPr>
        <p:blipFill>
          <a:blip r:embed="rId4"/>
          <a:stretch>
            <a:fillRect/>
          </a:stretch>
        </p:blipFill>
        <p:spPr>
          <a:xfrm>
            <a:off x="457200" y="3689732"/>
            <a:ext cx="5631873" cy="1256341"/>
          </a:xfrm>
          <a:prstGeom prst="rect">
            <a:avLst/>
          </a:prstGeom>
          <a:ln>
            <a:solidFill>
              <a:srgbClr val="4472C4"/>
            </a:solidFill>
          </a:ln>
        </p:spPr>
      </p:pic>
      <p:sp>
        <p:nvSpPr>
          <p:cNvPr id="5" name="Slide Number Placeholder 4">
            <a:extLst>
              <a:ext uri="{FF2B5EF4-FFF2-40B4-BE49-F238E27FC236}">
                <a16:creationId xmlns:a16="http://schemas.microsoft.com/office/drawing/2014/main" id="{6609BDD1-E717-5FF7-580A-13B4B65A0BF1}"/>
              </a:ext>
            </a:extLst>
          </p:cNvPr>
          <p:cNvSpPr>
            <a:spLocks noGrp="1"/>
          </p:cNvSpPr>
          <p:nvPr>
            <p:ph type="sldNum" sz="quarter" idx="17"/>
          </p:nvPr>
        </p:nvSpPr>
        <p:spPr/>
        <p:txBody>
          <a:bodyPr/>
          <a:lstStyle/>
          <a:p>
            <a:fld id="{BE1A0740-F252-4427-A288-A0F9AF0CD4D9}" type="slidenum">
              <a:rPr lang="en-US" smtClean="0"/>
              <a:pPr/>
              <a:t>85</a:t>
            </a:fld>
            <a:endParaRPr lang="en-US"/>
          </a:p>
        </p:txBody>
      </p:sp>
      <p:sp>
        <p:nvSpPr>
          <p:cNvPr id="24" name="Rectangle 23">
            <a:extLst>
              <a:ext uri="{FF2B5EF4-FFF2-40B4-BE49-F238E27FC236}">
                <a16:creationId xmlns:a16="http://schemas.microsoft.com/office/drawing/2014/main" id="{A1AB23AC-C9C8-57EE-3184-2BAFF5513D36}"/>
              </a:ext>
              <a:ext uri="{C183D7F6-B498-43B3-948B-1728B52AA6E4}">
                <adec:decorative xmlns:adec="http://schemas.microsoft.com/office/drawing/2017/decorative" val="1"/>
              </a:ext>
            </a:extLst>
          </p:cNvPr>
          <p:cNvSpPr/>
          <p:nvPr/>
        </p:nvSpPr>
        <p:spPr>
          <a:xfrm>
            <a:off x="5140036" y="4172440"/>
            <a:ext cx="858982" cy="7730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1E92CC6A-3834-E22E-EC71-99A6BD9183E6}"/>
              </a:ext>
              <a:ext uri="{C183D7F6-B498-43B3-948B-1728B52AA6E4}">
                <adec:decorative xmlns:adec="http://schemas.microsoft.com/office/drawing/2017/decorative" val="1"/>
              </a:ext>
            </a:extLst>
          </p:cNvPr>
          <p:cNvCxnSpPr>
            <a:cxnSpLocks/>
          </p:cNvCxnSpPr>
          <p:nvPr/>
        </p:nvCxnSpPr>
        <p:spPr>
          <a:xfrm>
            <a:off x="4572000" y="4574222"/>
            <a:ext cx="5680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549271"/>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D2341-E122-1B75-E32D-00E39F0FB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F85A3-B501-1A5B-4E71-93332A7E53CF}"/>
              </a:ext>
            </a:extLst>
          </p:cNvPr>
          <p:cNvSpPr>
            <a:spLocks noGrp="1"/>
          </p:cNvSpPr>
          <p:nvPr>
            <p:ph type="title"/>
          </p:nvPr>
        </p:nvSpPr>
        <p:spPr/>
        <p:txBody>
          <a:bodyPr/>
          <a:lstStyle/>
          <a:p>
            <a:r>
              <a:rPr lang="en-US"/>
              <a:t> Account Admin Role (List of Applications)</a:t>
            </a:r>
          </a:p>
        </p:txBody>
      </p:sp>
      <p:pic>
        <p:nvPicPr>
          <p:cNvPr id="4" name="Picture 3" descr="This text box has an arrow pointing to &quot;list of applications&quot; and includes overlay indicating how users can view all applications.">
            <a:extLst>
              <a:ext uri="{FF2B5EF4-FFF2-40B4-BE49-F238E27FC236}">
                <a16:creationId xmlns:a16="http://schemas.microsoft.com/office/drawing/2014/main" id="{836D9325-9CAC-E4DF-3F6B-A0D799D7311A}"/>
              </a:ext>
            </a:extLst>
          </p:cNvPr>
          <p:cNvPicPr>
            <a:picLocks noChangeAspect="1"/>
          </p:cNvPicPr>
          <p:nvPr/>
        </p:nvPicPr>
        <p:blipFill>
          <a:blip r:embed="rId2"/>
          <a:stretch>
            <a:fillRect/>
          </a:stretch>
        </p:blipFill>
        <p:spPr>
          <a:xfrm>
            <a:off x="533400" y="955399"/>
            <a:ext cx="5444836" cy="2137878"/>
          </a:xfrm>
          <a:prstGeom prst="rect">
            <a:avLst/>
          </a:prstGeom>
        </p:spPr>
      </p:pic>
      <p:cxnSp>
        <p:nvCxnSpPr>
          <p:cNvPr id="9" name="Straight Arrow Connector 8">
            <a:extLst>
              <a:ext uri="{FF2B5EF4-FFF2-40B4-BE49-F238E27FC236}">
                <a16:creationId xmlns:a16="http://schemas.microsoft.com/office/drawing/2014/main" id="{E92B22B9-AD05-0DF2-5E7D-DB21911E7B88}"/>
              </a:ext>
              <a:ext uri="{C183D7F6-B498-43B3-948B-1728B52AA6E4}">
                <adec:decorative xmlns:adec="http://schemas.microsoft.com/office/drawing/2017/decorative" val="1"/>
              </a:ext>
            </a:extLst>
          </p:cNvPr>
          <p:cNvCxnSpPr>
            <a:cxnSpLocks/>
          </p:cNvCxnSpPr>
          <p:nvPr/>
        </p:nvCxnSpPr>
        <p:spPr>
          <a:xfrm flipV="1">
            <a:off x="1690254" y="1104443"/>
            <a:ext cx="0" cy="7204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This text box has an overlay showing how account admins can view the list of applications and update points of contact.">
            <a:extLst>
              <a:ext uri="{FF2B5EF4-FFF2-40B4-BE49-F238E27FC236}">
                <a16:creationId xmlns:a16="http://schemas.microsoft.com/office/drawing/2014/main" id="{FA080AB9-ED10-0E4B-BC56-1428B2BFCE12}"/>
              </a:ext>
            </a:extLst>
          </p:cNvPr>
          <p:cNvPicPr>
            <a:picLocks noChangeAspect="1"/>
          </p:cNvPicPr>
          <p:nvPr/>
        </p:nvPicPr>
        <p:blipFill>
          <a:blip r:embed="rId3"/>
          <a:stretch>
            <a:fillRect/>
          </a:stretch>
        </p:blipFill>
        <p:spPr>
          <a:xfrm>
            <a:off x="3448138" y="2164827"/>
            <a:ext cx="5394109" cy="1785700"/>
          </a:xfrm>
          <a:prstGeom prst="rect">
            <a:avLst/>
          </a:prstGeom>
          <a:ln>
            <a:solidFill>
              <a:srgbClr val="4472C4"/>
            </a:solidFill>
          </a:ln>
        </p:spPr>
      </p:pic>
      <p:cxnSp>
        <p:nvCxnSpPr>
          <p:cNvPr id="16" name="Straight Arrow Connector 15">
            <a:extLst>
              <a:ext uri="{FF2B5EF4-FFF2-40B4-BE49-F238E27FC236}">
                <a16:creationId xmlns:a16="http://schemas.microsoft.com/office/drawing/2014/main" id="{658B88CF-7EB1-2D63-FC41-B9197BDEBF13}"/>
              </a:ext>
              <a:ext uri="{C183D7F6-B498-43B3-948B-1728B52AA6E4}">
                <adec:decorative xmlns:adec="http://schemas.microsoft.com/office/drawing/2017/decorative" val="1"/>
              </a:ext>
            </a:extLst>
          </p:cNvPr>
          <p:cNvCxnSpPr>
            <a:cxnSpLocks/>
          </p:cNvCxnSpPr>
          <p:nvPr/>
        </p:nvCxnSpPr>
        <p:spPr>
          <a:xfrm>
            <a:off x="7827818" y="3165049"/>
            <a:ext cx="63730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This text box shows the list of applications and has a red box around a section for users to view details or change point of contact.">
            <a:extLst>
              <a:ext uri="{FF2B5EF4-FFF2-40B4-BE49-F238E27FC236}">
                <a16:creationId xmlns:a16="http://schemas.microsoft.com/office/drawing/2014/main" id="{490F49DD-7FA8-CB64-B830-4EF09ADE732B}"/>
              </a:ext>
            </a:extLst>
          </p:cNvPr>
          <p:cNvPicPr>
            <a:picLocks noChangeAspect="1"/>
          </p:cNvPicPr>
          <p:nvPr/>
        </p:nvPicPr>
        <p:blipFill>
          <a:blip r:embed="rId4"/>
          <a:stretch>
            <a:fillRect/>
          </a:stretch>
        </p:blipFill>
        <p:spPr>
          <a:xfrm>
            <a:off x="691997" y="3356841"/>
            <a:ext cx="5127641" cy="1535195"/>
          </a:xfrm>
          <a:prstGeom prst="rect">
            <a:avLst/>
          </a:prstGeom>
        </p:spPr>
      </p:pic>
      <p:sp>
        <p:nvSpPr>
          <p:cNvPr id="5" name="Slide Number Placeholder 4">
            <a:extLst>
              <a:ext uri="{FF2B5EF4-FFF2-40B4-BE49-F238E27FC236}">
                <a16:creationId xmlns:a16="http://schemas.microsoft.com/office/drawing/2014/main" id="{8022C4D7-85AA-D8B4-6E33-CF616C8AD533}"/>
              </a:ext>
            </a:extLst>
          </p:cNvPr>
          <p:cNvSpPr>
            <a:spLocks noGrp="1"/>
          </p:cNvSpPr>
          <p:nvPr>
            <p:ph type="sldNum" sz="quarter" idx="17"/>
          </p:nvPr>
        </p:nvSpPr>
        <p:spPr/>
        <p:txBody>
          <a:bodyPr/>
          <a:lstStyle/>
          <a:p>
            <a:fld id="{BE1A0740-F252-4427-A288-A0F9AF0CD4D9}" type="slidenum">
              <a:rPr lang="en-US" smtClean="0"/>
              <a:pPr/>
              <a:t>86</a:t>
            </a:fld>
            <a:endParaRPr lang="en-US"/>
          </a:p>
        </p:txBody>
      </p:sp>
      <p:cxnSp>
        <p:nvCxnSpPr>
          <p:cNvPr id="27" name="Straight Arrow Connector 26">
            <a:extLst>
              <a:ext uri="{FF2B5EF4-FFF2-40B4-BE49-F238E27FC236}">
                <a16:creationId xmlns:a16="http://schemas.microsoft.com/office/drawing/2014/main" id="{743091A6-269C-BE53-A4C0-A55F36570119}"/>
              </a:ext>
              <a:ext uri="{C183D7F6-B498-43B3-948B-1728B52AA6E4}">
                <adec:decorative xmlns:adec="http://schemas.microsoft.com/office/drawing/2017/decorative" val="1"/>
              </a:ext>
            </a:extLst>
          </p:cNvPr>
          <p:cNvCxnSpPr>
            <a:cxnSpLocks/>
          </p:cNvCxnSpPr>
          <p:nvPr/>
        </p:nvCxnSpPr>
        <p:spPr>
          <a:xfrm>
            <a:off x="4343400" y="4684455"/>
            <a:ext cx="82434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D08DA3F-8218-0FAB-6F77-07668C15207D}"/>
              </a:ext>
              <a:ext uri="{C183D7F6-B498-43B3-948B-1728B52AA6E4}">
                <adec:decorative xmlns:adec="http://schemas.microsoft.com/office/drawing/2017/decorative" val="1"/>
              </a:ext>
            </a:extLst>
          </p:cNvPr>
          <p:cNvSpPr/>
          <p:nvPr/>
        </p:nvSpPr>
        <p:spPr>
          <a:xfrm>
            <a:off x="5202382" y="4353334"/>
            <a:ext cx="561109" cy="5387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126447"/>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3511-C997-547F-6D23-B719653C0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7C07B-C2E7-A393-A5F6-96A63F653A77}"/>
              </a:ext>
            </a:extLst>
          </p:cNvPr>
          <p:cNvSpPr>
            <a:spLocks noGrp="1"/>
          </p:cNvSpPr>
          <p:nvPr>
            <p:ph type="title"/>
          </p:nvPr>
        </p:nvSpPr>
        <p:spPr/>
        <p:txBody>
          <a:bodyPr/>
          <a:lstStyle/>
          <a:p>
            <a:r>
              <a:rPr lang="en-US"/>
              <a:t> Account Admin Role (Application User Management)</a:t>
            </a:r>
          </a:p>
        </p:txBody>
      </p:sp>
      <p:pic>
        <p:nvPicPr>
          <p:cNvPr id="17" name="Picture 16" descr="This text box has an overlay that shows how applicants can see all users and their assigned roles.">
            <a:extLst>
              <a:ext uri="{FF2B5EF4-FFF2-40B4-BE49-F238E27FC236}">
                <a16:creationId xmlns:a16="http://schemas.microsoft.com/office/drawing/2014/main" id="{A0F60507-0D05-B765-ED1A-00E2395E594F}"/>
              </a:ext>
            </a:extLst>
          </p:cNvPr>
          <p:cNvPicPr>
            <a:picLocks noChangeAspect="1"/>
          </p:cNvPicPr>
          <p:nvPr/>
        </p:nvPicPr>
        <p:blipFill>
          <a:blip r:embed="rId2"/>
          <a:stretch>
            <a:fillRect/>
          </a:stretch>
        </p:blipFill>
        <p:spPr>
          <a:xfrm>
            <a:off x="193492" y="946684"/>
            <a:ext cx="5202854" cy="1504548"/>
          </a:xfrm>
          <a:prstGeom prst="rect">
            <a:avLst/>
          </a:prstGeom>
          <a:ln>
            <a:solidFill>
              <a:srgbClr val="4472C4"/>
            </a:solidFill>
          </a:ln>
        </p:spPr>
      </p:pic>
      <p:pic>
        <p:nvPicPr>
          <p:cNvPr id="19" name="Picture 18" descr="This text box has an overlay that tells admins and non-admins how they can view applications.">
            <a:extLst>
              <a:ext uri="{FF2B5EF4-FFF2-40B4-BE49-F238E27FC236}">
                <a16:creationId xmlns:a16="http://schemas.microsoft.com/office/drawing/2014/main" id="{490F1EA3-D6FE-B5C4-A1ED-EC97F8FAD796}"/>
              </a:ext>
            </a:extLst>
          </p:cNvPr>
          <p:cNvPicPr>
            <a:picLocks noChangeAspect="1"/>
          </p:cNvPicPr>
          <p:nvPr/>
        </p:nvPicPr>
        <p:blipFill>
          <a:blip r:embed="rId3"/>
          <a:stretch>
            <a:fillRect/>
          </a:stretch>
        </p:blipFill>
        <p:spPr>
          <a:xfrm>
            <a:off x="2999509" y="2213642"/>
            <a:ext cx="5839691" cy="1583049"/>
          </a:xfrm>
          <a:prstGeom prst="rect">
            <a:avLst/>
          </a:prstGeom>
          <a:ln>
            <a:solidFill>
              <a:srgbClr val="4472C4"/>
            </a:solidFill>
          </a:ln>
        </p:spPr>
      </p:pic>
      <p:pic>
        <p:nvPicPr>
          <p:cNvPr id="21" name="Picture 20" descr="This text box has a red arrow pointing to the &quot;add application user&quot; button and a red arrow pointing to &quot;change application user.&quot;">
            <a:extLst>
              <a:ext uri="{FF2B5EF4-FFF2-40B4-BE49-F238E27FC236}">
                <a16:creationId xmlns:a16="http://schemas.microsoft.com/office/drawing/2014/main" id="{6AE5BDD3-EED1-9B99-FDC2-DD572D2F1147}"/>
              </a:ext>
            </a:extLst>
          </p:cNvPr>
          <p:cNvPicPr>
            <a:picLocks noChangeAspect="1"/>
          </p:cNvPicPr>
          <p:nvPr/>
        </p:nvPicPr>
        <p:blipFill>
          <a:blip r:embed="rId4"/>
          <a:stretch>
            <a:fillRect/>
          </a:stretch>
        </p:blipFill>
        <p:spPr>
          <a:xfrm>
            <a:off x="538667" y="3427172"/>
            <a:ext cx="5204043" cy="1583049"/>
          </a:xfrm>
          <a:prstGeom prst="rect">
            <a:avLst/>
          </a:prstGeom>
          <a:ln>
            <a:solidFill>
              <a:srgbClr val="4472C4"/>
            </a:solidFill>
          </a:ln>
        </p:spPr>
      </p:pic>
      <p:sp>
        <p:nvSpPr>
          <p:cNvPr id="5" name="Slide Number Placeholder 4">
            <a:extLst>
              <a:ext uri="{FF2B5EF4-FFF2-40B4-BE49-F238E27FC236}">
                <a16:creationId xmlns:a16="http://schemas.microsoft.com/office/drawing/2014/main" id="{205F5FBD-EEC8-0FD4-1447-D332C2EAA49C}"/>
              </a:ext>
            </a:extLst>
          </p:cNvPr>
          <p:cNvSpPr>
            <a:spLocks noGrp="1"/>
          </p:cNvSpPr>
          <p:nvPr>
            <p:ph type="sldNum" sz="quarter" idx="17"/>
          </p:nvPr>
        </p:nvSpPr>
        <p:spPr/>
        <p:txBody>
          <a:bodyPr/>
          <a:lstStyle/>
          <a:p>
            <a:fld id="{BE1A0740-F252-4427-A288-A0F9AF0CD4D9}" type="slidenum">
              <a:rPr lang="en-US" smtClean="0"/>
              <a:pPr/>
              <a:t>87</a:t>
            </a:fld>
            <a:endParaRPr lang="en-US"/>
          </a:p>
        </p:txBody>
      </p:sp>
      <p:cxnSp>
        <p:nvCxnSpPr>
          <p:cNvPr id="24" name="Straight Arrow Connector 23">
            <a:extLst>
              <a:ext uri="{FF2B5EF4-FFF2-40B4-BE49-F238E27FC236}">
                <a16:creationId xmlns:a16="http://schemas.microsoft.com/office/drawing/2014/main" id="{AE5FA66D-FBAA-4324-FC6B-4A44F7DD0E53}"/>
              </a:ext>
              <a:ext uri="{C183D7F6-B498-43B3-948B-1728B52AA6E4}">
                <adec:decorative xmlns:adec="http://schemas.microsoft.com/office/drawing/2017/decorative" val="1"/>
              </a:ext>
            </a:extLst>
          </p:cNvPr>
          <p:cNvCxnSpPr>
            <a:cxnSpLocks/>
          </p:cNvCxnSpPr>
          <p:nvPr/>
        </p:nvCxnSpPr>
        <p:spPr>
          <a:xfrm>
            <a:off x="3311236" y="4119375"/>
            <a:ext cx="60912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80663E0-8A0B-F72D-010A-3FAD99AA5B36}"/>
              </a:ext>
              <a:ext uri="{C183D7F6-B498-43B3-948B-1728B52AA6E4}">
                <adec:decorative xmlns:adec="http://schemas.microsoft.com/office/drawing/2017/decorative" val="1"/>
              </a:ext>
            </a:extLst>
          </p:cNvPr>
          <p:cNvCxnSpPr>
            <a:cxnSpLocks/>
          </p:cNvCxnSpPr>
          <p:nvPr/>
        </p:nvCxnSpPr>
        <p:spPr>
          <a:xfrm>
            <a:off x="4128655" y="4859207"/>
            <a:ext cx="60912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362090"/>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04A1-B3CA-CED9-60BA-D6C816735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E1C7D-A5FE-94ED-86E4-3C92732B5759}"/>
              </a:ext>
            </a:extLst>
          </p:cNvPr>
          <p:cNvSpPr>
            <a:spLocks noGrp="1"/>
          </p:cNvSpPr>
          <p:nvPr>
            <p:ph type="title"/>
          </p:nvPr>
        </p:nvSpPr>
        <p:spPr/>
        <p:txBody>
          <a:bodyPr/>
          <a:lstStyle/>
          <a:p>
            <a:r>
              <a:rPr lang="en-US"/>
              <a:t>Account Admin Role (Assignment Location Management)</a:t>
            </a:r>
          </a:p>
        </p:txBody>
      </p:sp>
      <p:pic>
        <p:nvPicPr>
          <p:cNvPr id="4" name="Picture 3" descr="Applicant Assignment Location Management grid. A popup window in front states that this displays all applications linked to the organization and their designated assignment locations. Account admins can update assignment locations if needed.">
            <a:extLst>
              <a:ext uri="{FF2B5EF4-FFF2-40B4-BE49-F238E27FC236}">
                <a16:creationId xmlns:a16="http://schemas.microsoft.com/office/drawing/2014/main" id="{B1F0C932-51CD-9244-122B-2DDB86E78173}"/>
              </a:ext>
            </a:extLst>
          </p:cNvPr>
          <p:cNvPicPr>
            <a:picLocks noChangeAspect="1"/>
          </p:cNvPicPr>
          <p:nvPr/>
        </p:nvPicPr>
        <p:blipFill>
          <a:blip r:embed="rId2"/>
          <a:stretch>
            <a:fillRect/>
          </a:stretch>
        </p:blipFill>
        <p:spPr>
          <a:xfrm>
            <a:off x="248624" y="1049025"/>
            <a:ext cx="5579273" cy="1704109"/>
          </a:xfrm>
          <a:prstGeom prst="rect">
            <a:avLst/>
          </a:prstGeom>
        </p:spPr>
      </p:pic>
      <p:cxnSp>
        <p:nvCxnSpPr>
          <p:cNvPr id="7" name="Straight Arrow Connector 6">
            <a:extLst>
              <a:ext uri="{FF2B5EF4-FFF2-40B4-BE49-F238E27FC236}">
                <a16:creationId xmlns:a16="http://schemas.microsoft.com/office/drawing/2014/main" id="{60C681C0-C1C6-63F4-FC61-FE0022D8BFDE}"/>
              </a:ext>
              <a:ext uri="{C183D7F6-B498-43B3-948B-1728B52AA6E4}">
                <adec:decorative xmlns:adec="http://schemas.microsoft.com/office/drawing/2017/decorative" val="1"/>
              </a:ext>
            </a:extLst>
          </p:cNvPr>
          <p:cNvCxnSpPr>
            <a:cxnSpLocks/>
          </p:cNvCxnSpPr>
          <p:nvPr/>
        </p:nvCxnSpPr>
        <p:spPr>
          <a:xfrm flipH="1">
            <a:off x="3038260" y="1152934"/>
            <a:ext cx="71710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 The Application Assignment Location Management grid displays columns for the applicant number, HSP name, placement number,  location name, street address, state/province, city, and zip code. Above the table is a button that says &quot;Manage Assignment Location,&quot; with a red arrow pointing to it. There are two rows of data, indicating 2 applications. The top row has a drop-down menu at the right, displaying options to view details or edit location.">
            <a:extLst>
              <a:ext uri="{FF2B5EF4-FFF2-40B4-BE49-F238E27FC236}">
                <a16:creationId xmlns:a16="http://schemas.microsoft.com/office/drawing/2014/main" id="{9AAF2E90-65C1-E094-54DB-949DCDD22890}"/>
              </a:ext>
            </a:extLst>
          </p:cNvPr>
          <p:cNvPicPr>
            <a:picLocks noChangeAspect="1"/>
          </p:cNvPicPr>
          <p:nvPr/>
        </p:nvPicPr>
        <p:blipFill>
          <a:blip r:embed="rId3"/>
          <a:stretch>
            <a:fillRect/>
          </a:stretch>
        </p:blipFill>
        <p:spPr>
          <a:xfrm>
            <a:off x="187820" y="3445507"/>
            <a:ext cx="4860609" cy="1521582"/>
          </a:xfrm>
          <a:prstGeom prst="rect">
            <a:avLst/>
          </a:prstGeom>
          <a:ln>
            <a:solidFill>
              <a:srgbClr val="4472C4"/>
            </a:solidFill>
          </a:ln>
        </p:spPr>
      </p:pic>
      <p:cxnSp>
        <p:nvCxnSpPr>
          <p:cNvPr id="22" name="Straight Arrow Connector 21">
            <a:extLst>
              <a:ext uri="{FF2B5EF4-FFF2-40B4-BE49-F238E27FC236}">
                <a16:creationId xmlns:a16="http://schemas.microsoft.com/office/drawing/2014/main" id="{52CDCF65-5C5A-5562-81D2-37E95974B913}"/>
              </a:ext>
              <a:ext uri="{C183D7F6-B498-43B3-948B-1728B52AA6E4}">
                <adec:decorative xmlns:adec="http://schemas.microsoft.com/office/drawing/2017/decorative" val="1"/>
              </a:ext>
            </a:extLst>
          </p:cNvPr>
          <p:cNvCxnSpPr>
            <a:cxnSpLocks/>
          </p:cNvCxnSpPr>
          <p:nvPr/>
        </p:nvCxnSpPr>
        <p:spPr>
          <a:xfrm>
            <a:off x="2785548" y="4000042"/>
            <a:ext cx="61126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E0C795-2E05-8EB7-AFBC-D2A4AC5596E8}"/>
              </a:ext>
              <a:ext uri="{C183D7F6-B498-43B3-948B-1728B52AA6E4}">
                <adec:decorative xmlns:adec="http://schemas.microsoft.com/office/drawing/2017/decorative" val="1"/>
              </a:ext>
            </a:extLst>
          </p:cNvPr>
          <p:cNvCxnSpPr>
            <a:cxnSpLocks/>
          </p:cNvCxnSpPr>
          <p:nvPr/>
        </p:nvCxnSpPr>
        <p:spPr>
          <a:xfrm>
            <a:off x="3532028" y="4609641"/>
            <a:ext cx="61126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EF06868-9551-B64F-7A35-29AB9E825378}"/>
              </a:ext>
              <a:ext uri="{C183D7F6-B498-43B3-948B-1728B52AA6E4}">
                <adec:decorative xmlns:adec="http://schemas.microsoft.com/office/drawing/2017/decorative" val="1"/>
              </a:ext>
            </a:extLst>
          </p:cNvPr>
          <p:cNvSpPr/>
          <p:nvPr/>
        </p:nvSpPr>
        <p:spPr>
          <a:xfrm>
            <a:off x="4143293" y="4339479"/>
            <a:ext cx="810491" cy="597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different popup window appears in front of the Application Assignment Location Management grid.  It states the different viewing/editing rights of Account admins vs. non-admins.">
            <a:extLst>
              <a:ext uri="{FF2B5EF4-FFF2-40B4-BE49-F238E27FC236}">
                <a16:creationId xmlns:a16="http://schemas.microsoft.com/office/drawing/2014/main" id="{B7EB32CF-C759-4BAF-3EC9-23D85F10DF64}"/>
              </a:ext>
            </a:extLst>
          </p:cNvPr>
          <p:cNvPicPr>
            <a:picLocks noChangeAspect="1"/>
          </p:cNvPicPr>
          <p:nvPr/>
        </p:nvPicPr>
        <p:blipFill>
          <a:blip r:embed="rId4"/>
          <a:stretch>
            <a:fillRect/>
          </a:stretch>
        </p:blipFill>
        <p:spPr>
          <a:xfrm>
            <a:off x="3755366" y="2387511"/>
            <a:ext cx="5189527" cy="1856927"/>
          </a:xfrm>
          <a:prstGeom prst="rect">
            <a:avLst/>
          </a:prstGeom>
          <a:ln w="12700">
            <a:solidFill>
              <a:srgbClr val="000000"/>
            </a:solidFill>
          </a:ln>
        </p:spPr>
      </p:pic>
      <p:cxnSp>
        <p:nvCxnSpPr>
          <p:cNvPr id="13" name="Straight Arrow Connector 12">
            <a:extLst>
              <a:ext uri="{FF2B5EF4-FFF2-40B4-BE49-F238E27FC236}">
                <a16:creationId xmlns:a16="http://schemas.microsoft.com/office/drawing/2014/main" id="{16F3416E-774A-5249-12C6-9FC84ECFBFEE}"/>
              </a:ext>
              <a:ext uri="{C183D7F6-B498-43B3-948B-1728B52AA6E4}">
                <adec:decorative xmlns:adec="http://schemas.microsoft.com/office/drawing/2017/decorative" val="1"/>
              </a:ext>
            </a:extLst>
          </p:cNvPr>
          <p:cNvCxnSpPr>
            <a:cxnSpLocks/>
          </p:cNvCxnSpPr>
          <p:nvPr/>
        </p:nvCxnSpPr>
        <p:spPr>
          <a:xfrm>
            <a:off x="7817517" y="3168769"/>
            <a:ext cx="84512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5656CAC-FB0A-5FA2-06D8-A1CDE98ADDA3}"/>
              </a:ext>
            </a:extLst>
          </p:cNvPr>
          <p:cNvSpPr>
            <a:spLocks noGrp="1"/>
          </p:cNvSpPr>
          <p:nvPr>
            <p:ph type="sldNum" sz="quarter" idx="17"/>
          </p:nvPr>
        </p:nvSpPr>
        <p:spPr/>
        <p:txBody>
          <a:bodyPr/>
          <a:lstStyle/>
          <a:p>
            <a:fld id="{BE1A0740-F252-4427-A288-A0F9AF0CD4D9}" type="slidenum">
              <a:rPr lang="en-US" smtClean="0"/>
              <a:pPr/>
              <a:t>88</a:t>
            </a:fld>
            <a:endParaRPr lang="en-US"/>
          </a:p>
        </p:txBody>
      </p:sp>
    </p:spTree>
    <p:extLst>
      <p:ext uri="{BB962C8B-B14F-4D97-AF65-F5344CB8AC3E}">
        <p14:creationId xmlns:p14="http://schemas.microsoft.com/office/powerpoint/2010/main" val="2835667626"/>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F03A4-E2CA-1F36-6032-2C16BE765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A9C21-9500-4637-BD9D-2C3033F1CAED}"/>
              </a:ext>
            </a:extLst>
          </p:cNvPr>
          <p:cNvSpPr>
            <a:spLocks noGrp="1"/>
          </p:cNvSpPr>
          <p:nvPr>
            <p:ph type="title"/>
          </p:nvPr>
        </p:nvSpPr>
        <p:spPr/>
        <p:txBody>
          <a:bodyPr/>
          <a:lstStyle/>
          <a:p>
            <a:r>
              <a:rPr lang="en-US"/>
              <a:t> Non-Admin Role (Organization Addresses)</a:t>
            </a:r>
          </a:p>
        </p:txBody>
      </p:sp>
      <p:pic>
        <p:nvPicPr>
          <p:cNvPr id="8" name="Picture 7" descr="This text box shows organization physical address and organization mailing address.">
            <a:extLst>
              <a:ext uri="{FF2B5EF4-FFF2-40B4-BE49-F238E27FC236}">
                <a16:creationId xmlns:a16="http://schemas.microsoft.com/office/drawing/2014/main" id="{53758E78-D26B-9872-DBB4-6EBB450E2060}"/>
              </a:ext>
            </a:extLst>
          </p:cNvPr>
          <p:cNvPicPr>
            <a:picLocks noChangeAspect="1"/>
          </p:cNvPicPr>
          <p:nvPr/>
        </p:nvPicPr>
        <p:blipFill>
          <a:blip r:embed="rId2"/>
          <a:stretch>
            <a:fillRect/>
          </a:stretch>
        </p:blipFill>
        <p:spPr>
          <a:xfrm>
            <a:off x="1860430" y="1021445"/>
            <a:ext cx="5397731" cy="3373582"/>
          </a:xfrm>
          <a:prstGeom prst="rect">
            <a:avLst/>
          </a:prstGeom>
        </p:spPr>
      </p:pic>
      <p:sp>
        <p:nvSpPr>
          <p:cNvPr id="5" name="Slide Number Placeholder 4">
            <a:extLst>
              <a:ext uri="{FF2B5EF4-FFF2-40B4-BE49-F238E27FC236}">
                <a16:creationId xmlns:a16="http://schemas.microsoft.com/office/drawing/2014/main" id="{1EF8B2F3-A092-6116-4417-71CB9010C494}"/>
              </a:ext>
            </a:extLst>
          </p:cNvPr>
          <p:cNvSpPr>
            <a:spLocks noGrp="1"/>
          </p:cNvSpPr>
          <p:nvPr>
            <p:ph type="sldNum" sz="quarter" idx="17"/>
          </p:nvPr>
        </p:nvSpPr>
        <p:spPr/>
        <p:txBody>
          <a:bodyPr/>
          <a:lstStyle/>
          <a:p>
            <a:fld id="{BE1A0740-F252-4427-A288-A0F9AF0CD4D9}" type="slidenum">
              <a:rPr lang="en-US" smtClean="0"/>
              <a:pPr/>
              <a:t>89</a:t>
            </a:fld>
            <a:endParaRPr lang="en-US"/>
          </a:p>
        </p:txBody>
      </p:sp>
    </p:spTree>
    <p:extLst>
      <p:ext uri="{BB962C8B-B14F-4D97-AF65-F5344CB8AC3E}">
        <p14:creationId xmlns:p14="http://schemas.microsoft.com/office/powerpoint/2010/main" val="42825326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Lst>
          </p:cNvPr>
          <p:cNvSpPr>
            <a:spLocks noGrp="1"/>
          </p:cNvSpPr>
          <p:nvPr>
            <p:ph type="title"/>
          </p:nvPr>
        </p:nvSpPr>
        <p:spPr>
          <a:xfrm>
            <a:off x="457200" y="205979"/>
            <a:ext cx="8229600" cy="857250"/>
          </a:xfrm>
        </p:spPr>
        <p:txBody>
          <a:bodyPr lIns="91440" tIns="45720" rIns="91440" bIns="45720" anchor="ctr" anchorCtr="0"/>
          <a:lstStyle/>
          <a:p>
            <a:r>
              <a:rPr lang="en-US">
                <a:latin typeface="Calibri"/>
                <a:ea typeface="Calibri"/>
                <a:cs typeface="Calibri"/>
              </a:rPr>
              <a:t>Application Process</a:t>
            </a:r>
            <a:endParaRPr lang="en-US">
              <a:ea typeface="Calibri"/>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fld id="{BE1A0740-F252-4427-A288-A0F9AF0CD4D9}" type="slidenum">
              <a:rPr lang="en-US" smtClean="0"/>
              <a:pPr/>
              <a:t>9</a:t>
            </a:fld>
            <a:endParaRPr lang="en-US"/>
          </a:p>
        </p:txBody>
      </p:sp>
      <p:grpSp>
        <p:nvGrpSpPr>
          <p:cNvPr id="4" name="Group 3" descr="Screen shot of eFMS application home page. PHAP logo and photo collage banner are at the top.">
            <a:extLst>
              <a:ext uri="{FF2B5EF4-FFF2-40B4-BE49-F238E27FC236}">
                <a16:creationId xmlns:a16="http://schemas.microsoft.com/office/drawing/2014/main" id="{D3AA1226-8484-8BF9-2D65-E14CD9CB49CC}"/>
              </a:ext>
            </a:extLst>
          </p:cNvPr>
          <p:cNvGrpSpPr/>
          <p:nvPr/>
        </p:nvGrpSpPr>
        <p:grpSpPr>
          <a:xfrm>
            <a:off x="1837408" y="987878"/>
            <a:ext cx="5992141" cy="3534543"/>
            <a:chOff x="1837409" y="1038737"/>
            <a:chExt cx="5851864" cy="3442864"/>
          </a:xfrm>
        </p:grpSpPr>
        <p:pic>
          <p:nvPicPr>
            <p:cNvPr id="14" name="Picture 13" descr="Screen shot of eFMS homepage for PHAP host site applications.">
              <a:extLst>
                <a:ext uri="{FF2B5EF4-FFF2-40B4-BE49-F238E27FC236}">
                  <a16:creationId xmlns:a16="http://schemas.microsoft.com/office/drawing/2014/main" id="{E2DA00E1-07A3-1C94-0776-2D653F7B8DD8}"/>
                </a:ext>
              </a:extLst>
            </p:cNvPr>
            <p:cNvPicPr>
              <a:picLocks noChangeAspect="1"/>
            </p:cNvPicPr>
            <p:nvPr/>
          </p:nvPicPr>
          <p:blipFill>
            <a:blip r:embed="rId2"/>
            <a:stretch>
              <a:fillRect/>
            </a:stretch>
          </p:blipFill>
          <p:spPr>
            <a:xfrm>
              <a:off x="1837409" y="1038737"/>
              <a:ext cx="5851864" cy="3442864"/>
            </a:xfrm>
            <a:prstGeom prst="rect">
              <a:avLst/>
            </a:prstGeom>
          </p:spPr>
        </p:pic>
        <p:sp>
          <p:nvSpPr>
            <p:cNvPr id="2" name="TextBox 1">
              <a:extLst>
                <a:ext uri="{FF2B5EF4-FFF2-40B4-BE49-F238E27FC236}">
                  <a16:creationId xmlns:a16="http://schemas.microsoft.com/office/drawing/2014/main" id="{65C75031-4C4C-4000-72C0-8DDC30658D40}"/>
                </a:ext>
              </a:extLst>
            </p:cNvPr>
            <p:cNvSpPr txBox="1"/>
            <p:nvPr/>
          </p:nvSpPr>
          <p:spPr>
            <a:xfrm>
              <a:off x="5017273" y="4141210"/>
              <a:ext cx="1749287" cy="215444"/>
            </a:xfrm>
            <a:prstGeom prst="rect">
              <a:avLst/>
            </a:prstGeom>
            <a:solidFill>
              <a:schemeClr val="bg2"/>
            </a:solidFill>
          </p:spPr>
          <p:txBody>
            <a:bodyPr wrap="square" rtlCol="0">
              <a:spAutoFit/>
            </a:bodyPr>
            <a:lstStyle/>
            <a:p>
              <a:endParaRPr lang="en-US" sz="80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244477964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6797-E8D0-B5E1-CDD3-E7C8DE6D5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CEB62-7A12-68DF-2562-DA15902B8482}"/>
              </a:ext>
            </a:extLst>
          </p:cNvPr>
          <p:cNvSpPr>
            <a:spLocks noGrp="1"/>
          </p:cNvSpPr>
          <p:nvPr>
            <p:ph type="title"/>
          </p:nvPr>
        </p:nvSpPr>
        <p:spPr/>
        <p:txBody>
          <a:bodyPr/>
          <a:lstStyle/>
          <a:p>
            <a:r>
              <a:rPr lang="en-US"/>
              <a:t> Non-Admin Role (Assignment Locations)</a:t>
            </a:r>
          </a:p>
        </p:txBody>
      </p:sp>
      <p:pic>
        <p:nvPicPr>
          <p:cNvPr id="4" name="Picture 3" descr="This text box has an overlay that tells admins and non-admins how they can add new assignment locations.">
            <a:extLst>
              <a:ext uri="{FF2B5EF4-FFF2-40B4-BE49-F238E27FC236}">
                <a16:creationId xmlns:a16="http://schemas.microsoft.com/office/drawing/2014/main" id="{D04D8FAB-AE1A-5BD5-197B-2444CAD277AD}"/>
              </a:ext>
            </a:extLst>
          </p:cNvPr>
          <p:cNvPicPr>
            <a:picLocks noChangeAspect="1"/>
          </p:cNvPicPr>
          <p:nvPr/>
        </p:nvPicPr>
        <p:blipFill>
          <a:blip r:embed="rId2"/>
          <a:stretch>
            <a:fillRect/>
          </a:stretch>
        </p:blipFill>
        <p:spPr>
          <a:xfrm>
            <a:off x="584858" y="852055"/>
            <a:ext cx="6440442" cy="2463168"/>
          </a:xfrm>
          <a:prstGeom prst="rect">
            <a:avLst/>
          </a:prstGeom>
        </p:spPr>
      </p:pic>
      <p:pic>
        <p:nvPicPr>
          <p:cNvPr id="7" name="Picture 6" descr="This text box has a red box around the section to view, edit, or remove addresses.">
            <a:extLst>
              <a:ext uri="{FF2B5EF4-FFF2-40B4-BE49-F238E27FC236}">
                <a16:creationId xmlns:a16="http://schemas.microsoft.com/office/drawing/2014/main" id="{F35BD0AC-278E-90E2-269C-94940824CDD0}"/>
              </a:ext>
            </a:extLst>
          </p:cNvPr>
          <p:cNvPicPr>
            <a:picLocks noChangeAspect="1"/>
          </p:cNvPicPr>
          <p:nvPr/>
        </p:nvPicPr>
        <p:blipFill>
          <a:blip r:embed="rId3"/>
          <a:stretch>
            <a:fillRect/>
          </a:stretch>
        </p:blipFill>
        <p:spPr>
          <a:xfrm>
            <a:off x="3703150" y="3045059"/>
            <a:ext cx="5265747" cy="1622298"/>
          </a:xfrm>
          <a:prstGeom prst="rect">
            <a:avLst/>
          </a:prstGeom>
          <a:ln w="12700">
            <a:solidFill>
              <a:srgbClr val="000000"/>
            </a:solidFill>
          </a:ln>
        </p:spPr>
      </p:pic>
      <p:cxnSp>
        <p:nvCxnSpPr>
          <p:cNvPr id="10" name="Straight Arrow Connector 9">
            <a:extLst>
              <a:ext uri="{FF2B5EF4-FFF2-40B4-BE49-F238E27FC236}">
                <a16:creationId xmlns:a16="http://schemas.microsoft.com/office/drawing/2014/main" id="{0C902D31-3B08-B8FE-A5F1-AF68EF748781}"/>
              </a:ext>
              <a:ext uri="{C183D7F6-B498-43B3-948B-1728B52AA6E4}">
                <adec:decorative xmlns:adec="http://schemas.microsoft.com/office/drawing/2017/decorative" val="1"/>
              </a:ext>
            </a:extLst>
          </p:cNvPr>
          <p:cNvCxnSpPr>
            <a:cxnSpLocks/>
          </p:cNvCxnSpPr>
          <p:nvPr/>
        </p:nvCxnSpPr>
        <p:spPr>
          <a:xfrm>
            <a:off x="7529945" y="4287982"/>
            <a:ext cx="63730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93DC779-22AD-9598-4850-B4D3912CADE4}"/>
              </a:ext>
              <a:ext uri="{C183D7F6-B498-43B3-948B-1728B52AA6E4}">
                <adec:decorative xmlns:adec="http://schemas.microsoft.com/office/drawing/2017/decorative" val="1"/>
              </a:ext>
            </a:extLst>
          </p:cNvPr>
          <p:cNvSpPr/>
          <p:nvPr/>
        </p:nvSpPr>
        <p:spPr>
          <a:xfrm>
            <a:off x="8250382" y="3941618"/>
            <a:ext cx="718515" cy="7257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861DDC8-91A3-3D4D-7975-B4D189247215}"/>
              </a:ext>
            </a:extLst>
          </p:cNvPr>
          <p:cNvSpPr>
            <a:spLocks noGrp="1"/>
          </p:cNvSpPr>
          <p:nvPr>
            <p:ph type="sldNum" sz="quarter" idx="17"/>
          </p:nvPr>
        </p:nvSpPr>
        <p:spPr/>
        <p:txBody>
          <a:bodyPr/>
          <a:lstStyle/>
          <a:p>
            <a:fld id="{BE1A0740-F252-4427-A288-A0F9AF0CD4D9}" type="slidenum">
              <a:rPr lang="en-US" smtClean="0"/>
              <a:pPr/>
              <a:t>90</a:t>
            </a:fld>
            <a:endParaRPr lang="en-US"/>
          </a:p>
        </p:txBody>
      </p:sp>
    </p:spTree>
    <p:extLst>
      <p:ext uri="{BB962C8B-B14F-4D97-AF65-F5344CB8AC3E}">
        <p14:creationId xmlns:p14="http://schemas.microsoft.com/office/powerpoint/2010/main" val="2450866827"/>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4CF9-4F5A-41A0-7D9E-BEA49D4C8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BADFF-D117-45F3-C68E-7540519851D7}"/>
              </a:ext>
            </a:extLst>
          </p:cNvPr>
          <p:cNvSpPr>
            <a:spLocks noGrp="1"/>
          </p:cNvSpPr>
          <p:nvPr>
            <p:ph type="title"/>
          </p:nvPr>
        </p:nvSpPr>
        <p:spPr/>
        <p:txBody>
          <a:bodyPr/>
          <a:lstStyle/>
          <a:p>
            <a:r>
              <a:rPr lang="en-US"/>
              <a:t> Non-Admin Role (Organization Users)</a:t>
            </a:r>
          </a:p>
        </p:txBody>
      </p:sp>
      <p:pic>
        <p:nvPicPr>
          <p:cNvPr id="6" name="Picture 5" descr="This text box has an overlay telling admins and non-admins they can view, edit and remove users.">
            <a:extLst>
              <a:ext uri="{FF2B5EF4-FFF2-40B4-BE49-F238E27FC236}">
                <a16:creationId xmlns:a16="http://schemas.microsoft.com/office/drawing/2014/main" id="{E61804A0-1636-2701-5ED8-4571809A18DD}"/>
              </a:ext>
            </a:extLst>
          </p:cNvPr>
          <p:cNvPicPr>
            <a:picLocks noChangeAspect="1"/>
          </p:cNvPicPr>
          <p:nvPr/>
        </p:nvPicPr>
        <p:blipFill>
          <a:blip r:embed="rId2"/>
          <a:stretch>
            <a:fillRect/>
          </a:stretch>
        </p:blipFill>
        <p:spPr>
          <a:xfrm>
            <a:off x="457200" y="1172408"/>
            <a:ext cx="4768240" cy="1780309"/>
          </a:xfrm>
          <a:prstGeom prst="rect">
            <a:avLst/>
          </a:prstGeom>
        </p:spPr>
      </p:pic>
      <p:pic>
        <p:nvPicPr>
          <p:cNvPr id="9" name="Picture 8" descr="This text box provides an example of user information.">
            <a:extLst>
              <a:ext uri="{FF2B5EF4-FFF2-40B4-BE49-F238E27FC236}">
                <a16:creationId xmlns:a16="http://schemas.microsoft.com/office/drawing/2014/main" id="{79124015-9EEF-350B-47A3-D267C24942DA}"/>
              </a:ext>
            </a:extLst>
          </p:cNvPr>
          <p:cNvPicPr>
            <a:picLocks noChangeAspect="1"/>
          </p:cNvPicPr>
          <p:nvPr/>
        </p:nvPicPr>
        <p:blipFill>
          <a:blip r:embed="rId3"/>
          <a:stretch>
            <a:fillRect/>
          </a:stretch>
        </p:blipFill>
        <p:spPr>
          <a:xfrm>
            <a:off x="3194114" y="2647917"/>
            <a:ext cx="5492686" cy="1146463"/>
          </a:xfrm>
          <a:prstGeom prst="rect">
            <a:avLst/>
          </a:prstGeom>
        </p:spPr>
      </p:pic>
      <p:sp>
        <p:nvSpPr>
          <p:cNvPr id="11" name="Rectangle 10">
            <a:extLst>
              <a:ext uri="{FF2B5EF4-FFF2-40B4-BE49-F238E27FC236}">
                <a16:creationId xmlns:a16="http://schemas.microsoft.com/office/drawing/2014/main" id="{5A05F093-963B-C278-1EEC-30F57A8313C4}"/>
              </a:ext>
              <a:ext uri="{C183D7F6-B498-43B3-948B-1728B52AA6E4}">
                <adec:decorative xmlns:adec="http://schemas.microsoft.com/office/drawing/2017/decorative" val="1"/>
              </a:ext>
            </a:extLst>
          </p:cNvPr>
          <p:cNvSpPr/>
          <p:nvPr/>
        </p:nvSpPr>
        <p:spPr>
          <a:xfrm>
            <a:off x="3255818" y="3319862"/>
            <a:ext cx="5430982" cy="457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74DBB9D-D5CD-7DDB-3C45-17DEF7AEC0BA}"/>
              </a:ext>
            </a:extLst>
          </p:cNvPr>
          <p:cNvSpPr>
            <a:spLocks noGrp="1"/>
          </p:cNvSpPr>
          <p:nvPr>
            <p:ph type="sldNum" sz="quarter" idx="17"/>
          </p:nvPr>
        </p:nvSpPr>
        <p:spPr/>
        <p:txBody>
          <a:bodyPr/>
          <a:lstStyle/>
          <a:p>
            <a:fld id="{BE1A0740-F252-4427-A288-A0F9AF0CD4D9}" type="slidenum">
              <a:rPr lang="en-US" smtClean="0"/>
              <a:pPr/>
              <a:t>91</a:t>
            </a:fld>
            <a:endParaRPr lang="en-US"/>
          </a:p>
        </p:txBody>
      </p:sp>
    </p:spTree>
    <p:extLst>
      <p:ext uri="{BB962C8B-B14F-4D97-AF65-F5344CB8AC3E}">
        <p14:creationId xmlns:p14="http://schemas.microsoft.com/office/powerpoint/2010/main" val="2785189327"/>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D72C-6273-8702-2A19-1462812F5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73E7A-0C96-5CE4-6FCB-0477705508A0}"/>
              </a:ext>
            </a:extLst>
          </p:cNvPr>
          <p:cNvSpPr>
            <a:spLocks noGrp="1"/>
          </p:cNvSpPr>
          <p:nvPr>
            <p:ph type="title"/>
          </p:nvPr>
        </p:nvSpPr>
        <p:spPr/>
        <p:txBody>
          <a:bodyPr/>
          <a:lstStyle/>
          <a:p>
            <a:r>
              <a:rPr lang="en-US"/>
              <a:t> Non-Admin Role (List of Applications)</a:t>
            </a:r>
          </a:p>
        </p:txBody>
      </p:sp>
      <p:pic>
        <p:nvPicPr>
          <p:cNvPr id="4" name="Picture 3" descr="This text box has a red box around viewing user details.">
            <a:extLst>
              <a:ext uri="{FF2B5EF4-FFF2-40B4-BE49-F238E27FC236}">
                <a16:creationId xmlns:a16="http://schemas.microsoft.com/office/drawing/2014/main" id="{4EF5358F-F867-1FFD-971D-520203096E7A}"/>
              </a:ext>
            </a:extLst>
          </p:cNvPr>
          <p:cNvPicPr>
            <a:picLocks noChangeAspect="1"/>
          </p:cNvPicPr>
          <p:nvPr/>
        </p:nvPicPr>
        <p:blipFill>
          <a:blip r:embed="rId2"/>
          <a:stretch>
            <a:fillRect/>
          </a:stretch>
        </p:blipFill>
        <p:spPr>
          <a:xfrm>
            <a:off x="392859" y="937197"/>
            <a:ext cx="5344492" cy="1933114"/>
          </a:xfrm>
          <a:prstGeom prst="rect">
            <a:avLst/>
          </a:prstGeom>
        </p:spPr>
      </p:pic>
      <p:cxnSp>
        <p:nvCxnSpPr>
          <p:cNvPr id="8" name="Straight Arrow Connector 7">
            <a:extLst>
              <a:ext uri="{FF2B5EF4-FFF2-40B4-BE49-F238E27FC236}">
                <a16:creationId xmlns:a16="http://schemas.microsoft.com/office/drawing/2014/main" id="{2EB04098-B31C-EA66-6345-BF98FD859E0D}"/>
              </a:ext>
              <a:ext uri="{C183D7F6-B498-43B3-948B-1728B52AA6E4}">
                <adec:decorative xmlns:adec="http://schemas.microsoft.com/office/drawing/2017/decorative" val="1"/>
              </a:ext>
            </a:extLst>
          </p:cNvPr>
          <p:cNvCxnSpPr>
            <a:cxnSpLocks/>
          </p:cNvCxnSpPr>
          <p:nvPr/>
        </p:nvCxnSpPr>
        <p:spPr>
          <a:xfrm>
            <a:off x="4296479" y="2658014"/>
            <a:ext cx="60267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1D030D1-096E-0E7F-C885-61D7C6C884A5}"/>
              </a:ext>
              <a:ext uri="{C183D7F6-B498-43B3-948B-1728B52AA6E4}">
                <adec:decorative xmlns:adec="http://schemas.microsoft.com/office/drawing/2017/decorative" val="1"/>
              </a:ext>
            </a:extLst>
          </p:cNvPr>
          <p:cNvSpPr/>
          <p:nvPr/>
        </p:nvSpPr>
        <p:spPr>
          <a:xfrm>
            <a:off x="4899151" y="2434609"/>
            <a:ext cx="838200" cy="3463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his text box provides an example of applicant details.">
            <a:extLst>
              <a:ext uri="{FF2B5EF4-FFF2-40B4-BE49-F238E27FC236}">
                <a16:creationId xmlns:a16="http://schemas.microsoft.com/office/drawing/2014/main" id="{FFF319F1-6E2E-91A0-1027-C6BD324527C2}"/>
              </a:ext>
            </a:extLst>
          </p:cNvPr>
          <p:cNvPicPr>
            <a:picLocks noChangeAspect="1"/>
          </p:cNvPicPr>
          <p:nvPr/>
        </p:nvPicPr>
        <p:blipFill>
          <a:blip r:embed="rId3"/>
          <a:stretch>
            <a:fillRect/>
          </a:stretch>
        </p:blipFill>
        <p:spPr>
          <a:xfrm>
            <a:off x="5943938" y="912667"/>
            <a:ext cx="2772569" cy="3106882"/>
          </a:xfrm>
          <a:prstGeom prst="rect">
            <a:avLst/>
          </a:prstGeom>
        </p:spPr>
      </p:pic>
      <p:sp>
        <p:nvSpPr>
          <p:cNvPr id="5" name="Slide Number Placeholder 4">
            <a:extLst>
              <a:ext uri="{FF2B5EF4-FFF2-40B4-BE49-F238E27FC236}">
                <a16:creationId xmlns:a16="http://schemas.microsoft.com/office/drawing/2014/main" id="{9C2D261E-76FD-45C6-CE38-BACE8BFE31D9}"/>
              </a:ext>
            </a:extLst>
          </p:cNvPr>
          <p:cNvSpPr>
            <a:spLocks noGrp="1"/>
          </p:cNvSpPr>
          <p:nvPr>
            <p:ph type="sldNum" sz="quarter" idx="17"/>
          </p:nvPr>
        </p:nvSpPr>
        <p:spPr/>
        <p:txBody>
          <a:bodyPr/>
          <a:lstStyle/>
          <a:p>
            <a:fld id="{BE1A0740-F252-4427-A288-A0F9AF0CD4D9}" type="slidenum">
              <a:rPr lang="en-US" smtClean="0"/>
              <a:pPr/>
              <a:t>92</a:t>
            </a:fld>
            <a:endParaRPr lang="en-US"/>
          </a:p>
        </p:txBody>
      </p:sp>
    </p:spTree>
    <p:extLst>
      <p:ext uri="{BB962C8B-B14F-4D97-AF65-F5344CB8AC3E}">
        <p14:creationId xmlns:p14="http://schemas.microsoft.com/office/powerpoint/2010/main" val="201969204"/>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F345D-99A4-A503-DF85-F495D6C08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2A99F-0940-1620-D560-7BDD6665DF04}"/>
              </a:ext>
            </a:extLst>
          </p:cNvPr>
          <p:cNvSpPr>
            <a:spLocks noGrp="1"/>
          </p:cNvSpPr>
          <p:nvPr>
            <p:ph type="title"/>
          </p:nvPr>
        </p:nvSpPr>
        <p:spPr/>
        <p:txBody>
          <a:bodyPr/>
          <a:lstStyle/>
          <a:p>
            <a:r>
              <a:rPr lang="en-US"/>
              <a:t> Non-Admin Role (Application User Management)</a:t>
            </a:r>
          </a:p>
        </p:txBody>
      </p:sp>
      <p:pic>
        <p:nvPicPr>
          <p:cNvPr id="13" name="Picture 12" descr="This text box has an overlay with information about viewing applicant details.">
            <a:extLst>
              <a:ext uri="{FF2B5EF4-FFF2-40B4-BE49-F238E27FC236}">
                <a16:creationId xmlns:a16="http://schemas.microsoft.com/office/drawing/2014/main" id="{6E0C26A7-F30B-E296-6A4A-908EADCD754B}"/>
              </a:ext>
            </a:extLst>
          </p:cNvPr>
          <p:cNvPicPr>
            <a:picLocks noChangeAspect="1"/>
          </p:cNvPicPr>
          <p:nvPr/>
        </p:nvPicPr>
        <p:blipFill>
          <a:blip r:embed="rId2"/>
          <a:stretch>
            <a:fillRect/>
          </a:stretch>
        </p:blipFill>
        <p:spPr>
          <a:xfrm>
            <a:off x="1648295" y="1174066"/>
            <a:ext cx="5528360" cy="1987937"/>
          </a:xfrm>
          <a:prstGeom prst="rect">
            <a:avLst/>
          </a:prstGeom>
        </p:spPr>
      </p:pic>
      <p:sp>
        <p:nvSpPr>
          <p:cNvPr id="5" name="Slide Number Placeholder 4">
            <a:extLst>
              <a:ext uri="{FF2B5EF4-FFF2-40B4-BE49-F238E27FC236}">
                <a16:creationId xmlns:a16="http://schemas.microsoft.com/office/drawing/2014/main" id="{5DD71EC6-E458-A792-87E7-5BA5A96E5300}"/>
              </a:ext>
            </a:extLst>
          </p:cNvPr>
          <p:cNvSpPr>
            <a:spLocks noGrp="1"/>
          </p:cNvSpPr>
          <p:nvPr>
            <p:ph type="sldNum" sz="quarter" idx="17"/>
          </p:nvPr>
        </p:nvSpPr>
        <p:spPr/>
        <p:txBody>
          <a:bodyPr/>
          <a:lstStyle/>
          <a:p>
            <a:fld id="{BE1A0740-F252-4427-A288-A0F9AF0CD4D9}" type="slidenum">
              <a:rPr lang="en-US" smtClean="0"/>
              <a:pPr/>
              <a:t>93</a:t>
            </a:fld>
            <a:endParaRPr lang="en-US"/>
          </a:p>
        </p:txBody>
      </p:sp>
    </p:spTree>
    <p:extLst>
      <p:ext uri="{BB962C8B-B14F-4D97-AF65-F5344CB8AC3E}">
        <p14:creationId xmlns:p14="http://schemas.microsoft.com/office/powerpoint/2010/main" val="505997168"/>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54BA-69A6-5D68-7B22-617996A1B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095E3-C052-1C1E-2B93-40B60CFCB131}"/>
              </a:ext>
            </a:extLst>
          </p:cNvPr>
          <p:cNvSpPr>
            <a:spLocks noGrp="1"/>
          </p:cNvSpPr>
          <p:nvPr>
            <p:ph type="title"/>
          </p:nvPr>
        </p:nvSpPr>
        <p:spPr/>
        <p:txBody>
          <a:bodyPr/>
          <a:lstStyle/>
          <a:p>
            <a:r>
              <a:rPr lang="en-US"/>
              <a:t> Non-Admin Role (Assignment Location Management)</a:t>
            </a:r>
          </a:p>
        </p:txBody>
      </p:sp>
      <p:pic>
        <p:nvPicPr>
          <p:cNvPr id="4" name="Picture 3" descr="This text box has an overlay about how to manage assignment locations.">
            <a:extLst>
              <a:ext uri="{FF2B5EF4-FFF2-40B4-BE49-F238E27FC236}">
                <a16:creationId xmlns:a16="http://schemas.microsoft.com/office/drawing/2014/main" id="{77A4F465-2746-5C93-323F-29261CFF32CE}"/>
              </a:ext>
            </a:extLst>
          </p:cNvPr>
          <p:cNvPicPr>
            <a:picLocks noChangeAspect="1"/>
          </p:cNvPicPr>
          <p:nvPr/>
        </p:nvPicPr>
        <p:blipFill>
          <a:blip r:embed="rId2"/>
          <a:stretch>
            <a:fillRect/>
          </a:stretch>
        </p:blipFill>
        <p:spPr>
          <a:xfrm>
            <a:off x="354990" y="1117349"/>
            <a:ext cx="4572000" cy="1904674"/>
          </a:xfrm>
          <a:prstGeom prst="rect">
            <a:avLst/>
          </a:prstGeom>
        </p:spPr>
      </p:pic>
      <p:pic>
        <p:nvPicPr>
          <p:cNvPr id="7" name="Picture 6" descr="This text box shows applicant information and has a red arrow pointing to &quot;view details.&quot;">
            <a:extLst>
              <a:ext uri="{FF2B5EF4-FFF2-40B4-BE49-F238E27FC236}">
                <a16:creationId xmlns:a16="http://schemas.microsoft.com/office/drawing/2014/main" id="{F28E187B-2053-7AA1-F696-D312E3F1A399}"/>
              </a:ext>
            </a:extLst>
          </p:cNvPr>
          <p:cNvPicPr>
            <a:picLocks noChangeAspect="1"/>
          </p:cNvPicPr>
          <p:nvPr/>
        </p:nvPicPr>
        <p:blipFill>
          <a:blip r:embed="rId3"/>
          <a:stretch>
            <a:fillRect/>
          </a:stretch>
        </p:blipFill>
        <p:spPr>
          <a:xfrm>
            <a:off x="2941424" y="2823347"/>
            <a:ext cx="5890848" cy="1904674"/>
          </a:xfrm>
          <a:prstGeom prst="rect">
            <a:avLst/>
          </a:prstGeom>
          <a:ln>
            <a:solidFill>
              <a:srgbClr val="4472C4"/>
            </a:solidFill>
          </a:ln>
        </p:spPr>
      </p:pic>
      <p:cxnSp>
        <p:nvCxnSpPr>
          <p:cNvPr id="9" name="Straight Arrow Connector 8">
            <a:extLst>
              <a:ext uri="{FF2B5EF4-FFF2-40B4-BE49-F238E27FC236}">
                <a16:creationId xmlns:a16="http://schemas.microsoft.com/office/drawing/2014/main" id="{59CFF24C-EA95-7EDC-F2D7-4479317F741C}"/>
              </a:ext>
              <a:ext uri="{C183D7F6-B498-43B3-948B-1728B52AA6E4}">
                <adec:decorative xmlns:adec="http://schemas.microsoft.com/office/drawing/2017/decorative" val="1"/>
              </a:ext>
            </a:extLst>
          </p:cNvPr>
          <p:cNvCxnSpPr>
            <a:cxnSpLocks/>
          </p:cNvCxnSpPr>
          <p:nvPr/>
        </p:nvCxnSpPr>
        <p:spPr>
          <a:xfrm>
            <a:off x="7128164" y="4440382"/>
            <a:ext cx="5334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3EBC4B7-DCCA-C732-B4FF-D793C9805002}"/>
              </a:ext>
            </a:extLst>
          </p:cNvPr>
          <p:cNvSpPr>
            <a:spLocks noGrp="1"/>
          </p:cNvSpPr>
          <p:nvPr>
            <p:ph type="sldNum" sz="quarter" idx="17"/>
          </p:nvPr>
        </p:nvSpPr>
        <p:spPr/>
        <p:txBody>
          <a:bodyPr/>
          <a:lstStyle/>
          <a:p>
            <a:fld id="{BE1A0740-F252-4427-A288-A0F9AF0CD4D9}" type="slidenum">
              <a:rPr lang="en-US" smtClean="0"/>
              <a:pPr/>
              <a:t>94</a:t>
            </a:fld>
            <a:endParaRPr lang="en-US"/>
          </a:p>
        </p:txBody>
      </p:sp>
    </p:spTree>
    <p:extLst>
      <p:ext uri="{BB962C8B-B14F-4D97-AF65-F5344CB8AC3E}">
        <p14:creationId xmlns:p14="http://schemas.microsoft.com/office/powerpoint/2010/main" val="2740343335"/>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AB36-5257-5FAC-AF30-4C7F5E1BC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DB898-7B2D-ACA1-B127-481D88BAFA73}"/>
              </a:ext>
            </a:extLst>
          </p:cNvPr>
          <p:cNvSpPr>
            <a:spLocks noGrp="1"/>
          </p:cNvSpPr>
          <p:nvPr>
            <p:ph type="title"/>
          </p:nvPr>
        </p:nvSpPr>
        <p:spPr>
          <a:xfrm>
            <a:off x="457199" y="205979"/>
            <a:ext cx="8586215" cy="857250"/>
          </a:xfrm>
        </p:spPr>
        <p:txBody>
          <a:bodyPr/>
          <a:lstStyle/>
          <a:p>
            <a:r>
              <a:rPr lang="en-US" dirty="0"/>
              <a:t> Non-Admin Role (Application User Management) </a:t>
            </a:r>
            <a:r>
              <a:rPr lang="en-US" sz="1800" dirty="0"/>
              <a:t>(cont’d)</a:t>
            </a:r>
          </a:p>
        </p:txBody>
      </p:sp>
      <p:pic>
        <p:nvPicPr>
          <p:cNvPr id="19" name="Picture 18" descr="This text box has a red box around &quot;view details.&quot;">
            <a:extLst>
              <a:ext uri="{FF2B5EF4-FFF2-40B4-BE49-F238E27FC236}">
                <a16:creationId xmlns:a16="http://schemas.microsoft.com/office/drawing/2014/main" id="{E6E2F396-5442-0E0F-F8F2-F3DDED13E110}"/>
              </a:ext>
            </a:extLst>
          </p:cNvPr>
          <p:cNvPicPr>
            <a:picLocks noChangeAspect="1"/>
          </p:cNvPicPr>
          <p:nvPr/>
        </p:nvPicPr>
        <p:blipFill>
          <a:blip r:embed="rId2"/>
          <a:stretch>
            <a:fillRect/>
          </a:stretch>
        </p:blipFill>
        <p:spPr>
          <a:xfrm>
            <a:off x="418774" y="1063228"/>
            <a:ext cx="5233098" cy="1508521"/>
          </a:xfrm>
          <a:prstGeom prst="rect">
            <a:avLst/>
          </a:prstGeom>
        </p:spPr>
      </p:pic>
      <p:sp>
        <p:nvSpPr>
          <p:cNvPr id="20" name="Rectangle 19">
            <a:extLst>
              <a:ext uri="{FF2B5EF4-FFF2-40B4-BE49-F238E27FC236}">
                <a16:creationId xmlns:a16="http://schemas.microsoft.com/office/drawing/2014/main" id="{1E11FC56-802E-D740-A347-CF958F7888BE}"/>
              </a:ext>
              <a:ext uri="{C183D7F6-B498-43B3-948B-1728B52AA6E4}">
                <adec:decorative xmlns:adec="http://schemas.microsoft.com/office/drawing/2017/decorative" val="1"/>
              </a:ext>
            </a:extLst>
          </p:cNvPr>
          <p:cNvSpPr/>
          <p:nvPr/>
        </p:nvSpPr>
        <p:spPr>
          <a:xfrm>
            <a:off x="4730306" y="2169360"/>
            <a:ext cx="858982"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This text box provides an example of application user information.">
            <a:extLst>
              <a:ext uri="{FF2B5EF4-FFF2-40B4-BE49-F238E27FC236}">
                <a16:creationId xmlns:a16="http://schemas.microsoft.com/office/drawing/2014/main" id="{AB66CB69-602E-A250-FE7A-2DEEFF0CC9E3}"/>
              </a:ext>
            </a:extLst>
          </p:cNvPr>
          <p:cNvPicPr>
            <a:picLocks noChangeAspect="1"/>
          </p:cNvPicPr>
          <p:nvPr/>
        </p:nvPicPr>
        <p:blipFill>
          <a:blip r:embed="rId3"/>
          <a:stretch>
            <a:fillRect/>
          </a:stretch>
        </p:blipFill>
        <p:spPr>
          <a:xfrm>
            <a:off x="5877994" y="1022896"/>
            <a:ext cx="2933496" cy="3369556"/>
          </a:xfrm>
          <a:prstGeom prst="rect">
            <a:avLst/>
          </a:prstGeom>
        </p:spPr>
      </p:pic>
      <p:sp>
        <p:nvSpPr>
          <p:cNvPr id="5" name="Slide Number Placeholder 4">
            <a:extLst>
              <a:ext uri="{FF2B5EF4-FFF2-40B4-BE49-F238E27FC236}">
                <a16:creationId xmlns:a16="http://schemas.microsoft.com/office/drawing/2014/main" id="{BB13032E-A09D-8015-CC5B-C93B65769419}"/>
              </a:ext>
            </a:extLst>
          </p:cNvPr>
          <p:cNvSpPr>
            <a:spLocks noGrp="1"/>
          </p:cNvSpPr>
          <p:nvPr>
            <p:ph type="sldNum" sz="quarter" idx="17"/>
          </p:nvPr>
        </p:nvSpPr>
        <p:spPr/>
        <p:txBody>
          <a:bodyPr/>
          <a:lstStyle/>
          <a:p>
            <a:fld id="{BE1A0740-F252-4427-A288-A0F9AF0CD4D9}" type="slidenum">
              <a:rPr lang="en-US" smtClean="0"/>
              <a:pPr/>
              <a:t>95</a:t>
            </a:fld>
            <a:endParaRPr lang="en-US"/>
          </a:p>
        </p:txBody>
      </p:sp>
    </p:spTree>
    <p:extLst>
      <p:ext uri="{BB962C8B-B14F-4D97-AF65-F5344CB8AC3E}">
        <p14:creationId xmlns:p14="http://schemas.microsoft.com/office/powerpoint/2010/main" val="1085138919"/>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BF48-D0FE-2892-2898-462CF4FB0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C423D-87E7-5F35-7B9E-DFB40E6147CA}"/>
              </a:ext>
            </a:extLst>
          </p:cNvPr>
          <p:cNvSpPr>
            <a:spLocks noGrp="1"/>
          </p:cNvSpPr>
          <p:nvPr>
            <p:ph type="title"/>
          </p:nvPr>
        </p:nvSpPr>
        <p:spPr>
          <a:xfrm>
            <a:off x="24497" y="205979"/>
            <a:ext cx="9225639" cy="857250"/>
          </a:xfrm>
        </p:spPr>
        <p:txBody>
          <a:bodyPr/>
          <a:lstStyle/>
          <a:p>
            <a:r>
              <a:rPr lang="en-US" dirty="0"/>
              <a:t> Non-Admin Role (Assignment Location Management)</a:t>
            </a:r>
            <a:r>
              <a:rPr lang="en-US" sz="1800" dirty="0"/>
              <a:t> (cont’d 2)</a:t>
            </a:r>
          </a:p>
        </p:txBody>
      </p:sp>
      <p:pic>
        <p:nvPicPr>
          <p:cNvPr id="7" name="Picture 6" descr="This text box has a red arrow pointing to &quot;view details.&quot;">
            <a:extLst>
              <a:ext uri="{FF2B5EF4-FFF2-40B4-BE49-F238E27FC236}">
                <a16:creationId xmlns:a16="http://schemas.microsoft.com/office/drawing/2014/main" id="{AF6641F7-9676-71B3-8042-E45A7F6A165E}"/>
              </a:ext>
            </a:extLst>
          </p:cNvPr>
          <p:cNvPicPr>
            <a:picLocks noChangeAspect="1"/>
          </p:cNvPicPr>
          <p:nvPr/>
        </p:nvPicPr>
        <p:blipFill>
          <a:blip r:embed="rId2"/>
          <a:stretch>
            <a:fillRect/>
          </a:stretch>
        </p:blipFill>
        <p:spPr>
          <a:xfrm>
            <a:off x="212079" y="1195438"/>
            <a:ext cx="5128848" cy="1658298"/>
          </a:xfrm>
          <a:prstGeom prst="rect">
            <a:avLst/>
          </a:prstGeom>
        </p:spPr>
      </p:pic>
      <p:cxnSp>
        <p:nvCxnSpPr>
          <p:cNvPr id="9" name="Straight Arrow Connector 8">
            <a:extLst>
              <a:ext uri="{FF2B5EF4-FFF2-40B4-BE49-F238E27FC236}">
                <a16:creationId xmlns:a16="http://schemas.microsoft.com/office/drawing/2014/main" id="{F4FDF82A-0E16-F6EF-4E05-FACCF769E1FD}"/>
              </a:ext>
              <a:ext uri="{C183D7F6-B498-43B3-948B-1728B52AA6E4}">
                <adec:decorative xmlns:adec="http://schemas.microsoft.com/office/drawing/2017/decorative" val="1"/>
              </a:ext>
            </a:extLst>
          </p:cNvPr>
          <p:cNvCxnSpPr>
            <a:cxnSpLocks/>
          </p:cNvCxnSpPr>
          <p:nvPr/>
        </p:nvCxnSpPr>
        <p:spPr>
          <a:xfrm>
            <a:off x="3796147" y="2578678"/>
            <a:ext cx="5334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This text box provides an example of location details.">
            <a:extLst>
              <a:ext uri="{FF2B5EF4-FFF2-40B4-BE49-F238E27FC236}">
                <a16:creationId xmlns:a16="http://schemas.microsoft.com/office/drawing/2014/main" id="{68D9921B-494C-B423-F1C7-BE3DB5C7C97F}"/>
              </a:ext>
            </a:extLst>
          </p:cNvPr>
          <p:cNvPicPr>
            <a:picLocks noChangeAspect="1"/>
          </p:cNvPicPr>
          <p:nvPr/>
        </p:nvPicPr>
        <p:blipFill>
          <a:blip r:embed="rId3"/>
          <a:stretch>
            <a:fillRect/>
          </a:stretch>
        </p:blipFill>
        <p:spPr>
          <a:xfrm>
            <a:off x="5474525" y="1129146"/>
            <a:ext cx="3115293" cy="3756981"/>
          </a:xfrm>
          <a:prstGeom prst="rect">
            <a:avLst/>
          </a:prstGeom>
        </p:spPr>
      </p:pic>
      <p:sp>
        <p:nvSpPr>
          <p:cNvPr id="5" name="Slide Number Placeholder 4">
            <a:extLst>
              <a:ext uri="{FF2B5EF4-FFF2-40B4-BE49-F238E27FC236}">
                <a16:creationId xmlns:a16="http://schemas.microsoft.com/office/drawing/2014/main" id="{E9571200-F63B-DEC3-6395-B395CAA7D96D}"/>
              </a:ext>
            </a:extLst>
          </p:cNvPr>
          <p:cNvSpPr>
            <a:spLocks noGrp="1"/>
          </p:cNvSpPr>
          <p:nvPr>
            <p:ph type="sldNum" sz="quarter" idx="17"/>
          </p:nvPr>
        </p:nvSpPr>
        <p:spPr/>
        <p:txBody>
          <a:bodyPr/>
          <a:lstStyle/>
          <a:p>
            <a:fld id="{BE1A0740-F252-4427-A288-A0F9AF0CD4D9}" type="slidenum">
              <a:rPr lang="en-US" smtClean="0"/>
              <a:pPr/>
              <a:t>96</a:t>
            </a:fld>
            <a:endParaRPr lang="en-US"/>
          </a:p>
        </p:txBody>
      </p:sp>
    </p:spTree>
    <p:extLst>
      <p:ext uri="{BB962C8B-B14F-4D97-AF65-F5344CB8AC3E}">
        <p14:creationId xmlns:p14="http://schemas.microsoft.com/office/powerpoint/2010/main" val="2150709666"/>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67695-33A9-2708-F98B-A751097BDF8B}"/>
              </a:ext>
            </a:extLst>
          </p:cNvPr>
          <p:cNvSpPr>
            <a:spLocks noGrp="1"/>
          </p:cNvSpPr>
          <p:nvPr>
            <p:ph type="title"/>
          </p:nvPr>
        </p:nvSpPr>
        <p:spPr>
          <a:xfrm>
            <a:off x="451508" y="-507"/>
            <a:ext cx="7989921" cy="857250"/>
          </a:xfrm>
        </p:spPr>
        <p:txBody>
          <a:bodyPr/>
          <a:lstStyle/>
          <a:p>
            <a:r>
              <a:rPr lang="en-US" dirty="0"/>
              <a:t>Application Reminders</a:t>
            </a:r>
          </a:p>
        </p:txBody>
      </p:sp>
      <p:sp>
        <p:nvSpPr>
          <p:cNvPr id="6" name="Text Placeholder 5">
            <a:extLst>
              <a:ext uri="{FF2B5EF4-FFF2-40B4-BE49-F238E27FC236}">
                <a16:creationId xmlns:a16="http://schemas.microsoft.com/office/drawing/2014/main" id="{F38EB42A-4A49-F286-DF5C-0EC7D0B90CBF}"/>
              </a:ext>
              <a:ext uri="{C183D7F6-B498-43B3-948B-1728B52AA6E4}">
                <adec:decorative xmlns:adec="http://schemas.microsoft.com/office/drawing/2017/decorative" val="1"/>
              </a:ext>
            </a:extLst>
          </p:cNvPr>
          <p:cNvSpPr>
            <a:spLocks noGrp="1"/>
          </p:cNvSpPr>
          <p:nvPr>
            <p:ph type="body" sz="quarter" idx="10"/>
          </p:nvPr>
        </p:nvSpPr>
        <p:spPr>
          <a:xfrm>
            <a:off x="457199" y="1158005"/>
            <a:ext cx="8313939" cy="3541093"/>
          </a:xfrm>
        </p:spPr>
        <p:txBody>
          <a:bodyPr/>
          <a:lstStyle/>
          <a:p>
            <a:pPr marL="285750" indent="-285750">
              <a:lnSpc>
                <a:spcPct val="100000"/>
              </a:lnSpc>
              <a:spcBef>
                <a:spcPts val="600"/>
              </a:spcBef>
              <a:spcAft>
                <a:spcPts val="300"/>
              </a:spcAft>
              <a:buFont typeface="Arial" panose="020B0604020202020204" pitchFamily="34" charset="0"/>
              <a:buChar char="•"/>
            </a:pPr>
            <a:r>
              <a:rPr lang="en-US" sz="1600">
                <a:latin typeface="Calibri"/>
                <a:ea typeface="Calibri"/>
                <a:cs typeface="Calibri"/>
              </a:rPr>
              <a:t>All users must create an account and profile</a:t>
            </a:r>
          </a:p>
          <a:p>
            <a:pPr marL="285750" indent="-285750">
              <a:lnSpc>
                <a:spcPct val="100000"/>
              </a:lnSpc>
              <a:spcBef>
                <a:spcPts val="600"/>
              </a:spcBef>
              <a:spcAft>
                <a:spcPts val="300"/>
              </a:spcAft>
              <a:buFont typeface="Arial" panose="020B0604020202020204" pitchFamily="34" charset="0"/>
              <a:buChar char="•"/>
            </a:pPr>
            <a:r>
              <a:rPr lang="en-US" sz="1600">
                <a:latin typeface="Calibri"/>
                <a:ea typeface="Calibri"/>
                <a:cs typeface="Calibri"/>
              </a:rPr>
              <a:t>Create a new application for each associate’s assignment</a:t>
            </a:r>
          </a:p>
          <a:p>
            <a:pPr marL="285750" indent="-285750">
              <a:lnSpc>
                <a:spcPct val="100000"/>
              </a:lnSpc>
              <a:spcBef>
                <a:spcPts val="600"/>
              </a:spcBef>
              <a:spcAft>
                <a:spcPts val="300"/>
              </a:spcAft>
              <a:buFont typeface="Arial" panose="020B0604020202020204" pitchFamily="34" charset="0"/>
              <a:buChar char="•"/>
            </a:pPr>
            <a:r>
              <a:rPr lang="en-US" sz="1600">
                <a:latin typeface="Calibri"/>
                <a:ea typeface="Calibri"/>
                <a:cs typeface="Calibri"/>
              </a:rPr>
              <a:t>All three PHAP requirements to host an associate must be checked to proceed with application</a:t>
            </a:r>
          </a:p>
          <a:p>
            <a:pPr marL="285750" indent="-285750">
              <a:lnSpc>
                <a:spcPct val="100000"/>
              </a:lnSpc>
              <a:spcBef>
                <a:spcPts val="600"/>
              </a:spcBef>
              <a:spcAft>
                <a:spcPts val="300"/>
              </a:spcAft>
              <a:buFont typeface="Arial" panose="020B0604020202020204" pitchFamily="34" charset="0"/>
              <a:buChar char="•"/>
            </a:pPr>
            <a:r>
              <a:rPr lang="en-US" sz="1600">
                <a:latin typeface="Calibri"/>
                <a:ea typeface="Calibri"/>
                <a:cs typeface="Calibri"/>
              </a:rPr>
              <a:t>Complete all sections of the application</a:t>
            </a:r>
          </a:p>
          <a:p>
            <a:pPr marL="285750" indent="-285750">
              <a:lnSpc>
                <a:spcPct val="100000"/>
              </a:lnSpc>
              <a:spcBef>
                <a:spcPts val="600"/>
              </a:spcBef>
              <a:spcAft>
                <a:spcPts val="300"/>
              </a:spcAft>
              <a:buFont typeface="Arial" panose="020B0604020202020204" pitchFamily="34" charset="0"/>
              <a:buChar char="•"/>
            </a:pPr>
            <a:r>
              <a:rPr lang="en-US" sz="1600">
                <a:latin typeface="Calibri"/>
                <a:ea typeface="Calibri"/>
                <a:cs typeface="Calibri"/>
              </a:rPr>
              <a:t>Include enough activities to address the PHAP competencies</a:t>
            </a:r>
          </a:p>
          <a:p>
            <a:pPr marL="285750" indent="-285750">
              <a:lnSpc>
                <a:spcPct val="100000"/>
              </a:lnSpc>
              <a:spcBef>
                <a:spcPts val="600"/>
              </a:spcBef>
              <a:spcAft>
                <a:spcPts val="300"/>
              </a:spcAft>
              <a:buFont typeface="Arial" panose="020B0604020202020204" pitchFamily="34" charset="0"/>
              <a:buChar char="•"/>
            </a:pPr>
            <a:r>
              <a:rPr lang="en-US" sz="1600" b="1">
                <a:latin typeface="Calibri"/>
                <a:ea typeface="Calibri"/>
                <a:cs typeface="Calibri"/>
              </a:rPr>
              <a:t>Save your work often by clicking “Save”</a:t>
            </a:r>
          </a:p>
          <a:p>
            <a:pPr marL="285750" indent="-285750">
              <a:lnSpc>
                <a:spcPct val="100000"/>
              </a:lnSpc>
              <a:spcBef>
                <a:spcPts val="600"/>
              </a:spcBef>
              <a:spcAft>
                <a:spcPts val="300"/>
              </a:spcAft>
              <a:buFont typeface="Arial" panose="020B0604020202020204" pitchFamily="34" charset="0"/>
              <a:buChar char="•"/>
            </a:pPr>
            <a:r>
              <a:rPr lang="en-US" sz="1600">
                <a:latin typeface="Calibri"/>
                <a:ea typeface="Calibri"/>
                <a:cs typeface="Calibri"/>
              </a:rPr>
              <a:t>Click the “Submit” button on the application page by the deadline of 5:00 PM ET Friday, February 13, 2026. </a:t>
            </a:r>
          </a:p>
          <a:p>
            <a:pPr>
              <a:lnSpc>
                <a:spcPct val="100000"/>
              </a:lnSpc>
              <a:spcBef>
                <a:spcPts val="600"/>
              </a:spcBef>
              <a:spcAft>
                <a:spcPts val="300"/>
              </a:spcAft>
            </a:pPr>
            <a:endParaRPr lang="en-US" sz="1600"/>
          </a:p>
          <a:p>
            <a:pPr>
              <a:lnSpc>
                <a:spcPct val="100000"/>
              </a:lnSpc>
              <a:spcBef>
                <a:spcPts val="600"/>
              </a:spcBef>
              <a:spcAft>
                <a:spcPts val="300"/>
              </a:spcAft>
            </a:pPr>
            <a:r>
              <a:rPr lang="en-US" sz="1600">
                <a:latin typeface="Calibri"/>
                <a:ea typeface="Calibri"/>
                <a:cs typeface="Calibri"/>
              </a:rPr>
              <a:t>             </a:t>
            </a:r>
            <a:r>
              <a:rPr lang="en-US" sz="1600" u="sng">
                <a:latin typeface="Calibri"/>
                <a:ea typeface="Calibri"/>
                <a:cs typeface="Calibri"/>
              </a:rPr>
              <a:t>Once you submit your application, you will no longer be able to make changes.</a:t>
            </a:r>
          </a:p>
          <a:p>
            <a:pPr marL="285750" indent="-285750">
              <a:lnSpc>
                <a:spcPct val="100000"/>
              </a:lnSpc>
              <a:spcBef>
                <a:spcPts val="600"/>
              </a:spcBef>
              <a:spcAft>
                <a:spcPts val="300"/>
              </a:spcAft>
              <a:buFont typeface="Arial" panose="020B0604020202020204" pitchFamily="34" charset="0"/>
              <a:buChar char="•"/>
            </a:pPr>
            <a:endParaRPr lang="en-US" sz="140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6742916"/>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a:lstStyle/>
          <a:p>
            <a:r>
              <a:rPr lang="en-US"/>
              <a:t>Wrap-Up</a:t>
            </a:r>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05436231"/>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A4A1A-F5BA-142C-FD97-ED75FC5E1313}"/>
              </a:ext>
            </a:extLst>
          </p:cNvPr>
          <p:cNvSpPr>
            <a:spLocks noGrp="1"/>
          </p:cNvSpPr>
          <p:nvPr>
            <p:ph type="title"/>
          </p:nvPr>
        </p:nvSpPr>
        <p:spPr>
          <a:xfrm>
            <a:off x="457200" y="0"/>
            <a:ext cx="8229600" cy="859536"/>
          </a:xfrm>
        </p:spPr>
        <p:txBody>
          <a:bodyPr/>
          <a:lstStyle/>
          <a:p>
            <a:r>
              <a:rPr lang="en-US">
                <a:solidFill>
                  <a:schemeClr val="bg1"/>
                </a:solidFill>
              </a:rPr>
              <a:t>Resources for PHAP Host Site Applicants</a:t>
            </a:r>
          </a:p>
        </p:txBody>
      </p:sp>
      <p:sp>
        <p:nvSpPr>
          <p:cNvPr id="7" name="Text Placeholder 6">
            <a:extLst>
              <a:ext uri="{FF2B5EF4-FFF2-40B4-BE49-F238E27FC236}">
                <a16:creationId xmlns:a16="http://schemas.microsoft.com/office/drawing/2014/main" id="{014A6951-E33C-E2E5-0CA4-39FE9463B5A0}"/>
              </a:ext>
              <a:ext uri="{C183D7F6-B498-43B3-948B-1728B52AA6E4}">
                <adec:decorative xmlns:adec="http://schemas.microsoft.com/office/drawing/2017/decorative" val="1"/>
              </a:ext>
            </a:extLst>
          </p:cNvPr>
          <p:cNvSpPr>
            <a:spLocks noGrp="1"/>
          </p:cNvSpPr>
          <p:nvPr>
            <p:ph type="body" sz="quarter" idx="10"/>
          </p:nvPr>
        </p:nvSpPr>
        <p:spPr>
          <a:xfrm>
            <a:off x="457200" y="1073273"/>
            <a:ext cx="7659424" cy="3802350"/>
          </a:xfrm>
        </p:spPr>
        <p: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2000" b="1">
                <a:solidFill>
                  <a:srgbClr val="000000"/>
                </a:solidFill>
                <a:latin typeface="Calibri"/>
                <a:ea typeface="Calibri"/>
                <a:cs typeface="Calibri"/>
              </a:rPr>
              <a:t>Coming soon to the </a:t>
            </a:r>
            <a:r>
              <a:rPr kumimoji="0" lang="en-US" sz="2000" b="1" i="0" u="none" strike="noStrike" kern="1200" cap="none" spc="0" normalizeH="0" baseline="0" noProof="0">
                <a:ln>
                  <a:noFill/>
                </a:ln>
                <a:solidFill>
                  <a:srgbClr val="000000"/>
                </a:solidFill>
                <a:effectLst/>
                <a:uLnTx/>
                <a:uFillTx/>
                <a:latin typeface="Calibri"/>
                <a:ea typeface="Calibri"/>
                <a:cs typeface="Calibri"/>
              </a:rPr>
              <a:t>PHAP website:</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Host Site Application Guidance – </a:t>
            </a:r>
            <a:r>
              <a:rPr kumimoji="0" lang="en-US" sz="2000" b="0" i="0" u="none" strike="noStrike" kern="1200" cap="none" spc="0" normalizeH="0" baseline="0" noProof="0">
                <a:ln>
                  <a:noFill/>
                </a:ln>
                <a:solidFill>
                  <a:srgbClr val="C00000"/>
                </a:solidFill>
                <a:effectLst/>
                <a:uLnTx/>
                <a:uFillTx/>
                <a:latin typeface="Calibri"/>
                <a:ea typeface="Calibri"/>
                <a:cs typeface="Calibri"/>
              </a:rPr>
              <a:t>new!</a:t>
            </a:r>
            <a:endParaRPr lang="en-US" sz="2000" b="0" i="0" u="none" strike="noStrike" kern="1200" cap="none" spc="0" normalizeH="0" baseline="0" noProof="0">
              <a:ln>
                <a:noFill/>
              </a:ln>
              <a:solidFill>
                <a:srgbClr val="C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Tips and advice for creating a quality host site application</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Organized in same layout as application in </a:t>
            </a:r>
            <a:r>
              <a:rPr kumimoji="0" lang="en-US" sz="1800" b="0" i="0" u="none" strike="noStrike" kern="1200" cap="none" spc="0" normalizeH="0" baseline="0" noProof="0" err="1">
                <a:ln>
                  <a:noFill/>
                </a:ln>
                <a:solidFill>
                  <a:srgbClr val="000000"/>
                </a:solidFill>
                <a:effectLst/>
                <a:uLnTx/>
                <a:uFillTx/>
                <a:latin typeface="Calibri"/>
                <a:ea typeface="Calibri"/>
                <a:cs typeface="Calibri"/>
              </a:rPr>
              <a:t>eFMS</a:t>
            </a:r>
            <a:r>
              <a:rPr kumimoji="0" lang="en-US" sz="1800" b="0" i="0" u="none" strike="noStrike" kern="1200" cap="none" spc="0" normalizeH="0" baseline="0" noProof="0">
                <a:ln>
                  <a:noFill/>
                </a:ln>
                <a:solidFill>
                  <a:srgbClr val="000000"/>
                </a:solidFill>
                <a:effectLst/>
                <a:uLnTx/>
                <a:uFillTx/>
                <a:latin typeface="Calibri"/>
                <a:ea typeface="Calibri"/>
                <a:cs typeface="Calibri"/>
              </a:rPr>
              <a:t> 3.0</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Host </a:t>
            </a:r>
            <a:r>
              <a:rPr lang="en-US" sz="2000">
                <a:solidFill>
                  <a:srgbClr val="000000"/>
                </a:solidFill>
                <a:latin typeface="Calibri"/>
                <a:ea typeface="Calibri"/>
                <a:cs typeface="Calibri"/>
              </a:rPr>
              <a:t>Site</a:t>
            </a:r>
            <a:r>
              <a:rPr kumimoji="0" lang="en-US" sz="2000" b="0" i="0" u="none" strike="noStrike" kern="1200" cap="none" spc="0" normalizeH="0" baseline="0" noProof="0">
                <a:ln>
                  <a:noFill/>
                </a:ln>
                <a:solidFill>
                  <a:srgbClr val="000000"/>
                </a:solidFill>
                <a:effectLst/>
                <a:uLnTx/>
                <a:uFillTx/>
                <a:latin typeface="Calibri"/>
                <a:ea typeface="Calibri"/>
                <a:cs typeface="Calibri"/>
              </a:rPr>
              <a:t> </a:t>
            </a:r>
            <a:r>
              <a:rPr lang="en-US" sz="2000">
                <a:solidFill>
                  <a:srgbClr val="000000"/>
                </a:solidFill>
                <a:latin typeface="Calibri"/>
                <a:ea typeface="Calibri"/>
                <a:cs typeface="Calibri"/>
              </a:rPr>
              <a:t>Application</a:t>
            </a:r>
            <a:r>
              <a:rPr kumimoji="0" lang="en-US" sz="2000" b="0" i="0" u="none" strike="noStrike" kern="1200" cap="none" spc="0" normalizeH="0" baseline="0" noProof="0">
                <a:ln>
                  <a:noFill/>
                </a:ln>
                <a:solidFill>
                  <a:srgbClr val="000000"/>
                </a:solidFill>
                <a:effectLst/>
                <a:uLnTx/>
                <a:uFillTx/>
                <a:latin typeface="Calibri"/>
                <a:ea typeface="Calibri"/>
                <a:cs typeface="Calibri"/>
              </a:rPr>
              <a:t> </a:t>
            </a:r>
            <a:r>
              <a:rPr lang="en-US" sz="2000">
                <a:solidFill>
                  <a:srgbClr val="000000"/>
                </a:solidFill>
                <a:latin typeface="Calibri"/>
                <a:ea typeface="Calibri"/>
                <a:cs typeface="Calibri"/>
              </a:rPr>
              <a:t>Questions</a:t>
            </a:r>
            <a:r>
              <a:rPr kumimoji="0" lang="en-US" sz="2000" b="0" i="0" u="none" strike="noStrike" kern="1200" cap="none" spc="0" normalizeH="0" baseline="0" noProof="0">
                <a:ln>
                  <a:noFill/>
                </a:ln>
                <a:solidFill>
                  <a:srgbClr val="000000"/>
                </a:solidFill>
                <a:effectLst/>
                <a:uLnTx/>
                <a:uFillTx/>
                <a:latin typeface="Calibri"/>
                <a:ea typeface="Calibri"/>
                <a:cs typeface="Calibri"/>
              </a:rPr>
              <a:t> – </a:t>
            </a:r>
            <a:r>
              <a:rPr kumimoji="0" lang="en-US" sz="2000" b="0" i="0" u="none" strike="noStrike" kern="1200" cap="none" spc="0" normalizeH="0" baseline="0" noProof="0">
                <a:ln>
                  <a:noFill/>
                </a:ln>
                <a:solidFill>
                  <a:srgbClr val="C00000"/>
                </a:solidFill>
                <a:effectLst/>
                <a:uLnTx/>
                <a:uFillTx/>
                <a:latin typeface="Calibri"/>
                <a:ea typeface="Calibri"/>
                <a:cs typeface="Calibri"/>
              </a:rPr>
              <a:t>new!</a:t>
            </a:r>
            <a:endParaRPr lang="en-US" sz="2000" b="0" i="0" u="none" strike="noStrike" kern="1200" cap="none" spc="0" normalizeH="0" baseline="0" noProof="0">
              <a:ln>
                <a:noFill/>
              </a:ln>
              <a:solidFill>
                <a:srgbClr val="C00000"/>
              </a:solidFill>
              <a:effectLst/>
              <a:uLnTx/>
              <a:uFillTx/>
              <a:latin typeface="Calibri"/>
              <a:ea typeface="Calibri"/>
              <a:cs typeface="Calibri"/>
            </a:endParaRPr>
          </a:p>
          <a:p>
            <a:pPr lvl="1" algn="l">
              <a:spcBef>
                <a:spcPct val="0"/>
              </a:spcBef>
              <a:spcAft>
                <a:spcPts val="600"/>
              </a:spcAft>
              <a:buClrTx/>
              <a:defRPr/>
            </a:pPr>
            <a:r>
              <a:rPr lang="en-US" sz="1800">
                <a:solidFill>
                  <a:srgbClr val="000000"/>
                </a:solidFill>
                <a:latin typeface="Calibri"/>
                <a:ea typeface="Calibri"/>
                <a:cs typeface="Calibri"/>
              </a:rPr>
              <a:t>Included in slides from today’s webinar</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Agreement to Detail</a:t>
            </a:r>
            <a:endParaRPr lang="en-US" sz="20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Binding agreement signed by the Host Site and CDC </a:t>
            </a:r>
            <a:endParaRPr lang="en-US" sz="1800" b="0" i="0" u="none" strike="noStrike" kern="1200" cap="none" spc="0" normalizeH="0" baseline="0" noProof="0">
              <a:ln>
                <a:noFill/>
              </a:ln>
              <a:solidFill>
                <a:srgbClr val="000000"/>
              </a:solidFill>
              <a:effectLst/>
              <a:uLnTx/>
              <a:uFillTx/>
              <a:latin typeface="Calibri"/>
              <a:ea typeface="Calibri"/>
              <a:cs typeface="Calibri"/>
            </a:endParaRPr>
          </a:p>
          <a:p>
            <a:pPr lvl="1" algn="l">
              <a:spcBef>
                <a:spcPct val="0"/>
              </a:spcBef>
              <a:spcAft>
                <a:spcPts val="600"/>
              </a:spcAft>
              <a:buClrTx/>
              <a:defRPr/>
            </a:pPr>
            <a:r>
              <a:rPr kumimoji="0" lang="en-US" sz="1800" b="1" i="0" u="sng" strike="noStrike" kern="1200" cap="none" spc="0" normalizeH="0" baseline="0" noProof="0">
                <a:ln>
                  <a:noFill/>
                </a:ln>
                <a:solidFill>
                  <a:srgbClr val="000000"/>
                </a:solidFill>
                <a:effectLst/>
                <a:uLnTx/>
                <a:uFillTx/>
                <a:latin typeface="Calibri"/>
                <a:ea typeface="Calibri"/>
                <a:cs typeface="Calibri"/>
              </a:rPr>
              <a:t>Cannot be revised</a:t>
            </a:r>
            <a:endParaRPr lang="en-US" sz="1800" b="1" i="0" u="sng" strike="noStrike" kern="1200" cap="none" spc="0" normalizeH="0" baseline="0" noProof="0">
              <a:ln>
                <a:noFill/>
              </a:ln>
              <a:solidFill>
                <a:srgbClr val="000000"/>
              </a:solidFill>
              <a:effectLst/>
              <a:uLnTx/>
              <a:uFillTx/>
              <a:latin typeface="Calibri"/>
              <a:ea typeface="Calibri"/>
              <a:cs typeface="Calibri"/>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2671044"/>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724e717-bbe7-4e48-ae6a-faff532bb476">CSELS-82125950-36941</_dlc_DocId>
    <_dlc_DocIdUrl xmlns="0724e717-bbe7-4e48-ae6a-faff532bb476">
      <Url>https://cdc.sharepoint.com/sites/CSELS/DSEPD/_layouts/15/DocIdRedir.aspx?ID=CSELS-82125950-36941</Url>
      <Description>CSELS-82125950-36941</Description>
    </_dlc_DocIdUrl>
    <lcf76f155ced4ddcb4097134ff3c332f xmlns="0e8cf964-8534-49e0-af3e-06854c117df5">
      <Terms xmlns="http://schemas.microsoft.com/office/infopath/2007/PartnerControls"/>
    </lcf76f155ced4ddcb4097134ff3c332f>
    <TaxCatchAll xmlns="0724e717-bbe7-4e48-ae6a-faff532bb4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39C403F70E4A243A49EC70EED69F89A" ma:contentTypeVersion="1310" ma:contentTypeDescription="Create a new document." ma:contentTypeScope="" ma:versionID="6c2c3d62fa67b665dff3f93cc7d0e840">
  <xsd:schema xmlns:xsd="http://www.w3.org/2001/XMLSchema" xmlns:xs="http://www.w3.org/2001/XMLSchema" xmlns:p="http://schemas.microsoft.com/office/2006/metadata/properties" xmlns:ns2="0724e717-bbe7-4e48-ae6a-faff532bb476" xmlns:ns3="0e8cf964-8534-49e0-af3e-06854c117df5" xmlns:ns4="97986baa-4a78-4324-b8be-ae407745dc09" targetNamespace="http://schemas.microsoft.com/office/2006/metadata/properties" ma:root="true" ma:fieldsID="8c5847f5bed5512617927eb45ce506d5" ns2:_="" ns3:_="" ns4:_="">
    <xsd:import namespace="0724e717-bbe7-4e48-ae6a-faff532bb476"/>
    <xsd:import namespace="0e8cf964-8534-49e0-af3e-06854c117df5"/>
    <xsd:import namespace="97986baa-4a78-4324-b8be-ae407745dc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e717-bbe7-4e48-ae6a-faff532bb4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dcbfa1dc-7cb6-48b7-9934-8ecf856eb30f}" ma:internalName="TaxCatchAll" ma:showField="CatchAllData" ma:web="0724e717-bbe7-4e48-ae6a-faff532bb4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8cf964-8534-49e0-af3e-06854c117df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86baa-4a78-4324-b8be-ae407745dc0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72969-5194-44DC-9ACD-95864BFCC6F9}">
  <ds:schemaRefs>
    <ds:schemaRef ds:uri="http://schemas.microsoft.com/sharepoint/events"/>
  </ds:schemaRefs>
</ds:datastoreItem>
</file>

<file path=customXml/itemProps2.xml><?xml version="1.0" encoding="utf-8"?>
<ds:datastoreItem xmlns:ds="http://schemas.openxmlformats.org/officeDocument/2006/customXml" ds:itemID="{9C8E861C-ADDF-4F26-9D8B-454CA7FA5084}">
  <ds:schemaRefs>
    <ds:schemaRef ds:uri="http://www.w3.org/XML/1998/namespace"/>
    <ds:schemaRef ds:uri="http://schemas.microsoft.com/office/infopath/2007/PartnerControls"/>
    <ds:schemaRef ds:uri="97986baa-4a78-4324-b8be-ae407745dc09"/>
    <ds:schemaRef ds:uri="http://purl.org/dc/dcmitype/"/>
    <ds:schemaRef ds:uri="0e8cf964-8534-49e0-af3e-06854c117df5"/>
    <ds:schemaRef ds:uri="0724e717-bbe7-4e48-ae6a-faff532bb476"/>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8A538E5-7781-45F9-A0BA-6C6A14F4357A}">
  <ds:schemaRefs>
    <ds:schemaRef ds:uri="http://schemas.microsoft.com/sharepoint/v3/contenttype/forms"/>
  </ds:schemaRefs>
</ds:datastoreItem>
</file>

<file path=customXml/itemProps4.xml><?xml version="1.0" encoding="utf-8"?>
<ds:datastoreItem xmlns:ds="http://schemas.openxmlformats.org/officeDocument/2006/customXml" ds:itemID="{7117347D-5A6C-4E31-ADF4-7AAE5FCDF4D0}">
  <ds:schemaRefs>
    <ds:schemaRef ds:uri="0724e717-bbe7-4e48-ae6a-faff532bb476"/>
    <ds:schemaRef ds:uri="0e8cf964-8534-49e0-af3e-06854c117df5"/>
    <ds:schemaRef ds:uri="97986baa-4a78-4324-b8be-ae407745d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1753</Words>
  <Application>Microsoft Office PowerPoint</Application>
  <PresentationFormat>On-screen Show (16:9)</PresentationFormat>
  <Paragraphs>288</Paragraphs>
  <Slides>102</Slides>
  <Notes>7</Notes>
  <HiddenSlides>0</HiddenSlides>
  <MMClips>0</MMClips>
  <ScaleCrop>false</ScaleCrop>
  <HeadingPairs>
    <vt:vector size="4" baseType="variant">
      <vt:variant>
        <vt:lpstr>Theme</vt:lpstr>
      </vt:variant>
      <vt:variant>
        <vt:i4>2</vt:i4>
      </vt:variant>
      <vt:variant>
        <vt:lpstr>Slide Titles</vt:lpstr>
      </vt:variant>
      <vt:variant>
        <vt:i4>102</vt:i4>
      </vt:variant>
    </vt:vector>
  </HeadingPairs>
  <TitlesOfParts>
    <vt:vector size="104" baseType="lpstr">
      <vt:lpstr>NCEH_ATSDR_combined</vt:lpstr>
      <vt:lpstr>1_NCEH_ATSDR_combined</vt:lpstr>
      <vt:lpstr>The 2026 PHAP Host Site Application Process:  eFMS 3.0 Demonstration and Updates</vt:lpstr>
      <vt:lpstr>Welcome</vt:lpstr>
      <vt:lpstr>Session Agendas</vt:lpstr>
      <vt:lpstr>Key Takeaways from Webinar #1</vt:lpstr>
      <vt:lpstr>Enterprise Fellowship Management System (eFMS) 3.0  Host Site Application Portal</vt:lpstr>
      <vt:lpstr>eFMS 3.0 Host Site Application Portal</vt:lpstr>
      <vt:lpstr>Accessing the eFMS 3.0 Host Site Application Portal</vt:lpstr>
      <vt:lpstr>Register and Sign in</vt:lpstr>
      <vt:lpstr>Application Process</vt:lpstr>
      <vt:lpstr>Register and Sign in Host Site Application</vt:lpstr>
      <vt:lpstr>Register and Sign in (Non-CDC Employee)</vt:lpstr>
      <vt:lpstr>Register and Sign in (Non-CDC Employee) </vt:lpstr>
      <vt:lpstr>Register and Sign in (Non-CDC Employee) (cont’d 1)</vt:lpstr>
      <vt:lpstr>Register and Sign in (Non-CDC Employee) (cont’d 2) </vt:lpstr>
      <vt:lpstr>Register and Sign in (Non-CDC Employee) (cont’d 3) </vt:lpstr>
      <vt:lpstr>Register and Sign in (CDC Employee) (cont’d 4)</vt:lpstr>
      <vt:lpstr>Register and Sign in (CDC Employee) (cont’d 5)</vt:lpstr>
      <vt:lpstr>Register and Sign in (CDC Employee) (cont’d 6)</vt:lpstr>
      <vt:lpstr>Register and Sign in (CDC Employee) (cont’d 7)</vt:lpstr>
      <vt:lpstr>Application Process (Organization Details)</vt:lpstr>
      <vt:lpstr>Application Process (Organization Details) 2026</vt:lpstr>
      <vt:lpstr>Application Process (Applicant Profile)</vt:lpstr>
      <vt:lpstr>Organization Details</vt:lpstr>
      <vt:lpstr>Organization Details (Cont’d 1)</vt:lpstr>
      <vt:lpstr>Organization Details (Cont’d 2)</vt:lpstr>
      <vt:lpstr>Organization Details (Cont’d 3)</vt:lpstr>
      <vt:lpstr>Organization Details (Cont’d 4)</vt:lpstr>
      <vt:lpstr>Organization Details (Cont’d 5)</vt:lpstr>
      <vt:lpstr>Organization Details (Cont’d 6)</vt:lpstr>
      <vt:lpstr>Organization Details (Cont’d 7)</vt:lpstr>
      <vt:lpstr>Organization Details (Cont’d 8)</vt:lpstr>
      <vt:lpstr>Organization Details (Cont’d 9)</vt:lpstr>
      <vt:lpstr>Organization Details (Cont’d 10)</vt:lpstr>
      <vt:lpstr>Organization Details (Cont’d 11)</vt:lpstr>
      <vt:lpstr>Organization Details (Cont’d 12)</vt:lpstr>
      <vt:lpstr>Organization Details (Cont’d 13)</vt:lpstr>
      <vt:lpstr>Organization Details (Cont’d 14)</vt:lpstr>
      <vt:lpstr>Organization Details (Cont’d 15)</vt:lpstr>
      <vt:lpstr>Organization Details (Cont’d 16)</vt:lpstr>
      <vt:lpstr>Application Process Host Site </vt:lpstr>
      <vt:lpstr>Application Process (Cont’d 1)</vt:lpstr>
      <vt:lpstr>Application Process (Part 1: Assignment Details)</vt:lpstr>
      <vt:lpstr>Application Process (Part 1: Assignment Details) (Cont’d 1)</vt:lpstr>
      <vt:lpstr>Application Process (Part 1: Assignment Details) (Cont’d 2)</vt:lpstr>
      <vt:lpstr>Application Process (Part 1: Assignment Details) (Cont’d 3)</vt:lpstr>
      <vt:lpstr>Application Process (Part 1: Assignment Details) (Cont’d 4)</vt:lpstr>
      <vt:lpstr>Application Process (Part 1: Assignment Details) (Cont’d 5)</vt:lpstr>
      <vt:lpstr>Application Process (Part 1: Assignment Details) (Cont’d 6)</vt:lpstr>
      <vt:lpstr>Application Process (Part 1: Assignment Details) (Cont’d 7)</vt:lpstr>
      <vt:lpstr>Application Process (Part 1: Assignment Details) (Cont’d 8) </vt:lpstr>
      <vt:lpstr> Application Process (Part 2: Activity)</vt:lpstr>
      <vt:lpstr>Application Process (Part 2: Activity) (Cont’d 1)</vt:lpstr>
      <vt:lpstr>Application Process (Part 2: Activity) (Cont’d 2)</vt:lpstr>
      <vt:lpstr>Application Process (Part 2: Activity) (Cont’d 3)</vt:lpstr>
      <vt:lpstr>Application Process (Part 2: Activity) (Cont’d 4)</vt:lpstr>
      <vt:lpstr>Application Process (Part 2: Activity) (Cont’d 5)</vt:lpstr>
      <vt:lpstr>Application Process (Part 3: Training)</vt:lpstr>
      <vt:lpstr>Application Process (Part 3: Training) (Cont’d 1)</vt:lpstr>
      <vt:lpstr>Application Process (Part 3: Training) (Cont’d 2)</vt:lpstr>
      <vt:lpstr>Application Process (Part 4: Host Site Supervisors)</vt:lpstr>
      <vt:lpstr>Application Process (Part 4: Host Site Supervisors) (Cont’d 1)</vt:lpstr>
      <vt:lpstr>Application Process (Part 4: Host Site Supervisors) (Cont’d 2)</vt:lpstr>
      <vt:lpstr>Application Process (Part 4: Host Site Supervisors) (Cont’d 3)</vt:lpstr>
      <vt:lpstr>Application Process (Part 4: Host Site Supervisors) (Cont’d 4)</vt:lpstr>
      <vt:lpstr>Application Process (Part 4: Host Site Supervisors) (Cont’d 5)</vt:lpstr>
      <vt:lpstr>Application Process (Part 4: Host Site Supervisors) (Cont’d 6)</vt:lpstr>
      <vt:lpstr>Application Process (Part 4: Host Site Supervisors) (Cont’d 7)</vt:lpstr>
      <vt:lpstr>Application Process (Part 4: Host Site Supervisors) (Cont’d 8)</vt:lpstr>
      <vt:lpstr>Application Process (Part 4: Host Site Supervisors) (Cont’d 9)</vt:lpstr>
      <vt:lpstr>Application Process (Part 4: Host Site Supervisors) (Cont’d 10)</vt:lpstr>
      <vt:lpstr>Application Process (Manage Assignment Location)</vt:lpstr>
      <vt:lpstr> Application Details (Manage Assignment Location) (cont’d 1)</vt:lpstr>
      <vt:lpstr> Application Details (Manage Assignment Location) (cont’d 2)</vt:lpstr>
      <vt:lpstr> Application Details (Manage Assignment Location) (cont’d 3)</vt:lpstr>
      <vt:lpstr> Application Details (Manage Assignment Location) (cont’d 4)</vt:lpstr>
      <vt:lpstr> Application Details (Manage Assignment Location) (cont’d 5)</vt:lpstr>
      <vt:lpstr> Application Details (Manage Assignment Location) (cont’d 6)</vt:lpstr>
      <vt:lpstr> Application Details (Manage Assignment Location) (cont’d 7)</vt:lpstr>
      <vt:lpstr>2026 Application Details </vt:lpstr>
      <vt:lpstr> 2026 Application Details (cont’d)</vt:lpstr>
      <vt:lpstr> Account Admin Role</vt:lpstr>
      <vt:lpstr> Account Admin Role (Organization Addresses)</vt:lpstr>
      <vt:lpstr> Account Admin Role (Assignment Locations)</vt:lpstr>
      <vt:lpstr> Account Admin Role (Assignment Locations) (cont’d)</vt:lpstr>
      <vt:lpstr> Account Admin Role (Organization Users)</vt:lpstr>
      <vt:lpstr> Account Admin Role (List of Applications)</vt:lpstr>
      <vt:lpstr> Account Admin Role (Application User Management)</vt:lpstr>
      <vt:lpstr>Account Admin Role (Assignment Location Management)</vt:lpstr>
      <vt:lpstr> Non-Admin Role (Organization Addresses)</vt:lpstr>
      <vt:lpstr> Non-Admin Role (Assignment Locations)</vt:lpstr>
      <vt:lpstr> Non-Admin Role (Organization Users)</vt:lpstr>
      <vt:lpstr> Non-Admin Role (List of Applications)</vt:lpstr>
      <vt:lpstr> Non-Admin Role (Application User Management)</vt:lpstr>
      <vt:lpstr> Non-Admin Role (Assignment Location Management)</vt:lpstr>
      <vt:lpstr> Non-Admin Role (Application User Management) (cont’d)</vt:lpstr>
      <vt:lpstr> Non-Admin Role (Assignment Location Management) (cont’d 2)</vt:lpstr>
      <vt:lpstr>Application Reminders</vt:lpstr>
      <vt:lpstr>Wrap-Up</vt:lpstr>
      <vt:lpstr>Resources for PHAP Host Site Applicants</vt:lpstr>
      <vt:lpstr>Highlights</vt:lpstr>
      <vt:lpstr>For more information, please contact  CDC’s Public Health Associate Program for Recent Graduates</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Deshpande, Swapna S. (CDC/PHIC/OD) (CTR)</cp:lastModifiedBy>
  <cp:revision>14</cp:revision>
  <dcterms:created xsi:type="dcterms:W3CDTF">2011-03-17T17:43:16Z</dcterms:created>
  <dcterms:modified xsi:type="dcterms:W3CDTF">2026-01-06T14:50:01Z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0x010100339C403F70E4A243A49EC70EED69F89A</vt:lpwstr>
  </property>
  <property fmtid="{D5CDD505-2E9C-101B-9397-08002B2CF9AE}" pid="11" name="_dlc_DocIdItemGuid">
    <vt:lpwstr>2129fd97-31bb-4579-aed3-d06ade9d9b7c</vt:lpwstr>
  </property>
  <property fmtid="{D5CDD505-2E9C-101B-9397-08002B2CF9AE}" pid="12" name="MediaServiceImageTags">
    <vt:lpwstr/>
  </property>
</Properties>
</file>