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5"/>
  </p:sldMasterIdLst>
  <p:notesMasterIdLst>
    <p:notesMasterId r:id="rId25"/>
  </p:notesMasterIdLst>
  <p:handoutMasterIdLst>
    <p:handoutMasterId r:id="rId26"/>
  </p:handoutMasterIdLst>
  <p:sldIdLst>
    <p:sldId id="305" r:id="rId6"/>
    <p:sldId id="300" r:id="rId7"/>
    <p:sldId id="308" r:id="rId8"/>
    <p:sldId id="309" r:id="rId9"/>
    <p:sldId id="311" r:id="rId10"/>
    <p:sldId id="317" r:id="rId11"/>
    <p:sldId id="328" r:id="rId12"/>
    <p:sldId id="324" r:id="rId13"/>
    <p:sldId id="306" r:id="rId14"/>
    <p:sldId id="315" r:id="rId15"/>
    <p:sldId id="314" r:id="rId16"/>
    <p:sldId id="313" r:id="rId17"/>
    <p:sldId id="518" r:id="rId18"/>
    <p:sldId id="519" r:id="rId19"/>
    <p:sldId id="312" r:id="rId20"/>
    <p:sldId id="320" r:id="rId21"/>
    <p:sldId id="319" r:id="rId22"/>
    <p:sldId id="318" r:id="rId23"/>
    <p:sldId id="322" r:id="rId24"/>
  </p:sldIdLst>
  <p:sldSz cx="9144000" cy="5143500" type="screen16x9"/>
  <p:notesSz cx="7315200" cy="9601200"/>
  <p:embeddedFontLst>
    <p:embeddedFont>
      <p:font typeface="Myriad Web Pro" panose="020B0604020202020204" charset="0"/>
      <p:regular r:id="rId27"/>
      <p:bold r:id="rId28"/>
      <p:italic r:id="rId29"/>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er, Breanne (CDC/DDPHSIS/CSTLTS/DPIFS) (CTR)" initials="DB((" lastIdx="46" clrIdx="0">
    <p:extLst>
      <p:ext uri="{19B8F6BF-5375-455C-9EA6-DF929625EA0E}">
        <p15:presenceInfo xmlns:p15="http://schemas.microsoft.com/office/powerpoint/2012/main" userId="S::nst3@cdc.gov::a80f5a7b-7f75-46a6-90e2-014905262f51" providerId="AD"/>
      </p:ext>
    </p:extLst>
  </p:cmAuthor>
  <p:cmAuthor id="2" name="Theofilos, J.T. (CDC/DDPHSIS/CSTLTS/DPIFS)" initials="TJ(" lastIdx="7" clrIdx="1">
    <p:extLst>
      <p:ext uri="{19B8F6BF-5375-455C-9EA6-DF929625EA0E}">
        <p15:presenceInfo xmlns:p15="http://schemas.microsoft.com/office/powerpoint/2012/main" userId="S::epd5@cdc.gov::64f76353-b5c3-423d-afb8-cb8a65354886" providerId="AD"/>
      </p:ext>
    </p:extLst>
  </p:cmAuthor>
  <p:cmAuthor id="3" name="Sotnikov, Sergey Y. (CDC/DDPHSIS/CSTLTS/DPIFS)" initials="SSY(" lastIdx="5" clrIdx="2">
    <p:extLst>
      <p:ext uri="{19B8F6BF-5375-455C-9EA6-DF929625EA0E}">
        <p15:presenceInfo xmlns:p15="http://schemas.microsoft.com/office/powerpoint/2012/main" userId="S::ann0@cdc.gov::3b6b9e86-0fd6-4920-96ee-c7eab9ef3902" providerId="AD"/>
      </p:ext>
    </p:extLst>
  </p:cmAuthor>
  <p:cmAuthor id="4" name="Stephanie Neitzel" initials="SN" lastIdx="27" clrIdx="3">
    <p:extLst>
      <p:ext uri="{19B8F6BF-5375-455C-9EA6-DF929625EA0E}">
        <p15:presenceInfo xmlns:p15="http://schemas.microsoft.com/office/powerpoint/2012/main" userId="Stephanie Neitzel" providerId="None"/>
      </p:ext>
    </p:extLst>
  </p:cmAuthor>
  <p:cmAuthor id="5" name="Goodwin, Kimberly (CDC/DDPHSIS/CSTLTS/OD)" initials="GK(" lastIdx="1" clrIdx="4">
    <p:extLst>
      <p:ext uri="{19B8F6BF-5375-455C-9EA6-DF929625EA0E}">
        <p15:presenceInfo xmlns:p15="http://schemas.microsoft.com/office/powerpoint/2012/main" userId="S::khv8@cdc.gov::a0ee9db6-eb92-47a1-8971-8e04a16ef2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92145"/>
    <a:srgbClr val="003764"/>
    <a:srgbClr val="007297"/>
    <a:srgbClr val="005DAA"/>
    <a:srgbClr val="76BD23"/>
    <a:srgbClr val="ECAB00"/>
    <a:srgbClr val="9A6E00"/>
    <a:srgbClr val="DA9C00"/>
    <a:srgbClr val="D0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75" autoAdjust="0"/>
    <p:restoredTop sz="92670" autoAdjust="0"/>
  </p:normalViewPr>
  <p:slideViewPr>
    <p:cSldViewPr snapToGrid="0">
      <p:cViewPr varScale="1">
        <p:scale>
          <a:sx n="137" d="100"/>
          <a:sy n="137" d="100"/>
        </p:scale>
        <p:origin x="738" y="108"/>
      </p:cViewPr>
      <p:guideLst>
        <p:guide orient="horz" pos="1620"/>
        <p:guide pos="2880"/>
      </p:guideLst>
    </p:cSldViewPr>
  </p:slideViewPr>
  <p:outlineViewPr>
    <p:cViewPr>
      <p:scale>
        <a:sx n="33" d="100"/>
        <a:sy n="33" d="100"/>
      </p:scale>
      <p:origin x="0" y="-1051"/>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commentAuthors" Target="commentAuthor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92783548487402E-2"/>
          <c:y val="9.7776095552556203E-2"/>
          <c:w val="0.8762425686562082"/>
          <c:h val="0.80226839920787785"/>
        </c:manualLayout>
      </c:layout>
      <c:barChart>
        <c:barDir val="col"/>
        <c:grouping val="stacked"/>
        <c:varyColors val="0"/>
        <c:ser>
          <c:idx val="0"/>
          <c:order val="0"/>
          <c:tx>
            <c:strRef>
              <c:f>Sheet1!$B$1</c:f>
              <c:strCache>
                <c:ptCount val="1"/>
                <c:pt idx="0">
                  <c:v>Column1</c:v>
                </c:pt>
              </c:strCache>
            </c:strRef>
          </c:tx>
          <c:spPr>
            <a:solidFill>
              <a:srgbClr val="002E89"/>
            </a:solidFill>
            <a:ln>
              <a:noFill/>
            </a:ln>
          </c:spPr>
          <c:invertIfNegative val="0"/>
          <c:dPt>
            <c:idx val="9"/>
            <c:invertIfNegative val="0"/>
            <c:bubble3D val="0"/>
            <c:spPr>
              <a:solidFill>
                <a:srgbClr val="002E89"/>
              </a:solidFill>
              <a:ln>
                <a:noFill/>
              </a:ln>
            </c:spPr>
            <c:extLst>
              <c:ext xmlns:c16="http://schemas.microsoft.com/office/drawing/2014/chart" uri="{C3380CC4-5D6E-409C-BE32-E72D297353CC}">
                <c16:uniqueId val="{00000001-3B4C-4CD7-9427-D094088B1620}"/>
              </c:ext>
            </c:extLst>
          </c:dPt>
          <c:dLbls>
            <c:dLbl>
              <c:idx val="0"/>
              <c:layout>
                <c:manualLayout>
                  <c:x val="0"/>
                  <c:y val="-9.3651533536255127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4C-4CD7-9427-D094088B1620}"/>
                </c:ext>
              </c:extLst>
            </c:dLbl>
            <c:dLbl>
              <c:idx val="1"/>
              <c:layout>
                <c:manualLayout>
                  <c:x val="-2.0745213817815397E-3"/>
                  <c:y val="-2.44525431959332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4C-4CD7-9427-D094088B1620}"/>
                </c:ext>
              </c:extLst>
            </c:dLbl>
            <c:dLbl>
              <c:idx val="2"/>
              <c:layout>
                <c:manualLayout>
                  <c:x val="-3.773603900139557E-17"/>
                  <c:y val="-3.68007062710030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4C-4CD7-9427-D094088B1620}"/>
                </c:ext>
              </c:extLst>
            </c:dLbl>
            <c:dLbl>
              <c:idx val="3"/>
              <c:layout>
                <c:manualLayout>
                  <c:x val="-1.0372606908907603E-3"/>
                  <c:y val="-9.5918582192456026E-2"/>
                </c:manualLayout>
              </c:layout>
              <c:spPr>
                <a:noFill/>
                <a:ln>
                  <a:noFill/>
                </a:ln>
                <a:effectLst/>
              </c:spPr>
              <c:txPr>
                <a:bodyPr wrap="square" lIns="38100" tIns="19050" rIns="38100" bIns="19050" anchor="ctr">
                  <a:noAutofit/>
                </a:bodyPr>
                <a:lstStyle/>
                <a:p>
                  <a:pPr>
                    <a:defRPr sz="1000" b="0">
                      <a:solidFill>
                        <a:schemeClr val="bg2"/>
                      </a:solidFill>
                      <a:latin typeface="Calibri" panose="020F050202020403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2194957965623054E-2"/>
                      <c:h val="0.11843511269218646"/>
                    </c:manualLayout>
                  </c15:layout>
                </c:ext>
                <c:ext xmlns:c16="http://schemas.microsoft.com/office/drawing/2014/chart" uri="{C3380CC4-5D6E-409C-BE32-E72D297353CC}">
                  <c16:uniqueId val="{00000005-3B4C-4CD7-9427-D094088B1620}"/>
                </c:ext>
              </c:extLst>
            </c:dLbl>
            <c:dLbl>
              <c:idx val="4"/>
              <c:layout>
                <c:manualLayout>
                  <c:x val="0"/>
                  <c:y val="-9.21630887602338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4C-4CD7-9427-D094088B1620}"/>
                </c:ext>
              </c:extLst>
            </c:dLbl>
            <c:dLbl>
              <c:idx val="5"/>
              <c:layout>
                <c:manualLayout>
                  <c:x val="0"/>
                  <c:y val="-0.15369196373695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4C-4CD7-9427-D094088B1620}"/>
                </c:ext>
              </c:extLst>
            </c:dLbl>
            <c:dLbl>
              <c:idx val="6"/>
              <c:layout>
                <c:manualLayout>
                  <c:x val="0"/>
                  <c:y val="-0.215685445249451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B4C-4CD7-9427-D094088B1620}"/>
                </c:ext>
              </c:extLst>
            </c:dLbl>
            <c:dLbl>
              <c:idx val="7"/>
              <c:layout>
                <c:manualLayout>
                  <c:x val="2.0745213817815965E-3"/>
                  <c:y val="-0.23028312702409626"/>
                </c:manualLayout>
              </c:layout>
              <c:spPr>
                <a:noFill/>
                <a:ln>
                  <a:noFill/>
                </a:ln>
                <a:effectLst/>
              </c:spPr>
              <c:txPr>
                <a:bodyPr wrap="square" lIns="38100" tIns="19050" rIns="38100" bIns="19050" anchor="ctr">
                  <a:noAutofit/>
                </a:bodyPr>
                <a:lstStyle/>
                <a:p>
                  <a:pPr>
                    <a:defRPr sz="1000" b="0">
                      <a:solidFill>
                        <a:schemeClr val="bg2"/>
                      </a:solidFill>
                      <a:latin typeface="Calibri" panose="020F050202020403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2733526585073182E-2"/>
                      <c:h val="0.10684276887239658"/>
                    </c:manualLayout>
                  </c15:layout>
                </c:ext>
                <c:ext xmlns:c16="http://schemas.microsoft.com/office/drawing/2014/chart" uri="{C3380CC4-5D6E-409C-BE32-E72D297353CC}">
                  <c16:uniqueId val="{00000009-3B4C-4CD7-9427-D094088B1620}"/>
                </c:ext>
              </c:extLst>
            </c:dLbl>
            <c:dLbl>
              <c:idx val="8"/>
              <c:layout>
                <c:manualLayout>
                  <c:x val="-3.4694469519536142E-18"/>
                  <c:y val="-0.3474900902194695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5556489543922184E-2"/>
                      <c:h val="6.1130293076358554E-2"/>
                    </c:manualLayout>
                  </c15:layout>
                </c:ext>
                <c:ext xmlns:c16="http://schemas.microsoft.com/office/drawing/2014/chart" uri="{C3380CC4-5D6E-409C-BE32-E72D297353CC}">
                  <c16:uniqueId val="{0000000A-3B4C-4CD7-9427-D094088B1620}"/>
                </c:ext>
              </c:extLst>
            </c:dLbl>
            <c:dLbl>
              <c:idx val="9"/>
              <c:layout>
                <c:manualLayout>
                  <c:x val="-2.0745213817816729E-3"/>
                  <c:y val="-0.31921055225804251"/>
                </c:manualLayout>
              </c:layout>
              <c:tx>
                <c:rich>
                  <a:bodyPr/>
                  <a:lstStyle/>
                  <a:p>
                    <a:fld id="{2D71A472-D2A9-4244-B76D-CCA0898DDF51}" type="VALUE">
                      <a:rPr lang="en-US" sz="1100" b="0">
                        <a:solidFill>
                          <a:schemeClr val="bg2"/>
                        </a:solidFill>
                        <a:latin typeface="Calibri" panose="020F050202020403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B4C-4CD7-9427-D094088B1620}"/>
                </c:ext>
              </c:extLst>
            </c:dLbl>
            <c:spPr>
              <a:noFill/>
              <a:ln>
                <a:noFill/>
              </a:ln>
              <a:effectLst/>
            </c:spPr>
            <c:txPr>
              <a:bodyPr wrap="square" lIns="38100" tIns="19050" rIns="38100" bIns="19050" anchor="ctr">
                <a:spAutoFit/>
              </a:bodyPr>
              <a:lstStyle/>
              <a:p>
                <a:pPr>
                  <a:defRPr sz="1000" b="0">
                    <a:solidFill>
                      <a:schemeClr val="bg2"/>
                    </a:solidFill>
                    <a:latin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Sheet1!$B$2:$B$14</c:f>
              <c:numCache>
                <c:formatCode>General</c:formatCode>
                <c:ptCount val="13"/>
                <c:pt idx="0">
                  <c:v>10</c:v>
                </c:pt>
                <c:pt idx="1">
                  <c:v>27</c:v>
                </c:pt>
                <c:pt idx="2">
                  <c:v>0</c:v>
                </c:pt>
                <c:pt idx="3">
                  <c:v>65</c:v>
                </c:pt>
                <c:pt idx="4">
                  <c:v>64</c:v>
                </c:pt>
                <c:pt idx="5">
                  <c:v>100</c:v>
                </c:pt>
                <c:pt idx="6">
                  <c:v>134</c:v>
                </c:pt>
                <c:pt idx="7">
                  <c:v>145</c:v>
                </c:pt>
                <c:pt idx="8">
                  <c:v>208</c:v>
                </c:pt>
                <c:pt idx="9">
                  <c:v>197</c:v>
                </c:pt>
                <c:pt idx="10">
                  <c:v>114</c:v>
                </c:pt>
                <c:pt idx="11">
                  <c:v>110</c:v>
                </c:pt>
                <c:pt idx="12">
                  <c:v>110</c:v>
                </c:pt>
              </c:numCache>
            </c:numRef>
          </c:val>
          <c:extLst>
            <c:ext xmlns:c16="http://schemas.microsoft.com/office/drawing/2014/chart" uri="{C3380CC4-5D6E-409C-BE32-E72D297353CC}">
              <c16:uniqueId val="{0000000B-3B4C-4CD7-9427-D094088B1620}"/>
            </c:ext>
          </c:extLst>
        </c:ser>
        <c:dLbls>
          <c:showLegendKey val="0"/>
          <c:showVal val="0"/>
          <c:showCatName val="0"/>
          <c:showSerName val="0"/>
          <c:showPercent val="0"/>
          <c:showBubbleSize val="0"/>
        </c:dLbls>
        <c:gapWidth val="40"/>
        <c:overlap val="100"/>
        <c:axId val="146575720"/>
        <c:axId val="146579248"/>
      </c:barChart>
      <c:catAx>
        <c:axId val="146575720"/>
        <c:scaling>
          <c:orientation val="minMax"/>
        </c:scaling>
        <c:delete val="0"/>
        <c:axPos val="b"/>
        <c:numFmt formatCode="General" sourceLinked="0"/>
        <c:majorTickMark val="out"/>
        <c:minorTickMark val="none"/>
        <c:tickLblPos val="nextTo"/>
        <c:spPr>
          <a:ln>
            <a:noFill/>
          </a:ln>
        </c:spPr>
        <c:txPr>
          <a:bodyPr/>
          <a:lstStyle/>
          <a:p>
            <a:pPr>
              <a:defRPr sz="1000">
                <a:ln>
                  <a:noFill/>
                </a:ln>
                <a:solidFill>
                  <a:schemeClr val="accent4">
                    <a:lumMod val="50000"/>
                  </a:schemeClr>
                </a:solidFill>
              </a:defRPr>
            </a:pPr>
            <a:endParaRPr lang="en-US"/>
          </a:p>
        </c:txPr>
        <c:crossAx val="146579248"/>
        <c:crosses val="autoZero"/>
        <c:auto val="1"/>
        <c:lblAlgn val="ctr"/>
        <c:lblOffset val="100"/>
        <c:noMultiLvlLbl val="0"/>
      </c:catAx>
      <c:valAx>
        <c:axId val="146579248"/>
        <c:scaling>
          <c:orientation val="minMax"/>
          <c:max val="220"/>
        </c:scaling>
        <c:delete val="1"/>
        <c:axPos val="l"/>
        <c:numFmt formatCode="General" sourceLinked="1"/>
        <c:majorTickMark val="out"/>
        <c:minorTickMark val="none"/>
        <c:tickLblPos val="nextTo"/>
        <c:crossAx val="146575720"/>
        <c:crosses val="autoZero"/>
        <c:crossBetween val="between"/>
        <c:majorUnit val="20"/>
      </c:valAx>
      <c:spPr>
        <a:noFill/>
        <a:ln w="25400">
          <a:noFill/>
        </a:ln>
      </c:spPr>
    </c:plotArea>
    <c:plotVisOnly val="1"/>
    <c:dispBlanksAs val="gap"/>
    <c:showDLblsOverMax val="0"/>
  </c:chart>
  <c:spPr>
    <a:noFill/>
  </c:spPr>
  <c:txPr>
    <a:bodyPr/>
    <a:lstStyle/>
    <a:p>
      <a:pPr>
        <a:defRPr sz="1200">
          <a:latin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153686234765209E-2"/>
          <c:y val="4.172104710224487E-2"/>
          <c:w val="0.83440905901613782"/>
          <c:h val="0.83606109893404268"/>
        </c:manualLayout>
      </c:layout>
      <c:barChart>
        <c:barDir val="col"/>
        <c:grouping val="clustered"/>
        <c:varyColors val="0"/>
        <c:ser>
          <c:idx val="0"/>
          <c:order val="0"/>
          <c:tx>
            <c:strRef>
              <c:f>Sheet1!$B$1</c:f>
              <c:strCache>
                <c:ptCount val="1"/>
                <c:pt idx="0">
                  <c:v>Candidate Applications</c:v>
                </c:pt>
              </c:strCache>
            </c:strRef>
          </c:tx>
          <c:spPr>
            <a:solidFill>
              <a:srgbClr val="002E8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#,##0</c:formatCode>
                <c:ptCount val="8"/>
                <c:pt idx="0" formatCode="General">
                  <c:v>990</c:v>
                </c:pt>
                <c:pt idx="1">
                  <c:v>4439</c:v>
                </c:pt>
                <c:pt idx="2">
                  <c:v>3115</c:v>
                </c:pt>
                <c:pt idx="3">
                  <c:v>3160</c:v>
                </c:pt>
                <c:pt idx="4">
                  <c:v>3471</c:v>
                </c:pt>
                <c:pt idx="5">
                  <c:v>3421</c:v>
                </c:pt>
                <c:pt idx="6">
                  <c:v>1984</c:v>
                </c:pt>
                <c:pt idx="7">
                  <c:v>2318</c:v>
                </c:pt>
              </c:numCache>
            </c:numRef>
          </c:val>
          <c:extLst>
            <c:ext xmlns:c16="http://schemas.microsoft.com/office/drawing/2014/chart" uri="{C3380CC4-5D6E-409C-BE32-E72D297353CC}">
              <c16:uniqueId val="{00000000-91D3-4574-BF95-9E9C256F7B9D}"/>
            </c:ext>
          </c:extLst>
        </c:ser>
        <c:ser>
          <c:idx val="1"/>
          <c:order val="1"/>
          <c:tx>
            <c:strRef>
              <c:f>Sheet1!$C$1</c:f>
              <c:strCache>
                <c:ptCount val="1"/>
                <c:pt idx="0">
                  <c:v>Host Site Applications</c:v>
                </c:pt>
              </c:strCache>
            </c:strRef>
          </c:tx>
          <c:spPr>
            <a:solidFill>
              <a:srgbClr val="00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279</c:v>
                </c:pt>
                <c:pt idx="1">
                  <c:v>259</c:v>
                </c:pt>
                <c:pt idx="2">
                  <c:v>361</c:v>
                </c:pt>
                <c:pt idx="3">
                  <c:v>344</c:v>
                </c:pt>
                <c:pt idx="4">
                  <c:v>452</c:v>
                </c:pt>
                <c:pt idx="5">
                  <c:v>499</c:v>
                </c:pt>
                <c:pt idx="6">
                  <c:v>428</c:v>
                </c:pt>
                <c:pt idx="7">
                  <c:v>441</c:v>
                </c:pt>
              </c:numCache>
            </c:numRef>
          </c:val>
          <c:extLst>
            <c:ext xmlns:c16="http://schemas.microsoft.com/office/drawing/2014/chart" uri="{C3380CC4-5D6E-409C-BE32-E72D297353CC}">
              <c16:uniqueId val="{00000001-91D3-4574-BF95-9E9C256F7B9D}"/>
            </c:ext>
          </c:extLst>
        </c:ser>
        <c:dLbls>
          <c:showLegendKey val="0"/>
          <c:showVal val="0"/>
          <c:showCatName val="0"/>
          <c:showSerName val="0"/>
          <c:showPercent val="0"/>
          <c:showBubbleSize val="0"/>
        </c:dLbls>
        <c:gapWidth val="100"/>
        <c:overlap val="-20"/>
        <c:axId val="867868271"/>
        <c:axId val="864006367"/>
      </c:barChart>
      <c:catAx>
        <c:axId val="86786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crossAx val="864006367"/>
        <c:crosses val="autoZero"/>
        <c:auto val="1"/>
        <c:lblAlgn val="ctr"/>
        <c:lblOffset val="100"/>
        <c:noMultiLvlLbl val="0"/>
      </c:catAx>
      <c:valAx>
        <c:axId val="864006367"/>
        <c:scaling>
          <c:orientation val="minMax"/>
          <c:max val="4500"/>
        </c:scaling>
        <c:delete val="1"/>
        <c:axPos val="l"/>
        <c:numFmt formatCode="General" sourceLinked="1"/>
        <c:majorTickMark val="none"/>
        <c:minorTickMark val="none"/>
        <c:tickLblPos val="nextTo"/>
        <c:crossAx val="867868271"/>
        <c:crosses val="autoZero"/>
        <c:crossBetween val="between"/>
      </c:valAx>
      <c:spPr>
        <a:noFill/>
        <a:ln>
          <a:noFill/>
        </a:ln>
        <a:effectLst/>
      </c:spPr>
    </c:plotArea>
    <c:legend>
      <c:legendPos val="tr"/>
      <c:legendEntry>
        <c:idx val="0"/>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403654824210513E-2"/>
          <c:y val="0"/>
          <c:w val="0.64089639210674154"/>
          <c:h val="0.92517459612320441"/>
        </c:manualLayout>
      </c:layout>
      <c:barChart>
        <c:barDir val="col"/>
        <c:grouping val="stacked"/>
        <c:varyColors val="0"/>
        <c:ser>
          <c:idx val="0"/>
          <c:order val="0"/>
          <c:tx>
            <c:strRef>
              <c:f>Sheet1!$B$1</c:f>
              <c:strCache>
                <c:ptCount val="1"/>
                <c:pt idx="0">
                  <c:v>Public Health</c:v>
                </c:pt>
              </c:strCache>
            </c:strRef>
          </c:tx>
          <c:spPr>
            <a:solidFill>
              <a:schemeClr val="accent6">
                <a:lumMod val="90000"/>
                <a:lumOff val="10000"/>
              </a:schemeClr>
            </a:solidFill>
            <a:ln w="31750">
              <a:solidFill>
                <a:schemeClr val="bg2"/>
              </a:solidFill>
            </a:ln>
          </c:spPr>
          <c:invertIfNegative val="0"/>
          <c:dLbls>
            <c:spPr>
              <a:noFill/>
              <a:ln>
                <a:noFill/>
              </a:ln>
              <a:effectLst/>
            </c:spPr>
            <c:txPr>
              <a:bodyPr wrap="square" lIns="38100" tIns="19050" rIns="38100" bIns="19050" anchor="ctr">
                <a:spAutoFit/>
              </a:bodyPr>
              <a:lstStyle/>
              <a:p>
                <a:pPr>
                  <a:defRPr sz="1100" b="1">
                    <a:solidFill>
                      <a:schemeClr val="bg2"/>
                    </a:solidFill>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Sheet1!$A$2:$A$8</c:f>
              <c:numCache>
                <c:formatCode>General</c:formatCode>
                <c:ptCount val="7"/>
                <c:pt idx="0">
                  <c:v>2014</c:v>
                </c:pt>
                <c:pt idx="1">
                  <c:v>2015</c:v>
                </c:pt>
                <c:pt idx="2">
                  <c:v>2016</c:v>
                </c:pt>
                <c:pt idx="3">
                  <c:v>2017</c:v>
                </c:pt>
                <c:pt idx="4">
                  <c:v>2018</c:v>
                </c:pt>
                <c:pt idx="5">
                  <c:v>2019</c:v>
                </c:pt>
              </c:numCache>
            </c:numRef>
          </c:cat>
          <c:val>
            <c:numRef>
              <c:f>Sheet1!$B$2:$B$8</c:f>
              <c:numCache>
                <c:formatCode>0%</c:formatCode>
                <c:ptCount val="7"/>
                <c:pt idx="0">
                  <c:v>0.94</c:v>
                </c:pt>
                <c:pt idx="1">
                  <c:v>0.92</c:v>
                </c:pt>
                <c:pt idx="2">
                  <c:v>0.89</c:v>
                </c:pt>
                <c:pt idx="3">
                  <c:v>0.89</c:v>
                </c:pt>
                <c:pt idx="4">
                  <c:v>0.91</c:v>
                </c:pt>
                <c:pt idx="5">
                  <c:v>1</c:v>
                </c:pt>
              </c:numCache>
            </c:numRef>
          </c:val>
          <c:extLst>
            <c:ext xmlns:c16="http://schemas.microsoft.com/office/drawing/2014/chart" uri="{C3380CC4-5D6E-409C-BE32-E72D297353CC}">
              <c16:uniqueId val="{00000000-BE38-4834-AD0B-BDE8DDBC540D}"/>
            </c:ext>
          </c:extLst>
        </c:ser>
        <c:ser>
          <c:idx val="1"/>
          <c:order val="1"/>
          <c:tx>
            <c:strRef>
              <c:f>Sheet1!$C$1</c:f>
              <c:strCache>
                <c:ptCount val="1"/>
                <c:pt idx="0">
                  <c:v>Health Care</c:v>
                </c:pt>
              </c:strCache>
            </c:strRef>
          </c:tx>
          <c:spPr>
            <a:solidFill>
              <a:schemeClr val="accent1"/>
            </a:solidFill>
            <a:ln w="31750">
              <a:solidFill>
                <a:schemeClr val="bg2"/>
              </a:solidFill>
            </a:ln>
          </c:spPr>
          <c:invertIfNegative val="0"/>
          <c:dLbls>
            <c:dLbl>
              <c:idx val="0"/>
              <c:layout>
                <c:manualLayout>
                  <c:x val="4.3948724732964664E-3"/>
                  <c:y val="-2.6650042224156162E-3"/>
                </c:manualLayout>
              </c:layout>
              <c:showLegendKey val="0"/>
              <c:showVal val="1"/>
              <c:showCatName val="0"/>
              <c:showSerName val="0"/>
              <c:showPercent val="0"/>
              <c:showBubbleSize val="0"/>
              <c:extLst>
                <c:ext xmlns:c15="http://schemas.microsoft.com/office/drawing/2012/chart" uri="{CE6537A1-D6FC-4f65-9D91-7224C49458BB}">
                  <c15:layout>
                    <c:manualLayout>
                      <c:w val="5.3405556064293501E-2"/>
                      <c:h val="6.9023078105037758E-2"/>
                    </c:manualLayout>
                  </c15:layout>
                </c:ext>
                <c:ext xmlns:c16="http://schemas.microsoft.com/office/drawing/2014/chart" uri="{C3380CC4-5D6E-409C-BE32-E72D297353CC}">
                  <c16:uniqueId val="{00000001-BE38-4834-AD0B-BDE8DDBC540D}"/>
                </c:ext>
              </c:extLst>
            </c:dLbl>
            <c:dLbl>
              <c:idx val="1"/>
              <c:layout>
                <c:manualLayout>
                  <c:x val="1.9845988875619304E-3"/>
                  <c:y val="-4.981907808485502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38-4834-AD0B-BDE8DDBC540D}"/>
                </c:ext>
              </c:extLst>
            </c:dLbl>
            <c:dLbl>
              <c:idx val="2"/>
              <c:layout>
                <c:manualLayout>
                  <c:x val="1.9845988875619304E-3"/>
                  <c:y val="-4.1600286437095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38-4834-AD0B-BDE8DDBC540D}"/>
                </c:ext>
              </c:extLst>
            </c:dLbl>
            <c:dLbl>
              <c:idx val="3"/>
              <c:layout>
                <c:manualLayout>
                  <c:x val="4.3135268295424961E-3"/>
                  <c:y val="7.32277156822501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38-4834-AD0B-BDE8DDBC540D}"/>
                </c:ext>
              </c:extLst>
            </c:dLbl>
            <c:spPr>
              <a:noFill/>
              <a:ln>
                <a:noFill/>
              </a:ln>
              <a:effectLst/>
            </c:spPr>
            <c:txPr>
              <a:bodyPr wrap="square" lIns="38100" tIns="19050" rIns="38100" bIns="19050" anchor="ctr">
                <a:spAutoFit/>
              </a:bodyPr>
              <a:lstStyle/>
              <a:p>
                <a:pPr>
                  <a:defRPr sz="1100" b="1">
                    <a:solidFill>
                      <a:schemeClr val="bg2"/>
                    </a:solidFill>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Sheet1!$A$2:$A$8</c:f>
              <c:numCache>
                <c:formatCode>General</c:formatCode>
                <c:ptCount val="7"/>
                <c:pt idx="0">
                  <c:v>2014</c:v>
                </c:pt>
                <c:pt idx="1">
                  <c:v>2015</c:v>
                </c:pt>
                <c:pt idx="2">
                  <c:v>2016</c:v>
                </c:pt>
                <c:pt idx="3">
                  <c:v>2017</c:v>
                </c:pt>
                <c:pt idx="4">
                  <c:v>2018</c:v>
                </c:pt>
                <c:pt idx="5">
                  <c:v>2019</c:v>
                </c:pt>
              </c:numCache>
            </c:numRef>
          </c:cat>
          <c:val>
            <c:numRef>
              <c:f>Sheet1!$C$2:$C$8</c:f>
              <c:numCache>
                <c:formatCode>0%</c:formatCode>
                <c:ptCount val="7"/>
                <c:pt idx="0">
                  <c:v>0.06</c:v>
                </c:pt>
                <c:pt idx="1">
                  <c:v>0.04</c:v>
                </c:pt>
                <c:pt idx="2">
                  <c:v>0.08</c:v>
                </c:pt>
                <c:pt idx="3">
                  <c:v>0.05</c:v>
                </c:pt>
                <c:pt idx="4">
                  <c:v>0.02</c:v>
                </c:pt>
              </c:numCache>
            </c:numRef>
          </c:val>
          <c:extLst>
            <c:ext xmlns:c16="http://schemas.microsoft.com/office/drawing/2014/chart" uri="{C3380CC4-5D6E-409C-BE32-E72D297353CC}">
              <c16:uniqueId val="{00000005-BE38-4834-AD0B-BDE8DDBC540D}"/>
            </c:ext>
          </c:extLst>
        </c:ser>
        <c:ser>
          <c:idx val="2"/>
          <c:order val="2"/>
          <c:tx>
            <c:strRef>
              <c:f>Sheet1!$D$1</c:f>
              <c:strCache>
                <c:ptCount val="1"/>
                <c:pt idx="0">
                  <c:v>Other </c:v>
                </c:pt>
              </c:strCache>
            </c:strRef>
          </c:tx>
          <c:spPr>
            <a:solidFill>
              <a:schemeClr val="bg2">
                <a:lumMod val="50000"/>
              </a:schemeClr>
            </a:solidFill>
            <a:ln w="31750">
              <a:solidFill>
                <a:schemeClr val="bg2"/>
              </a:solid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BE38-4834-AD0B-BDE8DDBC540D}"/>
                </c:ext>
              </c:extLst>
            </c:dLbl>
            <c:spPr>
              <a:noFill/>
              <a:ln>
                <a:noFill/>
              </a:ln>
              <a:effectLst/>
            </c:spPr>
            <c:txPr>
              <a:bodyPr wrap="square" lIns="38100" tIns="19050" rIns="38100" bIns="19050" anchor="ctr">
                <a:spAutoFit/>
              </a:bodyPr>
              <a:lstStyle/>
              <a:p>
                <a:pPr>
                  <a:defRPr sz="1100" b="1">
                    <a:solidFill>
                      <a:schemeClr val="bg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Sheet1!$A$2:$A$8</c:f>
              <c:numCache>
                <c:formatCode>General</c:formatCode>
                <c:ptCount val="7"/>
                <c:pt idx="0">
                  <c:v>2014</c:v>
                </c:pt>
                <c:pt idx="1">
                  <c:v>2015</c:v>
                </c:pt>
                <c:pt idx="2">
                  <c:v>2016</c:v>
                </c:pt>
                <c:pt idx="3">
                  <c:v>2017</c:v>
                </c:pt>
                <c:pt idx="4">
                  <c:v>2018</c:v>
                </c:pt>
                <c:pt idx="5">
                  <c:v>2019</c:v>
                </c:pt>
              </c:numCache>
            </c:numRef>
          </c:cat>
          <c:val>
            <c:numRef>
              <c:f>Sheet1!$D$2:$D$8</c:f>
              <c:numCache>
                <c:formatCode>0%</c:formatCode>
                <c:ptCount val="7"/>
                <c:pt idx="0">
                  <c:v>0</c:v>
                </c:pt>
                <c:pt idx="1">
                  <c:v>0.04</c:v>
                </c:pt>
                <c:pt idx="2">
                  <c:v>0.03</c:v>
                </c:pt>
                <c:pt idx="3">
                  <c:v>0.06</c:v>
                </c:pt>
                <c:pt idx="4">
                  <c:v>7.0000000000000007E-2</c:v>
                </c:pt>
              </c:numCache>
            </c:numRef>
          </c:val>
          <c:extLst>
            <c:ext xmlns:c16="http://schemas.microsoft.com/office/drawing/2014/chart" uri="{C3380CC4-5D6E-409C-BE32-E72D297353CC}">
              <c16:uniqueId val="{00000007-BE38-4834-AD0B-BDE8DDBC540D}"/>
            </c:ext>
          </c:extLst>
        </c:ser>
        <c:dLbls>
          <c:showLegendKey val="0"/>
          <c:showVal val="0"/>
          <c:showCatName val="0"/>
          <c:showSerName val="0"/>
          <c:showPercent val="0"/>
          <c:showBubbleSize val="0"/>
        </c:dLbls>
        <c:gapWidth val="50"/>
        <c:overlap val="100"/>
        <c:axId val="144290664"/>
        <c:axId val="208459984"/>
      </c:barChart>
      <c:catAx>
        <c:axId val="144290664"/>
        <c:scaling>
          <c:orientation val="minMax"/>
        </c:scaling>
        <c:delete val="0"/>
        <c:axPos val="b"/>
        <c:numFmt formatCode="General" sourceLinked="0"/>
        <c:majorTickMark val="out"/>
        <c:minorTickMark val="none"/>
        <c:tickLblPos val="nextTo"/>
        <c:spPr>
          <a:ln>
            <a:noFill/>
          </a:ln>
        </c:spPr>
        <c:txPr>
          <a:bodyPr/>
          <a:lstStyle/>
          <a:p>
            <a:pPr>
              <a:defRPr sz="1000">
                <a:solidFill>
                  <a:schemeClr val="bg2">
                    <a:lumMod val="50000"/>
                  </a:schemeClr>
                </a:solidFill>
                <a:latin typeface="Calibri" panose="020F0502020204030204" pitchFamily="34" charset="0"/>
              </a:defRPr>
            </a:pPr>
            <a:endParaRPr lang="en-US"/>
          </a:p>
        </c:txPr>
        <c:crossAx val="208459984"/>
        <c:crosses val="autoZero"/>
        <c:auto val="1"/>
        <c:lblAlgn val="ctr"/>
        <c:lblOffset val="100"/>
        <c:noMultiLvlLbl val="0"/>
      </c:catAx>
      <c:valAx>
        <c:axId val="208459984"/>
        <c:scaling>
          <c:orientation val="minMax"/>
          <c:max val="1"/>
        </c:scaling>
        <c:delete val="1"/>
        <c:axPos val="l"/>
        <c:numFmt formatCode="0%" sourceLinked="1"/>
        <c:majorTickMark val="out"/>
        <c:minorTickMark val="none"/>
        <c:tickLblPos val="nextTo"/>
        <c:crossAx val="144290664"/>
        <c:crosses val="autoZero"/>
        <c:crossBetween val="between"/>
        <c:majorUnit val="0.2"/>
      </c:valAx>
    </c:plotArea>
    <c:plotVisOnly val="1"/>
    <c:dispBlanksAs val="gap"/>
    <c:showDLblsOverMax val="0"/>
  </c:chart>
  <c:spPr>
    <a:solidFill>
      <a:schemeClr val="tx2"/>
    </a:solidFill>
  </c:spPr>
  <c:txPr>
    <a:bodyPr/>
    <a:lstStyle/>
    <a:p>
      <a:pPr>
        <a:defRPr sz="1200">
          <a:latin typeface="Calibri" panose="020F0502020204030204"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0.78062</cdr:x>
      <cdr:y>0.29519</cdr:y>
    </cdr:from>
    <cdr:to>
      <cdr:x>0.79323</cdr:x>
      <cdr:y>0.32613</cdr:y>
    </cdr:to>
    <cdr:sp macro="" textlink="">
      <cdr:nvSpPr>
        <cdr:cNvPr id="2" name="Rectangle 1">
          <a:extLst xmlns:a="http://schemas.openxmlformats.org/drawingml/2006/main">
            <a:ext uri="{FF2B5EF4-FFF2-40B4-BE49-F238E27FC236}">
              <a16:creationId xmlns:a16="http://schemas.microsoft.com/office/drawing/2014/main" id="{B4C6D49E-74C8-48AC-BFD8-2176F7D93EF0}"/>
            </a:ext>
          </a:extLst>
        </cdr:cNvPr>
        <cdr:cNvSpPr/>
      </cdr:nvSpPr>
      <cdr:spPr>
        <a:xfrm xmlns:a="http://schemas.openxmlformats.org/drawingml/2006/main">
          <a:off x="5662291" y="872441"/>
          <a:ext cx="91440" cy="91440"/>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2/10/2025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2/10/2025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34497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1259242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1631064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5416"/>
            <a:ext cx="9144000" cy="901638"/>
            <a:chOff x="0" y="-5416"/>
            <a:chExt cx="9144000" cy="901638"/>
          </a:xfrm>
        </p:grpSpPr>
        <p:sp>
          <p:nvSpPr>
            <p:cNvPr id="37" name="Rectangle 36"/>
            <p:cNvSpPr>
              <a:spLocks noChangeArrowheads="1"/>
            </p:cNvSpPr>
            <p:nvPr userDrawn="1"/>
          </p:nvSpPr>
          <p:spPr bwMode="auto">
            <a:xfrm>
              <a:off x="0" y="196141"/>
              <a:ext cx="9144000" cy="700081"/>
            </a:xfrm>
            <a:prstGeom prst="rect">
              <a:avLst/>
            </a:prstGeom>
            <a:solidFill>
              <a:srgbClr val="ECAB00"/>
            </a:solidFill>
            <a:ln>
              <a:noFill/>
            </a:ln>
          </p:spPr>
          <p:txBody>
            <a:bodyPr vert="horz" wrap="square" lIns="45720" tIns="22860" rIns="45720" bIns="22860" numCol="1" anchor="t" anchorCtr="0" compatLnSpc="1">
              <a:prstTxWarp prst="textNoShape">
                <a:avLst/>
              </a:prstTxWarp>
            </a:bodyPr>
            <a:lstStyle/>
            <a:p>
              <a:endParaRPr lang="en-US" sz="1250"/>
            </a:p>
          </p:txBody>
        </p:sp>
        <p:cxnSp>
          <p:nvCxnSpPr>
            <p:cNvPr id="39" name="Straight Connector 38"/>
            <p:cNvCxnSpPr/>
            <p:nvPr userDrawn="1"/>
          </p:nvCxnSpPr>
          <p:spPr>
            <a:xfrm>
              <a:off x="0" y="202088"/>
              <a:ext cx="9141533" cy="0"/>
            </a:xfrm>
            <a:prstGeom prst="line">
              <a:avLst/>
            </a:prstGeom>
            <a:ln w="25400">
              <a:solidFill>
                <a:srgbClr val="FFCE53"/>
              </a:solidFill>
            </a:ln>
          </p:spPr>
          <p:style>
            <a:lnRef idx="1">
              <a:schemeClr val="accent1"/>
            </a:lnRef>
            <a:fillRef idx="0">
              <a:schemeClr val="accent1"/>
            </a:fillRef>
            <a:effectRef idx="0">
              <a:schemeClr val="accent1"/>
            </a:effectRef>
            <a:fontRef idx="minor">
              <a:schemeClr val="tx1"/>
            </a:fontRef>
          </p:style>
        </p:cxnSp>
        <p:sp>
          <p:nvSpPr>
            <p:cNvPr id="40" name="bk object 25"/>
            <p:cNvSpPr/>
            <p:nvPr userDrawn="1"/>
          </p:nvSpPr>
          <p:spPr>
            <a:xfrm>
              <a:off x="0" y="-5416"/>
              <a:ext cx="522223" cy="202277"/>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C08900"/>
            </a:solidFill>
          </p:spPr>
          <p:txBody>
            <a:bodyPr wrap="square" lIns="0" tIns="0" rIns="0" bIns="0" rtlCol="0"/>
            <a:lstStyle/>
            <a:p>
              <a:endParaRPr/>
            </a:p>
          </p:txBody>
        </p:sp>
        <p:sp>
          <p:nvSpPr>
            <p:cNvPr id="41" name="bk object 26"/>
            <p:cNvSpPr/>
            <p:nvPr userDrawn="1"/>
          </p:nvSpPr>
          <p:spPr>
            <a:xfrm>
              <a:off x="346332" y="-5416"/>
              <a:ext cx="863302" cy="202277"/>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D09500"/>
            </a:solidFill>
          </p:spPr>
          <p:txBody>
            <a:bodyPr wrap="square" lIns="0" tIns="0" rIns="0" bIns="0" rtlCol="0"/>
            <a:lstStyle/>
            <a:p>
              <a:endParaRPr/>
            </a:p>
          </p:txBody>
        </p:sp>
        <p:sp>
          <p:nvSpPr>
            <p:cNvPr id="42" name="bk object 27"/>
            <p:cNvSpPr/>
            <p:nvPr userDrawn="1"/>
          </p:nvSpPr>
          <p:spPr>
            <a:xfrm>
              <a:off x="878038" y="-5416"/>
              <a:ext cx="1343089" cy="202277"/>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9A6E00"/>
            </a:solidFill>
          </p:spPr>
          <p:txBody>
            <a:bodyPr wrap="square" lIns="0" tIns="0" rIns="0" bIns="0" rtlCol="0"/>
            <a:lstStyle/>
            <a:p>
              <a:endParaRPr/>
            </a:p>
          </p:txBody>
        </p:sp>
        <p:sp>
          <p:nvSpPr>
            <p:cNvPr id="43" name="bk object 28"/>
            <p:cNvSpPr/>
            <p:nvPr userDrawn="1"/>
          </p:nvSpPr>
          <p:spPr>
            <a:xfrm>
              <a:off x="1654152" y="-5416"/>
              <a:ext cx="1362091" cy="202277"/>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DA9C00"/>
            </a:solidFill>
          </p:spPr>
          <p:txBody>
            <a:bodyPr wrap="square" lIns="0" tIns="0" rIns="0" bIns="0" rtlCol="0"/>
            <a:lstStyle/>
            <a:p>
              <a:endParaRPr/>
            </a:p>
          </p:txBody>
        </p:sp>
        <p:sp>
          <p:nvSpPr>
            <p:cNvPr id="44" name="bk object 29"/>
            <p:cNvSpPr/>
            <p:nvPr userDrawn="1"/>
          </p:nvSpPr>
          <p:spPr>
            <a:xfrm>
              <a:off x="2304183" y="-5416"/>
              <a:ext cx="937406" cy="202277"/>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9A6E00"/>
            </a:solidFill>
          </p:spPr>
          <p:txBody>
            <a:bodyPr wrap="square" lIns="0" tIns="0" rIns="0" bIns="0" rtlCol="0"/>
            <a:lstStyle/>
            <a:p>
              <a:endParaRPr/>
            </a:p>
          </p:txBody>
        </p:sp>
        <p:sp>
          <p:nvSpPr>
            <p:cNvPr id="45" name="bk object 30"/>
            <p:cNvSpPr/>
            <p:nvPr userDrawn="1"/>
          </p:nvSpPr>
          <p:spPr>
            <a:xfrm>
              <a:off x="2554120" y="-5416"/>
              <a:ext cx="2483179" cy="202277"/>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C08900"/>
            </a:solidFill>
          </p:spPr>
          <p:txBody>
            <a:bodyPr wrap="square" lIns="0" tIns="0" rIns="0" bIns="0" rtlCol="0"/>
            <a:lstStyle/>
            <a:p>
              <a:endParaRPr/>
            </a:p>
          </p:txBody>
        </p:sp>
        <p:sp>
          <p:nvSpPr>
            <p:cNvPr id="46" name="bk object 31"/>
            <p:cNvSpPr/>
            <p:nvPr userDrawn="1"/>
          </p:nvSpPr>
          <p:spPr>
            <a:xfrm>
              <a:off x="3834810" y="-5416"/>
              <a:ext cx="1914717" cy="202277"/>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D09500"/>
            </a:solidFill>
          </p:spPr>
          <p:txBody>
            <a:bodyPr wrap="square" lIns="0" tIns="0" rIns="0" bIns="0" rtlCol="0"/>
            <a:lstStyle/>
            <a:p>
              <a:endParaRPr/>
            </a:p>
          </p:txBody>
        </p:sp>
        <p:sp>
          <p:nvSpPr>
            <p:cNvPr id="47" name="bk object 32"/>
            <p:cNvSpPr/>
            <p:nvPr userDrawn="1"/>
          </p:nvSpPr>
          <p:spPr>
            <a:xfrm>
              <a:off x="4457665" y="-5416"/>
              <a:ext cx="4683868" cy="202277"/>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7A5700"/>
                </a:gs>
                <a:gs pos="100000">
                  <a:srgbClr val="ECAB00"/>
                </a:gs>
              </a:gsLst>
              <a:lin ang="0" scaled="0"/>
            </a:gradFill>
          </p:spPr>
          <p:txBody>
            <a:bodyPr wrap="square" lIns="0" tIns="0" rIns="0" bIns="0" rtlCol="0"/>
            <a:lstStyle/>
            <a:p>
              <a:endParaRPr/>
            </a:p>
          </p:txBody>
        </p:sp>
      </p:grpSp>
      <p:sp>
        <p:nvSpPr>
          <p:cNvPr id="8" name="Subtitle 2"/>
          <p:cNvSpPr>
            <a:spLocks noGrp="1"/>
          </p:cNvSpPr>
          <p:nvPr userDrawn="1">
            <p:ph type="subTitle" idx="1"/>
          </p:nvPr>
        </p:nvSpPr>
        <p:spPr>
          <a:xfrm>
            <a:off x="457200" y="2144512"/>
            <a:ext cx="6400800" cy="342900"/>
          </a:xfrm>
          <a:prstGeom prst="rect">
            <a:avLst/>
          </a:prstGeom>
        </p:spPr>
        <p:txBody>
          <a:bodyPr/>
          <a:lstStyle>
            <a:lvl1pPr marL="0" indent="0" algn="l">
              <a:buNone/>
              <a:defRPr sz="2000" b="1" baseline="0">
                <a:solidFill>
                  <a:srgbClr val="69214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userDrawn="1">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3D4D6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271127"/>
            <a:ext cx="6903076" cy="369332"/>
          </a:xfrm>
          <a:prstGeom prst="rect">
            <a:avLst/>
          </a:prstGeom>
          <a:noFill/>
        </p:spPr>
        <p:txBody>
          <a:bodyPr wrap="square" rtlCol="0">
            <a:spAutoFit/>
          </a:bodyPr>
          <a:lstStyle/>
          <a:p>
            <a:r>
              <a:rPr lang="en-US" b="1" dirty="0">
                <a:solidFill>
                  <a:srgbClr val="003764"/>
                </a:solidFill>
                <a:latin typeface="Calibri" panose="020F0502020204030204" pitchFamily="34" charset="0"/>
              </a:rPr>
              <a:t>CDC’s Center for State, Tribal, Local, and Territorial Support</a:t>
            </a:r>
          </a:p>
        </p:txBody>
      </p:sp>
      <p:pic>
        <p:nvPicPr>
          <p:cNvPr id="18" name="Picture 17"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26" y="85079"/>
            <a:ext cx="1254584" cy="719251"/>
          </a:xfrm>
          <a:prstGeom prst="rect">
            <a:avLst/>
          </a:prstGeom>
        </p:spPr>
      </p:pic>
      <p:sp>
        <p:nvSpPr>
          <p:cNvPr id="48"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764"/>
                </a:solidFill>
                <a:effectLst/>
                <a:latin typeface="Calibri" pitchFamily="34" charset="0"/>
              </a:defRPr>
            </a:lvl1pPr>
          </a:lstStyle>
          <a:p>
            <a:endParaRPr lang="en-US" dirty="0"/>
          </a:p>
        </p:txBody>
      </p:sp>
    </p:spTree>
    <p:extLst>
      <p:ext uri="{BB962C8B-B14F-4D97-AF65-F5344CB8AC3E}">
        <p14:creationId xmlns:p14="http://schemas.microsoft.com/office/powerpoint/2010/main" val="6609020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6351374" y="5033963"/>
            <a:ext cx="684916" cy="109537"/>
          </a:xfrm>
          <a:prstGeom prst="rect">
            <a:avLst/>
          </a:prstGeom>
          <a:solidFill>
            <a:srgbClr val="692145"/>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3" name="Rectangle 12"/>
          <p:cNvSpPr>
            <a:spLocks noChangeArrowheads="1"/>
          </p:cNvSpPr>
          <p:nvPr userDrawn="1"/>
        </p:nvSpPr>
        <p:spPr bwMode="auto">
          <a:xfrm>
            <a:off x="7036290" y="5033963"/>
            <a:ext cx="706101" cy="109537"/>
          </a:xfrm>
          <a:prstGeom prst="rect">
            <a:avLst/>
          </a:prstGeom>
          <a:solidFill>
            <a:srgbClr val="76BD23"/>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4" name="Rectangle 13"/>
          <p:cNvSpPr>
            <a:spLocks noChangeArrowheads="1"/>
          </p:cNvSpPr>
          <p:nvPr userDrawn="1"/>
        </p:nvSpPr>
        <p:spPr bwMode="auto">
          <a:xfrm>
            <a:off x="7742391" y="5033963"/>
            <a:ext cx="693629" cy="109537"/>
          </a:xfrm>
          <a:prstGeom prst="rect">
            <a:avLst/>
          </a:prstGeom>
          <a:solidFill>
            <a:srgbClr val="C1541B"/>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5" name="Rectangle 14"/>
          <p:cNvSpPr>
            <a:spLocks noChangeArrowheads="1"/>
          </p:cNvSpPr>
          <p:nvPr userDrawn="1"/>
        </p:nvSpPr>
        <p:spPr bwMode="auto">
          <a:xfrm>
            <a:off x="8436021" y="5033963"/>
            <a:ext cx="707980" cy="109537"/>
          </a:xfrm>
          <a:prstGeom prst="rect">
            <a:avLst/>
          </a:prstGeom>
          <a:solidFill>
            <a:srgbClr val="005DAA"/>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6" name="Rectangle 20"/>
          <p:cNvSpPr>
            <a:spLocks noChangeArrowheads="1"/>
          </p:cNvSpPr>
          <p:nvPr userDrawn="1"/>
        </p:nvSpPr>
        <p:spPr bwMode="auto">
          <a:xfrm>
            <a:off x="0" y="5033963"/>
            <a:ext cx="5652334" cy="109537"/>
          </a:xfrm>
          <a:prstGeom prst="rect">
            <a:avLst/>
          </a:prstGeom>
          <a:solidFill>
            <a:srgbClr val="ECAB00"/>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17" name="Rectangle 16"/>
          <p:cNvSpPr>
            <a:spLocks noChangeArrowheads="1"/>
          </p:cNvSpPr>
          <p:nvPr userDrawn="1"/>
        </p:nvSpPr>
        <p:spPr bwMode="auto">
          <a:xfrm>
            <a:off x="5652334" y="5033963"/>
            <a:ext cx="699039" cy="109537"/>
          </a:xfrm>
          <a:prstGeom prst="rect">
            <a:avLst/>
          </a:prstGeom>
          <a:solidFill>
            <a:srgbClr val="007297"/>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2" name="Title 1"/>
          <p:cNvSpPr>
            <a:spLocks noGrp="1"/>
          </p:cNvSpPr>
          <p:nvPr userDrawn="1">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764"/>
                </a:solidFill>
                <a:effectLst/>
                <a:latin typeface="Calibri" pitchFamily="34" charset="0"/>
              </a:defRPr>
            </a:lvl1pPr>
          </a:lstStyle>
          <a:p>
            <a:r>
              <a:rPr lang="en-US" dirty="0"/>
              <a:t>Heading</a:t>
            </a:r>
          </a:p>
        </p:txBody>
      </p:sp>
      <p:sp>
        <p:nvSpPr>
          <p:cNvPr id="6" name="Text Placeholder 7"/>
          <p:cNvSpPr>
            <a:spLocks noGrp="1"/>
          </p:cNvSpPr>
          <p:nvPr userDrawn="1">
            <p:ph type="body" sz="quarter" idx="10" hasCustomPrompt="1"/>
          </p:nvPr>
        </p:nvSpPr>
        <p:spPr>
          <a:xfrm>
            <a:off x="457200" y="1158875"/>
            <a:ext cx="8229600" cy="3341688"/>
          </a:xfrm>
        </p:spPr>
        <p:txBody>
          <a:bodyPr/>
          <a:lstStyle>
            <a:lvl1pPr marL="342900" indent="-342900">
              <a:buClr>
                <a:srgbClr val="003764"/>
              </a:buClr>
              <a:buFont typeface="Wingdings" panose="05000000000000000000" pitchFamily="2" charset="2"/>
              <a:buChar char="§"/>
              <a:defRPr sz="2400" b="1">
                <a:solidFill>
                  <a:srgbClr val="3D4D61"/>
                </a:solidFill>
              </a:defRPr>
            </a:lvl1pPr>
            <a:lvl2pPr marL="628650" indent="-284163">
              <a:buClr>
                <a:srgbClr val="C1541B"/>
              </a:buClr>
              <a:defRPr sz="2000">
                <a:solidFill>
                  <a:schemeClr val="accent4">
                    <a:lumMod val="75000"/>
                  </a:schemeClr>
                </a:solidFill>
              </a:defRPr>
            </a:lvl2pPr>
            <a:lvl3pPr marL="855663" indent="-227013">
              <a:buClr>
                <a:srgbClr val="692145"/>
              </a:buClr>
              <a:tabLst>
                <a:tab pos="628650" algn="l"/>
              </a:tabLst>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73762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by side text">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6351374" y="5033963"/>
            <a:ext cx="684916" cy="109537"/>
          </a:xfrm>
          <a:prstGeom prst="rect">
            <a:avLst/>
          </a:prstGeom>
          <a:solidFill>
            <a:srgbClr val="692145"/>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4" name="Rectangle 3"/>
          <p:cNvSpPr>
            <a:spLocks noChangeArrowheads="1"/>
          </p:cNvSpPr>
          <p:nvPr userDrawn="1"/>
        </p:nvSpPr>
        <p:spPr bwMode="auto">
          <a:xfrm>
            <a:off x="7036290" y="5033963"/>
            <a:ext cx="706101" cy="109537"/>
          </a:xfrm>
          <a:prstGeom prst="rect">
            <a:avLst/>
          </a:prstGeom>
          <a:solidFill>
            <a:srgbClr val="76BD23"/>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5" name="Rectangle 4"/>
          <p:cNvSpPr>
            <a:spLocks noChangeArrowheads="1"/>
          </p:cNvSpPr>
          <p:nvPr userDrawn="1"/>
        </p:nvSpPr>
        <p:spPr bwMode="auto">
          <a:xfrm>
            <a:off x="7742391" y="5033963"/>
            <a:ext cx="693629" cy="109537"/>
          </a:xfrm>
          <a:prstGeom prst="rect">
            <a:avLst/>
          </a:prstGeom>
          <a:solidFill>
            <a:srgbClr val="C1541B"/>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6" name="Rectangle 5"/>
          <p:cNvSpPr>
            <a:spLocks noChangeArrowheads="1"/>
          </p:cNvSpPr>
          <p:nvPr userDrawn="1"/>
        </p:nvSpPr>
        <p:spPr bwMode="auto">
          <a:xfrm>
            <a:off x="8436021" y="5033963"/>
            <a:ext cx="707980" cy="109537"/>
          </a:xfrm>
          <a:prstGeom prst="rect">
            <a:avLst/>
          </a:prstGeom>
          <a:solidFill>
            <a:srgbClr val="005DAA"/>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7" name="Rectangle 20"/>
          <p:cNvSpPr>
            <a:spLocks noChangeArrowheads="1"/>
          </p:cNvSpPr>
          <p:nvPr userDrawn="1"/>
        </p:nvSpPr>
        <p:spPr bwMode="auto">
          <a:xfrm>
            <a:off x="0" y="5033963"/>
            <a:ext cx="5652334" cy="109537"/>
          </a:xfrm>
          <a:prstGeom prst="rect">
            <a:avLst/>
          </a:prstGeom>
          <a:solidFill>
            <a:srgbClr val="ECAB00"/>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8" name="Rectangle 7"/>
          <p:cNvSpPr>
            <a:spLocks noChangeArrowheads="1"/>
          </p:cNvSpPr>
          <p:nvPr userDrawn="1"/>
        </p:nvSpPr>
        <p:spPr bwMode="auto">
          <a:xfrm>
            <a:off x="5652334" y="5033963"/>
            <a:ext cx="699039" cy="109537"/>
          </a:xfrm>
          <a:prstGeom prst="rect">
            <a:avLst/>
          </a:prstGeom>
          <a:solidFill>
            <a:srgbClr val="007297"/>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9"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764"/>
                </a:solidFill>
                <a:effectLst/>
                <a:latin typeface="Calibri" pitchFamily="34" charset="0"/>
              </a:defRPr>
            </a:lvl1pPr>
          </a:lstStyle>
          <a:p>
            <a:r>
              <a:rPr lang="en-US" dirty="0"/>
              <a:t>Heading</a:t>
            </a:r>
          </a:p>
        </p:txBody>
      </p:sp>
      <p:sp>
        <p:nvSpPr>
          <p:cNvPr id="10" name="Text Placeholder 7"/>
          <p:cNvSpPr>
            <a:spLocks noGrp="1"/>
          </p:cNvSpPr>
          <p:nvPr>
            <p:ph type="body" sz="quarter" idx="10" hasCustomPrompt="1"/>
          </p:nvPr>
        </p:nvSpPr>
        <p:spPr>
          <a:xfrm>
            <a:off x="457200" y="1158875"/>
            <a:ext cx="4066953" cy="3341688"/>
          </a:xfrm>
        </p:spPr>
        <p:txBody>
          <a:bodyPr/>
          <a:lstStyle>
            <a:lvl1pPr marL="342900" indent="-342900">
              <a:buClr>
                <a:srgbClr val="003764"/>
              </a:buClr>
              <a:buFont typeface="Wingdings" panose="05000000000000000000" pitchFamily="2" charset="2"/>
              <a:buChar char="§"/>
              <a:defRPr sz="2400" b="1">
                <a:solidFill>
                  <a:srgbClr val="3D4D61"/>
                </a:solidFill>
              </a:defRPr>
            </a:lvl1pPr>
            <a:lvl2pPr marL="628650" indent="-284163">
              <a:buClr>
                <a:srgbClr val="C1541B"/>
              </a:buClr>
              <a:defRPr sz="2000">
                <a:solidFill>
                  <a:schemeClr val="accent4">
                    <a:lumMod val="75000"/>
                  </a:schemeClr>
                </a:solidFill>
              </a:defRPr>
            </a:lvl2pPr>
            <a:lvl3pPr marL="855663" indent="-227013">
              <a:buClr>
                <a:srgbClr val="692145"/>
              </a:buClr>
              <a:tabLst>
                <a:tab pos="628650" algn="l"/>
              </a:tabLst>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7"/>
          <p:cNvSpPr>
            <a:spLocks noGrp="1"/>
          </p:cNvSpPr>
          <p:nvPr>
            <p:ph type="body" sz="quarter" idx="11" hasCustomPrompt="1"/>
          </p:nvPr>
        </p:nvSpPr>
        <p:spPr>
          <a:xfrm>
            <a:off x="4660355" y="1158875"/>
            <a:ext cx="4066953" cy="3341688"/>
          </a:xfrm>
        </p:spPr>
        <p:txBody>
          <a:bodyPr/>
          <a:lstStyle>
            <a:lvl1pPr marL="342900" indent="-342900">
              <a:buClr>
                <a:srgbClr val="003764"/>
              </a:buClr>
              <a:buFont typeface="Wingdings" panose="05000000000000000000" pitchFamily="2" charset="2"/>
              <a:buChar char="§"/>
              <a:defRPr sz="2400" b="1">
                <a:solidFill>
                  <a:srgbClr val="3D4D61"/>
                </a:solidFill>
              </a:defRPr>
            </a:lvl1pPr>
            <a:lvl2pPr marL="628650" indent="-284163">
              <a:buClr>
                <a:srgbClr val="C1541B"/>
              </a:buClr>
              <a:defRPr sz="2000">
                <a:solidFill>
                  <a:schemeClr val="accent4">
                    <a:lumMod val="75000"/>
                  </a:schemeClr>
                </a:solidFill>
              </a:defRPr>
            </a:lvl2pPr>
            <a:lvl3pPr marL="855663" indent="-227013">
              <a:buClr>
                <a:srgbClr val="692145"/>
              </a:buClr>
              <a:tabLst>
                <a:tab pos="628650" algn="l"/>
              </a:tabLst>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22076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06B"/>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grpSp>
        <p:nvGrpSpPr>
          <p:cNvPr id="7" name="Group 6"/>
          <p:cNvGrpSpPr/>
          <p:nvPr userDrawn="1"/>
        </p:nvGrpSpPr>
        <p:grpSpPr>
          <a:xfrm>
            <a:off x="0" y="5062484"/>
            <a:ext cx="9144000" cy="90540"/>
            <a:chOff x="-7879383" y="4221277"/>
            <a:chExt cx="21946023" cy="363777"/>
          </a:xfrm>
        </p:grpSpPr>
        <p:sp>
          <p:nvSpPr>
            <p:cNvPr id="8" name="Rectangle 7"/>
            <p:cNvSpPr>
              <a:spLocks noChangeArrowheads="1"/>
            </p:cNvSpPr>
            <p:nvPr userDrawn="1"/>
          </p:nvSpPr>
          <p:spPr bwMode="auto">
            <a:xfrm>
              <a:off x="5732936" y="4221277"/>
              <a:ext cx="1447427" cy="363777"/>
            </a:xfrm>
            <a:prstGeom prst="rect">
              <a:avLst/>
            </a:prstGeom>
            <a:solidFill>
              <a:srgbClr val="714E6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7176824" y="4221277"/>
              <a:ext cx="1447427" cy="363777"/>
            </a:xfrm>
            <a:prstGeom prst="rect">
              <a:avLst/>
            </a:prstGeom>
            <a:solidFill>
              <a:srgbClr val="64A5A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8605375" y="4221277"/>
              <a:ext cx="1447427" cy="363777"/>
            </a:xfrm>
            <a:prstGeom prst="rect">
              <a:avLst/>
            </a:prstGeom>
            <a:solidFill>
              <a:srgbClr val="D4A12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052799" y="4221277"/>
              <a:ext cx="1448606" cy="363777"/>
            </a:xfrm>
            <a:prstGeom prst="rect">
              <a:avLst/>
            </a:prstGeom>
            <a:solidFill>
              <a:srgbClr val="7BA25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11"/>
            <p:cNvSpPr>
              <a:spLocks noChangeArrowheads="1"/>
            </p:cNvSpPr>
            <p:nvPr userDrawn="1"/>
          </p:nvSpPr>
          <p:spPr bwMode="auto">
            <a:xfrm>
              <a:off x="11500860" y="4221277"/>
              <a:ext cx="2565780" cy="363777"/>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20"/>
            <p:cNvSpPr>
              <a:spLocks noChangeArrowheads="1"/>
            </p:cNvSpPr>
            <p:nvPr userDrawn="1"/>
          </p:nvSpPr>
          <p:spPr bwMode="auto">
            <a:xfrm>
              <a:off x="-7879383" y="4221277"/>
              <a:ext cx="13630462" cy="363777"/>
            </a:xfrm>
            <a:prstGeom prst="rect">
              <a:avLst/>
            </a:prstGeom>
            <a:solidFill>
              <a:srgbClr val="00606B"/>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ECAB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rgbClr val="003764"/>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rgbClr val="003764"/>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grpSp>
        <p:nvGrpSpPr>
          <p:cNvPr id="4" name="Group 3"/>
          <p:cNvGrpSpPr/>
          <p:nvPr userDrawn="1"/>
        </p:nvGrpSpPr>
        <p:grpSpPr>
          <a:xfrm>
            <a:off x="2467" y="4270298"/>
            <a:ext cx="9141533" cy="873201"/>
            <a:chOff x="0" y="-5416"/>
            <a:chExt cx="9141533" cy="202277"/>
          </a:xfrm>
        </p:grpSpPr>
        <p:sp>
          <p:nvSpPr>
            <p:cNvPr id="16" name="bk object 25"/>
            <p:cNvSpPr/>
            <p:nvPr userDrawn="1"/>
          </p:nvSpPr>
          <p:spPr>
            <a:xfrm>
              <a:off x="0" y="-5416"/>
              <a:ext cx="522223" cy="202277"/>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C08900"/>
            </a:solidFill>
          </p:spPr>
          <p:txBody>
            <a:bodyPr wrap="square" lIns="0" tIns="0" rIns="0" bIns="0" rtlCol="0"/>
            <a:lstStyle/>
            <a:p>
              <a:endParaRPr/>
            </a:p>
          </p:txBody>
        </p:sp>
        <p:sp>
          <p:nvSpPr>
            <p:cNvPr id="17" name="bk object 26"/>
            <p:cNvSpPr/>
            <p:nvPr userDrawn="1"/>
          </p:nvSpPr>
          <p:spPr>
            <a:xfrm>
              <a:off x="346332" y="-5416"/>
              <a:ext cx="863302" cy="202277"/>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D09500"/>
            </a:solidFill>
          </p:spPr>
          <p:txBody>
            <a:bodyPr wrap="square" lIns="0" tIns="0" rIns="0" bIns="0" rtlCol="0"/>
            <a:lstStyle/>
            <a:p>
              <a:endParaRPr/>
            </a:p>
          </p:txBody>
        </p:sp>
        <p:sp>
          <p:nvSpPr>
            <p:cNvPr id="18" name="bk object 27"/>
            <p:cNvSpPr/>
            <p:nvPr userDrawn="1"/>
          </p:nvSpPr>
          <p:spPr>
            <a:xfrm>
              <a:off x="878038" y="-5416"/>
              <a:ext cx="1343089" cy="202277"/>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9A6E00"/>
            </a:solidFill>
          </p:spPr>
          <p:txBody>
            <a:bodyPr wrap="square" lIns="0" tIns="0" rIns="0" bIns="0" rtlCol="0"/>
            <a:lstStyle/>
            <a:p>
              <a:endParaRPr/>
            </a:p>
          </p:txBody>
        </p:sp>
        <p:sp>
          <p:nvSpPr>
            <p:cNvPr id="19" name="bk object 28"/>
            <p:cNvSpPr/>
            <p:nvPr userDrawn="1"/>
          </p:nvSpPr>
          <p:spPr>
            <a:xfrm>
              <a:off x="1654152" y="-5416"/>
              <a:ext cx="1362091" cy="202277"/>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DA9C00"/>
            </a:solidFill>
          </p:spPr>
          <p:txBody>
            <a:bodyPr wrap="square" lIns="0" tIns="0" rIns="0" bIns="0" rtlCol="0"/>
            <a:lstStyle/>
            <a:p>
              <a:endParaRPr/>
            </a:p>
          </p:txBody>
        </p:sp>
        <p:sp>
          <p:nvSpPr>
            <p:cNvPr id="20" name="bk object 29"/>
            <p:cNvSpPr/>
            <p:nvPr userDrawn="1"/>
          </p:nvSpPr>
          <p:spPr>
            <a:xfrm>
              <a:off x="2304183" y="-5416"/>
              <a:ext cx="937406" cy="202277"/>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9A6E00"/>
            </a:solidFill>
          </p:spPr>
          <p:txBody>
            <a:bodyPr wrap="square" lIns="0" tIns="0" rIns="0" bIns="0" rtlCol="0"/>
            <a:lstStyle/>
            <a:p>
              <a:endParaRPr/>
            </a:p>
          </p:txBody>
        </p:sp>
        <p:sp>
          <p:nvSpPr>
            <p:cNvPr id="21" name="bk object 30"/>
            <p:cNvSpPr/>
            <p:nvPr userDrawn="1"/>
          </p:nvSpPr>
          <p:spPr>
            <a:xfrm>
              <a:off x="2554120" y="-5416"/>
              <a:ext cx="2483179" cy="202277"/>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C08900"/>
            </a:solidFill>
          </p:spPr>
          <p:txBody>
            <a:bodyPr wrap="square" lIns="0" tIns="0" rIns="0" bIns="0" rtlCol="0"/>
            <a:lstStyle/>
            <a:p>
              <a:endParaRPr/>
            </a:p>
          </p:txBody>
        </p:sp>
        <p:sp>
          <p:nvSpPr>
            <p:cNvPr id="22" name="bk object 31"/>
            <p:cNvSpPr/>
            <p:nvPr userDrawn="1"/>
          </p:nvSpPr>
          <p:spPr>
            <a:xfrm>
              <a:off x="3834810" y="-5416"/>
              <a:ext cx="1914717" cy="202277"/>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D09500"/>
            </a:solidFill>
          </p:spPr>
          <p:txBody>
            <a:bodyPr wrap="square" lIns="0" tIns="0" rIns="0" bIns="0" rtlCol="0"/>
            <a:lstStyle/>
            <a:p>
              <a:endParaRPr/>
            </a:p>
          </p:txBody>
        </p:sp>
        <p:sp>
          <p:nvSpPr>
            <p:cNvPr id="23" name="bk object 32"/>
            <p:cNvSpPr/>
            <p:nvPr userDrawn="1"/>
          </p:nvSpPr>
          <p:spPr>
            <a:xfrm>
              <a:off x="4457665" y="-5416"/>
              <a:ext cx="4683868" cy="202277"/>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7A5700"/>
                </a:gs>
                <a:gs pos="100000">
                  <a:srgbClr val="ECAB00"/>
                </a:gs>
              </a:gsLst>
              <a:lin ang="0" scaled="0"/>
            </a:gradFill>
          </p:spPr>
          <p:txBody>
            <a:bodyPr wrap="square" lIns="0" tIns="0" rIns="0" bIns="0" rtlCol="0"/>
            <a:lstStyle/>
            <a:p>
              <a:endParaRPr/>
            </a:p>
          </p:txBody>
        </p:sp>
      </p:grpSp>
      <p:pic>
        <p:nvPicPr>
          <p:cNvPr id="5" name="Picture 4"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5028536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2" r:id="rId4"/>
    <p:sldLayoutId id="2147483823" r:id="rId5"/>
    <p:sldLayoutId id="2147483849"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hyperlink" Target="https://www.cdc.gov/phap/become_hostsite/webinars.html"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hyperlink" Target="http://www.facebook.com/CDCSTLTConnection"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cdc.gov/phap" TargetMode="External"/><Relationship Id="rId5" Type="http://schemas.openxmlformats.org/officeDocument/2006/relationships/hyperlink" Target="mailto:phap@cdc.gov" TargetMode="External"/><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www.cdc.gov/phap/pdf/PHAP_Competencies_Curriculum.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68527" y="1039553"/>
            <a:ext cx="8408977" cy="885728"/>
          </a:xfrm>
          <a:prstGeom prst="rect">
            <a:avLst/>
          </a:prstGeom>
        </p:spPr>
        <p:txBody>
          <a:bodyPr/>
          <a:lstStyle/>
          <a:p>
            <a:r>
              <a:rPr lang="en-US" altLang="en-US" dirty="0"/>
              <a:t>PHAP 101</a:t>
            </a:r>
            <a:br>
              <a:rPr lang="en-US" altLang="en-US" dirty="0"/>
            </a:br>
            <a:r>
              <a:rPr lang="en-US" altLang="en-US" dirty="0"/>
              <a:t>Overview of the Public Health Associate Program </a:t>
            </a:r>
            <a:br>
              <a:rPr lang="en-US" altLang="en-US" dirty="0"/>
            </a:br>
            <a:r>
              <a:rPr lang="en-US" altLang="en-US" dirty="0"/>
              <a:t>Does My Organization Want to Host an Associate?</a:t>
            </a:r>
          </a:p>
        </p:txBody>
      </p:sp>
      <p:sp>
        <p:nvSpPr>
          <p:cNvPr id="6" name="Text Placeholder 5"/>
          <p:cNvSpPr>
            <a:spLocks noGrp="1"/>
          </p:cNvSpPr>
          <p:nvPr>
            <p:ph type="body" sz="quarter" idx="10"/>
          </p:nvPr>
        </p:nvSpPr>
        <p:spPr/>
        <p:txBody>
          <a:bodyPr/>
          <a:lstStyle/>
          <a:p>
            <a:r>
              <a:rPr lang="en-US" dirty="0"/>
              <a:t>Public Health Associate Program (PHAP)</a:t>
            </a:r>
          </a:p>
          <a:p>
            <a:r>
              <a:rPr lang="en-US" dirty="0"/>
              <a:t>Center for State, Tribal, Local, and Territorial Support </a:t>
            </a:r>
          </a:p>
          <a:p>
            <a:r>
              <a:rPr lang="en-US" dirty="0"/>
              <a:t>Centers for Disease Control and Prevention</a:t>
            </a:r>
          </a:p>
        </p:txBody>
      </p:sp>
    </p:spTree>
    <p:extLst>
      <p:ext uri="{BB962C8B-B14F-4D97-AF65-F5344CB8AC3E}">
        <p14:creationId xmlns:p14="http://schemas.microsoft.com/office/powerpoint/2010/main" val="18163031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DEA2-DF9C-414F-B1CB-4697756D7D07}"/>
              </a:ext>
            </a:extLst>
          </p:cNvPr>
          <p:cNvSpPr>
            <a:spLocks noGrp="1"/>
          </p:cNvSpPr>
          <p:nvPr>
            <p:ph type="title"/>
          </p:nvPr>
        </p:nvSpPr>
        <p:spPr/>
        <p:txBody>
          <a:bodyPr/>
          <a:lstStyle/>
          <a:p>
            <a:r>
              <a:rPr lang="en-US" dirty="0"/>
              <a:t>Value Added to Host Sites</a:t>
            </a:r>
          </a:p>
        </p:txBody>
      </p:sp>
      <p:sp>
        <p:nvSpPr>
          <p:cNvPr id="3" name="Text Placeholder 2">
            <a:extLst>
              <a:ext uri="{FF2B5EF4-FFF2-40B4-BE49-F238E27FC236}">
                <a16:creationId xmlns:a16="http://schemas.microsoft.com/office/drawing/2014/main" id="{38F178C7-700F-4343-BE7E-A172F6A18FC5}"/>
              </a:ext>
            </a:extLst>
          </p:cNvPr>
          <p:cNvSpPr>
            <a:spLocks noGrp="1"/>
          </p:cNvSpPr>
          <p:nvPr>
            <p:ph type="body" sz="quarter" idx="10"/>
          </p:nvPr>
        </p:nvSpPr>
        <p:spPr/>
        <p:txBody>
          <a:bodyPr/>
          <a:lstStyle/>
          <a:p>
            <a:r>
              <a:rPr lang="en-US" dirty="0"/>
              <a:t>Associates add value to host sites by:</a:t>
            </a:r>
          </a:p>
          <a:p>
            <a:pPr lvl="1"/>
            <a:r>
              <a:rPr lang="en-US" dirty="0"/>
              <a:t>Supporting host sites’ efforts to meet program goals (e.g., reviewing an immunization registry)</a:t>
            </a:r>
          </a:p>
          <a:p>
            <a:pPr lvl="1"/>
            <a:r>
              <a:rPr lang="en-US" dirty="0"/>
              <a:t>Providing capacity-building support (e.g., assisting with preparing for public health accreditation process)</a:t>
            </a:r>
          </a:p>
          <a:p>
            <a:pPr lvl="1"/>
            <a:r>
              <a:rPr lang="en-US" dirty="0"/>
              <a:t>Advancing public health project initiatives (e.g., aligning hospital preparedness program goals with public health emergency preparedness)</a:t>
            </a:r>
          </a:p>
        </p:txBody>
      </p:sp>
      <p:pic>
        <p:nvPicPr>
          <p:cNvPr id="4" name="Audio 4">
            <a:hlinkClick r:id="" action="ppaction://media"/>
            <a:extLst>
              <a:ext uri="{FF2B5EF4-FFF2-40B4-BE49-F238E27FC236}">
                <a16:creationId xmlns:a16="http://schemas.microsoft.com/office/drawing/2014/main" id="{05A5CCC1-76FF-4A1F-AA04-63E3EF58BE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2129969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30AE-90BB-42DE-820C-E0EB4FA6BA55}"/>
              </a:ext>
            </a:extLst>
          </p:cNvPr>
          <p:cNvSpPr>
            <a:spLocks noGrp="1"/>
          </p:cNvSpPr>
          <p:nvPr>
            <p:ph type="title"/>
          </p:nvPr>
        </p:nvSpPr>
        <p:spPr/>
        <p:txBody>
          <a:bodyPr/>
          <a:lstStyle/>
          <a:p>
            <a:r>
              <a:rPr lang="en-US" dirty="0"/>
              <a:t>Minimum Candidate Application Criteria</a:t>
            </a:r>
          </a:p>
        </p:txBody>
      </p:sp>
      <p:sp>
        <p:nvSpPr>
          <p:cNvPr id="3" name="Text Placeholder 2">
            <a:extLst>
              <a:ext uri="{FF2B5EF4-FFF2-40B4-BE49-F238E27FC236}">
                <a16:creationId xmlns:a16="http://schemas.microsoft.com/office/drawing/2014/main" id="{3470830A-1E5A-41DA-A62D-31B50E4B48DB}"/>
              </a:ext>
            </a:extLst>
          </p:cNvPr>
          <p:cNvSpPr>
            <a:spLocks noGrp="1"/>
          </p:cNvSpPr>
          <p:nvPr>
            <p:ph type="body" sz="quarter" idx="10"/>
          </p:nvPr>
        </p:nvSpPr>
        <p:spPr/>
        <p:txBody>
          <a:bodyPr/>
          <a:lstStyle/>
          <a:p>
            <a:r>
              <a:rPr lang="en-US" dirty="0"/>
              <a:t>Earned at least a bachelor’s degree from an accredited four-year college or university</a:t>
            </a:r>
          </a:p>
          <a:p>
            <a:r>
              <a:rPr lang="en-US" dirty="0"/>
              <a:t>Have at least a 3.0 grade-point average</a:t>
            </a:r>
          </a:p>
          <a:p>
            <a:r>
              <a:rPr lang="en-US" dirty="0"/>
              <a:t>Graduated with most recent degree within the last two years</a:t>
            </a:r>
          </a:p>
          <a:p>
            <a:r>
              <a:rPr lang="en-US" dirty="0"/>
              <a:t>Be a US citizen or permanent resident</a:t>
            </a:r>
          </a:p>
          <a:p>
            <a:pPr lvl="1"/>
            <a:r>
              <a:rPr lang="en-US" dirty="0"/>
              <a:t>US nationals are also eligible to apply</a:t>
            </a:r>
          </a:p>
        </p:txBody>
      </p:sp>
      <p:pic>
        <p:nvPicPr>
          <p:cNvPr id="4" name="Audio 6">
            <a:hlinkClick r:id="" action="ppaction://media"/>
            <a:extLst>
              <a:ext uri="{FF2B5EF4-FFF2-40B4-BE49-F238E27FC236}">
                <a16:creationId xmlns:a16="http://schemas.microsoft.com/office/drawing/2014/main" id="{6FA13173-4E04-4950-A61C-FBD1E59C20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725326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A64E-F0A1-44B6-90C2-B3FB506670D7}"/>
              </a:ext>
            </a:extLst>
          </p:cNvPr>
          <p:cNvSpPr>
            <a:spLocks noGrp="1"/>
          </p:cNvSpPr>
          <p:nvPr>
            <p:ph type="title"/>
          </p:nvPr>
        </p:nvSpPr>
        <p:spPr/>
        <p:txBody>
          <a:bodyPr/>
          <a:lstStyle/>
          <a:p>
            <a:r>
              <a:rPr lang="en-US" dirty="0"/>
              <a:t>BEST FIT Characteristics of the Associate</a:t>
            </a:r>
          </a:p>
        </p:txBody>
      </p:sp>
      <p:sp>
        <p:nvSpPr>
          <p:cNvPr id="3" name="Text Placeholder 2">
            <a:extLst>
              <a:ext uri="{FF2B5EF4-FFF2-40B4-BE49-F238E27FC236}">
                <a16:creationId xmlns:a16="http://schemas.microsoft.com/office/drawing/2014/main" id="{F661D9DE-2B26-4A80-ACA0-395062B9A8C2}"/>
              </a:ext>
            </a:extLst>
          </p:cNvPr>
          <p:cNvSpPr>
            <a:spLocks noGrp="1"/>
          </p:cNvSpPr>
          <p:nvPr>
            <p:ph type="body" sz="quarter" idx="10"/>
          </p:nvPr>
        </p:nvSpPr>
        <p:spPr/>
        <p:txBody>
          <a:bodyPr/>
          <a:lstStyle/>
          <a:p>
            <a:pPr marL="0" indent="0">
              <a:spcBef>
                <a:spcPts val="300"/>
              </a:spcBef>
              <a:buNone/>
            </a:pPr>
            <a:r>
              <a:rPr lang="en-US" sz="3200" u="sng" dirty="0"/>
              <a:t>B</a:t>
            </a:r>
            <a:r>
              <a:rPr lang="en-US" b="0" dirty="0"/>
              <a:t>ig picture thinker</a:t>
            </a:r>
          </a:p>
          <a:p>
            <a:pPr marL="0" indent="0">
              <a:spcBef>
                <a:spcPts val="300"/>
              </a:spcBef>
              <a:buNone/>
            </a:pPr>
            <a:r>
              <a:rPr lang="en-US" sz="3200" u="sng" dirty="0"/>
              <a:t>E</a:t>
            </a:r>
            <a:r>
              <a:rPr lang="en-US" b="0" dirty="0"/>
              <a:t>ffective communicator</a:t>
            </a:r>
          </a:p>
          <a:p>
            <a:pPr marL="0" indent="0">
              <a:spcBef>
                <a:spcPts val="300"/>
              </a:spcBef>
              <a:buNone/>
            </a:pPr>
            <a:r>
              <a:rPr lang="en-US" sz="3200" u="sng" dirty="0"/>
              <a:t>S</a:t>
            </a:r>
            <a:r>
              <a:rPr lang="en-US" b="0" dirty="0"/>
              <a:t>ocially and culturally competent</a:t>
            </a:r>
          </a:p>
          <a:p>
            <a:pPr marL="0" indent="0">
              <a:spcBef>
                <a:spcPts val="300"/>
              </a:spcBef>
              <a:buNone/>
            </a:pPr>
            <a:r>
              <a:rPr lang="en-US" sz="3200" u="sng" dirty="0"/>
              <a:t>T</a:t>
            </a:r>
            <a:r>
              <a:rPr lang="en-US" b="0" dirty="0"/>
              <a:t>hrives in a dynamic environment</a:t>
            </a:r>
          </a:p>
          <a:p>
            <a:pPr marL="0" indent="0">
              <a:spcBef>
                <a:spcPts val="300"/>
              </a:spcBef>
              <a:buNone/>
            </a:pPr>
            <a:r>
              <a:rPr lang="en-US" sz="3200" u="sng" dirty="0"/>
              <a:t>F</a:t>
            </a:r>
            <a:r>
              <a:rPr lang="en-US" b="0" dirty="0"/>
              <a:t>lexible</a:t>
            </a:r>
          </a:p>
          <a:p>
            <a:pPr marL="0" indent="0">
              <a:spcBef>
                <a:spcPts val="300"/>
              </a:spcBef>
              <a:buNone/>
            </a:pPr>
            <a:r>
              <a:rPr lang="en-US" sz="3200" u="sng" dirty="0"/>
              <a:t>I</a:t>
            </a:r>
            <a:r>
              <a:rPr lang="en-US" b="0" dirty="0"/>
              <a:t>ntelligent</a:t>
            </a:r>
          </a:p>
          <a:p>
            <a:pPr marL="0" indent="0">
              <a:spcBef>
                <a:spcPts val="300"/>
              </a:spcBef>
              <a:buNone/>
            </a:pPr>
            <a:r>
              <a:rPr lang="en-US" sz="3200" u="sng" dirty="0"/>
              <a:t>T</a:t>
            </a:r>
            <a:r>
              <a:rPr lang="en-US" b="0" dirty="0"/>
              <a:t>actile learner</a:t>
            </a:r>
          </a:p>
        </p:txBody>
      </p:sp>
      <p:pic>
        <p:nvPicPr>
          <p:cNvPr id="4" name="Audio 4">
            <a:hlinkClick r:id="" action="ppaction://media"/>
            <a:extLst>
              <a:ext uri="{FF2B5EF4-FFF2-40B4-BE49-F238E27FC236}">
                <a16:creationId xmlns:a16="http://schemas.microsoft.com/office/drawing/2014/main" id="{7833B92C-E94D-4AF2-8085-379E32E6DD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1704489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248-7E22-4F6C-BAB3-1E03DC7F4928}"/>
              </a:ext>
            </a:extLst>
          </p:cNvPr>
          <p:cNvSpPr>
            <a:spLocks noGrp="1"/>
          </p:cNvSpPr>
          <p:nvPr>
            <p:ph type="title"/>
          </p:nvPr>
        </p:nvSpPr>
        <p:spPr>
          <a:xfrm>
            <a:off x="457200" y="205979"/>
            <a:ext cx="8229600" cy="627141"/>
          </a:xfrm>
        </p:spPr>
        <p:txBody>
          <a:bodyPr/>
          <a:lstStyle/>
          <a:p>
            <a:r>
              <a:rPr lang="en-US" dirty="0"/>
              <a:t>Disposition of PHAP Graduates</a:t>
            </a:r>
          </a:p>
        </p:txBody>
      </p:sp>
      <p:pic>
        <p:nvPicPr>
          <p:cNvPr id="4" name="Picture 3" descr="Disposition of PHAP Graduates, 2014-2019&#10;&#10;Of 2014 PHAP graduates, 16% were undecided or still looking; 51% found employment after the program; 1% both accepted employment and were furthering their education; and 32% were furthering their education.&#10;&#10;Of 2015 PHAP graduates, 16% were undecided or still looking; 52% found employment after the program; 12% both accepted employment and were furthering their education; and 20% were furthering their education.&#10;&#10;Of 2016 PHAP graduates, 16% were undecided or still looking; 57% found employment after the program; 12% both accepted employment and were furthering their education; 13% were furthering their education; and 2% were enrolled in another service-learning program.&#10;&#10;Of 2017 PHAP graduates, 27% were undecided or still looking; 56% found employment after the program; 5% both accepted employment and were furthering their education; and 12% were furthering their education.&#10;&#10;Of 2018 PHAP graduates, 22% were undecided or still looking; 50% found employment after the program; 8% both accepted employment and were furthering their education; and 20% were furthering their education.&#10;&#10;Of 2019 PHAP graduates, 5% were undecided or still looking; 71% found employment after the program; 4% both accepted employment and were furthering their education; and 20% were furthering their education.">
            <a:extLst>
              <a:ext uri="{FF2B5EF4-FFF2-40B4-BE49-F238E27FC236}">
                <a16:creationId xmlns:a16="http://schemas.microsoft.com/office/drawing/2014/main" id="{6DB77127-887D-4D60-9BFE-6FFE347628B8}"/>
              </a:ext>
            </a:extLst>
          </p:cNvPr>
          <p:cNvPicPr>
            <a:picLocks noChangeAspect="1"/>
          </p:cNvPicPr>
          <p:nvPr/>
        </p:nvPicPr>
        <p:blipFill>
          <a:blip r:embed="rId3"/>
          <a:stretch>
            <a:fillRect/>
          </a:stretch>
        </p:blipFill>
        <p:spPr>
          <a:xfrm>
            <a:off x="1256027" y="938893"/>
            <a:ext cx="6631945" cy="3484985"/>
          </a:xfrm>
          <a:prstGeom prst="rect">
            <a:avLst/>
          </a:prstGeom>
        </p:spPr>
      </p:pic>
      <p:sp>
        <p:nvSpPr>
          <p:cNvPr id="6" name="TextBox 5">
            <a:extLst>
              <a:ext uri="{FF2B5EF4-FFF2-40B4-BE49-F238E27FC236}">
                <a16:creationId xmlns:a16="http://schemas.microsoft.com/office/drawing/2014/main" id="{EC1B38C5-86AB-4874-8456-625520F221F8}"/>
              </a:ext>
            </a:extLst>
          </p:cNvPr>
          <p:cNvSpPr txBox="1"/>
          <p:nvPr/>
        </p:nvSpPr>
        <p:spPr>
          <a:xfrm>
            <a:off x="5476577" y="4745306"/>
            <a:ext cx="3425019" cy="276999"/>
          </a:xfrm>
          <a:prstGeom prst="rect">
            <a:avLst/>
          </a:prstGeom>
          <a:noFill/>
        </p:spPr>
        <p:txBody>
          <a:bodyPr wrap="square" rtlCol="0">
            <a:spAutoFit/>
          </a:bodyPr>
          <a:lstStyle/>
          <a:p>
            <a:pPr algn="r" defTabSz="1219170" eaLnBrk="0" fontAlgn="base" hangingPunct="0">
              <a:spcBef>
                <a:spcPct val="0"/>
              </a:spcBef>
              <a:spcAft>
                <a:spcPct val="0"/>
              </a:spcAft>
            </a:pPr>
            <a:r>
              <a:rPr lang="en-US" sz="1200" b="1" dirty="0">
                <a:solidFill>
                  <a:srgbClr val="FFFFFF">
                    <a:lumMod val="50000"/>
                  </a:srgbClr>
                </a:solidFill>
                <a:latin typeface="Calibri" panose="020F0502020204030204" pitchFamily="34" charset="0"/>
              </a:rPr>
              <a:t>Data Source: CSTLTS Science Unit, Graduate Survey</a:t>
            </a:r>
          </a:p>
        </p:txBody>
      </p:sp>
      <p:sp>
        <p:nvSpPr>
          <p:cNvPr id="7" name="Rectangle 6">
            <a:extLst>
              <a:ext uri="{FF2B5EF4-FFF2-40B4-BE49-F238E27FC236}">
                <a16:creationId xmlns:a16="http://schemas.microsoft.com/office/drawing/2014/main" id="{5A49C8A6-784E-4C18-9B55-741A64D45042}"/>
              </a:ext>
            </a:extLst>
          </p:cNvPr>
          <p:cNvSpPr/>
          <p:nvPr/>
        </p:nvSpPr>
        <p:spPr>
          <a:xfrm>
            <a:off x="174407" y="4270928"/>
            <a:ext cx="5677164" cy="666593"/>
          </a:xfrm>
          <a:prstGeom prst="rect">
            <a:avLst/>
          </a:prstGeom>
        </p:spPr>
        <p:txBody>
          <a:bodyPr wrap="square">
            <a:spAutoFit/>
          </a:bodyPr>
          <a:lstStyle/>
          <a:p>
            <a:pPr defTabSz="1219170" eaLnBrk="0" fontAlgn="base" hangingPunct="0">
              <a:spcBef>
                <a:spcPct val="0"/>
              </a:spcBef>
              <a:spcAft>
                <a:spcPct val="0"/>
              </a:spcAft>
            </a:pPr>
            <a:r>
              <a:rPr lang="en-US" sz="933" dirty="0">
                <a:solidFill>
                  <a:srgbClr val="7F7F7F">
                    <a:lumMod val="50000"/>
                  </a:srgbClr>
                </a:solidFill>
                <a:latin typeface="Calibri" panose="020F0502020204030204" pitchFamily="34" charset="0"/>
              </a:rPr>
              <a:t>*2% of PHAP 2014 enrolled in another service-learning program</a:t>
            </a:r>
          </a:p>
          <a:p>
            <a:pPr defTabSz="1219170" eaLnBrk="0" fontAlgn="base" hangingPunct="0">
              <a:spcBef>
                <a:spcPct val="0"/>
              </a:spcBef>
              <a:spcAft>
                <a:spcPct val="0"/>
              </a:spcAft>
            </a:pPr>
            <a:r>
              <a:rPr lang="en-US" sz="933" dirty="0">
                <a:solidFill>
                  <a:srgbClr val="7F7F7F">
                    <a:lumMod val="50000"/>
                  </a:srgbClr>
                </a:solidFill>
                <a:latin typeface="Calibri" panose="020F0502020204030204" pitchFamily="34" charset="0"/>
              </a:rPr>
              <a:t>**1% of PHAP 2012 accepted a job and were furthering education at the same time; 4% of PHAP 2017 accepted a job and were furthering education at the same time.</a:t>
            </a:r>
          </a:p>
          <a:p>
            <a:pPr defTabSz="1219170" eaLnBrk="0" fontAlgn="base" hangingPunct="0">
              <a:spcBef>
                <a:spcPct val="0"/>
              </a:spcBef>
              <a:spcAft>
                <a:spcPct val="0"/>
              </a:spcAft>
            </a:pPr>
            <a:r>
              <a:rPr lang="en-US" sz="933" dirty="0">
                <a:solidFill>
                  <a:srgbClr val="7F7F7F">
                    <a:lumMod val="50000"/>
                  </a:srgbClr>
                </a:solidFill>
                <a:latin typeface="Calibri" panose="020F0502020204030204" pitchFamily="34" charset="0"/>
              </a:rPr>
              <a:t>*** 5% of PHAP 2017 were undecided or looking at graduation.</a:t>
            </a:r>
          </a:p>
        </p:txBody>
      </p:sp>
      <p:sp>
        <p:nvSpPr>
          <p:cNvPr id="8" name="Text Placeholder 2">
            <a:extLst>
              <a:ext uri="{FF2B5EF4-FFF2-40B4-BE49-F238E27FC236}">
                <a16:creationId xmlns:a16="http://schemas.microsoft.com/office/drawing/2014/main" id="{E7339062-771E-4CCB-816B-E5E019AB7797}"/>
              </a:ext>
            </a:extLst>
          </p:cNvPr>
          <p:cNvSpPr>
            <a:spLocks noGrp="1"/>
          </p:cNvSpPr>
          <p:nvPr>
            <p:ph type="body" sz="quarter" idx="10"/>
          </p:nvPr>
        </p:nvSpPr>
        <p:spPr>
          <a:xfrm>
            <a:off x="457200" y="830321"/>
            <a:ext cx="8229600" cy="400504"/>
          </a:xfrm>
        </p:spPr>
        <p:txBody>
          <a:bodyPr/>
          <a:lstStyle/>
          <a:p>
            <a:pPr marL="0" lvl="0" indent="0" defTabSz="1219170" eaLnBrk="1" fontAlgn="auto" hangingPunct="1">
              <a:spcBef>
                <a:spcPts val="0"/>
              </a:spcBef>
              <a:spcAft>
                <a:spcPts val="0"/>
              </a:spcAft>
              <a:buClrTx/>
              <a:buNone/>
            </a:pPr>
            <a:r>
              <a:rPr lang="en-US" sz="2133" b="0" dirty="0">
                <a:solidFill>
                  <a:srgbClr val="000000"/>
                </a:solidFill>
                <a:latin typeface="Myriad Web Pro"/>
              </a:rPr>
              <a:t>The majority of graduates accepted a job immediately after PHAP..</a:t>
            </a:r>
          </a:p>
          <a:p>
            <a:pPr marL="0" indent="0">
              <a:buNone/>
            </a:pPr>
            <a:endParaRPr lang="en-US" dirty="0"/>
          </a:p>
        </p:txBody>
      </p:sp>
    </p:spTree>
    <p:extLst>
      <p:ext uri="{BB962C8B-B14F-4D97-AF65-F5344CB8AC3E}">
        <p14:creationId xmlns:p14="http://schemas.microsoft.com/office/powerpoint/2010/main" val="32106687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248-7E22-4F6C-BAB3-1E03DC7F4928}"/>
              </a:ext>
            </a:extLst>
          </p:cNvPr>
          <p:cNvSpPr>
            <a:spLocks noGrp="1"/>
          </p:cNvSpPr>
          <p:nvPr>
            <p:ph type="title"/>
          </p:nvPr>
        </p:nvSpPr>
        <p:spPr>
          <a:xfrm>
            <a:off x="457199" y="338059"/>
            <a:ext cx="8229600" cy="527355"/>
          </a:xfrm>
        </p:spPr>
        <p:txBody>
          <a:bodyPr/>
          <a:lstStyle/>
          <a:p>
            <a:r>
              <a:rPr lang="en-US" dirty="0"/>
              <a:t>Type of Employment </a:t>
            </a:r>
          </a:p>
        </p:txBody>
      </p:sp>
      <p:sp>
        <p:nvSpPr>
          <p:cNvPr id="7" name="Text Placeholder 2">
            <a:extLst>
              <a:ext uri="{FF2B5EF4-FFF2-40B4-BE49-F238E27FC236}">
                <a16:creationId xmlns:a16="http://schemas.microsoft.com/office/drawing/2014/main" id="{49F1C3A5-5D0D-43A8-A74B-E022E2D02080}"/>
              </a:ext>
            </a:extLst>
          </p:cNvPr>
          <p:cNvSpPr>
            <a:spLocks noGrp="1"/>
          </p:cNvSpPr>
          <p:nvPr>
            <p:ph type="body" sz="quarter" idx="10"/>
          </p:nvPr>
        </p:nvSpPr>
        <p:spPr>
          <a:xfrm>
            <a:off x="457200" y="830321"/>
            <a:ext cx="8229600" cy="400504"/>
          </a:xfrm>
        </p:spPr>
        <p:txBody>
          <a:bodyPr/>
          <a:lstStyle/>
          <a:p>
            <a:pPr marL="0" lvl="0" indent="0" defTabSz="457200" eaLnBrk="1" fontAlgn="auto" hangingPunct="1">
              <a:spcBef>
                <a:spcPts val="0"/>
              </a:spcBef>
              <a:spcAft>
                <a:spcPts val="0"/>
              </a:spcAft>
              <a:buClrTx/>
              <a:buNone/>
            </a:pPr>
            <a:r>
              <a:rPr lang="en-US" sz="2133" b="0" dirty="0">
                <a:solidFill>
                  <a:srgbClr val="000000"/>
                </a:solidFill>
                <a:latin typeface="Myriad Web Pro"/>
              </a:rPr>
              <a:t>Most employed graduates accepted a job in public health after PHAP.</a:t>
            </a:r>
          </a:p>
        </p:txBody>
      </p:sp>
      <p:graphicFrame>
        <p:nvGraphicFramePr>
          <p:cNvPr id="10" name="Chart 9" descr="Types of employment accepted by PHAP graduates, 2014-2019&#10;&#10;Of 2014 PHAP graduates, 94% accepted work in the public health sector, and 6% found work in the health care sector.&#10;&#10;Of 2015 PHAP graduates, 92% accepted work in the public health sector; 4% found work in the health care sector; and 4% found work in another field.&#10;&#10;Of 2016 PHAP graduates, 89% accepted work in the public health sector; 8% found work in the health care sector; and 3% found work in another field.&#10;&#10;Of 2017 PHAP graduates, 89% accepted work in the public health sector; 5% found work in the health care sector; and 6% found work in another field.&#10;&#10;Of 2018 PHAP graduates, 91% accepted work in the public health sector; 2% found work in the health care sector; and 7% found work in another field.&#10;&#10;100% of 2019 graduates found employment in the public health sector.">
            <a:extLst>
              <a:ext uri="{FF2B5EF4-FFF2-40B4-BE49-F238E27FC236}">
                <a16:creationId xmlns:a16="http://schemas.microsoft.com/office/drawing/2014/main" id="{2C164124-3FB0-44F4-90C6-A16FB0B1B0F1}"/>
              </a:ext>
            </a:extLst>
          </p:cNvPr>
          <p:cNvGraphicFramePr/>
          <p:nvPr>
            <p:extLst>
              <p:ext uri="{D42A27DB-BD31-4B8C-83A1-F6EECF244321}">
                <p14:modId xmlns:p14="http://schemas.microsoft.com/office/powerpoint/2010/main" val="3171242566"/>
              </p:ext>
            </p:extLst>
          </p:nvPr>
        </p:nvGraphicFramePr>
        <p:xfrm>
          <a:off x="1167290" y="1499445"/>
          <a:ext cx="7253591" cy="295550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
            <a:extLst>
              <a:ext uri="{FF2B5EF4-FFF2-40B4-BE49-F238E27FC236}">
                <a16:creationId xmlns:a16="http://schemas.microsoft.com/office/drawing/2014/main" id="{D8624AE3-A1B0-4D46-A630-8C7FDE615A03}"/>
              </a:ext>
            </a:extLst>
          </p:cNvPr>
          <p:cNvSpPr txBox="1"/>
          <p:nvPr/>
        </p:nvSpPr>
        <p:spPr>
          <a:xfrm>
            <a:off x="6979891" y="1357676"/>
            <a:ext cx="2881980" cy="3359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920"/>
              </a:lnSpc>
            </a:pPr>
            <a:r>
              <a:rPr lang="en-US" sz="1600" b="1" dirty="0">
                <a:solidFill>
                  <a:schemeClr val="accent6">
                    <a:lumMod val="90000"/>
                    <a:lumOff val="10000"/>
                  </a:schemeClr>
                </a:solidFill>
                <a:latin typeface="Calibri" panose="020F0502020204030204" pitchFamily="34" charset="0"/>
              </a:rPr>
              <a:t>Public health</a:t>
            </a:r>
          </a:p>
        </p:txBody>
      </p:sp>
      <p:sp>
        <p:nvSpPr>
          <p:cNvPr id="12" name="TextBox 9">
            <a:extLst>
              <a:ext uri="{FF2B5EF4-FFF2-40B4-BE49-F238E27FC236}">
                <a16:creationId xmlns:a16="http://schemas.microsoft.com/office/drawing/2014/main" id="{E12E6DBC-E7BB-4FAB-8DED-D26550DFC30C}"/>
              </a:ext>
            </a:extLst>
          </p:cNvPr>
          <p:cNvSpPr txBox="1"/>
          <p:nvPr/>
        </p:nvSpPr>
        <p:spPr>
          <a:xfrm>
            <a:off x="6972546" y="1792950"/>
            <a:ext cx="1312752"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accent1"/>
                </a:solidFill>
                <a:latin typeface="Calibri" panose="020F0502020204030204" pitchFamily="34" charset="0"/>
              </a:rPr>
              <a:t>Health care</a:t>
            </a:r>
          </a:p>
        </p:txBody>
      </p:sp>
      <p:sp>
        <p:nvSpPr>
          <p:cNvPr id="13" name="TextBox 9">
            <a:extLst>
              <a:ext uri="{FF2B5EF4-FFF2-40B4-BE49-F238E27FC236}">
                <a16:creationId xmlns:a16="http://schemas.microsoft.com/office/drawing/2014/main" id="{31C13101-0DB4-4D4D-8C98-7D40543B246C}"/>
              </a:ext>
            </a:extLst>
          </p:cNvPr>
          <p:cNvSpPr txBox="1"/>
          <p:nvPr/>
        </p:nvSpPr>
        <p:spPr>
          <a:xfrm>
            <a:off x="6972546" y="2248329"/>
            <a:ext cx="86178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bg2">
                    <a:lumMod val="50000"/>
                  </a:schemeClr>
                </a:solidFill>
                <a:latin typeface="Calibri" panose="020F0502020204030204" pitchFamily="34" charset="0"/>
              </a:rPr>
              <a:t>Other</a:t>
            </a:r>
          </a:p>
        </p:txBody>
      </p:sp>
      <p:sp>
        <p:nvSpPr>
          <p:cNvPr id="14" name="Rectangle 13">
            <a:extLst>
              <a:ext uri="{FF2B5EF4-FFF2-40B4-BE49-F238E27FC236}">
                <a16:creationId xmlns:a16="http://schemas.microsoft.com/office/drawing/2014/main" id="{36628CEC-D7D9-45F0-AC75-C25ED6FB321B}"/>
              </a:ext>
            </a:extLst>
          </p:cNvPr>
          <p:cNvSpPr/>
          <p:nvPr/>
        </p:nvSpPr>
        <p:spPr>
          <a:xfrm>
            <a:off x="6829581" y="1499445"/>
            <a:ext cx="91440" cy="9144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C9DA46-DCB3-42C8-8FE2-462AA45662C5}"/>
              </a:ext>
            </a:extLst>
          </p:cNvPr>
          <p:cNvSpPr/>
          <p:nvPr/>
        </p:nvSpPr>
        <p:spPr>
          <a:xfrm>
            <a:off x="6838634" y="1934629"/>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C9E835-C12C-4062-AF86-7E1070879918}"/>
              </a:ext>
            </a:extLst>
          </p:cNvPr>
          <p:cNvSpPr txBox="1"/>
          <p:nvPr/>
        </p:nvSpPr>
        <p:spPr>
          <a:xfrm>
            <a:off x="3182193" y="4406186"/>
            <a:ext cx="2054525" cy="307777"/>
          </a:xfrm>
          <a:prstGeom prst="rect">
            <a:avLst/>
          </a:prstGeom>
          <a:noFill/>
        </p:spPr>
        <p:txBody>
          <a:bodyPr wrap="square" rtlCol="0">
            <a:spAutoFit/>
          </a:bodyPr>
          <a:lstStyle/>
          <a:p>
            <a:pPr defTabSz="1219170" eaLnBrk="0" fontAlgn="base" hangingPunct="0">
              <a:spcBef>
                <a:spcPct val="0"/>
              </a:spcBef>
              <a:spcAft>
                <a:spcPct val="0"/>
              </a:spcAft>
            </a:pPr>
            <a:r>
              <a:rPr lang="en-US" sz="1400" dirty="0">
                <a:solidFill>
                  <a:srgbClr val="7F7F7F"/>
                </a:solidFill>
                <a:latin typeface="Calibri" panose="020F0502020204030204" pitchFamily="34" charset="0"/>
              </a:rPr>
              <a:t>Graduation Year</a:t>
            </a:r>
          </a:p>
        </p:txBody>
      </p:sp>
      <p:sp>
        <p:nvSpPr>
          <p:cNvPr id="17" name="TextBox 16">
            <a:extLst>
              <a:ext uri="{FF2B5EF4-FFF2-40B4-BE49-F238E27FC236}">
                <a16:creationId xmlns:a16="http://schemas.microsoft.com/office/drawing/2014/main" id="{4DA2E1BE-7E26-4190-B4EC-177C037C148A}"/>
              </a:ext>
            </a:extLst>
          </p:cNvPr>
          <p:cNvSpPr txBox="1"/>
          <p:nvPr/>
        </p:nvSpPr>
        <p:spPr>
          <a:xfrm>
            <a:off x="5510574" y="4751632"/>
            <a:ext cx="3425019" cy="276999"/>
          </a:xfrm>
          <a:prstGeom prst="rect">
            <a:avLst/>
          </a:prstGeom>
          <a:noFill/>
        </p:spPr>
        <p:txBody>
          <a:bodyPr wrap="square" rtlCol="0">
            <a:spAutoFit/>
          </a:bodyPr>
          <a:lstStyle/>
          <a:p>
            <a:pPr algn="r" defTabSz="1219170" eaLnBrk="0" fontAlgn="base" hangingPunct="0">
              <a:spcBef>
                <a:spcPct val="0"/>
              </a:spcBef>
              <a:spcAft>
                <a:spcPct val="0"/>
              </a:spcAft>
            </a:pPr>
            <a:r>
              <a:rPr lang="en-US" sz="1200" b="1" dirty="0">
                <a:solidFill>
                  <a:srgbClr val="FFFFFF">
                    <a:lumMod val="50000"/>
                  </a:srgbClr>
                </a:solidFill>
                <a:latin typeface="Calibri" panose="020F0502020204030204" pitchFamily="34" charset="0"/>
              </a:rPr>
              <a:t>Data Source: CSTLTS Science Unit, Graduate Survey</a:t>
            </a:r>
          </a:p>
        </p:txBody>
      </p:sp>
    </p:spTree>
    <p:extLst>
      <p:ext uri="{BB962C8B-B14F-4D97-AF65-F5344CB8AC3E}">
        <p14:creationId xmlns:p14="http://schemas.microsoft.com/office/powerpoint/2010/main" val="319173342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615C-8B3F-4A76-B101-5C88E5BD150D}"/>
              </a:ext>
            </a:extLst>
          </p:cNvPr>
          <p:cNvSpPr>
            <a:spLocks noGrp="1"/>
          </p:cNvSpPr>
          <p:nvPr>
            <p:ph type="title"/>
          </p:nvPr>
        </p:nvSpPr>
        <p:spPr/>
        <p:txBody>
          <a:bodyPr/>
          <a:lstStyle/>
          <a:p>
            <a:r>
              <a:rPr lang="en-US" dirty="0"/>
              <a:t>Typical Host Site Administrative Requirements</a:t>
            </a:r>
          </a:p>
        </p:txBody>
      </p:sp>
      <p:sp>
        <p:nvSpPr>
          <p:cNvPr id="3" name="Text Placeholder 2">
            <a:extLst>
              <a:ext uri="{FF2B5EF4-FFF2-40B4-BE49-F238E27FC236}">
                <a16:creationId xmlns:a16="http://schemas.microsoft.com/office/drawing/2014/main" id="{F9AAEAED-6888-4E7A-974D-058B8B246DFF}"/>
              </a:ext>
            </a:extLst>
          </p:cNvPr>
          <p:cNvSpPr>
            <a:spLocks noGrp="1"/>
          </p:cNvSpPr>
          <p:nvPr>
            <p:ph type="body" sz="quarter" idx="10"/>
          </p:nvPr>
        </p:nvSpPr>
        <p:spPr/>
        <p:txBody>
          <a:bodyPr/>
          <a:lstStyle/>
          <a:p>
            <a:r>
              <a:rPr lang="en-US" dirty="0"/>
              <a:t>Pay for associate’s local travel and training costs</a:t>
            </a:r>
          </a:p>
          <a:p>
            <a:r>
              <a:rPr lang="en-US" dirty="0"/>
              <a:t>Provide work space, telephone, internet access, computer, and other necessary work supplies</a:t>
            </a:r>
          </a:p>
          <a:p>
            <a:r>
              <a:rPr lang="en-US" dirty="0"/>
              <a:t>Approve associate’s time and attendance</a:t>
            </a:r>
          </a:p>
        </p:txBody>
      </p:sp>
      <p:pic>
        <p:nvPicPr>
          <p:cNvPr id="4" name="Audio 4">
            <a:hlinkClick r:id="" action="ppaction://media"/>
            <a:extLst>
              <a:ext uri="{FF2B5EF4-FFF2-40B4-BE49-F238E27FC236}">
                <a16:creationId xmlns:a16="http://schemas.microsoft.com/office/drawing/2014/main" id="{11B349EF-05AF-4FD9-AE08-45E6D3AEA5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3026546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AF69-3A90-4973-8657-6072FF6B4520}"/>
              </a:ext>
            </a:extLst>
          </p:cNvPr>
          <p:cNvSpPr>
            <a:spLocks noGrp="1"/>
          </p:cNvSpPr>
          <p:nvPr>
            <p:ph type="title"/>
          </p:nvPr>
        </p:nvSpPr>
        <p:spPr/>
        <p:txBody>
          <a:bodyPr/>
          <a:lstStyle/>
          <a:p>
            <a:r>
              <a:rPr lang="en-US" dirty="0"/>
              <a:t>CO-STARR Model</a:t>
            </a:r>
            <a:br>
              <a:rPr lang="en-US" dirty="0"/>
            </a:br>
            <a:r>
              <a:rPr lang="en-US" dirty="0"/>
              <a:t>Characteristics of a Quality PHAP Training Experience</a:t>
            </a:r>
          </a:p>
        </p:txBody>
      </p:sp>
      <p:sp>
        <p:nvSpPr>
          <p:cNvPr id="3" name="Text Placeholder 2">
            <a:extLst>
              <a:ext uri="{FF2B5EF4-FFF2-40B4-BE49-F238E27FC236}">
                <a16:creationId xmlns:a16="http://schemas.microsoft.com/office/drawing/2014/main" id="{BAA9C1BA-1A5D-4ABC-9B31-4C8F5E9E61FA}"/>
              </a:ext>
            </a:extLst>
          </p:cNvPr>
          <p:cNvSpPr>
            <a:spLocks noGrp="1"/>
          </p:cNvSpPr>
          <p:nvPr>
            <p:ph type="body" sz="quarter" idx="10"/>
          </p:nvPr>
        </p:nvSpPr>
        <p:spPr/>
        <p:txBody>
          <a:bodyPr/>
          <a:lstStyle/>
          <a:p>
            <a:pPr marL="0" indent="0">
              <a:spcBef>
                <a:spcPts val="300"/>
              </a:spcBef>
              <a:buNone/>
            </a:pPr>
            <a:r>
              <a:rPr lang="en-US" sz="3200" u="sng" dirty="0"/>
              <a:t>C</a:t>
            </a:r>
            <a:r>
              <a:rPr lang="en-US" b="0" dirty="0"/>
              <a:t>ore competencies</a:t>
            </a:r>
          </a:p>
          <a:p>
            <a:pPr marL="0" indent="0">
              <a:spcBef>
                <a:spcPts val="300"/>
              </a:spcBef>
              <a:buNone/>
            </a:pPr>
            <a:r>
              <a:rPr lang="en-US" sz="3200" u="sng" dirty="0"/>
              <a:t>O</a:t>
            </a:r>
            <a:r>
              <a:rPr lang="en-US" b="0" dirty="0"/>
              <a:t>pportunities for skill-building</a:t>
            </a:r>
            <a:endParaRPr lang="en-US" sz="3200" b="0" dirty="0"/>
          </a:p>
          <a:p>
            <a:pPr marL="0" indent="0">
              <a:spcBef>
                <a:spcPts val="300"/>
              </a:spcBef>
              <a:buNone/>
            </a:pPr>
            <a:r>
              <a:rPr lang="en-US" sz="3200" u="sng" dirty="0"/>
              <a:t>S</a:t>
            </a:r>
            <a:r>
              <a:rPr lang="en-US" b="0" dirty="0"/>
              <a:t>upervisor involvement</a:t>
            </a:r>
          </a:p>
          <a:p>
            <a:pPr marL="0" indent="0">
              <a:spcBef>
                <a:spcPts val="300"/>
              </a:spcBef>
              <a:buNone/>
            </a:pPr>
            <a:r>
              <a:rPr lang="en-US" sz="3200" u="sng" dirty="0"/>
              <a:t>T</a:t>
            </a:r>
            <a:r>
              <a:rPr lang="en-US" b="0" dirty="0"/>
              <a:t>raining and development are ongoing</a:t>
            </a:r>
          </a:p>
          <a:p>
            <a:pPr marL="0" indent="0">
              <a:spcBef>
                <a:spcPts val="300"/>
              </a:spcBef>
              <a:buNone/>
            </a:pPr>
            <a:r>
              <a:rPr lang="en-US" sz="3200" u="sng" dirty="0"/>
              <a:t>A</a:t>
            </a:r>
            <a:r>
              <a:rPr lang="en-US" b="0" dirty="0"/>
              <a:t>ligns with the program goals and strategy</a:t>
            </a:r>
          </a:p>
          <a:p>
            <a:pPr marL="0" indent="0">
              <a:spcBef>
                <a:spcPts val="300"/>
              </a:spcBef>
              <a:buNone/>
            </a:pPr>
            <a:r>
              <a:rPr lang="en-US" sz="3200" u="sng" dirty="0"/>
              <a:t>R</a:t>
            </a:r>
            <a:r>
              <a:rPr lang="en-US" b="0" dirty="0"/>
              <a:t>ealistic for an early-career public health professional</a:t>
            </a:r>
          </a:p>
          <a:p>
            <a:pPr marL="0" indent="0">
              <a:spcBef>
                <a:spcPts val="300"/>
              </a:spcBef>
              <a:buNone/>
            </a:pPr>
            <a:r>
              <a:rPr lang="en-US" sz="3200" u="sng" dirty="0"/>
              <a:t>R</a:t>
            </a:r>
            <a:r>
              <a:rPr lang="en-US" b="0" dirty="0"/>
              <a:t>obust public health learning experience</a:t>
            </a:r>
          </a:p>
        </p:txBody>
      </p:sp>
      <p:pic>
        <p:nvPicPr>
          <p:cNvPr id="4" name="Audio 14">
            <a:hlinkClick r:id="" action="ppaction://media"/>
            <a:extLst>
              <a:ext uri="{FF2B5EF4-FFF2-40B4-BE49-F238E27FC236}">
                <a16:creationId xmlns:a16="http://schemas.microsoft.com/office/drawing/2014/main" id="{DF5E6D47-B71F-4FF7-8791-56EC70C619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3419144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1BAA-7974-4090-9259-0E824C6BBCD3}"/>
              </a:ext>
            </a:extLst>
          </p:cNvPr>
          <p:cNvSpPr>
            <a:spLocks noGrp="1"/>
          </p:cNvSpPr>
          <p:nvPr>
            <p:ph type="title"/>
          </p:nvPr>
        </p:nvSpPr>
        <p:spPr/>
        <p:txBody>
          <a:bodyPr/>
          <a:lstStyle/>
          <a:p>
            <a:r>
              <a:rPr lang="en-US" dirty="0"/>
              <a:t>Annual PHAP Host Site Application Process</a:t>
            </a:r>
          </a:p>
        </p:txBody>
      </p:sp>
      <p:sp>
        <p:nvSpPr>
          <p:cNvPr id="3" name="Text Placeholder 2">
            <a:extLst>
              <a:ext uri="{FF2B5EF4-FFF2-40B4-BE49-F238E27FC236}">
                <a16:creationId xmlns:a16="http://schemas.microsoft.com/office/drawing/2014/main" id="{91F6AF0B-0AA2-4DAF-82F5-0176DFBC45ED}"/>
              </a:ext>
            </a:extLst>
          </p:cNvPr>
          <p:cNvSpPr>
            <a:spLocks noGrp="1"/>
          </p:cNvSpPr>
          <p:nvPr>
            <p:ph type="body" sz="quarter" idx="10"/>
          </p:nvPr>
        </p:nvSpPr>
        <p:spPr>
          <a:xfrm>
            <a:off x="457200" y="1158875"/>
            <a:ext cx="8229600" cy="3778646"/>
          </a:xfrm>
        </p:spPr>
        <p:txBody>
          <a:bodyPr>
            <a:normAutofit fontScale="92500" lnSpcReduction="20000"/>
          </a:bodyPr>
          <a:lstStyle/>
          <a:p>
            <a:r>
              <a:rPr lang="en-US" dirty="0"/>
              <a:t>By April</a:t>
            </a:r>
          </a:p>
          <a:p>
            <a:pPr lvl="1"/>
            <a:r>
              <a:rPr lang="en-US" dirty="0"/>
              <a:t>Develop your associate’s training experience and work plan based on the CO-STARR model</a:t>
            </a:r>
          </a:p>
          <a:p>
            <a:pPr lvl="1"/>
            <a:r>
              <a:rPr lang="en-US" dirty="0"/>
              <a:t>Complete PHAP application to host an associate</a:t>
            </a:r>
          </a:p>
          <a:p>
            <a:r>
              <a:rPr lang="en-US" dirty="0"/>
              <a:t>May–June</a:t>
            </a:r>
          </a:p>
          <a:p>
            <a:pPr lvl="1"/>
            <a:r>
              <a:rPr lang="en-US" dirty="0"/>
              <a:t>Host sites notified of the outcome of their application</a:t>
            </a:r>
          </a:p>
          <a:p>
            <a:r>
              <a:rPr lang="en-US" dirty="0"/>
              <a:t>July–August </a:t>
            </a:r>
          </a:p>
          <a:p>
            <a:pPr lvl="1"/>
            <a:r>
              <a:rPr lang="en-US" dirty="0"/>
              <a:t>Matching of accepted PHAP candidates to PHAP host sites</a:t>
            </a:r>
          </a:p>
          <a:p>
            <a:r>
              <a:rPr lang="en-US" dirty="0"/>
              <a:t>October</a:t>
            </a:r>
          </a:p>
          <a:p>
            <a:pPr lvl="1"/>
            <a:r>
              <a:rPr lang="en-US" dirty="0"/>
              <a:t>New associates report to host sites</a:t>
            </a:r>
          </a:p>
          <a:p>
            <a:r>
              <a:rPr lang="en-US" dirty="0"/>
              <a:t>Late October/Early November </a:t>
            </a:r>
          </a:p>
          <a:p>
            <a:pPr lvl="1"/>
            <a:r>
              <a:rPr lang="en-US" dirty="0"/>
              <a:t>In-person orientation for associates at CDC headquarters in Atlanta</a:t>
            </a:r>
          </a:p>
        </p:txBody>
      </p:sp>
    </p:spTree>
    <p:extLst>
      <p:ext uri="{BB962C8B-B14F-4D97-AF65-F5344CB8AC3E}">
        <p14:creationId xmlns:p14="http://schemas.microsoft.com/office/powerpoint/2010/main" val="19881771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615C-8B3F-4A76-B101-5C88E5BD150D}"/>
              </a:ext>
            </a:extLst>
          </p:cNvPr>
          <p:cNvSpPr>
            <a:spLocks noGrp="1"/>
          </p:cNvSpPr>
          <p:nvPr>
            <p:ph type="title"/>
          </p:nvPr>
        </p:nvSpPr>
        <p:spPr/>
        <p:txBody>
          <a:bodyPr/>
          <a:lstStyle/>
          <a:p>
            <a:r>
              <a:rPr lang="en-US" dirty="0"/>
              <a:t>My Organization Wants To Host an Associate. What Should We Do Next?</a:t>
            </a:r>
          </a:p>
        </p:txBody>
      </p:sp>
      <p:sp>
        <p:nvSpPr>
          <p:cNvPr id="3" name="Text Placeholder 2">
            <a:extLst>
              <a:ext uri="{FF2B5EF4-FFF2-40B4-BE49-F238E27FC236}">
                <a16:creationId xmlns:a16="http://schemas.microsoft.com/office/drawing/2014/main" id="{F9AAEAED-6888-4E7A-974D-058B8B246DFF}"/>
              </a:ext>
            </a:extLst>
          </p:cNvPr>
          <p:cNvSpPr>
            <a:spLocks noGrp="1"/>
          </p:cNvSpPr>
          <p:nvPr>
            <p:ph type="body" sz="quarter" idx="10"/>
          </p:nvPr>
        </p:nvSpPr>
        <p:spPr/>
        <p:txBody>
          <a:bodyPr/>
          <a:lstStyle/>
          <a:p>
            <a:r>
              <a:rPr lang="en-US" dirty="0"/>
              <a:t>Develop your host site strategy to host an associate before applications open. This includes</a:t>
            </a:r>
          </a:p>
          <a:p>
            <a:pPr lvl="1"/>
            <a:r>
              <a:rPr lang="en-US" dirty="0"/>
              <a:t>Proposed work activities</a:t>
            </a:r>
          </a:p>
          <a:p>
            <a:pPr lvl="1"/>
            <a:r>
              <a:rPr lang="en-US" dirty="0"/>
              <a:t>Host site supervisor</a:t>
            </a:r>
          </a:p>
          <a:p>
            <a:pPr lvl="1"/>
            <a:r>
              <a:rPr lang="en-US" dirty="0"/>
              <a:t>Training activities</a:t>
            </a:r>
          </a:p>
          <a:p>
            <a:r>
              <a:rPr lang="en-US" dirty="0"/>
              <a:t>View </a:t>
            </a:r>
            <a:r>
              <a:rPr lang="en-US" i="1" dirty="0"/>
              <a:t>PHAP 201: Strategic Development of a Quality PHAP Training Experience―The CO-STARR Model</a:t>
            </a:r>
          </a:p>
          <a:p>
            <a:pPr marL="344487" lvl="1" indent="0">
              <a:buNone/>
            </a:pPr>
            <a:r>
              <a:rPr lang="en-US" sz="1600" dirty="0"/>
              <a:t>	</a:t>
            </a:r>
            <a:r>
              <a:rPr lang="en-US" sz="1600" i="1" dirty="0">
                <a:hlinkClick r:id="rId4"/>
              </a:rPr>
              <a:t>https://www.cdc.gov/phap/become_hostsite/webinars.html</a:t>
            </a:r>
            <a:endParaRPr lang="en-US" sz="1600" i="1" dirty="0"/>
          </a:p>
        </p:txBody>
      </p:sp>
      <p:pic>
        <p:nvPicPr>
          <p:cNvPr id="4" name="Audio 16">
            <a:hlinkClick r:id="" action="ppaction://media"/>
            <a:extLst>
              <a:ext uri="{FF2B5EF4-FFF2-40B4-BE49-F238E27FC236}">
                <a16:creationId xmlns:a16="http://schemas.microsoft.com/office/drawing/2014/main" id="{45477644-3CD1-45AF-B5E6-6EB4DE18EB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9" y="4457779"/>
            <a:ext cx="487362" cy="487362"/>
          </a:xfrm>
          <a:prstGeom prst="rect">
            <a:avLst/>
          </a:prstGeom>
        </p:spPr>
      </p:pic>
    </p:spTree>
    <p:extLst>
      <p:ext uri="{BB962C8B-B14F-4D97-AF65-F5344CB8AC3E}">
        <p14:creationId xmlns:p14="http://schemas.microsoft.com/office/powerpoint/2010/main" val="2364390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CA8CC564-93FB-4E4D-8E23-8F6F62C14470}"/>
              </a:ext>
            </a:extLst>
          </p:cNvPr>
          <p:cNvSpPr txBox="1">
            <a:spLocks/>
          </p:cNvSpPr>
          <p:nvPr/>
        </p:nvSpPr>
        <p:spPr>
          <a:xfrm>
            <a:off x="457200" y="971550"/>
            <a:ext cx="8229600" cy="16002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z="2000" dirty="0"/>
              <a:t>Public Health Associate Program</a:t>
            </a:r>
          </a:p>
          <a:p>
            <a:r>
              <a:rPr lang="en-US" sz="2000" dirty="0"/>
              <a:t>Center for State, Tribal, Local, and Territorial Support</a:t>
            </a:r>
          </a:p>
          <a:p>
            <a:r>
              <a:rPr lang="en-US" sz="1800" dirty="0"/>
              <a:t>E-mail: </a:t>
            </a:r>
            <a:r>
              <a:rPr lang="en-US" sz="1800" dirty="0">
                <a:hlinkClick r:id="rId5"/>
              </a:rPr>
              <a:t>phap@cdc.gov</a:t>
            </a:r>
            <a:endParaRPr lang="en-US" sz="1800" dirty="0"/>
          </a:p>
          <a:p>
            <a:r>
              <a:rPr lang="en-US" sz="1800" dirty="0"/>
              <a:t>Web: </a:t>
            </a:r>
            <a:r>
              <a:rPr lang="en-US" sz="1800" dirty="0">
                <a:hlinkClick r:id="rId6"/>
              </a:rPr>
              <a:t>www.cdc.gov/phap</a:t>
            </a:r>
            <a:endParaRPr lang="en-US" sz="1800" dirty="0"/>
          </a:p>
          <a:p>
            <a:r>
              <a:rPr lang="en-US" sz="1800" dirty="0">
                <a:hlinkClick r:id="rId7"/>
              </a:rPr>
              <a:t>www.facebook.com/CDCSTLTConnection</a:t>
            </a:r>
            <a:endParaRPr lang="en-US" sz="1800" dirty="0"/>
          </a:p>
        </p:txBody>
      </p:sp>
      <p:pic>
        <p:nvPicPr>
          <p:cNvPr id="3" name="Audio 10">
            <a:hlinkClick r:id="" action="ppaction://media"/>
            <a:extLst>
              <a:ext uri="{FF2B5EF4-FFF2-40B4-BE49-F238E27FC236}">
                <a16:creationId xmlns:a16="http://schemas.microsoft.com/office/drawing/2014/main" id="{059F02EF-D940-46E6-9475-3F068DFAA6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9438" y="3684588"/>
            <a:ext cx="487362" cy="487362"/>
          </a:xfrm>
          <a:prstGeom prst="rect">
            <a:avLst/>
          </a:prstGeom>
        </p:spPr>
      </p:pic>
    </p:spTree>
    <p:extLst>
      <p:ext uri="{BB962C8B-B14F-4D97-AF65-F5344CB8AC3E}">
        <p14:creationId xmlns:p14="http://schemas.microsoft.com/office/powerpoint/2010/main" val="1945476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
          <p:cNvSpPr>
            <a:spLocks noGrp="1"/>
          </p:cNvSpPr>
          <p:nvPr>
            <p:ph type="title"/>
          </p:nvPr>
        </p:nvSpPr>
        <p:spPr/>
        <p:txBody>
          <a:bodyPr/>
          <a:lstStyle/>
          <a:p>
            <a:r>
              <a:rPr lang="en-US" dirty="0"/>
              <a:t>Session Objectives</a:t>
            </a:r>
          </a:p>
        </p:txBody>
      </p:sp>
      <p:sp>
        <p:nvSpPr>
          <p:cNvPr id="3" name="Text Placeholder 2"/>
          <p:cNvSpPr>
            <a:spLocks noGrp="1"/>
          </p:cNvSpPr>
          <p:nvPr>
            <p:ph type="body" sz="quarter" idx="10"/>
          </p:nvPr>
        </p:nvSpPr>
        <p:spPr/>
        <p:txBody>
          <a:bodyPr/>
          <a:lstStyle/>
          <a:p>
            <a:r>
              <a:rPr lang="en-US" dirty="0"/>
              <a:t>Upon completion, participants should be able to—</a:t>
            </a:r>
          </a:p>
          <a:p>
            <a:pPr lvl="1"/>
            <a:r>
              <a:rPr lang="en-US" dirty="0"/>
              <a:t>Identify the mission of PHAP</a:t>
            </a:r>
          </a:p>
          <a:p>
            <a:pPr lvl="1"/>
            <a:r>
              <a:rPr lang="en-US" dirty="0"/>
              <a:t>Describe the history of PHAP</a:t>
            </a:r>
          </a:p>
          <a:p>
            <a:pPr lvl="1"/>
            <a:r>
              <a:rPr lang="en-US" dirty="0"/>
              <a:t>List at least two of the goals of PHAP</a:t>
            </a:r>
          </a:p>
          <a:p>
            <a:pPr lvl="1"/>
            <a:r>
              <a:rPr lang="en-US" dirty="0"/>
              <a:t>Name at least three characteristics of the typical PHAP candidate and host site</a:t>
            </a:r>
          </a:p>
          <a:p>
            <a:pPr lvl="1"/>
            <a:r>
              <a:rPr lang="en-US" dirty="0"/>
              <a:t>Understand the PHAP application process</a:t>
            </a:r>
          </a:p>
        </p:txBody>
      </p:sp>
      <p:pic>
        <p:nvPicPr>
          <p:cNvPr id="4" name="Audio 5">
            <a:hlinkClick r:id="" action="ppaction://media"/>
            <a:extLst>
              <a:ext uri="{FF2B5EF4-FFF2-40B4-BE49-F238E27FC236}">
                <a16:creationId xmlns:a16="http://schemas.microsoft.com/office/drawing/2014/main" id="{43467371-BFF6-4F8A-A80B-9F523BA07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2897453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
          <p:cNvSpPr>
            <a:spLocks noGrp="1"/>
          </p:cNvSpPr>
          <p:nvPr>
            <p:ph type="title"/>
          </p:nvPr>
        </p:nvSpPr>
        <p:spPr/>
        <p:txBody>
          <a:bodyPr/>
          <a:lstStyle/>
          <a:p>
            <a:r>
              <a:rPr lang="en-US" dirty="0"/>
              <a:t>PHAP Mission</a:t>
            </a:r>
          </a:p>
        </p:txBody>
      </p:sp>
      <p:sp>
        <p:nvSpPr>
          <p:cNvPr id="3" name="Text Placeholder 2"/>
          <p:cNvSpPr>
            <a:spLocks noGrp="1"/>
          </p:cNvSpPr>
          <p:nvPr>
            <p:ph type="body" sz="quarter" idx="10"/>
          </p:nvPr>
        </p:nvSpPr>
        <p:spPr/>
        <p:txBody>
          <a:bodyPr/>
          <a:lstStyle/>
          <a:p>
            <a:pPr marL="0" indent="0">
              <a:buNone/>
            </a:pPr>
            <a:r>
              <a:rPr lang="en-US" b="0" dirty="0"/>
              <a:t>The mission of the Public Health Associate Program is to train and provide experiential learning to early-career professionals who contribute to the public health workforce.</a:t>
            </a:r>
          </a:p>
          <a:p>
            <a:pPr marL="0" indent="0">
              <a:buNone/>
            </a:pPr>
            <a:endParaRPr lang="en-US" dirty="0"/>
          </a:p>
          <a:p>
            <a:pPr marL="0" indent="0">
              <a:buNone/>
            </a:pPr>
            <a:endParaRPr lang="en-US" dirty="0"/>
          </a:p>
        </p:txBody>
      </p:sp>
      <p:pic>
        <p:nvPicPr>
          <p:cNvPr id="4" name="Picture 3" descr="PHAP logo">
            <a:extLst>
              <a:ext uri="{FF2B5EF4-FFF2-40B4-BE49-F238E27FC236}">
                <a16:creationId xmlns:a16="http://schemas.microsoft.com/office/drawing/2014/main" id="{C40B85E4-5480-4808-A924-CF015BDF39AB}"/>
              </a:ext>
            </a:extLst>
          </p:cNvPr>
          <p:cNvPicPr>
            <a:picLocks noChangeAspect="1"/>
          </p:cNvPicPr>
          <p:nvPr/>
        </p:nvPicPr>
        <p:blipFill>
          <a:blip r:embed="rId4"/>
          <a:stretch>
            <a:fillRect/>
          </a:stretch>
        </p:blipFill>
        <p:spPr>
          <a:xfrm>
            <a:off x="2688172" y="2353415"/>
            <a:ext cx="3767655" cy="2487384"/>
          </a:xfrm>
          <a:prstGeom prst="rect">
            <a:avLst/>
          </a:prstGeom>
        </p:spPr>
      </p:pic>
      <p:pic>
        <p:nvPicPr>
          <p:cNvPr id="5" name="Audio 8">
            <a:hlinkClick r:id="" action="ppaction://media"/>
            <a:extLst>
              <a:ext uri="{FF2B5EF4-FFF2-40B4-BE49-F238E27FC236}">
                <a16:creationId xmlns:a16="http://schemas.microsoft.com/office/drawing/2014/main" id="{5237ABE8-596F-4AE6-9BBE-D3B6AB3A5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8" y="4450159"/>
            <a:ext cx="487362" cy="487362"/>
          </a:xfrm>
          <a:prstGeom prst="rect">
            <a:avLst/>
          </a:prstGeom>
        </p:spPr>
      </p:pic>
    </p:spTree>
    <p:extLst>
      <p:ext uri="{BB962C8B-B14F-4D97-AF65-F5344CB8AC3E}">
        <p14:creationId xmlns:p14="http://schemas.microsoft.com/office/powerpoint/2010/main" val="4231665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
          <p:cNvSpPr>
            <a:spLocks noGrp="1"/>
          </p:cNvSpPr>
          <p:nvPr>
            <p:ph type="title"/>
          </p:nvPr>
        </p:nvSpPr>
        <p:spPr/>
        <p:txBody>
          <a:bodyPr/>
          <a:lstStyle/>
          <a:p>
            <a:r>
              <a:rPr lang="en-US" dirty="0"/>
              <a:t>What Is the Public Health Associate Program?</a:t>
            </a:r>
          </a:p>
        </p:txBody>
      </p:sp>
      <p:sp>
        <p:nvSpPr>
          <p:cNvPr id="3" name="Text Placeholder 2"/>
          <p:cNvSpPr>
            <a:spLocks noGrp="1"/>
          </p:cNvSpPr>
          <p:nvPr>
            <p:ph type="body" sz="quarter" idx="10"/>
          </p:nvPr>
        </p:nvSpPr>
        <p:spPr/>
        <p:txBody>
          <a:bodyPr/>
          <a:lstStyle/>
          <a:p>
            <a:r>
              <a:rPr lang="en-US" dirty="0"/>
              <a:t>A two-year, paid, and competency-based training program </a:t>
            </a:r>
          </a:p>
          <a:p>
            <a:pPr lvl="1"/>
            <a:r>
              <a:rPr lang="en-US" dirty="0"/>
              <a:t>Associates have little to no public health experience</a:t>
            </a:r>
          </a:p>
          <a:p>
            <a:pPr lvl="1"/>
            <a:r>
              <a:rPr lang="en-US" dirty="0"/>
              <a:t>Some have little to no work experience</a:t>
            </a:r>
          </a:p>
          <a:p>
            <a:pPr lvl="1"/>
            <a:r>
              <a:rPr lang="en-US" dirty="0"/>
              <a:t>A two-year assignment in one primary focus area</a:t>
            </a:r>
          </a:p>
          <a:p>
            <a:pPr lvl="1"/>
            <a:r>
              <a:rPr lang="en-US" dirty="0"/>
              <a:t>Associates are federal government employees while in the program</a:t>
            </a:r>
          </a:p>
          <a:p>
            <a:r>
              <a:rPr lang="en-US" dirty="0"/>
              <a:t>A partnership between CDC and—</a:t>
            </a:r>
          </a:p>
          <a:p>
            <a:pPr lvl="1"/>
            <a:r>
              <a:rPr lang="en-US" dirty="0"/>
              <a:t>State, tribal, local, and territorial health departments</a:t>
            </a:r>
          </a:p>
          <a:p>
            <a:pPr lvl="1"/>
            <a:r>
              <a:rPr lang="en-US" dirty="0"/>
              <a:t>Nongovernmental organizations</a:t>
            </a:r>
          </a:p>
          <a:p>
            <a:endParaRPr lang="en-US" dirty="0"/>
          </a:p>
          <a:p>
            <a:endParaRPr lang="en-US" dirty="0"/>
          </a:p>
        </p:txBody>
      </p:sp>
      <p:pic>
        <p:nvPicPr>
          <p:cNvPr id="4" name="Audio 5">
            <a:hlinkClick r:id="" action="ppaction://media"/>
            <a:extLst>
              <a:ext uri="{FF2B5EF4-FFF2-40B4-BE49-F238E27FC236}">
                <a16:creationId xmlns:a16="http://schemas.microsoft.com/office/drawing/2014/main" id="{977B9E2A-AAE1-4E41-A53C-1218FFA12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49060"/>
            <a:ext cx="487362" cy="487362"/>
          </a:xfrm>
          <a:prstGeom prst="rect">
            <a:avLst/>
          </a:prstGeom>
        </p:spPr>
      </p:pic>
    </p:spTree>
    <p:extLst>
      <p:ext uri="{BB962C8B-B14F-4D97-AF65-F5344CB8AC3E}">
        <p14:creationId xmlns:p14="http://schemas.microsoft.com/office/powerpoint/2010/main" val="232140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615C-8B3F-4A76-B101-5C88E5BD150D}"/>
              </a:ext>
            </a:extLst>
          </p:cNvPr>
          <p:cNvSpPr>
            <a:spLocks noGrp="1"/>
          </p:cNvSpPr>
          <p:nvPr>
            <p:ph type="title"/>
          </p:nvPr>
        </p:nvSpPr>
        <p:spPr/>
        <p:txBody>
          <a:bodyPr/>
          <a:lstStyle/>
          <a:p>
            <a:r>
              <a:rPr lang="en-US" dirty="0"/>
              <a:t>Nine PHAP Competency Domains</a:t>
            </a:r>
          </a:p>
        </p:txBody>
      </p:sp>
      <p:sp>
        <p:nvSpPr>
          <p:cNvPr id="3" name="Text Placeholder 2">
            <a:extLst>
              <a:ext uri="{FF2B5EF4-FFF2-40B4-BE49-F238E27FC236}">
                <a16:creationId xmlns:a16="http://schemas.microsoft.com/office/drawing/2014/main" id="{F9AAEAED-6888-4E7A-974D-058B8B246DFF}"/>
              </a:ext>
            </a:extLst>
          </p:cNvPr>
          <p:cNvSpPr>
            <a:spLocks noGrp="1"/>
          </p:cNvSpPr>
          <p:nvPr>
            <p:ph type="body" sz="quarter" idx="10"/>
          </p:nvPr>
        </p:nvSpPr>
        <p:spPr/>
        <p:txBody>
          <a:bodyPr/>
          <a:lstStyle/>
          <a:p>
            <a:pPr>
              <a:spcBef>
                <a:spcPts val="0"/>
              </a:spcBef>
            </a:pPr>
            <a:r>
              <a:rPr lang="en-US" sz="2200" dirty="0"/>
              <a:t>1.0: Analytic and assessment</a:t>
            </a:r>
          </a:p>
          <a:p>
            <a:pPr>
              <a:spcBef>
                <a:spcPts val="0"/>
              </a:spcBef>
            </a:pPr>
            <a:r>
              <a:rPr lang="en-US" sz="2200" dirty="0"/>
              <a:t>2.0: Public health service</a:t>
            </a:r>
          </a:p>
          <a:p>
            <a:pPr>
              <a:spcBef>
                <a:spcPts val="0"/>
              </a:spcBef>
            </a:pPr>
            <a:r>
              <a:rPr lang="en-US" sz="2200" dirty="0"/>
              <a:t>3.0: Program planning, management, and improvement</a:t>
            </a:r>
          </a:p>
          <a:p>
            <a:pPr>
              <a:spcBef>
                <a:spcPts val="0"/>
              </a:spcBef>
            </a:pPr>
            <a:r>
              <a:rPr lang="en-US" sz="2200" dirty="0"/>
              <a:t>4.0: Public health policy and law</a:t>
            </a:r>
          </a:p>
          <a:p>
            <a:pPr>
              <a:spcBef>
                <a:spcPts val="0"/>
              </a:spcBef>
            </a:pPr>
            <a:r>
              <a:rPr lang="en-US" sz="2200" dirty="0"/>
              <a:t>5.0: Professionalism</a:t>
            </a:r>
          </a:p>
          <a:p>
            <a:pPr>
              <a:spcBef>
                <a:spcPts val="0"/>
              </a:spcBef>
            </a:pPr>
            <a:r>
              <a:rPr lang="en-US" sz="2200" dirty="0"/>
              <a:t>6.0: Communication</a:t>
            </a:r>
          </a:p>
          <a:p>
            <a:pPr>
              <a:spcBef>
                <a:spcPts val="0"/>
              </a:spcBef>
            </a:pPr>
            <a:r>
              <a:rPr lang="en-US" sz="2200" dirty="0"/>
              <a:t>7.0: Cultural competency</a:t>
            </a:r>
          </a:p>
          <a:p>
            <a:pPr>
              <a:spcBef>
                <a:spcPts val="0"/>
              </a:spcBef>
            </a:pPr>
            <a:r>
              <a:rPr lang="en-US" sz="2200" dirty="0"/>
              <a:t>8.0: Community dimensions of public health</a:t>
            </a:r>
          </a:p>
          <a:p>
            <a:pPr>
              <a:spcBef>
                <a:spcPts val="0"/>
              </a:spcBef>
            </a:pPr>
            <a:r>
              <a:rPr lang="en-US" sz="2200" dirty="0"/>
              <a:t>9.0: Financial planning and management</a:t>
            </a:r>
            <a:r>
              <a:rPr lang="en-US" b="0" dirty="0"/>
              <a:t>	</a:t>
            </a:r>
          </a:p>
          <a:p>
            <a:pPr marL="0" indent="0">
              <a:buNone/>
            </a:pPr>
            <a:endParaRPr lang="en-US" sz="600" b="0" dirty="0"/>
          </a:p>
          <a:p>
            <a:pPr marL="0" indent="0">
              <a:buNone/>
            </a:pPr>
            <a:r>
              <a:rPr lang="en-US" sz="1400" b="0" dirty="0"/>
              <a:t>Source: Public Health Associate Program Competencies (as of 9/2019). Available at </a:t>
            </a:r>
            <a:r>
              <a:rPr lang="en-US" sz="1400" b="0" dirty="0">
                <a:hlinkClick r:id="rId4"/>
              </a:rPr>
              <a:t>https://www.cdc.gov/phap/pdf/PHAP_Competencies_Curriculum.pdf</a:t>
            </a:r>
            <a:endParaRPr lang="en-US" sz="1400" b="0" dirty="0"/>
          </a:p>
        </p:txBody>
      </p:sp>
      <p:pic>
        <p:nvPicPr>
          <p:cNvPr id="4" name="Audio 7">
            <a:hlinkClick r:id="" action="ppaction://media"/>
            <a:extLst>
              <a:ext uri="{FF2B5EF4-FFF2-40B4-BE49-F238E27FC236}">
                <a16:creationId xmlns:a16="http://schemas.microsoft.com/office/drawing/2014/main" id="{6BFD4941-69F7-4ABA-9970-DD3F3BF9E0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1628186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C17D-947D-4D35-B5F6-AF1EBB00275A}"/>
              </a:ext>
            </a:extLst>
          </p:cNvPr>
          <p:cNvSpPr>
            <a:spLocks noGrp="1"/>
          </p:cNvSpPr>
          <p:nvPr>
            <p:ph type="title"/>
          </p:nvPr>
        </p:nvSpPr>
        <p:spPr/>
        <p:txBody>
          <a:bodyPr/>
          <a:lstStyle/>
          <a:p>
            <a:r>
              <a:rPr lang="en-US" dirty="0"/>
              <a:t>PHAP Is NOT—	</a:t>
            </a:r>
          </a:p>
        </p:txBody>
      </p:sp>
      <p:sp>
        <p:nvSpPr>
          <p:cNvPr id="3" name="Text Placeholder 2">
            <a:extLst>
              <a:ext uri="{FF2B5EF4-FFF2-40B4-BE49-F238E27FC236}">
                <a16:creationId xmlns:a16="http://schemas.microsoft.com/office/drawing/2014/main" id="{C3D7C2E4-E96E-450F-B6A9-EA221ECC0EA5}"/>
              </a:ext>
            </a:extLst>
          </p:cNvPr>
          <p:cNvSpPr>
            <a:spLocks noGrp="1"/>
          </p:cNvSpPr>
          <p:nvPr>
            <p:ph type="body" sz="quarter" idx="10"/>
          </p:nvPr>
        </p:nvSpPr>
        <p:spPr/>
        <p:txBody>
          <a:bodyPr/>
          <a:lstStyle/>
          <a:p>
            <a:r>
              <a:rPr lang="en-US" b="0" dirty="0"/>
              <a:t>An internship program</a:t>
            </a:r>
          </a:p>
          <a:p>
            <a:r>
              <a:rPr lang="en-US" b="0" dirty="0"/>
              <a:t>A source of administrative staffing support</a:t>
            </a:r>
          </a:p>
          <a:p>
            <a:r>
              <a:rPr lang="en-US" b="0" dirty="0"/>
              <a:t>A federal government employment service</a:t>
            </a:r>
          </a:p>
          <a:p>
            <a:r>
              <a:rPr lang="en-US" b="0" dirty="0"/>
              <a:t>A program that provides host sites with CDC subject matter experts</a:t>
            </a:r>
          </a:p>
        </p:txBody>
      </p:sp>
      <p:pic>
        <p:nvPicPr>
          <p:cNvPr id="4" name="Audio 8">
            <a:hlinkClick r:id="" action="ppaction://media"/>
            <a:extLst>
              <a:ext uri="{FF2B5EF4-FFF2-40B4-BE49-F238E27FC236}">
                <a16:creationId xmlns:a16="http://schemas.microsoft.com/office/drawing/2014/main" id="{F81B7329-230B-4577-BFC0-3BA30A789E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332451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526A-A9FF-4DA3-8C45-DD5275881C32}"/>
              </a:ext>
            </a:extLst>
          </p:cNvPr>
          <p:cNvSpPr>
            <a:spLocks noGrp="1"/>
          </p:cNvSpPr>
          <p:nvPr>
            <p:ph type="title"/>
          </p:nvPr>
        </p:nvSpPr>
        <p:spPr>
          <a:xfrm>
            <a:off x="457200" y="0"/>
            <a:ext cx="8229600" cy="857250"/>
          </a:xfrm>
        </p:spPr>
        <p:txBody>
          <a:bodyPr/>
          <a:lstStyle/>
          <a:p>
            <a:r>
              <a:rPr lang="en-US" dirty="0"/>
              <a:t>History of PHAP</a:t>
            </a:r>
          </a:p>
        </p:txBody>
      </p:sp>
      <p:sp>
        <p:nvSpPr>
          <p:cNvPr id="3" name="Text Placeholder 2">
            <a:extLst>
              <a:ext uri="{FF2B5EF4-FFF2-40B4-BE49-F238E27FC236}">
                <a16:creationId xmlns:a16="http://schemas.microsoft.com/office/drawing/2014/main" id="{2612E746-7062-4FB9-B282-654680098E23}"/>
              </a:ext>
            </a:extLst>
          </p:cNvPr>
          <p:cNvSpPr>
            <a:spLocks noGrp="1"/>
          </p:cNvSpPr>
          <p:nvPr>
            <p:ph type="body" sz="quarter" idx="10"/>
          </p:nvPr>
        </p:nvSpPr>
        <p:spPr>
          <a:xfrm>
            <a:off x="457200" y="952896"/>
            <a:ext cx="8229600" cy="1276676"/>
          </a:xfrm>
        </p:spPr>
        <p:txBody>
          <a:bodyPr/>
          <a:lstStyle/>
          <a:p>
            <a:pPr>
              <a:spcBef>
                <a:spcPts val="0"/>
              </a:spcBef>
            </a:pPr>
            <a:r>
              <a:rPr lang="en-US" b="0" dirty="0"/>
              <a:t>Piloted in Florida in 2007</a:t>
            </a:r>
          </a:p>
          <a:p>
            <a:pPr>
              <a:spcBef>
                <a:spcPts val="0"/>
              </a:spcBef>
            </a:pPr>
            <a:r>
              <a:rPr lang="en-US" b="0" dirty="0"/>
              <a:t>Field-based CDC program began to train early career public health professionals</a:t>
            </a:r>
          </a:p>
          <a:p>
            <a:pPr>
              <a:spcBef>
                <a:spcPts val="0"/>
              </a:spcBef>
            </a:pPr>
            <a:r>
              <a:rPr lang="en-US" b="0" dirty="0"/>
              <a:t>Since 2007, 1284 associates have been hired into PHAP</a:t>
            </a:r>
          </a:p>
        </p:txBody>
      </p:sp>
      <p:graphicFrame>
        <p:nvGraphicFramePr>
          <p:cNvPr id="5" name="Chart 4" descr="Number of PHAP associates hired, 2007 through 2019&#10;&#10;The number of PHAP associates hired has grown steadily from 2007 to 2016, as follows:&#10;&#10;2007: 10 associates&#10;2008: 27 associates&#10;In 2009, there were no associates due to budget constraints.&#10;2010: 65 associates&#10;2011: 64 associates&#10;2012: 100 associates&#10;2013: 134 associates&#10;2014: 145 associates&#10;2015: 208 associates&#10;2016: 197 associates&#10;2017: 114 associates&#10;2018: 110 associates&#10;2019: 110 associates">
            <a:extLst>
              <a:ext uri="{FF2B5EF4-FFF2-40B4-BE49-F238E27FC236}">
                <a16:creationId xmlns:a16="http://schemas.microsoft.com/office/drawing/2014/main" id="{A49E0F6F-D7AE-48C4-8C59-9A05DD47BF52}"/>
              </a:ext>
            </a:extLst>
          </p:cNvPr>
          <p:cNvGraphicFramePr/>
          <p:nvPr>
            <p:extLst>
              <p:ext uri="{D42A27DB-BD31-4B8C-83A1-F6EECF244321}">
                <p14:modId xmlns:p14="http://schemas.microsoft.com/office/powerpoint/2010/main" val="2819440833"/>
              </p:ext>
            </p:extLst>
          </p:nvPr>
        </p:nvGraphicFramePr>
        <p:xfrm>
          <a:off x="652054" y="2229572"/>
          <a:ext cx="7839892" cy="257635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0D82655-0FD8-4438-BFA0-701D00136340}"/>
              </a:ext>
            </a:extLst>
          </p:cNvPr>
          <p:cNvSpPr txBox="1"/>
          <p:nvPr/>
        </p:nvSpPr>
        <p:spPr>
          <a:xfrm>
            <a:off x="4152158" y="4723997"/>
            <a:ext cx="1540895" cy="307777"/>
          </a:xfrm>
          <a:prstGeom prst="rect">
            <a:avLst/>
          </a:prstGeom>
          <a:noFill/>
        </p:spPr>
        <p:txBody>
          <a:bodyPr wrap="square" rtlCol="0">
            <a:spAutoFit/>
          </a:bodyPr>
          <a:lstStyle/>
          <a:p>
            <a:pPr defTabSz="914356"/>
            <a:r>
              <a:rPr lang="en-US" sz="1400" b="1" dirty="0">
                <a:solidFill>
                  <a:schemeClr val="accent4">
                    <a:lumMod val="50000"/>
                  </a:schemeClr>
                </a:solidFill>
                <a:latin typeface="Calibri" panose="020F0502020204030204" pitchFamily="34" charset="0"/>
              </a:rPr>
              <a:t>PHAP Class</a:t>
            </a:r>
          </a:p>
        </p:txBody>
      </p:sp>
    </p:spTree>
    <p:extLst>
      <p:ext uri="{BB962C8B-B14F-4D97-AF65-F5344CB8AC3E}">
        <p14:creationId xmlns:p14="http://schemas.microsoft.com/office/powerpoint/2010/main" val="2623205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065A-0EBD-4907-A4E6-AB2631BA0BD0}"/>
              </a:ext>
            </a:extLst>
          </p:cNvPr>
          <p:cNvSpPr>
            <a:spLocks noGrp="1"/>
          </p:cNvSpPr>
          <p:nvPr>
            <p:ph type="title"/>
          </p:nvPr>
        </p:nvSpPr>
        <p:spPr>
          <a:xfrm>
            <a:off x="457200" y="192248"/>
            <a:ext cx="8229600" cy="857250"/>
          </a:xfrm>
        </p:spPr>
        <p:txBody>
          <a:bodyPr/>
          <a:lstStyle/>
          <a:p>
            <a:r>
              <a:rPr lang="en-US" dirty="0"/>
              <a:t>Candidate and Host Site Applications, 2012–2019</a:t>
            </a:r>
          </a:p>
        </p:txBody>
      </p:sp>
      <p:graphicFrame>
        <p:nvGraphicFramePr>
          <p:cNvPr id="4" name="Chart 3" descr="PHAP candidate and host site applications, 2012-2019&#10;&#10;The number of PHAP candidate applications has ranged between 998 and 4,439 since 2012, averaging 2862 candidate applications per year. The number of PHAP host site applications has ranged from 259 to 499 since 2012, averaging 383 host site applications per year.&#10;&#10;In 2012, there were 990 candidate applications and 279 host site applications.&#10;In 2013, there were 4,439 candidate applications and 259 host site applications.&#10;In 2014, there were 3,115 candidate applications and 361 host site applications.&#10;In 2015, there were 3,160 candidate applications and 344 host site applications.&#10;In 2016, there were 3,471 candidate applications and 452 host site applications.&#10;In 2017, there were 3.421 candidate applications and 499 host site applications.&#10;In 2018, there were 1.984 candidate applications and 428 host site applications.&#10;In 2019, there were 2.318 candidate applications and 441 host site applications.">
            <a:extLst>
              <a:ext uri="{FF2B5EF4-FFF2-40B4-BE49-F238E27FC236}">
                <a16:creationId xmlns:a16="http://schemas.microsoft.com/office/drawing/2014/main" id="{AAA3A6CB-1B22-4553-89ED-C29C15972108}"/>
              </a:ext>
            </a:extLst>
          </p:cNvPr>
          <p:cNvGraphicFramePr/>
          <p:nvPr>
            <p:extLst>
              <p:ext uri="{D42A27DB-BD31-4B8C-83A1-F6EECF244321}">
                <p14:modId xmlns:p14="http://schemas.microsoft.com/office/powerpoint/2010/main" val="3944511889"/>
              </p:ext>
            </p:extLst>
          </p:nvPr>
        </p:nvGraphicFramePr>
        <p:xfrm>
          <a:off x="723900" y="1148567"/>
          <a:ext cx="7696200" cy="38026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79520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0;&#10;"/>
          <p:cNvSpPr>
            <a:spLocks noGrp="1"/>
          </p:cNvSpPr>
          <p:nvPr>
            <p:ph type="title"/>
          </p:nvPr>
        </p:nvSpPr>
        <p:spPr/>
        <p:txBody>
          <a:bodyPr/>
          <a:lstStyle/>
          <a:p>
            <a:r>
              <a:rPr lang="en-US" dirty="0"/>
              <a:t>“Three-Legged Stool” Concept of PHAP Goals</a:t>
            </a:r>
          </a:p>
        </p:txBody>
      </p:sp>
      <p:sp>
        <p:nvSpPr>
          <p:cNvPr id="3" name="Text Placeholder 2"/>
          <p:cNvSpPr>
            <a:spLocks noGrp="1"/>
          </p:cNvSpPr>
          <p:nvPr>
            <p:ph type="body" sz="quarter" idx="10"/>
          </p:nvPr>
        </p:nvSpPr>
        <p:spPr/>
        <p:txBody>
          <a:bodyPr/>
          <a:lstStyle/>
          <a:p>
            <a:pPr marL="457200" indent="-457200">
              <a:buFont typeface="+mj-lt"/>
              <a:buAutoNum type="arabicPeriod"/>
            </a:pPr>
            <a:r>
              <a:rPr lang="en-US" dirty="0"/>
              <a:t>Provide a value-added service to the host site to help it meet its goals</a:t>
            </a:r>
          </a:p>
          <a:p>
            <a:pPr lvl="1"/>
            <a:r>
              <a:rPr lang="en-US" dirty="0"/>
              <a:t>Traditional public health programs</a:t>
            </a:r>
          </a:p>
          <a:p>
            <a:pPr lvl="1"/>
            <a:r>
              <a:rPr lang="en-US" dirty="0"/>
              <a:t>Accreditation</a:t>
            </a:r>
          </a:p>
          <a:p>
            <a:pPr lvl="1"/>
            <a:r>
              <a:rPr lang="en-US" dirty="0"/>
              <a:t>Local emergency response efforts</a:t>
            </a:r>
          </a:p>
          <a:p>
            <a:pPr marL="457200" indent="-457200">
              <a:buFont typeface="+mj-lt"/>
              <a:buAutoNum type="arabicPeriod"/>
            </a:pPr>
            <a:r>
              <a:rPr lang="en-US" dirty="0"/>
              <a:t>Provide associates with experience in public                    health programs and service delivery</a:t>
            </a:r>
          </a:p>
          <a:p>
            <a:pPr marL="457200" indent="-457200">
              <a:buFont typeface="+mj-lt"/>
              <a:buAutoNum type="arabicPeriod"/>
            </a:pPr>
            <a:r>
              <a:rPr lang="en-US" dirty="0"/>
              <a:t>Ensure that associates achieve the PHAP competencies</a:t>
            </a:r>
          </a:p>
        </p:txBody>
      </p:sp>
      <p:pic>
        <p:nvPicPr>
          <p:cNvPr id="5" name="Picture 4" descr="image of a three legged wooden stool">
            <a:extLst>
              <a:ext uri="{FF2B5EF4-FFF2-40B4-BE49-F238E27FC236}">
                <a16:creationId xmlns:a16="http://schemas.microsoft.com/office/drawing/2014/main" id="{095AEF36-4055-42CE-9C1F-6B7669518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675" y="1693475"/>
            <a:ext cx="2143125" cy="2143125"/>
          </a:xfrm>
          <a:prstGeom prst="rect">
            <a:avLst/>
          </a:prstGeom>
        </p:spPr>
      </p:pic>
      <p:pic>
        <p:nvPicPr>
          <p:cNvPr id="7" name="Audio 5">
            <a:hlinkClick r:id="" action="ppaction://media"/>
            <a:extLst>
              <a:ext uri="{FF2B5EF4-FFF2-40B4-BE49-F238E27FC236}">
                <a16:creationId xmlns:a16="http://schemas.microsoft.com/office/drawing/2014/main" id="{C8A3B314-538F-4ABE-8580-C974CF95EE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119" y="4450159"/>
            <a:ext cx="487362" cy="487362"/>
          </a:xfrm>
          <a:prstGeom prst="rect">
            <a:avLst/>
          </a:prstGeom>
        </p:spPr>
      </p:pic>
    </p:spTree>
    <p:extLst>
      <p:ext uri="{BB962C8B-B14F-4D97-AF65-F5344CB8AC3E}">
        <p14:creationId xmlns:p14="http://schemas.microsoft.com/office/powerpoint/2010/main" val="155934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Master">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CCAF94327DEC4C83428402900BDDBE" ma:contentTypeVersion="1" ma:contentTypeDescription="Create a new document." ma:contentTypeScope="" ma:versionID="ac572f28963848367a9440ebf9317125">
  <xsd:schema xmlns:xsd="http://www.w3.org/2001/XMLSchema" xmlns:xs="http://www.w3.org/2001/XMLSchema" xmlns:p="http://schemas.microsoft.com/office/2006/metadata/properties" xmlns:ns2="b5c0ca00-073d-4463-9985-b654f14791fe" xmlns:ns3="3a169af6-0de6-4690-bbb5-dfb312df8db3" targetNamespace="http://schemas.microsoft.com/office/2006/metadata/properties" ma:root="true" ma:fieldsID="77912bafc4ce927deb8a7a7929540cb5" ns2:_="" ns3:_="">
    <xsd:import namespace="b5c0ca00-073d-4463-9985-b654f14791fe"/>
    <xsd:import namespace="3a169af6-0de6-4690-bbb5-dfb312df8db3"/>
    <xsd:element name="properties">
      <xsd:complexType>
        <xsd:sequence>
          <xsd:element name="documentManagement">
            <xsd:complexType>
              <xsd:all>
                <xsd:element ref="ns2:_dlc_DocId" minOccurs="0"/>
                <xsd:element ref="ns2:_dlc_DocIdUrl" minOccurs="0"/>
                <xsd:element ref="ns2:_dlc_DocIdPersistId" minOccurs="0"/>
                <xsd:element ref="ns3: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0ca00-073d-4463-9985-b654f14791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a169af6-0de6-4690-bbb5-dfb312df8db3" elementFormDefault="qualified">
    <xsd:import namespace="http://schemas.microsoft.com/office/2006/documentManagement/types"/>
    <xsd:import namespace="http://schemas.microsoft.com/office/infopath/2007/PartnerControls"/>
    <xsd:element name="Comments" ma:index="11" nillable="true" ma:displayName="Comments" ma:internalName="Comment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ents xmlns="3a169af6-0de6-4690-bbb5-dfb312df8db3" xsi:nil="true"/>
    <_dlc_DocId xmlns="b5c0ca00-073d-4463-9985-b654f14791fe">OSTLTSDOC-685-2608</_dlc_DocId>
    <_dlc_DocIdUrl xmlns="b5c0ca00-073d-4463-9985-b654f14791fe">
      <Url>https://esp.cdc.gov/sites/ostlts/pip/phap/CW/_layouts/15/DocIdRedir.aspx?ID=OSTLTSDOC-685-2608</Url>
      <Description>OSTLTSDOC-685-2608</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C2FF26B-B8AD-4B87-81A2-4EE4E31E3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c0ca00-073d-4463-9985-b654f14791fe"/>
    <ds:schemaRef ds:uri="3a169af6-0de6-4690-bbb5-dfb312df8d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9183D-DAF5-47F9-8575-44175569E810}">
  <ds:schemaRefs>
    <ds:schemaRef ds:uri="http://www.w3.org/XML/1998/namespace"/>
    <ds:schemaRef ds:uri="3a169af6-0de6-4690-bbb5-dfb312df8db3"/>
    <ds:schemaRef ds:uri="http://schemas.microsoft.com/office/2006/documentManagement/types"/>
    <ds:schemaRef ds:uri="http://purl.org/dc/dcmitype/"/>
    <ds:schemaRef ds:uri="http://purl.org/dc/terms/"/>
    <ds:schemaRef ds:uri="b5c0ca00-073d-4463-9985-b654f14791fe"/>
    <ds:schemaRef ds:uri="http://schemas.microsoft.com/office/2006/metadata/propertie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2612F10-F006-4A8F-AACD-DE9724D23D4F}">
  <ds:schemaRefs>
    <ds:schemaRef ds:uri="http://schemas.microsoft.com/sharepoint/v3/contenttype/forms"/>
  </ds:schemaRefs>
</ds:datastoreItem>
</file>

<file path=customXml/itemProps4.xml><?xml version="1.0" encoding="utf-8"?>
<ds:datastoreItem xmlns:ds="http://schemas.openxmlformats.org/officeDocument/2006/customXml" ds:itemID="{5CF8F7D6-20B5-41F1-B709-05C2FEFEB58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6036</TotalTime>
  <Words>909</Words>
  <Application>Microsoft Office PowerPoint</Application>
  <PresentationFormat>On-screen Show (16:9)</PresentationFormat>
  <Paragraphs>125</Paragraphs>
  <Slides>19</Slides>
  <Notes>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Courier New</vt:lpstr>
      <vt:lpstr>Arial</vt:lpstr>
      <vt:lpstr>Calibri</vt:lpstr>
      <vt:lpstr>Myriad Web Pro</vt:lpstr>
      <vt:lpstr>Wingdings</vt:lpstr>
      <vt:lpstr>Master</vt:lpstr>
      <vt:lpstr>PHAP 101 Overview of the Public Health Associate Program  Does My Organization Want to Host an Associate?</vt:lpstr>
      <vt:lpstr>Session Objectives</vt:lpstr>
      <vt:lpstr>PHAP Mission</vt:lpstr>
      <vt:lpstr>What Is the Public Health Associate Program?</vt:lpstr>
      <vt:lpstr>Nine PHAP Competency Domains</vt:lpstr>
      <vt:lpstr>PHAP Is NOT— </vt:lpstr>
      <vt:lpstr>History of PHAP</vt:lpstr>
      <vt:lpstr>Candidate and Host Site Applications, 2012–2019</vt:lpstr>
      <vt:lpstr>“Three-Legged Stool” Concept of PHAP Goals</vt:lpstr>
      <vt:lpstr>Value Added to Host Sites</vt:lpstr>
      <vt:lpstr>Minimum Candidate Application Criteria</vt:lpstr>
      <vt:lpstr>BEST FIT Characteristics of the Associate</vt:lpstr>
      <vt:lpstr>Disposition of PHAP Graduates</vt:lpstr>
      <vt:lpstr>Type of Employment </vt:lpstr>
      <vt:lpstr>Typical Host Site Administrative Requirements</vt:lpstr>
      <vt:lpstr>CO-STARR Model Characteristics of a Quality PHAP Training Experience</vt:lpstr>
      <vt:lpstr>Annual PHAP Host Site Application Process</vt:lpstr>
      <vt:lpstr>My Organization Wants To Host an Associate. What Should We Do Next?</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CSTLTS Presentation</dc:title>
  <dc:creator>Centers for Disease Control and Prevention;CSTLTS</dc:creator>
  <cp:lastModifiedBy>Beck, James (CDC/PHIC/OD)</cp:lastModifiedBy>
  <cp:revision>352</cp:revision>
  <dcterms:created xsi:type="dcterms:W3CDTF">2011-03-17T17:43:16Z</dcterms:created>
  <dcterms:modified xsi:type="dcterms:W3CDTF">2025-02-11T02:30:33Z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0x01010061CCAF94327DEC4C83428402900BDDBE</vt:lpwstr>
  </property>
  <property fmtid="{D5CDD505-2E9C-101B-9397-08002B2CF9AE}" pid="4" name="_dlc_DocIdItemGuid">
    <vt:lpwstr>f8f754f6-5d83-46c1-80d5-c3f00e30e722</vt:lpwstr>
  </property>
  <property fmtid="{D5CDD505-2E9C-101B-9397-08002B2CF9AE}" pid="5" name="MSIP_Label_8af03ff0-41c5-4c41-b55e-fabb8fae94be_Enabled">
    <vt:lpwstr>True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Owner">
    <vt:lpwstr>nst3@cdc.gov</vt:lpwstr>
  </property>
  <property fmtid="{D5CDD505-2E9C-101B-9397-08002B2CF9AE}" pid="8" name="MSIP_Label_8af03ff0-41c5-4c41-b55e-fabb8fae94be_SetDate">
    <vt:lpwstr>2020-04-06T14:34:43.6999696Z</vt:lpwstr>
  </property>
  <property fmtid="{D5CDD505-2E9C-101B-9397-08002B2CF9AE}" pid="9" name="MSIP_Label_8af03ff0-41c5-4c41-b55e-fabb8fae94be_Name">
    <vt:lpwstr>Public</vt:lpwstr>
  </property>
  <property fmtid="{D5CDD505-2E9C-101B-9397-08002B2CF9AE}" pid="10" name="MSIP_Label_8af03ff0-41c5-4c41-b55e-fabb8fae94be_Application">
    <vt:lpwstr>Microsoft Azure Information Protection</vt:lpwstr>
  </property>
  <property fmtid="{D5CDD505-2E9C-101B-9397-08002B2CF9AE}" pid="11" name="MSIP_Label_8af03ff0-41c5-4c41-b55e-fabb8fae94be_ActionId">
    <vt:lpwstr>a9983df4-22ac-4a2d-8a8a-50f819b85568</vt:lpwstr>
  </property>
  <property fmtid="{D5CDD505-2E9C-101B-9397-08002B2CF9AE}" pid="12" name="MSIP_Label_8af03ff0-41c5-4c41-b55e-fabb8fae94be_Extended_MSFT_Method">
    <vt:lpwstr>Manual</vt:lpwstr>
  </property>
  <property fmtid="{D5CDD505-2E9C-101B-9397-08002B2CF9AE}" pid="13" name="Sensitivity">
    <vt:lpwstr>Public</vt:lpwstr>
  </property>
</Properties>
</file>