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5"/>
    <p:sldMasterId id="2147483730" r:id="rId6"/>
    <p:sldMasterId id="2147483740" r:id="rId7"/>
  </p:sldMasterIdLst>
  <p:notesMasterIdLst>
    <p:notesMasterId r:id="rId20"/>
  </p:notesMasterIdLst>
  <p:handoutMasterIdLst>
    <p:handoutMasterId r:id="rId21"/>
  </p:handoutMasterIdLst>
  <p:sldIdLst>
    <p:sldId id="539" r:id="rId8"/>
    <p:sldId id="542" r:id="rId9"/>
    <p:sldId id="545" r:id="rId10"/>
    <p:sldId id="582" r:id="rId11"/>
    <p:sldId id="591" r:id="rId12"/>
    <p:sldId id="611" r:id="rId13"/>
    <p:sldId id="589" r:id="rId14"/>
    <p:sldId id="593" r:id="rId15"/>
    <p:sldId id="612" r:id="rId16"/>
    <p:sldId id="590" r:id="rId17"/>
    <p:sldId id="595" r:id="rId18"/>
    <p:sldId id="613" r:id="rId19"/>
  </p:sldIdLst>
  <p:sldSz cx="10287000" cy="6858000" type="35mm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7D8C28-6224-2F67-A099-C5D41FD35562}" name="Pierce, Samantha (CDC/NCCDPHP/DNPAO)" initials="P(" userId="S::nya7@cdc.gov::6ce1d682-0160-4f90-b2f3-3824542d1b0f" providerId="AD"/>
  <p188:author id="{4F23953D-5510-506C-0A8A-5E814F8E3FFA}" name="Zhao, Lixia (CDC/NCCDPHP/DNPAO)" initials="Z(" userId="S::ynl3@cdc.gov::4676f9d5-1308-442c-a674-67b1138ed0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Guire, Lisa (CDC/ONDIEH/NCIPC)" initials="LCM" lastIdx="2" clrIdx="0"/>
  <p:cmAuthor id="1" name="CDC User" initials="DAG" lastIdx="3" clrIdx="1"/>
  <p:cmAuthor id="2" name="Ederer, David (CDC/DDNID/NCCDPHP/DNPAO)" initials="E(" lastIdx="1" clrIdx="2">
    <p:extLst>
      <p:ext uri="{19B8F6BF-5375-455C-9EA6-DF929625EA0E}">
        <p15:presenceInfo xmlns:p15="http://schemas.microsoft.com/office/powerpoint/2012/main" userId="S::xhj2@cdc.gov::66410689-e4e9-4a94-87f9-ef385ed74ac4" providerId="AD"/>
      </p:ext>
    </p:extLst>
  </p:cmAuthor>
  <p:cmAuthor id="3" name="Zhao, Lixia (CDC/DDNID/NCCDPHP/DNPAO)" initials="ZL(" lastIdx="1" clrIdx="3">
    <p:extLst>
      <p:ext uri="{19B8F6BF-5375-455C-9EA6-DF929625EA0E}">
        <p15:presenceInfo xmlns:p15="http://schemas.microsoft.com/office/powerpoint/2012/main" userId="S::ynl3@cdc.gov::4676f9d5-1308-442c-a674-67b1138ed07f" providerId="AD"/>
      </p:ext>
    </p:extLst>
  </p:cmAuthor>
  <p:cmAuthor id="4" name="Evelyn" initials="E" lastIdx="3" clrIdx="4">
    <p:extLst>
      <p:ext uri="{19B8F6BF-5375-455C-9EA6-DF929625EA0E}">
        <p15:presenceInfo xmlns:p15="http://schemas.microsoft.com/office/powerpoint/2012/main" userId="S::ydj2@cdc.gov::6ac5eaec-675e-457c-bb46-8f407369e67b" providerId="AD"/>
      </p:ext>
    </p:extLst>
  </p:cmAuthor>
  <p:cmAuthor id="5" name="Moore, Georgia Ann (CDC/DDPHSIS/CSTLTS/OD)" initials="MGA(" lastIdx="3" clrIdx="5">
    <p:extLst>
      <p:ext uri="{19B8F6BF-5375-455C-9EA6-DF929625EA0E}">
        <p15:presenceInfo xmlns:p15="http://schemas.microsoft.com/office/powerpoint/2012/main" userId="S::gbm7@cdc.gov::3d8af32e-2536-40e7-8bd3-fae50345a15a" providerId="AD"/>
      </p:ext>
    </p:extLst>
  </p:cmAuthor>
  <p:cmAuthor id="6" name="CSTLTS ADS" initials="acy2" lastIdx="3" clrIdx="6">
    <p:extLst>
      <p:ext uri="{19B8F6BF-5375-455C-9EA6-DF929625EA0E}">
        <p15:presenceInfo xmlns:p15="http://schemas.microsoft.com/office/powerpoint/2012/main" userId="CSTLTS AD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080808"/>
    <a:srgbClr val="BCE292"/>
    <a:srgbClr val="9ED561"/>
    <a:srgbClr val="E8FECE"/>
    <a:srgbClr val="FAF400"/>
    <a:srgbClr val="F45C2C"/>
    <a:srgbClr val="ED4213"/>
    <a:srgbClr val="EEE800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CAA27-0495-42F9-9A47-2CB3E38FCAE9}" v="12" dt="2025-11-24T18:51:40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912" y="96"/>
      </p:cViewPr>
      <p:guideLst>
        <p:guide orient="horz" pos="696"/>
        <p:guide pos="384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933" y="0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94295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933" y="8694295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382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419" y="0"/>
            <a:ext cx="30238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685800"/>
            <a:ext cx="51450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15" y="4344027"/>
            <a:ext cx="5118209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491"/>
            <a:ext cx="30238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419" y="8686491"/>
            <a:ext cx="30238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64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9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3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3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2E0D-6485-4017-A1BE-6FD4DBC8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CE96A-4367-47F5-B211-314F2C4B4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4432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8045264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191724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2080585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9176821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2090970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/>
              <a:t>Section Header</a:t>
            </a:r>
            <a:br>
              <a:rPr lang="en-US"/>
            </a:br>
            <a:r>
              <a:rPr lang="en-US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7514224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1435102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Paragraph of type</a:t>
            </a:r>
          </a:p>
          <a:p>
            <a:pPr lvl="0"/>
            <a:r>
              <a:rPr lang="en-US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0805831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229255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5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1589806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/>
              <a:t>Section Header</a:t>
            </a:r>
            <a:br>
              <a:rPr lang="en-US"/>
            </a:br>
            <a:r>
              <a:rPr lang="en-US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Paragraph of type</a:t>
            </a:r>
          </a:p>
          <a:p>
            <a:pPr lvl="0"/>
            <a:r>
              <a:rPr lang="en-US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1" y="500657"/>
            <a:ext cx="9708758" cy="1247738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Age, State and Territory,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876425"/>
            <a:ext cx="8229600" cy="3990975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080808"/>
                </a:solidFill>
              </a:rPr>
              <a:t>Definitions</a:t>
            </a:r>
          </a:p>
          <a:p>
            <a:r>
              <a:rPr lang="en-US" b="0" dirty="0">
                <a:solidFill>
                  <a:srgbClr val="080808"/>
                </a:solidFill>
              </a:rPr>
              <a:t>Obesity: Body mass index (BMI) of 30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  <a:r>
              <a:rPr lang="en-US" b="0" dirty="0">
                <a:solidFill>
                  <a:srgbClr val="080808"/>
                </a:solidFill>
              </a:rPr>
              <a:t> or higher.</a:t>
            </a:r>
          </a:p>
          <a:p>
            <a:pPr marL="0" indent="0">
              <a:buNone/>
            </a:pPr>
            <a:endParaRPr lang="en-US" b="0" dirty="0">
              <a:solidFill>
                <a:srgbClr val="080808"/>
              </a:solidFill>
            </a:endParaRPr>
          </a:p>
          <a:p>
            <a:r>
              <a:rPr lang="en-US" b="0" dirty="0">
                <a:solidFill>
                  <a:srgbClr val="080808"/>
                </a:solidFill>
              </a:rPr>
              <a:t>Body mass index (BMI): A calculated measure of weight relative to height, defined as body weight in kilograms divided by height in meters squared.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CDC logo">
            <a:extLst>
              <a:ext uri="{FF2B5EF4-FFF2-40B4-BE49-F238E27FC236}">
                <a16:creationId xmlns:a16="http://schemas.microsoft.com/office/drawing/2014/main" id="{FEDC393E-AA6A-B1AF-4DDB-1AEF1186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4" y="145514"/>
            <a:ext cx="9628502" cy="81328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Adults Aged 60 Years and Older, by State and Territory, BRFSS, 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205" y="6301466"/>
            <a:ext cx="754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7" name="Picture 6" descr="Prevalence of Obesity Based on Self-Reported Weight and Height Among Adults Aged 60 Years and Older, by State and Territory, BRFSS, 2024">
            <a:extLst>
              <a:ext uri="{FF2B5EF4-FFF2-40B4-BE49-F238E27FC236}">
                <a16:creationId xmlns:a16="http://schemas.microsoft.com/office/drawing/2014/main" id="{4E8DA7E0-E0E9-4DF0-54D0-F368BE0D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100" y="1256997"/>
            <a:ext cx="6620799" cy="4344006"/>
          </a:xfrm>
          <a:prstGeom prst="rect">
            <a:avLst/>
          </a:prstGeom>
        </p:spPr>
      </p:pic>
      <p:pic>
        <p:nvPicPr>
          <p:cNvPr id="5" name="Picture 4" descr="CDC logo">
            <a:extLst>
              <a:ext uri="{FF2B5EF4-FFF2-40B4-BE49-F238E27FC236}">
                <a16:creationId xmlns:a16="http://schemas.microsoft.com/office/drawing/2014/main" id="{67A0B9F8-A87F-FA1D-6F09-0E53245E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9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0E1313-6C5C-AF3B-1CEB-584109D10D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3632" y="176336"/>
            <a:ext cx="9628502" cy="8132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Adults Aged 60 Years and Older, by State and Territory, BRFSS, 2024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Object 4" descr="Table - Prevalence of Obesity Based on Self-Reported Weight and Height Among Adults Aged 60 Years and Older, by State and Territory, BRFSS, 2024&#10;">
            <a:extLst>
              <a:ext uri="{FF2B5EF4-FFF2-40B4-BE49-F238E27FC236}">
                <a16:creationId xmlns:a16="http://schemas.microsoft.com/office/drawing/2014/main" id="{206DD5DE-3935-E1D6-BC19-76BE68B93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846495"/>
              </p:ext>
            </p:extLst>
          </p:nvPr>
        </p:nvGraphicFramePr>
        <p:xfrm>
          <a:off x="888281" y="1357496"/>
          <a:ext cx="4123327" cy="404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15177" imgH="5610225" progId="Excel.Sheet.12">
                  <p:embed/>
                </p:oleObj>
              </mc:Choice>
              <mc:Fallback>
                <p:oleObj name="Worksheet" r:id="rId3" imgW="5715177" imgH="561022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06DD5DE-3935-E1D6-BC19-76BE68B93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281" y="1357496"/>
                        <a:ext cx="4123327" cy="404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Cont. Table - Prevalence of Obesity Based on Self-Reported Weight and Height Among Adults Aged 60 Years and Older, by State and Territory, BRFSS, 2024&#10;">
            <a:extLst>
              <a:ext uri="{FF2B5EF4-FFF2-40B4-BE49-F238E27FC236}">
                <a16:creationId xmlns:a16="http://schemas.microsoft.com/office/drawing/2014/main" id="{6400B745-DEB2-324C-4C0D-7C3607668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88622"/>
              </p:ext>
            </p:extLst>
          </p:nvPr>
        </p:nvGraphicFramePr>
        <p:xfrm>
          <a:off x="5198510" y="1357495"/>
          <a:ext cx="4123327" cy="404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715177" imgH="5610225" progId="Excel.Sheet.12">
                  <p:embed/>
                </p:oleObj>
              </mc:Choice>
              <mc:Fallback>
                <p:oleObj name="Worksheet" r:id="rId5" imgW="5715177" imgH="5610225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400B745-DEB2-324C-4C0D-7C36076689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8510" y="1357495"/>
                        <a:ext cx="4123327" cy="404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07389" y="6092798"/>
            <a:ext cx="9189208" cy="66886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949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F617D-3F6A-FBEE-FD5D-35FE9509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32" y="309898"/>
            <a:ext cx="9628502" cy="81328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Adults Aged 60 Years and Older, by State and Territory, BRFSS, 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02" y="1653294"/>
            <a:ext cx="8023525" cy="4394008"/>
          </a:xfrm>
        </p:spPr>
        <p:txBody>
          <a:bodyPr lIns="91440" tIns="45720" rIns="91440" bIns="45720" anchor="t"/>
          <a:lstStyle/>
          <a:p>
            <a:pPr marL="347345" lvl="0" indent="-347345">
              <a:spcBef>
                <a:spcPts val="800"/>
              </a:spcBef>
              <a:buClr>
                <a:srgbClr val="0039A6"/>
              </a:buClr>
              <a:buNone/>
              <a:defRPr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  <a:endParaRPr lang="en-US" sz="2200" dirty="0"/>
          </a:p>
          <a:p>
            <a:pPr marL="347345" lvl="0" indent="-347345">
              <a:spcBef>
                <a:spcPts val="800"/>
              </a:spcBef>
              <a:buClr>
                <a:srgbClr val="0039A6"/>
              </a:buClr>
              <a:defRPr/>
            </a:pPr>
            <a:r>
              <a:rPr lang="en-US" sz="2200" b="0" dirty="0">
                <a:solidFill>
                  <a:srgbClr val="000000"/>
                </a:solidFill>
              </a:rPr>
              <a:t>No states had a prevalence of obesity less than 20%.</a:t>
            </a:r>
          </a:p>
          <a:p>
            <a:pPr marL="347345" indent="-347345">
              <a:spcBef>
                <a:spcPts val="8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Colorado and Hawaii </a:t>
            </a:r>
            <a:r>
              <a:rPr lang="en-US" sz="2200" b="0" dirty="0">
                <a:solidFill>
                  <a:srgbClr val="060606"/>
                </a:solidFill>
                <a:ea typeface="Calibri" panose="020F0502020204030204" pitchFamily="34" charset="0"/>
                <a:cs typeface="Times New Roman"/>
              </a:rPr>
              <a:t>had a prevalence of obesity between 20% and &lt;25%.</a:t>
            </a:r>
            <a:endParaRPr lang="en-US" sz="2200" b="0" dirty="0">
              <a:solidFill>
                <a:srgbClr val="060606"/>
              </a:solidFill>
              <a:cs typeface="Times New Roman"/>
            </a:endParaRPr>
          </a:p>
          <a:p>
            <a:pPr marL="347345" lvl="0" indent="-347345">
              <a:spcBef>
                <a:spcPts val="800"/>
              </a:spcBef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2200" b="0" dirty="0">
                <a:solidFill>
                  <a:srgbClr val="000000"/>
                </a:solidFill>
              </a:rPr>
              <a:t>10 states </a:t>
            </a:r>
            <a:r>
              <a:rPr lang="en-US" sz="2200" b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and the District of Columbia</a:t>
            </a:r>
            <a:r>
              <a:rPr lang="en-US" sz="2200" b="0" dirty="0">
                <a:solidFill>
                  <a:srgbClr val="000000"/>
                </a:solidFill>
              </a:rPr>
              <a:t> had a prevalence of obesity between 25%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&lt;30%.</a:t>
            </a:r>
          </a:p>
          <a:p>
            <a:pPr marL="347345" lvl="0" indent="-347345">
              <a:spcBef>
                <a:spcPts val="800"/>
              </a:spcBef>
              <a:buClr>
                <a:srgbClr val="0039A6"/>
              </a:buClr>
              <a:defRPr/>
            </a:pPr>
            <a:r>
              <a:rPr lang="en-US" sz="2200" b="0" dirty="0">
                <a:solidFill>
                  <a:srgbClr val="000000"/>
                </a:solidFill>
              </a:rPr>
              <a:t>23 states, Gum, Puerto Rico, and the Virgin Islands had a prevalence of obesity between 30%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&lt;35%.</a:t>
            </a:r>
          </a:p>
          <a:p>
            <a:pPr marL="347345" lvl="0" indent="-347345">
              <a:spcBef>
                <a:spcPts val="800"/>
              </a:spcBef>
              <a:buClr>
                <a:srgbClr val="0039A6"/>
              </a:buClr>
              <a:defRPr/>
            </a:pPr>
            <a:r>
              <a:rPr lang="en-US" sz="2200" b="0" dirty="0">
                <a:solidFill>
                  <a:srgbClr val="000000"/>
                </a:solidFill>
              </a:rPr>
              <a:t>14 states had a prevalence of obesity between 35% and &lt;40%.</a:t>
            </a:r>
          </a:p>
          <a:p>
            <a:pPr marL="347345" lvl="0" indent="-347345">
              <a:spcBef>
                <a:spcPts val="800"/>
              </a:spcBef>
              <a:buClr>
                <a:srgbClr val="0039A6"/>
              </a:buClr>
              <a:defRPr/>
            </a:pPr>
            <a:r>
              <a:rPr lang="en-US" sz="2200" b="0" dirty="0">
                <a:solidFill>
                  <a:srgbClr val="000000"/>
                </a:solidFill>
              </a:rPr>
              <a:t>No states had a prevalence of obesity 40%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CDC logo">
            <a:extLst>
              <a:ext uri="{FF2B5EF4-FFF2-40B4-BE49-F238E27FC236}">
                <a16:creationId xmlns:a16="http://schemas.microsoft.com/office/drawing/2014/main" id="{691ABCEC-A02D-D102-541B-D69058ECC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92" y="5966015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390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C688FB-E5F1-4CBA-9CED-70D12206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8" y="85797"/>
            <a:ext cx="9536344" cy="1285216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Age, State and Territory,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1913357"/>
            <a:ext cx="8475260" cy="4002660"/>
          </a:xfrm>
        </p:spPr>
        <p:txBody>
          <a:bodyPr/>
          <a:lstStyle/>
          <a:p>
            <a:pPr marL="0" indent="0">
              <a:buNone/>
            </a:pPr>
            <a:r>
              <a:rPr lang="en-US" sz="2200" b="0" dirty="0">
                <a:solidFill>
                  <a:srgbClr val="080808"/>
                </a:solidFill>
              </a:rPr>
              <a:t>Method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The data were collected through the Behavioral Risk Factor Surveillance System (BRFSS), an ongoing, state-based, telephone interview survey conducted by state health departments with assistance from CDC. </a:t>
            </a:r>
          </a:p>
          <a:p>
            <a:pPr marL="0" indent="0"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Height and weight data used in the BMI calculations were self-reported.</a:t>
            </a:r>
          </a:p>
          <a:p>
            <a:endParaRPr lang="en-US" sz="2200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CDC logo">
            <a:extLst>
              <a:ext uri="{FF2B5EF4-FFF2-40B4-BE49-F238E27FC236}">
                <a16:creationId xmlns:a16="http://schemas.microsoft.com/office/drawing/2014/main" id="{FCEDF4CD-E650-446D-7A49-A6CCE3BC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792" y="5966015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FC40-89E4-BB36-EEC1-7F24FAEC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8" y="321755"/>
            <a:ext cx="9585949" cy="1247738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Age, State and Territory,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23" y="1978924"/>
            <a:ext cx="8293396" cy="3524409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80808"/>
                </a:solidFill>
              </a:rPr>
              <a:t>Exclusion Criteria 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b="0" dirty="0">
                <a:solidFill>
                  <a:srgbClr val="000000"/>
                </a:solidFill>
              </a:rPr>
              <a:t>Height:  &lt;3 feet or ≥8 feet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Weight:  &lt;50 pounds or ≥650 pounds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BMI: </a:t>
            </a:r>
            <a:r>
              <a:rPr lang="en-US" b="0" dirty="0">
                <a:solidFill>
                  <a:srgbClr val="080808"/>
                </a:solidFill>
              </a:rPr>
              <a:t>&lt;12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  <a:r>
              <a:rPr lang="en-US" b="0" dirty="0">
                <a:solidFill>
                  <a:srgbClr val="080808"/>
                </a:solidFill>
              </a:rPr>
              <a:t> or ≥100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="0" baseline="30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Pregnant women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CDC logo">
            <a:extLst>
              <a:ext uri="{FF2B5EF4-FFF2-40B4-BE49-F238E27FC236}">
                <a16:creationId xmlns:a16="http://schemas.microsoft.com/office/drawing/2014/main" id="{E6137ABC-1D20-5997-A65F-FB77A993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93" y="-66467"/>
            <a:ext cx="9883815" cy="967653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Adults Aged 18–39 Years, by State and Territory, BRFSS, 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Obesity Based on Self-Reported Weight and Height Among Adults Aged 18–39 Years, by State and Territory, BRFSS, 2024">
            <a:extLst>
              <a:ext uri="{FF2B5EF4-FFF2-40B4-BE49-F238E27FC236}">
                <a16:creationId xmlns:a16="http://schemas.microsoft.com/office/drawing/2014/main" id="{4D7D3460-F774-4C51-06DB-17A5AF0F2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06" y="1209365"/>
            <a:ext cx="6544588" cy="4439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4156" y="6342773"/>
            <a:ext cx="749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5" name="Picture 4" descr="CDC logo">
            <a:extLst>
              <a:ext uri="{FF2B5EF4-FFF2-40B4-BE49-F238E27FC236}">
                <a16:creationId xmlns:a16="http://schemas.microsoft.com/office/drawing/2014/main" id="{E00EFE3E-1737-D3AF-4F4D-0FE737BB1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234" y="5977367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90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16" y="226536"/>
            <a:ext cx="9591366" cy="805827"/>
          </a:xfrm>
        </p:spPr>
        <p:txBody>
          <a:bodyPr/>
          <a:lstStyle/>
          <a:p>
            <a:pPr>
              <a:lnSpc>
                <a:spcPts val="2400"/>
              </a:lnSpc>
            </a:pP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Adults Aged 18–39 Years, by State and Territory, BRFSS, 2024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6640" y="6121873"/>
            <a:ext cx="9332384" cy="504795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</p:txBody>
      </p:sp>
      <p:graphicFrame>
        <p:nvGraphicFramePr>
          <p:cNvPr id="9" name="Object 8" descr="Prevalence of Obesity Based on Self-Reported Weight and Height Among Adults Aged 40–59 Years, by State and Territory, BRFSS, 2024">
            <a:extLst>
              <a:ext uri="{FF2B5EF4-FFF2-40B4-BE49-F238E27FC236}">
                <a16:creationId xmlns:a16="http://schemas.microsoft.com/office/drawing/2014/main" id="{30B1E1B4-2E1D-61CC-5800-3CB9F3B0E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43790"/>
              </p:ext>
            </p:extLst>
          </p:nvPr>
        </p:nvGraphicFramePr>
        <p:xfrm>
          <a:off x="1124986" y="1506581"/>
          <a:ext cx="4038513" cy="396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15177" imgH="5610225" progId="Excel.Sheet.12">
                  <p:embed/>
                </p:oleObj>
              </mc:Choice>
              <mc:Fallback>
                <p:oleObj name="Worksheet" r:id="rId3" imgW="5715177" imgH="5610225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0B1E1B4-2E1D-61CC-5800-3CB9F3B0E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4986" y="1506581"/>
                        <a:ext cx="4038513" cy="3966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Prevalence of Obesity Based on Self-Reported Weight and Height Among Adults Aged 40–59 Years, by State and Territory, BRFSS, 2024">
            <a:extLst>
              <a:ext uri="{FF2B5EF4-FFF2-40B4-BE49-F238E27FC236}">
                <a16:creationId xmlns:a16="http://schemas.microsoft.com/office/drawing/2014/main" id="{53792540-14DC-FDA5-E67C-E20100019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78007"/>
              </p:ext>
            </p:extLst>
          </p:nvPr>
        </p:nvGraphicFramePr>
        <p:xfrm>
          <a:off x="5308359" y="1506927"/>
          <a:ext cx="4039717" cy="396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715177" imgH="5610225" progId="Excel.Sheet.12">
                  <p:embed/>
                </p:oleObj>
              </mc:Choice>
              <mc:Fallback>
                <p:oleObj name="Worksheet" r:id="rId5" imgW="5715177" imgH="5610225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792540-14DC-FDA5-E67C-E20100019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8359" y="1506927"/>
                        <a:ext cx="4039717" cy="396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8688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183121"/>
            <a:ext cx="9673063" cy="95882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Adults Aged 18–39 Years, by State and Territory, BRFSS, 2024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2C860F-0B34-4A1F-95A4-F5A245F51B54}"/>
              </a:ext>
            </a:extLst>
          </p:cNvPr>
          <p:cNvSpPr txBox="1">
            <a:spLocks/>
          </p:cNvSpPr>
          <p:nvPr/>
        </p:nvSpPr>
        <p:spPr>
          <a:xfrm>
            <a:off x="997517" y="1674203"/>
            <a:ext cx="8292629" cy="40674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Summary</a:t>
            </a:r>
            <a:endParaRPr lang="en-US" sz="2200" dirty="0"/>
          </a:p>
          <a:p>
            <a:pPr marL="347345" lvl="0" indent="-347345" fontAlgn="auto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No states </a:t>
            </a:r>
            <a:r>
              <a:rPr lang="en-US" sz="2200" b="0" dirty="0">
                <a:solidFill>
                  <a:srgbClr val="000000"/>
                </a:solidFill>
              </a:rPr>
              <a:t>had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 prevalence of obesity less than 20%.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indent="-347345">
              <a:spcBef>
                <a:spcPts val="8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3 states and the District of Columbia </a:t>
            </a:r>
            <a:r>
              <a:rPr lang="en-US" sz="2200" b="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/>
              </a:rPr>
              <a:t>had a prevalence of obesity between 20% and &lt;25%.</a:t>
            </a:r>
            <a:endParaRPr lang="en-US" sz="2200" b="0" dirty="0">
              <a:solidFill>
                <a:srgbClr val="060606"/>
              </a:solidFill>
              <a:cs typeface="Times New Roman"/>
            </a:endParaRPr>
          </a:p>
          <a:p>
            <a:pPr marL="347345" marR="0" lvl="0" indent="-347345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21 states and the Virgin Islands had a prevalence of obesity between 25% and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&lt;30%.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19 states and Puerto Rico had a prevalence of obesity between 30% and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&lt;35%.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6 states had a prevalence of obesity between 35% and &lt;40%.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Guam had a prevalence of obesity 40% or greater.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CDC logo">
            <a:extLst>
              <a:ext uri="{FF2B5EF4-FFF2-40B4-BE49-F238E27FC236}">
                <a16:creationId xmlns:a16="http://schemas.microsoft.com/office/drawing/2014/main" id="{9862535E-6A13-C12E-8ABE-D76CA574F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788" y="6009715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595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3" y="291269"/>
            <a:ext cx="9576247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Adults Aged 40–59 Years, by State and Territory, BRFSS, 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4398" y="6340656"/>
            <a:ext cx="756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5" name="Picture 4" descr="Prevalence of Obesity Based on Self-Reported Weight and Height Among Adults Aged 40–59 Years, by State and Territory, BRFSS, 2024">
            <a:extLst>
              <a:ext uri="{FF2B5EF4-FFF2-40B4-BE49-F238E27FC236}">
                <a16:creationId xmlns:a16="http://schemas.microsoft.com/office/drawing/2014/main" id="{1CB332F2-5623-BEC1-95D8-13C7A698E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16" y="1228418"/>
            <a:ext cx="6573167" cy="4401164"/>
          </a:xfrm>
          <a:prstGeom prst="rect">
            <a:avLst/>
          </a:prstGeom>
        </p:spPr>
      </p:pic>
      <p:pic>
        <p:nvPicPr>
          <p:cNvPr id="3" name="Picture 2" descr="CDC logo">
            <a:extLst>
              <a:ext uri="{FF2B5EF4-FFF2-40B4-BE49-F238E27FC236}">
                <a16:creationId xmlns:a16="http://schemas.microsoft.com/office/drawing/2014/main" id="{2959CF80-CE82-1FA6-6B2F-A0DE87E47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337" y="5966015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9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72" y="252255"/>
            <a:ext cx="9578838" cy="769834"/>
          </a:xfrm>
        </p:spPr>
        <p:txBody>
          <a:bodyPr/>
          <a:lstStyle/>
          <a:p>
            <a:pPr>
              <a:lnSpc>
                <a:spcPts val="2400"/>
              </a:lnSpc>
            </a:pP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Aged 40–59 Years, by State and Territory, BRFSS, 2024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0559" y="5582253"/>
            <a:ext cx="9261093" cy="1146413"/>
          </a:xfrm>
        </p:spPr>
        <p:txBody>
          <a:bodyPr/>
          <a:lstStyle/>
          <a:p>
            <a:pPr indent="0"/>
            <a:endParaRPr lang="en-US" sz="900" i="1">
              <a:latin typeface="Verdana" pitchFamily="34" charset="0"/>
            </a:endParaRPr>
          </a:p>
          <a:p>
            <a:pPr indent="0"/>
            <a:endParaRPr lang="en-US" sz="9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4B7D0DB-801C-AB45-2729-CF04007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04536"/>
              </p:ext>
            </p:extLst>
          </p:nvPr>
        </p:nvGraphicFramePr>
        <p:xfrm>
          <a:off x="1380381" y="1272553"/>
          <a:ext cx="3766406" cy="439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15177" imgH="6667500" progId="Excel.Sheet.12">
                  <p:embed/>
                </p:oleObj>
              </mc:Choice>
              <mc:Fallback>
                <p:oleObj name="Worksheet" r:id="rId3" imgW="5715177" imgH="66675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4B7D0DB-801C-AB45-2729-CF040071D4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0381" y="1272553"/>
                        <a:ext cx="3766406" cy="4394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Prevalence of Obesity Based on Self-Reported Weight and Height Among Adults Aged 60 Years and Older, by State and Territory, BRFSS, 2024">
            <a:extLst>
              <a:ext uri="{FF2B5EF4-FFF2-40B4-BE49-F238E27FC236}">
                <a16:creationId xmlns:a16="http://schemas.microsoft.com/office/drawing/2014/main" id="{7C4DE1CE-61B9-CDBE-3125-E132F35E78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53464"/>
              </p:ext>
            </p:extLst>
          </p:nvPr>
        </p:nvGraphicFramePr>
        <p:xfrm>
          <a:off x="5314464" y="1281262"/>
          <a:ext cx="3766406" cy="437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715177" imgH="6638925" progId="Excel.Sheet.12">
                  <p:embed/>
                </p:oleObj>
              </mc:Choice>
              <mc:Fallback>
                <p:oleObj name="Worksheet" r:id="rId5" imgW="5715177" imgH="6638925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C4DE1CE-61B9-CDBE-3125-E132F35E78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4464" y="1281262"/>
                        <a:ext cx="3766406" cy="4375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6908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8DCFC1-771E-DFE6-5664-4A263AE871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867" y="507023"/>
            <a:ext cx="9576247" cy="5974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Adults Aged 40–59 Years, by State and Territory, BRFSS, 2024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334" y="1663001"/>
            <a:ext cx="8311311" cy="4993386"/>
          </a:xfrm>
        </p:spPr>
        <p:txBody>
          <a:bodyPr/>
          <a:lstStyle/>
          <a:p>
            <a:pPr marL="347345" lvl="0" indent="-347345">
              <a:spcBef>
                <a:spcPts val="800"/>
              </a:spcBef>
              <a:buClr>
                <a:srgbClr val="0039A6"/>
              </a:buClr>
              <a:buNone/>
              <a:defRPr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  <a:endParaRPr lang="en-US" sz="2200" dirty="0"/>
          </a:p>
          <a:p>
            <a:pPr marL="347345" lvl="0" indent="-347345">
              <a:spcBef>
                <a:spcPts val="800"/>
              </a:spcBef>
              <a:buClr>
                <a:srgbClr val="0039A6"/>
              </a:buClr>
              <a:defRPr/>
            </a:pPr>
            <a:r>
              <a:rPr lang="en-US" sz="2200" b="0" dirty="0">
                <a:solidFill>
                  <a:srgbClr val="000000"/>
                </a:solidFill>
              </a:rPr>
              <a:t>No states had a prevalence of obesity less than 25%.</a:t>
            </a:r>
          </a:p>
          <a:p>
            <a:pPr marL="347345" indent="-347345">
              <a:spcBef>
                <a:spcPts val="8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0" dirty="0">
                <a:solidFill>
                  <a:srgbClr val="000000"/>
                </a:solidFill>
              </a:rPr>
              <a:t>Colorado had a prevalence of obesity between 25%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&lt;30%.</a:t>
            </a:r>
          </a:p>
          <a:p>
            <a:pPr marL="347345" lvl="0" indent="-347345">
              <a:spcBef>
                <a:spcPts val="800"/>
              </a:spcBef>
              <a:buClr>
                <a:srgbClr val="0039A6"/>
              </a:buClr>
              <a:defRPr/>
            </a:pPr>
            <a:r>
              <a:rPr lang="en-US" sz="2200" b="0" dirty="0">
                <a:solidFill>
                  <a:srgbClr val="000000"/>
                </a:solidFill>
              </a:rPr>
              <a:t>5 states </a:t>
            </a:r>
            <a:r>
              <a:rPr lang="en-US" sz="2200" b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and the District of Columbia</a:t>
            </a:r>
            <a:r>
              <a:rPr lang="en-US" sz="2200" b="0" dirty="0">
                <a:solidFill>
                  <a:srgbClr val="000000"/>
                </a:solidFill>
              </a:rPr>
              <a:t> had a prevalence of obesity between 30%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&lt;35%.</a:t>
            </a:r>
          </a:p>
          <a:p>
            <a:pPr marL="347345" lvl="0" indent="-347345">
              <a:spcBef>
                <a:spcPts val="800"/>
              </a:spcBef>
              <a:buClr>
                <a:srgbClr val="0039A6"/>
              </a:buClr>
              <a:defRPr/>
            </a:pPr>
            <a:r>
              <a:rPr lang="en-US" sz="2200" b="0" dirty="0">
                <a:solidFill>
                  <a:srgbClr val="000000"/>
                </a:solidFill>
              </a:rPr>
              <a:t>18 states had a prevalence of obesity between 35% and &lt;40%.</a:t>
            </a:r>
          </a:p>
          <a:p>
            <a:pPr marL="347345" indent="-347345">
              <a:spcBef>
                <a:spcPts val="800"/>
              </a:spcBef>
              <a:buClr>
                <a:srgbClr val="0039A6"/>
              </a:buClr>
              <a:defRPr/>
            </a:pPr>
            <a:r>
              <a:rPr lang="en-US" sz="2200" b="0" dirty="0">
                <a:solidFill>
                  <a:srgbClr val="000000"/>
                </a:solidFill>
              </a:rPr>
              <a:t>17 states and Puerto Rico had a prevalence of obesity between 40% and &lt;45%.</a:t>
            </a:r>
          </a:p>
          <a:p>
            <a:pPr marL="347345" lvl="0" indent="-347345">
              <a:spcBef>
                <a:spcPts val="800"/>
              </a:spcBef>
              <a:buClr>
                <a:srgbClr val="0039A6"/>
              </a:buClr>
              <a:defRPr/>
            </a:pPr>
            <a:r>
              <a:rPr lang="en-US" sz="2200" b="0" dirty="0">
                <a:solidFill>
                  <a:srgbClr val="000000"/>
                </a:solidFill>
              </a:rPr>
              <a:t>7 states, Gum and the Virgin Islands had a prevalence of obesity between 45% and &lt;50%.​</a:t>
            </a:r>
          </a:p>
          <a:p>
            <a:pPr marL="347345" lvl="0" indent="-347345">
              <a:spcBef>
                <a:spcPts val="800"/>
              </a:spcBef>
              <a:buClr>
                <a:srgbClr val="0039A6"/>
              </a:buClr>
              <a:defRPr/>
            </a:pPr>
            <a:r>
              <a:rPr lang="en-US" sz="2200" b="0" dirty="0">
                <a:solidFill>
                  <a:srgbClr val="000000"/>
                </a:solidFill>
              </a:rPr>
              <a:t>West Virginia had a prevalence of obesity 50% or greater.​</a:t>
            </a:r>
          </a:p>
          <a:p>
            <a:pPr marL="347345" lvl="0" indent="-347345">
              <a:spcBef>
                <a:spcPts val="800"/>
              </a:spcBef>
              <a:buClr>
                <a:srgbClr val="0039A6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CDC logo">
            <a:extLst>
              <a:ext uri="{FF2B5EF4-FFF2-40B4-BE49-F238E27FC236}">
                <a16:creationId xmlns:a16="http://schemas.microsoft.com/office/drawing/2014/main" id="{D398F426-67F1-E74F-87AA-079B073BC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92" y="5966015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246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f5e8e1-eeb2-484a-be0b-65ad7cf1b353" xsi:nil="true"/>
    <lcf76f155ced4ddcb4097134ff3c332f xmlns="e5a8b70a-03bd-4c9e-ad13-a97afbeaed30">
      <Terms xmlns="http://schemas.microsoft.com/office/infopath/2007/PartnerControls"/>
    </lcf76f155ced4ddcb4097134ff3c332f>
    <_dlc_DocId xmlns="f7f5e8e1-eeb2-484a-be0b-65ad7cf1b353">7UTKFZWMU4AY-517668884-4785</_dlc_DocId>
    <_dlc_DocIdUrl xmlns="f7f5e8e1-eeb2-484a-be0b-65ad7cf1b353">
      <Url>https://cdc.sharepoint.com/sites/NCCDPHP-DNPAO/OPCB/_layouts/15/DocIdRedir.aspx?ID=7UTKFZWMU4AY-517668884-4785</Url>
      <Description>7UTKFZWMU4AY-517668884-4785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C4CDD9A0D7D49B69306346585885E" ma:contentTypeVersion="16" ma:contentTypeDescription="Create a new document." ma:contentTypeScope="" ma:versionID="6380c8a4f809b029d610643439871e71">
  <xsd:schema xmlns:xsd="http://www.w3.org/2001/XMLSchema" xmlns:xs="http://www.w3.org/2001/XMLSchema" xmlns:p="http://schemas.microsoft.com/office/2006/metadata/properties" xmlns:ns2="f7f5e8e1-eeb2-484a-be0b-65ad7cf1b353" xmlns:ns3="e5a8b70a-03bd-4c9e-ad13-a97afbeaed30" targetNamespace="http://schemas.microsoft.com/office/2006/metadata/properties" ma:root="true" ma:fieldsID="c7df2e33eac5db88e9733634d439c7a7" ns2:_="" ns3:_="">
    <xsd:import namespace="f7f5e8e1-eeb2-484a-be0b-65ad7cf1b353"/>
    <xsd:import namespace="e5a8b70a-03bd-4c9e-ad13-a97afbeaed3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5e8e1-eeb2-484a-be0b-65ad7cf1b3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553db0-3bb8-4d9f-9f18-c3703c1aae1b}" ma:internalName="TaxCatchAll" ma:showField="CatchAllData" ma:web="f7f5e8e1-eeb2-484a-be0b-65ad7cf1b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8b70a-03bd-4c9e-ad13-a97afbeae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A8DE34-8272-41F0-A830-7C25E3D7DB2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D3B137B-A83D-4737-BD74-01C6DF4311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56263-FEE3-4E3F-A9B8-085D77E54A61}">
  <ds:schemaRefs>
    <ds:schemaRef ds:uri="http://schemas.microsoft.com/office/2006/metadata/properties"/>
    <ds:schemaRef ds:uri="http://schemas.microsoft.com/office/infopath/2007/PartnerControls"/>
    <ds:schemaRef ds:uri="f7f5e8e1-eeb2-484a-be0b-65ad7cf1b353"/>
    <ds:schemaRef ds:uri="e5a8b70a-03bd-4c9e-ad13-a97afbeaed30"/>
  </ds:schemaRefs>
</ds:datastoreItem>
</file>

<file path=customXml/itemProps4.xml><?xml version="1.0" encoding="utf-8"?>
<ds:datastoreItem xmlns:ds="http://schemas.openxmlformats.org/officeDocument/2006/customXml" ds:itemID="{E5AC6B2D-54DF-4333-8CFC-05309A4AC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5e8e1-eeb2-484a-be0b-65ad7cf1b353"/>
    <ds:schemaRef ds:uri="e5a8b70a-03bd-4c9e-ad13-a97afbeae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3385</TotalTime>
  <Words>936</Words>
  <Application>Microsoft Office PowerPoint</Application>
  <PresentationFormat>35mm Slides</PresentationFormat>
  <Paragraphs>76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Courier New</vt:lpstr>
      <vt:lpstr>Myriad Web Pro</vt:lpstr>
      <vt:lpstr>Times New Roman</vt:lpstr>
      <vt:lpstr>Verdana</vt:lpstr>
      <vt:lpstr>Wingdings</vt:lpstr>
      <vt:lpstr>NCCDPHP_ppt_darktheme[1]</vt:lpstr>
      <vt:lpstr>NCEZID_ppt_lighttheme[1]</vt:lpstr>
      <vt:lpstr>1_NCEZID_ppt_lighttheme[1]</vt:lpstr>
      <vt:lpstr>Worksheet</vt:lpstr>
      <vt:lpstr>Prevalence of Obesity Based on Self-Reported Weight and Height Among US Adults by Age, State and Territory, BRFSS, 2024 </vt:lpstr>
      <vt:lpstr>Prevalence of Obesity Based on Self-Reported Weight and Height Among US Adults by Age, State and Territory, BRFSS, 2024</vt:lpstr>
      <vt:lpstr>Prevalence of Obesity Based on Self-Reported Weight and Height Among US Adults by Age, State and Territory,  BRFSS, 2024</vt:lpstr>
      <vt:lpstr>Prevalence of Obesity Based on Self-Reported Weight and Height Among Adults Aged 18–39 Years, by State and Territory, BRFSS, 2024</vt:lpstr>
      <vt:lpstr> Prevalence of Obesity Based on Self-Reported Weight and Height Among Adults Aged 18–39 Years, by State and Territory, BRFSS, 2024</vt:lpstr>
      <vt:lpstr>Prevalence of Obesity Based on Self-Reported Weight and Height Among Adults Aged 18–39 Years, by State and Territory, BRFSS, 2024</vt:lpstr>
      <vt:lpstr>Prevalence of Obesity Based on Self-Reported Weight and Height Among Adults Aged 40–59 Years, by State and Territory, BRFSS, 2024</vt:lpstr>
      <vt:lpstr> Prevalence of Obesity Based on Self-Reported Weight and Height Among Adults Aged 40–59 Years, by State and Territory, BRFSS, 2024</vt:lpstr>
      <vt:lpstr>Prevalence of Obesity Based on Self-Reported Weight and Height Among Adults Aged 40–59 Years, by State and Territory, BRFSS, 2024</vt:lpstr>
      <vt:lpstr>Prevalence of Obesity Based on Self-Reported Weight and Height Among Adults Aged 60 Years and Older, by State and Territory, BRFSS, 2024</vt:lpstr>
      <vt:lpstr>Prevalence of Obesity Based on Self-Reported Weight and Height Among Adults Aged 60 Years and Older, by State and Territory, BRFSS, 2024</vt:lpstr>
      <vt:lpstr>Prevalence of Obesity Based on Self-Reported Weight and Height Among Adults Aged 60 Years and Older, by State and Territory, BRFSS, 2024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Hendrickson, Curtis (CDC/NCCDPHP/DNPAO)</cp:lastModifiedBy>
  <cp:revision>99</cp:revision>
  <cp:lastPrinted>2014-08-11T12:44:34Z</cp:lastPrinted>
  <dcterms:created xsi:type="dcterms:W3CDTF">2000-10-25T15:41:08Z</dcterms:created>
  <dcterms:modified xsi:type="dcterms:W3CDTF">2025-12-03T12:43:18Z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2021-08-05T19:21:26Z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e74401bf-548a-41d5-b9d6-ff506b23d18e</vt:lpwstr>
  </property>
  <property fmtid="{D5CDD505-2E9C-101B-9397-08002B2CF9AE}" pid="9" name="MSIP_Label_7b94a7b8-f06c-4dfe-bdcc-9b548fd58c31_ContentBits">
    <vt:lpwstr>0</vt:lpwstr>
  </property>
  <property fmtid="{D5CDD505-2E9C-101B-9397-08002B2CF9AE}" pid="10" name="ContentTypeId">
    <vt:lpwstr>0x0101000F8C4CDD9A0D7D49B69306346585885E</vt:lpwstr>
  </property>
  <property fmtid="{D5CDD505-2E9C-101B-9397-08002B2CF9AE}" pid="11" name="_dlc_DocIdItemGuid">
    <vt:lpwstr>23198a09-281f-44b1-9cfb-9ffb78049db0</vt:lpwstr>
  </property>
  <property fmtid="{D5CDD505-2E9C-101B-9397-08002B2CF9AE}" pid="12" name="MediaServiceImageTags">
    <vt:lpwstr/>
  </property>
</Properties>
</file>