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5"/>
    <p:sldMasterId id="2147483730" r:id="rId6"/>
  </p:sldMasterIdLst>
  <p:notesMasterIdLst>
    <p:notesMasterId r:id="rId16"/>
  </p:notesMasterIdLst>
  <p:handoutMasterIdLst>
    <p:handoutMasterId r:id="rId17"/>
  </p:handoutMasterIdLst>
  <p:sldIdLst>
    <p:sldId id="566" r:id="rId7"/>
    <p:sldId id="567" r:id="rId8"/>
    <p:sldId id="568" r:id="rId9"/>
    <p:sldId id="569" r:id="rId10"/>
    <p:sldId id="570" r:id="rId11"/>
    <p:sldId id="563" r:id="rId12"/>
    <p:sldId id="574" r:id="rId13"/>
    <p:sldId id="575" r:id="rId14"/>
    <p:sldId id="578" r:id="rId15"/>
  </p:sldIdLst>
  <p:sldSz cx="10287000" cy="6858000" type="35mm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C3B275CA-E597-49F5-BF93-85C964F20EBC}">
          <p14:sldIdLst/>
        </p14:section>
        <p14:section name="Obesity maps" id="{A3168837-82D9-4193-9B7E-7D5932130164}">
          <p14:sldIdLst>
            <p14:sldId id="566"/>
            <p14:sldId id="567"/>
            <p14:sldId id="568"/>
            <p14:sldId id="569"/>
            <p14:sldId id="570"/>
            <p14:sldId id="563"/>
            <p14:sldId id="574"/>
            <p14:sldId id="575"/>
            <p14:sldId id="5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632">
          <p15:clr>
            <a:srgbClr val="A4A3A4"/>
          </p15:clr>
        </p15:guide>
        <p15:guide id="2">
          <p15:clr>
            <a:srgbClr val="A4A3A4"/>
          </p15:clr>
        </p15:guide>
        <p15:guide id="3" pos="5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7D8C28-6224-2F67-A099-C5D41FD35562}" name="Pierce, Samantha (CDC/NCCDPHP/DNPAO)" initials="P(" userId="S::nya7@cdc.gov::6ce1d682-0160-4f90-b2f3-3824542d1b0f" providerId="AD"/>
  <p188:author id="{4F23953D-5510-506C-0A8A-5E814F8E3FFA}" name="Zhao, Lixia (CDC/NCCDPHP/DNPAO)" initials="Z(" userId="S::ynl3@cdc.gov::4676f9d5-1308-442c-a674-67b1138ed07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PIE" lastIdx="1" clrIdx="0"/>
  <p:cmAuthor id="1" name="CDC User" initials="CU" lastIdx="1" clrIdx="1"/>
  <p:cmAuthor id="2" name="DAG" initials="DAG" lastIdx="4" clrIdx="2">
    <p:extLst>
      <p:ext uri="{19B8F6BF-5375-455C-9EA6-DF929625EA0E}">
        <p15:presenceInfo xmlns:p15="http://schemas.microsoft.com/office/powerpoint/2012/main" userId="DAG" providerId="None"/>
      </p:ext>
    </p:extLst>
  </p:cmAuthor>
  <p:cmAuthor id="3" name="Ederer, David (CDC/DDNID/NCCDPHP/DNPAO)" initials="E(" lastIdx="2" clrIdx="3">
    <p:extLst>
      <p:ext uri="{19B8F6BF-5375-455C-9EA6-DF929625EA0E}">
        <p15:presenceInfo xmlns:p15="http://schemas.microsoft.com/office/powerpoint/2012/main" userId="S::xhj2@cdc.gov::66410689-e4e9-4a94-87f9-ef385ed74ac4" providerId="AD"/>
      </p:ext>
    </p:extLst>
  </p:cmAuthor>
  <p:cmAuthor id="4" name="Lee, Seung Hee (CDC/DDNID/NCCDPHP/DNPAO)" initials="L(" lastIdx="1" clrIdx="4">
    <p:extLst>
      <p:ext uri="{19B8F6BF-5375-455C-9EA6-DF929625EA0E}">
        <p15:presenceInfo xmlns:p15="http://schemas.microsoft.com/office/powerpoint/2012/main" userId="S::xde5@cdc.gov::62db3593-58ad-4ec6-b072-1cdac82d1a74" providerId="AD"/>
      </p:ext>
    </p:extLst>
  </p:cmAuthor>
  <p:cmAuthor id="5" name="Zhao, Lixia (CDC/DDNID/NCCDPHP/DNPAO)" initials="Z(" lastIdx="2" clrIdx="5">
    <p:extLst>
      <p:ext uri="{19B8F6BF-5375-455C-9EA6-DF929625EA0E}">
        <p15:presenceInfo xmlns:p15="http://schemas.microsoft.com/office/powerpoint/2012/main" userId="S::ynl3@cdc.gov::4676f9d5-1308-442c-a674-67b1138ed07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80808"/>
    <a:srgbClr val="FAF400"/>
    <a:srgbClr val="BCE292"/>
    <a:srgbClr val="9ED561"/>
    <a:srgbClr val="E8FECE"/>
    <a:srgbClr val="F45C2C"/>
    <a:srgbClr val="ED4213"/>
    <a:srgbClr val="EEE800"/>
    <a:srgbClr val="FFC6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916D4C-02AF-6C24-2C8B-079DA5C87C06}" v="1" dt="2024-08-20T14:01:38.4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539" autoAdjust="0"/>
  </p:normalViewPr>
  <p:slideViewPr>
    <p:cSldViewPr snapToGrid="0">
      <p:cViewPr varScale="1">
        <p:scale>
          <a:sx n="116" d="100"/>
          <a:sy n="116" d="100"/>
        </p:scale>
        <p:origin x="1050" y="102"/>
      </p:cViewPr>
      <p:guideLst>
        <p:guide orient="horz" pos="3632"/>
        <p:guide/>
        <p:guide pos="57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hao, Lixia (CDC/NCCDPHP/DNPAO)" userId="S::ynl3@cdc.gov::4676f9d5-1308-442c-a674-67b1138ed07f" providerId="AD" clId="Web-{78156A51-1DFD-4D8B-1887-5793E2D91829}"/>
    <pc:docChg chg="modSld">
      <pc:chgData name="Zhao, Lixia (CDC/NCCDPHP/DNPAO)" userId="S::ynl3@cdc.gov::4676f9d5-1308-442c-a674-67b1138ed07f" providerId="AD" clId="Web-{78156A51-1DFD-4D8B-1887-5793E2D91829}" dt="2024-08-12T18:27:38.016" v="0"/>
      <pc:docMkLst>
        <pc:docMk/>
      </pc:docMkLst>
      <pc:sldChg chg="delSp">
        <pc:chgData name="Zhao, Lixia (CDC/NCCDPHP/DNPAO)" userId="S::ynl3@cdc.gov::4676f9d5-1308-442c-a674-67b1138ed07f" providerId="AD" clId="Web-{78156A51-1DFD-4D8B-1887-5793E2D91829}" dt="2024-08-12T18:27:38.016" v="0"/>
        <pc:sldMkLst>
          <pc:docMk/>
          <pc:sldMk cId="858812165" sldId="594"/>
        </pc:sldMkLst>
        <pc:spChg chg="del">
          <ac:chgData name="Zhao, Lixia (CDC/NCCDPHP/DNPAO)" userId="S::ynl3@cdc.gov::4676f9d5-1308-442c-a674-67b1138ed07f" providerId="AD" clId="Web-{78156A51-1DFD-4D8B-1887-5793E2D91829}" dt="2024-08-12T18:27:38.016" v="0"/>
          <ac:spMkLst>
            <pc:docMk/>
            <pc:sldMk cId="858812165" sldId="594"/>
            <ac:spMk id="6" creationId="{00000000-0000-0000-0000-000000000000}"/>
          </ac:spMkLst>
        </pc:spChg>
      </pc:sldChg>
    </pc:docChg>
  </pc:docChgLst>
  <pc:docChgLst>
    <pc:chgData name="Pierce, Samantha (CDC/NCCDPHP/DNPAO)" userId="S::nya7@cdc.gov::6ce1d682-0160-4f90-b2f3-3824542d1b0f" providerId="AD" clId="Web-{F864FCDE-1136-C878-ED83-BDB12D6D7614}"/>
    <pc:docChg chg="mod modSld">
      <pc:chgData name="Pierce, Samantha (CDC/NCCDPHP/DNPAO)" userId="S::nya7@cdc.gov::6ce1d682-0160-4f90-b2f3-3824542d1b0f" providerId="AD" clId="Web-{F864FCDE-1136-C878-ED83-BDB12D6D7614}" dt="2024-08-14T13:39:48.479" v="9" actId="1076"/>
      <pc:docMkLst>
        <pc:docMk/>
      </pc:docMkLst>
      <pc:sldChg chg="modSp">
        <pc:chgData name="Pierce, Samantha (CDC/NCCDPHP/DNPAO)" userId="S::nya7@cdc.gov::6ce1d682-0160-4f90-b2f3-3824542d1b0f" providerId="AD" clId="Web-{F864FCDE-1136-C878-ED83-BDB12D6D7614}" dt="2024-08-14T13:39:48.479" v="9" actId="1076"/>
        <pc:sldMkLst>
          <pc:docMk/>
          <pc:sldMk cId="280078931" sldId="593"/>
        </pc:sldMkLst>
        <pc:spChg chg="mod">
          <ac:chgData name="Pierce, Samantha (CDC/NCCDPHP/DNPAO)" userId="S::nya7@cdc.gov::6ce1d682-0160-4f90-b2f3-3824542d1b0f" providerId="AD" clId="Web-{F864FCDE-1136-C878-ED83-BDB12D6D7614}" dt="2024-08-14T13:39:48.479" v="9" actId="1076"/>
          <ac:spMkLst>
            <pc:docMk/>
            <pc:sldMk cId="280078931" sldId="593"/>
            <ac:spMk id="4" creationId="{00000000-0000-0000-0000-000000000000}"/>
          </ac:spMkLst>
        </pc:spChg>
      </pc:sldChg>
      <pc:sldChg chg="modSp">
        <pc:chgData name="Pierce, Samantha (CDC/NCCDPHP/DNPAO)" userId="S::nya7@cdc.gov::6ce1d682-0160-4f90-b2f3-3824542d1b0f" providerId="AD" clId="Web-{F864FCDE-1136-C878-ED83-BDB12D6D7614}" dt="2024-08-14T13:38:27.337" v="2" actId="20577"/>
        <pc:sldMkLst>
          <pc:docMk/>
          <pc:sldMk cId="858812165" sldId="594"/>
        </pc:sldMkLst>
        <pc:spChg chg="mod">
          <ac:chgData name="Pierce, Samantha (CDC/NCCDPHP/DNPAO)" userId="S::nya7@cdc.gov::6ce1d682-0160-4f90-b2f3-3824542d1b0f" providerId="AD" clId="Web-{F864FCDE-1136-C878-ED83-BDB12D6D7614}" dt="2024-08-14T13:38:27.337" v="2" actId="20577"/>
          <ac:spMkLst>
            <pc:docMk/>
            <pc:sldMk cId="858812165" sldId="594"/>
            <ac:spMk id="8" creationId="{365FAD3C-09B0-4548-8603-574986ECF6E6}"/>
          </ac:spMkLst>
        </pc:spChg>
      </pc:sldChg>
    </pc:docChg>
  </pc:docChgLst>
  <pc:docChgLst>
    <pc:chgData name="Zhao, Lixia (CDC/NCCDPHP/DNPAO)" userId="S::ynl3@cdc.gov::4676f9d5-1308-442c-a674-67b1138ed07f" providerId="AD" clId="Web-{85C0F39B-C521-DC7C-0F07-3873F4DD2CD0}"/>
    <pc:docChg chg="mod">
      <pc:chgData name="Zhao, Lixia (CDC/NCCDPHP/DNPAO)" userId="S::ynl3@cdc.gov::4676f9d5-1308-442c-a674-67b1138ed07f" providerId="AD" clId="Web-{85C0F39B-C521-DC7C-0F07-3873F4DD2CD0}" dt="2024-08-15T11:24:30.906" v="0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3178866" cy="472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0" tIns="47407" rIns="94810" bIns="4740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6336" y="3"/>
            <a:ext cx="3178865" cy="472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0" tIns="47407" rIns="94810" bIns="4740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129010"/>
            <a:ext cx="3178866" cy="472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0" tIns="47407" rIns="94810" bIns="4740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6336" y="9129010"/>
            <a:ext cx="3178865" cy="472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10" tIns="47407" rIns="94810" bIns="4740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fld id="{1805D087-AF7F-4474-91AC-87EE2095E1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71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3168927" cy="480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56" tIns="48080" rIns="96156" bIns="48080" numCol="1" anchor="t" anchorCtr="0" compatLnSpc="1">
            <a:prstTxWarp prst="textNoShape">
              <a:avLst/>
            </a:prstTxWarp>
          </a:bodyPr>
          <a:lstStyle>
            <a:lvl1pPr defTabSz="961516" eaLnBrk="0" hangingPunct="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279" y="0"/>
            <a:ext cx="3168926" cy="480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56" tIns="48080" rIns="96156" bIns="48080" numCol="1" anchor="t" anchorCtr="0" compatLnSpc="1">
            <a:prstTxWarp prst="textNoShape">
              <a:avLst/>
            </a:prstTxWarp>
          </a:bodyPr>
          <a:lstStyle>
            <a:lvl1pPr algn="r" defTabSz="961516" eaLnBrk="0" hangingPunct="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0438" y="720725"/>
            <a:ext cx="5400675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695" y="4561231"/>
            <a:ext cx="5363817" cy="432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56" tIns="48080" rIns="96156" bIns="48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20815"/>
            <a:ext cx="3168927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56" tIns="48080" rIns="96156" bIns="48080" numCol="1" anchor="b" anchorCtr="0" compatLnSpc="1">
            <a:prstTxWarp prst="textNoShape">
              <a:avLst/>
            </a:prstTxWarp>
          </a:bodyPr>
          <a:lstStyle>
            <a:lvl1pPr defTabSz="961516" eaLnBrk="0" hangingPunct="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279" y="9120815"/>
            <a:ext cx="3168926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56" tIns="48080" rIns="96156" bIns="48080" numCol="1" anchor="b" anchorCtr="0" compatLnSpc="1">
            <a:prstTxWarp prst="textNoShape">
              <a:avLst/>
            </a:prstTxWarp>
          </a:bodyPr>
          <a:lstStyle>
            <a:lvl1pPr algn="r" defTabSz="961516" eaLnBrk="0" hangingPunct="0">
              <a:defRPr sz="1300"/>
            </a:lvl1pPr>
          </a:lstStyle>
          <a:p>
            <a:pPr>
              <a:defRPr/>
            </a:pPr>
            <a:fld id="{6470946D-6C0C-4266-8869-C57601F2D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28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70946D-6C0C-4266-8869-C57601F2DBF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417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70946D-6C0C-4266-8869-C57601F2DBF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2729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70946D-6C0C-4266-8869-C57601F2DBF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225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70946D-6C0C-4266-8869-C57601F2DBF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565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70946D-6C0C-4266-8869-C57601F2DBF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925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70946D-6C0C-4266-8869-C57601F2DBF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1169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70946D-6C0C-4266-8869-C57601F2DBF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597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70946D-6C0C-4266-8869-C57601F2DBF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500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91929-DDAE-41A7-94AD-DC728493A4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875" y="1122363"/>
            <a:ext cx="771525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4534B5-503F-4F1E-A4AF-E03D45514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875" y="3602038"/>
            <a:ext cx="771525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256416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16324" y="4800600"/>
            <a:ext cx="6172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effectLst/>
              </a:defRPr>
            </a:lvl1pPr>
          </a:lstStyle>
          <a:p>
            <a:r>
              <a:rPr lang="en-US"/>
              <a:t>Photo Title – Myriad Pro, Bold, Shadow, 20pt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  <a:prstGeom prst="rect">
            <a:avLst/>
          </a:prstGeom>
          <a:ln w="25400"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016324" y="5367338"/>
            <a:ext cx="6172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Caption or credits for photo – Myriad Pro, 14pt</a:t>
            </a:r>
          </a:p>
        </p:txBody>
      </p:sp>
    </p:spTree>
    <p:extLst>
      <p:ext uri="{BB962C8B-B14F-4D97-AF65-F5344CB8AC3E}">
        <p14:creationId xmlns:p14="http://schemas.microsoft.com/office/powerpoint/2010/main" val="121751217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43050" y="1981200"/>
            <a:ext cx="72009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Closing– Myriad Pro, Bold, 28pt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543050" y="4343400"/>
            <a:ext cx="72009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300" b="1">
                <a:solidFill>
                  <a:srgbClr val="0039A6"/>
                </a:solidFill>
                <a:latin typeface="Myriad Web Pro"/>
              </a:rPr>
              <a:t>For more information please contact Centers for Disease Control and Prevention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1543050" y="4706037"/>
            <a:ext cx="66865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solidFill>
                  <a:srgbClr val="0039A6"/>
                </a:solidFill>
                <a:latin typeface="Myriad Web Pro"/>
              </a:rPr>
              <a:t>1600 Clifton Road NE, Atlanta, GA 30333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solidFill>
                  <a:srgbClr val="0039A6"/>
                </a:solidFill>
                <a:latin typeface="Myriad Web Pro"/>
              </a:rPr>
              <a:t>Telephone, 1-800-CDC-INFO (232-4636)/TTY: 1-888-232-6348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solidFill>
                  <a:srgbClr val="0039A6"/>
                </a:solidFill>
                <a:latin typeface="Myriad Web Pro"/>
              </a:rPr>
              <a:t>E-mail: cdcinfo@cdc.gov 	Web: www.cdc.gov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571750" y="6281928"/>
            <a:ext cx="5743575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Place Descriptor Here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571750" y="6473952"/>
            <a:ext cx="5743575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Place Descriptor Here</a:t>
            </a:r>
          </a:p>
        </p:txBody>
      </p:sp>
    </p:spTree>
    <p:extLst>
      <p:ext uri="{BB962C8B-B14F-4D97-AF65-F5344CB8AC3E}">
        <p14:creationId xmlns:p14="http://schemas.microsoft.com/office/powerpoint/2010/main" val="408663277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FBA1F-B2A5-4B99-A3AF-D1B84C9CEA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875" y="1122363"/>
            <a:ext cx="771525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10BCDF-DCF7-4DE5-9897-BC00E86038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875" y="3602038"/>
            <a:ext cx="771525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7378059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43050" y="3886200"/>
            <a:ext cx="72009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543050" y="4267200"/>
            <a:ext cx="72009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/>
              <a:t>Title of Presenter –Myriad Pro, 18pt</a:t>
            </a:r>
          </a:p>
          <a:p>
            <a:pPr lvl="0"/>
            <a:endParaRPr lang="en-US" sz="1800"/>
          </a:p>
          <a:p>
            <a:pPr lvl="0"/>
            <a:r>
              <a:rPr lang="en-US" sz="1800"/>
              <a:t>Title of Event</a:t>
            </a:r>
          </a:p>
          <a:p>
            <a:pPr lvl="0"/>
            <a:r>
              <a:rPr lang="en-US" sz="1800"/>
              <a:t>Date of Event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514350" y="1981200"/>
            <a:ext cx="92583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/>
              <a:t>Title of Presentation – Myriad Pro</a:t>
            </a:r>
            <a:br>
              <a:rPr lang="en-US"/>
            </a:br>
            <a:r>
              <a:rPr lang="en-US"/>
              <a:t> Bold, Shadow 28pt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571750" y="6281928"/>
            <a:ext cx="5743575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Place Descriptor Here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571750" y="6473952"/>
            <a:ext cx="5743575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Place Descriptor Here</a:t>
            </a:r>
          </a:p>
        </p:txBody>
      </p:sp>
    </p:spTree>
    <p:extLst>
      <p:ext uri="{BB962C8B-B14F-4D97-AF65-F5344CB8AC3E}">
        <p14:creationId xmlns:p14="http://schemas.microsoft.com/office/powerpoint/2010/main" val="25358858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/>
              <a:t>Headline – Myriad Pro, Bold, Shadow, 28pt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4350" y="1600201"/>
            <a:ext cx="92583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First level – Myriad Pro, Bold, 24pt</a:t>
            </a:r>
          </a:p>
          <a:p>
            <a:pPr lvl="1"/>
            <a:r>
              <a:rPr lang="en-US"/>
              <a:t>Second level – Myriad Pro, 20pt</a:t>
            </a:r>
          </a:p>
          <a:p>
            <a:pPr lvl="2"/>
            <a:r>
              <a:rPr lang="en-US"/>
              <a:t>Third level – Myriad Pro, 18pt	</a:t>
            </a:r>
          </a:p>
          <a:p>
            <a:pPr lvl="3"/>
            <a:r>
              <a:rPr lang="en-US"/>
              <a:t>Fourth level – Myriad Pro, 18pt</a:t>
            </a:r>
          </a:p>
          <a:p>
            <a:pPr lvl="4"/>
            <a:r>
              <a:rPr lang="en-US"/>
              <a:t>Fifth level – Myriad Pro, 18pt</a:t>
            </a:r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14350" y="5791200"/>
            <a:ext cx="92583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/>
              <a:t>* Citations, references, and credits – Myriad Pro, 11pt</a:t>
            </a:r>
          </a:p>
        </p:txBody>
      </p:sp>
    </p:spTree>
    <p:extLst>
      <p:ext uri="{BB962C8B-B14F-4D97-AF65-F5344CB8AC3E}">
        <p14:creationId xmlns:p14="http://schemas.microsoft.com/office/powerpoint/2010/main" val="160659999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/>
              <a:t>Headline – Myriad Pro, Bold, Shadow, 28pt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4350" y="1600201"/>
            <a:ext cx="92583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First level – Myriad Pro, Bold, 24pt</a:t>
            </a:r>
          </a:p>
          <a:p>
            <a:pPr lvl="1"/>
            <a:r>
              <a:rPr lang="en-US"/>
              <a:t>Second level – Myriad Pro, 20pt</a:t>
            </a:r>
          </a:p>
          <a:p>
            <a:pPr lvl="2"/>
            <a:r>
              <a:rPr lang="en-US"/>
              <a:t>Third level – Myriad Pro, 18pt	</a:t>
            </a:r>
          </a:p>
          <a:p>
            <a:pPr lvl="3"/>
            <a:r>
              <a:rPr lang="en-US"/>
              <a:t>Fourth level – Myriad Pro, 18pt</a:t>
            </a:r>
          </a:p>
          <a:p>
            <a:pPr lvl="4"/>
            <a:r>
              <a:rPr lang="en-US"/>
              <a:t>Fifth level – Myriad Pro, 18pt</a:t>
            </a:r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14350" y="5791200"/>
            <a:ext cx="92583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/>
              <a:t>* Citations, references, and credits – Myriad Pro, 11pt</a:t>
            </a:r>
          </a:p>
        </p:txBody>
      </p:sp>
    </p:spTree>
    <p:extLst>
      <p:ext uri="{BB962C8B-B14F-4D97-AF65-F5344CB8AC3E}">
        <p14:creationId xmlns:p14="http://schemas.microsoft.com/office/powerpoint/2010/main" val="136457513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43050" y="3886200"/>
            <a:ext cx="72009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543050" y="4267200"/>
            <a:ext cx="72009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/>
              <a:t>Title of Presenter –Myriad Pro, 18pt</a:t>
            </a:r>
          </a:p>
          <a:p>
            <a:pPr lvl="0"/>
            <a:endParaRPr lang="en-US" sz="1800"/>
          </a:p>
          <a:p>
            <a:pPr lvl="0"/>
            <a:r>
              <a:rPr lang="en-US" sz="1800"/>
              <a:t>Title of Event</a:t>
            </a:r>
          </a:p>
          <a:p>
            <a:pPr lvl="0"/>
            <a:r>
              <a:rPr lang="en-US" sz="1800"/>
              <a:t>Date of Event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514350" y="1981200"/>
            <a:ext cx="92583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/>
              <a:t>Title of Presentation – Myriad Pro</a:t>
            </a:r>
            <a:br>
              <a:rPr lang="en-US"/>
            </a:br>
            <a:r>
              <a:rPr lang="en-US"/>
              <a:t> Bold, Shadow 28pt</a:t>
            </a:r>
          </a:p>
        </p:txBody>
      </p:sp>
    </p:spTree>
    <p:extLst>
      <p:ext uri="{BB962C8B-B14F-4D97-AF65-F5344CB8AC3E}">
        <p14:creationId xmlns:p14="http://schemas.microsoft.com/office/powerpoint/2010/main" val="316123287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/>
              <a:t>Headline – Myriad Pro, Bold, Shadow, 28pt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4350" y="1600201"/>
            <a:ext cx="92583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First level – Myriad Pro, Bold, 24pt</a:t>
            </a:r>
          </a:p>
          <a:p>
            <a:pPr lvl="1"/>
            <a:r>
              <a:rPr lang="en-US"/>
              <a:t>Second level – Myriad Pro, 20pt</a:t>
            </a:r>
          </a:p>
          <a:p>
            <a:pPr lvl="2"/>
            <a:r>
              <a:rPr lang="en-US"/>
              <a:t>Third level – Myriad Pro, 18pt	</a:t>
            </a:r>
          </a:p>
          <a:p>
            <a:pPr lvl="3"/>
            <a:r>
              <a:rPr lang="en-US"/>
              <a:t>Fourth level – Myriad Pro, 18pt</a:t>
            </a:r>
          </a:p>
          <a:p>
            <a:pPr lvl="4"/>
            <a:r>
              <a:rPr lang="en-US"/>
              <a:t>Fifth level – Myriad Pro, 18pt</a:t>
            </a:r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2143125" y="5791200"/>
            <a:ext cx="7629525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/>
              <a:t>* Citations, references, and credits – Myriad Pro, 11pt </a:t>
            </a:r>
          </a:p>
        </p:txBody>
      </p:sp>
    </p:spTree>
    <p:extLst>
      <p:ext uri="{BB962C8B-B14F-4D97-AF65-F5344CB8AC3E}">
        <p14:creationId xmlns:p14="http://schemas.microsoft.com/office/powerpoint/2010/main" val="25341951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602" y="4406903"/>
            <a:ext cx="874395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effectLst/>
              </a:defRPr>
            </a:lvl1pPr>
          </a:lstStyle>
          <a:p>
            <a:r>
              <a:rPr lang="en-US"/>
              <a:t>Section Header</a:t>
            </a:r>
            <a:br>
              <a:rPr lang="en-US"/>
            </a:br>
            <a:r>
              <a:rPr lang="en-US"/>
              <a:t>Myriad Pro, bold, shadow, 36pt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12602" y="2906713"/>
            <a:ext cx="874395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Subhead – Myriad Pro, 20pt</a:t>
            </a:r>
          </a:p>
        </p:txBody>
      </p:sp>
    </p:spTree>
    <p:extLst>
      <p:ext uri="{BB962C8B-B14F-4D97-AF65-F5344CB8AC3E}">
        <p14:creationId xmlns:p14="http://schemas.microsoft.com/office/powerpoint/2010/main" val="200565538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52" y="273050"/>
            <a:ext cx="3384352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effectLst/>
              </a:defRPr>
            </a:lvl1pPr>
          </a:lstStyle>
          <a:p>
            <a:r>
              <a:rPr lang="en-US"/>
              <a:t>Header – Myriad Pro, bold, shadow, 20pt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21931" y="273051"/>
            <a:ext cx="5750719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First level – Myriad Pro, bold, 24pt</a:t>
            </a:r>
          </a:p>
          <a:p>
            <a:pPr lvl="1"/>
            <a:r>
              <a:rPr lang="en-US"/>
              <a:t>Second level – Myriad Pro, 20pt</a:t>
            </a:r>
          </a:p>
          <a:p>
            <a:pPr lvl="2"/>
            <a:r>
              <a:rPr lang="en-US"/>
              <a:t>Third level – Myriad Pro, 18pt	</a:t>
            </a:r>
          </a:p>
          <a:p>
            <a:pPr lvl="3"/>
            <a:r>
              <a:rPr lang="en-US"/>
              <a:t>Fourth level – Myriad Pro, 18pt</a:t>
            </a:r>
          </a:p>
          <a:p>
            <a:pPr lvl="4"/>
            <a:r>
              <a:rPr lang="en-US"/>
              <a:t>Fifth level – Myriad Pro, 18pt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14352" y="1435104"/>
            <a:ext cx="3384352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Paragraph of type</a:t>
            </a:r>
          </a:p>
          <a:p>
            <a:pPr lvl="0"/>
            <a:r>
              <a:rPr lang="en-US"/>
              <a:t>Myriad Pro, 14pt</a:t>
            </a:r>
          </a:p>
        </p:txBody>
      </p:sp>
      <p:sp>
        <p:nvSpPr>
          <p:cNvPr id="7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14350" y="5791200"/>
            <a:ext cx="92583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/>
              <a:t>* Citations, references, and credits – Myriad Pro, 11pt</a:t>
            </a:r>
          </a:p>
        </p:txBody>
      </p:sp>
    </p:spTree>
    <p:extLst>
      <p:ext uri="{BB962C8B-B14F-4D97-AF65-F5344CB8AC3E}">
        <p14:creationId xmlns:p14="http://schemas.microsoft.com/office/powerpoint/2010/main" val="182501504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408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853" y="319485"/>
            <a:ext cx="9683197" cy="754062"/>
          </a:xfrm>
        </p:spPr>
        <p:txBody>
          <a:bodyPr/>
          <a:lstStyle/>
          <a:p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Prevalence</a:t>
            </a:r>
            <a:r>
              <a:rPr lang="en-US" sz="2000" baseline="30000" dirty="0">
                <a:solidFill>
                  <a:srgbClr val="3077FF">
                    <a:lumMod val="50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¶</a:t>
            </a: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en-US" sz="2000" kern="0" dirty="0">
                <a:latin typeface="Verdana"/>
              </a:rPr>
              <a:t>Obesity Based on Self-Reported Weight and Height Among US Adults by State and Territory, BRFSS, 2011</a:t>
            </a:r>
            <a:endParaRPr lang="en-US" sz="2000" dirty="0"/>
          </a:p>
        </p:txBody>
      </p:sp>
      <p:graphicFrame>
        <p:nvGraphicFramePr>
          <p:cNvPr id="5" name="Table 4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174014"/>
              </p:ext>
            </p:extLst>
          </p:nvPr>
        </p:nvGraphicFramePr>
        <p:xfrm>
          <a:off x="850432" y="1078932"/>
          <a:ext cx="4191245" cy="4999962"/>
        </p:xfrm>
        <a:graphic>
          <a:graphicData uri="http://schemas.openxmlformats.org/drawingml/2006/table">
            <a:tbl>
              <a:tblPr firstRow="1"/>
              <a:tblGrid>
                <a:gridCol w="14597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7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3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711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 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Alabama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(30.5, 33.5)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(25.3, 29.7)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Arizona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(23.0, 27.3)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(28.8, 33.1)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California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(22.9, 24.7)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Colorado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(19.7, 21.8)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Connecticut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(23.0, 26.0)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Delaware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(26.9, 30.7)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(21.9, 25.7)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Florida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(25.4, 27.9)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473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Georgia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(26.6, 29.4)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01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Guam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(24.8, 30.2)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Hawaii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(20.4, 23.4)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Idaho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(25.3, 28.9)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Illinois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(25.4, 28.9)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(29.5, 32.3)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Iowa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(27.6, 30.3)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(28.7, 30.4)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Kentucky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(28.9, 31.9)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Louisiana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(32.0, 34.9)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(26.8, 28.9)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557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Maryland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(26.9, 29.7)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9131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Massachusetts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(21.8, 23.7)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9131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Michigan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(30.0, 32.6)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9131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Minnesota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(24.6, 26.8)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9131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Mississippi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(33.5, 36.3)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  <p:graphicFrame>
        <p:nvGraphicFramePr>
          <p:cNvPr id="6" name="Table 5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434762"/>
              </p:ext>
            </p:extLst>
          </p:nvPr>
        </p:nvGraphicFramePr>
        <p:xfrm>
          <a:off x="5317464" y="1078945"/>
          <a:ext cx="4167963" cy="5007288"/>
        </p:xfrm>
        <a:graphic>
          <a:graphicData uri="http://schemas.openxmlformats.org/drawingml/2006/table">
            <a:tbl>
              <a:tblPr firstRow="1"/>
              <a:tblGrid>
                <a:gridCol w="1451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2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34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899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 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Missouri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(28.6, 32.0)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(23.3, 26.0)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Nebraska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(27.6, 29.2)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Nevada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(22.5, 26.6)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Hampshire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(24.7, 27.7)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Jersey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(22.7, 24.8)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Mexico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(25.1, 27.6)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(23.2, 25.9)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(27.7, 30.6)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(26.3, 29.4)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Ohio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(28.3, 31.0)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Oklahoma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(29.7, 32.5)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Oregon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(25.2, 28.3)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484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Pennsylvania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(27.3, 29.8)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484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Puerto Rico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(25.0, 27.7)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Rhode Island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(23.9, 27.0)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(29.6, 32.1)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(26.3, 30.1)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Tennessee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(26.8, 31.7)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Texas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(29.1, 31.8)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Utah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(23.4, 25.5)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Vermont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(24.1, 26.8)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(27.5, 30.9)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(25.3, 27.7)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 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(30.9, 34.0)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Wisconsin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(25.8, 29.7)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95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Wyoming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(23.5, 26.6)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36058" y="6021228"/>
            <a:ext cx="9683198" cy="459621"/>
          </a:xfrm>
        </p:spPr>
        <p:txBody>
          <a:bodyPr/>
          <a:lstStyle/>
          <a:p>
            <a:pPr lvl="0" indent="0"/>
            <a:r>
              <a:rPr lang="en-US" sz="900" baseline="30000" dirty="0">
                <a:solidFill>
                  <a:srgbClr val="0039A6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¶ </a:t>
            </a:r>
            <a:r>
              <a:rPr lang="en-US" sz="900" dirty="0">
                <a:solidFill>
                  <a:srgbClr val="0039A6"/>
                </a:solidFill>
                <a:latin typeface="Verdana" pitchFamily="34" charset="0"/>
              </a:rPr>
              <a:t>Prevalence estimates reflect BRFSS methodological changes started in 2011. These</a:t>
            </a:r>
            <a:r>
              <a:rPr lang="en-US" sz="900" b="1" dirty="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sz="900" dirty="0">
                <a:solidFill>
                  <a:srgbClr val="0039A6"/>
                </a:solidFill>
                <a:latin typeface="Verdana" pitchFamily="34" charset="0"/>
              </a:rPr>
              <a:t>estimates should not be compared to prevalence estimates before 2011. </a:t>
            </a:r>
            <a:r>
              <a:rPr lang="en-US" sz="900" i="1" dirty="0">
                <a:solidFill>
                  <a:srgbClr val="0039A6"/>
                </a:solidFill>
                <a:latin typeface="Verdana" pitchFamily="34" charset="0"/>
              </a:rPr>
              <a:t>Source: </a:t>
            </a:r>
            <a:r>
              <a:rPr lang="en-US" sz="900" dirty="0">
                <a:solidFill>
                  <a:srgbClr val="0039A6"/>
                </a:solidFill>
                <a:latin typeface="Verdana" pitchFamily="34" charset="0"/>
              </a:rPr>
              <a:t>Behavioral Risk Factor Surveillance System, CDC.</a:t>
            </a:r>
          </a:p>
        </p:txBody>
      </p:sp>
    </p:spTree>
    <p:extLst>
      <p:ext uri="{BB962C8B-B14F-4D97-AF65-F5344CB8AC3E}">
        <p14:creationId xmlns:p14="http://schemas.microsoft.com/office/powerpoint/2010/main" val="350102591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108" y="504941"/>
            <a:ext cx="9653380" cy="615745"/>
          </a:xfrm>
        </p:spPr>
        <p:txBody>
          <a:bodyPr/>
          <a:lstStyle/>
          <a:p>
            <a:br>
              <a:rPr lang="en-US" sz="2000" kern="0" dirty="0">
                <a:solidFill>
                  <a:srgbClr val="000000"/>
                </a:solidFill>
                <a:latin typeface="Verdana"/>
              </a:rPr>
            </a:b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Prevalence</a:t>
            </a:r>
            <a:r>
              <a:rPr lang="en-US" sz="2000" baseline="30000" dirty="0">
                <a:solidFill>
                  <a:srgbClr val="3077FF">
                    <a:lumMod val="50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¶</a:t>
            </a: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en-US" sz="2000" kern="0" dirty="0">
                <a:latin typeface="Verdana"/>
              </a:rPr>
              <a:t>Obesity Based on Self-Reported Weight and Height </a:t>
            </a:r>
            <a:r>
              <a:rPr lang="en-US" sz="2000" kern="0" dirty="0">
                <a:solidFill>
                  <a:srgbClr val="0039A6"/>
                </a:solidFill>
                <a:latin typeface="Verdana"/>
              </a:rPr>
              <a:t>Among US Adults by State and Territory, BRFSS, 2012</a:t>
            </a:r>
            <a:endParaRPr lang="en-US" sz="2000" dirty="0"/>
          </a:p>
        </p:txBody>
      </p:sp>
      <p:graphicFrame>
        <p:nvGraphicFramePr>
          <p:cNvPr id="5" name="Table 4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613354"/>
              </p:ext>
            </p:extLst>
          </p:nvPr>
        </p:nvGraphicFramePr>
        <p:xfrm>
          <a:off x="806187" y="1161876"/>
          <a:ext cx="4191245" cy="4830271"/>
        </p:xfrm>
        <a:graphic>
          <a:graphicData uri="http://schemas.openxmlformats.org/drawingml/2006/table">
            <a:tbl>
              <a:tblPr firstRow="1"/>
              <a:tblGrid>
                <a:gridCol w="14597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7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4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2811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 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Alabama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33.0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(31.5, 34.4)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(23.9, 27.5)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Arizona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(24.3, 27.8)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34.5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(32.7, 36.4)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California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(23.9, 26.0)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Colorado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(19.5, 21.4)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Connecticut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(24.3, 26.9)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Delaware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(25.2, 28.6)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(19.8, 24.0)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Florida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(23.6, 26.7)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9032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Georgia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(27.4, 30.8)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Guam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(26.3, 31.9)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Hawaii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(22.0, 25.1)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Idaho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(24.8, 28.8)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Illinois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(26.4, 29.9)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(30.1, 32.7)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Iowa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30.4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(29.1, 31.8)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(28.7, 31.0)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Kentucky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(29.9, 32.6)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Louisiana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34.7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(33.1, 36.4)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(27.2, 29.5)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806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Maryland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(26.3, 28.9)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654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Massachusetts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(22.0, 23.8)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654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Michigan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(29.8, 32.3)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654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Minnesota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(24.7, 26.8)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654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Mississippi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34.6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(33.0, 36.2)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  <p:graphicFrame>
        <p:nvGraphicFramePr>
          <p:cNvPr id="6" name="Table 5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442605"/>
              </p:ext>
            </p:extLst>
          </p:nvPr>
        </p:nvGraphicFramePr>
        <p:xfrm>
          <a:off x="5317464" y="1161876"/>
          <a:ext cx="4167963" cy="4831719"/>
        </p:xfrm>
        <a:graphic>
          <a:graphicData uri="http://schemas.openxmlformats.org/drawingml/2006/table">
            <a:tbl>
              <a:tblPr firstRow="1"/>
              <a:tblGrid>
                <a:gridCol w="1451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7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86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 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Missouri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(28.0, 31.2)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(23.1, 25.5)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Nebraska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(27.7, 29.6)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Nevada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(24.3, 28.1)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45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Hampshire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(25.8, 28.8)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Jersey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(23.6, 25.6)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Mexico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(25.9, 28.3)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(22.0, 25.1)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(28.5, 30.7)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(27.9, 31.4)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Ohio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30.1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(29.0, 31.2)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Oklahoma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32.2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(30.8, 33.6)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Oregon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(25.7, 29.0)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8660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Pennsylvania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(28.1, 30.1)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Puerto Rico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(27.0, 29.7)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Rhode Island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(24.1, 27.4)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(30.4, 32.8)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(26.5, 29.8)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Tennessee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(29.6, 32.7)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Texas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(27.8, 30.5)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Utah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(23.3, 25.3)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Vermont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(22.3, 25.1)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(26.0, 28.7)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(25.8, 27.8)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 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33.8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(32.2, 35.4)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Wisconsin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(27.8, 31.6)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320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Wyoming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(22.8, 26.4)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06235" y="6199772"/>
            <a:ext cx="9653380" cy="575188"/>
          </a:xfrm>
        </p:spPr>
        <p:txBody>
          <a:bodyPr/>
          <a:lstStyle/>
          <a:p>
            <a:pPr lvl="0" indent="0"/>
            <a:r>
              <a:rPr lang="en-US" sz="900" baseline="30000" dirty="0">
                <a:solidFill>
                  <a:srgbClr val="0039A6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¶ </a:t>
            </a:r>
            <a:r>
              <a:rPr lang="en-US" sz="900" dirty="0">
                <a:solidFill>
                  <a:srgbClr val="0039A6"/>
                </a:solidFill>
                <a:latin typeface="Verdana" pitchFamily="34" charset="0"/>
              </a:rPr>
              <a:t>Prevalence estimates reflect BRFSS methodological changes started in 2011. These</a:t>
            </a:r>
            <a:r>
              <a:rPr lang="en-US" sz="900" b="1" dirty="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sz="900" dirty="0">
                <a:solidFill>
                  <a:srgbClr val="0039A6"/>
                </a:solidFill>
                <a:latin typeface="Verdana" pitchFamily="34" charset="0"/>
              </a:rPr>
              <a:t>estimates should not be compared to prevalence estimates before 2011. </a:t>
            </a:r>
            <a:r>
              <a:rPr lang="en-US" sz="900" i="1" dirty="0">
                <a:solidFill>
                  <a:srgbClr val="0039A6"/>
                </a:solidFill>
                <a:latin typeface="Verdana" pitchFamily="34" charset="0"/>
              </a:rPr>
              <a:t>Source: </a:t>
            </a:r>
            <a:r>
              <a:rPr lang="en-US" sz="900" dirty="0">
                <a:solidFill>
                  <a:srgbClr val="0039A6"/>
                </a:solidFill>
                <a:latin typeface="Verdana" pitchFamily="34" charset="0"/>
              </a:rPr>
              <a:t>Behavioral Risk Factor Surveillance System, CDC.</a:t>
            </a:r>
          </a:p>
          <a:p>
            <a:pPr indent="0"/>
            <a:endParaRPr lang="en-US" sz="1000" b="1" dirty="0">
              <a:solidFill>
                <a:srgbClr val="0070C0"/>
              </a:solidFill>
              <a:latin typeface="Verdana" pitchFamily="34" charset="0"/>
            </a:endParaRPr>
          </a:p>
          <a:p>
            <a:endParaRPr lang="en-US" sz="10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0105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678" y="326378"/>
            <a:ext cx="9616384" cy="69426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Prevalence</a:t>
            </a:r>
            <a:r>
              <a:rPr lang="en-US" sz="2000" baseline="30000" dirty="0">
                <a:solidFill>
                  <a:srgbClr val="3077FF">
                    <a:lumMod val="50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¶</a:t>
            </a: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en-US" sz="2000" kern="0" dirty="0">
                <a:latin typeface="Verdana"/>
              </a:rPr>
              <a:t>Obesity Based on Self-Reported Weight and Height </a:t>
            </a:r>
            <a:r>
              <a:rPr lang="en-US" sz="2000" kern="0" dirty="0">
                <a:solidFill>
                  <a:srgbClr val="0039A6"/>
                </a:solidFill>
                <a:latin typeface="Verdana"/>
              </a:rPr>
              <a:t>Among US Adults by State and Territory, BRFSS, 2013</a:t>
            </a:r>
            <a:endParaRPr lang="en-US" sz="2000" dirty="0"/>
          </a:p>
        </p:txBody>
      </p:sp>
      <p:graphicFrame>
        <p:nvGraphicFramePr>
          <p:cNvPr id="5" name="Table 4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095215"/>
              </p:ext>
            </p:extLst>
          </p:nvPr>
        </p:nvGraphicFramePr>
        <p:xfrm>
          <a:off x="818707" y="1069979"/>
          <a:ext cx="4222970" cy="4983970"/>
        </p:xfrm>
        <a:graphic>
          <a:graphicData uri="http://schemas.openxmlformats.org/drawingml/2006/table">
            <a:tbl>
              <a:tblPr firstRow="1"/>
              <a:tblGrid>
                <a:gridCol w="1491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7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3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225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 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Alabama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(30.8, 34.1)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(26.5, 30.4)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Arizona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(24.3, 29.4)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</a:rPr>
                        <a:t>34.6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(32.7, 36.6)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California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</a:rPr>
                        <a:t>24.1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(23.0, 25.3)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Colorado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</a:rPr>
                        <a:t>21.3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(20.4, 22.2)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Connecticut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</a:rPr>
                        <a:t>25.0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(23.5, 26.4)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Delaware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</a:rPr>
                        <a:t>31.1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(29.3, 32.8)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</a:rPr>
                        <a:t>22.9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(21.0, 24.8)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Florida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(25.3, 27.4)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Georgia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(28.9, 31.8)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Guam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(24.4, 29.8)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Hawaii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(20.4, 23.2)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Idaho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(27.8, 31.4)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Illinois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(27.7, 31.2)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(30.6, 33.1)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Iowa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(29.9, 32.7)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(29.2, 30.7)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Kentucky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(31.8, 34.6)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Louisiana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(31.1, 35.2)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1050" b="0" i="0" u="none" strike="noStrike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</a:rPr>
                        <a:t>27.5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30.2)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2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Maryland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(27.0, 29.5)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126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Massachusetts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(22.5, 24.8)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9126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Michigan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(30.4, 32.6)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9126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Minnesota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(24.1, 26.8)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9126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Mississippi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(33.5, 36.8)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  <p:graphicFrame>
        <p:nvGraphicFramePr>
          <p:cNvPr id="6" name="Table 5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142794"/>
              </p:ext>
            </p:extLst>
          </p:nvPr>
        </p:nvGraphicFramePr>
        <p:xfrm>
          <a:off x="5337560" y="1073398"/>
          <a:ext cx="4167963" cy="4980553"/>
        </p:xfrm>
        <a:graphic>
          <a:graphicData uri="http://schemas.openxmlformats.org/drawingml/2006/table">
            <a:tbl>
              <a:tblPr firstRow="1"/>
              <a:tblGrid>
                <a:gridCol w="1451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8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81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95% 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Missouri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(28.8, 32.1)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Montana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(23.4, 25.8)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Nebraska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</a:rPr>
                        <a:t>(28.4, 30.7)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Nevada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</a:rPr>
                        <a:t>(24.0, 28.6)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6028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New Hampshire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</a:rPr>
                        <a:t>(25.3, 28.3)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New Jersey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</a:rPr>
                        <a:t>(25.1, 27.5)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New Mexico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(25.1, 27.7)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New York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(24.2, 26.6)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North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(28.1, 30.7)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North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(29.5, 32.5)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Ohio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(29.2, 31.6)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Oklahoma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(31.2, 33.9)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Oregon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(24.9, 28.1)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Pennsylvania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(28.9, 31.2)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Puerto Rico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(26.4, 29.5)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Rhode Island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(25.8, 28.8)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South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(30.5, 33.1)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South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(28.0, 31.8)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Tennessee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(31.9, 35.5)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Texas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(29.5, 32.3)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Utah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(23.2, 25.1)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Vermont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(23.4, 26.1)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</a:rPr>
                        <a:t>(25.9, 28.5)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Washington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</a:rPr>
                        <a:t>(26.0, 28.3)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West 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</a:rPr>
                        <a:t>(33.6, 36.6)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Wisconsin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(28.0, 31.6)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757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Wyoming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(26.2, 29.5)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35778" y="6189939"/>
            <a:ext cx="9894956" cy="499531"/>
          </a:xfrm>
        </p:spPr>
        <p:txBody>
          <a:bodyPr/>
          <a:lstStyle/>
          <a:p>
            <a:pPr lvl="0" indent="0"/>
            <a:r>
              <a:rPr lang="en-US" sz="900" baseline="30000" dirty="0">
                <a:solidFill>
                  <a:srgbClr val="0039A6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¶ </a:t>
            </a:r>
            <a:r>
              <a:rPr lang="en-US" sz="900" dirty="0">
                <a:solidFill>
                  <a:srgbClr val="0039A6"/>
                </a:solidFill>
                <a:latin typeface="Verdana" pitchFamily="34" charset="0"/>
              </a:rPr>
              <a:t>Prevalence estimates reflect BRFSS methodological changes started in 2011. These</a:t>
            </a:r>
            <a:r>
              <a:rPr lang="en-US" sz="900" b="1" dirty="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sz="900" dirty="0">
                <a:solidFill>
                  <a:srgbClr val="0039A6"/>
                </a:solidFill>
                <a:latin typeface="Verdana" pitchFamily="34" charset="0"/>
              </a:rPr>
              <a:t>estimates should not be compared to prevalence estimates before 2011. </a:t>
            </a:r>
            <a:r>
              <a:rPr lang="en-US" sz="900" i="1" dirty="0">
                <a:solidFill>
                  <a:srgbClr val="0039A6"/>
                </a:solidFill>
                <a:latin typeface="Verdana" pitchFamily="34" charset="0"/>
              </a:rPr>
              <a:t>Source: </a:t>
            </a:r>
            <a:r>
              <a:rPr lang="en-US" sz="900" dirty="0">
                <a:solidFill>
                  <a:srgbClr val="0039A6"/>
                </a:solidFill>
                <a:latin typeface="Verdana" pitchFamily="34" charset="0"/>
              </a:rPr>
              <a:t>Behavioral Risk Factor Surveillance System, CDC.</a:t>
            </a:r>
          </a:p>
          <a:p>
            <a:endParaRPr lang="en-US" sz="10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35061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019" y="326378"/>
            <a:ext cx="9739797" cy="694267"/>
          </a:xfrm>
        </p:spPr>
        <p:txBody>
          <a:bodyPr/>
          <a:lstStyle/>
          <a:p>
            <a:pPr>
              <a:lnSpc>
                <a:spcPct val="100000"/>
              </a:lnSpc>
            </a:pPr>
            <a:br>
              <a:rPr lang="en-US" sz="2400" kern="0" dirty="0">
                <a:solidFill>
                  <a:srgbClr val="000000"/>
                </a:solidFill>
                <a:latin typeface="Verdana"/>
              </a:rPr>
            </a:b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Prevalence</a:t>
            </a:r>
            <a:r>
              <a:rPr lang="en-US" sz="2000" baseline="30000" dirty="0">
                <a:solidFill>
                  <a:srgbClr val="3077FF">
                    <a:lumMod val="50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¶</a:t>
            </a: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en-US" sz="2000" kern="0" dirty="0">
                <a:latin typeface="Verdana"/>
              </a:rPr>
              <a:t>Obesity Based on Self-Reported Weight and Height Among US Adults by State and Territory, BRFSS, 2014</a:t>
            </a:r>
            <a:endParaRPr lang="en-US" sz="2000" dirty="0"/>
          </a:p>
        </p:txBody>
      </p:sp>
      <p:graphicFrame>
        <p:nvGraphicFramePr>
          <p:cNvPr id="5" name="Table 4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465570"/>
              </p:ext>
            </p:extLst>
          </p:nvPr>
        </p:nvGraphicFramePr>
        <p:xfrm>
          <a:off x="818706" y="1069979"/>
          <a:ext cx="4229543" cy="4840650"/>
        </p:xfrm>
        <a:graphic>
          <a:graphicData uri="http://schemas.openxmlformats.org/drawingml/2006/table">
            <a:tbl>
              <a:tblPr firstRow="1"/>
              <a:tblGrid>
                <a:gridCol w="1457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4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5908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 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Alabama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(32.1, 35.0)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(27.8, 31.7)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Arizona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(27.7, 30.2)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(33.8, 38.0)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California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(23.5, 25.9)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Colorado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(20.4, 22.2)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Connecticut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(24.9, 27.7)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Delaware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(28.6, 32.8)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(19.5, 24.0)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Florida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(25.0, 27.5)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Georgia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(28.9, 32.1)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Guam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(25.6, 30.5)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Hawaii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(20.7, 23.5)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Idaho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(27.1, 30.8)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Illinois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(27.6, 31.1)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(31.6, 34.0)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Iowa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(29.6, 32.3)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(30.3, 32.2)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Kentucky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(30.2, 33.1)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Louisiana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(33.4, 36.4)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(26.9, 29.5)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Maryland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(28.1, 31.1)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618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Massachusetts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(22.3, 24.4)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618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Michigan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(29.4, 32.0)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618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Minnesota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(26.8, 28.5)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618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Mississippi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(33.4, 37.6)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  <p:graphicFrame>
        <p:nvGraphicFramePr>
          <p:cNvPr id="6" name="Table 5" descr="Prevalence of Self-Reported Obesity Among U.S. Adults" title="Prevalence of Self-Reported Obesity Among U.S. Adults"/>
          <p:cNvGraphicFramePr>
            <a:graphicFrameLocks noGrp="1"/>
          </p:cNvGraphicFramePr>
          <p:nvPr/>
        </p:nvGraphicFramePr>
        <p:xfrm>
          <a:off x="5337560" y="1069981"/>
          <a:ext cx="4167963" cy="4840655"/>
        </p:xfrm>
        <a:graphic>
          <a:graphicData uri="http://schemas.openxmlformats.org/drawingml/2006/table">
            <a:tbl>
              <a:tblPr firstRow="1"/>
              <a:tblGrid>
                <a:gridCol w="1396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95%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Missouri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(28.6, 31.9)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Montana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(24.9, 27.9)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Nebraska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(29.2, 31.3)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Nevada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(25.4, 30.1)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0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New Hampshire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(25.8, 29.1)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New Jersey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(25.7, 28.1)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New Mexico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(27.0, 30.0)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New York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(25.6, 28.5)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North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(28.4, 31.0)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North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(30.5, 34.0)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Ohio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(31.2, 34.1)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Oklahoma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(31.7, 34.3)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Oregon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(26.3, 29.6)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Pennsylvania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(28.9, 31.4)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Puerto Rico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(26.8, 29.8)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Rhode Island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(25.4, 28.6)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South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(30.9, 33.3)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South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(27.9, 31.8)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Tennessee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(29.3, 33.2)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Texas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(30.6, 33.3)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Utah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(24.9, 26.6)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5612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Vermont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(23.5, 26.1)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(27.2, 29.7)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Washington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(26.0, 28.5)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West 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(34.2, 37.2)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Wisconsin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(29.6, 32.8)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Wyoming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(27.5, 31.5)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03200" y="5742898"/>
            <a:ext cx="9910617" cy="855407"/>
          </a:xfrm>
        </p:spPr>
        <p:txBody>
          <a:bodyPr/>
          <a:lstStyle/>
          <a:p>
            <a:pPr indent="0"/>
            <a:r>
              <a:rPr lang="en-US" sz="900" baseline="30000" dirty="0">
                <a:latin typeface="Latha" panose="020B0604020202020204" pitchFamily="34" charset="0"/>
                <a:cs typeface="Latha" panose="020B0604020202020204" pitchFamily="34" charset="0"/>
              </a:rPr>
              <a:t>¶ </a:t>
            </a:r>
            <a:r>
              <a:rPr lang="en-US" sz="900" dirty="0">
                <a:latin typeface="Verdana" pitchFamily="34" charset="0"/>
              </a:rPr>
              <a:t>Prevalence estimates reflect BRFSS methodological changes started in 2011. These</a:t>
            </a:r>
            <a:r>
              <a:rPr lang="en-US" sz="900" b="1" dirty="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sz="900" dirty="0">
                <a:latin typeface="Verdana" pitchFamily="34" charset="0"/>
              </a:rPr>
              <a:t>estimates should not be compared to prevalence estimates before 2011. </a:t>
            </a:r>
            <a:r>
              <a:rPr lang="en-US" sz="900" i="1" dirty="0">
                <a:latin typeface="Verdana" pitchFamily="34" charset="0"/>
              </a:rPr>
              <a:t>Source: </a:t>
            </a:r>
            <a:r>
              <a:rPr lang="en-US" sz="900" dirty="0">
                <a:latin typeface="Verdana" pitchFamily="34" charset="0"/>
              </a:rPr>
              <a:t>Behavioral Risk Factor Surveillance System, CDC.</a:t>
            </a:r>
          </a:p>
          <a:p>
            <a:endParaRPr lang="en-US" sz="10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33388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970" y="326378"/>
            <a:ext cx="9624091" cy="694267"/>
          </a:xfrm>
        </p:spPr>
        <p:txBody>
          <a:bodyPr/>
          <a:lstStyle/>
          <a:p>
            <a:pPr>
              <a:lnSpc>
                <a:spcPct val="100000"/>
              </a:lnSpc>
            </a:pPr>
            <a:br>
              <a:rPr lang="en-US" sz="2400" kern="0" dirty="0">
                <a:solidFill>
                  <a:srgbClr val="000000"/>
                </a:solidFill>
                <a:latin typeface="Verdana"/>
              </a:rPr>
            </a:b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Prevalence</a:t>
            </a:r>
            <a:r>
              <a:rPr lang="en-US" sz="2000" baseline="30000" dirty="0">
                <a:solidFill>
                  <a:srgbClr val="3077FF">
                    <a:lumMod val="50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¶</a:t>
            </a: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en-US" sz="2000" kern="0" dirty="0">
                <a:latin typeface="Verdana"/>
              </a:rPr>
              <a:t>Obesity Based on Self-Reported Weight and Height Among US Adults by State and Territory, BRFSS, 2015</a:t>
            </a:r>
            <a:endParaRPr lang="en-US" sz="2000" dirty="0"/>
          </a:p>
        </p:txBody>
      </p:sp>
      <p:graphicFrame>
        <p:nvGraphicFramePr>
          <p:cNvPr id="5" name="Table 4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392870"/>
              </p:ext>
            </p:extLst>
          </p:nvPr>
        </p:nvGraphicFramePr>
        <p:xfrm>
          <a:off x="752168" y="1069979"/>
          <a:ext cx="4296081" cy="4840650"/>
        </p:xfrm>
        <a:graphic>
          <a:graphicData uri="http://schemas.openxmlformats.org/drawingml/2006/table">
            <a:tbl>
              <a:tblPr firstRow="1"/>
              <a:tblGrid>
                <a:gridCol w="1466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5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46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5908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 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Alabama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(34.1, 37.2)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(27.5, 32.3)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Arizona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(26.9, 30.0)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(32.2, 36.9)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California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(23.2, 25.2)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Colorado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(19.1, 21.3)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Connecticut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(24.1, 26.4)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Delaware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(27.6, 31.8)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(19.7, 24.8)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Florida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(25.5, 28.1)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Georgia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(28.8, 32.6)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Guam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(28.2, 35.1)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Hawaii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(21.3, 24.1)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Idaho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(26.9, 30.4)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Illinois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(29.2, 32.4)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(29.5, 33.1)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Iowa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(30.5, 33.8)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(33.4, 35.0)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Kentucky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(32.9, 36.3)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Louisiana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(34.3, 38.1)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(28.6, 31.4)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Maryland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(27.2, 30.7)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618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Massachusetts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(23.0, 25.6)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618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Michigan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(29.9, 32.4)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618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Minnesota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(25.3, 27.0)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618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Mississippi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(33.8, 37.5)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  <p:graphicFrame>
        <p:nvGraphicFramePr>
          <p:cNvPr id="6" name="Table 5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39995"/>
              </p:ext>
            </p:extLst>
          </p:nvPr>
        </p:nvGraphicFramePr>
        <p:xfrm>
          <a:off x="5337560" y="1069981"/>
          <a:ext cx="4167963" cy="4840655"/>
        </p:xfrm>
        <a:graphic>
          <a:graphicData uri="http://schemas.openxmlformats.org/drawingml/2006/table">
            <a:tbl>
              <a:tblPr firstRow="1"/>
              <a:tblGrid>
                <a:gridCol w="1396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95%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Missouri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(30.8, 34.0)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(22.1, 25.2)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Nebraska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(30.3, 32.5)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Nevada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(24.1, 29.5)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0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Hampshire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(24.8, 27.9)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Jersey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(24.3, 26.9)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Mexico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(27.1, 30.6)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(24.0, 26.1)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(28.7, 31.5)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(29.3, 32.8)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Ohio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(28.4, 31.2)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Oklahoma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(32.2, 35.6)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Oregon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(28.4, 31.8)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Pennsylvania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(28.4, 31.6)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Puerto Rico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(28.0, 31.1)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Rhode Island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(24.3, 27.7)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(30.5, 33.0)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(28.5, 32.3)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Tennessee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(31.9, 35.7)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Texas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(30.9, 33.9)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Utah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(23.5, 25.5)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5612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Vermont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(23.8, 26.6)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(27.9, 30.6)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(25.5, 27.4)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 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(34.1, 37.1)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Wisconsin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(29.0, 32.4)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Wyoming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(27.0, 31.1)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03200" y="6120580"/>
            <a:ext cx="9910617" cy="313171"/>
          </a:xfrm>
        </p:spPr>
        <p:txBody>
          <a:bodyPr/>
          <a:lstStyle/>
          <a:p>
            <a:pPr indent="0"/>
            <a:r>
              <a:rPr lang="en-US" sz="900" baseline="30000" dirty="0">
                <a:latin typeface="Latha" panose="020B0604020202020204" pitchFamily="34" charset="0"/>
                <a:cs typeface="Latha" panose="020B0604020202020204" pitchFamily="34" charset="0"/>
              </a:rPr>
              <a:t>¶ </a:t>
            </a:r>
            <a:r>
              <a:rPr lang="en-US" sz="900" dirty="0">
                <a:latin typeface="Verdana" pitchFamily="34" charset="0"/>
              </a:rPr>
              <a:t>Prevalence estimates reflect BRFSS methodological changes started in 2011. These</a:t>
            </a:r>
            <a:r>
              <a:rPr lang="en-US" sz="900" b="1" dirty="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sz="900" dirty="0">
                <a:latin typeface="Verdana" pitchFamily="34" charset="0"/>
              </a:rPr>
              <a:t>estimates should not be compared to prevalence estimates before 2011. </a:t>
            </a:r>
            <a:r>
              <a:rPr lang="en-US" sz="900" i="1" dirty="0">
                <a:latin typeface="Verdana" pitchFamily="34" charset="0"/>
              </a:rPr>
              <a:t>Source: </a:t>
            </a:r>
            <a:r>
              <a:rPr lang="en-US" sz="900" dirty="0">
                <a:latin typeface="Verdana" pitchFamily="34" charset="0"/>
              </a:rPr>
              <a:t>Behavioral Risk Factor Surveillance System, CDC.</a:t>
            </a:r>
          </a:p>
        </p:txBody>
      </p:sp>
    </p:spTree>
    <p:extLst>
      <p:ext uri="{BB962C8B-B14F-4D97-AF65-F5344CB8AC3E}">
        <p14:creationId xmlns:p14="http://schemas.microsoft.com/office/powerpoint/2010/main" val="169678913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775" y="326378"/>
            <a:ext cx="9654237" cy="694267"/>
          </a:xfrm>
        </p:spPr>
        <p:txBody>
          <a:bodyPr/>
          <a:lstStyle/>
          <a:p>
            <a:pPr>
              <a:lnSpc>
                <a:spcPct val="100000"/>
              </a:lnSpc>
            </a:pPr>
            <a:br>
              <a:rPr lang="en-US" sz="2400" kern="0" dirty="0">
                <a:solidFill>
                  <a:srgbClr val="000000"/>
                </a:solidFill>
                <a:latin typeface="Verdana"/>
              </a:rPr>
            </a:b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Prevalence</a:t>
            </a:r>
            <a:r>
              <a:rPr lang="en-US" sz="2000" baseline="30000" dirty="0">
                <a:solidFill>
                  <a:srgbClr val="3077FF">
                    <a:lumMod val="50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¶</a:t>
            </a: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en-US" sz="2000" kern="0" dirty="0">
                <a:latin typeface="Verdana"/>
              </a:rPr>
              <a:t>Obesity Based on Self-Reported Weight and Height Among US Adults by State and Territory, BRFSS, 2016</a:t>
            </a:r>
            <a:endParaRPr lang="en-US" sz="2000" dirty="0"/>
          </a:p>
        </p:txBody>
      </p:sp>
      <p:graphicFrame>
        <p:nvGraphicFramePr>
          <p:cNvPr id="5" name="Table 4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121066"/>
              </p:ext>
            </p:extLst>
          </p:nvPr>
        </p:nvGraphicFramePr>
        <p:xfrm>
          <a:off x="730702" y="1069981"/>
          <a:ext cx="4287422" cy="4864507"/>
        </p:xfrm>
        <a:graphic>
          <a:graphicData uri="http://schemas.openxmlformats.org/drawingml/2006/table">
            <a:tbl>
              <a:tblPr firstRow="1"/>
              <a:tblGrid>
                <a:gridCol w="1463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26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1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06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 Confidence</a:t>
                      </a:r>
                      <a:r>
                        <a:rPr lang="en-US" sz="11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Interval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Alabama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(34.2, 37.3)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(28.5, 34.4)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Arizona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(27.5, 30.6)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(33.3, 38.1)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California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(23.9, 26.1)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Colorado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(21.4, 23.2)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Connecticut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(24.8, 27.2)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Delaware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(28.7, 32.8)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(20.9, 24.3)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Florida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(26.4, 28.5)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Georgia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(29.7, 33.2)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Guam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(25.1, 31.7)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Hawaii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(22.5, 25.2)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Idaho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(25.6, 29.3)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Illinois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(29.9, 33.3)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(31.2, 33.8)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Iowa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(30.5, 33.4)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(30.1, 32.3)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Kentucky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(32.7, 35.6)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Louisiana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(33.4, 37.7)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(28.5, 31.3)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Maryland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(28.9, 31.0)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117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Massachusetts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(22.3, 24.9)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117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Michigan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(31.4, 33.6)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571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Minnesota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(26.9, 28.6)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571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Mississippi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(35.4, 39.1)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029358"/>
                  </a:ext>
                </a:extLst>
              </a:tr>
              <a:tr h="18117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Missouri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(30.0, 33.4)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  <p:graphicFrame>
        <p:nvGraphicFramePr>
          <p:cNvPr id="6" name="Table 5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256809"/>
              </p:ext>
            </p:extLst>
          </p:nvPr>
        </p:nvGraphicFramePr>
        <p:xfrm>
          <a:off x="5337560" y="1069981"/>
          <a:ext cx="4167963" cy="4840655"/>
        </p:xfrm>
        <a:graphic>
          <a:graphicData uri="http://schemas.openxmlformats.org/drawingml/2006/table">
            <a:tbl>
              <a:tblPr firstRow="1"/>
              <a:tblGrid>
                <a:gridCol w="1396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95%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(23.9, 27.2)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Nebraska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(30.8, 33.2)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Nevada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(23.9, 27.8)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Hampshire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(25.0, 28.2)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073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Jersey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(25.7, 29.1)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Mexico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(26.6, 30.1)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(24.6, 26.5)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(30.4, 33.3)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(30.3, 33.6)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Ohio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(30.2, 32.8)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Oklahoma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(31.2, 34.3)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Oregon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(27.3, 30.3)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Pennsylvania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(28.8, 31.8)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Puerto Rico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(29.0, 32.5)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Rhode Island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(24.9, 28.4)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(31.0, 33.6)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(27.6, 31.7)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Tennessee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(33.0, 36.7)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Texas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(31.9, 35.4)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Utah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(24.2, 26.5)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Vermont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(25.5, 28.7)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5612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 Islands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(28.6, 36.6)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(27.7, 30.3)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(27.6, 29.6)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 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(36.3, 39.0)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Wisconsin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(29.0, 32.5)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28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Wyoming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(25.7, 29.8)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03200" y="6120581"/>
            <a:ext cx="9910617" cy="296696"/>
          </a:xfrm>
        </p:spPr>
        <p:txBody>
          <a:bodyPr/>
          <a:lstStyle/>
          <a:p>
            <a:pPr indent="0"/>
            <a:r>
              <a:rPr lang="en-US" sz="900" baseline="30000" dirty="0">
                <a:latin typeface="Latha" panose="020B0604020202020204" pitchFamily="34" charset="0"/>
                <a:cs typeface="Latha" panose="020B0604020202020204" pitchFamily="34" charset="0"/>
              </a:rPr>
              <a:t>¶ </a:t>
            </a:r>
            <a:r>
              <a:rPr lang="en-US" sz="900" dirty="0">
                <a:latin typeface="Verdana" pitchFamily="34" charset="0"/>
              </a:rPr>
              <a:t>Prevalence estimates reflect BRFSS methodological changes started in 2011. These</a:t>
            </a:r>
            <a:r>
              <a:rPr lang="en-US" sz="900" b="1" dirty="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sz="900" dirty="0">
                <a:latin typeface="Verdana" pitchFamily="34" charset="0"/>
              </a:rPr>
              <a:t>estimates should not be compared to prevalence estimates before 2011. </a:t>
            </a:r>
            <a:r>
              <a:rPr lang="en-US" sz="900" i="1" dirty="0">
                <a:latin typeface="Verdana" pitchFamily="34" charset="0"/>
              </a:rPr>
              <a:t>Source: </a:t>
            </a:r>
            <a:r>
              <a:rPr lang="en-US" sz="900" dirty="0">
                <a:latin typeface="Verdana" pitchFamily="34" charset="0"/>
              </a:rPr>
              <a:t>Behavioral Risk Factor Surveillance System, CDC.</a:t>
            </a:r>
          </a:p>
        </p:txBody>
      </p:sp>
    </p:spTree>
    <p:extLst>
      <p:ext uri="{BB962C8B-B14F-4D97-AF65-F5344CB8AC3E}">
        <p14:creationId xmlns:p14="http://schemas.microsoft.com/office/powerpoint/2010/main" val="367728410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31" y="326378"/>
            <a:ext cx="9664281" cy="694267"/>
          </a:xfrm>
        </p:spPr>
        <p:txBody>
          <a:bodyPr/>
          <a:lstStyle/>
          <a:p>
            <a:pPr>
              <a:lnSpc>
                <a:spcPct val="100000"/>
              </a:lnSpc>
            </a:pPr>
            <a:br>
              <a:rPr lang="en-US" sz="2400" kern="0" dirty="0">
                <a:solidFill>
                  <a:srgbClr val="000000"/>
                </a:solidFill>
                <a:latin typeface="Verdana"/>
              </a:rPr>
            </a:b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Prevalence</a:t>
            </a:r>
            <a:r>
              <a:rPr lang="en-US" sz="2000" baseline="30000" dirty="0">
                <a:solidFill>
                  <a:srgbClr val="3077FF">
                    <a:lumMod val="50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¶</a:t>
            </a: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en-US" sz="2000" kern="0" dirty="0">
                <a:latin typeface="Verdana"/>
              </a:rPr>
              <a:t>Obesity Based on Self-Reported Weight and Height  Among US Adults by State and Territory, BRFSS, 2017</a:t>
            </a:r>
            <a:endParaRPr lang="en-US" sz="2000" dirty="0"/>
          </a:p>
        </p:txBody>
      </p:sp>
      <p:graphicFrame>
        <p:nvGraphicFramePr>
          <p:cNvPr id="5" name="Table 4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219253"/>
              </p:ext>
            </p:extLst>
          </p:nvPr>
        </p:nvGraphicFramePr>
        <p:xfrm>
          <a:off x="740750" y="1069981"/>
          <a:ext cx="4287422" cy="4849267"/>
        </p:xfrm>
        <a:graphic>
          <a:graphicData uri="http://schemas.openxmlformats.org/drawingml/2006/table">
            <a:tbl>
              <a:tblPr firstRow="1"/>
              <a:tblGrid>
                <a:gridCol w="1463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26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1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0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 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Alabama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(34.7, 38.0)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(31.4, 37.1)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Arizona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</a:rPr>
                        <a:t>29.5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80808"/>
                          </a:solidFill>
                          <a:effectLst/>
                          <a:latin typeface="Calibri" panose="020F0502020204030204" pitchFamily="34" charset="0"/>
                        </a:rPr>
                        <a:t>(28.5, 30.5)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(32.6, 37.5)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California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(23.8, 26.4)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Colorado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(21.6, 23.7)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Connecticut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(25.6, 28.1)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Delaware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(29.7, 34.0)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(21.1, 24.7)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Florida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(27.0, 29.9)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Georgia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(30.0, 33.3)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Guam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(31.2, 37.6)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Hawaii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(22.4, 25.2)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Idaho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(27.5, 31.2)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Illinois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(29.5, 32.7)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(32.5, 34.7)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Iowa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(35.1, 37.7)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(31.5, 33.2)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Kentucky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(32.6, 36.0)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Louisiana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(34.4, 38.1)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(27.7, 30.6)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294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Maryland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(30.0, 32.6)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117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Massachusetts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(24.1, 27.7)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117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Michigan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(31.1, 33.4)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571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Minnesota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(27.5, 29.4)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571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Mississippi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(35.3, 39.3)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029358"/>
                  </a:ext>
                </a:extLst>
              </a:tr>
              <a:tr h="181177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Missouri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(30.9, 34.0)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  <p:graphicFrame>
        <p:nvGraphicFramePr>
          <p:cNvPr id="6" name="Table 5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015129"/>
              </p:ext>
            </p:extLst>
          </p:nvPr>
        </p:nvGraphicFramePr>
        <p:xfrm>
          <a:off x="5337560" y="1069981"/>
          <a:ext cx="4167963" cy="4864511"/>
        </p:xfrm>
        <a:graphic>
          <a:graphicData uri="http://schemas.openxmlformats.org/drawingml/2006/table">
            <a:tbl>
              <a:tblPr firstRow="1"/>
              <a:tblGrid>
                <a:gridCol w="1396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95%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(23.8, 26.9)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Nebraska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(31.6, 34.0)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Nevada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(24.5, 29.0)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Hampshire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(26.3, 29.9)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8411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Jersey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(25.8, 28.7)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Mexico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(26.8, 30.0)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(24.6, 26.9)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(30.4, 34.0)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(31.6, 34.7)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Ohio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(32.5, 35.1)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Oklahoma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(34.9, 38.1)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Oregon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(27.9, 30.9)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Pennsylvania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(30.0, 33.2)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Puerto Rico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(31.0, 34.9)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Rhode Island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(28.1, 31.9)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(32.8, 35.4)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(29.8, 34.1)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Tennessee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(31.1, 34.6)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Texas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(31.2, 34.9)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Utah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(24.2, 26.4)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Vermont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(26.0, 29.2)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(28.7, 31.4)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(26.6, 28.7)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 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(36.4, 39.7)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Wisconsin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(30.3, 33.8)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9850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Wyoming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(27.1, 30.6)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03200" y="6120580"/>
            <a:ext cx="9910617" cy="329647"/>
          </a:xfrm>
        </p:spPr>
        <p:txBody>
          <a:bodyPr/>
          <a:lstStyle/>
          <a:p>
            <a:pPr indent="0"/>
            <a:r>
              <a:rPr lang="en-US" sz="900" baseline="30000" dirty="0">
                <a:latin typeface="Latha" panose="020B0604020202020204" pitchFamily="34" charset="0"/>
                <a:cs typeface="Latha" panose="020B0604020202020204" pitchFamily="34" charset="0"/>
              </a:rPr>
              <a:t>¶ </a:t>
            </a:r>
            <a:r>
              <a:rPr lang="en-US" sz="900" dirty="0">
                <a:latin typeface="Verdana" pitchFamily="34" charset="0"/>
              </a:rPr>
              <a:t>Prevalence estimates reflect BRFSS methodological changes started in 2011. These</a:t>
            </a:r>
            <a:r>
              <a:rPr lang="en-US" sz="900" b="1" dirty="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sz="900" dirty="0">
                <a:latin typeface="Verdana" pitchFamily="34" charset="0"/>
              </a:rPr>
              <a:t>estimates should not be compared to prevalence estimates before 2011. </a:t>
            </a:r>
            <a:r>
              <a:rPr lang="en-US" sz="900" i="1" dirty="0">
                <a:latin typeface="Verdana" pitchFamily="34" charset="0"/>
              </a:rPr>
              <a:t>Source: </a:t>
            </a:r>
            <a:r>
              <a:rPr lang="en-US" sz="900" dirty="0">
                <a:latin typeface="Verdana" pitchFamily="34" charset="0"/>
              </a:rPr>
              <a:t>Behavioral Risk Factor Surveillance System, CDC.</a:t>
            </a:r>
          </a:p>
        </p:txBody>
      </p:sp>
    </p:spTree>
    <p:extLst>
      <p:ext uri="{BB962C8B-B14F-4D97-AF65-F5344CB8AC3E}">
        <p14:creationId xmlns:p14="http://schemas.microsoft.com/office/powerpoint/2010/main" val="94467142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824" y="326378"/>
            <a:ext cx="9624092" cy="694267"/>
          </a:xfrm>
        </p:spPr>
        <p:txBody>
          <a:bodyPr/>
          <a:lstStyle/>
          <a:p>
            <a:pPr>
              <a:lnSpc>
                <a:spcPct val="100000"/>
              </a:lnSpc>
            </a:pPr>
            <a:br>
              <a:rPr lang="en-US" sz="2400" kern="0" dirty="0">
                <a:solidFill>
                  <a:srgbClr val="000000"/>
                </a:solidFill>
                <a:latin typeface="Verdana"/>
              </a:rPr>
            </a:b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Prevalence</a:t>
            </a:r>
            <a:r>
              <a:rPr lang="en-US" sz="2000" baseline="30000" dirty="0">
                <a:solidFill>
                  <a:srgbClr val="3077FF">
                    <a:lumMod val="50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¶</a:t>
            </a: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en-US" sz="2000" kern="0" dirty="0">
                <a:latin typeface="Verdana"/>
              </a:rPr>
              <a:t>Obesity Based on Self-Reported Weight and Height  Among US Adults by State and Territory, BRFSS, 2018</a:t>
            </a:r>
            <a:endParaRPr lang="en-US" sz="2000" dirty="0"/>
          </a:p>
        </p:txBody>
      </p:sp>
      <p:graphicFrame>
        <p:nvGraphicFramePr>
          <p:cNvPr id="5" name="Table 4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986151"/>
              </p:ext>
            </p:extLst>
          </p:nvPr>
        </p:nvGraphicFramePr>
        <p:xfrm>
          <a:off x="781476" y="1069980"/>
          <a:ext cx="4242701" cy="4947524"/>
        </p:xfrm>
        <a:graphic>
          <a:graphicData uri="http://schemas.openxmlformats.org/drawingml/2006/table">
            <a:tbl>
              <a:tblPr firstRow="1"/>
              <a:tblGrid>
                <a:gridCol w="1447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6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35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95% 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Alabama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(34.6, 37.9)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(27.0, 32.2)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Arizona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(27.8, 31.3)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(35.1, 39.1)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California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(24.8, 26.9)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Colorado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(21.9, 24.0)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Connecticut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(26.2, 28.7)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Delaware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(31.7, 35.4)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(22.9, 26.5)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Florida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(29.1, 32.3)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Georgia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(31.2, 33.8)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Guam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(26.6, 33.3)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Hawaii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(23.6, 26.3)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Idaho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(26.3, 30.5)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Illinois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(30.2, 33.4)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(32.6, 35.6)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Iowa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(34.2, 36.5)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(33.2, 35.6)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Kentucky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(34.9, 38.4)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Louisiana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(34.9, 38.7)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Maine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(28.9, 31.9)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Maryland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(29.8, 32.1)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Massachusetts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(24.3, 27.2)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Michigan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(31.8, 34.2)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Minnesota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(29.2, 30.9)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Mississippi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(37.8, 41.2)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029358"/>
                  </a:ext>
                </a:extLst>
              </a:tr>
              <a:tr h="17681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Missouri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(33.3, 36.8)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  <p:graphicFrame>
        <p:nvGraphicFramePr>
          <p:cNvPr id="6" name="Table 5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42205"/>
              </p:ext>
            </p:extLst>
          </p:nvPr>
        </p:nvGraphicFramePr>
        <p:xfrm>
          <a:off x="5337560" y="1069981"/>
          <a:ext cx="4167963" cy="4947520"/>
        </p:xfrm>
        <a:graphic>
          <a:graphicData uri="http://schemas.openxmlformats.org/drawingml/2006/table">
            <a:tbl>
              <a:tblPr firstRow="1"/>
              <a:tblGrid>
                <a:gridCol w="1396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95%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(25.2, 28.5)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Nebraska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(32.9, 35.3)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Nevada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(27.1, 32.0)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Hampshire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(27.9, 31.4)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162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Jersey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(23.3, 28.2)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Mexico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(30.7, 34.0)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(26.7, 28.6)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(31.2, 34.8)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(33.3, 37.0)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Ohio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(32.7, 35.3)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Oklahoma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(33.1, 36.6)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Oregon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(28.4, 31.4)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Pennsylvania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(29.4, 32.5)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Puerto Rico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(31.2, 34.7)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Rhode Island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(26.0, 29.5)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(33.0, 35.6)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(28.1, 32.1)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Tennessee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(32.5, 36.3)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Texas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(32.8, 36.8)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Utah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(26.7, 28.9)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Vermont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(25.9, 29.2)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(29.1, 31.6)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(27.6, 29.8)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 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(37.8, 41.3)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Wisconsin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(30.2, 33.8)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82919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Wyoming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(27.3, 30.8)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03200" y="6120580"/>
            <a:ext cx="9910617" cy="329647"/>
          </a:xfrm>
        </p:spPr>
        <p:txBody>
          <a:bodyPr/>
          <a:lstStyle/>
          <a:p>
            <a:pPr indent="0"/>
            <a:r>
              <a:rPr lang="en-US" sz="900" baseline="30000" dirty="0">
                <a:latin typeface="Latha" panose="020B0604020202020204" pitchFamily="34" charset="0"/>
                <a:cs typeface="Latha" panose="020B0604020202020204" pitchFamily="34" charset="0"/>
              </a:rPr>
              <a:t>¶ </a:t>
            </a:r>
            <a:r>
              <a:rPr lang="en-US" sz="900" dirty="0">
                <a:latin typeface="Verdana" pitchFamily="34" charset="0"/>
              </a:rPr>
              <a:t>Prevalence estimates reflect BRFSS methodological changes started in 2011. These</a:t>
            </a:r>
            <a:r>
              <a:rPr lang="en-US" sz="900" b="1" dirty="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sz="900" dirty="0">
                <a:latin typeface="Verdana" pitchFamily="34" charset="0"/>
              </a:rPr>
              <a:t>estimates should not be compared to prevalence estimates before 2011. </a:t>
            </a:r>
            <a:r>
              <a:rPr lang="en-US" sz="900" i="1" dirty="0">
                <a:latin typeface="Verdana" pitchFamily="34" charset="0"/>
              </a:rPr>
              <a:t>Source: </a:t>
            </a:r>
            <a:r>
              <a:rPr lang="en-US" sz="900" dirty="0">
                <a:latin typeface="Verdana" pitchFamily="34" charset="0"/>
              </a:rPr>
              <a:t>Behavioral Risk Factor Surveillance System, CDC.</a:t>
            </a:r>
          </a:p>
        </p:txBody>
      </p:sp>
    </p:spTree>
    <p:extLst>
      <p:ext uri="{BB962C8B-B14F-4D97-AF65-F5344CB8AC3E}">
        <p14:creationId xmlns:p14="http://schemas.microsoft.com/office/powerpoint/2010/main" val="167515291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845" y="326378"/>
            <a:ext cx="9714747" cy="694267"/>
          </a:xfrm>
        </p:spPr>
        <p:txBody>
          <a:bodyPr/>
          <a:lstStyle/>
          <a:p>
            <a:pPr>
              <a:lnSpc>
                <a:spcPct val="100000"/>
              </a:lnSpc>
            </a:pPr>
            <a:br>
              <a:rPr lang="en-US" sz="2400" kern="0" dirty="0">
                <a:solidFill>
                  <a:srgbClr val="000000"/>
                </a:solidFill>
                <a:latin typeface="Verdana"/>
              </a:rPr>
            </a:b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Prevalence</a:t>
            </a:r>
            <a:r>
              <a:rPr lang="en-US" sz="2000" baseline="30000" dirty="0">
                <a:solidFill>
                  <a:srgbClr val="3077FF">
                    <a:lumMod val="50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¶</a:t>
            </a:r>
            <a:r>
              <a:rPr lang="en-US" sz="2000" dirty="0">
                <a:solidFill>
                  <a:srgbClr val="0039A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en-US" sz="2000" kern="0" dirty="0">
                <a:latin typeface="Verdana"/>
              </a:rPr>
              <a:t>Obesity Based on Self-Reported Weight and Height Among US Adults by State and Territory, BRFSS, 2019</a:t>
            </a:r>
            <a:endParaRPr lang="en-US" sz="2000" dirty="0"/>
          </a:p>
        </p:txBody>
      </p:sp>
      <p:graphicFrame>
        <p:nvGraphicFramePr>
          <p:cNvPr id="5" name="Table 4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425051"/>
              </p:ext>
            </p:extLst>
          </p:nvPr>
        </p:nvGraphicFramePr>
        <p:xfrm>
          <a:off x="781476" y="1069980"/>
          <a:ext cx="4242701" cy="4761880"/>
        </p:xfrm>
        <a:graphic>
          <a:graphicData uri="http://schemas.openxmlformats.org/drawingml/2006/table">
            <a:tbl>
              <a:tblPr firstRow="1"/>
              <a:tblGrid>
                <a:gridCol w="1447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6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4182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95% 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19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Alabama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(34.6, 37.7)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(27.8, 33.4)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Arizona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(29.7, 33.2)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(35.5, 39.4)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California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(25.1, 27.2)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Colorado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(22.7, 24.9)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Connecticut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(27.8, 30.5)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Delaware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(32.1, 36.6)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(21.7, 25.9)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Florida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(25.6, 28.5)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Georgia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(31.3, 35.0)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Guam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(30.5, 37.0)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Hawaii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(23.7, 26.3)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Idaho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(27.6, 31.4)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Illinois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(30.1, 33.1)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(34.0, 36.7)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Iowa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(32.8, 35.1)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Kansas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(34.1, 36.4)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Kentucky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(34.7, 38.2)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Louisiana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(34.1, 37.7)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Maine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(30.3, 33.1)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Maryland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(31.1, 33.4)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Massachusetts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(23.9, 26.5)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Michigan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(34.7, 37.3)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Minnesota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(29.2, 31.1)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Mississippi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(39.0, 42.7)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029358"/>
                  </a:ext>
                </a:extLst>
              </a:tr>
              <a:tr h="16940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Missouri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(33.2, 36.4)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  <p:graphicFrame>
        <p:nvGraphicFramePr>
          <p:cNvPr id="6" name="Table 5" descr="Prevalence of Self-Reported Obesity Among U.S. Adults" title="Prevalence of Self-Reported Obesity Among U.S. Adul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00390"/>
              </p:ext>
            </p:extLst>
          </p:nvPr>
        </p:nvGraphicFramePr>
        <p:xfrm>
          <a:off x="5337560" y="1069981"/>
          <a:ext cx="4167963" cy="4738090"/>
        </p:xfrm>
        <a:graphic>
          <a:graphicData uri="http://schemas.openxmlformats.org/drawingml/2006/table">
            <a:tbl>
              <a:tblPr firstRow="1"/>
              <a:tblGrid>
                <a:gridCol w="1396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Prevalence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95%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Confidence</a:t>
                      </a:r>
                      <a:r>
                        <a:rPr 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Interval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(27.0, 29.7)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Nebraska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(33.0, 35.2)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Nevada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(28.2, 33.1)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Hampshire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(30.0, 33.6)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351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Jersey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Insufficient data*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Insufficient data*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Mexico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(30.0, 33.5)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(26.0, 28.2)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(32.2, 35.8)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(33.0, 36.7)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Ohio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(33.5, 36.1)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Oklahoma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(35.2, 38.4)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Oregon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(27.5, 30.4)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Pennsylvania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(31.7, 34.7)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Puerto Rico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(31.0, 34.0)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Rhode Island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(28.2, 31.9)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Carolina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(33.8, 36.9)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Dakota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(30.6, 35.5)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Tennessee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(34.8, 38.3)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Texas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(32.2, 35.7)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Utah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(28.2, 30.3)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Vermont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(25.0, 28.3)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(30.6, 33.2)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(27.3, 29.4)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 Virginia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(38.0, 41.5)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Wisconsin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(32.4, 36.1)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5176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Wyoming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(27.7, 31.7)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80554" y="5831860"/>
            <a:ext cx="9725891" cy="610129"/>
          </a:xfrm>
        </p:spPr>
        <p:txBody>
          <a:bodyPr/>
          <a:lstStyle/>
          <a:p>
            <a:pPr indent="0"/>
            <a:r>
              <a:rPr lang="en-US" sz="900" baseline="30000" dirty="0">
                <a:latin typeface="Latha" panose="020B0604020202020204" pitchFamily="34" charset="0"/>
                <a:cs typeface="Latha" panose="020B0604020202020204" pitchFamily="34" charset="0"/>
              </a:rPr>
              <a:t>¶ </a:t>
            </a:r>
            <a:r>
              <a:rPr lang="en-US" sz="900" dirty="0">
                <a:latin typeface="Verdana" pitchFamily="34" charset="0"/>
              </a:rPr>
              <a:t>Prevalence estimates reflect BRFSS methodological changes started in 2011. These</a:t>
            </a:r>
            <a:r>
              <a:rPr lang="en-US" sz="900" b="1" dirty="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sz="900" dirty="0">
                <a:latin typeface="Verdana" pitchFamily="34" charset="0"/>
              </a:rPr>
              <a:t>estimates should not be compared to prevalence estimates before 2011. </a:t>
            </a:r>
            <a:r>
              <a:rPr lang="en-US" sz="900" i="1" dirty="0">
                <a:latin typeface="Verdana" pitchFamily="34" charset="0"/>
              </a:rPr>
              <a:t>Source: </a:t>
            </a:r>
            <a:r>
              <a:rPr lang="en-US" sz="900" dirty="0">
                <a:latin typeface="Verdana" pitchFamily="34" charset="0"/>
              </a:rPr>
              <a:t>Behavioral Risk Factor Surveillance System, CDC.</a:t>
            </a:r>
          </a:p>
          <a:p>
            <a:pPr indent="0"/>
            <a:r>
              <a:rPr lang="en-US" sz="900" dirty="0">
                <a:solidFill>
                  <a:schemeClr val="accent6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*Sample size &lt;50, the relative standard error (dividing the standard error by the prevalence) ≥30</a:t>
            </a:r>
            <a:r>
              <a:rPr lang="en-US" sz="900" dirty="0">
                <a:solidFill>
                  <a:schemeClr val="accent6">
                    <a:lumMod val="75000"/>
                    <a:lumOff val="25000"/>
                  </a:schemeClr>
                </a:solidFill>
                <a:latin typeface="Verdana" pitchFamily="34" charset="0"/>
              </a:rPr>
              <a:t>%, or no data in a specific year</a:t>
            </a:r>
            <a:r>
              <a:rPr lang="en-US" sz="900" dirty="0">
                <a:solidFill>
                  <a:srgbClr val="0070C0"/>
                </a:solidFill>
                <a:latin typeface="Verdana" pitchFamily="34" charset="0"/>
              </a:rPr>
              <a:t>.</a:t>
            </a:r>
            <a:endParaRPr lang="en-US" sz="9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06516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NCCDPHP_ppt_darktheme[1]">
  <a:themeElements>
    <a:clrScheme name="NCCDPHP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878800"/>
      </a:accent1>
      <a:accent2>
        <a:srgbClr val="DF7A00"/>
      </a:accent2>
      <a:accent3>
        <a:srgbClr val="6E273D"/>
      </a:accent3>
      <a:accent4>
        <a:srgbClr val="64A0C8"/>
      </a:accent4>
      <a:accent5>
        <a:srgbClr val="69923A"/>
      </a:accent5>
      <a:accent6>
        <a:srgbClr val="7F7F7F"/>
      </a:accent6>
      <a:hlink>
        <a:srgbClr val="FFC000"/>
      </a:hlink>
      <a:folHlink>
        <a:srgbClr val="3077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CEZID_ppt_lighttheme[1]">
  <a:themeElements>
    <a:clrScheme name="NCEZID Light PPT Colors">
      <a:dk1>
        <a:srgbClr val="0039A6"/>
      </a:dk1>
      <a:lt1>
        <a:srgbClr val="FFFFFF"/>
      </a:lt1>
      <a:dk2>
        <a:srgbClr val="3077FF"/>
      </a:dk2>
      <a:lt2>
        <a:srgbClr val="4B4B4B"/>
      </a:lt2>
      <a:accent1>
        <a:srgbClr val="BD3632"/>
      </a:accent1>
      <a:accent2>
        <a:srgbClr val="782327"/>
      </a:accent2>
      <a:accent3>
        <a:srgbClr val="7D7A00"/>
      </a:accent3>
      <a:accent4>
        <a:srgbClr val="156570"/>
      </a:accent4>
      <a:accent5>
        <a:srgbClr val="6E267B"/>
      </a:accent5>
      <a:accent6>
        <a:srgbClr val="002060"/>
      </a:accent6>
      <a:hlink>
        <a:srgbClr val="002060"/>
      </a:hlink>
      <a:folHlink>
        <a:srgbClr val="0053F2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7f5e8e1-eeb2-484a-be0b-65ad7cf1b353" xsi:nil="true"/>
    <lcf76f155ced4ddcb4097134ff3c332f xmlns="e5a8b70a-03bd-4c9e-ad13-a97afbeaed30">
      <Terms xmlns="http://schemas.microsoft.com/office/infopath/2007/PartnerControls"/>
    </lcf76f155ced4ddcb4097134ff3c332f>
    <_dlc_DocId xmlns="f7f5e8e1-eeb2-484a-be0b-65ad7cf1b353">7UTKFZWMU4AY-517668884-4786</_dlc_DocId>
    <_dlc_DocIdUrl xmlns="f7f5e8e1-eeb2-484a-be0b-65ad7cf1b353">
      <Url>https://cdc.sharepoint.com/sites/NCCDPHP-DNPAO/OPCB/_layouts/15/DocIdRedir.aspx?ID=7UTKFZWMU4AY-517668884-4786</Url>
      <Description>7UTKFZWMU4AY-517668884-4786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8C4CDD9A0D7D49B69306346585885E" ma:contentTypeVersion="16" ma:contentTypeDescription="Create a new document." ma:contentTypeScope="" ma:versionID="6380c8a4f809b029d610643439871e71">
  <xsd:schema xmlns:xsd="http://www.w3.org/2001/XMLSchema" xmlns:xs="http://www.w3.org/2001/XMLSchema" xmlns:p="http://schemas.microsoft.com/office/2006/metadata/properties" xmlns:ns2="f7f5e8e1-eeb2-484a-be0b-65ad7cf1b353" xmlns:ns3="e5a8b70a-03bd-4c9e-ad13-a97afbeaed30" targetNamespace="http://schemas.microsoft.com/office/2006/metadata/properties" ma:root="true" ma:fieldsID="c7df2e33eac5db88e9733634d439c7a7" ns2:_="" ns3:_="">
    <xsd:import namespace="f7f5e8e1-eeb2-484a-be0b-65ad7cf1b353"/>
    <xsd:import namespace="e5a8b70a-03bd-4c9e-ad13-a97afbeaed3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f5e8e1-eeb2-484a-be0b-65ad7cf1b35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1553db0-3bb8-4d9f-9f18-c3703c1aae1b}" ma:internalName="TaxCatchAll" ma:showField="CatchAllData" ma:web="f7f5e8e1-eeb2-484a-be0b-65ad7cf1b3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a8b70a-03bd-4c9e-ad13-a97afbeaed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353dbe8-8260-4ccf-8219-3d2995e6fa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3EB737-E805-4091-8076-9901EFD1D2D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82521ED-B53C-4CA9-8CBD-2F2327F11BC9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f7f5e8e1-eeb2-484a-be0b-65ad7cf1b353"/>
    <ds:schemaRef ds:uri="http://purl.org/dc/elements/1.1/"/>
    <ds:schemaRef ds:uri="http://schemas.microsoft.com/office/2006/metadata/properties"/>
    <ds:schemaRef ds:uri="http://schemas.microsoft.com/office/infopath/2007/PartnerControls"/>
    <ds:schemaRef ds:uri="e5a8b70a-03bd-4c9e-ad13-a97afbeaed30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2394F23-C2D9-4767-A78A-EB3DB37A02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f5e8e1-eeb2-484a-be0b-65ad7cf1b353"/>
    <ds:schemaRef ds:uri="e5a8b70a-03bd-4c9e-ad13-a97afbeaed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B53AF4D8-286E-49B3-B877-7C43B7B88EC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7490</TotalTime>
  <Words>4103</Words>
  <Application>Microsoft Office PowerPoint</Application>
  <PresentationFormat>35mm Slides</PresentationFormat>
  <Paragraphs>1515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Calibri</vt:lpstr>
      <vt:lpstr>Courier New</vt:lpstr>
      <vt:lpstr>Latha</vt:lpstr>
      <vt:lpstr>Myriad Web Pro</vt:lpstr>
      <vt:lpstr>Times New Roman</vt:lpstr>
      <vt:lpstr>Verdana</vt:lpstr>
      <vt:lpstr>Wingdings</vt:lpstr>
      <vt:lpstr>NCCDPHP_ppt_darktheme[1]</vt:lpstr>
      <vt:lpstr>NCEZID_ppt_lighttheme[1]</vt:lpstr>
      <vt:lpstr>Prevalence¶ of Obesity Based on Self-Reported Weight and Height Among US Adults by State and Territory, BRFSS, 2011</vt:lpstr>
      <vt:lpstr> Prevalence¶ of Obesity Based on Self-Reported Weight and Height Among US Adults by State and Territory, BRFSS, 2012</vt:lpstr>
      <vt:lpstr>Prevalence¶ of Obesity Based on Self-Reported Weight and Height Among US Adults by State and Territory, BRFSS, 2013</vt:lpstr>
      <vt:lpstr> Prevalence¶ of Obesity Based on Self-Reported Weight and Height Among US Adults by State and Territory, BRFSS, 2014</vt:lpstr>
      <vt:lpstr> Prevalence¶ of Obesity Based on Self-Reported Weight and Height Among US Adults by State and Territory, BRFSS, 2015</vt:lpstr>
      <vt:lpstr> Prevalence¶ of Obesity Based on Self-Reported Weight and Height Among US Adults by State and Territory, BRFSS, 2016</vt:lpstr>
      <vt:lpstr> Prevalence¶ of Obesity Based on Self-Reported Weight and Height  Among US Adults by State and Territory, BRFSS, 2017</vt:lpstr>
      <vt:lpstr> Prevalence¶ of Obesity Based on Self-Reported Weight and Height  Among US Adults by State and Territory, BRFSS, 2018</vt:lpstr>
      <vt:lpstr> Prevalence¶ of Obesity Based on Self-Reported Weight and Height Among US Adults by State and Territory, BRFSS, 2019</vt:lpstr>
    </vt:vector>
  </TitlesOfParts>
  <Company>CDC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DNPAO State Obesity Prevalence Map 2011</dc:title>
  <dc:subject>DNPAO State Obesity Prevalence Map 2011</dc:subject>
  <dc:creator>CDC</dc:creator>
  <cp:keywords>DNPAO state obesity prevalence map 2011</cp:keywords>
  <cp:lastModifiedBy>Hendrickson, Curtis (CDC/NCCDPHP/DNPAO)</cp:lastModifiedBy>
  <cp:revision>81</cp:revision>
  <cp:lastPrinted>2025-12-03T14:29:20Z</cp:lastPrinted>
  <dcterms:created xsi:type="dcterms:W3CDTF">2000-10-25T15:41:08Z</dcterms:created>
  <dcterms:modified xsi:type="dcterms:W3CDTF">2025-12-03T15:31:08Z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  <property fmtid="{D5CDD505-2E9C-101B-9397-08002B2CF9AE}" pid="3" name="MSIP_Label_7b94a7b8-f06c-4dfe-bdcc-9b548fd58c31_Enabled">
    <vt:lpwstr>true</vt:lpwstr>
  </property>
  <property fmtid="{D5CDD505-2E9C-101B-9397-08002B2CF9AE}" pid="4" name="MSIP_Label_7b94a7b8-f06c-4dfe-bdcc-9b548fd58c31_SetDate">
    <vt:lpwstr>2021-08-05T18:32:31Z</vt:lpwstr>
  </property>
  <property fmtid="{D5CDD505-2E9C-101B-9397-08002B2CF9AE}" pid="5" name="MSIP_Label_7b94a7b8-f06c-4dfe-bdcc-9b548fd58c31_Method">
    <vt:lpwstr>Privileged</vt:lpwstr>
  </property>
  <property fmtid="{D5CDD505-2E9C-101B-9397-08002B2CF9AE}" pid="6" name="MSIP_Label_7b94a7b8-f06c-4dfe-bdcc-9b548fd58c31_Name">
    <vt:lpwstr>7b94a7b8-f06c-4dfe-bdcc-9b548fd58c31</vt:lpwstr>
  </property>
  <property fmtid="{D5CDD505-2E9C-101B-9397-08002B2CF9AE}" pid="7" name="MSIP_Label_7b94a7b8-f06c-4dfe-bdcc-9b548fd58c31_SiteId">
    <vt:lpwstr>9ce70869-60db-44fd-abe8-d2767077fc8f</vt:lpwstr>
  </property>
  <property fmtid="{D5CDD505-2E9C-101B-9397-08002B2CF9AE}" pid="8" name="MSIP_Label_7b94a7b8-f06c-4dfe-bdcc-9b548fd58c31_ActionId">
    <vt:lpwstr>1c6404f3-5063-40ee-b372-ec1d31ac3843</vt:lpwstr>
  </property>
  <property fmtid="{D5CDD505-2E9C-101B-9397-08002B2CF9AE}" pid="9" name="MSIP_Label_7b94a7b8-f06c-4dfe-bdcc-9b548fd58c31_ContentBits">
    <vt:lpwstr>0</vt:lpwstr>
  </property>
  <property fmtid="{D5CDD505-2E9C-101B-9397-08002B2CF9AE}" pid="10" name="ContentTypeId">
    <vt:lpwstr>0x0101000F8C4CDD9A0D7D49B69306346585885E</vt:lpwstr>
  </property>
  <property fmtid="{D5CDD505-2E9C-101B-9397-08002B2CF9AE}" pid="11" name="_dlc_DocIdItemGuid">
    <vt:lpwstr>559e8480-041c-4aec-8051-5c5e2911e264</vt:lpwstr>
  </property>
  <property fmtid="{D5CDD505-2E9C-101B-9397-08002B2CF9AE}" pid="12" name="MediaServiceImageTags">
    <vt:lpwstr/>
  </property>
</Properties>
</file>