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  <p:sldMasterId id="2147483730" r:id="rId2"/>
  </p:sldMasterIdLst>
  <p:notesMasterIdLst>
    <p:notesMasterId r:id="rId20"/>
  </p:notesMasterIdLst>
  <p:handoutMasterIdLst>
    <p:handoutMasterId r:id="rId21"/>
  </p:handoutMasterIdLst>
  <p:sldIdLst>
    <p:sldId id="539" r:id="rId3"/>
    <p:sldId id="542" r:id="rId4"/>
    <p:sldId id="543" r:id="rId5"/>
    <p:sldId id="545" r:id="rId6"/>
    <p:sldId id="553" r:id="rId7"/>
    <p:sldId id="554" r:id="rId8"/>
    <p:sldId id="555" r:id="rId9"/>
    <p:sldId id="556" r:id="rId10"/>
    <p:sldId id="560" r:id="rId11"/>
    <p:sldId id="562" r:id="rId12"/>
    <p:sldId id="566" r:id="rId13"/>
    <p:sldId id="567" r:id="rId14"/>
    <p:sldId id="568" r:id="rId15"/>
    <p:sldId id="569" r:id="rId16"/>
    <p:sldId id="570" r:id="rId17"/>
    <p:sldId id="563" r:id="rId18"/>
    <p:sldId id="564" r:id="rId19"/>
  </p:sldIdLst>
  <p:sldSz cx="10287000" cy="6858000" type="35mm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32">
          <p15:clr>
            <a:srgbClr val="A4A3A4"/>
          </p15:clr>
        </p15:guide>
        <p15:guide id="2">
          <p15:clr>
            <a:srgbClr val="A4A3A4"/>
          </p15:clr>
        </p15:guide>
        <p15:guide id="3" pos="5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DC User" initials="PIE" lastIdx="1" clrIdx="0"/>
  <p:cmAuthor id="1" name="CDC User" initials="CU" lastIdx="1" clrIdx="1"/>
  <p:cmAuthor id="2" name="DAG" initials="DAG" lastIdx="4" clrIdx="2">
    <p:extLst>
      <p:ext uri="{19B8F6BF-5375-455C-9EA6-DF929625EA0E}">
        <p15:presenceInfo xmlns:p15="http://schemas.microsoft.com/office/powerpoint/2012/main" userId="DA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FAF400"/>
    <a:srgbClr val="BCE292"/>
    <a:srgbClr val="9ED561"/>
    <a:srgbClr val="E8FECE"/>
    <a:srgbClr val="F45C2C"/>
    <a:srgbClr val="ED4213"/>
    <a:srgbClr val="EEE800"/>
    <a:srgbClr val="FFC66D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48" autoAdjust="0"/>
    <p:restoredTop sz="87971" autoAdjust="0"/>
  </p:normalViewPr>
  <p:slideViewPr>
    <p:cSldViewPr snapToGrid="0">
      <p:cViewPr varScale="1">
        <p:scale>
          <a:sx n="93" d="100"/>
          <a:sy n="93" d="100"/>
        </p:scale>
        <p:origin x="102" y="288"/>
      </p:cViewPr>
      <p:guideLst>
        <p:guide orient="horz" pos="3632"/>
        <p:guide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1806" y="-90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304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7" tIns="45700" rIns="91397" bIns="4570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2"/>
            <a:ext cx="3046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7" tIns="45700" rIns="91397" bIns="4570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839200"/>
            <a:ext cx="304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7" tIns="45700" rIns="91397" bIns="4570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39200"/>
            <a:ext cx="3046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7" tIns="45700" rIns="91397" bIns="4570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805D087-AF7F-4474-91AC-87EE2095E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71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4" tIns="46349" rIns="92694" bIns="46349" numCol="1" anchor="t" anchorCtr="0" compatLnSpc="1">
            <a:prstTxWarp prst="textNoShape">
              <a:avLst/>
            </a:prstTxWarp>
          </a:bodyPr>
          <a:lstStyle>
            <a:lvl1pPr defTabSz="926896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6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4" tIns="46349" rIns="92694" bIns="46349" numCol="1" anchor="t" anchorCtr="0" compatLnSpc="1">
            <a:prstTxWarp prst="textNoShape">
              <a:avLst/>
            </a:prstTxWarp>
          </a:bodyPr>
          <a:lstStyle>
            <a:lvl1pPr algn="r" defTabSz="926896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3763" y="696913"/>
            <a:ext cx="5229225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40" y="4416429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4" tIns="46349" rIns="92694" bIns="463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31265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4" tIns="46349" rIns="92694" bIns="46349" numCol="1" anchor="b" anchorCtr="0" compatLnSpc="1">
            <a:prstTxWarp prst="textNoShape">
              <a:avLst/>
            </a:prstTxWarp>
          </a:bodyPr>
          <a:lstStyle>
            <a:lvl1pPr defTabSz="926896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6" y="8831265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94" tIns="46349" rIns="92694" bIns="46349" numCol="1" anchor="b" anchorCtr="0" compatLnSpc="1">
            <a:prstTxWarp prst="textNoShape">
              <a:avLst/>
            </a:prstTxWarp>
          </a:bodyPr>
          <a:lstStyle>
            <a:lvl1pPr algn="r" defTabSz="926896" eaLnBrk="0" hangingPunct="0">
              <a:defRPr sz="1200"/>
            </a:lvl1pPr>
          </a:lstStyle>
          <a:p>
            <a:pPr>
              <a:defRPr/>
            </a:pPr>
            <a:fld id="{6470946D-6C0C-4266-8869-C57601F2D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8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72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25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65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92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70946D-6C0C-4266-8869-C57601F2DBF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210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3886200"/>
            <a:ext cx="72009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43050" y="4267200"/>
            <a:ext cx="72009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1981200"/>
            <a:ext cx="92583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71750" y="6281928"/>
            <a:ext cx="5743575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71750" y="6473952"/>
            <a:ext cx="5743575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8858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59999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57513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3886200"/>
            <a:ext cx="72009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543050" y="4267200"/>
            <a:ext cx="72009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1981200"/>
            <a:ext cx="92583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23287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0" y="274638"/>
            <a:ext cx="92583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4350" y="1600201"/>
            <a:ext cx="92583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43125" y="5791200"/>
            <a:ext cx="7629525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1951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602" y="4406903"/>
            <a:ext cx="874395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2602" y="2906713"/>
            <a:ext cx="874395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200565538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4352" y="273050"/>
            <a:ext cx="338435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21931" y="273051"/>
            <a:ext cx="5750719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14352" y="1435104"/>
            <a:ext cx="3384352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14350" y="5791200"/>
            <a:ext cx="92583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01504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6324" y="4800600"/>
            <a:ext cx="6172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016324" y="5367338"/>
            <a:ext cx="6172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121751217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3050" y="1981200"/>
            <a:ext cx="72009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543050" y="4343400"/>
            <a:ext cx="72009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300" b="1" dirty="0" smtClean="0">
                <a:solidFill>
                  <a:srgbClr val="0039A6"/>
                </a:solidFill>
                <a:latin typeface="Myriad Web Pro"/>
              </a:rPr>
              <a:t>For more information please contact Centers for Disease Control and Prevention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543050" y="4706037"/>
            <a:ext cx="66865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39A6"/>
                </a:solidFill>
                <a:latin typeface="Myriad Web Pro"/>
              </a:rPr>
              <a:t>1600 Clifton Road NE, Atlanta, GA 30333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39A6"/>
                </a:solidFill>
                <a:latin typeface="Myriad Web Pro"/>
              </a:rPr>
              <a:t>Telephone, 1-800-CDC-INFO (232-4636)/TTY: 1-888-232-6348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39A6"/>
                </a:solidFill>
                <a:latin typeface="Myriad Web Pro"/>
              </a:rPr>
              <a:t>E-mail: cdcinfo@cdc.gov 	Web: www.cdc.gov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571750" y="6281928"/>
            <a:ext cx="5743575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571750" y="6473952"/>
            <a:ext cx="5743575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63277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0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dc.gov/obesity/data/prevalence-maps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526472"/>
            <a:ext cx="9366250" cy="1014461"/>
          </a:xfrm>
        </p:spPr>
        <p:txBody>
          <a:bodyPr/>
          <a:lstStyle/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Self-Reported Obesity Among </a:t>
            </a:r>
            <a:b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U.S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Adults by State </a:t>
            </a:r>
            <a:r>
              <a:rPr lang="en-US" sz="2400" kern="0" dirty="0">
                <a:latin typeface="Verdana"/>
              </a:rPr>
              <a:t>and Territory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5" y="1684867"/>
            <a:ext cx="8229600" cy="4182533"/>
          </a:xfrm>
        </p:spPr>
        <p:txBody>
          <a:bodyPr/>
          <a:lstStyle/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80808"/>
                </a:solidFill>
              </a:rPr>
              <a:t>Definitions</a:t>
            </a:r>
            <a:endParaRPr lang="en-US" dirty="0">
              <a:solidFill>
                <a:srgbClr val="080808"/>
              </a:solidFill>
            </a:endParaRPr>
          </a:p>
          <a:p>
            <a:r>
              <a:rPr lang="en-US" dirty="0">
                <a:solidFill>
                  <a:srgbClr val="080808"/>
                </a:solidFill>
              </a:rPr>
              <a:t>Obesity: Body Mass Index (BMI) of 30 or higher.</a:t>
            </a:r>
          </a:p>
          <a:p>
            <a:pPr marL="0" indent="0">
              <a:buNone/>
            </a:pPr>
            <a:endParaRPr lang="en-US" sz="2800" b="0" dirty="0" smtClean="0">
              <a:solidFill>
                <a:srgbClr val="080808"/>
              </a:solidFill>
            </a:endParaRPr>
          </a:p>
          <a:p>
            <a:r>
              <a:rPr lang="en-US" dirty="0">
                <a:solidFill>
                  <a:srgbClr val="080808"/>
                </a:solidFill>
              </a:rPr>
              <a:t>Body Mass Index (BMI): A measure of an adult’s weight in relation to his or her height, </a:t>
            </a:r>
            <a:r>
              <a:rPr lang="en-US" dirty="0" smtClean="0">
                <a:solidFill>
                  <a:srgbClr val="080808"/>
                </a:solidFill>
              </a:rPr>
              <a:t>calculated by using </a:t>
            </a:r>
            <a:r>
              <a:rPr lang="en-US" dirty="0">
                <a:solidFill>
                  <a:srgbClr val="080808"/>
                </a:solidFill>
              </a:rPr>
              <a:t>the adult’s weight in kilograms divided by the square of his or her height in meters.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 descr="HHS and CDC logo" title="HHS and CD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2135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6855"/>
            <a:ext cx="10287000" cy="849901"/>
          </a:xfrm>
        </p:spPr>
        <p:txBody>
          <a:bodyPr/>
          <a:lstStyle/>
          <a:p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</a:t>
            </a:r>
            <a:r>
              <a:rPr lang="en-US" sz="2400" baseline="30000" dirty="0">
                <a:solidFill>
                  <a:srgbClr val="3077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¶</a:t>
            </a:r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Self-Reported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Among U.S. Adults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and Territory</a:t>
            </a:r>
            <a:r>
              <a:rPr lang="en-US" sz="2400" kern="0" dirty="0">
                <a:latin typeface="Verdana"/>
              </a:rPr>
              <a:t>, BRFSS, </a:t>
            </a:r>
            <a:r>
              <a:rPr lang="en-US" sz="2400" kern="0" dirty="0" smtClean="0">
                <a:latin typeface="Verdana"/>
              </a:rPr>
              <a:t>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982" y="1168399"/>
            <a:ext cx="6608618" cy="4999237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b="0" dirty="0">
                <a:solidFill>
                  <a:srgbClr val="000000"/>
                </a:solidFill>
              </a:rPr>
              <a:t>	</a:t>
            </a:r>
            <a:endParaRPr lang="en-US" dirty="0"/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22960" y="1173194"/>
            <a:ext cx="913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baseline="30000" dirty="0" smtClean="0">
                <a:solidFill>
                  <a:srgbClr val="060606"/>
                </a:solidFill>
                <a:latin typeface="Latha" panose="020B0604020202020204" pitchFamily="34" charset="0"/>
                <a:ea typeface="Verdana" panose="020B0604030504040204" pitchFamily="34" charset="0"/>
                <a:cs typeface="Latha" panose="020B0604020202020204" pitchFamily="34" charset="0"/>
              </a:rPr>
              <a:t>¶</a:t>
            </a:r>
            <a:r>
              <a:rPr lang="en-US" sz="1000" b="1" dirty="0" smtClean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Prevalence </a:t>
            </a:r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estimates reflect BRFSS methodological changes started in 2011. These estimates should not be </a:t>
            </a:r>
            <a:endParaRPr lang="en-US" sz="1000" b="1" dirty="0" smtClean="0">
              <a:solidFill>
                <a:srgbClr val="06060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000" b="1" dirty="0" smtClean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compared to prevalence </a:t>
            </a:r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estimates before 2011.</a:t>
            </a:r>
          </a:p>
        </p:txBody>
      </p:sp>
      <p:pic>
        <p:nvPicPr>
          <p:cNvPr id="10" name="Picture 9" descr="Prevalence¶ of Self-Reported Obesity Among U.S. Adults by State and Territory, BRFSS, 2016. Map details on slide 16.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45" b="13485"/>
          <a:stretch/>
        </p:blipFill>
        <p:spPr>
          <a:xfrm>
            <a:off x="705970" y="1643868"/>
            <a:ext cx="8342496" cy="453090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1298" y="6441440"/>
            <a:ext cx="8377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 30%.</a:t>
            </a:r>
          </a:p>
        </p:txBody>
      </p:sp>
    </p:spTree>
    <p:extLst>
      <p:ext uri="{BB962C8B-B14F-4D97-AF65-F5344CB8AC3E}">
        <p14:creationId xmlns:p14="http://schemas.microsoft.com/office/powerpoint/2010/main" val="40960142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754062"/>
          </a:xfrm>
        </p:spPr>
        <p:txBody>
          <a:bodyPr/>
          <a:lstStyle/>
          <a:p>
            <a:r>
              <a:rPr lang="en-US" sz="2300" kern="0" dirty="0">
                <a:solidFill>
                  <a:srgbClr val="000000"/>
                </a:solidFill>
                <a:latin typeface="Verdana"/>
              </a:rPr>
              <a:t/>
            </a:r>
            <a:br>
              <a:rPr lang="en-US" sz="2300" kern="0" dirty="0">
                <a:solidFill>
                  <a:srgbClr val="000000"/>
                </a:solidFill>
                <a:latin typeface="Verdana"/>
              </a:rPr>
            </a:br>
            <a:r>
              <a:rPr lang="en-US" sz="23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</a:t>
            </a:r>
            <a:r>
              <a:rPr lang="en-US" sz="2300" baseline="30000" dirty="0">
                <a:solidFill>
                  <a:srgbClr val="3077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¶</a:t>
            </a:r>
            <a:r>
              <a:rPr lang="en-US" sz="23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n-US" sz="2300" kern="0" dirty="0">
                <a:latin typeface="Verdana"/>
              </a:rPr>
              <a:t>Self-Reported Obesity Among U.S. Adults by State and Territory, BRFSS, </a:t>
            </a:r>
            <a:r>
              <a:rPr lang="en-US" sz="2300" kern="0" dirty="0" smtClean="0">
                <a:latin typeface="Verdana"/>
              </a:rPr>
              <a:t>2011</a:t>
            </a:r>
            <a:endParaRPr lang="en-US" sz="23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350" y="5442156"/>
            <a:ext cx="9258300" cy="1238864"/>
          </a:xfrm>
        </p:spPr>
        <p:txBody>
          <a:bodyPr/>
          <a:lstStyle/>
          <a:p>
            <a:pPr lvl="0" indent="0"/>
            <a:r>
              <a:rPr lang="en-US" sz="900" baseline="30000" dirty="0">
                <a:solidFill>
                  <a:srgbClr val="0039A6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¶ </a:t>
            </a:r>
            <a:r>
              <a:rPr lang="en-US" sz="900" dirty="0">
                <a:solidFill>
                  <a:srgbClr val="0039A6"/>
                </a:solidFill>
                <a:latin typeface="Verdana" pitchFamily="34" charset="0"/>
              </a:rPr>
              <a:t>Prevalence estimates reflect BRFSS methodological changes started in 2011. These</a:t>
            </a:r>
            <a:r>
              <a:rPr lang="en-US" sz="9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900" dirty="0">
                <a:solidFill>
                  <a:srgbClr val="0039A6"/>
                </a:solidFill>
                <a:latin typeface="Verdana" pitchFamily="34" charset="0"/>
              </a:rPr>
              <a:t>estimates should not be compared to prevalence estimates before 2011. </a:t>
            </a:r>
            <a:r>
              <a:rPr lang="en-US" sz="900" i="1" dirty="0">
                <a:solidFill>
                  <a:srgbClr val="0039A6"/>
                </a:solidFill>
                <a:latin typeface="Verdana" pitchFamily="34" charset="0"/>
              </a:rPr>
              <a:t>Source: </a:t>
            </a:r>
            <a:r>
              <a:rPr lang="en-US" sz="900" dirty="0">
                <a:solidFill>
                  <a:srgbClr val="0039A6"/>
                </a:solidFill>
                <a:latin typeface="Verdana" pitchFamily="34" charset="0"/>
              </a:rPr>
              <a:t>Behavioral Risk Factor Surveillance System, CDC.</a:t>
            </a: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705883"/>
              </p:ext>
            </p:extLst>
          </p:nvPr>
        </p:nvGraphicFramePr>
        <p:xfrm>
          <a:off x="850432" y="1028692"/>
          <a:ext cx="4191245" cy="5016586"/>
        </p:xfrm>
        <a:graphic>
          <a:graphicData uri="http://schemas.openxmlformats.org/drawingml/2006/table">
            <a:tbl>
              <a:tblPr firstRow="1"/>
              <a:tblGrid>
                <a:gridCol w="1459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7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3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536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(30.5, 33.5)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(25.3, 29.7)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05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23.0, 27.3)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(28.8, 33.1)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(22.9, 24.7)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(19.7, 21.8)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(23.0, 26.0)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(26.9, 30.7)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(21.9, 25.7)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5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(25.4, 27.9)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473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(26.6, 29.4)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1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(24.8, 30.2)</a:t>
                      </a:r>
                      <a:endParaRPr lang="en-US" sz="105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5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(20.4, 23.4)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5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(25.3, 28.9)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5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(25.4, 28.9)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5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(29.5, 32.3)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5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(27.6, 30.3)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5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(28.7, 30.4)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5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(28.9, 31.9)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5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(32.0, 34.9)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5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(26.8, 28.9)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557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(26.9, 29.7)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913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(21.8, 23.7)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913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(30.0, 32.6)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913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(24.6, 26.8)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913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(33.5, 36.3)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039656"/>
              </p:ext>
            </p:extLst>
          </p:nvPr>
        </p:nvGraphicFramePr>
        <p:xfrm>
          <a:off x="5337560" y="1028705"/>
          <a:ext cx="4167963" cy="5137615"/>
        </p:xfrm>
        <a:graphic>
          <a:graphicData uri="http://schemas.openxmlformats.org/drawingml/2006/table">
            <a:tbl>
              <a:tblPr firstRow="1"/>
              <a:tblGrid>
                <a:gridCol w="1451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3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899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(28.6, 32.0)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(23.3, 26.0)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(27.6, 29.2)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(22.5, 26.6)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(24.7, 27.7)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(22.7, 24.8)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(25.1, 27.6)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(23.2, 25.9)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(27.7, 30.6)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(26.3, 29.4)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(28.3, 31.0)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(29.7, 32.5)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(25.2, 28.3)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484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(27.3, 29.8)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484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(25.0, 27.7)</a:t>
                      </a:r>
                      <a:endParaRPr lang="en-US" sz="1050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(23.9, 27.0)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(29.6, 32.1)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(26.3, 30.1)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(26.8, 31.7)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(29.1, 31.8)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(23.4, 25.5)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(24.1, 26.8)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(27.5, 30.9)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(25.3, 27.7)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(30.9, 34.0)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(25.8, 29.7)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9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(23.5, 26.6)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0259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46131"/>
            <a:ext cx="9258300" cy="615745"/>
          </a:xfrm>
        </p:spPr>
        <p:txBody>
          <a:bodyPr/>
          <a:lstStyle/>
          <a:p>
            <a:r>
              <a:rPr lang="en-US" sz="2000" kern="0" dirty="0">
                <a:solidFill>
                  <a:srgbClr val="000000"/>
                </a:solidFill>
                <a:latin typeface="Verdana"/>
              </a:rPr>
              <a:t/>
            </a:r>
            <a:br>
              <a:rPr lang="en-US" sz="2000" kern="0" dirty="0">
                <a:solidFill>
                  <a:srgbClr val="000000"/>
                </a:solidFill>
                <a:latin typeface="Verdana"/>
              </a:rPr>
            </a:br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</a:t>
            </a:r>
            <a:r>
              <a:rPr lang="en-US" sz="2400" baseline="30000" dirty="0">
                <a:solidFill>
                  <a:srgbClr val="3077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¶</a:t>
            </a:r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n-US" sz="2400" kern="0" dirty="0">
                <a:solidFill>
                  <a:srgbClr val="0039A6"/>
                </a:solidFill>
                <a:latin typeface="Verdana"/>
              </a:rPr>
              <a:t>Self-Reported Obesity Among U.S. Adults by State and Territory, BRFSS, </a:t>
            </a:r>
            <a:r>
              <a:rPr lang="en-US" sz="2400" kern="0" dirty="0" smtClean="0">
                <a:solidFill>
                  <a:srgbClr val="0039A6"/>
                </a:solidFill>
                <a:latin typeface="Verdana"/>
              </a:rPr>
              <a:t>2012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4350" y="6150077"/>
            <a:ext cx="9258300" cy="575188"/>
          </a:xfrm>
        </p:spPr>
        <p:txBody>
          <a:bodyPr/>
          <a:lstStyle/>
          <a:p>
            <a:pPr lvl="0" indent="0"/>
            <a:r>
              <a:rPr lang="en-US" sz="900" baseline="30000" dirty="0">
                <a:solidFill>
                  <a:srgbClr val="0039A6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¶ </a:t>
            </a:r>
            <a:r>
              <a:rPr lang="en-US" sz="900" dirty="0">
                <a:solidFill>
                  <a:srgbClr val="0039A6"/>
                </a:solidFill>
                <a:latin typeface="Verdana" pitchFamily="34" charset="0"/>
              </a:rPr>
              <a:t>Prevalence estimates reflect BRFSS methodological changes started in 2011. These</a:t>
            </a:r>
            <a:r>
              <a:rPr lang="en-US" sz="9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900" dirty="0">
                <a:solidFill>
                  <a:srgbClr val="0039A6"/>
                </a:solidFill>
                <a:latin typeface="Verdana" pitchFamily="34" charset="0"/>
              </a:rPr>
              <a:t>estimates should not be compared to prevalence estimates before 2011. </a:t>
            </a:r>
            <a:r>
              <a:rPr lang="en-US" sz="900" i="1" dirty="0">
                <a:solidFill>
                  <a:srgbClr val="0039A6"/>
                </a:solidFill>
                <a:latin typeface="Verdana" pitchFamily="34" charset="0"/>
              </a:rPr>
              <a:t>Source: </a:t>
            </a:r>
            <a:r>
              <a:rPr lang="en-US" sz="900" dirty="0">
                <a:solidFill>
                  <a:srgbClr val="0039A6"/>
                </a:solidFill>
                <a:latin typeface="Verdana" pitchFamily="34" charset="0"/>
              </a:rPr>
              <a:t>Behavioral Risk Factor Surveillance System, CDC.</a:t>
            </a:r>
          </a:p>
          <a:p>
            <a:pPr indent="0"/>
            <a:endParaRPr lang="en-US" sz="10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613354"/>
              </p:ext>
            </p:extLst>
          </p:nvPr>
        </p:nvGraphicFramePr>
        <p:xfrm>
          <a:off x="806187" y="1161876"/>
          <a:ext cx="4191245" cy="4830271"/>
        </p:xfrm>
        <a:graphic>
          <a:graphicData uri="http://schemas.openxmlformats.org/drawingml/2006/table">
            <a:tbl>
              <a:tblPr firstRow="1"/>
              <a:tblGrid>
                <a:gridCol w="1459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4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2811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06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33.0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(31.5, 34.4)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06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(23.9, 27.5)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06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(24.3, 27.8)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06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34.5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(32.7, 36.4)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806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(23.9, 26.0)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06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(19.5, </a:t>
                      </a:r>
                      <a:r>
                        <a:rPr lang="en-US" sz="105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21.4)</a:t>
                      </a:r>
                      <a:endParaRPr lang="en-US" sz="105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06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(24.3, 26.9)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06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(25.2, 28.6)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806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05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19.8, 24.0)</a:t>
                      </a:r>
                      <a:endParaRPr lang="en-US" sz="105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806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05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23.6, 26.7)</a:t>
                      </a:r>
                      <a:endParaRPr lang="en-US" sz="105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903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05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27.4, </a:t>
                      </a:r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29.1</a:t>
                      </a:r>
                      <a:endParaRPr lang="en-US" sz="105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(26.3, 31.9)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806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(22.0, </a:t>
                      </a:r>
                      <a:r>
                        <a:rPr lang="en-US" sz="105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25.1)</a:t>
                      </a:r>
                      <a:endParaRPr lang="en-US" sz="105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806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(24.8, 28.8)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806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(26.4, 29.9)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806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(30.1, 32.7)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806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(29.1, 31.8)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806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29.9</a:t>
                      </a:r>
                      <a:endParaRPr lang="en-US" sz="105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(28.7, 31.0)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806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(29.9, </a:t>
                      </a:r>
                      <a:r>
                        <a:rPr lang="en-US" sz="105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32.6)</a:t>
                      </a:r>
                      <a:endParaRPr lang="en-US" sz="105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806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34.7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(33.1, 36.4)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806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28.4</a:t>
                      </a:r>
                      <a:endParaRPr lang="en-US" sz="105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(27.2, 29.5)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806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(26.3, 28.9)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6540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(22.0, 23.8)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6540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(29.8, 32.3)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6540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(24.7, 26.8)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6540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34.6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05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33.0, </a:t>
                      </a:r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36.2)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124228"/>
              </p:ext>
            </p:extLst>
          </p:nvPr>
        </p:nvGraphicFramePr>
        <p:xfrm>
          <a:off x="5337560" y="1161876"/>
          <a:ext cx="4167963" cy="4831719"/>
        </p:xfrm>
        <a:graphic>
          <a:graphicData uri="http://schemas.openxmlformats.org/drawingml/2006/table">
            <a:tbl>
              <a:tblPr firstRow="1"/>
              <a:tblGrid>
                <a:gridCol w="1451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86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2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2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(28.0, 31.2)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2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(23.1, 25.5)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2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(27.7, 29.6)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2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(24.3, </a:t>
                      </a:r>
                      <a:r>
                        <a:rPr lang="en-US" sz="105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28.1)</a:t>
                      </a:r>
                      <a:endParaRPr lang="en-US" sz="105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454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(25.8, 28.8)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2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(23.6, 25.6)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2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(25.9, 28.3)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2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05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22.0, </a:t>
                      </a:r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2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(28.5, 30.7)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2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(27.9, 31.4)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32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(29.0, 31.2)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32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32.2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(30.8, 33.6)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32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(25.7, 29.0)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8660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29.1</a:t>
                      </a:r>
                      <a:endParaRPr lang="en-US" sz="105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05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28.1, 30.1)</a:t>
                      </a:r>
                      <a:endParaRPr lang="en-US" sz="105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28.4</a:t>
                      </a:r>
                      <a:endParaRPr lang="en-US" sz="105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(27.0, 29.7)</a:t>
                      </a:r>
                      <a:endParaRPr lang="en-US" sz="105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32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05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24.1, </a:t>
                      </a:r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32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(30.4, 32.8)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32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(26.5, 29.8)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32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(29.6, 32.7)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32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05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27.8, 30.5)</a:t>
                      </a:r>
                      <a:endParaRPr lang="en-US" sz="105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32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(23.3, 25.3)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32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(22.3, </a:t>
                      </a:r>
                      <a:r>
                        <a:rPr lang="en-US" sz="105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25.1)</a:t>
                      </a:r>
                      <a:endParaRPr lang="en-US" sz="105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32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(26.0, </a:t>
                      </a:r>
                      <a:r>
                        <a:rPr lang="en-US" sz="105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28.7)</a:t>
                      </a:r>
                      <a:endParaRPr lang="en-US" sz="105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32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(25.8, 27.8)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32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33.8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(32.2, 35.4)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32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(27.8, 31.6)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3209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050" b="0" i="0" u="none" strike="noStrike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22.8, 26.4)</a:t>
                      </a:r>
                      <a:endParaRPr lang="en-US" sz="105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0105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26378"/>
            <a:ext cx="9258300" cy="6942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</a:t>
            </a:r>
            <a:r>
              <a:rPr lang="en-US" sz="2400" baseline="30000" dirty="0">
                <a:solidFill>
                  <a:srgbClr val="3077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¶</a:t>
            </a:r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n-US" sz="2400" kern="0" dirty="0">
                <a:solidFill>
                  <a:srgbClr val="0039A6"/>
                </a:solidFill>
                <a:latin typeface="Verdana"/>
              </a:rPr>
              <a:t>Self-Reported Obesity Among U.S. Adults by State and Territory, BRFSS, </a:t>
            </a:r>
            <a:r>
              <a:rPr lang="en-US" sz="2400" kern="0" dirty="0" smtClean="0">
                <a:solidFill>
                  <a:srgbClr val="0039A6"/>
                </a:solidFill>
                <a:latin typeface="Verdana"/>
              </a:rPr>
              <a:t>2013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3201" y="6140244"/>
            <a:ext cx="9894956" cy="499531"/>
          </a:xfrm>
        </p:spPr>
        <p:txBody>
          <a:bodyPr/>
          <a:lstStyle/>
          <a:p>
            <a:pPr lvl="0" indent="0"/>
            <a:r>
              <a:rPr lang="en-US" sz="900" baseline="30000" dirty="0">
                <a:solidFill>
                  <a:srgbClr val="0039A6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¶ </a:t>
            </a:r>
            <a:r>
              <a:rPr lang="en-US" sz="900" dirty="0">
                <a:solidFill>
                  <a:srgbClr val="0039A6"/>
                </a:solidFill>
                <a:latin typeface="Verdana" pitchFamily="34" charset="0"/>
              </a:rPr>
              <a:t>Prevalence estimates reflect BRFSS methodological changes started in 2011. These</a:t>
            </a:r>
            <a:r>
              <a:rPr lang="en-US" sz="9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900" dirty="0">
                <a:solidFill>
                  <a:srgbClr val="0039A6"/>
                </a:solidFill>
                <a:latin typeface="Verdana" pitchFamily="34" charset="0"/>
              </a:rPr>
              <a:t>estimates should not be compared to prevalence estimates before 2011. </a:t>
            </a:r>
            <a:r>
              <a:rPr lang="en-US" sz="900" i="1" dirty="0">
                <a:solidFill>
                  <a:srgbClr val="0039A6"/>
                </a:solidFill>
                <a:latin typeface="Verdana" pitchFamily="34" charset="0"/>
              </a:rPr>
              <a:t>Source: </a:t>
            </a:r>
            <a:r>
              <a:rPr lang="en-US" sz="900" dirty="0">
                <a:solidFill>
                  <a:srgbClr val="0039A6"/>
                </a:solidFill>
                <a:latin typeface="Verdana" pitchFamily="34" charset="0"/>
              </a:rPr>
              <a:t>Behavioral Risk Factor Surveillance System, CDC.</a:t>
            </a: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95215"/>
              </p:ext>
            </p:extLst>
          </p:nvPr>
        </p:nvGraphicFramePr>
        <p:xfrm>
          <a:off x="818707" y="1069979"/>
          <a:ext cx="4222970" cy="4983970"/>
        </p:xfrm>
        <a:graphic>
          <a:graphicData uri="http://schemas.openxmlformats.org/drawingml/2006/table">
            <a:tbl>
              <a:tblPr firstRow="1"/>
              <a:tblGrid>
                <a:gridCol w="1491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7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3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2256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(30.8, 34.1)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(26.5, 30.4)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(24.3, 29.4)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</a:rPr>
                        <a:t>34.6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(32.7, 36.6)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</a:rPr>
                        <a:t>24.1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(23.0, 25.3)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</a:rPr>
                        <a:t>21.3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(20.4, 22.2)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</a:rPr>
                        <a:t>25.0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(23.5, 26.4)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</a:rPr>
                        <a:t>31.1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(29.3, 32.8)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</a:rPr>
                        <a:t>22.9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(21.0, 24.8)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(25.3, 27.4)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(28.9, 31.8)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(24.4, 29.8)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(20.4, 23.2)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(27.8, 31.4)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(27.7, 31.2)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(30.6, 33.1)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(29.9, 32.7)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(29.2, 30.7)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2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(31.8, 34.6)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2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(31.1, 35.2)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2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050" b="0" i="0" u="none" strike="noStrike" dirty="0" smtClean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</a:rPr>
                        <a:t>27.5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2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(27.0, 29.5)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1266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(22.5, 24.8)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1266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(30.4, 32.6)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1266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(24.1, 26.8)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91266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(33.5, 36.8)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4247855"/>
              </p:ext>
            </p:extLst>
          </p:nvPr>
        </p:nvGraphicFramePr>
        <p:xfrm>
          <a:off x="5337560" y="1073398"/>
          <a:ext cx="4167963" cy="4980553"/>
        </p:xfrm>
        <a:graphic>
          <a:graphicData uri="http://schemas.openxmlformats.org/drawingml/2006/table">
            <a:tbl>
              <a:tblPr firstRow="1"/>
              <a:tblGrid>
                <a:gridCol w="1451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8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8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(28.8, 32.1)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(23.4, 25.8)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050" b="0" i="0" u="none" strike="noStrike" dirty="0" smtClean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</a:rPr>
                        <a:t>28.4, </a:t>
                      </a:r>
                      <a:r>
                        <a:rPr lang="en-US" sz="1050" b="0" i="0" u="none" strike="noStrike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</a:rPr>
                        <a:t>30.7)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</a:rPr>
                        <a:t>(24.0, 28.6)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02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</a:rPr>
                        <a:t>(25.3, 28.3)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050" b="0" i="0" u="none" strike="noStrike" dirty="0" smtClean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</a:rPr>
                        <a:t>25.1, </a:t>
                      </a:r>
                      <a:r>
                        <a:rPr lang="en-US" sz="1050" b="0" i="0" u="none" strike="noStrike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</a:rPr>
                        <a:t>27.5)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25.1, 27.7)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(24.2, 26.6)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(28.1, 30.7)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(29.5, 32.5)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(29.2, 31.6)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(31.2, 33.9)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(24.9, 28.1)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(28.9, 31.2)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Puerto Rico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(26.4, 29.5)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(25.8, 28.8)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(30.5, 33.1)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(28.0, 31.8)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(31.9, 35.5)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(29.5, 32.3)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(23.2, 25.1)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(23.4, 26.1)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050" b="0" i="0" u="none" strike="noStrike" dirty="0" smtClean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</a:rPr>
                        <a:t>25.9, </a:t>
                      </a:r>
                      <a:r>
                        <a:rPr lang="en-US" sz="1050" b="0" i="0" u="none" strike="noStrike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</a:rPr>
                        <a:t>28.5)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</a:rPr>
                        <a:t>(26.0, 28.3)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</a:rPr>
                        <a:t>(33.6</a:t>
                      </a:r>
                      <a:r>
                        <a:rPr lang="en-US" sz="1050" b="0" i="0" u="none" strike="noStrike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US" sz="1050" b="0" i="0" u="none" strike="noStrike" smtClean="0">
                          <a:solidFill>
                            <a:srgbClr val="080808"/>
                          </a:solidFill>
                          <a:effectLst/>
                          <a:latin typeface="Calibri" panose="020F0502020204030204" pitchFamily="34" charset="0"/>
                        </a:rPr>
                        <a:t>36.6)</a:t>
                      </a:r>
                      <a:endParaRPr lang="en-US" sz="1050" b="0" i="0" u="none" strike="noStrike" dirty="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(28.0, 31.6)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757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(26.2, 29.5)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535061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26378"/>
            <a:ext cx="9258300" cy="6942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kern="0" dirty="0">
                <a:solidFill>
                  <a:srgbClr val="000000"/>
                </a:solidFill>
                <a:latin typeface="Verdana"/>
              </a:rPr>
              <a:t/>
            </a:r>
            <a:br>
              <a:rPr lang="en-US" sz="2400" kern="0" dirty="0">
                <a:solidFill>
                  <a:srgbClr val="000000"/>
                </a:solidFill>
                <a:latin typeface="Verdana"/>
              </a:rPr>
            </a:br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</a:t>
            </a:r>
            <a:r>
              <a:rPr lang="en-US" sz="2400" baseline="30000" dirty="0">
                <a:solidFill>
                  <a:srgbClr val="3077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¶</a:t>
            </a:r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n-US" sz="2400" kern="0" dirty="0" smtClean="0">
                <a:latin typeface="Verdana"/>
              </a:rPr>
              <a:t>Self-Reported </a:t>
            </a:r>
            <a:r>
              <a:rPr lang="en-US" sz="2400" kern="0" dirty="0">
                <a:latin typeface="Verdana"/>
              </a:rPr>
              <a:t>Obesity Among U.S. </a:t>
            </a:r>
            <a:r>
              <a:rPr lang="en-US" sz="2400" kern="0" dirty="0" smtClean="0">
                <a:latin typeface="Verdana"/>
              </a:rPr>
              <a:t>Adults by State and Territory, </a:t>
            </a:r>
            <a:r>
              <a:rPr lang="en-US" sz="2400" kern="0" dirty="0">
                <a:latin typeface="Verdana"/>
              </a:rPr>
              <a:t>BRFSS, </a:t>
            </a:r>
            <a:r>
              <a:rPr lang="en-US" sz="2400" kern="0" dirty="0" smtClean="0">
                <a:latin typeface="Verdana"/>
              </a:rPr>
              <a:t>2014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3200" y="6120580"/>
            <a:ext cx="9910617" cy="855407"/>
          </a:xfrm>
        </p:spPr>
        <p:txBody>
          <a:bodyPr/>
          <a:lstStyle/>
          <a:p>
            <a:pPr indent="0"/>
            <a:r>
              <a:rPr lang="en-US" sz="900" baseline="30000" dirty="0">
                <a:latin typeface="Latha" panose="020B0604020202020204" pitchFamily="34" charset="0"/>
                <a:cs typeface="Latha" panose="020B0604020202020204" pitchFamily="34" charset="0"/>
              </a:rPr>
              <a:t>¶ </a:t>
            </a:r>
            <a:r>
              <a:rPr lang="en-US" sz="900" dirty="0">
                <a:latin typeface="Verdana" pitchFamily="34" charset="0"/>
              </a:rPr>
              <a:t>Prevalence estimates reflect BRFSS methodological changes started in 2011. These</a:t>
            </a:r>
            <a:r>
              <a:rPr lang="en-US" sz="9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900" dirty="0">
                <a:latin typeface="Verdana" pitchFamily="34" charset="0"/>
              </a:rPr>
              <a:t>estimates should not be compared to prevalence estimates before </a:t>
            </a:r>
            <a:r>
              <a:rPr lang="en-US" sz="900" dirty="0" smtClean="0">
                <a:latin typeface="Verdana" pitchFamily="34" charset="0"/>
              </a:rPr>
              <a:t>2011. </a:t>
            </a:r>
            <a:r>
              <a:rPr lang="en-US" sz="900" i="1" dirty="0" smtClean="0">
                <a:latin typeface="Verdana" pitchFamily="34" charset="0"/>
              </a:rPr>
              <a:t>Source: </a:t>
            </a:r>
            <a:r>
              <a:rPr lang="en-US" sz="900" dirty="0" smtClean="0">
                <a:latin typeface="Verdana" pitchFamily="34" charset="0"/>
              </a:rPr>
              <a:t>Behavioral Risk Factor Surveillance System, CDC.</a:t>
            </a:r>
          </a:p>
          <a:p>
            <a:pPr indent="0" eaLnBrk="0" hangingPunct="0"/>
            <a:r>
              <a:rPr lang="en-US" sz="900" dirty="0" smtClean="0">
                <a:latin typeface="Verdana" pitchFamily="34" charset="0"/>
              </a:rPr>
              <a:t>.</a:t>
            </a:r>
          </a:p>
          <a:p>
            <a:pPr indent="0" eaLnBrk="0" hangingPunct="0"/>
            <a:endParaRPr lang="en-US" sz="900" dirty="0" smtClean="0">
              <a:latin typeface="Verdana" pitchFamily="34" charset="0"/>
            </a:endParaRP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>
            <p:extLst/>
          </p:nvPr>
        </p:nvGraphicFramePr>
        <p:xfrm>
          <a:off x="818706" y="1069979"/>
          <a:ext cx="4229543" cy="4840650"/>
        </p:xfrm>
        <a:graphic>
          <a:graphicData uri="http://schemas.openxmlformats.org/drawingml/2006/table">
            <a:tbl>
              <a:tblPr firstRow="1"/>
              <a:tblGrid>
                <a:gridCol w="1457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4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59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(32.1, 35.0)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(27.8, 31.7)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(27.7, 30.2)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(33.8, 38.0)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(23.5, 25.9)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(20.4, 22.2)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(24.9, 27.7)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(28.6, 32.8)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(19.5, 24.0)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(25.0, 27.5)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(28.9, 32.1)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(25.6, 30.5)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(20.7, 23.5)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(27.1, 30.8)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(27.6, 31.1)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(31.6, 34.0)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(29.6, 32.3)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(30.3, 32.2)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(30.2, 33.1)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(33.4, 36.4)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(26.9, 29.5)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(28.1, 31.1)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618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(22.3, 24.4)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618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(29.4, 32.0)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618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(26.8, 28.5)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618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(33.4, 37.6)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>
            <p:extLst/>
          </p:nvPr>
        </p:nvGraphicFramePr>
        <p:xfrm>
          <a:off x="5337560" y="1069981"/>
          <a:ext cx="4167963" cy="4840655"/>
        </p:xfrm>
        <a:graphic>
          <a:graphicData uri="http://schemas.openxmlformats.org/drawingml/2006/table">
            <a:tbl>
              <a:tblPr firstRow="1"/>
              <a:tblGrid>
                <a:gridCol w="1396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95%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(28.6, 31.9)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(24.9, 27.9)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(29.2, 31.3)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(25.4, 30.1)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07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(25.8, 29.1)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(25.7, 28.1)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(27.0, 30.0)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(25.6, 28.5)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(28.4, 31.0)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(30.5, 34.0)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(31.2, 34.1)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(31.7, 34.3)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(26.3, 29.6)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(28.9, 31.4)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Puerto Rico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(26.8, 29.8)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(25.4, 28.6)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(30.9, 33.3)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(27.9, 31.8)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(29.3, 33.2)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(30.6, 33.3)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(24.9, 26.6)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56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(23.5, 26.1)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(27.2, 29.7)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(26.0, 28.5)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(34.2, 37.2)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(29.6, 32.8)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(27.5, 31.5)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333880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26378"/>
            <a:ext cx="9258300" cy="6942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kern="0" dirty="0">
                <a:solidFill>
                  <a:srgbClr val="000000"/>
                </a:solidFill>
                <a:latin typeface="Verdana"/>
              </a:rPr>
              <a:t/>
            </a:r>
            <a:br>
              <a:rPr lang="en-US" sz="2400" kern="0" dirty="0">
                <a:solidFill>
                  <a:srgbClr val="000000"/>
                </a:solidFill>
                <a:latin typeface="Verdana"/>
              </a:rPr>
            </a:br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</a:t>
            </a:r>
            <a:r>
              <a:rPr lang="en-US" sz="2400" baseline="30000" dirty="0">
                <a:solidFill>
                  <a:srgbClr val="3077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¶</a:t>
            </a:r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n-US" sz="2400" kern="0" dirty="0" smtClean="0">
                <a:latin typeface="Verdana"/>
              </a:rPr>
              <a:t>Self-Reported </a:t>
            </a:r>
            <a:r>
              <a:rPr lang="en-US" sz="2400" kern="0" dirty="0">
                <a:latin typeface="Verdana"/>
              </a:rPr>
              <a:t>Obesity Among U.S. </a:t>
            </a:r>
            <a:r>
              <a:rPr lang="en-US" sz="2400" kern="0" dirty="0" smtClean="0">
                <a:latin typeface="Verdana"/>
              </a:rPr>
              <a:t>Adults by State and Territory, </a:t>
            </a:r>
            <a:r>
              <a:rPr lang="en-US" sz="2400" kern="0" dirty="0">
                <a:latin typeface="Verdana"/>
              </a:rPr>
              <a:t>BRFSS, </a:t>
            </a:r>
            <a:r>
              <a:rPr lang="en-US" sz="2400" kern="0" dirty="0" smtClean="0">
                <a:latin typeface="Verdana"/>
              </a:rPr>
              <a:t>2015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3200" y="6120580"/>
            <a:ext cx="9910617" cy="855407"/>
          </a:xfrm>
        </p:spPr>
        <p:txBody>
          <a:bodyPr/>
          <a:lstStyle/>
          <a:p>
            <a:pPr indent="0"/>
            <a:r>
              <a:rPr lang="en-US" sz="900" baseline="30000" dirty="0">
                <a:latin typeface="Latha" panose="020B0604020202020204" pitchFamily="34" charset="0"/>
                <a:cs typeface="Latha" panose="020B0604020202020204" pitchFamily="34" charset="0"/>
              </a:rPr>
              <a:t>¶ </a:t>
            </a:r>
            <a:r>
              <a:rPr lang="en-US" sz="900" dirty="0">
                <a:latin typeface="Verdana" pitchFamily="34" charset="0"/>
              </a:rPr>
              <a:t>Prevalence estimates reflect BRFSS methodological changes started in 2011. These</a:t>
            </a:r>
            <a:r>
              <a:rPr lang="en-US" sz="9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900" dirty="0">
                <a:latin typeface="Verdana" pitchFamily="34" charset="0"/>
              </a:rPr>
              <a:t>estimates should not be compared to prevalence estimates before </a:t>
            </a:r>
            <a:r>
              <a:rPr lang="en-US" sz="900" dirty="0" smtClean="0">
                <a:latin typeface="Verdana" pitchFamily="34" charset="0"/>
              </a:rPr>
              <a:t>2011. </a:t>
            </a:r>
            <a:r>
              <a:rPr lang="en-US" sz="900" i="1" dirty="0" smtClean="0">
                <a:latin typeface="Verdana" pitchFamily="34" charset="0"/>
              </a:rPr>
              <a:t>Source: </a:t>
            </a:r>
            <a:r>
              <a:rPr lang="en-US" sz="900" dirty="0" smtClean="0">
                <a:latin typeface="Verdana" pitchFamily="34" charset="0"/>
              </a:rPr>
              <a:t>Behavioral Risk Factor Surveillance System, CDC.</a:t>
            </a:r>
          </a:p>
          <a:p>
            <a:pPr indent="0" eaLnBrk="0" hangingPunct="0"/>
            <a:r>
              <a:rPr lang="en-US" sz="900" dirty="0" smtClean="0">
                <a:latin typeface="Verdana" pitchFamily="34" charset="0"/>
              </a:rPr>
              <a:t>.</a:t>
            </a:r>
          </a:p>
          <a:p>
            <a:pPr indent="0" eaLnBrk="0" hangingPunct="0"/>
            <a:endParaRPr lang="en-US" sz="900" dirty="0" smtClean="0">
              <a:latin typeface="Verdana" pitchFamily="34" charset="0"/>
            </a:endParaRP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>
            <p:extLst/>
          </p:nvPr>
        </p:nvGraphicFramePr>
        <p:xfrm>
          <a:off x="752168" y="1069979"/>
          <a:ext cx="4296081" cy="4840650"/>
        </p:xfrm>
        <a:graphic>
          <a:graphicData uri="http://schemas.openxmlformats.org/drawingml/2006/table">
            <a:tbl>
              <a:tblPr firstRow="1"/>
              <a:tblGrid>
                <a:gridCol w="1466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5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4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5908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(34.1, 37.2)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(27.5, 32.3)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(26.9, 30.0)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(32.2, 36.9)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(23.2, 25.2)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(19.1, 21.3)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(24.1, 26.4)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(27.6, 31.8)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(19.7, 24.8)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(25.5, 28.1)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(28.8, 32.6)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(28.2, 35.1)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(21.3, 24.1)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(26.9, 30.4)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(29.2, 32.4)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(29.5, 33.1)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(30.5, 33.8)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(33.4, 35.0)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(32.9, 36.3)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(34.3, 38.1)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(28.6, 31.4)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772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(27.2, 30.7)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618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(23.0, 25.6)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618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(29.9, 32.4)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618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(25.3, 27.0)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86187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(33.8, 37.5)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>
            <p:extLst/>
          </p:nvPr>
        </p:nvGraphicFramePr>
        <p:xfrm>
          <a:off x="5337560" y="1069981"/>
          <a:ext cx="4167963" cy="4840655"/>
        </p:xfrm>
        <a:graphic>
          <a:graphicData uri="http://schemas.openxmlformats.org/drawingml/2006/table">
            <a:tbl>
              <a:tblPr firstRow="1"/>
              <a:tblGrid>
                <a:gridCol w="1396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95%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(30.8, 34.0)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(22.1, 25.2)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(30.3, 32.5)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(24.1, 29.5)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073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(24.8, 27.9)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(24.3, 26.9)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(27.1, 30.6)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(24.0, 26.1)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(28.7, 31.5)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(29.3, 32.8)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(28.4, 31.2)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(32.2, 35.6)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(28.4, 31.8)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(28.4, 31.6)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(28.0, 31.1)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(24.3, 27.7)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(30.5, 33.0)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(28.5, 32.3)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(31.9, 35.7)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(30.9, 33.9)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(23.5, 25.5)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5612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(23.8, 26.6)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(27.9, 30.6)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(25.5, 27.4)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(34.1, 37.1)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(29.0, 32.4)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(27.0, 31.1)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78913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326378"/>
            <a:ext cx="9258300" cy="69426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kern="0" dirty="0">
                <a:solidFill>
                  <a:srgbClr val="000000"/>
                </a:solidFill>
                <a:latin typeface="Verdana"/>
              </a:rPr>
              <a:t/>
            </a:r>
            <a:br>
              <a:rPr lang="en-US" sz="2400" kern="0" dirty="0">
                <a:solidFill>
                  <a:srgbClr val="000000"/>
                </a:solidFill>
                <a:latin typeface="Verdana"/>
              </a:rPr>
            </a:br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</a:t>
            </a:r>
            <a:r>
              <a:rPr lang="en-US" sz="2400" baseline="30000" dirty="0">
                <a:solidFill>
                  <a:srgbClr val="3077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¶</a:t>
            </a:r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n-US" sz="2400" kern="0" dirty="0" smtClean="0">
                <a:latin typeface="Verdana"/>
              </a:rPr>
              <a:t>Self-Reported </a:t>
            </a:r>
            <a:r>
              <a:rPr lang="en-US" sz="2400" kern="0" dirty="0">
                <a:latin typeface="Verdana"/>
              </a:rPr>
              <a:t>Obesity Among U.S. </a:t>
            </a:r>
            <a:r>
              <a:rPr lang="en-US" sz="2400" kern="0" dirty="0" smtClean="0">
                <a:latin typeface="Verdana"/>
              </a:rPr>
              <a:t>Adults by State and Territory, </a:t>
            </a:r>
            <a:r>
              <a:rPr lang="en-US" sz="2400" kern="0" dirty="0">
                <a:latin typeface="Verdana"/>
              </a:rPr>
              <a:t>BRFSS, </a:t>
            </a:r>
            <a:r>
              <a:rPr lang="en-US" sz="2400" kern="0" dirty="0" smtClean="0">
                <a:latin typeface="Verdana"/>
              </a:rPr>
              <a:t>2016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03200" y="6120580"/>
            <a:ext cx="9910617" cy="855407"/>
          </a:xfrm>
        </p:spPr>
        <p:txBody>
          <a:bodyPr/>
          <a:lstStyle/>
          <a:p>
            <a:pPr indent="0"/>
            <a:r>
              <a:rPr lang="en-US" sz="900" baseline="30000" dirty="0">
                <a:latin typeface="Latha" panose="020B0604020202020204" pitchFamily="34" charset="0"/>
                <a:cs typeface="Latha" panose="020B0604020202020204" pitchFamily="34" charset="0"/>
              </a:rPr>
              <a:t>¶ </a:t>
            </a:r>
            <a:r>
              <a:rPr lang="en-US" sz="900" dirty="0">
                <a:latin typeface="Verdana" pitchFamily="34" charset="0"/>
              </a:rPr>
              <a:t>Prevalence estimates reflect BRFSS methodological changes started in 2011. These</a:t>
            </a:r>
            <a:r>
              <a:rPr lang="en-US" sz="900" b="1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lang="en-US" sz="900" dirty="0">
                <a:latin typeface="Verdana" pitchFamily="34" charset="0"/>
              </a:rPr>
              <a:t>estimates should not be compared to prevalence estimates before </a:t>
            </a:r>
            <a:r>
              <a:rPr lang="en-US" sz="900" dirty="0" smtClean="0">
                <a:latin typeface="Verdana" pitchFamily="34" charset="0"/>
              </a:rPr>
              <a:t>2011. </a:t>
            </a:r>
            <a:r>
              <a:rPr lang="en-US" sz="900" i="1" dirty="0" smtClean="0">
                <a:latin typeface="Verdana" pitchFamily="34" charset="0"/>
              </a:rPr>
              <a:t>Source: </a:t>
            </a:r>
            <a:r>
              <a:rPr lang="en-US" sz="900" dirty="0" smtClean="0">
                <a:latin typeface="Verdana" pitchFamily="34" charset="0"/>
              </a:rPr>
              <a:t>Behavioral Risk Factor Surveillance System, CDC.</a:t>
            </a:r>
          </a:p>
          <a:p>
            <a:pPr indent="0" eaLnBrk="0" hangingPunct="0"/>
            <a:r>
              <a:rPr lang="en-US" sz="900" dirty="0" smtClean="0">
                <a:latin typeface="Verdana" pitchFamily="34" charset="0"/>
              </a:rPr>
              <a:t>.</a:t>
            </a:r>
          </a:p>
          <a:p>
            <a:pPr indent="0" eaLnBrk="0" hangingPunct="0"/>
            <a:endParaRPr lang="en-US" sz="900" dirty="0" smtClean="0">
              <a:latin typeface="Verdana" pitchFamily="34" charset="0"/>
            </a:endParaRPr>
          </a:p>
          <a:p>
            <a:endParaRPr lang="en-US" sz="1000" dirty="0">
              <a:latin typeface="Verdana" pitchFamily="34" charset="0"/>
            </a:endParaRPr>
          </a:p>
        </p:txBody>
      </p:sp>
      <p:graphicFrame>
        <p:nvGraphicFramePr>
          <p:cNvPr id="5" name="Table 4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618923"/>
              </p:ext>
            </p:extLst>
          </p:nvPr>
        </p:nvGraphicFramePr>
        <p:xfrm>
          <a:off x="710606" y="1069981"/>
          <a:ext cx="4287422" cy="4864507"/>
        </p:xfrm>
        <a:graphic>
          <a:graphicData uri="http://schemas.openxmlformats.org/drawingml/2006/table">
            <a:tbl>
              <a:tblPr firstRow="1"/>
              <a:tblGrid>
                <a:gridCol w="1463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2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1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06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 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Alabama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(34.2, 37.3)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(28.5, 34.4)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Arizona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(27.5, 30.6)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(33.3, 38.1)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California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(23.9, 26.1)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Colorado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(21.4, 23.2)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Connecticut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(24.8, 27.2)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(28.7, 32.8)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District of Columbia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(20.9, 24.3)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(26.4, 28.5)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(29.7, 33.2)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(25.1, 31.7)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Hawaii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(22.5, 25.2)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Idaho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(25.6, 29.3)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Illinois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(29.9, 33.3)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(31.2, 33.8)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(30.5, 33.4)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Kansas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(30.1, 32.3)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(32.7, 35.6)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Louisiana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(33.4, 37.7)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(28.5, 31.3)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29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Maryland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(28.9, 31.0)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117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Massachusetts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(22.3, 24.9)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117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Michigan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(31.4, 33.6)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571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Minnesota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(26.9, 28.6)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55714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(35.4, 39.1)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029358"/>
                  </a:ext>
                </a:extLst>
              </a:tr>
              <a:tr h="18117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Missouri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(30.0, 33.4)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6" name="Table 5" descr="Prevalence of Self-Reported Obesity Among U.S. Adults" title="Prevalence of Self-Reported Obesity Among U.S. Adult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829335"/>
              </p:ext>
            </p:extLst>
          </p:nvPr>
        </p:nvGraphicFramePr>
        <p:xfrm>
          <a:off x="5337560" y="1069981"/>
          <a:ext cx="4167963" cy="4842683"/>
        </p:xfrm>
        <a:graphic>
          <a:graphicData uri="http://schemas.openxmlformats.org/drawingml/2006/table">
            <a:tbl>
              <a:tblPr firstRow="1"/>
              <a:tblGrid>
                <a:gridCol w="1396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State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Prevalence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95%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Confidence</a:t>
                      </a:r>
                      <a:r>
                        <a:rPr lang="en-US" sz="105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Interval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Montana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(23.9, 27.2)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Nebraska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(30.8, 33.2)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(23.9, 27.8)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Hampshire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(25.0, 28.2)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073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Jersey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(25.7, 29.1)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Mexico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(26.6, 30.1)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York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(24.6, 26.5)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(30.4, 33.3)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(30.3, 33.6)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Ohio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(30.2, 32.8)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(31.2, 34.3)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Oregon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(27.3, 30.3)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Pennsylvania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(28.8, 31.8)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(29.0, 32.5)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Rhode Island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(24.9, 28.4)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(31.0, 33.6)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Dakota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(27.6, 31.7)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(33.0, 36.7)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Texas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(31.9, 35.4)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Utah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(24.2, 26.5)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Vermont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(25.5, 28.7)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5612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 Islands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(28.6, 36.6)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(27.7, 30.3)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(27.6, 29.6)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(36.3, 39.0)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Wisconsin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(29.0, 32.5)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284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(25.7, 29.8)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28410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4670"/>
            <a:ext cx="9258300" cy="990797"/>
          </a:xfrm>
        </p:spPr>
        <p:txBody>
          <a:bodyPr/>
          <a:lstStyle/>
          <a:p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</a:t>
            </a:r>
            <a:r>
              <a:rPr lang="en-US" sz="2400" baseline="30000" dirty="0">
                <a:solidFill>
                  <a:srgbClr val="3077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¶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Self-Reported Obesity Among U.S.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Adults by State and Territory,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BRFSS,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1137885"/>
            <a:ext cx="8677274" cy="4047068"/>
          </a:xfrm>
        </p:spPr>
        <p:txBody>
          <a:bodyPr/>
          <a:lstStyle/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Summary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No </a:t>
            </a:r>
            <a:r>
              <a:rPr lang="en-US" sz="2200" dirty="0">
                <a:solidFill>
                  <a:srgbClr val="000000"/>
                </a:solidFill>
              </a:rPr>
              <a:t>state had a prevalence of obesity less than 20</a:t>
            </a:r>
            <a:r>
              <a:rPr lang="en-US" sz="2200" dirty="0" smtClean="0">
                <a:solidFill>
                  <a:srgbClr val="000000"/>
                </a:solidFill>
              </a:rPr>
              <a:t>%.</a:t>
            </a:r>
            <a:endParaRPr lang="en-US" sz="2200" dirty="0" smtClean="0">
              <a:solidFill>
                <a:srgbClr val="FF0000"/>
              </a:solidFill>
            </a:endParaRPr>
          </a:p>
          <a:p>
            <a:r>
              <a:rPr lang="en-US" sz="2200" dirty="0">
                <a:solidFill>
                  <a:srgbClr val="000000"/>
                </a:solidFill>
              </a:rPr>
              <a:t>3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states </a:t>
            </a:r>
            <a:r>
              <a:rPr lang="en-US" sz="2200" dirty="0" smtClean="0">
                <a:solidFill>
                  <a:srgbClr val="000000"/>
                </a:solidFill>
              </a:rPr>
              <a:t>and the District of Columbia had </a:t>
            </a:r>
            <a:r>
              <a:rPr lang="en-US" sz="2200" dirty="0">
                <a:solidFill>
                  <a:srgbClr val="000000"/>
                </a:solidFill>
              </a:rPr>
              <a:t>a prevalence </a:t>
            </a:r>
            <a:r>
              <a:rPr lang="en-US" sz="2200" dirty="0" smtClean="0">
                <a:solidFill>
                  <a:srgbClr val="000000"/>
                </a:solidFill>
              </a:rPr>
              <a:t>of obesity between 20% and &lt;25%.</a:t>
            </a:r>
          </a:p>
          <a:p>
            <a:r>
              <a:rPr lang="en-US" sz="2200" dirty="0" smtClean="0">
                <a:solidFill>
                  <a:srgbClr val="000000"/>
                </a:solidFill>
              </a:rPr>
              <a:t>22 states and Guam had </a:t>
            </a:r>
            <a:r>
              <a:rPr lang="en-US" sz="2200" dirty="0">
                <a:solidFill>
                  <a:srgbClr val="000000"/>
                </a:solidFill>
              </a:rPr>
              <a:t>a prevalence </a:t>
            </a:r>
            <a:r>
              <a:rPr lang="en-US" sz="2200" dirty="0" smtClean="0">
                <a:solidFill>
                  <a:srgbClr val="000000"/>
                </a:solidFill>
              </a:rPr>
              <a:t>of obesity between 25%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&lt;30%.</a:t>
            </a:r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 smtClean="0">
                <a:solidFill>
                  <a:srgbClr val="000000"/>
                </a:solidFill>
              </a:rPr>
              <a:t>20 states, Puerto Rico, and Virgin Islands had </a:t>
            </a:r>
            <a:r>
              <a:rPr lang="en-US" sz="2200" dirty="0">
                <a:solidFill>
                  <a:srgbClr val="000000"/>
                </a:solidFill>
              </a:rPr>
              <a:t>a prevalence </a:t>
            </a:r>
            <a:r>
              <a:rPr lang="en-US" sz="2200" dirty="0" smtClean="0">
                <a:solidFill>
                  <a:srgbClr val="000000"/>
                </a:solidFill>
              </a:rPr>
              <a:t>of obesity between 30% and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000000"/>
                </a:solidFill>
              </a:rPr>
              <a:t>&lt;35%.</a:t>
            </a:r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dirty="0">
                <a:solidFill>
                  <a:srgbClr val="000000"/>
                </a:solidFill>
              </a:rPr>
              <a:t>5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states </a:t>
            </a:r>
            <a:r>
              <a:rPr lang="en-US" sz="2200" dirty="0" smtClean="0">
                <a:solidFill>
                  <a:srgbClr val="000000"/>
                </a:solidFill>
              </a:rPr>
              <a:t>(Alabama, Arkansas, Louisiana, Mississippi, </a:t>
            </a:r>
            <a:r>
              <a:rPr lang="en-US" sz="2200" dirty="0">
                <a:solidFill>
                  <a:srgbClr val="000000"/>
                </a:solidFill>
              </a:rPr>
              <a:t>and West </a:t>
            </a:r>
            <a:r>
              <a:rPr lang="en-US" sz="2200" dirty="0" smtClean="0">
                <a:solidFill>
                  <a:srgbClr val="000000"/>
                </a:solidFill>
              </a:rPr>
              <a:t>Virginia) </a:t>
            </a:r>
            <a:r>
              <a:rPr lang="en-US" sz="2200" dirty="0">
                <a:solidFill>
                  <a:srgbClr val="000000"/>
                </a:solidFill>
              </a:rPr>
              <a:t>had </a:t>
            </a:r>
            <a:r>
              <a:rPr lang="en-US" sz="2200" dirty="0" smtClean="0">
                <a:solidFill>
                  <a:srgbClr val="000000"/>
                </a:solidFill>
              </a:rPr>
              <a:t>a prevalence of obesity of 35% or greater.</a:t>
            </a: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6600" y="5641510"/>
            <a:ext cx="810418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000" b="1" baseline="30000" dirty="0" smtClean="0">
                <a:solidFill>
                  <a:srgbClr val="080808"/>
                </a:solidFill>
                <a:latin typeface="+mn-lt"/>
              </a:rPr>
              <a:t>¶ </a:t>
            </a:r>
            <a:r>
              <a:rPr lang="en-US" sz="1000" b="1" dirty="0" smtClean="0">
                <a:solidFill>
                  <a:srgbClr val="080808"/>
                </a:solidFill>
                <a:latin typeface="+mn-lt"/>
              </a:rPr>
              <a:t>Prevalence </a:t>
            </a:r>
            <a:r>
              <a:rPr lang="en-US" sz="1000" b="1" dirty="0">
                <a:solidFill>
                  <a:srgbClr val="080808"/>
                </a:solidFill>
                <a:latin typeface="+mn-lt"/>
              </a:rPr>
              <a:t>estimates reflect BRFSS methodological changes started in 2011. These estimates should not be compared to prevalence estimates before 2011</a:t>
            </a:r>
            <a:r>
              <a:rPr lang="en-US" sz="1000" b="1" dirty="0" smtClean="0">
                <a:solidFill>
                  <a:srgbClr val="080808"/>
                </a:solidFill>
                <a:latin typeface="+mn-lt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000" b="1" dirty="0">
                <a:solidFill>
                  <a:srgbClr val="080808"/>
                </a:solidFill>
                <a:hlinkClick r:id="rId4"/>
              </a:rPr>
              <a:t>http://www.cdc.gov/obesity/data/prevalence-maps.html</a:t>
            </a:r>
            <a:endParaRPr lang="en-US" sz="1000" b="1" dirty="0">
              <a:solidFill>
                <a:srgbClr val="080808"/>
              </a:solidFill>
            </a:endParaRPr>
          </a:p>
          <a:p>
            <a:pPr>
              <a:spcAft>
                <a:spcPts val="600"/>
              </a:spcAft>
            </a:pPr>
            <a:endParaRPr lang="en-US" sz="1000" b="1" dirty="0" smtClean="0">
              <a:solidFill>
                <a:srgbClr val="080808"/>
              </a:solidFill>
              <a:latin typeface="+mn-lt"/>
            </a:endParaRPr>
          </a:p>
          <a:p>
            <a:endParaRPr lang="en-US" sz="1000" b="1" dirty="0">
              <a:solidFill>
                <a:srgbClr val="0039A6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5891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318656"/>
            <a:ext cx="9417050" cy="1177636"/>
          </a:xfrm>
        </p:spPr>
        <p:txBody>
          <a:bodyPr/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U.S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Adults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</a:t>
            </a:r>
            <a:r>
              <a:rPr lang="en-US" sz="2400" kern="0" dirty="0">
                <a:latin typeface="Verdana"/>
              </a:rPr>
              <a:t>and Territory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7293" y="1769533"/>
            <a:ext cx="7946580" cy="409786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80808"/>
                </a:solidFill>
              </a:rPr>
              <a:t>Source </a:t>
            </a:r>
            <a:r>
              <a:rPr lang="en-US" dirty="0">
                <a:solidFill>
                  <a:srgbClr val="080808"/>
                </a:solidFill>
              </a:rPr>
              <a:t>of the </a:t>
            </a:r>
            <a:r>
              <a:rPr lang="en-US" dirty="0" smtClean="0">
                <a:solidFill>
                  <a:srgbClr val="080808"/>
                </a:solidFill>
              </a:rPr>
              <a:t>Data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000000"/>
                </a:solidFill>
              </a:rPr>
              <a:t>data </a:t>
            </a:r>
            <a:r>
              <a:rPr lang="en-US" dirty="0" smtClean="0">
                <a:solidFill>
                  <a:srgbClr val="000000"/>
                </a:solidFill>
              </a:rPr>
              <a:t>were </a:t>
            </a:r>
            <a:r>
              <a:rPr lang="en-US" dirty="0">
                <a:solidFill>
                  <a:srgbClr val="000000"/>
                </a:solidFill>
              </a:rPr>
              <a:t>collected through </a:t>
            </a:r>
            <a:r>
              <a:rPr lang="en-US" dirty="0" smtClean="0">
                <a:solidFill>
                  <a:srgbClr val="000000"/>
                </a:solidFill>
              </a:rPr>
              <a:t>the Behavioral </a:t>
            </a:r>
            <a:r>
              <a:rPr lang="en-US" dirty="0">
                <a:solidFill>
                  <a:srgbClr val="000000"/>
                </a:solidFill>
              </a:rPr>
              <a:t>Risk Factor Surveillance System (BRFSS), an ongoing, state-based, telephone interview survey conducted by </a:t>
            </a:r>
            <a:r>
              <a:rPr lang="en-US" dirty="0" smtClean="0">
                <a:solidFill>
                  <a:srgbClr val="000000"/>
                </a:solidFill>
              </a:rPr>
              <a:t>state </a:t>
            </a:r>
            <a:r>
              <a:rPr lang="en-US" dirty="0">
                <a:solidFill>
                  <a:srgbClr val="000000"/>
                </a:solidFill>
              </a:rPr>
              <a:t>health departments with assistance from </a:t>
            </a:r>
            <a:r>
              <a:rPr lang="en-US" dirty="0" smtClean="0">
                <a:solidFill>
                  <a:srgbClr val="000000"/>
                </a:solidFill>
              </a:rPr>
              <a:t>CDC. 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Height </a:t>
            </a:r>
            <a:r>
              <a:rPr lang="en-US" dirty="0">
                <a:solidFill>
                  <a:srgbClr val="000000"/>
                </a:solidFill>
              </a:rPr>
              <a:t>and weight data </a:t>
            </a:r>
            <a:r>
              <a:rPr lang="en-US" dirty="0" smtClean="0">
                <a:solidFill>
                  <a:srgbClr val="000000"/>
                </a:solidFill>
              </a:rPr>
              <a:t>used in the BMI calculations were </a:t>
            </a:r>
            <a:r>
              <a:rPr lang="en-US" dirty="0">
                <a:solidFill>
                  <a:srgbClr val="000000"/>
                </a:solidFill>
              </a:rPr>
              <a:t>self-reported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2924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9" y="360218"/>
            <a:ext cx="9906000" cy="1177637"/>
          </a:xfrm>
        </p:spPr>
        <p:txBody>
          <a:bodyPr/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U.S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Adults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</a:t>
            </a:r>
            <a:r>
              <a:rPr lang="en-US" sz="2400" kern="0" dirty="0">
                <a:latin typeface="Verdana"/>
              </a:rPr>
              <a:t>and Territory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8472" y="2094614"/>
            <a:ext cx="7552315" cy="377278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80808"/>
                </a:solidFill>
              </a:rPr>
              <a:t>BRFSS </a:t>
            </a:r>
            <a:r>
              <a:rPr lang="en-US" dirty="0" smtClean="0">
                <a:solidFill>
                  <a:srgbClr val="080808"/>
                </a:solidFill>
              </a:rPr>
              <a:t>Methodological </a:t>
            </a:r>
            <a:r>
              <a:rPr lang="en-US" dirty="0">
                <a:solidFill>
                  <a:srgbClr val="080808"/>
                </a:solidFill>
              </a:rPr>
              <a:t>Changes </a:t>
            </a:r>
            <a:r>
              <a:rPr lang="en-US" dirty="0" smtClean="0">
                <a:solidFill>
                  <a:srgbClr val="080808"/>
                </a:solidFill>
              </a:rPr>
              <a:t>Started </a:t>
            </a:r>
            <a:r>
              <a:rPr lang="en-US" dirty="0">
                <a:solidFill>
                  <a:srgbClr val="080808"/>
                </a:solidFill>
              </a:rPr>
              <a:t>in </a:t>
            </a:r>
            <a:r>
              <a:rPr lang="en-US" dirty="0" smtClean="0">
                <a:solidFill>
                  <a:srgbClr val="080808"/>
                </a:solidFill>
              </a:rPr>
              <a:t>2011</a:t>
            </a:r>
          </a:p>
          <a:p>
            <a:pPr marL="0" indent="0">
              <a:buNone/>
            </a:pPr>
            <a:endParaRPr lang="en-US" dirty="0" smtClean="0">
              <a:solidFill>
                <a:srgbClr val="080808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New </a:t>
            </a:r>
            <a:r>
              <a:rPr lang="en-US" dirty="0">
                <a:solidFill>
                  <a:srgbClr val="000000"/>
                </a:solidFill>
              </a:rPr>
              <a:t>sampling frame that </a:t>
            </a:r>
            <a:r>
              <a:rPr lang="en-US" dirty="0" smtClean="0">
                <a:solidFill>
                  <a:srgbClr val="000000"/>
                </a:solidFill>
              </a:rPr>
              <a:t>included </a:t>
            </a:r>
            <a:r>
              <a:rPr lang="en-US" dirty="0">
                <a:solidFill>
                  <a:srgbClr val="000000"/>
                </a:solidFill>
              </a:rPr>
              <a:t>both </a:t>
            </a:r>
            <a:r>
              <a:rPr lang="en-US" dirty="0" smtClean="0">
                <a:solidFill>
                  <a:srgbClr val="000000"/>
                </a:solidFill>
              </a:rPr>
              <a:t>landline </a:t>
            </a:r>
            <a:r>
              <a:rPr lang="en-US" dirty="0">
                <a:solidFill>
                  <a:srgbClr val="000000"/>
                </a:solidFill>
              </a:rPr>
              <a:t>and cell </a:t>
            </a:r>
            <a:r>
              <a:rPr lang="en-US" dirty="0" smtClean="0">
                <a:solidFill>
                  <a:srgbClr val="000000"/>
                </a:solidFill>
              </a:rPr>
              <a:t>phone households.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New weighting methodology used to provide a closer match between the sample and the population.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37785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9" y="457199"/>
            <a:ext cx="9906000" cy="999067"/>
          </a:xfrm>
        </p:spPr>
        <p:txBody>
          <a:bodyPr/>
          <a:lstStyle/>
          <a:p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of Self-Reported Obesity Among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U.S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Adults 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</a:t>
            </a:r>
            <a:r>
              <a:rPr lang="en-US" sz="2400" kern="0" dirty="0">
                <a:latin typeface="Verdana"/>
              </a:rPr>
              <a:t>and Territory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33" y="1837267"/>
            <a:ext cx="8516286" cy="377050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80808"/>
                </a:solidFill>
              </a:rPr>
              <a:t>Exclusion Criteria Used B</a:t>
            </a:r>
            <a:r>
              <a:rPr lang="en-US" dirty="0" smtClean="0">
                <a:solidFill>
                  <a:srgbClr val="080808"/>
                </a:solidFill>
              </a:rPr>
              <a:t>eginning with 2011 BRFSS Data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0000"/>
                </a:solidFill>
              </a:rPr>
              <a:t>Records with the following were excluded: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Height</a:t>
            </a:r>
            <a:r>
              <a:rPr lang="en-US" dirty="0">
                <a:solidFill>
                  <a:srgbClr val="000000"/>
                </a:solidFill>
              </a:rPr>
              <a:t>:  </a:t>
            </a:r>
            <a:r>
              <a:rPr lang="en-US" dirty="0" smtClean="0">
                <a:solidFill>
                  <a:srgbClr val="000000"/>
                </a:solidFill>
              </a:rPr>
              <a:t>&lt;3 </a:t>
            </a:r>
            <a:r>
              <a:rPr lang="en-US" dirty="0">
                <a:solidFill>
                  <a:srgbClr val="000000"/>
                </a:solidFill>
              </a:rPr>
              <a:t>feet or </a:t>
            </a:r>
            <a:r>
              <a:rPr lang="en-US" dirty="0" smtClean="0">
                <a:solidFill>
                  <a:srgbClr val="000000"/>
                </a:solidFill>
              </a:rPr>
              <a:t>≥8 </a:t>
            </a:r>
            <a:r>
              <a:rPr lang="en-US" dirty="0">
                <a:solidFill>
                  <a:srgbClr val="000000"/>
                </a:solidFill>
              </a:rPr>
              <a:t>feet 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Weight:  </a:t>
            </a:r>
            <a:r>
              <a:rPr lang="en-US" dirty="0" smtClean="0">
                <a:solidFill>
                  <a:srgbClr val="000000"/>
                </a:solidFill>
              </a:rPr>
              <a:t>&lt;50 </a:t>
            </a:r>
            <a:r>
              <a:rPr lang="en-US" dirty="0">
                <a:solidFill>
                  <a:srgbClr val="000000"/>
                </a:solidFill>
              </a:rPr>
              <a:t>pounds or </a:t>
            </a:r>
            <a:r>
              <a:rPr lang="en-US" dirty="0" smtClean="0">
                <a:solidFill>
                  <a:srgbClr val="000000"/>
                </a:solidFill>
              </a:rPr>
              <a:t>≥650 pounds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BMI: </a:t>
            </a:r>
            <a:r>
              <a:rPr lang="en-US" dirty="0" smtClean="0">
                <a:solidFill>
                  <a:srgbClr val="080808"/>
                </a:solidFill>
              </a:rPr>
              <a:t>&lt;12 kg/m</a:t>
            </a:r>
            <a:r>
              <a:rPr lang="en-US" baseline="30000" dirty="0" smtClean="0">
                <a:solidFill>
                  <a:srgbClr val="080808"/>
                </a:solidFill>
              </a:rPr>
              <a:t>2</a:t>
            </a:r>
            <a:r>
              <a:rPr lang="en-US" dirty="0" smtClean="0">
                <a:solidFill>
                  <a:srgbClr val="080808"/>
                </a:solidFill>
              </a:rPr>
              <a:t> </a:t>
            </a:r>
            <a:r>
              <a:rPr lang="en-US" dirty="0">
                <a:solidFill>
                  <a:srgbClr val="080808"/>
                </a:solidFill>
              </a:rPr>
              <a:t>or </a:t>
            </a:r>
            <a:r>
              <a:rPr lang="en-US" dirty="0" smtClean="0">
                <a:solidFill>
                  <a:srgbClr val="080808"/>
                </a:solidFill>
              </a:rPr>
              <a:t>≥100 kg/m</a:t>
            </a:r>
            <a:r>
              <a:rPr lang="en-US" baseline="30000" dirty="0" smtClean="0">
                <a:solidFill>
                  <a:srgbClr val="080808"/>
                </a:solidFill>
              </a:rPr>
              <a:t>2</a:t>
            </a:r>
          </a:p>
          <a:p>
            <a:pPr marL="0" indent="0">
              <a:buNone/>
            </a:pPr>
            <a:endParaRPr lang="en-US" baseline="300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Pregnant women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5" name="Picture 2" descr="HHS and CDC logo" title="HHS and CD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787" y="5991224"/>
            <a:ext cx="1146175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9660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revalence¶ of Self-Reported Obesity Among U.S. Adults by State and Territory, BRFSS, 2011. Map details on slide 11.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t="8151" b="17338"/>
          <a:stretch/>
        </p:blipFill>
        <p:spPr>
          <a:xfrm>
            <a:off x="781947" y="1613044"/>
            <a:ext cx="8266892" cy="45925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62353"/>
            <a:ext cx="10287000" cy="757629"/>
          </a:xfrm>
        </p:spPr>
        <p:txBody>
          <a:bodyPr/>
          <a:lstStyle/>
          <a:p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</a:t>
            </a:r>
            <a:r>
              <a:rPr lang="en-US" sz="2400" baseline="30000" dirty="0">
                <a:solidFill>
                  <a:srgbClr val="3077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¶</a:t>
            </a:r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Self-Reported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Among U.S. Adults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and Territory</a:t>
            </a:r>
            <a:r>
              <a:rPr lang="en-US" sz="2400" kern="0" dirty="0">
                <a:latin typeface="Verdana"/>
              </a:rPr>
              <a:t>, BRFSS, </a:t>
            </a:r>
            <a:r>
              <a:rPr lang="en-US" sz="2400" kern="0" dirty="0" smtClean="0">
                <a:latin typeface="Verdana"/>
              </a:rPr>
              <a:t>2011</a:t>
            </a:r>
            <a:endParaRPr lang="en-US" dirty="0"/>
          </a:p>
        </p:txBody>
      </p:sp>
      <p:sp>
        <p:nvSpPr>
          <p:cNvPr id="3" name="Content Placeholder 2" descr="Prevalence¶ of Self-Reported Obesity Among U.S. Adults by State and Territory, BRFSS, 2011. Map details on slide 11."/>
          <p:cNvSpPr>
            <a:spLocks noGrp="1"/>
          </p:cNvSpPr>
          <p:nvPr>
            <p:ph idx="1"/>
          </p:nvPr>
        </p:nvSpPr>
        <p:spPr>
          <a:xfrm>
            <a:off x="461464" y="1583249"/>
            <a:ext cx="8862515" cy="4349537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b="0" dirty="0">
                <a:solidFill>
                  <a:srgbClr val="000000"/>
                </a:solidFill>
              </a:rPr>
              <a:t>	</a:t>
            </a:r>
            <a:endParaRPr lang="en-US" dirty="0"/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82320" y="1152303"/>
            <a:ext cx="9180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baseline="30000" dirty="0">
                <a:solidFill>
                  <a:srgbClr val="060606"/>
                </a:solidFill>
                <a:latin typeface="Latha" panose="020B0604020202020204" pitchFamily="34" charset="0"/>
                <a:ea typeface="Verdana" panose="020B0604030504040204" pitchFamily="34" charset="0"/>
                <a:cs typeface="Latha" panose="020B0604020202020204" pitchFamily="34" charset="0"/>
              </a:rPr>
              <a:t>¶</a:t>
            </a:r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Prevalence estimates reflect BRFSS </a:t>
            </a:r>
            <a:r>
              <a:rPr lang="en-US" sz="1000" b="1" dirty="0" smtClean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methodological </a:t>
            </a:r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changes started in 2011. These estimates should not be compared to </a:t>
            </a:r>
          </a:p>
          <a:p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estimates before 2011.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1298" y="6441440"/>
            <a:ext cx="8377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 30%.</a:t>
            </a:r>
          </a:p>
        </p:txBody>
      </p:sp>
    </p:spTree>
    <p:extLst>
      <p:ext uri="{BB962C8B-B14F-4D97-AF65-F5344CB8AC3E}">
        <p14:creationId xmlns:p14="http://schemas.microsoft.com/office/powerpoint/2010/main" val="2127728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evalence¶ of Self-Reported Obesity Among U.S. Adults by State and Territory, BRFSS, 2012. Map details on slide 12.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t="8779" b="17096"/>
          <a:stretch/>
        </p:blipFill>
        <p:spPr>
          <a:xfrm>
            <a:off x="649537" y="1654138"/>
            <a:ext cx="8486368" cy="4582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8229"/>
            <a:ext cx="10286999" cy="798416"/>
          </a:xfrm>
        </p:spPr>
        <p:txBody>
          <a:bodyPr/>
          <a:lstStyle/>
          <a:p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</a:t>
            </a:r>
            <a:r>
              <a:rPr lang="en-US" sz="2400" baseline="30000" dirty="0">
                <a:solidFill>
                  <a:srgbClr val="3077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¶</a:t>
            </a:r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Self-Reported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Among U.S. Adults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and Territory</a:t>
            </a:r>
            <a:r>
              <a:rPr lang="en-US" sz="2400" kern="0" dirty="0">
                <a:latin typeface="Verdana"/>
              </a:rPr>
              <a:t>, BRFSS, </a:t>
            </a:r>
            <a:r>
              <a:rPr lang="en-US" sz="2400" kern="0" dirty="0" smtClean="0">
                <a:latin typeface="Verdana"/>
              </a:rPr>
              <a:t>2012</a:t>
            </a:r>
            <a:endParaRPr lang="en-US" dirty="0"/>
          </a:p>
        </p:txBody>
      </p:sp>
      <p:sp>
        <p:nvSpPr>
          <p:cNvPr id="3" name="Content Placeholder 2" descr="Prevalence¶ of Self-Reported Obesity Among U.S. Adults by State and Territory, BRFSS, 2012. Map details on slide 12."/>
          <p:cNvSpPr>
            <a:spLocks noGrp="1"/>
          </p:cNvSpPr>
          <p:nvPr>
            <p:ph idx="1"/>
          </p:nvPr>
        </p:nvSpPr>
        <p:spPr>
          <a:xfrm>
            <a:off x="461464" y="1583249"/>
            <a:ext cx="8862515" cy="4349537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b="0" dirty="0">
                <a:solidFill>
                  <a:srgbClr val="000000"/>
                </a:solidFill>
              </a:rPr>
              <a:t>	</a:t>
            </a:r>
            <a:endParaRPr lang="en-US" dirty="0"/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22960" y="1163375"/>
            <a:ext cx="913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baseline="30000" dirty="0">
                <a:solidFill>
                  <a:srgbClr val="060606"/>
                </a:solidFill>
                <a:latin typeface="Latha" panose="020B0604020202020204" pitchFamily="34" charset="0"/>
                <a:ea typeface="Verdana" panose="020B0604030504040204" pitchFamily="34" charset="0"/>
                <a:cs typeface="Latha" panose="020B0604020202020204" pitchFamily="34" charset="0"/>
              </a:rPr>
              <a:t>¶</a:t>
            </a:r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Prevalence estimates reflect BRFSS </a:t>
            </a:r>
            <a:r>
              <a:rPr lang="en-US" sz="1000" b="1" dirty="0" smtClean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methodological </a:t>
            </a:r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changes started in 2011. These estimates should not be </a:t>
            </a:r>
            <a:endParaRPr lang="en-US" sz="1000" b="1" dirty="0" smtClean="0">
              <a:solidFill>
                <a:srgbClr val="06060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000" b="1" dirty="0" smtClean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compared to prevalence </a:t>
            </a:r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estimates before 2011.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1298" y="6441440"/>
            <a:ext cx="8377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 30%.</a:t>
            </a:r>
          </a:p>
        </p:txBody>
      </p:sp>
    </p:spTree>
    <p:extLst>
      <p:ext uri="{BB962C8B-B14F-4D97-AF65-F5344CB8AC3E}">
        <p14:creationId xmlns:p14="http://schemas.microsoft.com/office/powerpoint/2010/main" val="30645040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evalence¶ of Self-Reported Obesity Among U.S. Adults by State and Territory, BRFSS, 2013. Map details on slide 13.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t="8621" b="16718"/>
          <a:stretch/>
        </p:blipFill>
        <p:spPr>
          <a:xfrm>
            <a:off x="722695" y="1654139"/>
            <a:ext cx="8340051" cy="46336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7678"/>
            <a:ext cx="10287000" cy="817236"/>
          </a:xfrm>
        </p:spPr>
        <p:txBody>
          <a:bodyPr/>
          <a:lstStyle/>
          <a:p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</a:t>
            </a:r>
            <a:r>
              <a:rPr lang="en-US" sz="2400" baseline="30000" dirty="0">
                <a:solidFill>
                  <a:srgbClr val="3077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¶</a:t>
            </a:r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Self-Reported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Among U.S. Adults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and Territory</a:t>
            </a:r>
            <a:r>
              <a:rPr lang="en-US" sz="2400" kern="0" dirty="0">
                <a:latin typeface="Verdana"/>
              </a:rPr>
              <a:t>, BRFSS, </a:t>
            </a:r>
            <a:r>
              <a:rPr lang="en-US" sz="2400" kern="0" dirty="0" smtClean="0">
                <a:latin typeface="Verdana"/>
              </a:rPr>
              <a:t>2013</a:t>
            </a:r>
            <a:endParaRPr lang="en-US" dirty="0"/>
          </a:p>
        </p:txBody>
      </p:sp>
      <p:sp>
        <p:nvSpPr>
          <p:cNvPr id="3" name="Content Placeholder 2" descr="Prevalence¶ of Self-Reported Obesity Among U.S. Adults by State and Territory, BRFSS, 2013. Map details on slide 13."/>
          <p:cNvSpPr>
            <a:spLocks noGrp="1"/>
          </p:cNvSpPr>
          <p:nvPr>
            <p:ph idx="1"/>
          </p:nvPr>
        </p:nvSpPr>
        <p:spPr>
          <a:xfrm>
            <a:off x="461464" y="1583249"/>
            <a:ext cx="8862515" cy="5183311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b="0" dirty="0">
                <a:solidFill>
                  <a:srgbClr val="000000"/>
                </a:solidFill>
              </a:rPr>
              <a:t>	</a:t>
            </a:r>
            <a:endParaRPr lang="en-US" dirty="0"/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05970" y="1173421"/>
            <a:ext cx="9256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baseline="30000" dirty="0">
                <a:solidFill>
                  <a:srgbClr val="060606"/>
                </a:solidFill>
                <a:latin typeface="Latha" panose="020B0604020202020204" pitchFamily="34" charset="0"/>
                <a:ea typeface="Verdana" panose="020B0604030504040204" pitchFamily="34" charset="0"/>
                <a:cs typeface="Latha" panose="020B0604020202020204" pitchFamily="34" charset="0"/>
              </a:rPr>
              <a:t>¶</a:t>
            </a:r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Prevalence estimates reflect BRFSS </a:t>
            </a:r>
            <a:r>
              <a:rPr lang="en-US" sz="1000" b="1" dirty="0" smtClean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methodological </a:t>
            </a:r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changes started in 2011. These estimates should not be </a:t>
            </a:r>
            <a:endParaRPr lang="en-US" sz="1000" b="1" dirty="0" smtClean="0">
              <a:solidFill>
                <a:srgbClr val="06060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000" b="1" dirty="0" smtClean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compared </a:t>
            </a:r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en-US" sz="1000" b="1" dirty="0" smtClean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 </a:t>
            </a:r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estimates before 2011.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1298" y="6441440"/>
            <a:ext cx="8377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 30%.</a:t>
            </a:r>
          </a:p>
        </p:txBody>
      </p:sp>
    </p:spTree>
    <p:extLst>
      <p:ext uri="{BB962C8B-B14F-4D97-AF65-F5344CB8AC3E}">
        <p14:creationId xmlns:p14="http://schemas.microsoft.com/office/powerpoint/2010/main" val="27980531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Prevalence¶ of Self-Reported Obesity Among U.S. Adults by State and Territory, BRFSS, 2014. Map details on slide 14.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t="8519" b="17068"/>
          <a:stretch/>
        </p:blipFill>
        <p:spPr>
          <a:xfrm>
            <a:off x="562098" y="1633226"/>
            <a:ext cx="8486368" cy="46545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8771"/>
            <a:ext cx="10287000" cy="777982"/>
          </a:xfrm>
        </p:spPr>
        <p:txBody>
          <a:bodyPr/>
          <a:lstStyle/>
          <a:p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</a:t>
            </a:r>
            <a:r>
              <a:rPr lang="en-US" sz="2400" baseline="30000" dirty="0">
                <a:solidFill>
                  <a:srgbClr val="3077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¶</a:t>
            </a:r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Self-Reported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Among U.S. Adults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and Territory</a:t>
            </a:r>
            <a:r>
              <a:rPr lang="en-US" sz="2400" kern="0" dirty="0">
                <a:latin typeface="Verdana"/>
              </a:rPr>
              <a:t>, BRFSS, </a:t>
            </a:r>
            <a:r>
              <a:rPr lang="en-US" sz="2400" kern="0" dirty="0" smtClean="0">
                <a:latin typeface="Verdana"/>
              </a:rPr>
              <a:t>2014</a:t>
            </a:r>
            <a:endParaRPr lang="en-US" dirty="0"/>
          </a:p>
        </p:txBody>
      </p:sp>
      <p:sp>
        <p:nvSpPr>
          <p:cNvPr id="3" name="Content Placeholder 2" descr="Prevalence¶ of Self-Reported Obesity Among U.S. Adults by State and Territory, BRFSS, 2014. Map details on slide 14."/>
          <p:cNvSpPr>
            <a:spLocks noGrp="1"/>
          </p:cNvSpPr>
          <p:nvPr>
            <p:ph idx="1"/>
          </p:nvPr>
        </p:nvSpPr>
        <p:spPr>
          <a:xfrm>
            <a:off x="461464" y="1583249"/>
            <a:ext cx="8862515" cy="4349537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b="0" dirty="0">
                <a:solidFill>
                  <a:srgbClr val="000000"/>
                </a:solidFill>
              </a:rPr>
              <a:t>	</a:t>
            </a:r>
            <a:endParaRPr lang="en-US" dirty="0"/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22960" y="1162922"/>
            <a:ext cx="913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baseline="30000" dirty="0" smtClean="0">
                <a:solidFill>
                  <a:srgbClr val="060606"/>
                </a:solidFill>
                <a:latin typeface="Latha" panose="020B0604020202020204" pitchFamily="34" charset="0"/>
                <a:ea typeface="Verdana" panose="020B0604030504040204" pitchFamily="34" charset="0"/>
                <a:cs typeface="Latha" panose="020B0604020202020204" pitchFamily="34" charset="0"/>
              </a:rPr>
              <a:t>¶</a:t>
            </a:r>
            <a:r>
              <a:rPr lang="en-US" sz="1000" b="1" dirty="0" smtClean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Prevalence </a:t>
            </a:r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estimates reflect BRFSS methodological changes started in 2011. These estimates should not be </a:t>
            </a:r>
            <a:endParaRPr lang="en-US" sz="1000" b="1" dirty="0" smtClean="0">
              <a:solidFill>
                <a:srgbClr val="06060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000" b="1" dirty="0" smtClean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compared to prevalence </a:t>
            </a:r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estimates before 2011.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1298" y="6441440"/>
            <a:ext cx="8377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 30%.</a:t>
            </a:r>
          </a:p>
        </p:txBody>
      </p:sp>
    </p:spTree>
    <p:extLst>
      <p:ext uri="{BB962C8B-B14F-4D97-AF65-F5344CB8AC3E}">
        <p14:creationId xmlns:p14="http://schemas.microsoft.com/office/powerpoint/2010/main" val="9388275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valence¶ of Self-Reported Obesity Among U.S. Adults by State and Territory, BRFSS, 2015. Map details on slide 15.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t="8778" b="16839"/>
          <a:stretch/>
        </p:blipFill>
        <p:spPr>
          <a:xfrm>
            <a:off x="708414" y="1654140"/>
            <a:ext cx="8340051" cy="4602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500"/>
            <a:ext cx="10287000" cy="788256"/>
          </a:xfrm>
        </p:spPr>
        <p:txBody>
          <a:bodyPr/>
          <a:lstStyle/>
          <a:p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Prevalence</a:t>
            </a:r>
            <a:r>
              <a:rPr lang="en-US" sz="2400" baseline="30000" dirty="0">
                <a:solidFill>
                  <a:srgbClr val="3077FF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¶</a:t>
            </a:r>
            <a:r>
              <a:rPr lang="en-US" sz="2400" dirty="0">
                <a:solidFill>
                  <a:srgbClr val="0039A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Self-Reported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Among U.S. Adults </a:t>
            </a:r>
            <a:r>
              <a:rPr lang="en-US" sz="2400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 </a:t>
            </a:r>
            <a:r>
              <a:rPr lang="en-US" sz="24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and Territory</a:t>
            </a:r>
            <a:r>
              <a:rPr lang="en-US" sz="2400" kern="0" dirty="0">
                <a:latin typeface="Verdana"/>
              </a:rPr>
              <a:t>, BRFSS, </a:t>
            </a:r>
            <a:r>
              <a:rPr lang="en-US" sz="2400" kern="0" dirty="0" smtClean="0">
                <a:latin typeface="Verdana"/>
              </a:rPr>
              <a:t>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464" y="1583250"/>
            <a:ext cx="8862515" cy="3799912"/>
          </a:xfr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None/>
            </a:pPr>
            <a:r>
              <a:rPr lang="en-US" b="0" dirty="0">
                <a:solidFill>
                  <a:srgbClr val="000000"/>
                </a:solidFill>
              </a:rPr>
              <a:t>	</a:t>
            </a:r>
            <a:endParaRPr lang="en-US" dirty="0"/>
          </a:p>
        </p:txBody>
      </p:sp>
      <p:pic>
        <p:nvPicPr>
          <p:cNvPr id="4" name="Picture 2" descr="HHS and CDC logo" title="HHS and CDC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466" y="5977368"/>
            <a:ext cx="103723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22960" y="1173192"/>
            <a:ext cx="9139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baseline="30000" dirty="0" smtClean="0">
                <a:solidFill>
                  <a:srgbClr val="060606"/>
                </a:solidFill>
                <a:latin typeface="Latha" panose="020B0604020202020204" pitchFamily="34" charset="0"/>
                <a:ea typeface="Verdana" panose="020B0604030504040204" pitchFamily="34" charset="0"/>
                <a:cs typeface="Latha" panose="020B0604020202020204" pitchFamily="34" charset="0"/>
              </a:rPr>
              <a:t>¶</a:t>
            </a:r>
            <a:r>
              <a:rPr lang="en-US" sz="1000" b="1" dirty="0" smtClean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Prevalence </a:t>
            </a:r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estimates reflect BRFSS methodological changes started in 2011. These estimates should not be </a:t>
            </a:r>
            <a:endParaRPr lang="en-US" sz="1000" b="1" dirty="0" smtClean="0">
              <a:solidFill>
                <a:srgbClr val="06060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000" b="1" dirty="0" smtClean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compared to prevalence </a:t>
            </a:r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estimates before 2011.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1298" y="6441440"/>
            <a:ext cx="8377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 dirty="0">
                <a:solidFill>
                  <a:srgbClr val="06060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*Sample size &lt;50 or the relative standard error (dividing the standard error by the prevalence) ≥ 30%.</a:t>
            </a:r>
          </a:p>
        </p:txBody>
      </p:sp>
    </p:spTree>
    <p:extLst>
      <p:ext uri="{BB962C8B-B14F-4D97-AF65-F5344CB8AC3E}">
        <p14:creationId xmlns:p14="http://schemas.microsoft.com/office/powerpoint/2010/main" val="27029975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CDPHP_ppt_darktheme[1]">
  <a:themeElements>
    <a:clrScheme name="NCCDPHP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878800"/>
      </a:accent1>
      <a:accent2>
        <a:srgbClr val="DF7A00"/>
      </a:accent2>
      <a:accent3>
        <a:srgbClr val="6E273D"/>
      </a:accent3>
      <a:accent4>
        <a:srgbClr val="64A0C8"/>
      </a:accent4>
      <a:accent5>
        <a:srgbClr val="69923A"/>
      </a:accent5>
      <a:accent6>
        <a:srgbClr val="7F7F7F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CEZID_ppt_lighttheme[1]">
  <a:themeElements>
    <a:clrScheme name="NCEZID Light PPT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BD3632"/>
      </a:accent1>
      <a:accent2>
        <a:srgbClr val="782327"/>
      </a:accent2>
      <a:accent3>
        <a:srgbClr val="7D7A00"/>
      </a:accent3>
      <a:accent4>
        <a:srgbClr val="156570"/>
      </a:accent4>
      <a:accent5>
        <a:srgbClr val="6E267B"/>
      </a:accent5>
      <a:accent6>
        <a:srgbClr val="002060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7909</TotalTime>
  <Words>3299</Words>
  <Application>Microsoft Office PowerPoint</Application>
  <PresentationFormat>35mm Slides</PresentationFormat>
  <Paragraphs>1082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Latha</vt:lpstr>
      <vt:lpstr>Myriad Web Pro</vt:lpstr>
      <vt:lpstr>Times New Roman</vt:lpstr>
      <vt:lpstr>Verdana</vt:lpstr>
      <vt:lpstr>Wingdings</vt:lpstr>
      <vt:lpstr>NCCDPHP_ppt_darktheme[1]</vt:lpstr>
      <vt:lpstr>NCEZID_ppt_lighttheme[1]</vt:lpstr>
      <vt:lpstr>Prevalence of Self-Reported Obesity Among  U.S. Adults by State and Territory</vt:lpstr>
      <vt:lpstr>Prevalence of Self-Reported Obesity Among  U.S. Adults by State and Territory</vt:lpstr>
      <vt:lpstr>Prevalence of Self-Reported Obesity Among  U.S. Adults by State and Territory</vt:lpstr>
      <vt:lpstr>Prevalence of Self-Reported Obesity Among  U.S. Adults by State and Territory</vt:lpstr>
      <vt:lpstr>Prevalence¶ of Self-Reported Obesity Among U.S. Adults by State and Territory, BRFSS, 2011</vt:lpstr>
      <vt:lpstr>Prevalence¶ of Self-Reported Obesity Among U.S. Adults by State and Territory, BRFSS, 2012</vt:lpstr>
      <vt:lpstr>Prevalence¶ of Self-Reported Obesity Among U.S. Adults by State and Territory, BRFSS, 2013</vt:lpstr>
      <vt:lpstr>Prevalence¶ of Self-Reported Obesity Among U.S. Adults by State and Territory, BRFSS, 2014</vt:lpstr>
      <vt:lpstr>Prevalence¶ of Self-Reported Obesity Among U.S. Adults by State and Territory, BRFSS, 2015</vt:lpstr>
      <vt:lpstr>Prevalence¶ of Self-Reported Obesity Among U.S. Adults by State and Territory, BRFSS, 2016</vt:lpstr>
      <vt:lpstr> Prevalence¶ of Self-Reported Obesity Among U.S. Adults by State and Territory, BRFSS, 2011</vt:lpstr>
      <vt:lpstr> Prevalence¶ of Self-Reported Obesity Among U.S. Adults by State and Territory, BRFSS, 2012</vt:lpstr>
      <vt:lpstr>Prevalence¶ of Self-Reported Obesity Among U.S. Adults by State and Territory, BRFSS, 2013</vt:lpstr>
      <vt:lpstr> Prevalence¶ of Self-Reported Obesity Among U.S. Adults by State and Territory, BRFSS, 2014</vt:lpstr>
      <vt:lpstr> Prevalence¶ of Self-Reported Obesity Among U.S. Adults by State and Territory, BRFSS, 2015</vt:lpstr>
      <vt:lpstr> Prevalence¶ of Self-Reported Obesity Among U.S. Adults by State and Territory, BRFSS, 2016</vt:lpstr>
      <vt:lpstr> Prevalence¶ of Self-Reported Obesity Among U.S. Adults by State and Territory, BRFSS, 2016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DNPAO State Obesity Prevalence Map 2011</dc:title>
  <dc:subject>DNPAO State Obesity Prevalence Map 2011</dc:subject>
  <dc:creator>CDC</dc:creator>
  <cp:keywords>DNPAO state obesity prevalence map 2011</cp:keywords>
  <cp:lastModifiedBy>Hendrickson, Curtis (CDC/ONDIEH/NCCDPHP)</cp:lastModifiedBy>
  <cp:revision>582</cp:revision>
  <cp:lastPrinted>2014-09-05T15:47:12Z</cp:lastPrinted>
  <dcterms:created xsi:type="dcterms:W3CDTF">2000-10-25T15:41:08Z</dcterms:created>
  <dcterms:modified xsi:type="dcterms:W3CDTF">2017-08-30T16:38:52Z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