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730" r:id="rId2"/>
    <p:sldMasterId id="2147483740" r:id="rId3"/>
  </p:sldMasterIdLst>
  <p:notesMasterIdLst>
    <p:notesMasterId r:id="rId16"/>
  </p:notesMasterIdLst>
  <p:handoutMasterIdLst>
    <p:handoutMasterId r:id="rId17"/>
  </p:handoutMasterIdLst>
  <p:sldIdLst>
    <p:sldId id="539" r:id="rId4"/>
    <p:sldId id="542" r:id="rId5"/>
    <p:sldId id="545" r:id="rId6"/>
    <p:sldId id="572" r:id="rId7"/>
    <p:sldId id="573" r:id="rId8"/>
    <p:sldId id="574" r:id="rId9"/>
    <p:sldId id="575" r:id="rId10"/>
    <p:sldId id="581" r:id="rId11"/>
    <p:sldId id="577" r:id="rId12"/>
    <p:sldId id="578" r:id="rId13"/>
    <p:sldId id="579" r:id="rId14"/>
    <p:sldId id="580" r:id="rId15"/>
  </p:sldIdLst>
  <p:sldSz cx="10287000" cy="6858000" type="35mm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2">
          <p15:clr>
            <a:srgbClr val="A4A3A4"/>
          </p15:clr>
        </p15:guide>
        <p15:guide id="2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Guire, Lisa (CDC/ONDIEH/NCIPC)" initials="LCM" lastIdx="2" clrIdx="0"/>
  <p:cmAuthor id="1" name="CDC User" initials="DA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080808"/>
    <a:srgbClr val="BCE292"/>
    <a:srgbClr val="9ED561"/>
    <a:srgbClr val="E8FECE"/>
    <a:srgbClr val="FAF400"/>
    <a:srgbClr val="F45C2C"/>
    <a:srgbClr val="ED4213"/>
    <a:srgbClr val="EEE800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6" autoAdjust="0"/>
    <p:restoredTop sz="87409" autoAdjust="0"/>
  </p:normalViewPr>
  <p:slideViewPr>
    <p:cSldViewPr snapToGrid="0">
      <p:cViewPr varScale="1">
        <p:scale>
          <a:sx n="102" d="100"/>
          <a:sy n="102" d="100"/>
        </p:scale>
        <p:origin x="120" y="96"/>
      </p:cViewPr>
      <p:guideLst>
        <p:guide orient="horz" pos="3632"/>
        <p:guide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06" y="-9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933" y="0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94295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933" y="8694295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382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419" y="0"/>
            <a:ext cx="30238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685800"/>
            <a:ext cx="51450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015" y="4344027"/>
            <a:ext cx="5118209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491"/>
            <a:ext cx="30238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419" y="8686491"/>
            <a:ext cx="30238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9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5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9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264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724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585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821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970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75142249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1435102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831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3229255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5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06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26472"/>
            <a:ext cx="9258300" cy="1111259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by Race/Ethnicity, State and Territory, 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876425"/>
            <a:ext cx="8229600" cy="3990975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80808"/>
                </a:solidFill>
              </a:rPr>
              <a:t>Definitions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Obesity: Body Mass Index (BMI) of 30 or higher.</a:t>
            </a:r>
          </a:p>
          <a:p>
            <a:pPr marL="0" indent="0">
              <a:buNone/>
            </a:pPr>
            <a:endParaRPr lang="en-US" b="0" dirty="0" smtClean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Body Mass Index (BMI): A measure of </a:t>
            </a:r>
            <a:r>
              <a:rPr lang="en-US" dirty="0" smtClean="0">
                <a:solidFill>
                  <a:srgbClr val="080808"/>
                </a:solidFill>
              </a:rPr>
              <a:t>an adult’s </a:t>
            </a:r>
            <a:r>
              <a:rPr lang="en-US" dirty="0">
                <a:solidFill>
                  <a:srgbClr val="080808"/>
                </a:solidFill>
              </a:rPr>
              <a:t>weight in relation to </a:t>
            </a:r>
            <a:r>
              <a:rPr lang="en-US" dirty="0" smtClean="0">
                <a:solidFill>
                  <a:srgbClr val="080808"/>
                </a:solidFill>
              </a:rPr>
              <a:t>his </a:t>
            </a:r>
            <a:r>
              <a:rPr lang="en-US" dirty="0">
                <a:solidFill>
                  <a:srgbClr val="080808"/>
                </a:solidFill>
              </a:rPr>
              <a:t>or her height, </a:t>
            </a:r>
            <a:r>
              <a:rPr lang="en-US" dirty="0" smtClean="0">
                <a:solidFill>
                  <a:srgbClr val="080808"/>
                </a:solidFill>
              </a:rPr>
              <a:t>calculated by using </a:t>
            </a:r>
            <a:r>
              <a:rPr lang="en-US" dirty="0">
                <a:solidFill>
                  <a:srgbClr val="080808"/>
                </a:solidFill>
              </a:rPr>
              <a:t>the adult’s weight in kilograms divided by the square of his or her height in meters.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4" y="91278"/>
            <a:ext cx="9372613" cy="977371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Hispanic Adults, by State and Territory, BRFSS, 2014-2016. Map details in table below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9" b="13238"/>
          <a:stretch/>
        </p:blipFill>
        <p:spPr>
          <a:xfrm>
            <a:off x="705970" y="1183876"/>
            <a:ext cx="8342496" cy="4773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9251" y="6488438"/>
            <a:ext cx="8519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759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</a:t>
            </a:r>
            <a:r>
              <a:rPr lang="en-US" sz="2000" kern="0" dirty="0" smtClean="0">
                <a:latin typeface="Verdana"/>
              </a:rPr>
              <a:t>Hispanic Adults</a:t>
            </a:r>
            <a:r>
              <a:rPr lang="en-US" sz="2000" kern="0" dirty="0">
                <a:latin typeface="Verdana"/>
              </a:rPr>
              <a:t>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</a:t>
            </a:r>
            <a:r>
              <a:rPr lang="en-US" sz="2000" kern="0" dirty="0" smtClean="0">
                <a:latin typeface="Verdana"/>
              </a:rPr>
              <a:t>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2014-2016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079751"/>
            <a:ext cx="9189208" cy="512118"/>
          </a:xfrm>
        </p:spPr>
        <p:txBody>
          <a:bodyPr/>
          <a:lstStyle/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50332"/>
              </p:ext>
            </p:extLst>
          </p:nvPr>
        </p:nvGraphicFramePr>
        <p:xfrm>
          <a:off x="790575" y="1158467"/>
          <a:ext cx="4251102" cy="4849179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(21.3, 35.5)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(15.0, 26.1)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(18.4, 33.0)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(22.5, 39.9)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(21.6, 29.5)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(33.8, 43.3)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(14.2, 33.4)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01932"/>
              </p:ext>
            </p:extLst>
          </p:nvPr>
        </p:nvGraphicFramePr>
        <p:xfrm>
          <a:off x="5337560" y="1161883"/>
          <a:ext cx="4167963" cy="4845469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(26.1, 40.2)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(19.1, 31.7)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(17.7, 33.4)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(34.3, 45.0)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(25.1, 42.0)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(35.7, 39.1)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(16.7, 34.1)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30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(28.7, 47.6)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663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350197"/>
            <a:ext cx="9998122" cy="1429966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Hispanic Adults, by State </a:t>
            </a:r>
            <a:r>
              <a:rPr lang="en-US" sz="2200" kern="0" dirty="0">
                <a:latin typeface="Verdana"/>
              </a:rPr>
              <a:t>and Territory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BRFSS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97039"/>
            <a:ext cx="8728075" cy="390326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state had a prevalence of obesity less than 20%.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4</a:t>
            </a:r>
            <a:r>
              <a:rPr lang="en-US" sz="2200" dirty="0" smtClean="0">
                <a:solidFill>
                  <a:srgbClr val="000000"/>
                </a:solidFill>
              </a:rPr>
              <a:t> states </a:t>
            </a:r>
            <a:r>
              <a:rPr lang="en-US" sz="2200" dirty="0">
                <a:solidFill>
                  <a:srgbClr val="000000"/>
                </a:solidFill>
              </a:rPr>
              <a:t>and the District of Columbia had </a:t>
            </a:r>
            <a:r>
              <a:rPr lang="en-US" sz="2200" dirty="0" smtClean="0">
                <a:solidFill>
                  <a:srgbClr val="000000"/>
                </a:solidFill>
              </a:rPr>
              <a:t>a prevalence 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14 states and Puerto Rico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23 states and Guam had a prevalence 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9</a:t>
            </a:r>
            <a:r>
              <a:rPr lang="en-US" sz="2200" dirty="0" smtClean="0">
                <a:solidFill>
                  <a:srgbClr val="000000"/>
                </a:solidFill>
              </a:rPr>
              <a:t> states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7063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8352"/>
            <a:ext cx="9258300" cy="951502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U.S. Adults by Race/Ethnicity, State and Territory,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1774209"/>
            <a:ext cx="8475260" cy="400266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80808"/>
                </a:solidFill>
              </a:rPr>
              <a:t>Method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data </a:t>
            </a:r>
            <a:r>
              <a:rPr lang="en-US" sz="2200" dirty="0" smtClean="0">
                <a:solidFill>
                  <a:srgbClr val="000000"/>
                </a:solidFill>
              </a:rPr>
              <a:t>were </a:t>
            </a:r>
            <a:r>
              <a:rPr lang="en-US" sz="2200" dirty="0">
                <a:solidFill>
                  <a:srgbClr val="000000"/>
                </a:solidFill>
              </a:rPr>
              <a:t>collected through </a:t>
            </a:r>
            <a:r>
              <a:rPr lang="en-US" sz="2200" dirty="0" smtClean="0">
                <a:solidFill>
                  <a:srgbClr val="000000"/>
                </a:solidFill>
              </a:rPr>
              <a:t>the Behavioral </a:t>
            </a:r>
            <a:r>
              <a:rPr lang="en-US" sz="2200" dirty="0">
                <a:solidFill>
                  <a:srgbClr val="000000"/>
                </a:solidFill>
              </a:rPr>
              <a:t>Risk Factor Surveillance System (BRFSS), an ongoing, state-based, telephone interview survey conducted by state health departments with assistance from </a:t>
            </a:r>
            <a:r>
              <a:rPr lang="en-US" sz="2200" dirty="0" smtClean="0">
                <a:solidFill>
                  <a:srgbClr val="000000"/>
                </a:solidFill>
              </a:rPr>
              <a:t>CDC. 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Height </a:t>
            </a:r>
            <a:r>
              <a:rPr lang="en-US" sz="2200" dirty="0">
                <a:solidFill>
                  <a:srgbClr val="000000"/>
                </a:solidFill>
              </a:rPr>
              <a:t>and weight data </a:t>
            </a:r>
            <a:r>
              <a:rPr lang="en-US" sz="2200" dirty="0" smtClean="0">
                <a:solidFill>
                  <a:srgbClr val="000000"/>
                </a:solidFill>
              </a:rPr>
              <a:t>used in the BMI calculations were </a:t>
            </a:r>
            <a:r>
              <a:rPr lang="en-US" sz="2200" dirty="0">
                <a:solidFill>
                  <a:srgbClr val="000000"/>
                </a:solidFill>
              </a:rPr>
              <a:t>self-reported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Three </a:t>
            </a:r>
            <a:r>
              <a:rPr lang="en-US" sz="2200" dirty="0">
                <a:solidFill>
                  <a:srgbClr val="000000"/>
                </a:solidFill>
              </a:rPr>
              <a:t>years of data </a:t>
            </a:r>
            <a:r>
              <a:rPr lang="en-US" sz="2200" dirty="0" smtClean="0">
                <a:solidFill>
                  <a:srgbClr val="000000"/>
                </a:solidFill>
              </a:rPr>
              <a:t>were combined to </a:t>
            </a:r>
            <a:r>
              <a:rPr lang="en-US" sz="2200" dirty="0">
                <a:solidFill>
                  <a:srgbClr val="000000"/>
                </a:solidFill>
              </a:rPr>
              <a:t>ensure sufficient sample </a:t>
            </a:r>
            <a:r>
              <a:rPr lang="en-US" sz="2200" dirty="0" smtClean="0">
                <a:solidFill>
                  <a:srgbClr val="000000"/>
                </a:solidFill>
              </a:rPr>
              <a:t>size.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292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586544"/>
            <a:ext cx="9906000" cy="1092131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U.S. Adults by Race/Ethnicity, State and Territory,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23" y="1978924"/>
            <a:ext cx="8293396" cy="352440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80808"/>
                </a:solidFill>
              </a:rPr>
              <a:t>Exclusion Criteria </a:t>
            </a:r>
            <a:endParaRPr lang="en-US" dirty="0" smtClean="0">
              <a:solidFill>
                <a:srgbClr val="080808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Height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</a:rPr>
              <a:t>&lt;3 </a:t>
            </a:r>
            <a:r>
              <a:rPr lang="en-US" dirty="0">
                <a:solidFill>
                  <a:srgbClr val="000000"/>
                </a:solidFill>
              </a:rPr>
              <a:t>feet or </a:t>
            </a:r>
            <a:r>
              <a:rPr lang="en-US" dirty="0" smtClean="0">
                <a:solidFill>
                  <a:srgbClr val="000000"/>
                </a:solidFill>
              </a:rPr>
              <a:t>≥8 feet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Weight:  </a:t>
            </a:r>
            <a:r>
              <a:rPr lang="en-US" dirty="0" smtClean="0">
                <a:solidFill>
                  <a:srgbClr val="000000"/>
                </a:solidFill>
              </a:rPr>
              <a:t>&lt;50 </a:t>
            </a:r>
            <a:r>
              <a:rPr lang="en-US" dirty="0">
                <a:solidFill>
                  <a:srgbClr val="000000"/>
                </a:solidFill>
              </a:rPr>
              <a:t>pounds or </a:t>
            </a:r>
            <a:r>
              <a:rPr lang="en-US" dirty="0" smtClean="0">
                <a:solidFill>
                  <a:srgbClr val="000000"/>
                </a:solidFill>
              </a:rPr>
              <a:t>≥650 pounds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BMI: </a:t>
            </a:r>
            <a:r>
              <a:rPr lang="en-US" dirty="0" smtClean="0">
                <a:solidFill>
                  <a:srgbClr val="080808"/>
                </a:solidFill>
              </a:rPr>
              <a:t>&lt;12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or </a:t>
            </a:r>
            <a:r>
              <a:rPr lang="en-US" dirty="0" smtClean="0">
                <a:solidFill>
                  <a:srgbClr val="080808"/>
                </a:solidFill>
              </a:rPr>
              <a:t>≥100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Pregnant women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660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441664"/>
            <a:ext cx="8971697" cy="3909826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80" y="239285"/>
            <a:ext cx="9883815" cy="823969"/>
          </a:xfrm>
        </p:spPr>
        <p:txBody>
          <a:bodyPr/>
          <a:lstStyle/>
          <a:p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Obesity Among Non-Hispanic White Adults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and Territory,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Prevalence of Self-Reported Obesity Among Non-Hispanic White Adults, by State and Territory, BRFSS, 2014-2016. Map details in table below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6" b="13355"/>
          <a:stretch/>
        </p:blipFill>
        <p:spPr>
          <a:xfrm>
            <a:off x="844061" y="1176516"/>
            <a:ext cx="8204405" cy="4797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888" y="6478073"/>
            <a:ext cx="8177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</a:t>
            </a:r>
            <a:endParaRPr lang="en-US" sz="1000" b="1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535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White 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2014-2016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6205986"/>
            <a:ext cx="9332384" cy="372235"/>
          </a:xfrm>
        </p:spPr>
        <p:txBody>
          <a:bodyPr/>
          <a:lstStyle/>
          <a:p>
            <a:pPr indent="0"/>
            <a:r>
              <a:rPr lang="en-US" sz="900" dirty="0" smtClean="0">
                <a:latin typeface="Verdana" pitchFamily="34" charset="0"/>
              </a:rPr>
              <a:t>Source: 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56032"/>
              </p:ext>
            </p:extLst>
          </p:nvPr>
        </p:nvGraphicFramePr>
        <p:xfrm>
          <a:off x="790575" y="1158467"/>
          <a:ext cx="4251102" cy="4837741"/>
        </p:xfrm>
        <a:graphic>
          <a:graphicData uri="http://schemas.openxmlformats.org/drawingml/2006/table">
            <a:tbl>
              <a:tblPr firstRow="1"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(21.9, 23.6)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(19.2, 20.4)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(8.5, 11.2)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(19.9, 30.5)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(16.3, 19.0)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(22.2, 23.7)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03313"/>
              </p:ext>
            </p:extLst>
          </p:nvPr>
        </p:nvGraphicFramePr>
        <p:xfrm>
          <a:off x="5337560" y="1161879"/>
          <a:ext cx="4167963" cy="4824084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5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(24.8, 49.0)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1105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70" y="559558"/>
            <a:ext cx="9969230" cy="1191422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White Adults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200" kern="0" dirty="0">
                <a:latin typeface="Verdana"/>
              </a:rPr>
              <a:t>and Territory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BRFSS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2" y="1866900"/>
            <a:ext cx="8888860" cy="371503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pPr marL="344488" indent="-344488"/>
            <a:r>
              <a:rPr lang="en-US" sz="2200" dirty="0" smtClean="0">
                <a:solidFill>
                  <a:srgbClr val="000000"/>
                </a:solidFill>
              </a:rPr>
              <a:t>2 </a:t>
            </a:r>
            <a:r>
              <a:rPr lang="en-US" sz="2200" dirty="0">
                <a:solidFill>
                  <a:srgbClr val="000000"/>
                </a:solidFill>
              </a:rPr>
              <a:t>states (Colorado and Hawaii) and the District of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344488" indent="-344488">
              <a:buNone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Columbia had </a:t>
            </a:r>
            <a:r>
              <a:rPr lang="en-US" sz="2200" dirty="0">
                <a:solidFill>
                  <a:srgbClr val="000000"/>
                </a:solidFill>
              </a:rPr>
              <a:t>a prevalence of obesity </a:t>
            </a:r>
            <a:r>
              <a:rPr lang="en-US" sz="2200" dirty="0" smtClean="0">
                <a:solidFill>
                  <a:srgbClr val="000000"/>
                </a:solidFill>
              </a:rPr>
              <a:t>less than </a:t>
            </a:r>
            <a:r>
              <a:rPr lang="en-US" sz="2200" dirty="0">
                <a:solidFill>
                  <a:srgbClr val="000000"/>
                </a:solidFill>
              </a:rPr>
              <a:t>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6</a:t>
            </a:r>
            <a:r>
              <a:rPr lang="en-US" sz="2200" dirty="0" smtClean="0">
                <a:solidFill>
                  <a:srgbClr val="000000"/>
                </a:solidFill>
              </a:rPr>
              <a:t> states and Guam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25 states had a prevalence 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16 </a:t>
            </a:r>
            <a:r>
              <a:rPr lang="en-US" sz="2200" dirty="0">
                <a:solidFill>
                  <a:srgbClr val="000000"/>
                </a:solidFill>
              </a:rPr>
              <a:t>states had 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West Virginia and Puerto Rico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341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260053"/>
            <a:ext cx="9322147" cy="812898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Territory, BRFSS,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Prevalence of Self-Reported Obesity Among Non-Hispanic Black Adults, by State and Territory, BRFSS, 2014-2016. Map details in table below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5" b="13359"/>
          <a:stretch/>
        </p:blipFill>
        <p:spPr>
          <a:xfrm>
            <a:off x="1056069" y="1171954"/>
            <a:ext cx="8146946" cy="482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6069" y="6529589"/>
            <a:ext cx="8661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8173029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 smtClean="0">
                <a:latin typeface="Verdana"/>
              </a:rPr>
              <a:t>Prevalence of </a:t>
            </a:r>
            <a:r>
              <a:rPr lang="en-US" sz="2000" kern="0" dirty="0">
                <a:latin typeface="Verdana"/>
              </a:rPr>
              <a:t>Self-Reported Obesity Among Non-Hispanic </a:t>
            </a:r>
            <a:r>
              <a:rPr lang="en-US" sz="2000" kern="0" dirty="0" smtClean="0">
                <a:latin typeface="Verdana"/>
              </a:rPr>
              <a:t>Black </a:t>
            </a:r>
            <a:r>
              <a:rPr lang="en-US" sz="2000" kern="0" dirty="0">
                <a:latin typeface="Verdana"/>
              </a:rPr>
              <a:t>Adults</a:t>
            </a:r>
            <a:r>
              <a:rPr lang="en-US" sz="2000" kern="0" dirty="0" smtClean="0">
                <a:latin typeface="Verdana"/>
              </a:rPr>
              <a:t>, by State </a:t>
            </a:r>
            <a:r>
              <a:rPr lang="en-US" sz="2000" kern="0" dirty="0">
                <a:latin typeface="Verdana"/>
              </a:rPr>
              <a:t>and Territory</a:t>
            </a:r>
            <a:r>
              <a:rPr lang="en-US" sz="2000" kern="0" dirty="0" smtClean="0">
                <a:latin typeface="Verdana"/>
              </a:rPr>
              <a:t>, </a:t>
            </a:r>
            <a:r>
              <a:rPr lang="en-US" sz="2000" kern="0" dirty="0">
                <a:latin typeface="Verdana"/>
              </a:rPr>
              <a:t>BRFSS, </a:t>
            </a:r>
            <a:r>
              <a:rPr lang="en-US" sz="2000" kern="0" dirty="0" smtClean="0">
                <a:latin typeface="Verdana"/>
              </a:rPr>
              <a:t>2014-2016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 smtClean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ample size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sz="900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the relative standard error (dividing the standard error by the prevalence) ≥ 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96022"/>
              </p:ext>
            </p:extLst>
          </p:nvPr>
        </p:nvGraphicFramePr>
        <p:xfrm>
          <a:off x="790575" y="1158468"/>
          <a:ext cx="4251102" cy="4836002"/>
        </p:xfrm>
        <a:graphic>
          <a:graphicData uri="http://schemas.openxmlformats.org/drawingml/2006/table">
            <a:tbl>
              <a:tblPr firstRow="1"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5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(42.3, 46.0)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(32.6, 55.1)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(40.3, 48.3)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(34.8, 40.8)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(35.6, 39.9)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(22.3, 41.9)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(38.2, 44.4)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(38.2, 45.3)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(25.9, 38.9)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(40.0, 46.3)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(38.5, 46.4)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(40.7, 45.2)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(23.2, 47.4)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(35.1, 39.7)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(42.7, 46.6)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6296"/>
              </p:ext>
            </p:extLst>
          </p:nvPr>
        </p:nvGraphicFramePr>
        <p:xfrm>
          <a:off x="5364856" y="1173708"/>
          <a:ext cx="4167963" cy="4820177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(35.2, 42.1)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(32.8, 41.9)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(19.2, 44.2)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(38.3, 42.2)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(9.6, 25.2)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(34.7, 40.5)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(40.2, 43.3)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(41.7, 48.6)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(39.2, 45.7)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(13.3, 33.9)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(37.4, 41.4)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(39.3, 50.1)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(34.0, 46.1)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(29.3, 59.4)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7644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835"/>
            <a:ext cx="10134600" cy="1404856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Non-Hispanic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 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State </a:t>
            </a:r>
            <a:r>
              <a:rPr lang="en-US" sz="2200" kern="0" dirty="0">
                <a:latin typeface="Verdana"/>
              </a:rPr>
              <a:t>and Territory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BRFSS</a:t>
            </a: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2014-2016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803691"/>
            <a:ext cx="8848725" cy="4081543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>
                <a:solidFill>
                  <a:srgbClr val="000000"/>
                </a:solidFill>
              </a:rPr>
              <a:t>1 state (North Dakota) had a prevalence of obesity less than 20%.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 state (Vermont) 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20%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1 state </a:t>
            </a:r>
            <a:r>
              <a:rPr lang="en-US" sz="2200" dirty="0" smtClean="0">
                <a:solidFill>
                  <a:srgbClr val="000000"/>
                </a:solidFill>
              </a:rPr>
              <a:t>(Colorado) </a:t>
            </a:r>
            <a:r>
              <a:rPr lang="en-US" sz="2200" dirty="0">
                <a:solidFill>
                  <a:srgbClr val="000000"/>
                </a:solidFill>
              </a:rPr>
              <a:t>had a prevalence of obesity between 25%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14 states had </a:t>
            </a:r>
            <a:r>
              <a:rPr lang="en-US" sz="2200" dirty="0">
                <a:solidFill>
                  <a:srgbClr val="000000"/>
                </a:solidFill>
              </a:rPr>
              <a:t>a prevalence of obesity between 30% and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30 states </a:t>
            </a:r>
            <a:r>
              <a:rPr lang="en-US" sz="2200" dirty="0">
                <a:solidFill>
                  <a:srgbClr val="000000"/>
                </a:solidFill>
              </a:rPr>
              <a:t>and the District of Columbia had a prevalence of obesity of 35%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3637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7447</TotalTime>
  <Words>1855</Words>
  <Application>Microsoft Office PowerPoint</Application>
  <PresentationFormat>35mm Slides</PresentationFormat>
  <Paragraphs>566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Myriad Web Pro</vt:lpstr>
      <vt:lpstr>Times New Roman</vt:lpstr>
      <vt:lpstr>Verdana</vt:lpstr>
      <vt:lpstr>Wingdings</vt:lpstr>
      <vt:lpstr>NCCDPHP_ppt_darktheme[1]</vt:lpstr>
      <vt:lpstr>NCEZID_ppt_lighttheme[1]</vt:lpstr>
      <vt:lpstr>1_NCEZID_ppt_lighttheme[1]</vt:lpstr>
      <vt:lpstr>Prevalence of Self-Reported Obesity Among U.S. Adults by Race/Ethnicity, State and Territory,  BRFSS, 2014-2016</vt:lpstr>
      <vt:lpstr>Prevalence of Self-Reported Obesity Among U.S. Adults by Race/Ethnicity, State and Territory,  BRFSS, 2014-2016</vt:lpstr>
      <vt:lpstr>Prevalence of Self-Reported Obesity Among U.S. Adults by Race/Ethnicity, State and Territory,  BRFSS, 2014-2016</vt:lpstr>
      <vt:lpstr>Prevalence of Self-Reported Obesity Among Non-Hispanic White Adults, by State and Territory, BRFSS, 2014-2016</vt:lpstr>
      <vt:lpstr> Prevalence of Self-Reported Obesity Among Non-Hispanic White Adults, by State and Territory, BRFSS, 2014-2016</vt:lpstr>
      <vt:lpstr>Prevalence of Self-Reported Obesity Among Non-Hispanic White Adults, by State and Territory, BRFSS, 2014-2016 </vt:lpstr>
      <vt:lpstr>Prevalence of Self-Reported Obesity Among Non-Hispanic Black Adults, by State and Territory, BRFSS, 2014-2016</vt:lpstr>
      <vt:lpstr> Prevalence of Self-Reported Obesity Among Non-Hispanic Black Adults, by State and Territory, BRFSS, 2014-2016</vt:lpstr>
      <vt:lpstr>Prevalence of Self-Reported Obesity Among Non-Hispanic Black Adults, by State and Territory, BRFSS, 2014-2016 </vt:lpstr>
      <vt:lpstr>Prevalence of Self-Reported Obesity Among Hispanic Adults, by State and Territory, BRFSS, 2014-2016</vt:lpstr>
      <vt:lpstr> Prevalence of Self-Reported Obesity Among Hispanic Adults, by State and Territory, BRFSS, 2014-2016</vt:lpstr>
      <vt:lpstr>Prevalence of Self-Reported Obesity Among Hispanic Adults, by State and Territory, BRFSS, 2014-2016 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2011</dc:title>
  <dc:subject>DNPAO State Obesity Prevalence Map 2011</dc:subject>
  <dc:creator>CDC</dc:creator>
  <cp:keywords>DNPAO state obesity prevalence map 2011</cp:keywords>
  <cp:lastModifiedBy>Hendrickson, Curtis (CDC/ONDIEH/NCCDPHP)</cp:lastModifiedBy>
  <cp:revision>671</cp:revision>
  <cp:lastPrinted>2014-08-11T12:44:34Z</cp:lastPrinted>
  <dcterms:created xsi:type="dcterms:W3CDTF">2000-10-25T15:41:08Z</dcterms:created>
  <dcterms:modified xsi:type="dcterms:W3CDTF">2017-08-30T15:29:45Z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