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730" r:id="rId2"/>
    <p:sldMasterId id="2147483740" r:id="rId3"/>
  </p:sldMasterIdLst>
  <p:notesMasterIdLst>
    <p:notesMasterId r:id="rId34"/>
  </p:notesMasterIdLst>
  <p:handoutMasterIdLst>
    <p:handoutMasterId r:id="rId35"/>
  </p:handoutMasterIdLst>
  <p:sldIdLst>
    <p:sldId id="539" r:id="rId4"/>
    <p:sldId id="542" r:id="rId5"/>
    <p:sldId id="545" r:id="rId6"/>
    <p:sldId id="572" r:id="rId7"/>
    <p:sldId id="573" r:id="rId8"/>
    <p:sldId id="574" r:id="rId9"/>
    <p:sldId id="569" r:id="rId10"/>
    <p:sldId id="556" r:id="rId11"/>
    <p:sldId id="562" r:id="rId12"/>
    <p:sldId id="590" r:id="rId13"/>
    <p:sldId id="582" r:id="rId14"/>
    <p:sldId id="583" r:id="rId15"/>
    <p:sldId id="575" r:id="rId16"/>
    <p:sldId id="576" r:id="rId17"/>
    <p:sldId id="577" r:id="rId18"/>
    <p:sldId id="570" r:id="rId19"/>
    <p:sldId id="565" r:id="rId20"/>
    <p:sldId id="564" r:id="rId21"/>
    <p:sldId id="591" r:id="rId22"/>
    <p:sldId id="585" r:id="rId23"/>
    <p:sldId id="586" r:id="rId24"/>
    <p:sldId id="578" r:id="rId25"/>
    <p:sldId id="579" r:id="rId26"/>
    <p:sldId id="580" r:id="rId27"/>
    <p:sldId id="571" r:id="rId28"/>
    <p:sldId id="566" r:id="rId29"/>
    <p:sldId id="567" r:id="rId30"/>
    <p:sldId id="592" r:id="rId31"/>
    <p:sldId id="588" r:id="rId32"/>
    <p:sldId id="589" r:id="rId33"/>
  </p:sldIdLst>
  <p:sldSz cx="10287000" cy="6858000" type="35mm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2">
          <p15:clr>
            <a:srgbClr val="A4A3A4"/>
          </p15:clr>
        </p15:guide>
        <p15:guide id="2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Guire, Lisa (CDC/ONDIEH/NCIPC)" initials="LCM" lastIdx="2" clrIdx="0"/>
  <p:cmAuthor id="1" name="CDC User" initials="DA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080808"/>
    <a:srgbClr val="BCE292"/>
    <a:srgbClr val="9ED561"/>
    <a:srgbClr val="E8FECE"/>
    <a:srgbClr val="FAF400"/>
    <a:srgbClr val="F45C2C"/>
    <a:srgbClr val="ED4213"/>
    <a:srgbClr val="EEE800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5" autoAdjust="0"/>
    <p:restoredTop sz="93631" autoAdjust="0"/>
  </p:normalViewPr>
  <p:slideViewPr>
    <p:cSldViewPr snapToGrid="0">
      <p:cViewPr varScale="1">
        <p:scale>
          <a:sx n="104" d="100"/>
          <a:sy n="104" d="100"/>
        </p:scale>
        <p:origin x="666" y="102"/>
      </p:cViewPr>
      <p:guideLst>
        <p:guide orient="horz" pos="3632"/>
        <p:guide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06" y="-9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933" y="0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94295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933" y="8694295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382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419" y="0"/>
            <a:ext cx="30238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685800"/>
            <a:ext cx="51450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015" y="4344027"/>
            <a:ext cx="5118209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491"/>
            <a:ext cx="30238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419" y="8686491"/>
            <a:ext cx="30238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8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5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8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5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3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90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6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20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6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264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724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585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821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970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75142249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1435102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831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3229255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5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06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59" y="457200"/>
            <a:ext cx="9735669" cy="1102659"/>
          </a:xfrm>
        </p:spPr>
        <p:txBody>
          <a:bodyPr/>
          <a:lstStyle/>
          <a:p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</a:t>
            </a:r>
            <a:b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Race/Ethnicity, State and Territory,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876425"/>
            <a:ext cx="8229600" cy="3990975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80808"/>
                </a:solidFill>
              </a:rPr>
              <a:t>Definitions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Obesity: Body Mass Index (BMI) of 30 or higher.</a:t>
            </a:r>
          </a:p>
          <a:p>
            <a:pPr marL="0" indent="0">
              <a:buNone/>
            </a:pPr>
            <a:endParaRPr lang="en-US" b="0" dirty="0" smtClean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Body Mass Index (BMI): A measure of </a:t>
            </a:r>
            <a:r>
              <a:rPr lang="en-US" dirty="0" smtClean="0">
                <a:solidFill>
                  <a:srgbClr val="080808"/>
                </a:solidFill>
              </a:rPr>
              <a:t>an adult’s </a:t>
            </a:r>
            <a:r>
              <a:rPr lang="en-US" dirty="0">
                <a:solidFill>
                  <a:srgbClr val="080808"/>
                </a:solidFill>
              </a:rPr>
              <a:t>weight in relation to </a:t>
            </a:r>
            <a:r>
              <a:rPr lang="en-US" dirty="0" smtClean="0">
                <a:solidFill>
                  <a:srgbClr val="080808"/>
                </a:solidFill>
              </a:rPr>
              <a:t>his </a:t>
            </a:r>
            <a:r>
              <a:rPr lang="en-US" dirty="0">
                <a:solidFill>
                  <a:srgbClr val="080808"/>
                </a:solidFill>
              </a:rPr>
              <a:t>or her height, </a:t>
            </a:r>
            <a:r>
              <a:rPr lang="en-US" dirty="0" smtClean="0">
                <a:solidFill>
                  <a:srgbClr val="080808"/>
                </a:solidFill>
              </a:rPr>
              <a:t>calculated by using </a:t>
            </a:r>
            <a:r>
              <a:rPr lang="en-US" dirty="0">
                <a:solidFill>
                  <a:srgbClr val="080808"/>
                </a:solidFill>
              </a:rPr>
              <a:t>the adult’s weight in kilograms divided by the square of his or her height in meters.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evalence of Self-Reported Obesity Among Non-Hispanic White Adults, by State and Territory, BRFSS, 2013-2015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" b="16885"/>
          <a:stretch/>
        </p:blipFill>
        <p:spPr>
          <a:xfrm>
            <a:off x="641379" y="1675633"/>
            <a:ext cx="8407022" cy="4547038"/>
          </a:xfrm>
          <a:prstGeom prst="rect">
            <a:avLst/>
          </a:prstGeom>
        </p:spPr>
      </p:pic>
      <p:pic>
        <p:nvPicPr>
          <p:cNvPr id="11" name="Picture 10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413530" y="4195503"/>
            <a:ext cx="1514475" cy="1438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441663"/>
            <a:ext cx="8971697" cy="495464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5" y="379044"/>
            <a:ext cx="8862515" cy="1157950"/>
          </a:xfrm>
        </p:spPr>
        <p:txBody>
          <a:bodyPr/>
          <a:lstStyle/>
          <a:p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Obesity Among Non-Hispanic White 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Territory,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004" y="6438189"/>
            <a:ext cx="7847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832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White 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2013-2015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6205986"/>
            <a:ext cx="9332384" cy="372235"/>
          </a:xfrm>
        </p:spPr>
        <p:txBody>
          <a:bodyPr/>
          <a:lstStyle/>
          <a:p>
            <a:pPr indent="0"/>
            <a:r>
              <a:rPr lang="en-US" sz="900" dirty="0" smtClean="0">
                <a:latin typeface="Verdana" pitchFamily="34" charset="0"/>
              </a:rPr>
              <a:t>Source: 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790575" y="1158467"/>
          <a:ext cx="4251102" cy="4827490"/>
        </p:xfrm>
        <a:graphic>
          <a:graphicData uri="http://schemas.openxmlformats.org/drawingml/2006/table">
            <a:tbl>
              <a:tblPr firstRow="1"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(23.4, 25.5)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(21.4, 23.1)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(18.5, 19.7)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(23.2, 24.9)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(8.6, 11.4)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(24.4, 26.0)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27.0, 29.2)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(16.7, 26.2)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(16.6, 19.4)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(22.3, 23.8)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161879"/>
          <a:ext cx="4167963" cy="4824084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5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(22.9, 24.6)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(21.7, 24.0)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(24.1, 25.8)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(33.4, 58.0)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(34.3, 36.1)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8618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6" y="559557"/>
            <a:ext cx="10029824" cy="1307343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White 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2" y="1866900"/>
            <a:ext cx="8888860" cy="371503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pPr marL="344488" indent="-344488"/>
            <a:r>
              <a:rPr lang="en-US" sz="2200" dirty="0" smtClean="0">
                <a:solidFill>
                  <a:srgbClr val="000000"/>
                </a:solidFill>
              </a:rPr>
              <a:t>2 </a:t>
            </a:r>
            <a:r>
              <a:rPr lang="en-US" sz="2200" dirty="0">
                <a:solidFill>
                  <a:srgbClr val="000000"/>
                </a:solidFill>
              </a:rPr>
              <a:t>states (Colorado and Hawaii) and the District of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344488" indent="-344488">
              <a:buNone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Columbia had </a:t>
            </a:r>
            <a:r>
              <a:rPr lang="en-US" sz="2200" dirty="0">
                <a:solidFill>
                  <a:srgbClr val="000000"/>
                </a:solidFill>
              </a:rPr>
              <a:t>a prevalence of obesity </a:t>
            </a:r>
            <a:r>
              <a:rPr lang="en-US" sz="2200" dirty="0" smtClean="0">
                <a:solidFill>
                  <a:srgbClr val="000000"/>
                </a:solidFill>
              </a:rPr>
              <a:t>less than </a:t>
            </a:r>
            <a:r>
              <a:rPr lang="en-US" sz="2200" dirty="0">
                <a:solidFill>
                  <a:srgbClr val="000000"/>
                </a:solidFill>
              </a:rPr>
              <a:t>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9 states and Guam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23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15 </a:t>
            </a:r>
            <a:r>
              <a:rPr lang="en-US" sz="2200" dirty="0">
                <a:solidFill>
                  <a:srgbClr val="000000"/>
                </a:solidFill>
              </a:rPr>
              <a:t>states had 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West Virginia and Puerto Rico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608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evalence of Self-Reported Obesity Among Non-Hispanic Black Adults, by State and Territory, BRFSS, 2011-2013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 b="16797"/>
          <a:stretch/>
        </p:blipFill>
        <p:spPr>
          <a:xfrm>
            <a:off x="629264" y="1664461"/>
            <a:ext cx="8419202" cy="4678878"/>
          </a:xfrm>
          <a:prstGeom prst="rect">
            <a:avLst/>
          </a:prstGeom>
        </p:spPr>
      </p:pic>
      <p:pic>
        <p:nvPicPr>
          <p:cNvPr id="11" name="Picture 10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431005" y="4267073"/>
            <a:ext cx="1514475" cy="1438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475296"/>
            <a:ext cx="8862515" cy="1023930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erritory,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2011-2013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742" y="6420465"/>
            <a:ext cx="7708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3378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274638"/>
            <a:ext cx="9349317" cy="817562"/>
          </a:xfrm>
        </p:spPr>
        <p:txBody>
          <a:bodyPr/>
          <a:lstStyle/>
          <a:p>
            <a:r>
              <a:rPr lang="en-US" sz="2000" kern="0" dirty="0">
                <a:latin typeface="Verdana"/>
              </a:rPr>
              <a:t>Prevalence of Self-Reported Obesity Among Non-Hispanic Black Adults,  </a:t>
            </a:r>
            <a:r>
              <a:rPr lang="en-US" sz="2000" kern="0" dirty="0" smtClean="0">
                <a:latin typeface="Verdana"/>
              </a:rPr>
              <a:t>by State and </a:t>
            </a:r>
            <a:r>
              <a:rPr lang="en-US" sz="2000" kern="0" dirty="0">
                <a:latin typeface="Verdana"/>
              </a:rPr>
              <a:t>Territory , BRFSS, 2011-2013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486399"/>
            <a:ext cx="9258300" cy="1371602"/>
          </a:xfrm>
        </p:spPr>
        <p:txBody>
          <a:bodyPr/>
          <a:lstStyle/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*Sample size &lt;50 or the relative standard error (dividing the standard error by the prevalence) ≥ 30%.</a:t>
            </a:r>
          </a:p>
          <a:p>
            <a:pPr lvl="0"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20351"/>
              </p:ext>
            </p:extLst>
          </p:nvPr>
        </p:nvGraphicFramePr>
        <p:xfrm>
          <a:off x="818707" y="1158467"/>
          <a:ext cx="4222970" cy="4944352"/>
        </p:xfrm>
        <a:graphic>
          <a:graphicData uri="http://schemas.openxmlformats.org/drawingml/2006/table">
            <a:tbl>
              <a:tblPr firstRow="1"/>
              <a:tblGrid>
                <a:gridCol w="149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72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(39.9, 43.8)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(29.1, 47.6)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(25.7, 40.2)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(38.7, 45.7)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(34.6, 40.1)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9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(35.3, 39.0)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(30.6, 52.4)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(39.4, 45.7)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(32.7, 46.7)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(38.1, 46.0)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(39.9, 44.0)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(13.0, 36.3)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(37.0, 41.7)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07338"/>
              </p:ext>
            </p:extLst>
          </p:nvPr>
        </p:nvGraphicFramePr>
        <p:xfrm>
          <a:off x="5337560" y="1161896"/>
          <a:ext cx="4257544" cy="4941333"/>
        </p:xfrm>
        <a:graphic>
          <a:graphicData uri="http://schemas.openxmlformats.org/drawingml/2006/table">
            <a:tbl>
              <a:tblPr firstRow="1"/>
              <a:tblGrid>
                <a:gridCol w="1482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(18.7, 39.0)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24.1, 36.9)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(38.6, 42.4)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(15.5, 36.9)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(35.2, 42.3)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(29.3, 50.6)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22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(41.1, 44.2)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(15.6, 40.3)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(37.0, 43.9)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(35.4, 41.1)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(18.8, 34.7)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22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(11.2, 33.7)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(32.8, 42.7)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(30.4, 43.0)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24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(33.0, 44.3)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9181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414670"/>
            <a:ext cx="9629775" cy="114159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2011-2013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785938"/>
            <a:ext cx="8229600" cy="4205285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state </a:t>
            </a:r>
            <a:r>
              <a:rPr lang="en-US" sz="2200" dirty="0">
                <a:solidFill>
                  <a:srgbClr val="000000"/>
                </a:solidFill>
              </a:rPr>
              <a:t>had a prevalence of obesity less than 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3 </a:t>
            </a:r>
            <a:r>
              <a:rPr lang="en-US" sz="2200" dirty="0">
                <a:solidFill>
                  <a:srgbClr val="000000"/>
                </a:solidFill>
              </a:rPr>
              <a:t>states (Maine, North Dakota, and V</a:t>
            </a:r>
            <a:r>
              <a:rPr lang="en-US" sz="2200" dirty="0" smtClean="0">
                <a:solidFill>
                  <a:srgbClr val="000000"/>
                </a:solidFill>
              </a:rPr>
              <a:t>ermont) had </a:t>
            </a:r>
            <a:r>
              <a:rPr lang="en-US" sz="2200" dirty="0">
                <a:solidFill>
                  <a:srgbClr val="000000"/>
                </a:solidFill>
              </a:rPr>
              <a:t>a </a:t>
            </a:r>
            <a:r>
              <a:rPr lang="en-US" sz="2200" dirty="0" smtClean="0">
                <a:solidFill>
                  <a:srgbClr val="000000"/>
                </a:solidFill>
              </a:rPr>
              <a:t>prevalence 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4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12 states </a:t>
            </a:r>
            <a:r>
              <a:rPr lang="en-US" sz="2200" dirty="0">
                <a:solidFill>
                  <a:srgbClr val="000000"/>
                </a:solidFill>
              </a:rPr>
              <a:t>had 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28 states and the District of Columbia had a prevalence of obesity of 35% or greater.</a:t>
            </a: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0978" y="6124353"/>
            <a:ext cx="5492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</a:t>
            </a:r>
            <a:r>
              <a:rPr lang="en-US" sz="1000" b="1" dirty="0" smtClean="0">
                <a:solidFill>
                  <a:srgbClr val="0039A6"/>
                </a:solidFill>
                <a:latin typeface="Verdana" pitchFamily="34" charset="0"/>
              </a:rPr>
              <a:t>www.cdc.gov/obesity/data/prevalence-maps.html</a:t>
            </a:r>
            <a:endParaRPr lang="en-US" sz="1000" b="1" dirty="0">
              <a:solidFill>
                <a:srgbClr val="0039A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0047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evalence of Self-Reported Obesity Among Non-Hispanic Black Adults, by State and Territory, BRFSS, 2012-2014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 b="17045"/>
          <a:stretch/>
        </p:blipFill>
        <p:spPr>
          <a:xfrm>
            <a:off x="866776" y="1686294"/>
            <a:ext cx="8181690" cy="4536374"/>
          </a:xfrm>
          <a:prstGeom prst="rect">
            <a:avLst/>
          </a:prstGeom>
        </p:spPr>
      </p:pic>
      <p:pic>
        <p:nvPicPr>
          <p:cNvPr id="11" name="Picture 10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414320" y="4200933"/>
            <a:ext cx="1514475" cy="1438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39996"/>
            <a:ext cx="8862515" cy="1166071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BRFSS,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391275"/>
            <a:ext cx="7743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8223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</a:t>
            </a:r>
            <a:r>
              <a:rPr lang="en-US" sz="2000" kern="0" dirty="0" smtClean="0">
                <a:latin typeface="Verdana"/>
              </a:rPr>
              <a:t>Black </a:t>
            </a:r>
            <a:r>
              <a:rPr lang="en-US" sz="2000" kern="0" dirty="0">
                <a:latin typeface="Verdana"/>
              </a:rPr>
              <a:t>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2012-2014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ample size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the relative standard error (dividing the standard error by the prevalence) ≥ 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03511"/>
              </p:ext>
            </p:extLst>
          </p:nvPr>
        </p:nvGraphicFramePr>
        <p:xfrm>
          <a:off x="790575" y="1158468"/>
          <a:ext cx="4251102" cy="4832906"/>
        </p:xfrm>
        <a:graphic>
          <a:graphicData uri="http://schemas.openxmlformats.org/drawingml/2006/table">
            <a:tbl>
              <a:tblPr firstRow="1"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5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(40.5, 44.3)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(32.0, 49.4)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(34.4, 40.1)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(35.6, 39.4)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(26.5, 46.7)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(36.8, 43.7)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(39.4, 45.6)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(33.2, 47.3)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(38.0, 45.9)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(41.1, 45.3)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(21.1, 45.7)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(36.2, 39.7)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73189"/>
              </p:ext>
            </p:extLst>
          </p:nvPr>
        </p:nvGraphicFramePr>
        <p:xfrm>
          <a:off x="5364856" y="1173708"/>
          <a:ext cx="4167963" cy="4817669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(31.7, 42.8)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(16.0, 37.7)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(28.1, 42.5)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(38.2, 41.8)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(16.0, 36.7)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(35.9, 41.4)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(34.9, 41.7)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(25.9, 46.1)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(33.6, 38.4)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(14.4, 37.9)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(37.6, 43.6)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(37.8, 43.6)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(18.7, 34.0)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(13.5, 37.0)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(36.8, 41.0)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(34.8, 47.3)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(33.2, 44.7)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(14.3, 38.2)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58751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6" y="505200"/>
            <a:ext cx="10029824" cy="1400481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156346"/>
            <a:ext cx="8848725" cy="3285562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</a:t>
            </a:r>
            <a:r>
              <a:rPr lang="en-US" sz="2200" dirty="0">
                <a:solidFill>
                  <a:srgbClr val="000000"/>
                </a:solidFill>
              </a:rPr>
              <a:t>state had 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4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20%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3 </a:t>
            </a:r>
            <a:r>
              <a:rPr lang="en-US" sz="2200" dirty="0">
                <a:solidFill>
                  <a:srgbClr val="000000"/>
                </a:solidFill>
              </a:rPr>
              <a:t>states had a prevalence of obesity between 25%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8 states and </a:t>
            </a:r>
            <a:r>
              <a:rPr lang="en-US" sz="2200" dirty="0">
                <a:solidFill>
                  <a:srgbClr val="000000"/>
                </a:solidFill>
              </a:rPr>
              <a:t>the District of Columbia </a:t>
            </a:r>
            <a:r>
              <a:rPr lang="en-US" sz="2200" dirty="0" smtClean="0">
                <a:solidFill>
                  <a:srgbClr val="000000"/>
                </a:solidFill>
              </a:rPr>
              <a:t>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30%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33 states </a:t>
            </a:r>
            <a:r>
              <a:rPr lang="en-US" sz="2200" dirty="0">
                <a:solidFill>
                  <a:srgbClr val="000000"/>
                </a:solidFill>
              </a:rPr>
              <a:t>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4230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valence of Self-Reported Obesity Among Non-Hispanic Black Adults, by State and Territory, BRFSS, 2013-2015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b="16650"/>
          <a:stretch/>
        </p:blipFill>
        <p:spPr>
          <a:xfrm>
            <a:off x="705971" y="1674421"/>
            <a:ext cx="8342496" cy="4667002"/>
          </a:xfrm>
          <a:prstGeom prst="rect">
            <a:avLst/>
          </a:prstGeom>
        </p:spPr>
      </p:pic>
      <p:pic>
        <p:nvPicPr>
          <p:cNvPr id="12" name="Picture 11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410579" y="4261377"/>
            <a:ext cx="1514475" cy="1438275"/>
          </a:xfrm>
          <a:prstGeom prst="rect">
            <a:avLst/>
          </a:prstGeom>
        </p:spPr>
      </p:pic>
      <p:sp>
        <p:nvSpPr>
          <p:cNvPr id="3" name="Content Placeholder 2" descr="Prevalence of Self-Reported Obesity Among Non-Hispanic Black Adults, by State and Territory, BRFSS, 2013-2015. Map details in table below.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28113"/>
            <a:ext cx="8862515" cy="1166071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BRFSS,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5469" y="6465359"/>
            <a:ext cx="795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732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84094"/>
            <a:ext cx="9258300" cy="968188"/>
          </a:xfrm>
        </p:spPr>
        <p:txBody>
          <a:bodyPr/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U.S. Adults by Race/Ethnicity, State and Territory,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1774209"/>
            <a:ext cx="8475260" cy="400266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80808"/>
                </a:solidFill>
              </a:rPr>
              <a:t>Method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data </a:t>
            </a:r>
            <a:r>
              <a:rPr lang="en-US" sz="2200" dirty="0" smtClean="0">
                <a:solidFill>
                  <a:srgbClr val="000000"/>
                </a:solidFill>
              </a:rPr>
              <a:t>were </a:t>
            </a:r>
            <a:r>
              <a:rPr lang="en-US" sz="2200" dirty="0">
                <a:solidFill>
                  <a:srgbClr val="000000"/>
                </a:solidFill>
              </a:rPr>
              <a:t>collected through </a:t>
            </a:r>
            <a:r>
              <a:rPr lang="en-US" sz="2200" dirty="0" smtClean="0">
                <a:solidFill>
                  <a:srgbClr val="000000"/>
                </a:solidFill>
              </a:rPr>
              <a:t>the Behavioral </a:t>
            </a:r>
            <a:r>
              <a:rPr lang="en-US" sz="2200" dirty="0">
                <a:solidFill>
                  <a:srgbClr val="000000"/>
                </a:solidFill>
              </a:rPr>
              <a:t>Risk Factor Surveillance System (BRFSS), an ongoing, state-based, telephone interview survey conducted by state health departments with assistance from </a:t>
            </a:r>
            <a:r>
              <a:rPr lang="en-US" sz="2200" dirty="0" smtClean="0">
                <a:solidFill>
                  <a:srgbClr val="000000"/>
                </a:solidFill>
              </a:rPr>
              <a:t>CDC. 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Height </a:t>
            </a:r>
            <a:r>
              <a:rPr lang="en-US" sz="2200" dirty="0">
                <a:solidFill>
                  <a:srgbClr val="000000"/>
                </a:solidFill>
              </a:rPr>
              <a:t>and weight data </a:t>
            </a:r>
            <a:r>
              <a:rPr lang="en-US" sz="2200" dirty="0" smtClean="0">
                <a:solidFill>
                  <a:srgbClr val="000000"/>
                </a:solidFill>
              </a:rPr>
              <a:t>used in the BMI calculations were </a:t>
            </a:r>
            <a:r>
              <a:rPr lang="en-US" sz="2200" dirty="0">
                <a:solidFill>
                  <a:srgbClr val="000000"/>
                </a:solidFill>
              </a:rPr>
              <a:t>self-reported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Three </a:t>
            </a:r>
            <a:r>
              <a:rPr lang="en-US" sz="2200" dirty="0">
                <a:solidFill>
                  <a:srgbClr val="000000"/>
                </a:solidFill>
              </a:rPr>
              <a:t>years of data </a:t>
            </a:r>
            <a:r>
              <a:rPr lang="en-US" sz="2200" dirty="0" smtClean="0">
                <a:solidFill>
                  <a:srgbClr val="000000"/>
                </a:solidFill>
              </a:rPr>
              <a:t>were combined to </a:t>
            </a:r>
            <a:r>
              <a:rPr lang="en-US" sz="2200" dirty="0">
                <a:solidFill>
                  <a:srgbClr val="000000"/>
                </a:solidFill>
              </a:rPr>
              <a:t>ensure sufficient sample </a:t>
            </a:r>
            <a:r>
              <a:rPr lang="en-US" sz="2200" dirty="0" smtClean="0">
                <a:solidFill>
                  <a:srgbClr val="000000"/>
                </a:solidFill>
              </a:rPr>
              <a:t>size.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2924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</a:t>
            </a:r>
            <a:r>
              <a:rPr lang="en-US" sz="2000" kern="0" dirty="0" smtClean="0">
                <a:latin typeface="Verdana"/>
              </a:rPr>
              <a:t>Black </a:t>
            </a:r>
            <a:r>
              <a:rPr lang="en-US" sz="2000" kern="0" dirty="0">
                <a:latin typeface="Verdana"/>
              </a:rPr>
              <a:t>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2013-2015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ample size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the relative standard error (dividing the standard error by the prevalence) ≥ 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84429"/>
              </p:ext>
            </p:extLst>
          </p:nvPr>
        </p:nvGraphicFramePr>
        <p:xfrm>
          <a:off x="790575" y="1158468"/>
          <a:ext cx="4251102" cy="4832906"/>
        </p:xfrm>
        <a:graphic>
          <a:graphicData uri="http://schemas.openxmlformats.org/drawingml/2006/table">
            <a:tbl>
              <a:tblPr firstRow="1"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5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(41.3, 45.2)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(31.7, 49.9)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(28.4, 40.5)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(40.4, 47.6)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(33.7, 39.7)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(33.1, 37.4)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(23.7, 45.1)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(37.5, 44.0)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(38.0, 45.2)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(39.9, 45.5)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(38.6, 46.9)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(40.3, 44.7)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(24.2, 49.6)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(36.1, 40.0)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(41.3, 45.2)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20965"/>
              </p:ext>
            </p:extLst>
          </p:nvPr>
        </p:nvGraphicFramePr>
        <p:xfrm>
          <a:off x="5364856" y="1173708"/>
          <a:ext cx="4167963" cy="4814654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(35.0, 41.9)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(32.0, 40.8)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(17.6, 40.5)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(30.0, 45.6)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(37.9, 41.8)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(12.4, 30.6)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(34.3, 40.1)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(33.0, 38.5)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43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(29.8, 39.4)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(40.7, 43.7)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(39.8, 46.4)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(38.5, 44.6)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(17.7, 43.7)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(37.1, 41.3)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(30.8, 40.2)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(35.8, 47.4)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(35.5, 48.0)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(28.7, 58.5)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40188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6" y="505200"/>
            <a:ext cx="10029824" cy="1400481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156346"/>
            <a:ext cx="8848725" cy="3285562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</a:t>
            </a:r>
            <a:r>
              <a:rPr lang="en-US" sz="2200" dirty="0">
                <a:solidFill>
                  <a:srgbClr val="000000"/>
                </a:solidFill>
              </a:rPr>
              <a:t>state had 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 state (North Dakota) 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20%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5 </a:t>
            </a:r>
            <a:r>
              <a:rPr lang="en-US" sz="2200" dirty="0">
                <a:solidFill>
                  <a:srgbClr val="000000"/>
                </a:solidFill>
              </a:rPr>
              <a:t>states had a prevalence of obesity between 25%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7 states 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30%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34 states </a:t>
            </a:r>
            <a:r>
              <a:rPr lang="en-US" sz="2200" dirty="0">
                <a:solidFill>
                  <a:srgbClr val="000000"/>
                </a:solidFill>
              </a:rPr>
              <a:t>and the District of Columbia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89783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valence of Self-Reported Obesity Among Hispanic Adults, by State and Territory, BRFSS, 2011-2013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3" b="16813"/>
          <a:stretch/>
        </p:blipFill>
        <p:spPr>
          <a:xfrm>
            <a:off x="639097" y="1674419"/>
            <a:ext cx="8409369" cy="4821382"/>
          </a:xfrm>
          <a:prstGeom prst="rect">
            <a:avLst/>
          </a:prstGeom>
        </p:spPr>
      </p:pic>
      <p:pic>
        <p:nvPicPr>
          <p:cNvPr id="12" name="Picture 11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394537" y="4353612"/>
            <a:ext cx="1514475" cy="1438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482931"/>
            <a:ext cx="8862515" cy="1012594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erritory,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2011-2013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381" y="6420465"/>
            <a:ext cx="7688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9031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57" y="247477"/>
            <a:ext cx="9258300" cy="754062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Hispanic Adults,  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State and </a:t>
            </a:r>
            <a:r>
              <a:rPr lang="en-US" sz="2000" kern="0" dirty="0" smtClean="0">
                <a:latin typeface="Verdana"/>
              </a:rPr>
              <a:t>Territory, </a:t>
            </a:r>
            <a:r>
              <a:rPr lang="en-US" sz="2000" kern="0" dirty="0">
                <a:latin typeface="Verdana"/>
              </a:rPr>
              <a:t>BRFSS, 2011-2013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472112"/>
            <a:ext cx="9258300" cy="1243013"/>
          </a:xfrm>
        </p:spPr>
        <p:txBody>
          <a:bodyPr/>
          <a:lstStyle/>
          <a:p>
            <a:pPr lvl="0"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818707" y="1158467"/>
          <a:ext cx="4222970" cy="4844673"/>
        </p:xfrm>
        <a:graphic>
          <a:graphicData uri="http://schemas.openxmlformats.org/drawingml/2006/table">
            <a:tbl>
              <a:tblPr firstRow="1"/>
              <a:tblGrid>
                <a:gridCol w="149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66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(19.6, 36.6)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(22.1, 35.5)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(24.2, 34.8)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(14.1, 24.0)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9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(25.7, 38.5)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(32.5, 42.9)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(18.5, 31.6)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(18.1, 31.6)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(22.2, 29.9)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(21.8, 35.6)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161886"/>
          <a:ext cx="4167963" cy="4841267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(26.7, 41.2)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5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(17.4, 33.6)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(27.8, 45.5)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(26.7, 28.3)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(17.5, 36.0)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(19.6, 36.3)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(20.3, 28.3)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(24.3, 41.1)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83817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4670"/>
            <a:ext cx="9258300" cy="112838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BRFSS, 2011-2013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900238"/>
            <a:ext cx="8772525" cy="409098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The District of Columbia </a:t>
            </a:r>
            <a:r>
              <a:rPr lang="en-US" sz="2200" dirty="0">
                <a:solidFill>
                  <a:srgbClr val="000000"/>
                </a:solidFill>
              </a:rPr>
              <a:t>had a prevalence of obesity </a:t>
            </a:r>
            <a:r>
              <a:rPr lang="en-US" sz="2200" dirty="0" smtClean="0">
                <a:solidFill>
                  <a:srgbClr val="000000"/>
                </a:solidFill>
              </a:rPr>
              <a:t>less than </a:t>
            </a:r>
            <a:r>
              <a:rPr lang="en-US" sz="2200" dirty="0">
                <a:solidFill>
                  <a:srgbClr val="000000"/>
                </a:solidFill>
              </a:rPr>
              <a:t>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4 states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23 states and Puerto Rico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18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and Guam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5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had a prevalence of obesity of 35% or greater.</a:t>
            </a: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0978" y="6124353"/>
            <a:ext cx="5492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</a:t>
            </a:r>
            <a:r>
              <a:rPr lang="en-US" sz="1000" b="1" dirty="0" smtClean="0">
                <a:solidFill>
                  <a:srgbClr val="0039A6"/>
                </a:solidFill>
                <a:latin typeface="Verdana" pitchFamily="34" charset="0"/>
              </a:rPr>
              <a:t>www.cdc.gov/obesity/data/prevalence-maps.html</a:t>
            </a:r>
            <a:endParaRPr lang="en-US" sz="1000" b="1" dirty="0">
              <a:solidFill>
                <a:srgbClr val="0039A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7551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valence of Self-Reported Obesity Among Hispanic Adults, by State and Territory, BRFSS, 2012-2014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2" b="16699"/>
          <a:stretch/>
        </p:blipFill>
        <p:spPr>
          <a:xfrm>
            <a:off x="666750" y="1674418"/>
            <a:ext cx="8381716" cy="4667002"/>
          </a:xfrm>
          <a:prstGeom prst="rect">
            <a:avLst/>
          </a:prstGeom>
        </p:spPr>
      </p:pic>
      <p:pic>
        <p:nvPicPr>
          <p:cNvPr id="12" name="Picture 11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378494" y="4266951"/>
            <a:ext cx="1514475" cy="1438275"/>
          </a:xfrm>
          <a:prstGeom prst="rect">
            <a:avLst/>
          </a:prstGeom>
        </p:spPr>
      </p:pic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19059"/>
            <a:ext cx="8862515" cy="1175124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375" y="6391275"/>
            <a:ext cx="7600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9820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</a:t>
            </a:r>
            <a:r>
              <a:rPr lang="en-US" sz="2000" kern="0" dirty="0" smtClean="0">
                <a:latin typeface="Verdana"/>
              </a:rPr>
              <a:t>Hispanic Adults</a:t>
            </a:r>
            <a:r>
              <a:rPr lang="en-US" sz="2000" kern="0" dirty="0">
                <a:latin typeface="Verdana"/>
              </a:rPr>
              <a:t>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</a:t>
            </a:r>
            <a:r>
              <a:rPr lang="en-US" sz="2000" kern="0" dirty="0" smtClean="0">
                <a:latin typeface="Verdana"/>
              </a:rPr>
              <a:t>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2012-2014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079751"/>
            <a:ext cx="9189208" cy="512118"/>
          </a:xfrm>
        </p:spPr>
        <p:txBody>
          <a:bodyPr/>
          <a:lstStyle/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9260"/>
              </p:ext>
            </p:extLst>
          </p:nvPr>
        </p:nvGraphicFramePr>
        <p:xfrm>
          <a:off x="790575" y="1158467"/>
          <a:ext cx="4251102" cy="4846548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(18.2, 34.3)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(22.0, 34.2)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(33.1, 46.3)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(15.5, 26.7)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(23.1, 31.2)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(30.6, 40.8)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(17.2, 30.5)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(17.6, 32.4)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(22.4, 29.9)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(14.8, 29.2)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86324"/>
              </p:ext>
            </p:extLst>
          </p:nvPr>
        </p:nvGraphicFramePr>
        <p:xfrm>
          <a:off x="5337560" y="1161883"/>
          <a:ext cx="4167963" cy="4843131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(28.5, 43.1)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(21.7, 38.3)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(29.1, 47.7)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(26.0, 34.8)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(19.0, 37.1)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(23.4, 41.2)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(17.9, 35.0)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30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4439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505201"/>
            <a:ext cx="9998122" cy="1576054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Adults,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97039"/>
            <a:ext cx="8728075" cy="390326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state had 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4 states and the District of Columbia had a prevalence 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16 states and Puerto Rico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21 states and Guam had a prevalence 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9 states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2365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19063"/>
            <a:ext cx="8862515" cy="1175124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910" y="6519420"/>
            <a:ext cx="765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Prevalence of Self-Reported Obesity Among Hispanic Adults, by State and Territory, BRFSS, 2013-2015. Map details in table below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17221"/>
          <a:stretch/>
        </p:blipFill>
        <p:spPr>
          <a:xfrm>
            <a:off x="383241" y="1698171"/>
            <a:ext cx="8665225" cy="4607626"/>
          </a:xfrm>
          <a:prstGeom prst="rect">
            <a:avLst/>
          </a:prstGeom>
        </p:spPr>
      </p:pic>
      <p:pic>
        <p:nvPicPr>
          <p:cNvPr id="11" name="Picture 10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4"/>
          <a:srcRect l="71129" t="50000" r="12719" b="26757"/>
          <a:stretch/>
        </p:blipFill>
        <p:spPr>
          <a:xfrm>
            <a:off x="7362452" y="4261379"/>
            <a:ext cx="15144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151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</a:t>
            </a:r>
            <a:r>
              <a:rPr lang="en-US" sz="2000" kern="0" dirty="0" smtClean="0">
                <a:latin typeface="Verdana"/>
              </a:rPr>
              <a:t>Hispanic Adults</a:t>
            </a:r>
            <a:r>
              <a:rPr lang="en-US" sz="2000" kern="0" dirty="0">
                <a:latin typeface="Verdana"/>
              </a:rPr>
              <a:t>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</a:t>
            </a:r>
            <a:r>
              <a:rPr lang="en-US" sz="2000" kern="0" dirty="0" smtClean="0">
                <a:latin typeface="Verdana"/>
              </a:rPr>
              <a:t>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2013-2015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079751"/>
            <a:ext cx="9189208" cy="512118"/>
          </a:xfrm>
        </p:spPr>
        <p:txBody>
          <a:bodyPr/>
          <a:lstStyle/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790575" y="1158467"/>
          <a:ext cx="4251102" cy="4846548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(20.5, 36.0)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(30.1, 44.4)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(13.2, 25.1)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(24.7, 28.4)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23.0, 31.8)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(33.3, 37.5)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(17.9, 32.2)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(18.5, 33.5)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(32.2, 41.8)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(16.7, 36.6)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161883"/>
          <a:ext cx="4167963" cy="4843131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(20.2, 36.8)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(26.7, 44.6)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(34.1, 44.3)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(20.0, 39.5)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(19.7, 37.3)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(35.4, 38.5)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(15.4, 31.5)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30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(31.4, 49.6)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823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586544"/>
            <a:ext cx="9906000" cy="904489"/>
          </a:xfrm>
        </p:spPr>
        <p:txBody>
          <a:bodyPr/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U.S. Adults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Race/Ethnicity, State and Territory,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23" y="1978924"/>
            <a:ext cx="8293396" cy="352440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80808"/>
                </a:solidFill>
              </a:rPr>
              <a:t>Exclusion Criteria </a:t>
            </a:r>
            <a:endParaRPr lang="en-US" dirty="0" smtClean="0">
              <a:solidFill>
                <a:srgbClr val="080808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Height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</a:rPr>
              <a:t>&lt;3 </a:t>
            </a:r>
            <a:r>
              <a:rPr lang="en-US" dirty="0">
                <a:solidFill>
                  <a:srgbClr val="000000"/>
                </a:solidFill>
              </a:rPr>
              <a:t>feet or </a:t>
            </a:r>
            <a:r>
              <a:rPr lang="en-US" dirty="0" smtClean="0">
                <a:solidFill>
                  <a:srgbClr val="000000"/>
                </a:solidFill>
              </a:rPr>
              <a:t>≥8 feet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Weight:  </a:t>
            </a:r>
            <a:r>
              <a:rPr lang="en-US" dirty="0" smtClean="0">
                <a:solidFill>
                  <a:srgbClr val="000000"/>
                </a:solidFill>
              </a:rPr>
              <a:t>&lt;50 </a:t>
            </a:r>
            <a:r>
              <a:rPr lang="en-US" dirty="0">
                <a:solidFill>
                  <a:srgbClr val="000000"/>
                </a:solidFill>
              </a:rPr>
              <a:t>pounds or </a:t>
            </a:r>
            <a:r>
              <a:rPr lang="en-US" dirty="0" smtClean="0">
                <a:solidFill>
                  <a:srgbClr val="000000"/>
                </a:solidFill>
              </a:rPr>
              <a:t>≥650 pounds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BMI: </a:t>
            </a:r>
            <a:r>
              <a:rPr lang="en-US" dirty="0" smtClean="0">
                <a:solidFill>
                  <a:srgbClr val="080808"/>
                </a:solidFill>
              </a:rPr>
              <a:t>&lt;12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or </a:t>
            </a:r>
            <a:r>
              <a:rPr lang="en-US" dirty="0" smtClean="0">
                <a:solidFill>
                  <a:srgbClr val="080808"/>
                </a:solidFill>
              </a:rPr>
              <a:t>≥100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Pregnant women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6603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505201"/>
            <a:ext cx="9998122" cy="1576054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Adults,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97039"/>
            <a:ext cx="8728075" cy="390326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District of Columbia </a:t>
            </a:r>
            <a:r>
              <a:rPr lang="en-US" sz="2200" dirty="0" smtClean="0">
                <a:solidFill>
                  <a:srgbClr val="000000"/>
                </a:solidFill>
              </a:rPr>
              <a:t> had 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 states had a prevalence 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19 states and Puerto Rico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18 states and Guam had a prevalence 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11 states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5379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Prevalence of Self-Reported Obesity Among Non-Hispanic White Adults, by State and Territory, BRFSS, 2011-2013. Map details in table below."/>
          <p:cNvGrpSpPr/>
          <p:nvPr/>
        </p:nvGrpSpPr>
        <p:grpSpPr>
          <a:xfrm>
            <a:off x="894735" y="1696767"/>
            <a:ext cx="8261886" cy="4600584"/>
            <a:chOff x="786581" y="1668544"/>
            <a:chExt cx="8261886" cy="4600584"/>
          </a:xfrm>
        </p:grpSpPr>
        <p:pic>
          <p:nvPicPr>
            <p:cNvPr id="10" name="Picture 9" descr="Data details available in following table" title="Prevalence of Self-Reported Obesity Among Non-Hispanic White Adults, by State and Territory, BRFSS, 2011-20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1" b="16942"/>
            <a:stretch/>
          </p:blipFill>
          <p:spPr>
            <a:xfrm>
              <a:off x="786581" y="1668544"/>
              <a:ext cx="8261886" cy="4600584"/>
            </a:xfrm>
            <a:prstGeom prst="rect">
              <a:avLst/>
            </a:prstGeom>
          </p:spPr>
        </p:pic>
        <p:pic>
          <p:nvPicPr>
            <p:cNvPr id="11" name="Picture 10" descr="&lt;20%&#10;20% &lt;25%&#10;25% &lt;30%&#10;30% &lt;35%&#10;equal to or greater than  35%"/>
            <p:cNvPicPr>
              <a:picLocks noChangeAspect="1"/>
            </p:cNvPicPr>
            <p:nvPr/>
          </p:nvPicPr>
          <p:blipFill rotWithShape="1">
            <a:blip r:embed="rId3"/>
            <a:srcRect l="71129" t="50000" r="12719" b="26757"/>
            <a:stretch/>
          </p:blipFill>
          <p:spPr>
            <a:xfrm>
              <a:off x="7505202" y="4227872"/>
              <a:ext cx="1514475" cy="1438275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descr="Prevalence of Self-Reported Obesity Among Non-Hispanic White Adults, by State and Territory, BRFSS, 2011-2013. Map details in table below."/>
          <p:cNvSpPr>
            <a:spLocks noGrp="1"/>
          </p:cNvSpPr>
          <p:nvPr>
            <p:ph type="title"/>
          </p:nvPr>
        </p:nvSpPr>
        <p:spPr>
          <a:xfrm>
            <a:off x="395785" y="1024"/>
            <a:ext cx="8862515" cy="1514168"/>
          </a:xfrm>
        </p:spPr>
        <p:txBody>
          <a:bodyPr/>
          <a:lstStyle/>
          <a:p>
            <a:r>
              <a:rPr lang="en-US" sz="2400" kern="0" dirty="0">
                <a:latin typeface="Verdana"/>
              </a:rPr>
              <a:t>Prevalence of Self-Reported Obesity Among Non-Hispanic </a:t>
            </a:r>
            <a:r>
              <a:rPr lang="en-US" sz="2400" kern="0" dirty="0" smtClean="0">
                <a:latin typeface="Verdana"/>
              </a:rPr>
              <a:t>White </a:t>
            </a:r>
            <a:r>
              <a:rPr lang="en-US" sz="2400" kern="0" dirty="0">
                <a:latin typeface="Verdana"/>
              </a:rPr>
              <a:t>Adults</a:t>
            </a:r>
            <a:r>
              <a:rPr lang="en-US" sz="2400" kern="0" dirty="0" smtClean="0">
                <a:latin typeface="Verdana"/>
              </a:rPr>
              <a:t>, by </a:t>
            </a:r>
            <a:r>
              <a:rPr lang="en-US" sz="2400" kern="0" dirty="0">
                <a:latin typeface="Verdana"/>
              </a:rPr>
              <a:t>State and </a:t>
            </a:r>
            <a:r>
              <a:rPr lang="en-US" sz="2400" kern="0" dirty="0" smtClean="0">
                <a:latin typeface="Verdana"/>
              </a:rPr>
              <a:t>Territory, </a:t>
            </a:r>
            <a:r>
              <a:rPr lang="en-US" sz="2400" kern="0" dirty="0">
                <a:latin typeface="Verdana"/>
              </a:rPr>
              <a:t>BRFSS, </a:t>
            </a:r>
            <a:r>
              <a:rPr lang="en-US" sz="2400" kern="0" dirty="0" smtClean="0">
                <a:latin typeface="Verdana"/>
              </a:rPr>
              <a:t>2011-2013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4735" y="6430298"/>
            <a:ext cx="7757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32832803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White Adults</a:t>
            </a:r>
            <a:r>
              <a:rPr lang="en-US" sz="2000" kern="0" dirty="0" smtClean="0">
                <a:latin typeface="Verdana"/>
              </a:rPr>
              <a:t>, by </a:t>
            </a:r>
            <a:r>
              <a:rPr lang="en-US" sz="2000" kern="0" dirty="0">
                <a:latin typeface="Verdana"/>
              </a:rPr>
              <a:t>State and Territory, BRFSS, 2011-2013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445456"/>
            <a:ext cx="9258300" cy="1296538"/>
          </a:xfrm>
        </p:spPr>
        <p:txBody>
          <a:bodyPr/>
          <a:lstStyle/>
          <a:p>
            <a:pPr lvl="0" indent="0"/>
            <a:r>
              <a:rPr lang="en-US" sz="900" dirty="0" smtClean="0">
                <a:solidFill>
                  <a:srgbClr val="060606"/>
                </a:solidFill>
                <a:latin typeface="Verdana" pitchFamily="34" charset="0"/>
              </a:rPr>
              <a:t>.</a:t>
            </a:r>
            <a:endParaRPr lang="en-US" sz="900" dirty="0">
              <a:solidFill>
                <a:srgbClr val="060606"/>
              </a:solidFill>
              <a:latin typeface="Verdana" pitchFamily="34" charset="0"/>
            </a:endParaRPr>
          </a:p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790575" y="1158459"/>
          <a:ext cx="4251102" cy="4832907"/>
        </p:xfrm>
        <a:graphic>
          <a:graphicData uri="http://schemas.openxmlformats.org/drawingml/2006/table">
            <a:tbl>
              <a:tblPr firstRow="1"/>
              <a:tblGrid>
                <a:gridCol w="1519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6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(28.8, 30.9)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(24.9, 27.4)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(20.8, 23.3)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(30.7, 33.2)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(21.7, 23.1)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(18.2, 19.4)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(22.6, 24.4)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(26.3, 28.5)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(8.8, 11.3)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(23.7, 25.3)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2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(25.2, 27.2)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2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(15.1, 23.2)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(17.8, 20.8)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(25.7, 27.9)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(26.0, 28.1)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(28.6, 29.7)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(30.2, 31.8)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(29.3, 31.6)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(24.5, 26.2)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(21.8, 23.1)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(24.8, 26.2)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(29.6, 31.8)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161886"/>
          <a:ext cx="4167963" cy="4829474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(22.7, 24.2)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(23.4, 26.0)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6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(21.2, 23.1)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(22.7, 24.5)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(25.3, 27.1)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(24.2, 42.2)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(23.7, 25.4)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6157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6" y="703931"/>
            <a:ext cx="10029824" cy="1302289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White 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Territory , </a:t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2011-2013</a:t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4" y="2006221"/>
            <a:ext cx="8911562" cy="4118132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 </a:t>
            </a:r>
            <a:r>
              <a:rPr lang="en-US" sz="2200" dirty="0">
                <a:solidFill>
                  <a:srgbClr val="000000"/>
                </a:solidFill>
              </a:rPr>
              <a:t>states (Colorado and Hawaii</a:t>
            </a:r>
            <a:r>
              <a:rPr lang="en-US" sz="2200" dirty="0" smtClean="0">
                <a:solidFill>
                  <a:srgbClr val="000000"/>
                </a:solidFill>
              </a:rPr>
              <a:t>), </a:t>
            </a:r>
            <a:r>
              <a:rPr lang="en-US" sz="2200" dirty="0">
                <a:solidFill>
                  <a:srgbClr val="000000"/>
                </a:solidFill>
              </a:rPr>
              <a:t>the District </a:t>
            </a:r>
            <a:r>
              <a:rPr lang="en-US" sz="2200" dirty="0" smtClean="0">
                <a:solidFill>
                  <a:srgbClr val="000000"/>
                </a:solidFill>
              </a:rPr>
              <a:t>of Columbia, and Guam had </a:t>
            </a:r>
            <a:r>
              <a:rPr lang="en-US" sz="2200" dirty="0">
                <a:solidFill>
                  <a:srgbClr val="000000"/>
                </a:solidFill>
              </a:rPr>
              <a:t>a prevalence of obesity less than 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12 states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26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10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and Puerto Rico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No state had a prevalence of obesity of 35% or greater.</a:t>
            </a: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5492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</a:t>
            </a:r>
            <a:r>
              <a:rPr lang="en-US" sz="1000" b="1" dirty="0" smtClean="0">
                <a:solidFill>
                  <a:srgbClr val="0039A6"/>
                </a:solidFill>
                <a:latin typeface="Verdana" pitchFamily="34" charset="0"/>
              </a:rPr>
              <a:t>www.cdc.gov/obesity/data/prevalence-maps.html</a:t>
            </a:r>
            <a:endParaRPr lang="en-US" sz="1000" b="1" dirty="0">
              <a:solidFill>
                <a:srgbClr val="0039A6"/>
              </a:solidFill>
              <a:latin typeface="Verdana" pitchFamily="34" charset="0"/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2472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valence of Self-Reported Obesity Among Non-Hispanic White Adults, by State and Territory, BRFSS, 2012-2014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" b="16891"/>
          <a:stretch/>
        </p:blipFill>
        <p:spPr>
          <a:xfrm>
            <a:off x="657226" y="1698170"/>
            <a:ext cx="8388330" cy="4560126"/>
          </a:xfrm>
          <a:prstGeom prst="rect">
            <a:avLst/>
          </a:prstGeom>
        </p:spPr>
      </p:pic>
      <p:pic>
        <p:nvPicPr>
          <p:cNvPr id="12" name="Picture 11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410578" y="4224213"/>
            <a:ext cx="1514475" cy="1438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5" y="343416"/>
            <a:ext cx="8862515" cy="1157950"/>
          </a:xfrm>
        </p:spPr>
        <p:txBody>
          <a:bodyPr/>
          <a:lstStyle/>
          <a:p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Obesity Among Non-Hispanic White 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Territory,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349" y="6438188"/>
            <a:ext cx="7705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18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White 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2012-2014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6205986"/>
            <a:ext cx="9332384" cy="372235"/>
          </a:xfrm>
        </p:spPr>
        <p:txBody>
          <a:bodyPr/>
          <a:lstStyle/>
          <a:p>
            <a:pPr indent="0"/>
            <a:r>
              <a:rPr lang="en-US" sz="900" dirty="0" smtClean="0">
                <a:latin typeface="Verdana" pitchFamily="34" charset="0"/>
              </a:rPr>
              <a:t>Source: 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70920"/>
              </p:ext>
            </p:extLst>
          </p:nvPr>
        </p:nvGraphicFramePr>
        <p:xfrm>
          <a:off x="790575" y="1158467"/>
          <a:ext cx="4251102" cy="4827490"/>
        </p:xfrm>
        <a:graphic>
          <a:graphicData uri="http://schemas.openxmlformats.org/drawingml/2006/table">
            <a:tbl>
              <a:tblPr firstRow="1"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(22.6, 24.8)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(21.8, 23.4)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(18.6, 19.7)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(23.3, 25.1)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(8.7, 11.3)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(14.6, 22.6)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(17.3, 20.3)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(22.0, 23.3)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59128"/>
              </p:ext>
            </p:extLst>
          </p:nvPr>
        </p:nvGraphicFramePr>
        <p:xfrm>
          <a:off x="5337560" y="1161879"/>
          <a:ext cx="4167963" cy="4824084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5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(23.1, 24.7)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(24.6, 26.2)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(21.5, 23.5)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(23.6, 25.4)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(26.1, 28.0)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(35.4, 58.3)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(25.6, 27.6)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946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6" y="559557"/>
            <a:ext cx="10029824" cy="1307343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White 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2" y="1866900"/>
            <a:ext cx="8888860" cy="371503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pPr marL="344488" indent="-344488"/>
            <a:r>
              <a:rPr lang="en-US" sz="2200" dirty="0" smtClean="0">
                <a:solidFill>
                  <a:srgbClr val="000000"/>
                </a:solidFill>
              </a:rPr>
              <a:t>2 </a:t>
            </a:r>
            <a:r>
              <a:rPr lang="en-US" sz="2200" dirty="0">
                <a:solidFill>
                  <a:srgbClr val="000000"/>
                </a:solidFill>
              </a:rPr>
              <a:t>states (Colorado and Hawaii) and the District of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344488" indent="-344488">
              <a:buNone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Columbia and Guam had </a:t>
            </a:r>
            <a:r>
              <a:rPr lang="en-US" sz="2200" dirty="0">
                <a:solidFill>
                  <a:srgbClr val="000000"/>
                </a:solidFill>
              </a:rPr>
              <a:t>a prevalence of obesity </a:t>
            </a:r>
            <a:r>
              <a:rPr lang="en-US" sz="2200" dirty="0" smtClean="0">
                <a:solidFill>
                  <a:srgbClr val="000000"/>
                </a:solidFill>
              </a:rPr>
              <a:t>less than </a:t>
            </a:r>
            <a:r>
              <a:rPr lang="en-US" sz="2200" dirty="0">
                <a:solidFill>
                  <a:srgbClr val="000000"/>
                </a:solidFill>
              </a:rPr>
              <a:t>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10 states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25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13 </a:t>
            </a:r>
            <a:r>
              <a:rPr lang="en-US" sz="2200" dirty="0">
                <a:solidFill>
                  <a:srgbClr val="000000"/>
                </a:solidFill>
              </a:rPr>
              <a:t>states had 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Puerto Rico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4496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6894</TotalTime>
  <Words>5075</Words>
  <Application>Microsoft Office PowerPoint</Application>
  <PresentationFormat>35mm Slides</PresentationFormat>
  <Paragraphs>1651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Myriad Web Pro</vt:lpstr>
      <vt:lpstr>Times New Roman</vt:lpstr>
      <vt:lpstr>Verdana</vt:lpstr>
      <vt:lpstr>Wingdings</vt:lpstr>
      <vt:lpstr>NCCDPHP_ppt_darktheme[1]</vt:lpstr>
      <vt:lpstr>NCEZID_ppt_lighttheme[1]</vt:lpstr>
      <vt:lpstr>1_NCEZID_ppt_lighttheme[1]</vt:lpstr>
      <vt:lpstr>Prevalence of Self-Reported Obesity Among U.S. Adults  by Race/Ethnicity, State and Territory, BRFSS</vt:lpstr>
      <vt:lpstr>Prevalence of Self-Reported Obesity Among U.S. Adults by Race/Ethnicity, State and Territory, BRFSS,</vt:lpstr>
      <vt:lpstr>Prevalence of Self-Reported Obesity Among U.S. Adults  by Race/Ethnicity, State and Territory, BRFSS</vt:lpstr>
      <vt:lpstr>Prevalence of Self-Reported Obesity Among Non-Hispanic White Adults, by State and Territory, BRFSS, 2011-2013</vt:lpstr>
      <vt:lpstr> Prevalence of Self-Reported Obesity Among Non-Hispanic White Adults, by State and Territory, BRFSS, 2011-2013</vt:lpstr>
      <vt:lpstr>Prevalence of Self-Reported Obesity Among Non-Hispanic White Adults, by State and Territory ,  BRFSS, 2011-2013 </vt:lpstr>
      <vt:lpstr>   Prevalence of Self-Reported Obesity Among Non-Hispanic White Adults, by State and Territory, BRFSS, 2012-2014</vt:lpstr>
      <vt:lpstr> Prevalence of Self-Reported Obesity Among Non-Hispanic White Adults, by State and Territory, BRFSS, 2012-2014</vt:lpstr>
      <vt:lpstr>Prevalence of Self-Reported Obesity Among Non-Hispanic White Adults, by State and Territory,  BRFSS, 2012-2014 </vt:lpstr>
      <vt:lpstr>   Prevalence of Self-Reported Obesity Among Non-Hispanic White Adults, by State and Territory, BRFSS, 2013-2015</vt:lpstr>
      <vt:lpstr> Prevalence of Self-Reported Obesity Among Non-Hispanic White Adults, by State and Territory, BRFSS, 2013-2015</vt:lpstr>
      <vt:lpstr>Prevalence of Self-Reported Obesity Among Non-Hispanic White Adults, by State and Territory,  BRFSS, 2013-2015 </vt:lpstr>
      <vt:lpstr>Prevalence of Self-Reported Obesity Among Non-Hispanic Black Adults, by State and Territory, BRFSS, 2011-2013</vt:lpstr>
      <vt:lpstr>Prevalence of Self-Reported Obesity Among Non-Hispanic Black Adults,  by State and Territory , BRFSS, 2011-2013</vt:lpstr>
      <vt:lpstr>Prevalence of Self-Reported Obesity Among Non-Hispanic Black Adults,  by State and Territory,  BRFSS, 2011-2013</vt:lpstr>
      <vt:lpstr>Prevalence of Self-Reported Obesity Among Non-Hispanic Black Adults, by State and Territory, BRFSS, 2012-2014</vt:lpstr>
      <vt:lpstr> Prevalence of Self-Reported Obesity Among Non-Hispanic Black Adults, by State and Territory, BRFSS, 2012-2014</vt:lpstr>
      <vt:lpstr>Prevalence of Self-Reported Obesity Among Non-Hispanic Black Adults, by State and Territory,  BRFSS, 2012-2014 </vt:lpstr>
      <vt:lpstr>Prevalence of Self-Reported Obesity Among Non-Hispanic Black Adults, by State and Territory, BRFSS, 2013-2015</vt:lpstr>
      <vt:lpstr> Prevalence of Self-Reported Obesity Among Non-Hispanic Black Adults, by State and Territory, BRFSS, 2013-2015</vt:lpstr>
      <vt:lpstr>Prevalence of Self-Reported Obesity Among Non-Hispanic Black Adults, by State and Territory,  BRFSS, 2013-2015 </vt:lpstr>
      <vt:lpstr>Prevalence of Self-Reported Obesity Among Hispanic Adults, by State and Territory,  BRFSS, 2011-2013</vt:lpstr>
      <vt:lpstr> Prevalence of Self-Reported Obesity Among Hispanic Adults,   by State and Territory, BRFSS, 2011-2013</vt:lpstr>
      <vt:lpstr>Prevalence of Self-Reported Obesity Among Hispanic Adults, by State and Territory, BRFSS, 2011-2013</vt:lpstr>
      <vt:lpstr>Prevalence of Self-Reported Obesity Among Hispanic Adults, by State and Territory,  BRFSS, 2012-2014</vt:lpstr>
      <vt:lpstr> Prevalence of Self-Reported Obesity Among Hispanic Adults, by State and Territory, BRFSS, 2012-2014</vt:lpstr>
      <vt:lpstr>Prevalence of Self-Reported Obesity Among Hispanic Adults, by State and Territory,  BRFSS, 2012-2014 </vt:lpstr>
      <vt:lpstr>Prevalence of Self-Reported Obesity Among Hispanic Adults, by State and Territory,  BRFSS, 2013-2015</vt:lpstr>
      <vt:lpstr> Prevalence of Self-Reported Obesity Among Hispanic Adults, by State and Territory, BRFSS, 2013-2015</vt:lpstr>
      <vt:lpstr>Prevalence of Self-Reported Obesity Among Hispanic Adults, by State and Territory,  BRFSS, 2013-2015 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2011</dc:title>
  <dc:subject>DNPAO State Obesity Prevalence Map 2011</dc:subject>
  <dc:creator>CDC</dc:creator>
  <cp:keywords>DNPAO state obesity prevalence map 2011</cp:keywords>
  <cp:lastModifiedBy>Hendrickson, Curtis (CDC/ONDIEH/NCCDPHP)</cp:lastModifiedBy>
  <cp:revision>628</cp:revision>
  <cp:lastPrinted>2014-08-11T12:44:34Z</cp:lastPrinted>
  <dcterms:created xsi:type="dcterms:W3CDTF">2000-10-25T15:41:08Z</dcterms:created>
  <dcterms:modified xsi:type="dcterms:W3CDTF">2017-08-30T13:39:25Z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