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730" r:id="rId2"/>
  </p:sldMasterIdLst>
  <p:notesMasterIdLst>
    <p:notesMasterId r:id="rId26"/>
  </p:notesMasterIdLst>
  <p:handoutMasterIdLst>
    <p:handoutMasterId r:id="rId27"/>
  </p:handoutMasterIdLst>
  <p:sldIdLst>
    <p:sldId id="539" r:id="rId3"/>
    <p:sldId id="542" r:id="rId4"/>
    <p:sldId id="543" r:id="rId5"/>
    <p:sldId id="545" r:id="rId6"/>
    <p:sldId id="553" r:id="rId7"/>
    <p:sldId id="554" r:id="rId8"/>
    <p:sldId id="555" r:id="rId9"/>
    <p:sldId id="556" r:id="rId10"/>
    <p:sldId id="560" r:id="rId11"/>
    <p:sldId id="562" r:id="rId12"/>
    <p:sldId id="573" r:id="rId13"/>
    <p:sldId id="577" r:id="rId14"/>
    <p:sldId id="580" r:id="rId15"/>
    <p:sldId id="566" r:id="rId16"/>
    <p:sldId id="567" r:id="rId17"/>
    <p:sldId id="568" r:id="rId18"/>
    <p:sldId id="569" r:id="rId19"/>
    <p:sldId id="570" r:id="rId20"/>
    <p:sldId id="563" r:id="rId21"/>
    <p:sldId id="574" r:id="rId22"/>
    <p:sldId id="575" r:id="rId23"/>
    <p:sldId id="578" r:id="rId24"/>
    <p:sldId id="579" r:id="rId25"/>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32">
          <p15:clr>
            <a:srgbClr val="A4A3A4"/>
          </p15:clr>
        </p15:guide>
        <p15:guide id="2">
          <p15:clr>
            <a:srgbClr val="A4A3A4"/>
          </p15:clr>
        </p15:guide>
        <p15:guide id="3" pos="57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PIE" lastIdx="1" clrIdx="0"/>
  <p:cmAuthor id="1" name="CDC User" initials="CU" lastIdx="1" clrIdx="1"/>
  <p:cmAuthor id="2" name="DAG" initials="DAG" lastIdx="4" clrIdx="2">
    <p:extLst>
      <p:ext uri="{19B8F6BF-5375-455C-9EA6-DF929625EA0E}">
        <p15:presenceInfo xmlns:p15="http://schemas.microsoft.com/office/powerpoint/2012/main" userId="DA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80808"/>
    <a:srgbClr val="FAF400"/>
    <a:srgbClr val="BCE292"/>
    <a:srgbClr val="9ED561"/>
    <a:srgbClr val="E8FECE"/>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48" autoAdjust="0"/>
    <p:restoredTop sz="80474" autoAdjust="0"/>
  </p:normalViewPr>
  <p:slideViewPr>
    <p:cSldViewPr snapToGrid="0">
      <p:cViewPr varScale="1">
        <p:scale>
          <a:sx n="92" d="100"/>
          <a:sy n="92" d="100"/>
        </p:scale>
        <p:origin x="1590" y="78"/>
      </p:cViewPr>
      <p:guideLst>
        <p:guide orient="horz" pos="3632"/>
        <p:guide/>
        <p:guide pos="576"/>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50" d="100"/>
        <a:sy n="50" d="100"/>
      </p:scale>
      <p:origin x="0" y="0"/>
    </p:cViewPr>
  </p:sorterViewPr>
  <p:notesViewPr>
    <p:cSldViewPr snapToGrid="0">
      <p:cViewPr varScale="1">
        <p:scale>
          <a:sx n="55" d="100"/>
          <a:sy n="55" d="100"/>
        </p:scale>
        <p:origin x="-1806"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3" y="2"/>
            <a:ext cx="3033306"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2"/>
            <a:ext cx="3033305"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3" y="8694295"/>
            <a:ext cx="3033306"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3023822"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defTabSz="916515"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21" y="0"/>
            <a:ext cx="3023821"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algn="r" defTabSz="916515"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7" y="4344029"/>
            <a:ext cx="5118209" cy="4114488"/>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2" y="8686491"/>
            <a:ext cx="3023822"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defTabSz="916515"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21" y="8686491"/>
            <a:ext cx="3023821"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algn="r" defTabSz="916515"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13</a:t>
            </a:fld>
            <a:endParaRPr lang="en-US"/>
          </a:p>
        </p:txBody>
      </p:sp>
    </p:spTree>
    <p:extLst>
      <p:ext uri="{BB962C8B-B14F-4D97-AF65-F5344CB8AC3E}">
        <p14:creationId xmlns:p14="http://schemas.microsoft.com/office/powerpoint/2010/main" val="46018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16</a:t>
            </a:fld>
            <a:endParaRPr lang="en-US"/>
          </a:p>
        </p:txBody>
      </p:sp>
    </p:spTree>
    <p:extLst>
      <p:ext uri="{BB962C8B-B14F-4D97-AF65-F5344CB8AC3E}">
        <p14:creationId xmlns:p14="http://schemas.microsoft.com/office/powerpoint/2010/main" val="222527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17</a:t>
            </a:fld>
            <a:endParaRPr lang="en-US"/>
          </a:p>
        </p:txBody>
      </p:sp>
    </p:spTree>
    <p:extLst>
      <p:ext uri="{BB962C8B-B14F-4D97-AF65-F5344CB8AC3E}">
        <p14:creationId xmlns:p14="http://schemas.microsoft.com/office/powerpoint/2010/main" val="113522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18</a:t>
            </a:fld>
            <a:endParaRPr lang="en-US"/>
          </a:p>
        </p:txBody>
      </p:sp>
    </p:spTree>
    <p:extLst>
      <p:ext uri="{BB962C8B-B14F-4D97-AF65-F5344CB8AC3E}">
        <p14:creationId xmlns:p14="http://schemas.microsoft.com/office/powerpoint/2010/main" val="251356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19</a:t>
            </a:fld>
            <a:endParaRPr lang="en-US"/>
          </a:p>
        </p:txBody>
      </p:sp>
    </p:spTree>
    <p:extLst>
      <p:ext uri="{BB962C8B-B14F-4D97-AF65-F5344CB8AC3E}">
        <p14:creationId xmlns:p14="http://schemas.microsoft.com/office/powerpoint/2010/main" val="53129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20</a:t>
            </a:fld>
            <a:endParaRPr lang="en-US"/>
          </a:p>
        </p:txBody>
      </p:sp>
    </p:spTree>
    <p:extLst>
      <p:ext uri="{BB962C8B-B14F-4D97-AF65-F5344CB8AC3E}">
        <p14:creationId xmlns:p14="http://schemas.microsoft.com/office/powerpoint/2010/main" val="275511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21</a:t>
            </a:fld>
            <a:endParaRPr lang="en-US"/>
          </a:p>
        </p:txBody>
      </p:sp>
    </p:spTree>
    <p:extLst>
      <p:ext uri="{BB962C8B-B14F-4D97-AF65-F5344CB8AC3E}">
        <p14:creationId xmlns:p14="http://schemas.microsoft.com/office/powerpoint/2010/main" val="209459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22</a:t>
            </a:fld>
            <a:endParaRPr lang="en-US"/>
          </a:p>
        </p:txBody>
      </p:sp>
    </p:spTree>
    <p:extLst>
      <p:ext uri="{BB962C8B-B14F-4D97-AF65-F5344CB8AC3E}">
        <p14:creationId xmlns:p14="http://schemas.microsoft.com/office/powerpoint/2010/main" val="265450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23</a:t>
            </a:fld>
            <a:endParaRPr lang="en-US"/>
          </a:p>
        </p:txBody>
      </p:sp>
    </p:spTree>
    <p:extLst>
      <p:ext uri="{BB962C8B-B14F-4D97-AF65-F5344CB8AC3E}">
        <p14:creationId xmlns:p14="http://schemas.microsoft.com/office/powerpoint/2010/main" val="1858290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dc.gov/obesity/data/prevalence-map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26472"/>
            <a:ext cx="9366250" cy="1014461"/>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14425" y="1684867"/>
            <a:ext cx="8229600" cy="4182533"/>
          </a:xfrm>
        </p:spPr>
        <p:txBody>
          <a:bodyPr/>
          <a:lstStyle/>
          <a:p>
            <a:pPr>
              <a:buNone/>
            </a:pPr>
            <a:endParaRPr lang="en-US" dirty="0">
              <a:solidFill>
                <a:srgbClr val="000000"/>
              </a:solidFill>
            </a:endParaRPr>
          </a:p>
          <a:p>
            <a:pPr marL="0" indent="0">
              <a:buNone/>
            </a:pPr>
            <a:r>
              <a:rPr lang="en-US" dirty="0">
                <a:solidFill>
                  <a:srgbClr val="080808"/>
                </a:solidFill>
              </a:rPr>
              <a:t>Definitions</a:t>
            </a:r>
          </a:p>
          <a:p>
            <a:r>
              <a:rPr lang="en-US" dirty="0">
                <a:solidFill>
                  <a:srgbClr val="080808"/>
                </a:solidFill>
              </a:rPr>
              <a:t>Obesity: Body Mass Index (BMI) of 30 kg/m</a:t>
            </a:r>
            <a:r>
              <a:rPr lang="en-US" baseline="30000" dirty="0">
                <a:solidFill>
                  <a:srgbClr val="080808"/>
                </a:solidFill>
              </a:rPr>
              <a:t>2</a:t>
            </a:r>
            <a:r>
              <a:rPr lang="en-US" dirty="0">
                <a:solidFill>
                  <a:srgbClr val="080808"/>
                </a:solidFill>
              </a:rPr>
              <a:t> or higher.</a:t>
            </a:r>
          </a:p>
          <a:p>
            <a:pPr marL="0" indent="0">
              <a:buNone/>
            </a:pPr>
            <a:endParaRPr lang="en-US" sz="2800" b="0" dirty="0">
              <a:solidFill>
                <a:srgbClr val="080808"/>
              </a:solidFill>
            </a:endParaRPr>
          </a:p>
          <a:p>
            <a:r>
              <a:rPr lang="en-US" dirty="0">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dirty="0">
              <a:solidFill>
                <a:srgbClr val="000000"/>
              </a:solidFill>
            </a:endParaRPr>
          </a:p>
        </p:txBody>
      </p:sp>
      <p:pic>
        <p:nvPicPr>
          <p:cNvPr id="1026"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2016</a:t>
            </a:r>
            <a:endParaRPr lang="en-US" dirty="0"/>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10" name="Picture 9" descr="Prevalence¶ of Self-Reported Obesity Among U.S. Adults by State and Territory, BRFSS, 2016. Map details on slide 16.">
            <a:hlinkClick r:id="rId2" action="ppaction://hlinksldjump"/>
          </p:cNvPr>
          <p:cNvPicPr>
            <a:picLocks/>
          </p:cNvPicPr>
          <p:nvPr/>
        </p:nvPicPr>
        <p:blipFill rotWithShape="1">
          <a:blip r:embed="rId3">
            <a:extLst>
              <a:ext uri="{28A0092B-C50C-407E-A947-70E740481C1C}">
                <a14:useLocalDpi xmlns:a14="http://schemas.microsoft.com/office/drawing/2010/main" val="0"/>
              </a:ext>
            </a:extLst>
          </a:blip>
          <a:srcRect t="10945" b="13485"/>
          <a:stretch/>
        </p:blipFill>
        <p:spPr>
          <a:xfrm>
            <a:off x="997366" y="1643867"/>
            <a:ext cx="8266176" cy="4590288"/>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sp>
        <p:nvSpPr>
          <p:cNvPr id="8" name="TextBox 7"/>
          <p:cNvSpPr txBox="1"/>
          <p:nvPr/>
        </p:nvSpPr>
        <p:spPr>
          <a:xfrm>
            <a:off x="1197033" y="6309514"/>
            <a:ext cx="7498079"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a:extLst>
              <a:ext uri="{FF2B5EF4-FFF2-40B4-BE49-F238E27FC236}">
                <a16:creationId xmlns:a16="http://schemas.microsoft.com/office/drawing/2014/main" id="{97555155-F70A-437B-AF11-45557CE58F28}"/>
              </a:ext>
              <a:ext uri="{C183D7F6-B498-43B3-948B-1728B52AA6E4}">
                <adec:decorative xmlns:adec="http://schemas.microsoft.com/office/drawing/2017/decorative" val="1"/>
              </a:ext>
            </a:extLst>
          </p:cNvPr>
          <p:cNvSpPr txBox="1">
            <a:spLocks/>
          </p:cNvSpPr>
          <p:nvPr/>
        </p:nvSpPr>
        <p:spPr>
          <a:xfrm>
            <a:off x="1773382" y="1320799"/>
            <a:ext cx="6608618" cy="4999237"/>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0"/>
              </a:spcBef>
              <a:spcAft>
                <a:spcPts val="0"/>
              </a:spcAft>
              <a:buClrTx/>
              <a:buSzTx/>
              <a:buFont typeface="Wingdings" pitchFamily="2" charset="2"/>
              <a:buNone/>
            </a:pPr>
            <a:r>
              <a:rPr lang="en-US" b="0">
                <a:solidFill>
                  <a:srgbClr val="000000"/>
                </a:solidFill>
              </a:rPr>
              <a:t>	</a:t>
            </a:r>
            <a:endParaRPr lang="en-US" dirty="0"/>
          </a:p>
        </p:txBody>
      </p:sp>
    </p:spTree>
    <p:extLst>
      <p:ext uri="{BB962C8B-B14F-4D97-AF65-F5344CB8AC3E}">
        <p14:creationId xmlns:p14="http://schemas.microsoft.com/office/powerpoint/2010/main" val="40960142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2017</a:t>
            </a:r>
            <a:endParaRPr lang="en-US" dirty="0"/>
          </a:p>
        </p:txBody>
      </p:sp>
      <p:sp>
        <p:nvSpPr>
          <p:cNvPr id="3" name="Content Placeholder 2"/>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Prevalence¶ of Self-Reported Obesity Among U.S. Adults by State and Territory, BRFSS, 2017. Find map details in table bel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09" y="1023730"/>
            <a:ext cx="8257693" cy="5834269"/>
          </a:xfrm>
          <a:prstGeom prst="rect">
            <a:avLst/>
          </a:prstGeom>
        </p:spPr>
      </p:pic>
      <p:sp>
        <p:nvSpPr>
          <p:cNvPr id="9" name="TextBox 8"/>
          <p:cNvSpPr txBox="1"/>
          <p:nvPr/>
        </p:nvSpPr>
        <p:spPr>
          <a:xfrm>
            <a:off x="815009" y="1106756"/>
            <a:ext cx="8963664"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10" name="TextBox 9"/>
          <p:cNvSpPr txBox="1"/>
          <p:nvPr/>
        </p:nvSpPr>
        <p:spPr>
          <a:xfrm>
            <a:off x="1214298" y="6271591"/>
            <a:ext cx="7563942"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spTree>
    <p:extLst>
      <p:ext uri="{BB962C8B-B14F-4D97-AF65-F5344CB8AC3E}">
        <p14:creationId xmlns:p14="http://schemas.microsoft.com/office/powerpoint/2010/main" val="20946494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2018</a:t>
            </a:r>
            <a:endParaRPr lang="en-US" dirty="0"/>
          </a:p>
        </p:txBody>
      </p:sp>
      <p:sp>
        <p:nvSpPr>
          <p:cNvPr id="12" name="TextBox 11"/>
          <p:cNvSpPr txBox="1"/>
          <p:nvPr/>
        </p:nvSpPr>
        <p:spPr>
          <a:xfrm>
            <a:off x="898071" y="1168398"/>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11" name="Picture 10" descr="¶ Prevalence estimates reflect BRFSS methodological changes started in 2011. These estimates should not be &#10;compared to prevalence estimates before 2011."/>
          <p:cNvPicPr>
            <a:picLocks noChangeAspect="1"/>
          </p:cNvPicPr>
          <p:nvPr/>
        </p:nvPicPr>
        <p:blipFill>
          <a:blip r:embed="rId2"/>
          <a:stretch>
            <a:fillRect/>
          </a:stretch>
        </p:blipFill>
        <p:spPr>
          <a:xfrm>
            <a:off x="670560" y="1106755"/>
            <a:ext cx="8377906" cy="5751245"/>
          </a:xfrm>
          <a:prstGeom prst="rect">
            <a:avLst/>
          </a:prstGeom>
        </p:spPr>
      </p:pic>
      <p:sp>
        <p:nvSpPr>
          <p:cNvPr id="3" name="Content Placeholder 2"/>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sp>
        <p:nvSpPr>
          <p:cNvPr id="13" name="TextBox 12"/>
          <p:cNvSpPr txBox="1"/>
          <p:nvPr/>
        </p:nvSpPr>
        <p:spPr>
          <a:xfrm>
            <a:off x="1238533" y="6384471"/>
            <a:ext cx="7556331"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7304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2019</a:t>
            </a:r>
            <a:endParaRPr lang="en-US" dirty="0"/>
          </a:p>
        </p:txBody>
      </p:sp>
      <p:sp>
        <p:nvSpPr>
          <p:cNvPr id="3" name="Content Placeholder 2"/>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98071" y="1168398"/>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7" name="Graphic 6" descr="¶ Prevalence estimates reflect BRFSS methodological changes started in 2011. These estimates should not be &#10;compared to prevalence estimates before 2011.">
            <a:extLst>
              <a:ext uri="{FF2B5EF4-FFF2-40B4-BE49-F238E27FC236}">
                <a16:creationId xmlns:a16="http://schemas.microsoft.com/office/drawing/2014/main" id="{CDCB2D4E-A195-4539-B840-0A29C579DA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0531" y="964276"/>
            <a:ext cx="8258398" cy="5893724"/>
          </a:xfrm>
          <a:prstGeom prst="rect">
            <a:avLst/>
          </a:prstGeom>
        </p:spPr>
      </p:pic>
      <p:sp>
        <p:nvSpPr>
          <p:cNvPr id="8" name="TextBox 7">
            <a:extLst>
              <a:ext uri="{FF2B5EF4-FFF2-40B4-BE49-F238E27FC236}">
                <a16:creationId xmlns:a16="http://schemas.microsoft.com/office/drawing/2014/main" id="{18043EFA-A520-4DD9-9076-DE29F148B233}"/>
              </a:ext>
            </a:extLst>
          </p:cNvPr>
          <p:cNvSpPr txBox="1"/>
          <p:nvPr/>
        </p:nvSpPr>
        <p:spPr>
          <a:xfrm>
            <a:off x="1463041" y="6167636"/>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spTree>
    <p:extLst>
      <p:ext uri="{BB962C8B-B14F-4D97-AF65-F5344CB8AC3E}">
        <p14:creationId xmlns:p14="http://schemas.microsoft.com/office/powerpoint/2010/main" val="28905221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54062"/>
          </a:xfrm>
        </p:spPr>
        <p:txBody>
          <a:bodyPr/>
          <a:lstStyle/>
          <a:p>
            <a:br>
              <a:rPr lang="en-US" sz="2300" kern="0" dirty="0">
                <a:solidFill>
                  <a:srgbClr val="000000"/>
                </a:solidFill>
                <a:latin typeface="Verdana"/>
              </a:rPr>
            </a:br>
            <a:r>
              <a:rPr lang="en-US" sz="23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3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3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300" kern="0" dirty="0">
                <a:latin typeface="Verdana"/>
              </a:rPr>
              <a:t>Self-Reported Obesity Among U.S. Adults by State and Territory, BRFSS, 2011</a:t>
            </a:r>
            <a:endParaRPr lang="en-US" sz="2300" dirty="0"/>
          </a:p>
        </p:txBody>
      </p:sp>
      <p:sp>
        <p:nvSpPr>
          <p:cNvPr id="4" name="Text Placeholder 3"/>
          <p:cNvSpPr>
            <a:spLocks noGrp="1"/>
          </p:cNvSpPr>
          <p:nvPr>
            <p:ph type="body" sz="quarter" idx="11"/>
          </p:nvPr>
        </p:nvSpPr>
        <p:spPr>
          <a:xfrm>
            <a:off x="514350" y="5442156"/>
            <a:ext cx="9258300" cy="1238864"/>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39705883"/>
              </p:ext>
            </p:extLst>
          </p:nvPr>
        </p:nvGraphicFramePr>
        <p:xfrm>
          <a:off x="850432" y="1028692"/>
          <a:ext cx="4191245" cy="5003388"/>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180536">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5574">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(30.5, 33.5)</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5574">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5574">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(23.0, 27.3)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5574">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(28.8, 33.1)</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574">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(22.9, 24.7)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5574">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(19.7, 21.8)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5574">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(23.0, 26.0)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5574">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(26.9, 30.7)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5574">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(21.9, 25.7)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5574">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(25.4, 27.9)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4739">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(26.6, 29.4)</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0109">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80808"/>
                          </a:solidFill>
                          <a:effectLst/>
                          <a:latin typeface="Calibri" panose="020F0502020204030204" pitchFamily="34" charset="0"/>
                          <a:ea typeface="Calibri"/>
                          <a:cs typeface="Times New Roman"/>
                        </a:rPr>
                        <a:t>(24.8, 30.2)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5574">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(20.4, 23.4)</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5574">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(25.3, 28.9)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5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(25.4, 28.9)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5574">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(29.5, 32.3)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5574">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(27.6, 30.3)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5574">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(28.7, 30.4)</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5574">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(28.9, 31.9)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5574">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(32.0, 34.9)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5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(26.8, 28.9)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5574">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(26.9, 29.7)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9131">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(21.8, 23.7)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9131">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(30.0, 32.6)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9131">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(24.6, 26.8)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9131">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(33.5, 36.3)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515039656"/>
              </p:ext>
            </p:extLst>
          </p:nvPr>
        </p:nvGraphicFramePr>
        <p:xfrm>
          <a:off x="5337560" y="1028705"/>
          <a:ext cx="4167963" cy="5007288"/>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92917">
                  <a:extLst>
                    <a:ext uri="{9D8B030D-6E8A-4147-A177-3AD203B41FA5}">
                      <a16:colId xmlns:a16="http://schemas.microsoft.com/office/drawing/2014/main" val="20001"/>
                    </a:ext>
                  </a:extLst>
                </a:gridCol>
                <a:gridCol w="1423407">
                  <a:extLst>
                    <a:ext uri="{9D8B030D-6E8A-4147-A177-3AD203B41FA5}">
                      <a16:colId xmlns:a16="http://schemas.microsoft.com/office/drawing/2014/main" val="20002"/>
                    </a:ext>
                  </a:extLst>
                </a:gridCol>
              </a:tblGrid>
              <a:tr h="168994">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544">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(28.6, 32.0)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544">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(23.3, 26.0)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544">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(27.6, 29.2)</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544">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(22.5, 26.6)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544">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(24.7, 27.7)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544">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(22.7, 24.8)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544">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(25.1, 27.6)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544">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(23.2, 25.9)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544">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(27.7, 30.6)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544">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(26.3, 29.4)</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544">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(28.3, 31.0)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544">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(29.7, 32.5)</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544">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(25.2, 28.3)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4847">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(27.3, 29.8)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4847">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80808"/>
                          </a:solidFill>
                          <a:effectLst/>
                          <a:latin typeface="Calibri" panose="020F0502020204030204" pitchFamily="34" charset="0"/>
                          <a:ea typeface="Calibri"/>
                          <a:cs typeface="Times New Roman"/>
                        </a:rPr>
                        <a:t>(25.0, 27.7)</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544">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(23.9, 27.0)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544">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(29.6, 32.1)</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544">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(26.3, 30.1)</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544">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(26.8, 31.7)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544">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(29.1, 31.8)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544">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(23.4, 25.5)</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544">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(24.1, 26.8)</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544">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(27.5, 30.9)</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544">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(25.3, 27.7)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544">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(30.9, 34.0)</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544">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(25.8, 29.7)</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544">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(23.5, 26.6)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5010259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46131"/>
            <a:ext cx="9258300" cy="615745"/>
          </a:xfrm>
        </p:spPr>
        <p:txBody>
          <a:bodyPr/>
          <a:lstStyle/>
          <a:p>
            <a:br>
              <a:rPr lang="en-US" sz="20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solidFill>
                  <a:srgbClr val="0039A6"/>
                </a:solidFill>
                <a:latin typeface="Verdana"/>
              </a:rPr>
              <a:t>Self-Reported Obesity Among U.S. Adults by State and Territory, BRFSS, 2012</a:t>
            </a:r>
            <a:endParaRPr lang="en-US" sz="2400" dirty="0"/>
          </a:p>
        </p:txBody>
      </p:sp>
      <p:sp>
        <p:nvSpPr>
          <p:cNvPr id="4" name="Text Placeholder 3"/>
          <p:cNvSpPr>
            <a:spLocks noGrp="1"/>
          </p:cNvSpPr>
          <p:nvPr>
            <p:ph type="body" sz="quarter" idx="11"/>
          </p:nvPr>
        </p:nvSpPr>
        <p:spPr>
          <a:xfrm>
            <a:off x="514350" y="6150077"/>
            <a:ext cx="9258300" cy="575188"/>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pPr indent="0"/>
            <a:endParaRPr lang="en-US" sz="1000" b="1" dirty="0">
              <a:solidFill>
                <a:srgbClr val="0070C0"/>
              </a:solidFill>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69613354"/>
              </p:ext>
            </p:extLst>
          </p:nvPr>
        </p:nvGraphicFramePr>
        <p:xfrm>
          <a:off x="806187" y="1161876"/>
          <a:ext cx="4191245" cy="4830271"/>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47421">
                  <a:extLst>
                    <a:ext uri="{9D8B030D-6E8A-4147-A177-3AD203B41FA5}">
                      <a16:colId xmlns:a16="http://schemas.microsoft.com/office/drawing/2014/main" val="20001"/>
                    </a:ext>
                  </a:extLst>
                </a:gridCol>
                <a:gridCol w="1384077">
                  <a:extLst>
                    <a:ext uri="{9D8B030D-6E8A-4147-A177-3AD203B41FA5}">
                      <a16:colId xmlns:a16="http://schemas.microsoft.com/office/drawing/2014/main" val="20002"/>
                    </a:ext>
                  </a:extLst>
                </a:gridCol>
              </a:tblGrid>
              <a:tr h="202811">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063">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(31.5, 34.4)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063">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(23.9, 27.5)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063">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(24.3, 27.8)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063">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(32.7, 36.4)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063">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(23.9, 26.0)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063">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(19.5, 21.4)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063">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063">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(25.2, 28.6)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063">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(19.8, 24.0)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063">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(23.6, 26.7)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032">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(27.4, 30.8)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50" b="0" i="0" u="none" strike="noStrike" dirty="0">
                          <a:solidFill>
                            <a:schemeClr val="bg2">
                              <a:lumMod val="50000"/>
                            </a:schemeClr>
                          </a:solidFill>
                          <a:effectLst/>
                          <a:latin typeface="Calibri" panose="020F0502020204030204" pitchFamily="34" charset="0"/>
                        </a:rPr>
                        <a:t>(26.3, 31.9)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063">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063">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063">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(26.4, 29.9)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063">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(30.1, 32.7)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063">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(29.1, 31.8)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063">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(28.7, 31.0)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063">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(29.9, 32.6)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063">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(33.1, 36.4)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063">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063">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(26.3, 28.9)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540">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(22.0, 23.8)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540">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(29.8, 32.3)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540">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(24.7, 26.8)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540">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(33.0, 36.2)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54124228"/>
              </p:ext>
            </p:extLst>
          </p:nvPr>
        </p:nvGraphicFramePr>
        <p:xfrm>
          <a:off x="5337560" y="1161876"/>
          <a:ext cx="4167963" cy="4831719"/>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307666">
                  <a:extLst>
                    <a:ext uri="{9D8B030D-6E8A-4147-A177-3AD203B41FA5}">
                      <a16:colId xmlns:a16="http://schemas.microsoft.com/office/drawing/2014/main" val="20001"/>
                    </a:ext>
                  </a:extLst>
                </a:gridCol>
                <a:gridCol w="1408658">
                  <a:extLst>
                    <a:ext uri="{9D8B030D-6E8A-4147-A177-3AD203B41FA5}">
                      <a16:colId xmlns:a16="http://schemas.microsoft.com/office/drawing/2014/main" val="20002"/>
                    </a:ext>
                  </a:extLst>
                </a:gridCol>
              </a:tblGrid>
              <a:tr h="173209">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09">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09">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(23.1, 25.5)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09">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(27.7, 29.6)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09">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454">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09">
                <a:tc>
                  <a:txBody>
                    <a:bodyPr/>
                    <a:lstStyle/>
                    <a:p>
                      <a:pPr algn="l" fontAlgn="t"/>
                      <a:r>
                        <a:rPr lang="en-US" sz="1050" b="0" i="0" u="none" strike="noStrike" dirty="0">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(23.6, 25.6)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09">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(25.9, 28.3)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09">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09">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(28.5, 30.7)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09">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09">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09">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(30.8, 33.6)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09">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(25.7, 29.0)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86605">
                <a:tc>
                  <a:txBody>
                    <a:bodyPr/>
                    <a:lstStyle/>
                    <a:p>
                      <a:pPr algn="l" fontAlgn="t"/>
                      <a:r>
                        <a:rPr lang="en-US" sz="1050" b="0" i="0" u="none" strike="noStrike" dirty="0">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(28.1, 30.1)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0">
                <a:tc>
                  <a:txBody>
                    <a:bodyPr/>
                    <a:lstStyle/>
                    <a:p>
                      <a:pPr algn="l" fontAlgn="t"/>
                      <a:r>
                        <a:rPr lang="en-US" sz="1050" b="0" i="0" u="none" strike="noStrike" dirty="0">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(27.0, 29.7)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09">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(24.1, 27.4)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09">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(30.4, 32.8)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09">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(26.5, 29.8)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09">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(29.6, 32.7)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09">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09">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(23.3, 25.3)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09">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(22.3, 25.1)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3209">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(26.0, 28.7)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3209">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(25.8, 27.8)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3209">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(32.2, 35.4)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3209">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(27.8, 31.6)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3209">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(22.8, 26.4)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64010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solidFill>
                  <a:srgbClr val="0039A6"/>
                </a:solidFill>
                <a:latin typeface="Verdana"/>
              </a:rPr>
              <a:t>Self-Reported Obesity Among U.S. Adults by State and Territory, BRFSS, 2013</a:t>
            </a:r>
            <a:endParaRPr lang="en-US" sz="2400" dirty="0"/>
          </a:p>
        </p:txBody>
      </p:sp>
      <p:sp>
        <p:nvSpPr>
          <p:cNvPr id="4" name="Text Placeholder 3"/>
          <p:cNvSpPr>
            <a:spLocks noGrp="1"/>
          </p:cNvSpPr>
          <p:nvPr>
            <p:ph type="body" sz="quarter" idx="11"/>
          </p:nvPr>
        </p:nvSpPr>
        <p:spPr>
          <a:xfrm>
            <a:off x="203201" y="6140244"/>
            <a:ext cx="9894956" cy="499531"/>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8095215"/>
              </p:ext>
            </p:extLst>
          </p:nvPr>
        </p:nvGraphicFramePr>
        <p:xfrm>
          <a:off x="818707" y="1069979"/>
          <a:ext cx="4222970" cy="4983970"/>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202256">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575">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575">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575">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575">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2575">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575">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575">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575">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575">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(21.0, 24.8)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575">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575">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575">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(24.4, 29.8)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575">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575">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575">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575">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575">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575">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575">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575">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575">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a:t>
                      </a:r>
                      <a:r>
                        <a:rPr lang="en-US" sz="1050" b="0" i="0" u="none" strike="noStrike" dirty="0">
                          <a:solidFill>
                            <a:srgbClr val="080808"/>
                          </a:solidFill>
                          <a:effectLst/>
                          <a:latin typeface="Calibri" panose="020F0502020204030204" pitchFamily="34" charset="0"/>
                        </a:rPr>
                        <a:t>27.5</a:t>
                      </a:r>
                      <a:r>
                        <a:rPr lang="en-US" sz="1050" b="0" i="0" u="none" strike="noStrike" dirty="0">
                          <a:solidFill>
                            <a:srgbClr val="000000"/>
                          </a:solidFill>
                          <a:effectLst/>
                          <a:latin typeface="Calibri" panose="020F0502020204030204" pitchFamily="34" charset="0"/>
                        </a:rPr>
                        <a:t>,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575">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91266">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(22.5, 24.8)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91266">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91266">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91266">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(33.5, 36.8)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94247855"/>
              </p:ext>
            </p:extLst>
          </p:nvPr>
        </p:nvGraphicFramePr>
        <p:xfrm>
          <a:off x="5337560" y="1073398"/>
          <a:ext cx="4167963" cy="4980553"/>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78169">
                  <a:extLst>
                    <a:ext uri="{9D8B030D-6E8A-4147-A177-3AD203B41FA5}">
                      <a16:colId xmlns:a16="http://schemas.microsoft.com/office/drawing/2014/main" val="20001"/>
                    </a:ext>
                  </a:extLst>
                </a:gridCol>
                <a:gridCol w="1438155">
                  <a:extLst>
                    <a:ext uri="{9D8B030D-6E8A-4147-A177-3AD203B41FA5}">
                      <a16:colId xmlns:a16="http://schemas.microsoft.com/office/drawing/2014/main" val="20002"/>
                    </a:ext>
                  </a:extLst>
                </a:gridCol>
              </a:tblGrid>
              <a:tr h="177575">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 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(28.4, 30.7)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(24.0, 28.6)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028">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(25.1, 27.5)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57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(25.9, 28.5)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(26.0, 28.3)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80808"/>
                          </a:solidFill>
                          <a:effectLst/>
                          <a:latin typeface="Calibri" panose="020F0502020204030204" pitchFamily="34" charset="0"/>
                        </a:rPr>
                        <a:t>(33.6</a:t>
                      </a:r>
                      <a:r>
                        <a:rPr lang="en-US" sz="1050" b="0" i="0" u="none" strike="noStrike">
                          <a:solidFill>
                            <a:srgbClr val="080808"/>
                          </a:solidFill>
                          <a:effectLst/>
                          <a:latin typeface="Calibri" panose="020F0502020204030204" pitchFamily="34" charset="0"/>
                        </a:rPr>
                        <a:t>, 36.6)</a:t>
                      </a:r>
                      <a:endParaRPr lang="en-US" sz="1050" b="0" i="0" u="none" strike="noStrike" dirty="0">
                        <a:solidFill>
                          <a:srgbClr val="080808"/>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653506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2014</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18706" y="1069979"/>
          <a:ext cx="4229543" cy="4840650"/>
        </p:xfrm>
        <a:graphic>
          <a:graphicData uri="http://schemas.openxmlformats.org/drawingml/2006/table">
            <a:tbl>
              <a:tblPr firstRow="1"/>
              <a:tblGrid>
                <a:gridCol w="1457769">
                  <a:extLst>
                    <a:ext uri="{9D8B030D-6E8A-4147-A177-3AD203B41FA5}">
                      <a16:colId xmlns:a16="http://schemas.microsoft.com/office/drawing/2014/main" val="20000"/>
                    </a:ext>
                  </a:extLst>
                </a:gridCol>
                <a:gridCol w="1356923">
                  <a:extLst>
                    <a:ext uri="{9D8B030D-6E8A-4147-A177-3AD203B41FA5}">
                      <a16:colId xmlns:a16="http://schemas.microsoft.com/office/drawing/2014/main" val="20001"/>
                    </a:ext>
                  </a:extLst>
                </a:gridCol>
                <a:gridCol w="1414851">
                  <a:extLst>
                    <a:ext uri="{9D8B030D-6E8A-4147-A177-3AD203B41FA5}">
                      <a16:colId xmlns:a16="http://schemas.microsoft.com/office/drawing/2014/main" val="20002"/>
                    </a:ext>
                  </a:extLst>
                </a:gridCol>
              </a:tblGrid>
              <a:tr h="18590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(27.8, 31.7)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dirty="0">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(27.7, 30.2)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dirty="0">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dirty="0">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dirty="0">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dirty="0">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(24.9, 27.7)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dirty="0">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dirty="0">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(19.5, 24.0)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dirty="0">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(25.0, 27.5)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dirty="0">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(28.9, 32.1)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dirty="0">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(25.6, 30.5)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dirty="0">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(20.7, 23.5)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dirty="0">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(27.1, 30.8)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(27.6, 31.1)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dirty="0">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dirty="0">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(29.6, 32.3)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dirty="0">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(30.3, 32.2)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dirty="0">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(30.2, 33.1)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dirty="0">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(33.4, 36.4)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dirty="0">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(28.1, 31.1)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dirty="0">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(22.3, 24.4)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dirty="0">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(29.4, 32.0)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dirty="0">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dirty="0">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(23.5, 26.1)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1083338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2015</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52168" y="1069979"/>
          <a:ext cx="4296081" cy="4840650"/>
        </p:xfrm>
        <a:graphic>
          <a:graphicData uri="http://schemas.openxmlformats.org/drawingml/2006/table">
            <a:tbl>
              <a:tblPr firstRow="1"/>
              <a:tblGrid>
                <a:gridCol w="1466014">
                  <a:extLst>
                    <a:ext uri="{9D8B030D-6E8A-4147-A177-3AD203B41FA5}">
                      <a16:colId xmlns:a16="http://schemas.microsoft.com/office/drawing/2014/main" val="20000"/>
                    </a:ext>
                  </a:extLst>
                </a:gridCol>
                <a:gridCol w="1385460">
                  <a:extLst>
                    <a:ext uri="{9D8B030D-6E8A-4147-A177-3AD203B41FA5}">
                      <a16:colId xmlns:a16="http://schemas.microsoft.com/office/drawing/2014/main" val="20001"/>
                    </a:ext>
                  </a:extLst>
                </a:gridCol>
                <a:gridCol w="1444607">
                  <a:extLst>
                    <a:ext uri="{9D8B030D-6E8A-4147-A177-3AD203B41FA5}">
                      <a16:colId xmlns:a16="http://schemas.microsoft.com/office/drawing/2014/main" val="20002"/>
                    </a:ext>
                  </a:extLst>
                </a:gridCol>
              </a:tblGrid>
              <a:tr h="185908">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(34.1, 37.2)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dirty="0">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(23.2, 25.2)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(19.1, 21.3)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(24.1, 26.4)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(19.7, 24.8)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(25.5, 28.1)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(28.2, 35.1)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(21.3, 24.1)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(26.9, 30.4)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(30.5, 33.8)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(33.4, 35.0)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(32.9, 36.3)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(28.6, 31.4)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(23.0, 25.6)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(29.9, 32.4)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(25.3, 27.0)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dirty="0">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dirty="0">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dirty="0">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dirty="0">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dirty="0">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(27.9, 30.6)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(25.5, 27.4)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(34.1, 37.1)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(29.0, 32.4)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rgbClr val="000000"/>
                          </a:solidFill>
                          <a:effectLst/>
                          <a:latin typeface="Calibri" panose="020F0502020204030204" pitchFamily="34" charset="0"/>
                        </a:rPr>
                        <a:t>(27.0, 31.1)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967891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2016</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733618923"/>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(27.5, 30.6)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(23.9, 26.1)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(28.7, 32.8)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(20.9, 24.3)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(26.4, 28.5)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(22.5, 25.2)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(25.6, 29.3)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(30.5, 33.4)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(32.7, 35.6)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(33.4, 37.7)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(28.5, 31.3)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(28.9, 31.0)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(22.3, 24.9)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(31.4, 33.6)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(35.4, 39.1)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08829335"/>
              </p:ext>
            </p:extLst>
          </p:nvPr>
        </p:nvGraphicFramePr>
        <p:xfrm>
          <a:off x="5337560" y="1069981"/>
          <a:ext cx="4167963" cy="4842683"/>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100" b="0" i="0" u="none" strike="noStrike">
                          <a:solidFill>
                            <a:srgbClr val="000000"/>
                          </a:solidFill>
                          <a:effectLst/>
                          <a:latin typeface="Calibri" panose="020F0502020204030204" pitchFamily="34" charset="0"/>
                        </a:rPr>
                        <a:t>Virgin Islands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6772841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18656"/>
            <a:ext cx="9417050" cy="1177636"/>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467293" y="1769533"/>
            <a:ext cx="7946580" cy="4097867"/>
          </a:xfrm>
        </p:spPr>
        <p:txBody>
          <a:bodyPr/>
          <a:lstStyle/>
          <a:p>
            <a:pPr marL="0" indent="0">
              <a:buNone/>
            </a:pPr>
            <a:r>
              <a:rPr lang="en-US" dirty="0">
                <a:solidFill>
                  <a:srgbClr val="080808"/>
                </a:solidFill>
              </a:rPr>
              <a:t>Source of the Data</a:t>
            </a:r>
          </a:p>
          <a:p>
            <a:pPr marL="0" indent="0">
              <a:buNone/>
            </a:pPr>
            <a:endParaRPr lang="en-US" dirty="0">
              <a:solidFill>
                <a:srgbClr val="000000"/>
              </a:solidFill>
            </a:endParaRPr>
          </a:p>
          <a:p>
            <a:r>
              <a:rPr lang="en-US" dirty="0">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dirty="0">
              <a:solidFill>
                <a:srgbClr val="000000"/>
              </a:solidFill>
            </a:endParaRPr>
          </a:p>
          <a:p>
            <a:r>
              <a:rPr lang="en-US" dirty="0">
                <a:solidFill>
                  <a:srgbClr val="000000"/>
                </a:solidFill>
              </a:rPr>
              <a:t>Height and weight data used in the BMI calculations were self-reported.</a:t>
            </a: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2017</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672539892"/>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dirty="0">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rPr>
                        <a:t> Interval</a:t>
                      </a:r>
                      <a:endParaRPr lang="en-US" sz="105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dirty="0">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(34.7, 38.0)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80808"/>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80808"/>
                          </a:solidFill>
                          <a:effectLst/>
                          <a:latin typeface="Calibri" panose="020F0502020204030204" pitchFamily="34" charset="0"/>
                        </a:rPr>
                        <a:t>(28.5, 30.5)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(21.6, 23.7)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(21.1, 24.7)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(27.0, 29.9)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(31.2, 37.6)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(22.4, 25.2)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(29.5, 32.7)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(32.5, 34.7)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(32.6, 36.0)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(34.4, 38.1)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(31.1, 33.4)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299647256"/>
              </p:ext>
            </p:extLst>
          </p:nvPr>
        </p:nvGraphicFramePr>
        <p:xfrm>
          <a:off x="5337560" y="1069981"/>
          <a:ext cx="4167963" cy="4864511"/>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850">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850">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(23.8, 26.9)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850">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850">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(24.5, 29.0)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850">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8411">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850">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(26.8, 30.0)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850">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(24.6, 26.9)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850">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(30.4, 34.0)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850">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850">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850">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850">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850">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(30.0, 33.2)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850">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(31.0, 34.9)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850">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(28.1, 31.9)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850">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850">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850">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850">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850">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850">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850">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850">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850">
                <a:tc>
                  <a:txBody>
                    <a:bodyPr/>
                    <a:lstStyle/>
                    <a:p>
                      <a:pPr algn="l" fontAlgn="t"/>
                      <a:r>
                        <a:rPr lang="en-US" sz="1100" b="0" i="0" u="none" strike="noStrike" dirty="0">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850">
                <a:tc>
                  <a:txBody>
                    <a:bodyPr/>
                    <a:lstStyle/>
                    <a:p>
                      <a:pPr algn="l" fontAlgn="t"/>
                      <a:r>
                        <a:rPr lang="en-US" sz="1100" b="0" i="0" u="none" strike="noStrike" dirty="0">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850">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9446714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2018</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595672181"/>
              </p:ext>
            </p:extLst>
          </p:nvPr>
        </p:nvGraphicFramePr>
        <p:xfrm>
          <a:off x="781476" y="1069980"/>
          <a:ext cx="4242701" cy="4947524"/>
        </p:xfrm>
        <a:graphic>
          <a:graphicData uri="http://schemas.openxmlformats.org/drawingml/2006/table">
            <a:tbl>
              <a:tblPr firstRow="1"/>
              <a:tblGrid>
                <a:gridCol w="1447798">
                  <a:extLst>
                    <a:ext uri="{9D8B030D-6E8A-4147-A177-3AD203B41FA5}">
                      <a16:colId xmlns:a16="http://schemas.microsoft.com/office/drawing/2014/main" val="20000"/>
                    </a:ext>
                  </a:extLst>
                </a:gridCol>
                <a:gridCol w="1368246">
                  <a:extLst>
                    <a:ext uri="{9D8B030D-6E8A-4147-A177-3AD203B41FA5}">
                      <a16:colId xmlns:a16="http://schemas.microsoft.com/office/drawing/2014/main" val="20001"/>
                    </a:ext>
                  </a:extLst>
                </a:gridCol>
                <a:gridCol w="1426657">
                  <a:extLst>
                    <a:ext uri="{9D8B030D-6E8A-4147-A177-3AD203B41FA5}">
                      <a16:colId xmlns:a16="http://schemas.microsoft.com/office/drawing/2014/main" val="20002"/>
                    </a:ext>
                  </a:extLst>
                </a:gridCol>
              </a:tblGrid>
              <a:tr h="173519">
                <a:tc>
                  <a:txBody>
                    <a:bodyPr/>
                    <a:lstStyle/>
                    <a:p>
                      <a:pPr algn="l" fontAlgn="t"/>
                      <a:r>
                        <a:rPr lang="en-US" sz="1050" b="1" i="0" u="none" strike="noStrike" dirty="0">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cs typeface="Calibri" panose="020F0502020204030204" pitchFamily="34" charset="0"/>
                        </a:rPr>
                        <a:t> Interval</a:t>
                      </a:r>
                      <a:endParaRPr lang="en-US" sz="105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(34.6, 37.9)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(27.0, 32.2)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(35.1, 39.1)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(24.8, 26.9)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(21.9, 24.0)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(26.2, 28.7)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(31.7, 35.4)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(22.9, 26.5)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(23.6, 26.3)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(26.3, 30.5)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(30.2, 33.4)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(32.6, 35.6)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(34.2, 36.5)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(34.9, 38.4)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(34.9, 38.7)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(28.9, 31.9)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(29.8, 32.1)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(24.3, 27.2)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(31.8, 34.2)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(29.2, 30.9)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(37.8, 41.2)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cs typeface="Calibri" panose="020F0502020204030204" pitchFamily="34" charset="0"/>
                        </a:rPr>
                        <a:t>(33.3, 36.8)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188353026"/>
              </p:ext>
            </p:extLst>
          </p:nvPr>
        </p:nvGraphicFramePr>
        <p:xfrm>
          <a:off x="5337560" y="1069981"/>
          <a:ext cx="4167963" cy="4947520"/>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82919">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919">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919">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919">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919">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162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(23.3, 28.2)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919">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919">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919">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919">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919">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919">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919">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919">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919">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919">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919">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919">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919">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(32.5, 36.3)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919">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(32.8, 36.8)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919">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(26.7, 28.9)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919">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(25.9, 29.2)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919">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2919">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(27.6, 29.8)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2919">
                <a:tc>
                  <a:txBody>
                    <a:bodyPr/>
                    <a:lstStyle/>
                    <a:p>
                      <a:pPr algn="l" fontAlgn="t"/>
                      <a:r>
                        <a:rPr lang="en-US" sz="1100" b="0" i="0" u="none" strike="noStrike" dirty="0">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(37.8, 41.3)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2919">
                <a:tc>
                  <a:txBody>
                    <a:bodyPr/>
                    <a:lstStyle/>
                    <a:p>
                      <a:pPr algn="l" fontAlgn="t"/>
                      <a:r>
                        <a:rPr lang="en-US" sz="1100" b="0" i="0" u="none" strike="noStrike" dirty="0">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(30.2, 33.8)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82919">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(27.3, 30.8)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751529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2019</a:t>
            </a:r>
            <a:endParaRPr lang="en-US" sz="2400" dirty="0"/>
          </a:p>
        </p:txBody>
      </p:sp>
      <p:sp>
        <p:nvSpPr>
          <p:cNvPr id="4" name="Text Placeholder 3"/>
          <p:cNvSpPr>
            <a:spLocks noGrp="1"/>
          </p:cNvSpPr>
          <p:nvPr>
            <p:ph type="body" sz="quarter" idx="11"/>
          </p:nvPr>
        </p:nvSpPr>
        <p:spPr>
          <a:xfrm>
            <a:off x="182880" y="5808068"/>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r>
              <a:rPr lang="en-US" sz="900" dirty="0">
                <a:solidFill>
                  <a:schemeClr val="accent6">
                    <a:lumMod val="75000"/>
                    <a:lumOff val="25000"/>
                  </a:schemeClr>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chemeClr val="accent6">
                    <a:lumMod val="75000"/>
                    <a:lumOff val="25000"/>
                  </a:schemeClr>
                </a:solidFill>
                <a:latin typeface="Verdana" pitchFamily="34" charset="0"/>
              </a:rPr>
              <a:t>%, or no data in a specific year</a:t>
            </a:r>
            <a:r>
              <a:rPr lang="en-US" sz="900" dirty="0">
                <a:solidFill>
                  <a:srgbClr val="0070C0"/>
                </a:solidFill>
                <a:latin typeface="Verdana" pitchFamily="34" charset="0"/>
              </a:rPr>
              <a:t>.</a:t>
            </a:r>
          </a:p>
          <a:p>
            <a:pPr indent="0"/>
            <a:endParaRPr lang="en-US" sz="900" dirty="0">
              <a:latin typeface="Verdana" pitchFamily="34" charset="0"/>
            </a:endParaRPr>
          </a:p>
          <a:p>
            <a:pPr indent="0" eaLnBrk="0" hangingPunct="0"/>
            <a:r>
              <a:rPr lang="en-US" sz="900" dirty="0">
                <a:latin typeface="Verdana" pitchFamily="34" charset="0"/>
              </a:rPr>
              <a:t>.</a:t>
            </a: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714036424"/>
              </p:ext>
            </p:extLst>
          </p:nvPr>
        </p:nvGraphicFramePr>
        <p:xfrm>
          <a:off x="781476" y="1069980"/>
          <a:ext cx="4242701" cy="4738090"/>
        </p:xfrm>
        <a:graphic>
          <a:graphicData uri="http://schemas.openxmlformats.org/drawingml/2006/table">
            <a:tbl>
              <a:tblPr firstRow="1"/>
              <a:tblGrid>
                <a:gridCol w="1447798">
                  <a:extLst>
                    <a:ext uri="{9D8B030D-6E8A-4147-A177-3AD203B41FA5}">
                      <a16:colId xmlns:a16="http://schemas.microsoft.com/office/drawing/2014/main" val="20000"/>
                    </a:ext>
                  </a:extLst>
                </a:gridCol>
                <a:gridCol w="1368246">
                  <a:extLst>
                    <a:ext uri="{9D8B030D-6E8A-4147-A177-3AD203B41FA5}">
                      <a16:colId xmlns:a16="http://schemas.microsoft.com/office/drawing/2014/main" val="20001"/>
                    </a:ext>
                  </a:extLst>
                </a:gridCol>
                <a:gridCol w="1426657">
                  <a:extLst>
                    <a:ext uri="{9D8B030D-6E8A-4147-A177-3AD203B41FA5}">
                      <a16:colId xmlns:a16="http://schemas.microsoft.com/office/drawing/2014/main" val="20002"/>
                    </a:ext>
                  </a:extLst>
                </a:gridCol>
              </a:tblGrid>
              <a:tr h="164182">
                <a:tc>
                  <a:txBody>
                    <a:bodyPr/>
                    <a:lstStyle/>
                    <a:p>
                      <a:pPr algn="l" fontAlgn="t"/>
                      <a:r>
                        <a:rPr lang="en-US" sz="1050" b="1" i="0" u="none" strike="noStrike" dirty="0">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dirty="0">
                          <a:solidFill>
                            <a:srgbClr val="000000"/>
                          </a:solidFill>
                          <a:effectLst/>
                          <a:latin typeface="Calibri" panose="020F0502020204030204" pitchFamily="34" charset="0"/>
                          <a:cs typeface="Calibri" panose="020F0502020204030204" pitchFamily="34" charset="0"/>
                        </a:rPr>
                        <a:t> Interval</a:t>
                      </a:r>
                      <a:endParaRPr lang="en-US" sz="105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Alabama</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(34.6, 37.7)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Alaska</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(21.7, 25.9)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(23.7, 26.3)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(34.7, 37.3)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(33.2, 36.4)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83808864"/>
              </p:ext>
            </p:extLst>
          </p:nvPr>
        </p:nvGraphicFramePr>
        <p:xfrm>
          <a:off x="5337560" y="1069981"/>
          <a:ext cx="4167963" cy="4738090"/>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5176">
                <a:tc>
                  <a:txBody>
                    <a:bodyPr/>
                    <a:lstStyle/>
                    <a:p>
                      <a:pPr algn="l"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dirty="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51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51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51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51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351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51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51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51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51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51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51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51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51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51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51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51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51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51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51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51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51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5176">
                <a:tc>
                  <a:txBody>
                    <a:bodyPr/>
                    <a:lstStyle/>
                    <a:p>
                      <a:pPr algn="l" fontAlgn="t"/>
                      <a:r>
                        <a:rPr lang="en-US" sz="1100" b="0" i="0" u="none" strike="noStrike" dirty="0">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51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5176">
                <a:tc>
                  <a:txBody>
                    <a:bodyPr/>
                    <a:lstStyle/>
                    <a:p>
                      <a:pPr algn="l" fontAlgn="t"/>
                      <a:r>
                        <a:rPr lang="en-US" sz="1100" b="0" i="0" u="none" strike="noStrike" dirty="0">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5176">
                <a:tc>
                  <a:txBody>
                    <a:bodyPr/>
                    <a:lstStyle/>
                    <a:p>
                      <a:pPr algn="l" fontAlgn="t"/>
                      <a:r>
                        <a:rPr lang="en-US" sz="1100" b="0" i="0" u="none" strike="noStrike" dirty="0">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51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0790651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14671"/>
            <a:ext cx="9258300" cy="793644"/>
          </a:xfrm>
        </p:spPr>
        <p:txBody>
          <a:bodyPr/>
          <a:lstStyle/>
          <a:p>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 of Self-Reported Obesity Among U.S. Adults by State and Territory, BRFSS, 2019</a:t>
            </a:r>
          </a:p>
        </p:txBody>
      </p:sp>
      <p:sp>
        <p:nvSpPr>
          <p:cNvPr id="3" name="Content Placeholder 2"/>
          <p:cNvSpPr>
            <a:spLocks noGrp="1"/>
          </p:cNvSpPr>
          <p:nvPr>
            <p:ph idx="1"/>
          </p:nvPr>
        </p:nvSpPr>
        <p:spPr>
          <a:xfrm>
            <a:off x="874641" y="1456490"/>
            <a:ext cx="8898009" cy="3728462"/>
          </a:xfrm>
        </p:spPr>
        <p:txBody>
          <a:bodyPr/>
          <a:lstStyle/>
          <a:p>
            <a:pPr marL="0" indent="0">
              <a:buNone/>
            </a:pPr>
            <a:r>
              <a:rPr lang="en-US" sz="2200" dirty="0">
                <a:solidFill>
                  <a:srgbClr val="000000"/>
                </a:solidFill>
              </a:rPr>
              <a:t>Summary</a:t>
            </a:r>
          </a:p>
          <a:p>
            <a:r>
              <a:rPr lang="en-US" sz="2200" dirty="0">
                <a:solidFill>
                  <a:srgbClr val="000000"/>
                </a:solidFill>
              </a:rPr>
              <a:t>No state or territory had a prevalence of obesity less than 20%.</a:t>
            </a:r>
            <a:endParaRPr lang="en-US" sz="2200" dirty="0">
              <a:solidFill>
                <a:srgbClr val="FF0000"/>
              </a:solidFill>
            </a:endParaRPr>
          </a:p>
          <a:p>
            <a:r>
              <a:rPr lang="en-US" sz="2200" dirty="0">
                <a:solidFill>
                  <a:srgbClr val="000000"/>
                </a:solidFill>
              </a:rPr>
              <a:t>1 state (Colorado) and the District of Columbia had a prevalence of obesity between 20% and &lt;25%.</a:t>
            </a:r>
          </a:p>
          <a:p>
            <a:r>
              <a:rPr lang="en-US" sz="2200" dirty="0">
                <a:solidFill>
                  <a:srgbClr val="000000"/>
                </a:solidFill>
              </a:rPr>
              <a:t>13 states had a prevalence of obesity between 25% and</a:t>
            </a:r>
            <a:r>
              <a:rPr lang="en-US" sz="2200" dirty="0">
                <a:solidFill>
                  <a:srgbClr val="FF0000"/>
                </a:solidFill>
              </a:rPr>
              <a:t> </a:t>
            </a:r>
            <a:r>
              <a:rPr lang="en-US" sz="2200" dirty="0">
                <a:solidFill>
                  <a:srgbClr val="000000"/>
                </a:solidFill>
              </a:rPr>
              <a:t>&lt;30%.</a:t>
            </a:r>
          </a:p>
          <a:p>
            <a:r>
              <a:rPr lang="en-US" sz="2200" dirty="0">
                <a:solidFill>
                  <a:srgbClr val="000000"/>
                </a:solidFill>
              </a:rPr>
              <a:t>23 states, Guam, and Puerto Rico had a prevalence of obesity between 30% and</a:t>
            </a:r>
            <a:r>
              <a:rPr lang="en-US" sz="2200" dirty="0">
                <a:solidFill>
                  <a:srgbClr val="FF0000"/>
                </a:solidFill>
              </a:rPr>
              <a:t> </a:t>
            </a:r>
            <a:r>
              <a:rPr lang="en-US" sz="2200" dirty="0">
                <a:solidFill>
                  <a:srgbClr val="000000"/>
                </a:solidFill>
              </a:rPr>
              <a:t>&lt;35%.</a:t>
            </a:r>
          </a:p>
          <a:p>
            <a:r>
              <a:rPr lang="en-US" sz="2200" dirty="0">
                <a:solidFill>
                  <a:srgbClr val="000000"/>
                </a:solidFill>
              </a:rPr>
              <a:t>12 states (Alabama, Arkansas, Indiana, Kansas, Kentucky, Louisiana, Michigan, Mississippi, </a:t>
            </a:r>
            <a:r>
              <a:rPr lang="en-US" sz="2200">
                <a:solidFill>
                  <a:srgbClr val="000000"/>
                </a:solidFill>
              </a:rPr>
              <a:t>Oklahoma, South Carolina, </a:t>
            </a:r>
            <a:r>
              <a:rPr lang="en-US" sz="2200" dirty="0">
                <a:solidFill>
                  <a:srgbClr val="000000"/>
                </a:solidFill>
              </a:rPr>
              <a:t>Tennessee, and West Virginia) had a prevalence of obesity of 35% or greater.</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74642" y="5743049"/>
            <a:ext cx="7966146" cy="1092607"/>
          </a:xfrm>
          <a:prstGeom prst="rect">
            <a:avLst/>
          </a:prstGeom>
          <a:noFill/>
        </p:spPr>
        <p:txBody>
          <a:bodyPr wrap="square" rtlCol="0">
            <a:spAutoFit/>
          </a:bodyPr>
          <a:lstStyle/>
          <a:p>
            <a:pPr>
              <a:spcAft>
                <a:spcPts val="600"/>
              </a:spcAft>
            </a:pPr>
            <a:r>
              <a:rPr lang="en-US" sz="1000" b="1" baseline="30000" dirty="0">
                <a:solidFill>
                  <a:srgbClr val="080808"/>
                </a:solidFill>
                <a:latin typeface="+mn-lt"/>
              </a:rPr>
              <a:t>¶ </a:t>
            </a:r>
            <a:r>
              <a:rPr lang="en-US" sz="1000" b="1" dirty="0">
                <a:solidFill>
                  <a:srgbClr val="080808"/>
                </a:solidFill>
                <a:latin typeface="+mn-lt"/>
              </a:rPr>
              <a:t>Prevalence estimates reflect BRFSS methodological changes started in 2011. These estimates should not be compared to prevalence estimates before 2011.</a:t>
            </a:r>
          </a:p>
          <a:p>
            <a:pPr>
              <a:spcAft>
                <a:spcPts val="600"/>
              </a:spcAft>
            </a:pPr>
            <a:r>
              <a:rPr lang="en-US" sz="1000" b="1" dirty="0">
                <a:solidFill>
                  <a:srgbClr val="080808"/>
                </a:solidFill>
                <a:hlinkClick r:id="rId4"/>
              </a:rPr>
              <a:t>http://www.cdc.gov/obesity/data/prevalence-maps.html</a:t>
            </a:r>
            <a:endParaRPr lang="en-US" sz="1000" b="1" dirty="0">
              <a:solidFill>
                <a:srgbClr val="080808"/>
              </a:solidFill>
            </a:endParaRPr>
          </a:p>
          <a:p>
            <a:pPr>
              <a:spcAft>
                <a:spcPts val="600"/>
              </a:spcAft>
            </a:pPr>
            <a:endParaRPr lang="en-US" sz="1000" b="1" dirty="0">
              <a:solidFill>
                <a:srgbClr val="080808"/>
              </a:solidFill>
              <a:latin typeface="+mn-lt"/>
            </a:endParaRPr>
          </a:p>
          <a:p>
            <a:endParaRPr lang="en-US" sz="1000" b="1" dirty="0">
              <a:solidFill>
                <a:srgbClr val="0039A6"/>
              </a:solidFill>
              <a:latin typeface="Verdana" pitchFamily="34" charset="0"/>
            </a:endParaRPr>
          </a:p>
        </p:txBody>
      </p:sp>
    </p:spTree>
    <p:extLst>
      <p:ext uri="{BB962C8B-B14F-4D97-AF65-F5344CB8AC3E}">
        <p14:creationId xmlns:p14="http://schemas.microsoft.com/office/powerpoint/2010/main" val="33911243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360218"/>
            <a:ext cx="9906000" cy="117763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8472" y="2094614"/>
            <a:ext cx="7552315" cy="3772785"/>
          </a:xfrm>
        </p:spPr>
        <p:txBody>
          <a:bodyPr/>
          <a:lstStyle/>
          <a:p>
            <a:pPr marL="0" indent="0">
              <a:buNone/>
            </a:pPr>
            <a:r>
              <a:rPr lang="en-US" dirty="0">
                <a:solidFill>
                  <a:srgbClr val="080808"/>
                </a:solidFill>
              </a:rPr>
              <a:t>BRFSS Methodological Changes Started in 2011</a:t>
            </a:r>
          </a:p>
          <a:p>
            <a:pPr marL="0" indent="0">
              <a:buNone/>
            </a:pPr>
            <a:endParaRPr lang="en-US" dirty="0">
              <a:solidFill>
                <a:srgbClr val="080808"/>
              </a:solidFill>
            </a:endParaRPr>
          </a:p>
          <a:p>
            <a:r>
              <a:rPr lang="en-US" dirty="0">
                <a:solidFill>
                  <a:srgbClr val="000000"/>
                </a:solidFill>
              </a:rPr>
              <a:t>New sampling frame that included both landline and cell phone households.</a:t>
            </a:r>
          </a:p>
          <a:p>
            <a:endParaRPr lang="en-US" dirty="0">
              <a:solidFill>
                <a:srgbClr val="000000"/>
              </a:solidFill>
            </a:endParaRPr>
          </a:p>
          <a:p>
            <a:r>
              <a:rPr lang="en-US" dirty="0">
                <a:solidFill>
                  <a:srgbClr val="000000"/>
                </a:solidFill>
              </a:rPr>
              <a:t>New weighting methodology used to provide a closer match between the sample and the population.</a:t>
            </a:r>
            <a:endParaRPr lang="en-US" dirty="0">
              <a:solidFill>
                <a:srgbClr val="FF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3778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457199"/>
            <a:ext cx="9906000" cy="99906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6933" y="1837267"/>
            <a:ext cx="8516286" cy="3770508"/>
          </a:xfrm>
        </p:spPr>
        <p:txBody>
          <a:bodyPr/>
          <a:lstStyle/>
          <a:p>
            <a:pPr marL="0" indent="0">
              <a:buNone/>
            </a:pPr>
            <a:r>
              <a:rPr lang="en-US" dirty="0">
                <a:solidFill>
                  <a:srgbClr val="080808"/>
                </a:solidFill>
              </a:rPr>
              <a:t>Exclusion Criteria Used Beginning with 2011 BRFSS Data</a:t>
            </a:r>
          </a:p>
          <a:p>
            <a:pPr marL="0" indent="0">
              <a:buNone/>
            </a:pPr>
            <a:r>
              <a:rPr lang="en-US" i="1" dirty="0">
                <a:solidFill>
                  <a:srgbClr val="000000"/>
                </a:solidFill>
              </a:rPr>
              <a:t>Records with the following were excluded:</a:t>
            </a:r>
          </a:p>
          <a:p>
            <a:r>
              <a:rPr lang="en-US" dirty="0">
                <a:solidFill>
                  <a:srgbClr val="000000"/>
                </a:solidFill>
              </a:rPr>
              <a:t>Height:  &lt;3 feet or ≥8 feet </a:t>
            </a:r>
          </a:p>
          <a:p>
            <a:pPr marL="0" indent="0">
              <a:buNone/>
            </a:pPr>
            <a:endParaRPr lang="en-US" dirty="0">
              <a:solidFill>
                <a:srgbClr val="000000"/>
              </a:solidFill>
            </a:endParaRPr>
          </a:p>
          <a:p>
            <a:r>
              <a:rPr lang="en-US" dirty="0">
                <a:solidFill>
                  <a:srgbClr val="000000"/>
                </a:solidFill>
              </a:rPr>
              <a:t>Weight:  &lt;50 pounds or ≥650 pounds</a:t>
            </a:r>
          </a:p>
          <a:p>
            <a:pPr marL="0" indent="0">
              <a:buNone/>
            </a:pPr>
            <a:endParaRPr lang="en-US" dirty="0">
              <a:solidFill>
                <a:srgbClr val="000000"/>
              </a:solidFill>
            </a:endParaRPr>
          </a:p>
          <a:p>
            <a:r>
              <a:rPr lang="en-US" dirty="0">
                <a:solidFill>
                  <a:srgbClr val="000000"/>
                </a:solidFill>
              </a:rPr>
              <a:t>BMI: </a:t>
            </a:r>
            <a:r>
              <a:rPr lang="en-US" dirty="0">
                <a:solidFill>
                  <a:srgbClr val="080808"/>
                </a:solidFill>
              </a:rPr>
              <a:t>&lt;12 kg/m</a:t>
            </a:r>
            <a:r>
              <a:rPr lang="en-US" baseline="30000" dirty="0">
                <a:solidFill>
                  <a:srgbClr val="080808"/>
                </a:solidFill>
              </a:rPr>
              <a:t>2</a:t>
            </a:r>
            <a:r>
              <a:rPr lang="en-US" dirty="0">
                <a:solidFill>
                  <a:srgbClr val="080808"/>
                </a:solidFill>
              </a:rPr>
              <a:t> or ≥100 kg/m</a:t>
            </a:r>
            <a:r>
              <a:rPr lang="en-US" baseline="30000" dirty="0">
                <a:solidFill>
                  <a:srgbClr val="080808"/>
                </a:solidFill>
              </a:rPr>
              <a:t>2</a:t>
            </a:r>
          </a:p>
          <a:p>
            <a:pPr marL="0" indent="0">
              <a:buNone/>
            </a:pPr>
            <a:endParaRPr lang="en-US" baseline="30000" dirty="0">
              <a:solidFill>
                <a:schemeClr val="bg2">
                  <a:lumMod val="50000"/>
                </a:schemeClr>
              </a:solidFill>
            </a:endParaRPr>
          </a:p>
          <a:p>
            <a:r>
              <a:rPr lang="en-US" dirty="0">
                <a:solidFill>
                  <a:srgbClr val="000000"/>
                </a:solidFill>
              </a:rPr>
              <a:t>Pregnant women</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1" y="362353"/>
            <a:ext cx="10287000" cy="757629"/>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2011</a:t>
            </a:r>
            <a:endParaRPr lang="en-US" dirty="0"/>
          </a:p>
        </p:txBody>
      </p:sp>
      <p:sp>
        <p:nvSpPr>
          <p:cNvPr id="8" name="TextBox 7">
            <a:extLst>
              <a:ext uri="{C183D7F6-B498-43B3-948B-1728B52AA6E4}">
                <adec:decorative xmlns:adec="http://schemas.microsoft.com/office/drawing/2017/decorative" val="0"/>
              </a:ext>
            </a:extLst>
          </p:cNvPr>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13" name="Picture 12" descr="Prevalence¶ of Self-Reported Obesity Among U.S. Adults by State and Territory, BRFSS, 2011. Map details on slide 11.">
            <a:hlinkClick r:id="rId2" action="ppaction://hlinksldjump"/>
            <a:extLst>
              <a:ext uri="{C183D7F6-B498-43B3-948B-1728B52AA6E4}">
                <adec:decorative xmlns:adec="http://schemas.microsoft.com/office/drawing/2017/decorative" val="0"/>
              </a:ext>
            </a:extLst>
          </p:cNvPr>
          <p:cNvPicPr>
            <a:picLocks noChangeAspect="1"/>
          </p:cNvPicPr>
          <p:nvPr/>
        </p:nvPicPr>
        <p:blipFill rotWithShape="1">
          <a:blip r:embed="rId3"/>
          <a:srcRect t="8151" b="17338"/>
          <a:stretch/>
        </p:blipFill>
        <p:spPr>
          <a:xfrm>
            <a:off x="912574" y="1613044"/>
            <a:ext cx="8266892" cy="4592547"/>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49"/>
            <a:ext cx="8862515" cy="4349537"/>
          </a:xfrm>
        </p:spPr>
        <p:txBody>
          <a:bodyPr/>
          <a:lstStyle/>
          <a:p>
            <a:pPr marL="0" indent="0">
              <a:spcBef>
                <a:spcPts val="0"/>
              </a:spcBef>
              <a:buClrTx/>
              <a:buSzTx/>
              <a:buNone/>
            </a:pPr>
            <a:r>
              <a:rPr lang="en-US" b="0" dirty="0">
                <a:solidFill>
                  <a:srgbClr val="000000"/>
                </a:solidFill>
              </a:rPr>
              <a:t>	</a:t>
            </a:r>
            <a:endParaRPr lang="en-US" dirty="0"/>
          </a:p>
        </p:txBody>
      </p:sp>
      <p:sp>
        <p:nvSpPr>
          <p:cNvPr id="10" name="TextBox 9">
            <a:extLst>
              <a:ext uri="{C183D7F6-B498-43B3-948B-1728B52AA6E4}">
                <adec:decorative xmlns:adec="http://schemas.microsoft.com/office/drawing/2017/decorative" val="0"/>
              </a:ext>
            </a:extLst>
          </p:cNvPr>
          <p:cNvSpPr txBox="1"/>
          <p:nvPr/>
        </p:nvSpPr>
        <p:spPr>
          <a:xfrm>
            <a:off x="1280160" y="6451488"/>
            <a:ext cx="7547956"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10;&#10;HHS and CDC logo">
            <a:extLs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7283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8668"/>
            <a:ext cx="10286999" cy="798416"/>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2012</a:t>
            </a:r>
            <a:endParaRPr lang="en-US" dirty="0"/>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12. Map details on slide 12.">
            <a:hlinkClick r:id="rId2" action="ppaction://hlinksldjump"/>
          </p:cNvPr>
          <p:cNvPicPr>
            <a:picLocks/>
          </p:cNvPicPr>
          <p:nvPr/>
        </p:nvPicPr>
        <p:blipFill rotWithShape="1">
          <a:blip r:embed="rId3"/>
          <a:srcRect t="8779" b="17096"/>
          <a:stretch/>
        </p:blipFill>
        <p:spPr>
          <a:xfrm>
            <a:off x="920844" y="1654137"/>
            <a:ext cx="8266176" cy="4590288"/>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49"/>
            <a:ext cx="8862515" cy="4349537"/>
          </a:xfrm>
        </p:spPr>
        <p:txBody>
          <a:bodyPr/>
          <a:lstStyle/>
          <a:p>
            <a:pPr marL="0" indent="0">
              <a:spcBef>
                <a:spcPts val="0"/>
              </a:spcBef>
              <a:buClrTx/>
              <a:buSzTx/>
              <a:buNone/>
            </a:pPr>
            <a:r>
              <a:rPr lang="en-US" b="0" dirty="0">
                <a:solidFill>
                  <a:srgbClr val="000000"/>
                </a:solidFill>
              </a:rPr>
              <a:t>	</a:t>
            </a:r>
            <a:endParaRPr lang="en-US" dirty="0"/>
          </a:p>
        </p:txBody>
      </p:sp>
      <p:sp>
        <p:nvSpPr>
          <p:cNvPr id="8" name="TextBox 7"/>
          <p:cNvSpPr txBox="1"/>
          <p:nvPr/>
        </p:nvSpPr>
        <p:spPr>
          <a:xfrm>
            <a:off x="1230284" y="6441440"/>
            <a:ext cx="7564581"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5040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7678"/>
            <a:ext cx="10287000" cy="817236"/>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2013</a:t>
            </a:r>
            <a:endParaRPr lang="en-US" dirty="0"/>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13. Map details on slide 13.">
            <a:hlinkClick r:id="rId2" action="ppaction://hlinksldjump"/>
          </p:cNvPr>
          <p:cNvPicPr>
            <a:picLocks noChangeAspect="1"/>
          </p:cNvPicPr>
          <p:nvPr/>
        </p:nvPicPr>
        <p:blipFill rotWithShape="1">
          <a:blip r:embed="rId3"/>
          <a:srcRect t="8621" b="16718"/>
          <a:stretch/>
        </p:blipFill>
        <p:spPr>
          <a:xfrm>
            <a:off x="933707" y="1654139"/>
            <a:ext cx="8262011" cy="4590288"/>
          </a:xfrm>
          <a:prstGeom prst="rect">
            <a:avLst/>
          </a:prstGeom>
        </p:spPr>
      </p:pic>
      <p:sp>
        <p:nvSpPr>
          <p:cNvPr id="3" name="Content Placeholder 2" descr="Prevalence¶ of Self-Reported Obesity Among U.S. Adults by State and Territory, BRFSS, 2013. Map details on slide 13."/>
          <p:cNvSpPr>
            <a:spLocks noGrp="1"/>
          </p:cNvSpPr>
          <p:nvPr>
            <p:ph idx="1"/>
          </p:nvPr>
        </p:nvSpPr>
        <p:spPr>
          <a:xfrm>
            <a:off x="461464" y="1583249"/>
            <a:ext cx="8862515" cy="5183311"/>
          </a:xfrm>
        </p:spPr>
        <p:txBody>
          <a:bodyPr/>
          <a:lstStyle/>
          <a:p>
            <a:pPr marL="0" indent="0">
              <a:spcBef>
                <a:spcPts val="0"/>
              </a:spcBef>
              <a:buClrTx/>
              <a:buSzTx/>
              <a:buNone/>
            </a:pPr>
            <a:r>
              <a:rPr lang="en-US" b="0" dirty="0">
                <a:solidFill>
                  <a:srgbClr val="000000"/>
                </a:solidFill>
              </a:rPr>
              <a:t>	</a:t>
            </a:r>
            <a:endParaRPr lang="en-US" dirty="0"/>
          </a:p>
        </p:txBody>
      </p:sp>
      <p:sp>
        <p:nvSpPr>
          <p:cNvPr id="8" name="TextBox 7"/>
          <p:cNvSpPr txBox="1"/>
          <p:nvPr/>
        </p:nvSpPr>
        <p:spPr>
          <a:xfrm>
            <a:off x="1163782" y="6441440"/>
            <a:ext cx="7481454"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0531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8771"/>
            <a:ext cx="10287000" cy="777982"/>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2014</a:t>
            </a:r>
            <a:endParaRPr lang="en-US" dirty="0"/>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20" name="Picture 19" descr="Prevalence¶ of Self-Reported Obesity Among U.S. Adults by State and Territory, BRFSS, 2014. Map details on slide 14.">
            <a:hlinkClick r:id="rId2" action="ppaction://hlinksldjump"/>
          </p:cNvPr>
          <p:cNvPicPr>
            <a:picLocks/>
          </p:cNvPicPr>
          <p:nvPr/>
        </p:nvPicPr>
        <p:blipFill rotWithShape="1">
          <a:blip r:embed="rId3"/>
          <a:srcRect t="8519" b="17068"/>
          <a:stretch/>
        </p:blipFill>
        <p:spPr>
          <a:xfrm>
            <a:off x="923834" y="1633226"/>
            <a:ext cx="8266176" cy="4590288"/>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49"/>
            <a:ext cx="8862515" cy="4349537"/>
          </a:xfrm>
        </p:spPr>
        <p:txBody>
          <a:bodyPr/>
          <a:lstStyle/>
          <a:p>
            <a:pPr marL="0" indent="0">
              <a:spcBef>
                <a:spcPts val="0"/>
              </a:spcBef>
              <a:buClrTx/>
              <a:buSzTx/>
              <a:buNone/>
            </a:pPr>
            <a:r>
              <a:rPr lang="en-US" b="0" dirty="0">
                <a:solidFill>
                  <a:srgbClr val="000000"/>
                </a:solidFill>
              </a:rPr>
              <a:t>	</a:t>
            </a:r>
            <a:endParaRPr lang="en-US" dirty="0"/>
          </a:p>
        </p:txBody>
      </p:sp>
      <p:sp>
        <p:nvSpPr>
          <p:cNvPr id="8" name="TextBox 7"/>
          <p:cNvSpPr txBox="1"/>
          <p:nvPr/>
        </p:nvSpPr>
        <p:spPr>
          <a:xfrm>
            <a:off x="1113905" y="6441440"/>
            <a:ext cx="7498080" cy="400110"/>
          </a:xfrm>
          <a:prstGeom prst="rect">
            <a:avLst/>
          </a:prstGeom>
          <a:noFill/>
        </p:spPr>
        <p:txBody>
          <a:bodyPr wrap="square" rtlCol="0">
            <a:spAutoFit/>
          </a:bodyPr>
          <a:lstStyle/>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endPar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8275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8500"/>
            <a:ext cx="10287000" cy="788256"/>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2015</a:t>
            </a:r>
            <a:endParaRPr lang="en-US" dirty="0"/>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5" name="Picture 4" descr="Prevalence¶ of Self-Reported Obesity Among U.S. Adults by State and Territory, BRFSS, 2015. Map details on slide 15.">
            <a:hlinkClick r:id="rId2" action="ppaction://hlinksldjump"/>
          </p:cNvPr>
          <p:cNvPicPr>
            <a:picLocks/>
          </p:cNvPicPr>
          <p:nvPr/>
        </p:nvPicPr>
        <p:blipFill rotWithShape="1">
          <a:blip r:embed="rId3"/>
          <a:srcRect t="8778" b="16839"/>
          <a:stretch/>
        </p:blipFill>
        <p:spPr>
          <a:xfrm>
            <a:off x="929474" y="1654140"/>
            <a:ext cx="8266176" cy="4590288"/>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50"/>
            <a:ext cx="8862515" cy="3799912"/>
          </a:xfrm>
        </p:spPr>
        <p:txBody>
          <a:bodyPr/>
          <a:lstStyle/>
          <a:p>
            <a:pPr marL="0" indent="0">
              <a:spcBef>
                <a:spcPts val="0"/>
              </a:spcBef>
              <a:buClrTx/>
              <a:buSzTx/>
              <a:buNone/>
            </a:pPr>
            <a:r>
              <a:rPr lang="en-US" b="0" dirty="0">
                <a:solidFill>
                  <a:srgbClr val="000000"/>
                </a:solidFill>
              </a:rPr>
              <a:t>	</a:t>
            </a:r>
            <a:endParaRPr lang="en-US" dirty="0"/>
          </a:p>
        </p:txBody>
      </p:sp>
      <p:sp>
        <p:nvSpPr>
          <p:cNvPr id="8" name="TextBox 7"/>
          <p:cNvSpPr txBox="1"/>
          <p:nvPr/>
        </p:nvSpPr>
        <p:spPr>
          <a:xfrm>
            <a:off x="1064028" y="6441440"/>
            <a:ext cx="7481455"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997591"/>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9218</TotalTime>
  <Words>5167</Words>
  <Application>Microsoft Office PowerPoint</Application>
  <PresentationFormat>35mm Slides</PresentationFormat>
  <Paragraphs>1607</Paragraphs>
  <Slides>23</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Latha</vt:lpstr>
      <vt:lpstr>Myriad Web Pro</vt:lpstr>
      <vt:lpstr>Times New Roman</vt:lpstr>
      <vt:lpstr>Verdana</vt:lpstr>
      <vt:lpstr>Wingdings</vt:lpstr>
      <vt:lpstr>NCCDPHP_ppt_darktheme[1]</vt:lpstr>
      <vt:lpstr>NCEZID_ppt_lighttheme[1]</vt:lpstr>
      <vt:lpstr>Prevalence of Self-Reported Obesity Among  U.S. Adults by State and Territory</vt:lpstr>
      <vt:lpstr>Prevalence of Self-Reported Obesity Among  U.S. Adults by State and Territory</vt:lpstr>
      <vt:lpstr>Prevalence of Self-Reported Obesity Among  U.S. Adults by State and Territory</vt:lpstr>
      <vt:lpstr>Prevalence of Self-Reported Obesity Among  U.S. Adults by State and Territory</vt:lpstr>
      <vt:lpstr>Prevalence¶ of Self-Reported Obesity Among U.S. Adults by State and Territory, BRFSS, 2011</vt:lpstr>
      <vt:lpstr>Prevalence¶ of Self-Reported Obesity Among U.S. Adults by State and Territory, BRFSS, 2012</vt:lpstr>
      <vt:lpstr>Prevalence¶ of Self-Reported Obesity Among U.S. Adults by State and Territory, BRFSS, 2013</vt:lpstr>
      <vt:lpstr>Prevalence¶ of Self-Reported Obesity Among U.S. Adults by State and Territory, BRFSS, 2014</vt:lpstr>
      <vt:lpstr>Prevalence¶ of Self-Reported Obesity Among U.S. Adults by State and Territory, BRFSS, 2015</vt:lpstr>
      <vt:lpstr>Prevalence¶ of Self-Reported Obesity Among U.S. Adults by State and Territory, BRFSS, 2016</vt:lpstr>
      <vt:lpstr>Prevalence¶ of Self-Reported Obesity Among U.S. Adults by State and Territory, BRFSS, 2017</vt:lpstr>
      <vt:lpstr>Prevalence¶ of Self-Reported Obesity Among U.S. Adults by State and Territory, BRFSS, 2018</vt:lpstr>
      <vt:lpstr>Prevalence¶ of Self-Reported Obesity Among U.S. Adults by State and Territory, BRFSS, 2019</vt:lpstr>
      <vt:lpstr> Prevalence¶ of Self-Reported Obesity Among U.S. Adults by State and Territory, BRFSS, 2011</vt:lpstr>
      <vt:lpstr> Prevalence¶ of Self-Reported Obesity Among U.S. Adults by State and Territory, BRFSS, 2012</vt:lpstr>
      <vt:lpstr>Prevalence¶ of Self-Reported Obesity Among U.S. Adults by State and Territory, BRFSS, 2013</vt:lpstr>
      <vt:lpstr> Prevalence¶ of Self-Reported Obesity Among U.S. Adults by State and Territory, BRFSS, 2014</vt:lpstr>
      <vt:lpstr> Prevalence¶ of Self-Reported Obesity Among U.S. Adults by State and Territory, BRFSS, 2015</vt:lpstr>
      <vt:lpstr> Prevalence¶ of Self-Reported Obesity Among U.S. Adults by State and Territory, BRFSS, 2016</vt:lpstr>
      <vt:lpstr> Prevalence¶ of Self-Reported Obesity Among U.S. Adults by State and Territory, BRFSS, 2017</vt:lpstr>
      <vt:lpstr> Prevalence¶ of Self-Reported Obesity Among U.S. Adults by State and Territory, BRFSS, 2018</vt:lpstr>
      <vt:lpstr> Prevalence¶ of Self-Reported Obesity Among U.S. Adults by State and Territory, BRFSS, 2019</vt:lpstr>
      <vt:lpstr> Prevalence¶ of Self-Reported Obesity Among U.S. Adults by State and Territory, BRFSS, 2019</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(CDC/DDNID/NCCDPHP/DNPAO)</cp:lastModifiedBy>
  <cp:revision>650</cp:revision>
  <cp:lastPrinted>2019-08-01T19:27:15Z</cp:lastPrinted>
  <dcterms:created xsi:type="dcterms:W3CDTF">2000-10-25T15:41:08Z</dcterms:created>
  <dcterms:modified xsi:type="dcterms:W3CDTF">2020-09-14T13:24:18Z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