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730" r:id="rId2"/>
    <p:sldMasterId id="2147483740" r:id="rId3"/>
  </p:sldMasterIdLst>
  <p:notesMasterIdLst>
    <p:notesMasterId r:id="rId16"/>
  </p:notesMasterIdLst>
  <p:handoutMasterIdLst>
    <p:handoutMasterId r:id="rId17"/>
  </p:handoutMasterIdLst>
  <p:sldIdLst>
    <p:sldId id="539" r:id="rId4"/>
    <p:sldId id="542" r:id="rId5"/>
    <p:sldId id="545" r:id="rId6"/>
    <p:sldId id="582" r:id="rId7"/>
    <p:sldId id="583" r:id="rId8"/>
    <p:sldId id="586" r:id="rId9"/>
    <p:sldId id="589" r:id="rId10"/>
    <p:sldId id="584" r:id="rId11"/>
    <p:sldId id="587" r:id="rId12"/>
    <p:sldId id="590" r:id="rId13"/>
    <p:sldId id="585" r:id="rId14"/>
    <p:sldId id="588" r:id="rId15"/>
  </p:sldIdLst>
  <p:sldSz cx="10287000" cy="6858000" type="35mm"/>
  <p:notesSz cx="6980238"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3632">
          <p15:clr>
            <a:srgbClr val="A4A3A4"/>
          </p15:clr>
        </p15:guide>
        <p15:guide id="2">
          <p15:clr>
            <a:srgbClr val="A4A3A4"/>
          </p15:clr>
        </p15:guide>
        <p15:guide id="3" pos="576">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Guire, Lisa (CDC/ONDIEH/NCIPC)" initials="LCM" lastIdx="2" clrIdx="0"/>
  <p:cmAuthor id="1" name="CDC User" initials="DAG"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606"/>
    <a:srgbClr val="080808"/>
    <a:srgbClr val="BCE292"/>
    <a:srgbClr val="9ED561"/>
    <a:srgbClr val="E8FECE"/>
    <a:srgbClr val="FAF400"/>
    <a:srgbClr val="F45C2C"/>
    <a:srgbClr val="ED4213"/>
    <a:srgbClr val="EEE800"/>
    <a:srgbClr val="FFC6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82" autoAdjust="0"/>
    <p:restoredTop sz="74635" autoAdjust="0"/>
  </p:normalViewPr>
  <p:slideViewPr>
    <p:cSldViewPr snapToGrid="0">
      <p:cViewPr varScale="1">
        <p:scale>
          <a:sx n="82" d="100"/>
          <a:sy n="82" d="100"/>
        </p:scale>
        <p:origin x="150" y="84"/>
      </p:cViewPr>
      <p:guideLst>
        <p:guide orient="horz" pos="3632"/>
        <p:guide/>
        <p:guide pos="576"/>
      </p:guideLst>
    </p:cSldViewPr>
  </p:slideViewPr>
  <p:outlineViewPr>
    <p:cViewPr>
      <p:scale>
        <a:sx n="33" d="100"/>
        <a:sy n="33" d="100"/>
      </p:scale>
      <p:origin x="0" y="0"/>
    </p:cViewPr>
  </p:outlineViewPr>
  <p:notesTextViewPr>
    <p:cViewPr>
      <p:scale>
        <a:sx n="120" d="100"/>
        <a:sy n="120" d="100"/>
      </p:scale>
      <p:origin x="0" y="0"/>
    </p:cViewPr>
  </p:notesTextViewPr>
  <p:sorterViewPr>
    <p:cViewPr>
      <p:scale>
        <a:sx n="150" d="100"/>
        <a:sy n="150" d="100"/>
      </p:scale>
      <p:origin x="0" y="0"/>
    </p:cViewPr>
  </p:sorterViewPr>
  <p:notesViewPr>
    <p:cSldViewPr snapToGrid="0">
      <p:cViewPr varScale="1">
        <p:scale>
          <a:sx n="55" d="100"/>
          <a:sy n="55" d="100"/>
        </p:scale>
        <p:origin x="-1806" y="-90"/>
      </p:cViewPr>
      <p:guideLst>
        <p:guide orient="horz" pos="2880"/>
        <p:guide pos="21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1" y="0"/>
            <a:ext cx="3033306" cy="449705"/>
          </a:xfrm>
          <a:prstGeom prst="rect">
            <a:avLst/>
          </a:prstGeom>
          <a:noFill/>
          <a:ln w="9525">
            <a:noFill/>
            <a:miter lim="800000"/>
            <a:headEnd/>
            <a:tailEnd/>
          </a:ln>
          <a:effectLst/>
        </p:spPr>
        <p:txBody>
          <a:bodyPr vert="horz" wrap="square" lIns="90395" tIns="45198" rIns="90395" bIns="45198" numCol="1" anchor="t" anchorCtr="0" compatLnSpc="1">
            <a:prstTxWarp prst="textNoShape">
              <a:avLst/>
            </a:prstTxWarp>
          </a:bodyPr>
          <a:lstStyle>
            <a:lvl1pPr eaLnBrk="0" hangingPunct="0">
              <a:defRPr sz="1200"/>
            </a:lvl1pPr>
          </a:lstStyle>
          <a:p>
            <a:pPr>
              <a:defRPr/>
            </a:pPr>
            <a:endParaRPr lang="en-US"/>
          </a:p>
        </p:txBody>
      </p:sp>
      <p:sp>
        <p:nvSpPr>
          <p:cNvPr id="190467" name="Rectangle 3"/>
          <p:cNvSpPr>
            <a:spLocks noGrp="1" noChangeArrowheads="1"/>
          </p:cNvSpPr>
          <p:nvPr>
            <p:ph type="dt" sz="quarter" idx="1"/>
          </p:nvPr>
        </p:nvSpPr>
        <p:spPr bwMode="auto">
          <a:xfrm>
            <a:off x="3946933" y="0"/>
            <a:ext cx="3033305" cy="449705"/>
          </a:xfrm>
          <a:prstGeom prst="rect">
            <a:avLst/>
          </a:prstGeom>
          <a:noFill/>
          <a:ln w="9525">
            <a:noFill/>
            <a:miter lim="800000"/>
            <a:headEnd/>
            <a:tailEnd/>
          </a:ln>
          <a:effectLst/>
        </p:spPr>
        <p:txBody>
          <a:bodyPr vert="horz" wrap="square" lIns="90395" tIns="45198" rIns="90395" bIns="45198" numCol="1" anchor="t" anchorCtr="0" compatLnSpc="1">
            <a:prstTxWarp prst="textNoShape">
              <a:avLst/>
            </a:prstTxWarp>
          </a:bodyPr>
          <a:lstStyle>
            <a:lvl1pPr algn="r" eaLnBrk="0" hangingPunct="0">
              <a:defRPr sz="1200"/>
            </a:lvl1pPr>
          </a:lstStyle>
          <a:p>
            <a:pPr>
              <a:defRPr/>
            </a:pPr>
            <a:endParaRPr lang="en-US"/>
          </a:p>
        </p:txBody>
      </p:sp>
      <p:sp>
        <p:nvSpPr>
          <p:cNvPr id="190468" name="Rectangle 4"/>
          <p:cNvSpPr>
            <a:spLocks noGrp="1" noChangeArrowheads="1"/>
          </p:cNvSpPr>
          <p:nvPr>
            <p:ph type="ftr" sz="quarter" idx="2"/>
          </p:nvPr>
        </p:nvSpPr>
        <p:spPr bwMode="auto">
          <a:xfrm>
            <a:off x="1" y="8694295"/>
            <a:ext cx="3033306" cy="449705"/>
          </a:xfrm>
          <a:prstGeom prst="rect">
            <a:avLst/>
          </a:prstGeom>
          <a:noFill/>
          <a:ln w="9525">
            <a:noFill/>
            <a:miter lim="800000"/>
            <a:headEnd/>
            <a:tailEnd/>
          </a:ln>
          <a:effectLst/>
        </p:spPr>
        <p:txBody>
          <a:bodyPr vert="horz" wrap="square" lIns="90395" tIns="45198" rIns="90395" bIns="45198" numCol="1" anchor="b" anchorCtr="0" compatLnSpc="1">
            <a:prstTxWarp prst="textNoShape">
              <a:avLst/>
            </a:prstTxWarp>
          </a:bodyPr>
          <a:lstStyle>
            <a:lvl1pPr eaLnBrk="0" hangingPunct="0">
              <a:defRPr sz="1200"/>
            </a:lvl1pPr>
          </a:lstStyle>
          <a:p>
            <a:pPr>
              <a:defRPr/>
            </a:pPr>
            <a:endParaRPr lang="en-US"/>
          </a:p>
        </p:txBody>
      </p:sp>
      <p:sp>
        <p:nvSpPr>
          <p:cNvPr id="190469" name="Rectangle 5"/>
          <p:cNvSpPr>
            <a:spLocks noGrp="1" noChangeArrowheads="1"/>
          </p:cNvSpPr>
          <p:nvPr>
            <p:ph type="sldNum" sz="quarter" idx="3"/>
          </p:nvPr>
        </p:nvSpPr>
        <p:spPr bwMode="auto">
          <a:xfrm>
            <a:off x="3946933" y="8694295"/>
            <a:ext cx="3033305" cy="449705"/>
          </a:xfrm>
          <a:prstGeom prst="rect">
            <a:avLst/>
          </a:prstGeom>
          <a:noFill/>
          <a:ln w="9525">
            <a:noFill/>
            <a:miter lim="800000"/>
            <a:headEnd/>
            <a:tailEnd/>
          </a:ln>
          <a:effectLst/>
        </p:spPr>
        <p:txBody>
          <a:bodyPr vert="horz" wrap="square" lIns="90395" tIns="45198" rIns="90395" bIns="45198" numCol="1" anchor="b" anchorCtr="0" compatLnSpc="1">
            <a:prstTxWarp prst="textNoShape">
              <a:avLst/>
            </a:prstTxWarp>
          </a:bodyPr>
          <a:lstStyle>
            <a:lvl1pPr algn="r" eaLnBrk="0" hangingPunct="0">
              <a:defRPr sz="1200"/>
            </a:lvl1pPr>
          </a:lstStyle>
          <a:p>
            <a:pPr>
              <a:defRPr/>
            </a:pPr>
            <a:fld id="{1805D087-AF7F-4474-91AC-87EE2095E188}" type="slidenum">
              <a:rPr lang="en-US"/>
              <a:pPr>
                <a:defRPr/>
              </a:pPr>
              <a:t>‹#›</a:t>
            </a:fld>
            <a:endParaRPr lang="en-US"/>
          </a:p>
        </p:txBody>
      </p:sp>
    </p:spTree>
    <p:extLst>
      <p:ext uri="{BB962C8B-B14F-4D97-AF65-F5344CB8AC3E}">
        <p14:creationId xmlns:p14="http://schemas.microsoft.com/office/powerpoint/2010/main" val="2394171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23822" cy="457513"/>
          </a:xfrm>
          <a:prstGeom prst="rect">
            <a:avLst/>
          </a:prstGeom>
          <a:noFill/>
          <a:ln w="9525">
            <a:noFill/>
            <a:miter lim="800000"/>
            <a:headEnd/>
            <a:tailEnd/>
          </a:ln>
          <a:effectLst/>
        </p:spPr>
        <p:txBody>
          <a:bodyPr vert="horz" wrap="square" lIns="91678" tIns="45840" rIns="91678" bIns="45840" numCol="1" anchor="t" anchorCtr="0" compatLnSpc="1">
            <a:prstTxWarp prst="textNoShape">
              <a:avLst/>
            </a:prstTxWarp>
          </a:bodyPr>
          <a:lstStyle>
            <a:lvl1pPr defTabSz="916716" eaLnBrk="0" hangingPunct="0">
              <a:defRPr sz="1200"/>
            </a:lvl1pPr>
          </a:lstStyle>
          <a:p>
            <a:pPr>
              <a:defRPr/>
            </a:pPr>
            <a:endParaRPr lang="en-US"/>
          </a:p>
        </p:txBody>
      </p:sp>
      <p:sp>
        <p:nvSpPr>
          <p:cNvPr id="5123" name="Rectangle 3"/>
          <p:cNvSpPr>
            <a:spLocks noGrp="1" noChangeArrowheads="1"/>
          </p:cNvSpPr>
          <p:nvPr>
            <p:ph type="dt" idx="1"/>
          </p:nvPr>
        </p:nvSpPr>
        <p:spPr bwMode="auto">
          <a:xfrm>
            <a:off x="3956419" y="0"/>
            <a:ext cx="3023821" cy="457513"/>
          </a:xfrm>
          <a:prstGeom prst="rect">
            <a:avLst/>
          </a:prstGeom>
          <a:noFill/>
          <a:ln w="9525">
            <a:noFill/>
            <a:miter lim="800000"/>
            <a:headEnd/>
            <a:tailEnd/>
          </a:ln>
          <a:effectLst/>
        </p:spPr>
        <p:txBody>
          <a:bodyPr vert="horz" wrap="square" lIns="91678" tIns="45840" rIns="91678" bIns="45840" numCol="1" anchor="t" anchorCtr="0" compatLnSpc="1">
            <a:prstTxWarp prst="textNoShape">
              <a:avLst/>
            </a:prstTxWarp>
          </a:bodyPr>
          <a:lstStyle>
            <a:lvl1pPr algn="r" defTabSz="916716" eaLnBrk="0" hangingPunct="0">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920750" y="685800"/>
            <a:ext cx="5145088"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1015" y="4344027"/>
            <a:ext cx="5118209" cy="4114488"/>
          </a:xfrm>
          <a:prstGeom prst="rect">
            <a:avLst/>
          </a:prstGeom>
          <a:noFill/>
          <a:ln w="9525">
            <a:noFill/>
            <a:miter lim="800000"/>
            <a:headEnd/>
            <a:tailEnd/>
          </a:ln>
          <a:effectLst/>
        </p:spPr>
        <p:txBody>
          <a:bodyPr vert="horz" wrap="square" lIns="91678" tIns="45840" rIns="91678" bIns="458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491"/>
            <a:ext cx="3023822" cy="457512"/>
          </a:xfrm>
          <a:prstGeom prst="rect">
            <a:avLst/>
          </a:prstGeom>
          <a:noFill/>
          <a:ln w="9525">
            <a:noFill/>
            <a:miter lim="800000"/>
            <a:headEnd/>
            <a:tailEnd/>
          </a:ln>
          <a:effectLst/>
        </p:spPr>
        <p:txBody>
          <a:bodyPr vert="horz" wrap="square" lIns="91678" tIns="45840" rIns="91678" bIns="45840" numCol="1" anchor="b" anchorCtr="0" compatLnSpc="1">
            <a:prstTxWarp prst="textNoShape">
              <a:avLst/>
            </a:prstTxWarp>
          </a:bodyPr>
          <a:lstStyle>
            <a:lvl1pPr defTabSz="916716" eaLnBrk="0" hangingPunct="0">
              <a:defRPr sz="1200"/>
            </a:lvl1pPr>
          </a:lstStyle>
          <a:p>
            <a:pPr>
              <a:defRPr/>
            </a:pPr>
            <a:endParaRPr lang="en-US"/>
          </a:p>
        </p:txBody>
      </p:sp>
      <p:sp>
        <p:nvSpPr>
          <p:cNvPr id="5127" name="Rectangle 7"/>
          <p:cNvSpPr>
            <a:spLocks noGrp="1" noChangeArrowheads="1"/>
          </p:cNvSpPr>
          <p:nvPr>
            <p:ph type="sldNum" sz="quarter" idx="5"/>
          </p:nvPr>
        </p:nvSpPr>
        <p:spPr bwMode="auto">
          <a:xfrm>
            <a:off x="3956419" y="8686491"/>
            <a:ext cx="3023821" cy="457512"/>
          </a:xfrm>
          <a:prstGeom prst="rect">
            <a:avLst/>
          </a:prstGeom>
          <a:noFill/>
          <a:ln w="9525">
            <a:noFill/>
            <a:miter lim="800000"/>
            <a:headEnd/>
            <a:tailEnd/>
          </a:ln>
          <a:effectLst/>
        </p:spPr>
        <p:txBody>
          <a:bodyPr vert="horz" wrap="square" lIns="91678" tIns="45840" rIns="91678" bIns="45840" numCol="1" anchor="b" anchorCtr="0" compatLnSpc="1">
            <a:prstTxWarp prst="textNoShape">
              <a:avLst/>
            </a:prstTxWarp>
          </a:bodyPr>
          <a:lstStyle>
            <a:lvl1pPr algn="r" defTabSz="916716" eaLnBrk="0" hangingPunct="0">
              <a:defRPr sz="1200"/>
            </a:lvl1pPr>
          </a:lstStyle>
          <a:p>
            <a:pPr>
              <a:defRPr/>
            </a:pPr>
            <a:fld id="{6470946D-6C0C-4266-8869-C57601F2DBF6}" type="slidenum">
              <a:rPr lang="en-US"/>
              <a:pPr>
                <a:defRPr/>
              </a:pPr>
              <a:t>‹#›</a:t>
            </a:fld>
            <a:endParaRPr lang="en-US"/>
          </a:p>
        </p:txBody>
      </p:sp>
    </p:spTree>
    <p:extLst>
      <p:ext uri="{BB962C8B-B14F-4D97-AF65-F5344CB8AC3E}">
        <p14:creationId xmlns:p14="http://schemas.microsoft.com/office/powerpoint/2010/main" val="233828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70946D-6C0C-4266-8869-C57601F2DBF6}" type="slidenum">
              <a:rPr lang="en-US" smtClean="0"/>
              <a:pPr>
                <a:defRPr/>
              </a:pPr>
              <a:t>1</a:t>
            </a:fld>
            <a:endParaRPr lang="en-US"/>
          </a:p>
        </p:txBody>
      </p:sp>
    </p:spTree>
    <p:extLst>
      <p:ext uri="{BB962C8B-B14F-4D97-AF65-F5344CB8AC3E}">
        <p14:creationId xmlns:p14="http://schemas.microsoft.com/office/powerpoint/2010/main" val="10503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470946D-6C0C-4266-8869-C57601F2DBF6}" type="slidenum">
              <a:rPr lang="en-US" smtClean="0"/>
              <a:pPr>
                <a:defRPr/>
              </a:pPr>
              <a:t>4</a:t>
            </a:fld>
            <a:endParaRPr lang="en-US"/>
          </a:p>
        </p:txBody>
      </p:sp>
    </p:spTree>
    <p:extLst>
      <p:ext uri="{BB962C8B-B14F-4D97-AF65-F5344CB8AC3E}">
        <p14:creationId xmlns:p14="http://schemas.microsoft.com/office/powerpoint/2010/main" val="79594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70946D-6C0C-4266-8869-C57601F2DBF6}" type="slidenum">
              <a:rPr lang="en-US" smtClean="0"/>
              <a:pPr>
                <a:defRPr/>
              </a:pPr>
              <a:t>5</a:t>
            </a:fld>
            <a:endParaRPr lang="en-US"/>
          </a:p>
        </p:txBody>
      </p:sp>
    </p:spTree>
    <p:extLst>
      <p:ext uri="{BB962C8B-B14F-4D97-AF65-F5344CB8AC3E}">
        <p14:creationId xmlns:p14="http://schemas.microsoft.com/office/powerpoint/2010/main" val="315914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70946D-6C0C-4266-8869-C57601F2DBF6}"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703485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470946D-6C0C-4266-8869-C57601F2DBF6}" type="slidenum">
              <a:rPr lang="en-US" smtClean="0"/>
              <a:pPr>
                <a:defRPr/>
              </a:pPr>
              <a:t>7</a:t>
            </a:fld>
            <a:endParaRPr lang="en-US"/>
          </a:p>
        </p:txBody>
      </p:sp>
    </p:spTree>
    <p:extLst>
      <p:ext uri="{BB962C8B-B14F-4D97-AF65-F5344CB8AC3E}">
        <p14:creationId xmlns:p14="http://schemas.microsoft.com/office/powerpoint/2010/main" val="1722130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70946D-6C0C-4266-8869-C57601F2DBF6}"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2764607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470946D-6C0C-4266-8869-C57601F2DBF6}" type="slidenum">
              <a:rPr lang="en-US" smtClean="0"/>
              <a:pPr>
                <a:defRPr/>
              </a:pPr>
              <a:t>10</a:t>
            </a:fld>
            <a:endParaRPr lang="en-US"/>
          </a:p>
        </p:txBody>
      </p:sp>
    </p:spTree>
    <p:extLst>
      <p:ext uri="{BB962C8B-B14F-4D97-AF65-F5344CB8AC3E}">
        <p14:creationId xmlns:p14="http://schemas.microsoft.com/office/powerpoint/2010/main" val="1060112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70946D-6C0C-4266-8869-C57601F2DBF6}" type="slidenum">
              <a:rPr lang="en-US" smtClean="0"/>
              <a:pPr>
                <a:defRPr/>
              </a:pPr>
              <a:t>11</a:t>
            </a:fld>
            <a:endParaRPr lang="en-US"/>
          </a:p>
        </p:txBody>
      </p:sp>
    </p:spTree>
    <p:extLst>
      <p:ext uri="{BB962C8B-B14F-4D97-AF65-F5344CB8AC3E}">
        <p14:creationId xmlns:p14="http://schemas.microsoft.com/office/powerpoint/2010/main" val="3157589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70946D-6C0C-4266-8869-C57601F2DBF6}" type="slidenum">
              <a:rPr lang="en-US" smtClean="0">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849000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543050" y="3886200"/>
            <a:ext cx="72009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 – Myriad Pro, Bold, 20pt</a:t>
            </a:r>
          </a:p>
        </p:txBody>
      </p:sp>
      <p:sp>
        <p:nvSpPr>
          <p:cNvPr id="9" name="Text Placeholder 8"/>
          <p:cNvSpPr>
            <a:spLocks noGrp="1"/>
          </p:cNvSpPr>
          <p:nvPr>
            <p:ph type="body" sz="quarter" idx="10" hasCustomPrompt="1"/>
          </p:nvPr>
        </p:nvSpPr>
        <p:spPr>
          <a:xfrm>
            <a:off x="1543050" y="4267200"/>
            <a:ext cx="72009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a:t>Title of Presenter –Myriad Pro, 18pt</a:t>
            </a:r>
          </a:p>
          <a:p>
            <a:pPr lvl="0"/>
            <a:endParaRPr lang="en-US" sz="1800" dirty="0"/>
          </a:p>
          <a:p>
            <a:pPr lvl="0"/>
            <a:r>
              <a:rPr lang="en-US" sz="1800" dirty="0"/>
              <a:t>Title of Event</a:t>
            </a:r>
          </a:p>
          <a:p>
            <a:pPr lvl="0"/>
            <a:r>
              <a:rPr lang="en-US" sz="1800" dirty="0"/>
              <a:t>Date of Event</a:t>
            </a:r>
            <a:endParaRPr lang="en-US" dirty="0"/>
          </a:p>
        </p:txBody>
      </p:sp>
      <p:sp>
        <p:nvSpPr>
          <p:cNvPr id="11" name="Title 1"/>
          <p:cNvSpPr>
            <a:spLocks noGrp="1"/>
          </p:cNvSpPr>
          <p:nvPr>
            <p:ph type="title" hasCustomPrompt="1"/>
          </p:nvPr>
        </p:nvSpPr>
        <p:spPr>
          <a:xfrm>
            <a:off x="514350" y="1981200"/>
            <a:ext cx="9258300" cy="1676400"/>
          </a:xfrm>
          <a:prstGeom prst="rect">
            <a:avLst/>
          </a:prstGeom>
        </p:spPr>
        <p:txBody>
          <a:bodyPr/>
          <a:lstStyle>
            <a:lvl1pPr>
              <a:lnSpc>
                <a:spcPts val="3000"/>
              </a:lnSpc>
              <a:defRPr sz="2800" b="1" baseline="0">
                <a:effectLst/>
              </a:defRPr>
            </a:lvl1pPr>
          </a:lstStyle>
          <a:p>
            <a:r>
              <a:rPr lang="en-US" dirty="0"/>
              <a:t>Title of Presentation – Myriad Pro</a:t>
            </a:r>
            <a:br>
              <a:rPr lang="en-US" dirty="0"/>
            </a:br>
            <a:r>
              <a:rPr lang="en-US" dirty="0"/>
              <a:t> Bold, Shadow 28pt</a:t>
            </a:r>
          </a:p>
        </p:txBody>
      </p:sp>
      <p:sp>
        <p:nvSpPr>
          <p:cNvPr id="8" name="Text Placeholder 5"/>
          <p:cNvSpPr>
            <a:spLocks noGrp="1"/>
          </p:cNvSpPr>
          <p:nvPr>
            <p:ph type="body" sz="quarter" idx="11" hasCustomPrompt="1"/>
          </p:nvPr>
        </p:nvSpPr>
        <p:spPr>
          <a:xfrm>
            <a:off x="2571750" y="6281928"/>
            <a:ext cx="5743575" cy="182880"/>
          </a:xfrm>
          <a:prstGeom prst="rect">
            <a:avLst/>
          </a:prstGeom>
        </p:spPr>
        <p:txBody>
          <a:bodyPr/>
          <a:lstStyle>
            <a:lvl1pPr>
              <a:buNone/>
              <a:defRPr sz="1000" baseline="0">
                <a:solidFill>
                  <a:schemeClr val="accent1">
                    <a:lumMod val="50000"/>
                  </a:schemeClr>
                </a:solidFill>
              </a:defRPr>
            </a:lvl1pPr>
          </a:lstStyle>
          <a:p>
            <a:r>
              <a:rPr lang="en-US" dirty="0"/>
              <a:t>Place Descriptor Here</a:t>
            </a:r>
          </a:p>
        </p:txBody>
      </p:sp>
      <p:sp>
        <p:nvSpPr>
          <p:cNvPr id="10" name="Text Placeholder 6"/>
          <p:cNvSpPr>
            <a:spLocks noGrp="1"/>
          </p:cNvSpPr>
          <p:nvPr>
            <p:ph type="body" sz="quarter" idx="12" hasCustomPrompt="1"/>
          </p:nvPr>
        </p:nvSpPr>
        <p:spPr>
          <a:xfrm>
            <a:off x="2571750" y="6473952"/>
            <a:ext cx="5743575" cy="228600"/>
          </a:xfrm>
          <a:prstGeom prst="rect">
            <a:avLst/>
          </a:prstGeom>
        </p:spPr>
        <p:txBody>
          <a:bodyPr/>
          <a:lstStyle>
            <a:lvl1pPr>
              <a:buNone/>
              <a:defRPr sz="1000" baseline="0">
                <a:solidFill>
                  <a:schemeClr val="accent1">
                    <a:lumMod val="50000"/>
                  </a:schemeClr>
                </a:solidFill>
              </a:defRPr>
            </a:lvl1pPr>
          </a:lstStyle>
          <a:p>
            <a:r>
              <a:rPr lang="en-US" dirty="0"/>
              <a:t>Place Descriptor Here</a:t>
            </a:r>
          </a:p>
        </p:txBody>
      </p:sp>
    </p:spTree>
    <p:extLst>
      <p:ext uri="{BB962C8B-B14F-4D97-AF65-F5344CB8AC3E}">
        <p14:creationId xmlns:p14="http://schemas.microsoft.com/office/powerpoint/2010/main" val="25358858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543050" y="3886200"/>
            <a:ext cx="72009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 – Myriad Pro, Bold, 20pt</a:t>
            </a:r>
          </a:p>
        </p:txBody>
      </p:sp>
      <p:sp>
        <p:nvSpPr>
          <p:cNvPr id="9" name="Text Placeholder 8"/>
          <p:cNvSpPr>
            <a:spLocks noGrp="1"/>
          </p:cNvSpPr>
          <p:nvPr>
            <p:ph type="body" sz="quarter" idx="10" hasCustomPrompt="1"/>
          </p:nvPr>
        </p:nvSpPr>
        <p:spPr>
          <a:xfrm>
            <a:off x="1543050" y="4267200"/>
            <a:ext cx="72009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a:t>Title of Presenter –Myriad Pro, 18pt</a:t>
            </a:r>
          </a:p>
          <a:p>
            <a:pPr lvl="0"/>
            <a:endParaRPr lang="en-US" sz="1800" dirty="0"/>
          </a:p>
          <a:p>
            <a:pPr lvl="0"/>
            <a:r>
              <a:rPr lang="en-US" sz="1800" dirty="0"/>
              <a:t>Title of Event</a:t>
            </a:r>
          </a:p>
          <a:p>
            <a:pPr lvl="0"/>
            <a:r>
              <a:rPr lang="en-US" sz="1800" dirty="0"/>
              <a:t>Date of Event</a:t>
            </a:r>
            <a:endParaRPr lang="en-US" dirty="0"/>
          </a:p>
        </p:txBody>
      </p:sp>
      <p:sp>
        <p:nvSpPr>
          <p:cNvPr id="11" name="Title 1"/>
          <p:cNvSpPr>
            <a:spLocks noGrp="1"/>
          </p:cNvSpPr>
          <p:nvPr>
            <p:ph type="title" hasCustomPrompt="1"/>
          </p:nvPr>
        </p:nvSpPr>
        <p:spPr>
          <a:xfrm>
            <a:off x="514350" y="1981200"/>
            <a:ext cx="9258300" cy="1676400"/>
          </a:xfrm>
          <a:prstGeom prst="rect">
            <a:avLst/>
          </a:prstGeom>
        </p:spPr>
        <p:txBody>
          <a:bodyPr/>
          <a:lstStyle>
            <a:lvl1pPr>
              <a:lnSpc>
                <a:spcPts val="3000"/>
              </a:lnSpc>
              <a:defRPr sz="2800" b="1" baseline="0">
                <a:effectLst/>
              </a:defRPr>
            </a:lvl1pPr>
          </a:lstStyle>
          <a:p>
            <a:r>
              <a:rPr lang="en-US" dirty="0"/>
              <a:t>Title of Presentation – Myriad Pro</a:t>
            </a:r>
            <a:br>
              <a:rPr lang="en-US" dirty="0"/>
            </a:br>
            <a:r>
              <a:rPr lang="en-US" dirty="0"/>
              <a:t> Bold, Shadow 28pt</a:t>
            </a:r>
          </a:p>
        </p:txBody>
      </p:sp>
      <p:sp>
        <p:nvSpPr>
          <p:cNvPr id="8" name="Text Placeholder 5"/>
          <p:cNvSpPr>
            <a:spLocks noGrp="1"/>
          </p:cNvSpPr>
          <p:nvPr>
            <p:ph type="body" sz="quarter" idx="11" hasCustomPrompt="1"/>
          </p:nvPr>
        </p:nvSpPr>
        <p:spPr>
          <a:xfrm>
            <a:off x="2571750" y="6281928"/>
            <a:ext cx="5743575" cy="182880"/>
          </a:xfrm>
          <a:prstGeom prst="rect">
            <a:avLst/>
          </a:prstGeom>
        </p:spPr>
        <p:txBody>
          <a:bodyPr/>
          <a:lstStyle>
            <a:lvl1pPr>
              <a:buNone/>
              <a:defRPr sz="1000" baseline="0">
                <a:solidFill>
                  <a:schemeClr val="accent1">
                    <a:lumMod val="50000"/>
                  </a:schemeClr>
                </a:solidFill>
              </a:defRPr>
            </a:lvl1pPr>
          </a:lstStyle>
          <a:p>
            <a:r>
              <a:rPr lang="en-US" dirty="0"/>
              <a:t>Place Descriptor Here</a:t>
            </a:r>
          </a:p>
        </p:txBody>
      </p:sp>
      <p:sp>
        <p:nvSpPr>
          <p:cNvPr id="10" name="Text Placeholder 6"/>
          <p:cNvSpPr>
            <a:spLocks noGrp="1"/>
          </p:cNvSpPr>
          <p:nvPr>
            <p:ph type="body" sz="quarter" idx="12" hasCustomPrompt="1"/>
          </p:nvPr>
        </p:nvSpPr>
        <p:spPr>
          <a:xfrm>
            <a:off x="2571750" y="6473952"/>
            <a:ext cx="5743575" cy="228600"/>
          </a:xfrm>
          <a:prstGeom prst="rect">
            <a:avLst/>
          </a:prstGeom>
        </p:spPr>
        <p:txBody>
          <a:bodyPr/>
          <a:lstStyle>
            <a:lvl1pPr>
              <a:buNone/>
              <a:defRPr sz="1000" baseline="0">
                <a:solidFill>
                  <a:schemeClr val="accent1">
                    <a:lumMod val="50000"/>
                  </a:schemeClr>
                </a:solidFill>
              </a:defRPr>
            </a:lvl1pPr>
          </a:lstStyle>
          <a:p>
            <a:r>
              <a:rPr lang="en-US" dirty="0"/>
              <a:t>Place Descriptor Here</a:t>
            </a:r>
          </a:p>
        </p:txBody>
      </p:sp>
    </p:spTree>
    <p:extLst>
      <p:ext uri="{BB962C8B-B14F-4D97-AF65-F5344CB8AC3E}">
        <p14:creationId xmlns:p14="http://schemas.microsoft.com/office/powerpoint/2010/main" val="80452640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274638"/>
            <a:ext cx="9258300" cy="1143000"/>
          </a:xfrm>
          <a:prstGeom prst="rect">
            <a:avLst/>
          </a:prstGeom>
        </p:spPr>
        <p:txBody>
          <a:bodyPr anchor="b" anchorCtr="0"/>
          <a:lstStyle>
            <a:lvl1pPr>
              <a:lnSpc>
                <a:spcPts val="3000"/>
              </a:lnSpc>
              <a:defRPr sz="2800" b="1" baseline="0">
                <a:effectLst/>
              </a:defRPr>
            </a:lvl1pPr>
          </a:lstStyle>
          <a:p>
            <a:r>
              <a:rPr lang="en-US" dirty="0"/>
              <a:t>Headline – Myriad Pro, Bold, Shadow, 28pt</a:t>
            </a:r>
          </a:p>
        </p:txBody>
      </p:sp>
      <p:sp>
        <p:nvSpPr>
          <p:cNvPr id="3" name="Content Placeholder 2"/>
          <p:cNvSpPr>
            <a:spLocks noGrp="1"/>
          </p:cNvSpPr>
          <p:nvPr>
            <p:ph idx="1" hasCustomPrompt="1"/>
          </p:nvPr>
        </p:nvSpPr>
        <p:spPr>
          <a:xfrm>
            <a:off x="514350" y="1600201"/>
            <a:ext cx="92583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a:t>First level – Myriad Pro, Bold, 24pt</a:t>
            </a:r>
          </a:p>
          <a:p>
            <a:pPr lvl="1"/>
            <a:r>
              <a:rPr lang="en-US" dirty="0"/>
              <a:t>Second level – Myriad Pro, 20pt</a:t>
            </a:r>
          </a:p>
          <a:p>
            <a:pPr lvl="2"/>
            <a:r>
              <a:rPr lang="en-US" dirty="0"/>
              <a:t>Third level – Myriad Pro, 18pt	</a:t>
            </a:r>
          </a:p>
          <a:p>
            <a:pPr lvl="3"/>
            <a:r>
              <a:rPr lang="en-US" dirty="0"/>
              <a:t>Fourth level – Myriad Pro, 18pt</a:t>
            </a:r>
          </a:p>
          <a:p>
            <a:pPr lvl="4"/>
            <a:r>
              <a:rPr lang="en-US" dirty="0"/>
              <a:t>Fifth level – Myriad Pro, 18pt</a:t>
            </a:r>
          </a:p>
        </p:txBody>
      </p:sp>
      <p:sp>
        <p:nvSpPr>
          <p:cNvPr id="6" name="Text Placeholder 5"/>
          <p:cNvSpPr>
            <a:spLocks noGrp="1"/>
          </p:cNvSpPr>
          <p:nvPr userDrawn="1">
            <p:ph type="body" sz="quarter" idx="11" hasCustomPrompt="1"/>
          </p:nvPr>
        </p:nvSpPr>
        <p:spPr>
          <a:xfrm>
            <a:off x="514350" y="5791200"/>
            <a:ext cx="9258300" cy="609600"/>
          </a:xfrm>
          <a:prstGeom prst="rect">
            <a:avLst/>
          </a:prstGeom>
        </p:spPr>
        <p:txBody>
          <a:bodyPr anchor="b"/>
          <a:lstStyle>
            <a:lvl1pPr>
              <a:buNone/>
              <a:defRPr sz="1100">
                <a:solidFill>
                  <a:schemeClr val="tx1"/>
                </a:solidFill>
              </a:defRPr>
            </a:lvl1pPr>
          </a:lstStyle>
          <a:p>
            <a:r>
              <a:rPr lang="en-US" dirty="0"/>
              <a:t>* Citations, references, and credits – Myriad Pro, 11pt</a:t>
            </a:r>
          </a:p>
        </p:txBody>
      </p:sp>
    </p:spTree>
    <p:extLst>
      <p:ext uri="{BB962C8B-B14F-4D97-AF65-F5344CB8AC3E}">
        <p14:creationId xmlns:p14="http://schemas.microsoft.com/office/powerpoint/2010/main" val="161917243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274638"/>
            <a:ext cx="9258300" cy="1143000"/>
          </a:xfrm>
          <a:prstGeom prst="rect">
            <a:avLst/>
          </a:prstGeom>
        </p:spPr>
        <p:txBody>
          <a:bodyPr anchor="b" anchorCtr="0"/>
          <a:lstStyle>
            <a:lvl1pPr>
              <a:lnSpc>
                <a:spcPts val="3000"/>
              </a:lnSpc>
              <a:defRPr sz="2800" b="1" baseline="0">
                <a:effectLst/>
              </a:defRPr>
            </a:lvl1pPr>
          </a:lstStyle>
          <a:p>
            <a:r>
              <a:rPr lang="en-US" dirty="0"/>
              <a:t>Headline – Myriad Pro, Bold, Shadow, 28pt</a:t>
            </a:r>
          </a:p>
        </p:txBody>
      </p:sp>
      <p:sp>
        <p:nvSpPr>
          <p:cNvPr id="3" name="Content Placeholder 2"/>
          <p:cNvSpPr>
            <a:spLocks noGrp="1"/>
          </p:cNvSpPr>
          <p:nvPr>
            <p:ph idx="1" hasCustomPrompt="1"/>
          </p:nvPr>
        </p:nvSpPr>
        <p:spPr>
          <a:xfrm>
            <a:off x="514350" y="1600201"/>
            <a:ext cx="92583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a:t>First level – Myriad Pro, Bold, 24pt</a:t>
            </a:r>
          </a:p>
          <a:p>
            <a:pPr lvl="1"/>
            <a:r>
              <a:rPr lang="en-US" dirty="0"/>
              <a:t>Second level – Myriad Pro, 20pt</a:t>
            </a:r>
          </a:p>
          <a:p>
            <a:pPr lvl="2"/>
            <a:r>
              <a:rPr lang="en-US" dirty="0"/>
              <a:t>Third level – Myriad Pro, 18pt	</a:t>
            </a:r>
          </a:p>
          <a:p>
            <a:pPr lvl="3"/>
            <a:r>
              <a:rPr lang="en-US" dirty="0"/>
              <a:t>Fourth level – Myriad Pro, 18pt</a:t>
            </a:r>
          </a:p>
          <a:p>
            <a:pPr lvl="4"/>
            <a:r>
              <a:rPr lang="en-US" dirty="0"/>
              <a:t>Fifth level – Myriad Pro, 18pt</a:t>
            </a:r>
          </a:p>
        </p:txBody>
      </p:sp>
      <p:sp>
        <p:nvSpPr>
          <p:cNvPr id="6" name="Text Placeholder 5"/>
          <p:cNvSpPr>
            <a:spLocks noGrp="1"/>
          </p:cNvSpPr>
          <p:nvPr userDrawn="1">
            <p:ph type="body" sz="quarter" idx="11" hasCustomPrompt="1"/>
          </p:nvPr>
        </p:nvSpPr>
        <p:spPr>
          <a:xfrm>
            <a:off x="514350" y="5791200"/>
            <a:ext cx="9258300" cy="609600"/>
          </a:xfrm>
          <a:prstGeom prst="rect">
            <a:avLst/>
          </a:prstGeom>
        </p:spPr>
        <p:txBody>
          <a:bodyPr anchor="b"/>
          <a:lstStyle>
            <a:lvl1pPr>
              <a:buNone/>
              <a:defRPr sz="1100">
                <a:solidFill>
                  <a:schemeClr val="tx1"/>
                </a:solidFill>
              </a:defRPr>
            </a:lvl1pPr>
          </a:lstStyle>
          <a:p>
            <a:r>
              <a:rPr lang="en-US" dirty="0"/>
              <a:t>* Citations, references, and credits – Myriad Pro, 11pt</a:t>
            </a:r>
          </a:p>
        </p:txBody>
      </p:sp>
    </p:spTree>
    <p:extLst>
      <p:ext uri="{BB962C8B-B14F-4D97-AF65-F5344CB8AC3E}">
        <p14:creationId xmlns:p14="http://schemas.microsoft.com/office/powerpoint/2010/main" val="220805853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543050" y="3886200"/>
            <a:ext cx="72009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 – Myriad Pro, Bold, 20pt</a:t>
            </a:r>
          </a:p>
        </p:txBody>
      </p:sp>
      <p:sp>
        <p:nvSpPr>
          <p:cNvPr id="9" name="Text Placeholder 8"/>
          <p:cNvSpPr>
            <a:spLocks noGrp="1"/>
          </p:cNvSpPr>
          <p:nvPr>
            <p:ph type="body" sz="quarter" idx="10" hasCustomPrompt="1"/>
          </p:nvPr>
        </p:nvSpPr>
        <p:spPr>
          <a:xfrm>
            <a:off x="1543050" y="4267200"/>
            <a:ext cx="72009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a:t>Title of Presenter –Myriad Pro, 18pt</a:t>
            </a:r>
          </a:p>
          <a:p>
            <a:pPr lvl="0"/>
            <a:endParaRPr lang="en-US" sz="1800" dirty="0"/>
          </a:p>
          <a:p>
            <a:pPr lvl="0"/>
            <a:r>
              <a:rPr lang="en-US" sz="1800" dirty="0"/>
              <a:t>Title of Event</a:t>
            </a:r>
          </a:p>
          <a:p>
            <a:pPr lvl="0"/>
            <a:r>
              <a:rPr lang="en-US" sz="1800" dirty="0"/>
              <a:t>Date of Event</a:t>
            </a:r>
            <a:endParaRPr lang="en-US" dirty="0"/>
          </a:p>
        </p:txBody>
      </p:sp>
      <p:sp>
        <p:nvSpPr>
          <p:cNvPr id="11" name="Title 1"/>
          <p:cNvSpPr>
            <a:spLocks noGrp="1"/>
          </p:cNvSpPr>
          <p:nvPr>
            <p:ph type="title" hasCustomPrompt="1"/>
          </p:nvPr>
        </p:nvSpPr>
        <p:spPr>
          <a:xfrm>
            <a:off x="514350" y="1981200"/>
            <a:ext cx="9258300" cy="1676400"/>
          </a:xfrm>
          <a:prstGeom prst="rect">
            <a:avLst/>
          </a:prstGeom>
        </p:spPr>
        <p:txBody>
          <a:bodyPr/>
          <a:lstStyle>
            <a:lvl1pPr>
              <a:lnSpc>
                <a:spcPts val="3000"/>
              </a:lnSpc>
              <a:defRPr sz="2800" b="1" baseline="0">
                <a:effectLst/>
              </a:defRPr>
            </a:lvl1pPr>
          </a:lstStyle>
          <a:p>
            <a:r>
              <a:rPr lang="en-US" dirty="0"/>
              <a:t>Title of Presentation – Myriad Pro</a:t>
            </a:r>
            <a:br>
              <a:rPr lang="en-US" dirty="0"/>
            </a:br>
            <a:r>
              <a:rPr lang="en-US" dirty="0"/>
              <a:t> Bold, Shadow 28pt</a:t>
            </a:r>
          </a:p>
        </p:txBody>
      </p:sp>
    </p:spTree>
    <p:extLst>
      <p:ext uri="{BB962C8B-B14F-4D97-AF65-F5344CB8AC3E}">
        <p14:creationId xmlns:p14="http://schemas.microsoft.com/office/powerpoint/2010/main" val="91768215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274638"/>
            <a:ext cx="9258300" cy="1143000"/>
          </a:xfrm>
          <a:prstGeom prst="rect">
            <a:avLst/>
          </a:prstGeom>
        </p:spPr>
        <p:txBody>
          <a:bodyPr anchor="b" anchorCtr="0"/>
          <a:lstStyle>
            <a:lvl1pPr>
              <a:lnSpc>
                <a:spcPts val="3000"/>
              </a:lnSpc>
              <a:defRPr sz="2800" b="1" baseline="0">
                <a:effectLst/>
              </a:defRPr>
            </a:lvl1pPr>
          </a:lstStyle>
          <a:p>
            <a:r>
              <a:rPr lang="en-US" dirty="0"/>
              <a:t>Headline – Myriad Pro, Bold, Shadow, 28pt</a:t>
            </a:r>
          </a:p>
        </p:txBody>
      </p:sp>
      <p:sp>
        <p:nvSpPr>
          <p:cNvPr id="3" name="Content Placeholder 2"/>
          <p:cNvSpPr>
            <a:spLocks noGrp="1"/>
          </p:cNvSpPr>
          <p:nvPr>
            <p:ph idx="1" hasCustomPrompt="1"/>
          </p:nvPr>
        </p:nvSpPr>
        <p:spPr>
          <a:xfrm>
            <a:off x="514350" y="1600201"/>
            <a:ext cx="92583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a:t>First level – Myriad Pro, Bold, 24pt</a:t>
            </a:r>
          </a:p>
          <a:p>
            <a:pPr lvl="1"/>
            <a:r>
              <a:rPr lang="en-US" dirty="0"/>
              <a:t>Second level – Myriad Pro, 20pt</a:t>
            </a:r>
          </a:p>
          <a:p>
            <a:pPr lvl="2"/>
            <a:r>
              <a:rPr lang="en-US" dirty="0"/>
              <a:t>Third level – Myriad Pro, 18pt	</a:t>
            </a:r>
          </a:p>
          <a:p>
            <a:pPr lvl="3"/>
            <a:r>
              <a:rPr lang="en-US" dirty="0"/>
              <a:t>Fourth level – Myriad Pro, 18pt</a:t>
            </a:r>
          </a:p>
          <a:p>
            <a:pPr lvl="4"/>
            <a:r>
              <a:rPr lang="en-US" dirty="0"/>
              <a:t>Fifth level – Myriad Pro, 18pt</a:t>
            </a:r>
          </a:p>
        </p:txBody>
      </p:sp>
      <p:sp>
        <p:nvSpPr>
          <p:cNvPr id="6" name="Text Placeholder 5"/>
          <p:cNvSpPr>
            <a:spLocks noGrp="1"/>
          </p:cNvSpPr>
          <p:nvPr userDrawn="1">
            <p:ph type="body" sz="quarter" idx="11" hasCustomPrompt="1"/>
          </p:nvPr>
        </p:nvSpPr>
        <p:spPr>
          <a:xfrm>
            <a:off x="2143125" y="5791200"/>
            <a:ext cx="7629525" cy="609600"/>
          </a:xfrm>
          <a:prstGeom prst="rect">
            <a:avLst/>
          </a:prstGeom>
        </p:spPr>
        <p:txBody>
          <a:bodyPr anchor="b"/>
          <a:lstStyle>
            <a:lvl1pPr>
              <a:buNone/>
              <a:defRPr sz="1100">
                <a:solidFill>
                  <a:schemeClr val="tx1"/>
                </a:solidFill>
              </a:defRPr>
            </a:lvl1pPr>
          </a:lstStyle>
          <a:p>
            <a:r>
              <a:rPr lang="en-US" dirty="0"/>
              <a:t>* Citations, references, and credits – Myriad Pro, 11pt </a:t>
            </a:r>
          </a:p>
        </p:txBody>
      </p:sp>
    </p:spTree>
    <p:extLst>
      <p:ext uri="{BB962C8B-B14F-4D97-AF65-F5344CB8AC3E}">
        <p14:creationId xmlns:p14="http://schemas.microsoft.com/office/powerpoint/2010/main" val="220909704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602" y="4406901"/>
            <a:ext cx="8743950" cy="1362075"/>
          </a:xfrm>
          <a:prstGeom prst="rect">
            <a:avLst/>
          </a:prstGeom>
        </p:spPr>
        <p:txBody>
          <a:bodyPr anchor="t"/>
          <a:lstStyle>
            <a:lvl1pPr algn="l">
              <a:lnSpc>
                <a:spcPts val="3800"/>
              </a:lnSpc>
              <a:defRPr sz="3600" b="1" cap="all" baseline="0">
                <a:effectLst/>
              </a:defRPr>
            </a:lvl1pPr>
          </a:lstStyle>
          <a:p>
            <a:r>
              <a:rPr lang="en-US" dirty="0"/>
              <a:t>Section Header</a:t>
            </a:r>
            <a:br>
              <a:rPr lang="en-US" dirty="0"/>
            </a:br>
            <a:r>
              <a:rPr lang="en-US" dirty="0"/>
              <a:t>Myriad Pro, bold, shadow, 36pt </a:t>
            </a:r>
          </a:p>
        </p:txBody>
      </p:sp>
      <p:sp>
        <p:nvSpPr>
          <p:cNvPr id="3" name="Text Placeholder 2"/>
          <p:cNvSpPr>
            <a:spLocks noGrp="1"/>
          </p:cNvSpPr>
          <p:nvPr>
            <p:ph type="body" idx="1" hasCustomPrompt="1"/>
          </p:nvPr>
        </p:nvSpPr>
        <p:spPr>
          <a:xfrm>
            <a:off x="812602" y="2906713"/>
            <a:ext cx="874395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Subhead – Myriad Pro, 20pt</a:t>
            </a:r>
          </a:p>
        </p:txBody>
      </p:sp>
    </p:spTree>
    <p:extLst>
      <p:ext uri="{BB962C8B-B14F-4D97-AF65-F5344CB8AC3E}">
        <p14:creationId xmlns:p14="http://schemas.microsoft.com/office/powerpoint/2010/main" val="375142249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1" y="273050"/>
            <a:ext cx="3384352" cy="1162050"/>
          </a:xfrm>
          <a:prstGeom prst="rect">
            <a:avLst/>
          </a:prstGeom>
        </p:spPr>
        <p:txBody>
          <a:bodyPr anchor="b"/>
          <a:lstStyle>
            <a:lvl1pPr algn="l">
              <a:defRPr sz="2000" b="1" baseline="0">
                <a:effectLst/>
              </a:defRPr>
            </a:lvl1pPr>
          </a:lstStyle>
          <a:p>
            <a:r>
              <a:rPr lang="en-US" dirty="0"/>
              <a:t>Header – Myriad Pro, bold, shadow, 20pt</a:t>
            </a:r>
          </a:p>
        </p:txBody>
      </p:sp>
      <p:sp>
        <p:nvSpPr>
          <p:cNvPr id="3" name="Content Placeholder 2"/>
          <p:cNvSpPr>
            <a:spLocks noGrp="1"/>
          </p:cNvSpPr>
          <p:nvPr>
            <p:ph idx="1" hasCustomPrompt="1"/>
          </p:nvPr>
        </p:nvSpPr>
        <p:spPr>
          <a:xfrm>
            <a:off x="4021931" y="273051"/>
            <a:ext cx="5750719"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a:t>First level – Myriad Pro, bold, 24pt</a:t>
            </a:r>
          </a:p>
          <a:p>
            <a:pPr lvl="1"/>
            <a:r>
              <a:rPr lang="en-US" dirty="0"/>
              <a:t>Second level – Myriad Pro, 20pt</a:t>
            </a:r>
          </a:p>
          <a:p>
            <a:pPr lvl="2"/>
            <a:r>
              <a:rPr lang="en-US" dirty="0"/>
              <a:t>Third level – Myriad Pro, 18pt	</a:t>
            </a:r>
          </a:p>
          <a:p>
            <a:pPr lvl="3"/>
            <a:r>
              <a:rPr lang="en-US" dirty="0"/>
              <a:t>Fourth level – Myriad Pro, 18pt</a:t>
            </a:r>
          </a:p>
          <a:p>
            <a:pPr lvl="4"/>
            <a:r>
              <a:rPr lang="en-US" dirty="0"/>
              <a:t>Fifth level – Myriad Pro, 18pt</a:t>
            </a:r>
          </a:p>
        </p:txBody>
      </p:sp>
      <p:sp>
        <p:nvSpPr>
          <p:cNvPr id="4" name="Text Placeholder 3"/>
          <p:cNvSpPr>
            <a:spLocks noGrp="1"/>
          </p:cNvSpPr>
          <p:nvPr>
            <p:ph type="body" sz="half" idx="2" hasCustomPrompt="1"/>
          </p:nvPr>
        </p:nvSpPr>
        <p:spPr>
          <a:xfrm>
            <a:off x="514351" y="1435102"/>
            <a:ext cx="3384352"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Paragraph of type</a:t>
            </a:r>
          </a:p>
          <a:p>
            <a:pPr lvl="0"/>
            <a:r>
              <a:rPr lang="en-US" dirty="0"/>
              <a:t>Myriad Pro, 14pt</a:t>
            </a:r>
          </a:p>
        </p:txBody>
      </p:sp>
      <p:sp>
        <p:nvSpPr>
          <p:cNvPr id="7" name="Text Placeholder 5"/>
          <p:cNvSpPr>
            <a:spLocks noGrp="1"/>
          </p:cNvSpPr>
          <p:nvPr userDrawn="1">
            <p:ph type="body" sz="quarter" idx="11" hasCustomPrompt="1"/>
          </p:nvPr>
        </p:nvSpPr>
        <p:spPr>
          <a:xfrm>
            <a:off x="514350" y="5791200"/>
            <a:ext cx="9258300" cy="609600"/>
          </a:xfrm>
          <a:prstGeom prst="rect">
            <a:avLst/>
          </a:prstGeom>
        </p:spPr>
        <p:txBody>
          <a:bodyPr anchor="b"/>
          <a:lstStyle>
            <a:lvl1pPr>
              <a:buNone/>
              <a:defRPr sz="1100">
                <a:solidFill>
                  <a:schemeClr val="tx1"/>
                </a:solidFill>
              </a:defRPr>
            </a:lvl1pPr>
          </a:lstStyle>
          <a:p>
            <a:r>
              <a:rPr lang="en-US" dirty="0"/>
              <a:t>* Citations, references, and credits – Myriad Pro, 11pt</a:t>
            </a:r>
          </a:p>
        </p:txBody>
      </p:sp>
    </p:spTree>
    <p:extLst>
      <p:ext uri="{BB962C8B-B14F-4D97-AF65-F5344CB8AC3E}">
        <p14:creationId xmlns:p14="http://schemas.microsoft.com/office/powerpoint/2010/main" val="308058314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16324" y="4800600"/>
            <a:ext cx="6172200" cy="566738"/>
          </a:xfrm>
          <a:prstGeom prst="rect">
            <a:avLst/>
          </a:prstGeom>
        </p:spPr>
        <p:txBody>
          <a:bodyPr anchor="b"/>
          <a:lstStyle>
            <a:lvl1pPr algn="l">
              <a:defRPr sz="2000" b="1" baseline="0">
                <a:effectLst/>
              </a:defRPr>
            </a:lvl1pPr>
          </a:lstStyle>
          <a:p>
            <a:r>
              <a:rPr lang="en-US" dirty="0"/>
              <a:t>Photo Title – Myriad Pro, Bold, Shadow, 20pt</a:t>
            </a:r>
          </a:p>
        </p:txBody>
      </p:sp>
      <p:sp>
        <p:nvSpPr>
          <p:cNvPr id="3" name="Picture Placeholder 2"/>
          <p:cNvSpPr>
            <a:spLocks noGrp="1"/>
          </p:cNvSpPr>
          <p:nvPr>
            <p:ph type="pic" idx="1"/>
          </p:nvPr>
        </p:nvSpPr>
        <p:spPr>
          <a:xfrm>
            <a:off x="2016324" y="612775"/>
            <a:ext cx="61722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2016324" y="5367338"/>
            <a:ext cx="61722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Caption or credits for photo – Myriad Pro, 14pt</a:t>
            </a:r>
          </a:p>
        </p:txBody>
      </p:sp>
    </p:spTree>
    <p:extLst>
      <p:ext uri="{BB962C8B-B14F-4D97-AF65-F5344CB8AC3E}">
        <p14:creationId xmlns:p14="http://schemas.microsoft.com/office/powerpoint/2010/main" val="332292554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543050" y="1981200"/>
            <a:ext cx="72009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Closing– Myriad Pro, Bold, 28pt</a:t>
            </a:r>
          </a:p>
        </p:txBody>
      </p:sp>
      <p:sp>
        <p:nvSpPr>
          <p:cNvPr id="7" name="Rectangle 6"/>
          <p:cNvSpPr/>
          <p:nvPr userDrawn="1"/>
        </p:nvSpPr>
        <p:spPr>
          <a:xfrm>
            <a:off x="1543050" y="4343400"/>
            <a:ext cx="7200900" cy="292388"/>
          </a:xfrm>
          <a:prstGeom prst="rect">
            <a:avLst/>
          </a:prstGeom>
        </p:spPr>
        <p:txBody>
          <a:bodyPr wrap="square">
            <a:spAutoFit/>
          </a:bodyPr>
          <a:lstStyle/>
          <a:p>
            <a:pPr fontAlgn="auto">
              <a:spcBef>
                <a:spcPts val="0"/>
              </a:spcBef>
              <a:spcAft>
                <a:spcPts val="0"/>
              </a:spcAft>
            </a:pPr>
            <a:r>
              <a:rPr lang="en-US" sz="1300" b="1" dirty="0">
                <a:solidFill>
                  <a:srgbClr val="0039A6"/>
                </a:solidFill>
                <a:latin typeface="Myriad Web Pro"/>
              </a:rPr>
              <a:t>For more information please contact Centers for Disease Control and Prevention</a:t>
            </a:r>
          </a:p>
        </p:txBody>
      </p:sp>
      <p:sp>
        <p:nvSpPr>
          <p:cNvPr id="10" name="Rectangle 9"/>
          <p:cNvSpPr/>
          <p:nvPr userDrawn="1"/>
        </p:nvSpPr>
        <p:spPr>
          <a:xfrm>
            <a:off x="1543050" y="4706035"/>
            <a:ext cx="6686550" cy="646331"/>
          </a:xfrm>
          <a:prstGeom prst="rect">
            <a:avLst/>
          </a:prstGeom>
        </p:spPr>
        <p:txBody>
          <a:bodyPr wrap="square">
            <a:spAutoFit/>
          </a:bodyPr>
          <a:lstStyle/>
          <a:p>
            <a:pPr fontAlgn="auto">
              <a:spcBef>
                <a:spcPts val="0"/>
              </a:spcBef>
              <a:spcAft>
                <a:spcPts val="0"/>
              </a:spcAft>
            </a:pPr>
            <a:r>
              <a:rPr lang="en-US" sz="1200" dirty="0">
                <a:solidFill>
                  <a:srgbClr val="0039A6"/>
                </a:solidFill>
                <a:latin typeface="Myriad Web Pro"/>
              </a:rPr>
              <a:t>1600 Clifton Road NE, Atlanta, GA 30333</a:t>
            </a:r>
          </a:p>
          <a:p>
            <a:pPr fontAlgn="auto">
              <a:spcBef>
                <a:spcPts val="0"/>
              </a:spcBef>
              <a:spcAft>
                <a:spcPts val="0"/>
              </a:spcAft>
            </a:pPr>
            <a:r>
              <a:rPr lang="en-US" sz="1200" dirty="0">
                <a:solidFill>
                  <a:srgbClr val="0039A6"/>
                </a:solidFill>
                <a:latin typeface="Myriad Web Pro"/>
              </a:rPr>
              <a:t>Telephone, 1-800-CDC-INFO (232-4636)/TTY: 1-888-232-6348</a:t>
            </a:r>
          </a:p>
          <a:p>
            <a:pPr fontAlgn="auto">
              <a:spcBef>
                <a:spcPts val="0"/>
              </a:spcBef>
              <a:spcAft>
                <a:spcPts val="0"/>
              </a:spcAft>
            </a:pPr>
            <a:r>
              <a:rPr lang="en-US" sz="1200" dirty="0">
                <a:solidFill>
                  <a:srgbClr val="0039A6"/>
                </a:solidFill>
                <a:latin typeface="Myriad Web Pro"/>
              </a:rPr>
              <a:t>E-mail: cdcinfo@cdc.gov 	Web: www.cdc.gov</a:t>
            </a:r>
          </a:p>
        </p:txBody>
      </p:sp>
      <p:sp>
        <p:nvSpPr>
          <p:cNvPr id="11" name="Text Placeholder 5"/>
          <p:cNvSpPr>
            <a:spLocks noGrp="1"/>
          </p:cNvSpPr>
          <p:nvPr>
            <p:ph type="body" sz="quarter" idx="11" hasCustomPrompt="1"/>
          </p:nvPr>
        </p:nvSpPr>
        <p:spPr>
          <a:xfrm>
            <a:off x="2571750" y="6281928"/>
            <a:ext cx="5743575" cy="182880"/>
          </a:xfrm>
          <a:prstGeom prst="rect">
            <a:avLst/>
          </a:prstGeom>
        </p:spPr>
        <p:txBody>
          <a:bodyPr/>
          <a:lstStyle>
            <a:lvl1pPr>
              <a:buNone/>
              <a:defRPr sz="1000" baseline="0">
                <a:solidFill>
                  <a:schemeClr val="accent1">
                    <a:lumMod val="50000"/>
                  </a:schemeClr>
                </a:solidFill>
              </a:defRPr>
            </a:lvl1pPr>
          </a:lstStyle>
          <a:p>
            <a:r>
              <a:rPr lang="en-US" dirty="0"/>
              <a:t>Place Descriptor Here</a:t>
            </a:r>
          </a:p>
        </p:txBody>
      </p:sp>
      <p:sp>
        <p:nvSpPr>
          <p:cNvPr id="12" name="Text Placeholder 6"/>
          <p:cNvSpPr>
            <a:spLocks noGrp="1"/>
          </p:cNvSpPr>
          <p:nvPr>
            <p:ph type="body" sz="quarter" idx="12" hasCustomPrompt="1"/>
          </p:nvPr>
        </p:nvSpPr>
        <p:spPr>
          <a:xfrm>
            <a:off x="2571750" y="6473952"/>
            <a:ext cx="5743575" cy="228600"/>
          </a:xfrm>
          <a:prstGeom prst="rect">
            <a:avLst/>
          </a:prstGeom>
        </p:spPr>
        <p:txBody>
          <a:bodyPr/>
          <a:lstStyle>
            <a:lvl1pPr>
              <a:buNone/>
              <a:defRPr sz="1000" baseline="0">
                <a:solidFill>
                  <a:schemeClr val="accent1">
                    <a:lumMod val="50000"/>
                  </a:schemeClr>
                </a:solidFill>
              </a:defRPr>
            </a:lvl1pPr>
          </a:lstStyle>
          <a:p>
            <a:r>
              <a:rPr lang="en-US" dirty="0"/>
              <a:t>Place Descriptor Here</a:t>
            </a:r>
          </a:p>
        </p:txBody>
      </p:sp>
    </p:spTree>
    <p:extLst>
      <p:ext uri="{BB962C8B-B14F-4D97-AF65-F5344CB8AC3E}">
        <p14:creationId xmlns:p14="http://schemas.microsoft.com/office/powerpoint/2010/main" val="158980610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274638"/>
            <a:ext cx="9258300" cy="1143000"/>
          </a:xfrm>
          <a:prstGeom prst="rect">
            <a:avLst/>
          </a:prstGeom>
        </p:spPr>
        <p:txBody>
          <a:bodyPr anchor="b" anchorCtr="0"/>
          <a:lstStyle>
            <a:lvl1pPr>
              <a:lnSpc>
                <a:spcPts val="3000"/>
              </a:lnSpc>
              <a:defRPr sz="2800" b="1" baseline="0">
                <a:effectLst/>
              </a:defRPr>
            </a:lvl1pPr>
          </a:lstStyle>
          <a:p>
            <a:r>
              <a:rPr lang="en-US" dirty="0"/>
              <a:t>Headline – Myriad Pro, Bold, Shadow, 28pt</a:t>
            </a:r>
          </a:p>
        </p:txBody>
      </p:sp>
      <p:sp>
        <p:nvSpPr>
          <p:cNvPr id="3" name="Content Placeholder 2"/>
          <p:cNvSpPr>
            <a:spLocks noGrp="1"/>
          </p:cNvSpPr>
          <p:nvPr>
            <p:ph idx="1" hasCustomPrompt="1"/>
          </p:nvPr>
        </p:nvSpPr>
        <p:spPr>
          <a:xfrm>
            <a:off x="514350" y="1600201"/>
            <a:ext cx="92583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a:t>First level – Myriad Pro, Bold, 24pt</a:t>
            </a:r>
          </a:p>
          <a:p>
            <a:pPr lvl="1"/>
            <a:r>
              <a:rPr lang="en-US" dirty="0"/>
              <a:t>Second level – Myriad Pro, 20pt</a:t>
            </a:r>
          </a:p>
          <a:p>
            <a:pPr lvl="2"/>
            <a:r>
              <a:rPr lang="en-US" dirty="0"/>
              <a:t>Third level – Myriad Pro, 18pt	</a:t>
            </a:r>
          </a:p>
          <a:p>
            <a:pPr lvl="3"/>
            <a:r>
              <a:rPr lang="en-US" dirty="0"/>
              <a:t>Fourth level – Myriad Pro, 18pt</a:t>
            </a:r>
          </a:p>
          <a:p>
            <a:pPr lvl="4"/>
            <a:r>
              <a:rPr lang="en-US" dirty="0"/>
              <a:t>Fifth level – Myriad Pro, 18pt</a:t>
            </a:r>
          </a:p>
        </p:txBody>
      </p:sp>
      <p:sp>
        <p:nvSpPr>
          <p:cNvPr id="6" name="Text Placeholder 5"/>
          <p:cNvSpPr>
            <a:spLocks noGrp="1"/>
          </p:cNvSpPr>
          <p:nvPr userDrawn="1">
            <p:ph type="body" sz="quarter" idx="11" hasCustomPrompt="1"/>
          </p:nvPr>
        </p:nvSpPr>
        <p:spPr>
          <a:xfrm>
            <a:off x="514350" y="5791200"/>
            <a:ext cx="9258300" cy="609600"/>
          </a:xfrm>
          <a:prstGeom prst="rect">
            <a:avLst/>
          </a:prstGeom>
        </p:spPr>
        <p:txBody>
          <a:bodyPr anchor="b"/>
          <a:lstStyle>
            <a:lvl1pPr>
              <a:buNone/>
              <a:defRPr sz="1100">
                <a:solidFill>
                  <a:schemeClr val="tx1"/>
                </a:solidFill>
              </a:defRPr>
            </a:lvl1pPr>
          </a:lstStyle>
          <a:p>
            <a:r>
              <a:rPr lang="en-US" dirty="0"/>
              <a:t>* Citations, references, and credits – Myriad Pro, 11pt</a:t>
            </a:r>
          </a:p>
        </p:txBody>
      </p:sp>
    </p:spTree>
    <p:extLst>
      <p:ext uri="{BB962C8B-B14F-4D97-AF65-F5344CB8AC3E}">
        <p14:creationId xmlns:p14="http://schemas.microsoft.com/office/powerpoint/2010/main" val="16065999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274638"/>
            <a:ext cx="9258300" cy="1143000"/>
          </a:xfrm>
          <a:prstGeom prst="rect">
            <a:avLst/>
          </a:prstGeom>
        </p:spPr>
        <p:txBody>
          <a:bodyPr anchor="b" anchorCtr="0"/>
          <a:lstStyle>
            <a:lvl1pPr>
              <a:lnSpc>
                <a:spcPts val="3000"/>
              </a:lnSpc>
              <a:defRPr sz="2800" b="1" baseline="0">
                <a:effectLst/>
              </a:defRPr>
            </a:lvl1pPr>
          </a:lstStyle>
          <a:p>
            <a:r>
              <a:rPr lang="en-US" dirty="0"/>
              <a:t>Headline – Myriad Pro, Bold, Shadow, 28pt</a:t>
            </a:r>
          </a:p>
        </p:txBody>
      </p:sp>
      <p:sp>
        <p:nvSpPr>
          <p:cNvPr id="3" name="Content Placeholder 2"/>
          <p:cNvSpPr>
            <a:spLocks noGrp="1"/>
          </p:cNvSpPr>
          <p:nvPr>
            <p:ph idx="1" hasCustomPrompt="1"/>
          </p:nvPr>
        </p:nvSpPr>
        <p:spPr>
          <a:xfrm>
            <a:off x="514350" y="1600201"/>
            <a:ext cx="92583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a:t>First level – Myriad Pro, Bold, 24pt</a:t>
            </a:r>
          </a:p>
          <a:p>
            <a:pPr lvl="1"/>
            <a:r>
              <a:rPr lang="en-US" dirty="0"/>
              <a:t>Second level – Myriad Pro, 20pt</a:t>
            </a:r>
          </a:p>
          <a:p>
            <a:pPr lvl="2"/>
            <a:r>
              <a:rPr lang="en-US" dirty="0"/>
              <a:t>Third level – Myriad Pro, 18pt	</a:t>
            </a:r>
          </a:p>
          <a:p>
            <a:pPr lvl="3"/>
            <a:r>
              <a:rPr lang="en-US" dirty="0"/>
              <a:t>Fourth level – Myriad Pro, 18pt</a:t>
            </a:r>
          </a:p>
          <a:p>
            <a:pPr lvl="4"/>
            <a:r>
              <a:rPr lang="en-US" dirty="0"/>
              <a:t>Fifth level – Myriad Pro, 18pt</a:t>
            </a:r>
          </a:p>
        </p:txBody>
      </p:sp>
      <p:sp>
        <p:nvSpPr>
          <p:cNvPr id="6" name="Text Placeholder 5"/>
          <p:cNvSpPr>
            <a:spLocks noGrp="1"/>
          </p:cNvSpPr>
          <p:nvPr userDrawn="1">
            <p:ph type="body" sz="quarter" idx="11" hasCustomPrompt="1"/>
          </p:nvPr>
        </p:nvSpPr>
        <p:spPr>
          <a:xfrm>
            <a:off x="514350" y="5791200"/>
            <a:ext cx="9258300" cy="609600"/>
          </a:xfrm>
          <a:prstGeom prst="rect">
            <a:avLst/>
          </a:prstGeom>
        </p:spPr>
        <p:txBody>
          <a:bodyPr anchor="b"/>
          <a:lstStyle>
            <a:lvl1pPr>
              <a:buNone/>
              <a:defRPr sz="1100">
                <a:solidFill>
                  <a:schemeClr val="tx1"/>
                </a:solidFill>
              </a:defRPr>
            </a:lvl1pPr>
          </a:lstStyle>
          <a:p>
            <a:r>
              <a:rPr lang="en-US" dirty="0"/>
              <a:t>* Citations, references, and credits – Myriad Pro, 11pt</a:t>
            </a:r>
          </a:p>
        </p:txBody>
      </p:sp>
    </p:spTree>
    <p:extLst>
      <p:ext uri="{BB962C8B-B14F-4D97-AF65-F5344CB8AC3E}">
        <p14:creationId xmlns:p14="http://schemas.microsoft.com/office/powerpoint/2010/main" val="136457513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543050" y="3886200"/>
            <a:ext cx="72009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 – Myriad Pro, Bold, 20pt</a:t>
            </a:r>
          </a:p>
        </p:txBody>
      </p:sp>
      <p:sp>
        <p:nvSpPr>
          <p:cNvPr id="9" name="Text Placeholder 8"/>
          <p:cNvSpPr>
            <a:spLocks noGrp="1"/>
          </p:cNvSpPr>
          <p:nvPr>
            <p:ph type="body" sz="quarter" idx="10" hasCustomPrompt="1"/>
          </p:nvPr>
        </p:nvSpPr>
        <p:spPr>
          <a:xfrm>
            <a:off x="1543050" y="4267200"/>
            <a:ext cx="72009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a:t>Title of Presenter –Myriad Pro, 18pt</a:t>
            </a:r>
          </a:p>
          <a:p>
            <a:pPr lvl="0"/>
            <a:endParaRPr lang="en-US" sz="1800" dirty="0"/>
          </a:p>
          <a:p>
            <a:pPr lvl="0"/>
            <a:r>
              <a:rPr lang="en-US" sz="1800" dirty="0"/>
              <a:t>Title of Event</a:t>
            </a:r>
          </a:p>
          <a:p>
            <a:pPr lvl="0"/>
            <a:r>
              <a:rPr lang="en-US" sz="1800" dirty="0"/>
              <a:t>Date of Event</a:t>
            </a:r>
            <a:endParaRPr lang="en-US" dirty="0"/>
          </a:p>
        </p:txBody>
      </p:sp>
      <p:sp>
        <p:nvSpPr>
          <p:cNvPr id="11" name="Title 1"/>
          <p:cNvSpPr>
            <a:spLocks noGrp="1"/>
          </p:cNvSpPr>
          <p:nvPr>
            <p:ph type="title" hasCustomPrompt="1"/>
          </p:nvPr>
        </p:nvSpPr>
        <p:spPr>
          <a:xfrm>
            <a:off x="514350" y="1981200"/>
            <a:ext cx="9258300" cy="1676400"/>
          </a:xfrm>
          <a:prstGeom prst="rect">
            <a:avLst/>
          </a:prstGeom>
        </p:spPr>
        <p:txBody>
          <a:bodyPr/>
          <a:lstStyle>
            <a:lvl1pPr>
              <a:lnSpc>
                <a:spcPts val="3000"/>
              </a:lnSpc>
              <a:defRPr sz="2800" b="1" baseline="0">
                <a:effectLst/>
              </a:defRPr>
            </a:lvl1pPr>
          </a:lstStyle>
          <a:p>
            <a:r>
              <a:rPr lang="en-US" dirty="0"/>
              <a:t>Title of Presentation – Myriad Pro</a:t>
            </a:r>
            <a:br>
              <a:rPr lang="en-US" dirty="0"/>
            </a:br>
            <a:r>
              <a:rPr lang="en-US" dirty="0"/>
              <a:t> Bold, Shadow 28pt</a:t>
            </a:r>
          </a:p>
        </p:txBody>
      </p:sp>
    </p:spTree>
    <p:extLst>
      <p:ext uri="{BB962C8B-B14F-4D97-AF65-F5344CB8AC3E}">
        <p14:creationId xmlns:p14="http://schemas.microsoft.com/office/powerpoint/2010/main" val="316123287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274638"/>
            <a:ext cx="9258300" cy="1143000"/>
          </a:xfrm>
          <a:prstGeom prst="rect">
            <a:avLst/>
          </a:prstGeom>
        </p:spPr>
        <p:txBody>
          <a:bodyPr anchor="b" anchorCtr="0"/>
          <a:lstStyle>
            <a:lvl1pPr>
              <a:lnSpc>
                <a:spcPts val="3000"/>
              </a:lnSpc>
              <a:defRPr sz="2800" b="1" baseline="0">
                <a:effectLst/>
              </a:defRPr>
            </a:lvl1pPr>
          </a:lstStyle>
          <a:p>
            <a:r>
              <a:rPr lang="en-US" dirty="0"/>
              <a:t>Headline – Myriad Pro, Bold, Shadow, 28pt</a:t>
            </a:r>
          </a:p>
        </p:txBody>
      </p:sp>
      <p:sp>
        <p:nvSpPr>
          <p:cNvPr id="3" name="Content Placeholder 2"/>
          <p:cNvSpPr>
            <a:spLocks noGrp="1"/>
          </p:cNvSpPr>
          <p:nvPr>
            <p:ph idx="1" hasCustomPrompt="1"/>
          </p:nvPr>
        </p:nvSpPr>
        <p:spPr>
          <a:xfrm>
            <a:off x="514350" y="1600201"/>
            <a:ext cx="92583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a:t>First level – Myriad Pro, Bold, 24pt</a:t>
            </a:r>
          </a:p>
          <a:p>
            <a:pPr lvl="1"/>
            <a:r>
              <a:rPr lang="en-US" dirty="0"/>
              <a:t>Second level – Myriad Pro, 20pt</a:t>
            </a:r>
          </a:p>
          <a:p>
            <a:pPr lvl="2"/>
            <a:r>
              <a:rPr lang="en-US" dirty="0"/>
              <a:t>Third level – Myriad Pro, 18pt	</a:t>
            </a:r>
          </a:p>
          <a:p>
            <a:pPr lvl="3"/>
            <a:r>
              <a:rPr lang="en-US" dirty="0"/>
              <a:t>Fourth level – Myriad Pro, 18pt</a:t>
            </a:r>
          </a:p>
          <a:p>
            <a:pPr lvl="4"/>
            <a:r>
              <a:rPr lang="en-US" dirty="0"/>
              <a:t>Fifth level – Myriad Pro, 18pt</a:t>
            </a:r>
          </a:p>
        </p:txBody>
      </p:sp>
      <p:sp>
        <p:nvSpPr>
          <p:cNvPr id="6" name="Text Placeholder 5"/>
          <p:cNvSpPr>
            <a:spLocks noGrp="1"/>
          </p:cNvSpPr>
          <p:nvPr userDrawn="1">
            <p:ph type="body" sz="quarter" idx="11" hasCustomPrompt="1"/>
          </p:nvPr>
        </p:nvSpPr>
        <p:spPr>
          <a:xfrm>
            <a:off x="2143125" y="5791200"/>
            <a:ext cx="7629525" cy="609600"/>
          </a:xfrm>
          <a:prstGeom prst="rect">
            <a:avLst/>
          </a:prstGeom>
        </p:spPr>
        <p:txBody>
          <a:bodyPr anchor="b"/>
          <a:lstStyle>
            <a:lvl1pPr>
              <a:buNone/>
              <a:defRPr sz="1100">
                <a:solidFill>
                  <a:schemeClr val="tx1"/>
                </a:solidFill>
              </a:defRPr>
            </a:lvl1pPr>
          </a:lstStyle>
          <a:p>
            <a:r>
              <a:rPr lang="en-US" dirty="0"/>
              <a:t>* Citations, references, and credits – Myriad Pro, 11pt </a:t>
            </a:r>
          </a:p>
        </p:txBody>
      </p:sp>
    </p:spTree>
    <p:extLst>
      <p:ext uri="{BB962C8B-B14F-4D97-AF65-F5344CB8AC3E}">
        <p14:creationId xmlns:p14="http://schemas.microsoft.com/office/powerpoint/2010/main" val="25341951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602" y="4406903"/>
            <a:ext cx="8743950" cy="1362075"/>
          </a:xfrm>
          <a:prstGeom prst="rect">
            <a:avLst/>
          </a:prstGeom>
        </p:spPr>
        <p:txBody>
          <a:bodyPr anchor="t"/>
          <a:lstStyle>
            <a:lvl1pPr algn="l">
              <a:lnSpc>
                <a:spcPts val="3800"/>
              </a:lnSpc>
              <a:defRPr sz="3600" b="1" cap="all" baseline="0">
                <a:effectLst/>
              </a:defRPr>
            </a:lvl1pPr>
          </a:lstStyle>
          <a:p>
            <a:r>
              <a:rPr lang="en-US" dirty="0"/>
              <a:t>Section Header</a:t>
            </a:r>
            <a:br>
              <a:rPr lang="en-US" dirty="0"/>
            </a:br>
            <a:r>
              <a:rPr lang="en-US" dirty="0"/>
              <a:t>Myriad Pro, bold, shadow, 36pt </a:t>
            </a:r>
          </a:p>
        </p:txBody>
      </p:sp>
      <p:sp>
        <p:nvSpPr>
          <p:cNvPr id="3" name="Text Placeholder 2"/>
          <p:cNvSpPr>
            <a:spLocks noGrp="1"/>
          </p:cNvSpPr>
          <p:nvPr>
            <p:ph type="body" idx="1" hasCustomPrompt="1"/>
          </p:nvPr>
        </p:nvSpPr>
        <p:spPr>
          <a:xfrm>
            <a:off x="812602" y="2906713"/>
            <a:ext cx="874395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Subhead – Myriad Pro, 20pt</a:t>
            </a:r>
          </a:p>
        </p:txBody>
      </p:sp>
    </p:spTree>
    <p:extLst>
      <p:ext uri="{BB962C8B-B14F-4D97-AF65-F5344CB8AC3E}">
        <p14:creationId xmlns:p14="http://schemas.microsoft.com/office/powerpoint/2010/main" val="200565538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2" y="273050"/>
            <a:ext cx="3384352" cy="1162050"/>
          </a:xfrm>
          <a:prstGeom prst="rect">
            <a:avLst/>
          </a:prstGeom>
        </p:spPr>
        <p:txBody>
          <a:bodyPr anchor="b"/>
          <a:lstStyle>
            <a:lvl1pPr algn="l">
              <a:defRPr sz="2000" b="1" baseline="0">
                <a:effectLst/>
              </a:defRPr>
            </a:lvl1pPr>
          </a:lstStyle>
          <a:p>
            <a:r>
              <a:rPr lang="en-US" dirty="0"/>
              <a:t>Header – Myriad Pro, bold, shadow, 20pt</a:t>
            </a:r>
          </a:p>
        </p:txBody>
      </p:sp>
      <p:sp>
        <p:nvSpPr>
          <p:cNvPr id="3" name="Content Placeholder 2"/>
          <p:cNvSpPr>
            <a:spLocks noGrp="1"/>
          </p:cNvSpPr>
          <p:nvPr>
            <p:ph idx="1" hasCustomPrompt="1"/>
          </p:nvPr>
        </p:nvSpPr>
        <p:spPr>
          <a:xfrm>
            <a:off x="4021931" y="273051"/>
            <a:ext cx="5750719"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a:t>First level – Myriad Pro, bold, 24pt</a:t>
            </a:r>
          </a:p>
          <a:p>
            <a:pPr lvl="1"/>
            <a:r>
              <a:rPr lang="en-US" dirty="0"/>
              <a:t>Second level – Myriad Pro, 20pt</a:t>
            </a:r>
          </a:p>
          <a:p>
            <a:pPr lvl="2"/>
            <a:r>
              <a:rPr lang="en-US" dirty="0"/>
              <a:t>Third level – Myriad Pro, 18pt	</a:t>
            </a:r>
          </a:p>
          <a:p>
            <a:pPr lvl="3"/>
            <a:r>
              <a:rPr lang="en-US" dirty="0"/>
              <a:t>Fourth level – Myriad Pro, 18pt</a:t>
            </a:r>
          </a:p>
          <a:p>
            <a:pPr lvl="4"/>
            <a:r>
              <a:rPr lang="en-US" dirty="0"/>
              <a:t>Fifth level – Myriad Pro, 18pt</a:t>
            </a:r>
          </a:p>
        </p:txBody>
      </p:sp>
      <p:sp>
        <p:nvSpPr>
          <p:cNvPr id="4" name="Text Placeholder 3"/>
          <p:cNvSpPr>
            <a:spLocks noGrp="1"/>
          </p:cNvSpPr>
          <p:nvPr>
            <p:ph type="body" sz="half" idx="2" hasCustomPrompt="1"/>
          </p:nvPr>
        </p:nvSpPr>
        <p:spPr>
          <a:xfrm>
            <a:off x="514352" y="1435104"/>
            <a:ext cx="3384352"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Paragraph of type</a:t>
            </a:r>
          </a:p>
          <a:p>
            <a:pPr lvl="0"/>
            <a:r>
              <a:rPr lang="en-US" dirty="0"/>
              <a:t>Myriad Pro, 14pt</a:t>
            </a:r>
          </a:p>
        </p:txBody>
      </p:sp>
      <p:sp>
        <p:nvSpPr>
          <p:cNvPr id="7" name="Text Placeholder 5"/>
          <p:cNvSpPr>
            <a:spLocks noGrp="1"/>
          </p:cNvSpPr>
          <p:nvPr userDrawn="1">
            <p:ph type="body" sz="quarter" idx="11" hasCustomPrompt="1"/>
          </p:nvPr>
        </p:nvSpPr>
        <p:spPr>
          <a:xfrm>
            <a:off x="514350" y="5791200"/>
            <a:ext cx="9258300" cy="609600"/>
          </a:xfrm>
          <a:prstGeom prst="rect">
            <a:avLst/>
          </a:prstGeom>
        </p:spPr>
        <p:txBody>
          <a:bodyPr anchor="b"/>
          <a:lstStyle>
            <a:lvl1pPr>
              <a:buNone/>
              <a:defRPr sz="1100">
                <a:solidFill>
                  <a:schemeClr val="tx1"/>
                </a:solidFill>
              </a:defRPr>
            </a:lvl1pPr>
          </a:lstStyle>
          <a:p>
            <a:r>
              <a:rPr lang="en-US" dirty="0"/>
              <a:t>* Citations, references, and credits – Myriad Pro, 11pt</a:t>
            </a:r>
          </a:p>
        </p:txBody>
      </p:sp>
    </p:spTree>
    <p:extLst>
      <p:ext uri="{BB962C8B-B14F-4D97-AF65-F5344CB8AC3E}">
        <p14:creationId xmlns:p14="http://schemas.microsoft.com/office/powerpoint/2010/main" val="182501504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16324" y="4800600"/>
            <a:ext cx="6172200" cy="566738"/>
          </a:xfrm>
          <a:prstGeom prst="rect">
            <a:avLst/>
          </a:prstGeom>
        </p:spPr>
        <p:txBody>
          <a:bodyPr anchor="b"/>
          <a:lstStyle>
            <a:lvl1pPr algn="l">
              <a:defRPr sz="2000" b="1" baseline="0">
                <a:effectLst/>
              </a:defRPr>
            </a:lvl1pPr>
          </a:lstStyle>
          <a:p>
            <a:r>
              <a:rPr lang="en-US" dirty="0"/>
              <a:t>Photo Title – Myriad Pro, Bold, Shadow, 20pt</a:t>
            </a:r>
          </a:p>
        </p:txBody>
      </p:sp>
      <p:sp>
        <p:nvSpPr>
          <p:cNvPr id="3" name="Picture Placeholder 2"/>
          <p:cNvSpPr>
            <a:spLocks noGrp="1"/>
          </p:cNvSpPr>
          <p:nvPr>
            <p:ph type="pic" idx="1"/>
          </p:nvPr>
        </p:nvSpPr>
        <p:spPr>
          <a:xfrm>
            <a:off x="2016324" y="612775"/>
            <a:ext cx="61722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2016324" y="5367338"/>
            <a:ext cx="61722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Caption or credits for photo – Myriad Pro, 14pt</a:t>
            </a:r>
          </a:p>
        </p:txBody>
      </p:sp>
    </p:spTree>
    <p:extLst>
      <p:ext uri="{BB962C8B-B14F-4D97-AF65-F5344CB8AC3E}">
        <p14:creationId xmlns:p14="http://schemas.microsoft.com/office/powerpoint/2010/main" val="121751217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543050" y="1981200"/>
            <a:ext cx="72009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Closing– Myriad Pro, Bold, 28pt</a:t>
            </a:r>
          </a:p>
        </p:txBody>
      </p:sp>
      <p:sp>
        <p:nvSpPr>
          <p:cNvPr id="7" name="Rectangle 6"/>
          <p:cNvSpPr/>
          <p:nvPr userDrawn="1"/>
        </p:nvSpPr>
        <p:spPr>
          <a:xfrm>
            <a:off x="1543050" y="4343400"/>
            <a:ext cx="7200900" cy="292388"/>
          </a:xfrm>
          <a:prstGeom prst="rect">
            <a:avLst/>
          </a:prstGeom>
        </p:spPr>
        <p:txBody>
          <a:bodyPr wrap="square">
            <a:spAutoFit/>
          </a:bodyPr>
          <a:lstStyle/>
          <a:p>
            <a:pPr fontAlgn="auto">
              <a:spcBef>
                <a:spcPts val="0"/>
              </a:spcBef>
              <a:spcAft>
                <a:spcPts val="0"/>
              </a:spcAft>
            </a:pPr>
            <a:r>
              <a:rPr lang="en-US" sz="1300" b="1" dirty="0">
                <a:solidFill>
                  <a:srgbClr val="0039A6"/>
                </a:solidFill>
                <a:latin typeface="Myriad Web Pro"/>
              </a:rPr>
              <a:t>For more information please contact Centers for Disease Control and Prevention</a:t>
            </a:r>
          </a:p>
        </p:txBody>
      </p:sp>
      <p:sp>
        <p:nvSpPr>
          <p:cNvPr id="10" name="Rectangle 9"/>
          <p:cNvSpPr/>
          <p:nvPr userDrawn="1"/>
        </p:nvSpPr>
        <p:spPr>
          <a:xfrm>
            <a:off x="1543050" y="4706037"/>
            <a:ext cx="6686550" cy="646331"/>
          </a:xfrm>
          <a:prstGeom prst="rect">
            <a:avLst/>
          </a:prstGeom>
        </p:spPr>
        <p:txBody>
          <a:bodyPr wrap="square">
            <a:spAutoFit/>
          </a:bodyPr>
          <a:lstStyle/>
          <a:p>
            <a:pPr fontAlgn="auto">
              <a:spcBef>
                <a:spcPts val="0"/>
              </a:spcBef>
              <a:spcAft>
                <a:spcPts val="0"/>
              </a:spcAft>
            </a:pPr>
            <a:r>
              <a:rPr lang="en-US" sz="1200" dirty="0">
                <a:solidFill>
                  <a:srgbClr val="0039A6"/>
                </a:solidFill>
                <a:latin typeface="Myriad Web Pro"/>
              </a:rPr>
              <a:t>1600 Clifton Road NE, Atlanta, GA 30333</a:t>
            </a:r>
          </a:p>
          <a:p>
            <a:pPr fontAlgn="auto">
              <a:spcBef>
                <a:spcPts val="0"/>
              </a:spcBef>
              <a:spcAft>
                <a:spcPts val="0"/>
              </a:spcAft>
            </a:pPr>
            <a:r>
              <a:rPr lang="en-US" sz="1200" dirty="0">
                <a:solidFill>
                  <a:srgbClr val="0039A6"/>
                </a:solidFill>
                <a:latin typeface="Myriad Web Pro"/>
              </a:rPr>
              <a:t>Telephone, 1-800-CDC-INFO (232-4636)/TTY: 1-888-232-6348</a:t>
            </a:r>
          </a:p>
          <a:p>
            <a:pPr fontAlgn="auto">
              <a:spcBef>
                <a:spcPts val="0"/>
              </a:spcBef>
              <a:spcAft>
                <a:spcPts val="0"/>
              </a:spcAft>
            </a:pPr>
            <a:r>
              <a:rPr lang="en-US" sz="1200" dirty="0">
                <a:solidFill>
                  <a:srgbClr val="0039A6"/>
                </a:solidFill>
                <a:latin typeface="Myriad Web Pro"/>
              </a:rPr>
              <a:t>E-mail: cdcinfo@cdc.gov 	Web: www.cdc.gov</a:t>
            </a:r>
          </a:p>
        </p:txBody>
      </p:sp>
      <p:sp>
        <p:nvSpPr>
          <p:cNvPr id="11" name="Text Placeholder 5"/>
          <p:cNvSpPr>
            <a:spLocks noGrp="1"/>
          </p:cNvSpPr>
          <p:nvPr>
            <p:ph type="body" sz="quarter" idx="11" hasCustomPrompt="1"/>
          </p:nvPr>
        </p:nvSpPr>
        <p:spPr>
          <a:xfrm>
            <a:off x="2571750" y="6281928"/>
            <a:ext cx="5743575" cy="182880"/>
          </a:xfrm>
          <a:prstGeom prst="rect">
            <a:avLst/>
          </a:prstGeom>
        </p:spPr>
        <p:txBody>
          <a:bodyPr/>
          <a:lstStyle>
            <a:lvl1pPr>
              <a:buNone/>
              <a:defRPr sz="1000" baseline="0">
                <a:solidFill>
                  <a:schemeClr val="accent1">
                    <a:lumMod val="50000"/>
                  </a:schemeClr>
                </a:solidFill>
              </a:defRPr>
            </a:lvl1pPr>
          </a:lstStyle>
          <a:p>
            <a:r>
              <a:rPr lang="en-US" dirty="0"/>
              <a:t>Place Descriptor Here</a:t>
            </a:r>
          </a:p>
        </p:txBody>
      </p:sp>
      <p:sp>
        <p:nvSpPr>
          <p:cNvPr id="12" name="Text Placeholder 6"/>
          <p:cNvSpPr>
            <a:spLocks noGrp="1"/>
          </p:cNvSpPr>
          <p:nvPr>
            <p:ph type="body" sz="quarter" idx="12" hasCustomPrompt="1"/>
          </p:nvPr>
        </p:nvSpPr>
        <p:spPr>
          <a:xfrm>
            <a:off x="2571750" y="6473952"/>
            <a:ext cx="5743575" cy="228600"/>
          </a:xfrm>
          <a:prstGeom prst="rect">
            <a:avLst/>
          </a:prstGeom>
        </p:spPr>
        <p:txBody>
          <a:bodyPr/>
          <a:lstStyle>
            <a:lvl1pPr>
              <a:buNone/>
              <a:defRPr sz="1000" baseline="0">
                <a:solidFill>
                  <a:schemeClr val="accent1">
                    <a:lumMod val="50000"/>
                  </a:schemeClr>
                </a:solidFill>
              </a:defRPr>
            </a:lvl1pPr>
          </a:lstStyle>
          <a:p>
            <a:r>
              <a:rPr lang="en-US" dirty="0"/>
              <a:t>Place Descriptor Here</a:t>
            </a:r>
          </a:p>
        </p:txBody>
      </p:sp>
    </p:spTree>
    <p:extLst>
      <p:ext uri="{BB962C8B-B14F-4D97-AF65-F5344CB8AC3E}">
        <p14:creationId xmlns:p14="http://schemas.microsoft.com/office/powerpoint/2010/main" val="40866327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2.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3.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408400"/>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269092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526472"/>
            <a:ext cx="9258300" cy="1111259"/>
          </a:xfrm>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Prevalence of Self-Reported Obesity Among U.S. Adults by Race/Ethnicity, State and Territory, </a:t>
            </a:r>
            <a:br>
              <a:rPr lang="en-US" sz="2400" dirty="0">
                <a:latin typeface="Verdana" panose="020B0604030504040204" pitchFamily="34" charset="0"/>
                <a:ea typeface="Verdana" panose="020B0604030504040204" pitchFamily="34" charset="0"/>
                <a:cs typeface="Verdana" panose="020B0604030504040204" pitchFamily="34" charset="0"/>
              </a:rPr>
            </a:br>
            <a:r>
              <a:rPr lang="en-US" sz="2400" kern="0" dirty="0">
                <a:latin typeface="Verdana" panose="020B0604030504040204" pitchFamily="34" charset="0"/>
                <a:ea typeface="Verdana" panose="020B0604030504040204" pitchFamily="34" charset="0"/>
                <a:cs typeface="Verdana" panose="020B0604030504040204" pitchFamily="34" charset="0"/>
              </a:rPr>
              <a:t>BRFSS, </a:t>
            </a:r>
            <a:r>
              <a:rPr lang="en-US" sz="2400" dirty="0">
                <a:latin typeface="Verdana" panose="020B0604030504040204" pitchFamily="34" charset="0"/>
                <a:ea typeface="Verdana" panose="020B0604030504040204" pitchFamily="34" charset="0"/>
                <a:cs typeface="Verdana" panose="020B0604030504040204" pitchFamily="34" charset="0"/>
              </a:rPr>
              <a:t>2016-2018</a:t>
            </a:r>
          </a:p>
        </p:txBody>
      </p:sp>
      <p:sp>
        <p:nvSpPr>
          <p:cNvPr id="3" name="Content Placeholder 2"/>
          <p:cNvSpPr>
            <a:spLocks noGrp="1"/>
          </p:cNvSpPr>
          <p:nvPr>
            <p:ph idx="1"/>
          </p:nvPr>
        </p:nvSpPr>
        <p:spPr>
          <a:xfrm>
            <a:off x="1114425" y="1876425"/>
            <a:ext cx="8229600" cy="3990975"/>
          </a:xfrm>
        </p:spPr>
        <p:txBody>
          <a:bodyPr/>
          <a:lstStyle/>
          <a:p>
            <a:pPr>
              <a:buNone/>
            </a:pPr>
            <a:endParaRPr lang="en-US" dirty="0">
              <a:solidFill>
                <a:srgbClr val="000000"/>
              </a:solidFill>
            </a:endParaRPr>
          </a:p>
          <a:p>
            <a:pPr marL="0" indent="0">
              <a:buNone/>
            </a:pPr>
            <a:r>
              <a:rPr lang="en-US" dirty="0">
                <a:solidFill>
                  <a:srgbClr val="080808"/>
                </a:solidFill>
              </a:rPr>
              <a:t>Definitions</a:t>
            </a:r>
          </a:p>
          <a:p>
            <a:r>
              <a:rPr lang="en-US" dirty="0">
                <a:solidFill>
                  <a:srgbClr val="080808"/>
                </a:solidFill>
              </a:rPr>
              <a:t>Obesity: Body Mass Index (BMI) of 30 kg/m</a:t>
            </a:r>
            <a:r>
              <a:rPr lang="en-US" baseline="30000" dirty="0">
                <a:solidFill>
                  <a:srgbClr val="080808"/>
                </a:solidFill>
              </a:rPr>
              <a:t>2</a:t>
            </a:r>
            <a:r>
              <a:rPr lang="en-US" dirty="0">
                <a:solidFill>
                  <a:srgbClr val="080808"/>
                </a:solidFill>
              </a:rPr>
              <a:t> or higher.</a:t>
            </a:r>
          </a:p>
          <a:p>
            <a:pPr marL="0" indent="0">
              <a:buNone/>
            </a:pPr>
            <a:endParaRPr lang="en-US" b="0" dirty="0">
              <a:solidFill>
                <a:srgbClr val="080808"/>
              </a:solidFill>
            </a:endParaRPr>
          </a:p>
          <a:p>
            <a:r>
              <a:rPr lang="en-US" dirty="0">
                <a:solidFill>
                  <a:srgbClr val="080808"/>
                </a:solidFill>
              </a:rPr>
              <a:t>Body Mass Index (BMI): A measure of an adult’s weight in relation to his or her height, calculated by using the adult’s weight in kilograms divided by the square of his or her height in meters.</a:t>
            </a:r>
          </a:p>
          <a:p>
            <a:pPr marL="0" indent="0">
              <a:buNone/>
            </a:pPr>
            <a:endParaRPr lang="en-US" dirty="0">
              <a:solidFill>
                <a:srgbClr val="000000"/>
              </a:solidFill>
            </a:endParaRPr>
          </a:p>
        </p:txBody>
      </p:sp>
      <p:pic>
        <p:nvPicPr>
          <p:cNvPr id="1026"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521357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5" y="1441663"/>
            <a:ext cx="8862515" cy="4349537"/>
          </a:xfrm>
        </p:spPr>
        <p:txBody>
          <a:bodyPr/>
          <a:lstStyle/>
          <a:p>
            <a:pPr marL="0" indent="0">
              <a:spcBef>
                <a:spcPts val="0"/>
              </a:spcBef>
              <a:buClrTx/>
              <a:buSzTx/>
              <a:buNone/>
            </a:pPr>
            <a:r>
              <a:rPr lang="en-US" b="0" dirty="0">
                <a:solidFill>
                  <a:srgbClr val="000000"/>
                </a:solidFill>
              </a:rPr>
              <a:t>	</a:t>
            </a:r>
            <a:endParaRPr lang="en-US" dirty="0"/>
          </a:p>
        </p:txBody>
      </p:sp>
      <p:pic>
        <p:nvPicPr>
          <p:cNvPr id="4"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466" y="5977368"/>
            <a:ext cx="103723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95784" y="91279"/>
            <a:ext cx="9372613" cy="813289"/>
          </a:xfrm>
        </p:spPr>
        <p:txBody>
          <a:bodyPr/>
          <a:lstStyle/>
          <a:p>
            <a:r>
              <a:rPr lang="en-US" sz="2200" kern="0" dirty="0">
                <a:latin typeface="Verdana" panose="020B0604030504040204" pitchFamily="34" charset="0"/>
                <a:ea typeface="Verdana" panose="020B0604030504040204" pitchFamily="34" charset="0"/>
                <a:cs typeface="Verdana" panose="020B0604030504040204" pitchFamily="34" charset="0"/>
              </a:rPr>
              <a:t>Prevalence of Self-Reported Obesity Among Hispanic Adults, by State and Territory, BRFSS, 2016-2018</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Prevalence of Self-Reported Obesity Among Hispanic Adults, by State and Territory, BRFSS, 2016-2018. Map details in table below."/>
          <p:cNvPicPr>
            <a:picLocks noChangeAspect="1"/>
          </p:cNvPicPr>
          <p:nvPr/>
        </p:nvPicPr>
        <p:blipFill rotWithShape="1">
          <a:blip r:embed="rId4"/>
          <a:srcRect l="1237" t="10519" r="3452" b="12976"/>
          <a:stretch/>
        </p:blipFill>
        <p:spPr>
          <a:xfrm>
            <a:off x="713933" y="1441663"/>
            <a:ext cx="8043206" cy="4630891"/>
          </a:xfrm>
          <a:prstGeom prst="rect">
            <a:avLst/>
          </a:prstGeom>
        </p:spPr>
      </p:pic>
      <p:sp>
        <p:nvSpPr>
          <p:cNvPr id="6" name="TextBox 5"/>
          <p:cNvSpPr txBox="1"/>
          <p:nvPr/>
        </p:nvSpPr>
        <p:spPr>
          <a:xfrm>
            <a:off x="1004047" y="6453352"/>
            <a:ext cx="7656263" cy="246221"/>
          </a:xfrm>
          <a:prstGeom prst="rect">
            <a:avLst/>
          </a:prstGeom>
          <a:noFill/>
        </p:spPr>
        <p:txBody>
          <a:bodyPr wrap="none" rtlCol="0">
            <a:spAutoFit/>
          </a:bodyPr>
          <a:lstStyle/>
          <a:p>
            <a:pPr lvl="0"/>
            <a:r>
              <a:rPr lang="en-US" sz="1000" b="1">
                <a:solidFill>
                  <a:srgbClr val="060606"/>
                </a:solidFill>
                <a:latin typeface="Verdana" panose="020B0604030504040204" pitchFamily="34" charset="0"/>
                <a:ea typeface="Verdana" panose="020B0604030504040204" pitchFamily="34" charset="0"/>
                <a:cs typeface="Verdana" panose="020B0604030504040204" pitchFamily="34" charset="0"/>
              </a:rPr>
              <a:t>*Sample size &lt;50 or the relative standard error (dividing the standard error by the prevalence) ≥ 30%.</a:t>
            </a:r>
            <a:endParaRPr lang="en-US" sz="1000" b="1" dirty="0">
              <a:solidFill>
                <a:srgbClr val="06060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960893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933" y="414867"/>
            <a:ext cx="9448800" cy="668866"/>
          </a:xfrm>
        </p:spPr>
        <p:txBody>
          <a:bodyPr/>
          <a:lstStyle/>
          <a:p>
            <a:br>
              <a:rPr lang="en-US" sz="2000" kern="0" dirty="0">
                <a:solidFill>
                  <a:srgbClr val="000000"/>
                </a:solidFill>
                <a:latin typeface="Verdana"/>
              </a:rPr>
            </a:br>
            <a:r>
              <a:rPr lang="en-US" sz="2000" kern="0" dirty="0">
                <a:latin typeface="Verdana"/>
              </a:rPr>
              <a:t>Prevalence of Self-Reported Obesity Among Hispanic Adults,</a:t>
            </a:r>
            <a:br>
              <a:rPr lang="en-US" sz="2000" kern="0" dirty="0">
                <a:latin typeface="Verdana"/>
              </a:rPr>
            </a:br>
            <a:r>
              <a:rPr lang="en-US" sz="2000" kern="0" dirty="0">
                <a:latin typeface="Verdana"/>
              </a:rPr>
              <a:t>by State and Territory, BRFSS, 2016-2018</a:t>
            </a:r>
          </a:p>
        </p:txBody>
      </p:sp>
      <p:sp>
        <p:nvSpPr>
          <p:cNvPr id="4" name="Text Placeholder 3"/>
          <p:cNvSpPr>
            <a:spLocks noGrp="1"/>
          </p:cNvSpPr>
          <p:nvPr>
            <p:ph type="body" sz="quarter" idx="11"/>
          </p:nvPr>
        </p:nvSpPr>
        <p:spPr>
          <a:xfrm>
            <a:off x="514350" y="6079750"/>
            <a:ext cx="9189208" cy="778249"/>
          </a:xfrm>
        </p:spPr>
        <p:txBody>
          <a:bodyPr/>
          <a:lstStyle/>
          <a:p>
            <a:pPr indent="0"/>
            <a:r>
              <a:rPr lang="en-US" sz="900" i="1" dirty="0">
                <a:latin typeface="Verdana" pitchFamily="34" charset="0"/>
              </a:rPr>
              <a:t>Source: </a:t>
            </a:r>
            <a:r>
              <a:rPr lang="en-US" sz="900" dirty="0">
                <a:latin typeface="Verdana" pitchFamily="34" charset="0"/>
              </a:rPr>
              <a:t>Behavioral Risk Factor Surveillance System, CDC. </a:t>
            </a:r>
          </a:p>
          <a:p>
            <a:pPr indent="0"/>
            <a:r>
              <a:rPr lang="en-US" sz="900" dirty="0">
                <a:latin typeface="Verdana" pitchFamily="34" charset="0"/>
              </a:rPr>
              <a:t>. </a:t>
            </a:r>
          </a:p>
          <a:p>
            <a:endParaRPr lang="en-US" sz="1000" dirty="0">
              <a:latin typeface="Verdana" pitchFamily="34" charset="0"/>
            </a:endParaRPr>
          </a:p>
        </p:txBody>
      </p:sp>
      <p:graphicFrame>
        <p:nvGraphicFramePr>
          <p:cNvPr id="5" name="Table 4"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3126005334"/>
              </p:ext>
            </p:extLst>
          </p:nvPr>
        </p:nvGraphicFramePr>
        <p:xfrm>
          <a:off x="790575" y="1158468"/>
          <a:ext cx="4251102" cy="4851708"/>
        </p:xfrm>
        <a:graphic>
          <a:graphicData uri="http://schemas.openxmlformats.org/drawingml/2006/table">
            <a:tbl>
              <a:tblPr firstRow="1"/>
              <a:tblGrid>
                <a:gridCol w="1457325">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422177">
                  <a:extLst>
                    <a:ext uri="{9D8B030D-6E8A-4147-A177-3AD203B41FA5}">
                      <a16:colId xmlns:a16="http://schemas.microsoft.com/office/drawing/2014/main" val="20002"/>
                    </a:ext>
                  </a:extLst>
                </a:gridCol>
              </a:tblGrid>
              <a:tr h="173232">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95% Confidence</a:t>
                      </a:r>
                      <a:r>
                        <a:rPr lang="en-US" sz="1050" b="1" i="0" u="none" strike="noStrike" baseline="0" dirty="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73294">
                <a:tc>
                  <a:txBody>
                    <a:bodyPr/>
                    <a:lstStyle/>
                    <a:p>
                      <a:pPr algn="l" fontAlgn="t"/>
                      <a:r>
                        <a:rPr lang="en-US" sz="1100" b="0" i="0" u="none" strike="noStrike">
                          <a:solidFill>
                            <a:srgbClr val="000000"/>
                          </a:solidFill>
                          <a:effectLst/>
                          <a:latin typeface="Calibri" panose="020F0502020204030204" pitchFamily="34" charset="0"/>
                        </a:rPr>
                        <a:t>Alabama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(24.6, 39.8)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3294">
                <a:tc>
                  <a:txBody>
                    <a:bodyPr/>
                    <a:lstStyle/>
                    <a:p>
                      <a:pPr algn="l" fontAlgn="t"/>
                      <a:r>
                        <a:rPr lang="en-US" sz="1100" b="0" i="0" u="none" strike="noStrike">
                          <a:solidFill>
                            <a:srgbClr val="000000"/>
                          </a:solidFill>
                          <a:effectLst/>
                          <a:latin typeface="Calibri" panose="020F0502020204030204" pitchFamily="34" charset="0"/>
                        </a:rPr>
                        <a:t>Alaska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(22.6, 38.2)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3294">
                <a:tc>
                  <a:txBody>
                    <a:bodyPr/>
                    <a:lstStyle/>
                    <a:p>
                      <a:pPr algn="l" fontAlgn="t"/>
                      <a:r>
                        <a:rPr lang="en-US" sz="1100" b="0" i="0" u="none" strike="noStrike">
                          <a:solidFill>
                            <a:srgbClr val="000000"/>
                          </a:solidFill>
                          <a:effectLst/>
                          <a:latin typeface="Calibri" panose="020F0502020204030204" pitchFamily="34" charset="0"/>
                        </a:rPr>
                        <a:t>Arizona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(32.7, 36.9)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73294">
                <a:tc>
                  <a:txBody>
                    <a:bodyPr/>
                    <a:lstStyle/>
                    <a:p>
                      <a:pPr algn="l" fontAlgn="t"/>
                      <a:r>
                        <a:rPr lang="en-US" sz="1100" b="0" i="0" u="none" strike="noStrike">
                          <a:solidFill>
                            <a:srgbClr val="000000"/>
                          </a:solidFill>
                          <a:effectLst/>
                          <a:latin typeface="Calibri" panose="020F0502020204030204" pitchFamily="34" charset="0"/>
                        </a:rPr>
                        <a:t>Arkansas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(24.7, 40.4)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73294">
                <a:tc>
                  <a:txBody>
                    <a:bodyPr/>
                    <a:lstStyle/>
                    <a:p>
                      <a:pPr algn="l" fontAlgn="t"/>
                      <a:r>
                        <a:rPr lang="en-US" sz="1100" b="0" i="0" u="none" strike="noStrike">
                          <a:solidFill>
                            <a:srgbClr val="000000"/>
                          </a:solidFill>
                          <a:effectLst/>
                          <a:latin typeface="Calibri" panose="020F0502020204030204" pitchFamily="34" charset="0"/>
                        </a:rPr>
                        <a:t>California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(31.6, 34.0)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73294">
                <a:tc>
                  <a:txBody>
                    <a:bodyPr/>
                    <a:lstStyle/>
                    <a:p>
                      <a:pPr algn="l" fontAlgn="t"/>
                      <a:r>
                        <a:rPr lang="en-US" sz="1100" b="0" i="0" u="none" strike="noStrike">
                          <a:solidFill>
                            <a:srgbClr val="000000"/>
                          </a:solidFill>
                          <a:effectLst/>
                          <a:latin typeface="Calibri" panose="020F0502020204030204" pitchFamily="34" charset="0"/>
                        </a:rPr>
                        <a:t>Colorado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(26.5, 29.8)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3294">
                <a:tc>
                  <a:txBody>
                    <a:bodyPr/>
                    <a:lstStyle/>
                    <a:p>
                      <a:pPr algn="l" fontAlgn="t"/>
                      <a:r>
                        <a:rPr lang="en-US" sz="1100" b="0" i="0" u="none" strike="noStrike">
                          <a:solidFill>
                            <a:srgbClr val="000000"/>
                          </a:solidFill>
                          <a:effectLst/>
                          <a:latin typeface="Calibri" panose="020F0502020204030204" pitchFamily="34" charset="0"/>
                        </a:rPr>
                        <a:t>Connecticut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(29.7, 34.4)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73294">
                <a:tc>
                  <a:txBody>
                    <a:bodyPr/>
                    <a:lstStyle/>
                    <a:p>
                      <a:pPr algn="l" fontAlgn="t"/>
                      <a:r>
                        <a:rPr lang="en-US" sz="1100" b="0" i="0" u="none" strike="noStrike">
                          <a:solidFill>
                            <a:srgbClr val="000000"/>
                          </a:solidFill>
                          <a:effectLst/>
                          <a:latin typeface="Calibri" panose="020F0502020204030204" pitchFamily="34" charset="0"/>
                        </a:rPr>
                        <a:t>Delaware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(26.2, 34.5)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3294">
                <a:tc>
                  <a:txBody>
                    <a:bodyPr/>
                    <a:lstStyle/>
                    <a:p>
                      <a:pPr algn="l" fontAlgn="t"/>
                      <a:r>
                        <a:rPr lang="en-US" sz="1100" b="0" i="0" u="none" strike="noStrike">
                          <a:solidFill>
                            <a:srgbClr val="000000"/>
                          </a:solidFill>
                          <a:effectLst/>
                          <a:latin typeface="Calibri" panose="020F0502020204030204" pitchFamily="34" charset="0"/>
                        </a:rPr>
                        <a:t>District of Columbia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(19.0, 28.5)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73294">
                <a:tc>
                  <a:txBody>
                    <a:bodyPr/>
                    <a:lstStyle/>
                    <a:p>
                      <a:pPr algn="l" fontAlgn="t"/>
                      <a:r>
                        <a:rPr lang="en-US" sz="1100" b="0" i="0" u="none" strike="noStrike">
                          <a:solidFill>
                            <a:srgbClr val="000000"/>
                          </a:solidFill>
                          <a:effectLst/>
                          <a:latin typeface="Calibri" panose="020F0502020204030204" pitchFamily="34" charset="0"/>
                        </a:rPr>
                        <a:t>Florida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(28.4, 33.1)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73294">
                <a:tc>
                  <a:txBody>
                    <a:bodyPr/>
                    <a:lstStyle/>
                    <a:p>
                      <a:pPr algn="l" fontAlgn="t"/>
                      <a:r>
                        <a:rPr lang="en-US" sz="1100" b="0" i="0" u="none" strike="noStrike">
                          <a:solidFill>
                            <a:srgbClr val="000000"/>
                          </a:solidFill>
                          <a:effectLst/>
                          <a:latin typeface="Calibri" panose="020F0502020204030204" pitchFamily="34" charset="0"/>
                        </a:rPr>
                        <a:t>Georgia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(26.6, 33.9)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73294">
                <a:tc>
                  <a:txBody>
                    <a:bodyPr/>
                    <a:lstStyle/>
                    <a:p>
                      <a:pPr algn="l" fontAlgn="t"/>
                      <a:r>
                        <a:rPr lang="en-US" sz="1100" b="0" i="0" u="none" strike="noStrike">
                          <a:solidFill>
                            <a:srgbClr val="000000"/>
                          </a:solidFill>
                          <a:effectLst/>
                          <a:latin typeface="Calibri" panose="020F0502020204030204" pitchFamily="34" charset="0"/>
                        </a:rPr>
                        <a:t>Guam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(26.8, 38.6)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3294">
                <a:tc>
                  <a:txBody>
                    <a:bodyPr/>
                    <a:lstStyle/>
                    <a:p>
                      <a:pPr algn="l" fontAlgn="t"/>
                      <a:r>
                        <a:rPr lang="en-US" sz="1100" b="0" i="0" u="none" strike="noStrike">
                          <a:solidFill>
                            <a:srgbClr val="000000"/>
                          </a:solidFill>
                          <a:effectLst/>
                          <a:latin typeface="Calibri" panose="020F0502020204030204" pitchFamily="34" charset="0"/>
                        </a:rPr>
                        <a:t>Hawaii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(30.3, 36.3)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73294">
                <a:tc>
                  <a:txBody>
                    <a:bodyPr/>
                    <a:lstStyle/>
                    <a:p>
                      <a:pPr algn="l" fontAlgn="t"/>
                      <a:r>
                        <a:rPr lang="en-US" sz="1100" b="0" i="0" u="none" strike="noStrike">
                          <a:solidFill>
                            <a:srgbClr val="000000"/>
                          </a:solidFill>
                          <a:effectLst/>
                          <a:latin typeface="Calibri" panose="020F0502020204030204" pitchFamily="34" charset="0"/>
                        </a:rPr>
                        <a:t>Idaho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(29.1, 37.9)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73294">
                <a:tc>
                  <a:txBody>
                    <a:bodyPr/>
                    <a:lstStyle/>
                    <a:p>
                      <a:pPr algn="l" fontAlgn="t"/>
                      <a:r>
                        <a:rPr lang="en-US" sz="1100" b="0" i="0" u="none" strike="noStrike">
                          <a:solidFill>
                            <a:srgbClr val="000000"/>
                          </a:solidFill>
                          <a:effectLst/>
                          <a:latin typeface="Calibri" panose="020F0502020204030204" pitchFamily="34" charset="0"/>
                        </a:rPr>
                        <a:t>Illinois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(32.9, 38.4)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73294">
                <a:tc>
                  <a:txBody>
                    <a:bodyPr/>
                    <a:lstStyle/>
                    <a:p>
                      <a:pPr algn="l" fontAlgn="t"/>
                      <a:r>
                        <a:rPr lang="en-US" sz="1100" b="0" i="0" u="none" strike="noStrike">
                          <a:solidFill>
                            <a:srgbClr val="000000"/>
                          </a:solidFill>
                          <a:effectLst/>
                          <a:latin typeface="Calibri" panose="020F0502020204030204" pitchFamily="34" charset="0"/>
                        </a:rPr>
                        <a:t>Indiana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(28.1, 35.4)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173294">
                <a:tc>
                  <a:txBody>
                    <a:bodyPr/>
                    <a:lstStyle/>
                    <a:p>
                      <a:pPr algn="l" fontAlgn="t"/>
                      <a:r>
                        <a:rPr lang="en-US" sz="1100" b="0" i="0" u="none" strike="noStrike">
                          <a:solidFill>
                            <a:srgbClr val="000000"/>
                          </a:solidFill>
                          <a:effectLst/>
                          <a:latin typeface="Calibri" panose="020F0502020204030204" pitchFamily="34" charset="0"/>
                        </a:rPr>
                        <a:t>Iowa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(30.5, 38.6)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173294">
                <a:tc>
                  <a:txBody>
                    <a:bodyPr/>
                    <a:lstStyle/>
                    <a:p>
                      <a:pPr algn="l" fontAlgn="t"/>
                      <a:r>
                        <a:rPr lang="en-US" sz="1100" b="0" i="0" u="none" strike="noStrike">
                          <a:solidFill>
                            <a:srgbClr val="000000"/>
                          </a:solidFill>
                          <a:effectLst/>
                          <a:latin typeface="Calibri" panose="020F0502020204030204" pitchFamily="34" charset="0"/>
                        </a:rPr>
                        <a:t>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36.3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(33.7, 39.1)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73294">
                <a:tc>
                  <a:txBody>
                    <a:bodyPr/>
                    <a:lstStyle/>
                    <a:p>
                      <a:pPr algn="l" fontAlgn="t"/>
                      <a:r>
                        <a:rPr lang="en-US" sz="1100" b="0" i="0" u="none" strike="noStrike">
                          <a:solidFill>
                            <a:srgbClr val="000000"/>
                          </a:solidFill>
                          <a:effectLst/>
                          <a:latin typeface="Calibri" panose="020F0502020204030204" pitchFamily="34" charset="0"/>
                        </a:rPr>
                        <a:t>Kentucky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(24.2, 38.6)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3294">
                <a:tc>
                  <a:txBody>
                    <a:bodyPr/>
                    <a:lstStyle/>
                    <a:p>
                      <a:pPr algn="l" fontAlgn="t"/>
                      <a:r>
                        <a:rPr lang="en-US" sz="1100" b="0" i="0" u="none" strike="noStrike">
                          <a:solidFill>
                            <a:srgbClr val="000000"/>
                          </a:solidFill>
                          <a:effectLst/>
                          <a:latin typeface="Calibri" panose="020F0502020204030204" pitchFamily="34" charset="0"/>
                        </a:rPr>
                        <a:t>Louisiana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(25.6, 38.6)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73294">
                <a:tc>
                  <a:txBody>
                    <a:bodyPr/>
                    <a:lstStyle/>
                    <a:p>
                      <a:pPr algn="l" fontAlgn="t"/>
                      <a:r>
                        <a:rPr lang="en-US" sz="1100" b="0" i="0" u="none" strike="noStrike">
                          <a:solidFill>
                            <a:srgbClr val="000000"/>
                          </a:solidFill>
                          <a:effectLst/>
                          <a:latin typeface="Calibri" panose="020F0502020204030204" pitchFamily="34" charset="0"/>
                        </a:rPr>
                        <a:t>Maine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(20.4, 39.4)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3294">
                <a:tc>
                  <a:txBody>
                    <a:bodyPr/>
                    <a:lstStyle/>
                    <a:p>
                      <a:pPr algn="l" fontAlgn="t"/>
                      <a:r>
                        <a:rPr lang="en-US" sz="1100" b="0" i="0" u="none" strike="noStrike">
                          <a:solidFill>
                            <a:srgbClr val="000000"/>
                          </a:solidFill>
                          <a:effectLst/>
                          <a:latin typeface="Calibri" panose="020F0502020204030204" pitchFamily="34" charset="0"/>
                        </a:rPr>
                        <a:t>Maryland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(26.6, 33.1)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r h="181544">
                <a:tc>
                  <a:txBody>
                    <a:bodyPr/>
                    <a:lstStyle/>
                    <a:p>
                      <a:pPr algn="l" fontAlgn="t"/>
                      <a:r>
                        <a:rPr lang="en-US" sz="1100" b="0" i="0" u="none" strike="noStrike">
                          <a:solidFill>
                            <a:srgbClr val="000000"/>
                          </a:solidFill>
                          <a:effectLst/>
                          <a:latin typeface="Calibri" panose="020F0502020204030204" pitchFamily="34" charset="0"/>
                        </a:rPr>
                        <a:t>Massachusetts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(27.1, 33.1)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81544">
                <a:tc>
                  <a:txBody>
                    <a:bodyPr/>
                    <a:lstStyle/>
                    <a:p>
                      <a:pPr algn="l" fontAlgn="t"/>
                      <a:r>
                        <a:rPr lang="en-US" sz="1100" b="0" i="0" u="none" strike="noStrike">
                          <a:solidFill>
                            <a:srgbClr val="000000"/>
                          </a:solidFill>
                          <a:effectLst/>
                          <a:latin typeface="Calibri" panose="020F0502020204030204" pitchFamily="34" charset="0"/>
                        </a:rPr>
                        <a:t>Michigan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(32.8, 41.1)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4"/>
                  </a:ext>
                </a:extLst>
              </a:tr>
              <a:tr h="164716">
                <a:tc>
                  <a:txBody>
                    <a:bodyPr/>
                    <a:lstStyle/>
                    <a:p>
                      <a:pPr algn="l" fontAlgn="t"/>
                      <a:r>
                        <a:rPr lang="en-US" sz="1100" b="0" i="0" u="none" strike="noStrike">
                          <a:solidFill>
                            <a:srgbClr val="000000"/>
                          </a:solidFill>
                          <a:effectLst/>
                          <a:latin typeface="Calibri" panose="020F0502020204030204" pitchFamily="34" charset="0"/>
                        </a:rPr>
                        <a:t>Minnesota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(31.6, 37.5)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5"/>
                  </a:ext>
                </a:extLst>
              </a:tr>
              <a:tr h="164716">
                <a:tc>
                  <a:txBody>
                    <a:bodyPr/>
                    <a:lstStyle/>
                    <a:p>
                      <a:pPr algn="l" fontAlgn="t"/>
                      <a:r>
                        <a:rPr lang="en-US" sz="1100" b="0" i="0" u="none" strike="noStrike" dirty="0">
                          <a:solidFill>
                            <a:srgbClr val="000000"/>
                          </a:solidFill>
                          <a:effectLst/>
                          <a:latin typeface="Calibri" panose="020F0502020204030204" pitchFamily="34" charset="0"/>
                        </a:rPr>
                        <a:t>Mississippi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(20.1, 38.0)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6198628"/>
                  </a:ext>
                </a:extLst>
              </a:tr>
              <a:tr h="164716">
                <a:tc>
                  <a:txBody>
                    <a:bodyPr/>
                    <a:lstStyle/>
                    <a:p>
                      <a:pPr algn="l" fontAlgn="t"/>
                      <a:r>
                        <a:rPr lang="en-US" sz="1100" b="0" i="0" u="none" strike="noStrike" dirty="0">
                          <a:solidFill>
                            <a:srgbClr val="000000"/>
                          </a:solidFill>
                          <a:effectLst/>
                          <a:latin typeface="Calibri" panose="020F0502020204030204" pitchFamily="34" charset="0"/>
                        </a:rPr>
                        <a:t>Missouri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(30.3, 44.5)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6"/>
                  </a:ext>
                </a:extLst>
              </a:tr>
            </a:tbl>
          </a:graphicData>
        </a:graphic>
      </p:graphicFrame>
      <p:graphicFrame>
        <p:nvGraphicFramePr>
          <p:cNvPr id="6" name="Table 5"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139369302"/>
              </p:ext>
            </p:extLst>
          </p:nvPr>
        </p:nvGraphicFramePr>
        <p:xfrm>
          <a:off x="5337560" y="1161883"/>
          <a:ext cx="4167963" cy="4836480"/>
        </p:xfrm>
        <a:graphic>
          <a:graphicData uri="http://schemas.openxmlformats.org/drawingml/2006/table">
            <a:tbl>
              <a:tblPr firstRow="1"/>
              <a:tblGrid>
                <a:gridCol w="1339465">
                  <a:extLst>
                    <a:ext uri="{9D8B030D-6E8A-4147-A177-3AD203B41FA5}">
                      <a16:colId xmlns:a16="http://schemas.microsoft.com/office/drawing/2014/main" val="20000"/>
                    </a:ext>
                  </a:extLst>
                </a:gridCol>
                <a:gridCol w="1400175">
                  <a:extLst>
                    <a:ext uri="{9D8B030D-6E8A-4147-A177-3AD203B41FA5}">
                      <a16:colId xmlns:a16="http://schemas.microsoft.com/office/drawing/2014/main" val="20001"/>
                    </a:ext>
                  </a:extLst>
                </a:gridCol>
                <a:gridCol w="1428323">
                  <a:extLst>
                    <a:ext uri="{9D8B030D-6E8A-4147-A177-3AD203B41FA5}">
                      <a16:colId xmlns:a16="http://schemas.microsoft.com/office/drawing/2014/main" val="20002"/>
                    </a:ext>
                  </a:extLst>
                </a:gridCol>
              </a:tblGrid>
              <a:tr h="179454">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95% Confidence</a:t>
                      </a:r>
                      <a:r>
                        <a:rPr lang="en-US" sz="1050" b="1" i="0" u="none" strike="noStrike" baseline="0" dirty="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79454">
                <a:tc>
                  <a:txBody>
                    <a:bodyPr/>
                    <a:lstStyle/>
                    <a:p>
                      <a:pPr algn="l" fontAlgn="t"/>
                      <a:r>
                        <a:rPr lang="en-US" sz="1100" b="0" i="0" u="none" strike="noStrike">
                          <a:solidFill>
                            <a:srgbClr val="000000"/>
                          </a:solidFill>
                          <a:effectLst/>
                          <a:latin typeface="Calibri" panose="020F0502020204030204" pitchFamily="34" charset="0"/>
                        </a:rPr>
                        <a:t>Montana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(20.7, 33.9)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9454">
                <a:tc>
                  <a:txBody>
                    <a:bodyPr/>
                    <a:lstStyle/>
                    <a:p>
                      <a:pPr algn="l" fontAlgn="t"/>
                      <a:r>
                        <a:rPr lang="en-US" sz="1100" b="0" i="0" u="none" strike="noStrike">
                          <a:solidFill>
                            <a:srgbClr val="000000"/>
                          </a:solidFill>
                          <a:effectLst/>
                          <a:latin typeface="Calibri" panose="020F0502020204030204" pitchFamily="34" charset="0"/>
                        </a:rPr>
                        <a:t>Nebraska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(31.4, 36.7)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9454">
                <a:tc>
                  <a:txBody>
                    <a:bodyPr/>
                    <a:lstStyle/>
                    <a:p>
                      <a:pPr algn="l" fontAlgn="t"/>
                      <a:r>
                        <a:rPr lang="en-US" sz="1100" b="0" i="0" u="none" strike="noStrike">
                          <a:solidFill>
                            <a:srgbClr val="000000"/>
                          </a:solidFill>
                          <a:effectLst/>
                          <a:latin typeface="Calibri" panose="020F0502020204030204" pitchFamily="34" charset="0"/>
                        </a:rPr>
                        <a:t>Nevada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(26.1, 31.8)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79454">
                <a:tc>
                  <a:txBody>
                    <a:bodyPr/>
                    <a:lstStyle/>
                    <a:p>
                      <a:pPr algn="l" fontAlgn="t"/>
                      <a:r>
                        <a:rPr lang="en-US" sz="1100" b="0" i="0" u="none" strike="noStrike">
                          <a:solidFill>
                            <a:srgbClr val="000000"/>
                          </a:solidFill>
                          <a:effectLst/>
                          <a:latin typeface="Calibri" panose="020F0502020204030204" pitchFamily="34" charset="0"/>
                        </a:rPr>
                        <a:t>New Hampshire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(17.0, 33.1)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87997">
                <a:tc>
                  <a:txBody>
                    <a:bodyPr/>
                    <a:lstStyle/>
                    <a:p>
                      <a:pPr algn="l" fontAlgn="t"/>
                      <a:r>
                        <a:rPr lang="en-US" sz="1100" b="0" i="0" u="none" strike="noStrike">
                          <a:solidFill>
                            <a:srgbClr val="000000"/>
                          </a:solidFill>
                          <a:effectLst/>
                          <a:latin typeface="Calibri" panose="020F0502020204030204" pitchFamily="34" charset="0"/>
                        </a:rPr>
                        <a:t>New Jersey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(28.9, 35.0)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79454">
                <a:tc>
                  <a:txBody>
                    <a:bodyPr/>
                    <a:lstStyle/>
                    <a:p>
                      <a:pPr algn="l" fontAlgn="t"/>
                      <a:r>
                        <a:rPr lang="en-US" sz="1100" b="0" i="0" u="none" strike="noStrike">
                          <a:solidFill>
                            <a:srgbClr val="000000"/>
                          </a:solidFill>
                          <a:effectLst/>
                          <a:latin typeface="Calibri" panose="020F0502020204030204" pitchFamily="34" charset="0"/>
                        </a:rPr>
                        <a:t>New Mexico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(31.2, 34.5)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9454">
                <a:tc>
                  <a:txBody>
                    <a:bodyPr/>
                    <a:lstStyle/>
                    <a:p>
                      <a:pPr algn="l" fontAlgn="t"/>
                      <a:r>
                        <a:rPr lang="en-US" sz="1100" b="0" i="0" u="none" strike="noStrike">
                          <a:solidFill>
                            <a:srgbClr val="000000"/>
                          </a:solidFill>
                          <a:effectLst/>
                          <a:latin typeface="Calibri" panose="020F0502020204030204" pitchFamily="34" charset="0"/>
                        </a:rPr>
                        <a:t>New York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(27.9, 31.0)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79454">
                <a:tc>
                  <a:txBody>
                    <a:bodyPr/>
                    <a:lstStyle/>
                    <a:p>
                      <a:pPr algn="l" fontAlgn="t"/>
                      <a:r>
                        <a:rPr lang="en-US" sz="1100" b="0" i="0" u="none" strike="noStrike">
                          <a:solidFill>
                            <a:srgbClr val="000000"/>
                          </a:solidFill>
                          <a:effectLst/>
                          <a:latin typeface="Calibri" panose="020F0502020204030204" pitchFamily="34" charset="0"/>
                        </a:rPr>
                        <a:t>North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(26.5, 33.7)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9454">
                <a:tc>
                  <a:txBody>
                    <a:bodyPr/>
                    <a:lstStyle/>
                    <a:p>
                      <a:pPr algn="l" fontAlgn="t"/>
                      <a:r>
                        <a:rPr lang="en-US" sz="1100" b="0" i="0" u="none" strike="noStrike">
                          <a:solidFill>
                            <a:srgbClr val="000000"/>
                          </a:solidFill>
                          <a:effectLst/>
                          <a:latin typeface="Calibri" panose="020F0502020204030204" pitchFamily="34" charset="0"/>
                        </a:rPr>
                        <a:t>North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40.2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(32.1, 49.0)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79454">
                <a:tc>
                  <a:txBody>
                    <a:bodyPr/>
                    <a:lstStyle/>
                    <a:p>
                      <a:pPr algn="l" fontAlgn="t"/>
                      <a:r>
                        <a:rPr lang="en-US" sz="1100" b="0" i="0" u="none" strike="noStrike">
                          <a:solidFill>
                            <a:srgbClr val="000000"/>
                          </a:solidFill>
                          <a:effectLst/>
                          <a:latin typeface="Calibri" panose="020F0502020204030204" pitchFamily="34" charset="0"/>
                        </a:rPr>
                        <a:t>Ohio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(34.3, 45.5)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79454">
                <a:tc>
                  <a:txBody>
                    <a:bodyPr/>
                    <a:lstStyle/>
                    <a:p>
                      <a:pPr algn="l" fontAlgn="t"/>
                      <a:r>
                        <a:rPr lang="en-US" sz="1100" b="0" i="0" u="none" strike="noStrike">
                          <a:solidFill>
                            <a:srgbClr val="000000"/>
                          </a:solidFill>
                          <a:effectLst/>
                          <a:latin typeface="Calibri" panose="020F0502020204030204" pitchFamily="34" charset="0"/>
                        </a:rPr>
                        <a:t>Oklahoma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(32.8, 41.3)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79454">
                <a:tc>
                  <a:txBody>
                    <a:bodyPr/>
                    <a:lstStyle/>
                    <a:p>
                      <a:pPr algn="l" fontAlgn="t"/>
                      <a:r>
                        <a:rPr lang="en-US" sz="1100" b="0" i="0" u="none" strike="noStrike">
                          <a:solidFill>
                            <a:srgbClr val="000000"/>
                          </a:solidFill>
                          <a:effectLst/>
                          <a:latin typeface="Calibri" panose="020F0502020204030204" pitchFamily="34" charset="0"/>
                        </a:rPr>
                        <a:t>Oregon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34.5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(31.2, 37.9)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36343">
                <a:tc>
                  <a:txBody>
                    <a:bodyPr/>
                    <a:lstStyle/>
                    <a:p>
                      <a:pPr algn="l" fontAlgn="t"/>
                      <a:r>
                        <a:rPr lang="en-US" sz="1100" b="0" i="0" u="none" strike="noStrike">
                          <a:solidFill>
                            <a:srgbClr val="000000"/>
                          </a:solidFill>
                          <a:effectLst/>
                          <a:latin typeface="Calibri" panose="020F0502020204030204" pitchFamily="34" charset="0"/>
                        </a:rPr>
                        <a:t>Pennsylvania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32.2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(28.1, 36.7)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79454">
                <a:tc>
                  <a:txBody>
                    <a:bodyPr/>
                    <a:lstStyle/>
                    <a:p>
                      <a:pPr algn="l" fontAlgn="t"/>
                      <a:r>
                        <a:rPr lang="en-US" sz="1100" b="0" i="0" u="none" strike="noStrike">
                          <a:solidFill>
                            <a:srgbClr val="000000"/>
                          </a:solidFill>
                          <a:effectLst/>
                          <a:latin typeface="Calibri" panose="020F0502020204030204" pitchFamily="34" charset="0"/>
                        </a:rPr>
                        <a:t>Puerto Rico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32.1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(31.1, 33.2)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79454">
                <a:tc>
                  <a:txBody>
                    <a:bodyPr/>
                    <a:lstStyle/>
                    <a:p>
                      <a:pPr algn="l" fontAlgn="t"/>
                      <a:r>
                        <a:rPr lang="en-US" sz="1100" b="0" i="0" u="none" strike="noStrike">
                          <a:solidFill>
                            <a:srgbClr val="000000"/>
                          </a:solidFill>
                          <a:effectLst/>
                          <a:latin typeface="Calibri" panose="020F0502020204030204" pitchFamily="34" charset="0"/>
                        </a:rPr>
                        <a:t>Rhode Island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(30.8, 38.1)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79454">
                <a:tc>
                  <a:txBody>
                    <a:bodyPr/>
                    <a:lstStyle/>
                    <a:p>
                      <a:pPr algn="l" fontAlgn="t"/>
                      <a:r>
                        <a:rPr lang="en-US" sz="1100" b="0" i="0" u="none" strike="noStrike">
                          <a:solidFill>
                            <a:srgbClr val="000000"/>
                          </a:solidFill>
                          <a:effectLst/>
                          <a:latin typeface="Calibri" panose="020F0502020204030204" pitchFamily="34" charset="0"/>
                        </a:rPr>
                        <a:t>South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(23.6, 31.9)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179454">
                <a:tc>
                  <a:txBody>
                    <a:bodyPr/>
                    <a:lstStyle/>
                    <a:p>
                      <a:pPr algn="l" fontAlgn="t"/>
                      <a:r>
                        <a:rPr lang="en-US" sz="1100" b="0" i="0" u="none" strike="noStrike">
                          <a:solidFill>
                            <a:srgbClr val="000000"/>
                          </a:solidFill>
                          <a:effectLst/>
                          <a:latin typeface="Calibri" panose="020F0502020204030204" pitchFamily="34" charset="0"/>
                        </a:rPr>
                        <a:t>South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(23.6, 43.7)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179454">
                <a:tc>
                  <a:txBody>
                    <a:bodyPr/>
                    <a:lstStyle/>
                    <a:p>
                      <a:pPr algn="l" fontAlgn="t"/>
                      <a:r>
                        <a:rPr lang="en-US" sz="1100" b="0" i="0" u="none" strike="noStrike">
                          <a:solidFill>
                            <a:srgbClr val="000000"/>
                          </a:solidFill>
                          <a:effectLst/>
                          <a:latin typeface="Calibri" panose="020F0502020204030204" pitchFamily="34" charset="0"/>
                        </a:rPr>
                        <a:t>Tennessee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(26.7, 41.4)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79454">
                <a:tc>
                  <a:txBody>
                    <a:bodyPr/>
                    <a:lstStyle/>
                    <a:p>
                      <a:pPr algn="l" fontAlgn="t"/>
                      <a:r>
                        <a:rPr lang="en-US" sz="1100" b="0" i="0" u="none" strike="noStrike">
                          <a:solidFill>
                            <a:srgbClr val="000000"/>
                          </a:solidFill>
                          <a:effectLst/>
                          <a:latin typeface="Calibri" panose="020F0502020204030204" pitchFamily="34" charset="0"/>
                        </a:rPr>
                        <a:t>Texas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(35.8, 40.0)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9454">
                <a:tc>
                  <a:txBody>
                    <a:bodyPr/>
                    <a:lstStyle/>
                    <a:p>
                      <a:pPr algn="l" fontAlgn="t"/>
                      <a:r>
                        <a:rPr lang="en-US" sz="1100" b="0" i="0" u="none" strike="noStrike">
                          <a:solidFill>
                            <a:srgbClr val="000000"/>
                          </a:solidFill>
                          <a:effectLst/>
                          <a:latin typeface="Calibri" panose="020F0502020204030204" pitchFamily="34" charset="0"/>
                        </a:rPr>
                        <a:t>Utah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(26.6, 31.3)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79454">
                <a:tc>
                  <a:txBody>
                    <a:bodyPr/>
                    <a:lstStyle/>
                    <a:p>
                      <a:pPr algn="l" fontAlgn="t"/>
                      <a:r>
                        <a:rPr lang="en-US" sz="1100" b="0" i="0" u="none" strike="noStrike">
                          <a:solidFill>
                            <a:srgbClr val="000000"/>
                          </a:solidFill>
                          <a:effectLst/>
                          <a:latin typeface="Calibri" panose="020F0502020204030204" pitchFamily="34" charset="0"/>
                        </a:rPr>
                        <a:t>Vermont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(17.1, 34.6)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3947">
                <a:tc>
                  <a:txBody>
                    <a:bodyPr/>
                    <a:lstStyle/>
                    <a:p>
                      <a:pPr algn="l" fontAlgn="t"/>
                      <a:r>
                        <a:rPr lang="en-US" sz="1100" b="0" i="0" u="none" strike="noStrike" dirty="0">
                          <a:solidFill>
                            <a:srgbClr val="000000"/>
                          </a:solidFill>
                          <a:effectLst/>
                          <a:latin typeface="Calibri" panose="020F0502020204030204" pitchFamily="34" charset="0"/>
                        </a:rPr>
                        <a:t>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(25.9, 32.8)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9454">
                <a:tc>
                  <a:txBody>
                    <a:bodyPr/>
                    <a:lstStyle/>
                    <a:p>
                      <a:pPr algn="l" fontAlgn="t"/>
                      <a:r>
                        <a:rPr lang="en-US" sz="1100" b="0" i="0" u="none" strike="noStrike">
                          <a:solidFill>
                            <a:srgbClr val="000000"/>
                          </a:solidFill>
                          <a:effectLst/>
                          <a:latin typeface="Calibri" panose="020F0502020204030204" pitchFamily="34" charset="0"/>
                        </a:rPr>
                        <a:t>Washington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35.9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(33.5, 38.2)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4"/>
                  </a:ext>
                </a:extLst>
              </a:tr>
              <a:tr h="179454">
                <a:tc>
                  <a:txBody>
                    <a:bodyPr/>
                    <a:lstStyle/>
                    <a:p>
                      <a:pPr algn="l" fontAlgn="t"/>
                      <a:r>
                        <a:rPr lang="en-US" sz="1100" b="0" i="0" u="none" strike="noStrike">
                          <a:solidFill>
                            <a:srgbClr val="000000"/>
                          </a:solidFill>
                          <a:effectLst/>
                          <a:latin typeface="Calibri" panose="020F0502020204030204" pitchFamily="34" charset="0"/>
                        </a:rPr>
                        <a:t>West 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(18.9, 36.2)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5"/>
                  </a:ext>
                </a:extLst>
              </a:tr>
              <a:tr h="179454">
                <a:tc>
                  <a:txBody>
                    <a:bodyPr/>
                    <a:lstStyle/>
                    <a:p>
                      <a:pPr algn="l" fontAlgn="t"/>
                      <a:r>
                        <a:rPr lang="en-US" sz="1100" b="0" i="0" u="none" strike="noStrike">
                          <a:solidFill>
                            <a:srgbClr val="000000"/>
                          </a:solidFill>
                          <a:effectLst/>
                          <a:latin typeface="Calibri" panose="020F0502020204030204" pitchFamily="34" charset="0"/>
                        </a:rPr>
                        <a:t>Wisconsin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(29.4, 40.9)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6"/>
                  </a:ext>
                </a:extLst>
              </a:tr>
              <a:tr h="179454">
                <a:tc>
                  <a:txBody>
                    <a:bodyPr/>
                    <a:lstStyle/>
                    <a:p>
                      <a:pPr algn="l" fontAlgn="t"/>
                      <a:r>
                        <a:rPr lang="en-US" sz="1100" b="0" i="0" u="none" strike="noStrike">
                          <a:solidFill>
                            <a:srgbClr val="000000"/>
                          </a:solidFill>
                          <a:effectLst/>
                          <a:latin typeface="Calibri" panose="020F0502020204030204" pitchFamily="34" charset="0"/>
                        </a:rPr>
                        <a:t>Wyoming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(25.5, 34.2)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31381245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78" y="350197"/>
            <a:ext cx="9998122" cy="1429966"/>
          </a:xfrm>
        </p:spPr>
        <p:txBody>
          <a:bodyPr/>
          <a:lstStyle/>
          <a:p>
            <a:r>
              <a:rPr lang="en-US" sz="2200" kern="0" dirty="0">
                <a:latin typeface="Verdana" panose="020B0604030504040204" pitchFamily="34" charset="0"/>
                <a:ea typeface="Verdana" panose="020B0604030504040204" pitchFamily="34" charset="0"/>
                <a:cs typeface="Verdana" panose="020B0604030504040204" pitchFamily="34" charset="0"/>
              </a:rPr>
              <a:t>Prevalence of Self-Reported Obesity Among Hispanic Adults, by State </a:t>
            </a:r>
            <a:r>
              <a:rPr lang="en-US" sz="2200" kern="0" dirty="0">
                <a:latin typeface="Verdana"/>
              </a:rPr>
              <a:t>and Territory</a:t>
            </a:r>
            <a:r>
              <a:rPr lang="en-US" sz="2200" kern="0" dirty="0">
                <a:latin typeface="Verdana" panose="020B0604030504040204" pitchFamily="34" charset="0"/>
                <a:ea typeface="Verdana" panose="020B0604030504040204" pitchFamily="34" charset="0"/>
                <a:cs typeface="Verdana" panose="020B0604030504040204" pitchFamily="34" charset="0"/>
              </a:rPr>
              <a:t>, BRFSS, 2016-2018</a:t>
            </a:r>
            <a:br>
              <a:rPr lang="en-US" sz="2400" kern="0" dirty="0">
                <a:latin typeface="Verdana" panose="020B0604030504040204" pitchFamily="34" charset="0"/>
                <a:ea typeface="Verdana" panose="020B0604030504040204" pitchFamily="34" charset="0"/>
                <a:cs typeface="Verdana" panose="020B0604030504040204" pitchFamily="34" charset="0"/>
              </a:rPr>
            </a:b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201272" y="1631576"/>
            <a:ext cx="7781364" cy="3944471"/>
          </a:xfrm>
        </p:spPr>
        <p:txBody>
          <a:bodyPr/>
          <a:lstStyle/>
          <a:p>
            <a:pPr>
              <a:buNone/>
            </a:pPr>
            <a:r>
              <a:rPr lang="en-US" sz="2200" dirty="0">
                <a:solidFill>
                  <a:srgbClr val="000000"/>
                </a:solidFill>
              </a:rPr>
              <a:t>Summary</a:t>
            </a:r>
          </a:p>
          <a:p>
            <a:r>
              <a:rPr lang="en-US" sz="2200" dirty="0">
                <a:solidFill>
                  <a:srgbClr val="000000"/>
                </a:solidFill>
              </a:rPr>
              <a:t>No state or territory had a prevalence of obesity less than 20%.</a:t>
            </a:r>
          </a:p>
          <a:p>
            <a:r>
              <a:rPr lang="en-US" sz="2200" dirty="0">
                <a:solidFill>
                  <a:srgbClr val="000000"/>
                </a:solidFill>
              </a:rPr>
              <a:t>2 states (New Hampshire and Vermont) and the District of Columbia had a prevalence of obesity between 20% and</a:t>
            </a:r>
            <a:r>
              <a:rPr lang="en-US" sz="2200" dirty="0">
                <a:solidFill>
                  <a:srgbClr val="FF0000"/>
                </a:solidFill>
              </a:rPr>
              <a:t> </a:t>
            </a:r>
            <a:r>
              <a:rPr lang="en-US" sz="2200" dirty="0">
                <a:solidFill>
                  <a:srgbClr val="000000"/>
                </a:solidFill>
              </a:rPr>
              <a:t>&lt;25%.</a:t>
            </a:r>
          </a:p>
          <a:p>
            <a:r>
              <a:rPr lang="en-US" sz="2200" dirty="0">
                <a:solidFill>
                  <a:srgbClr val="000000"/>
                </a:solidFill>
              </a:rPr>
              <a:t>13 states had a prevalence of obesity between 25% and</a:t>
            </a:r>
            <a:r>
              <a:rPr lang="en-US" sz="2200" dirty="0">
                <a:solidFill>
                  <a:srgbClr val="FF0000"/>
                </a:solidFill>
              </a:rPr>
              <a:t> </a:t>
            </a:r>
            <a:r>
              <a:rPr lang="en-US" sz="2200" dirty="0">
                <a:solidFill>
                  <a:srgbClr val="000000"/>
                </a:solidFill>
              </a:rPr>
              <a:t>&lt;30%.</a:t>
            </a:r>
          </a:p>
          <a:p>
            <a:r>
              <a:rPr lang="en-US" sz="2200" dirty="0">
                <a:solidFill>
                  <a:srgbClr val="000000"/>
                </a:solidFill>
              </a:rPr>
              <a:t>26 states, Guam, and Puerto Rico had a prevalence of obesity between 30% and</a:t>
            </a:r>
            <a:r>
              <a:rPr lang="en-US" sz="2200" dirty="0">
                <a:solidFill>
                  <a:srgbClr val="FF0000"/>
                </a:solidFill>
              </a:rPr>
              <a:t> </a:t>
            </a:r>
            <a:r>
              <a:rPr lang="en-US" sz="2200" dirty="0">
                <a:solidFill>
                  <a:srgbClr val="000000"/>
                </a:solidFill>
              </a:rPr>
              <a:t>&lt;35%.</a:t>
            </a:r>
          </a:p>
          <a:p>
            <a:r>
              <a:rPr lang="en-US" sz="2200" dirty="0">
                <a:solidFill>
                  <a:srgbClr val="000000"/>
                </a:solidFill>
              </a:rPr>
              <a:t>9 states had a prevalence of obesity of 35% or greater.</a:t>
            </a:r>
          </a:p>
          <a:p>
            <a:pPr marL="0" indent="0">
              <a:buNone/>
            </a:pPr>
            <a:endParaRPr lang="en-US" dirty="0">
              <a:solidFill>
                <a:srgbClr val="000000"/>
              </a:solidFill>
            </a:endParaRPr>
          </a:p>
          <a:p>
            <a:pPr marL="0" indent="0">
              <a:buNone/>
            </a:pPr>
            <a:endParaRPr lang="en-US" dirty="0">
              <a:solidFill>
                <a:srgbClr val="000000"/>
              </a:solidFill>
            </a:endParaRPr>
          </a:p>
        </p:txBody>
      </p:sp>
      <p:sp>
        <p:nvSpPr>
          <p:cNvPr id="4" name="TextBox 3"/>
          <p:cNvSpPr txBox="1"/>
          <p:nvPr/>
        </p:nvSpPr>
        <p:spPr>
          <a:xfrm>
            <a:off x="1360978" y="6124353"/>
            <a:ext cx="4327451" cy="246221"/>
          </a:xfrm>
          <a:prstGeom prst="rect">
            <a:avLst/>
          </a:prstGeom>
          <a:noFill/>
        </p:spPr>
        <p:txBody>
          <a:bodyPr wrap="square" rtlCol="0">
            <a:spAutoFit/>
          </a:bodyPr>
          <a:lstStyle/>
          <a:p>
            <a:r>
              <a:rPr lang="en-US" sz="1000" b="1" dirty="0">
                <a:solidFill>
                  <a:srgbClr val="0039A6"/>
                </a:solidFill>
                <a:latin typeface="Verdana" pitchFamily="34" charset="0"/>
              </a:rPr>
              <a:t>http://www.cdc.gov/obesity/data/adult.html</a:t>
            </a:r>
          </a:p>
        </p:txBody>
      </p:sp>
      <p:pic>
        <p:nvPicPr>
          <p:cNvPr id="5"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726088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608352"/>
            <a:ext cx="9258300" cy="951502"/>
          </a:xfrm>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Prevalence of Self-Reported Obesity Among U.S. Adults by Race/Ethnicity, State and Territory, </a:t>
            </a:r>
            <a:br>
              <a:rPr lang="en-US" sz="2400" dirty="0">
                <a:latin typeface="Verdana" panose="020B0604030504040204" pitchFamily="34" charset="0"/>
                <a:ea typeface="Verdana" panose="020B0604030504040204" pitchFamily="34" charset="0"/>
                <a:cs typeface="Verdana" panose="020B0604030504040204" pitchFamily="34" charset="0"/>
              </a:rPr>
            </a:br>
            <a:r>
              <a:rPr lang="en-US" sz="2400" kern="0" dirty="0">
                <a:latin typeface="Verdana" panose="020B0604030504040204" pitchFamily="34" charset="0"/>
                <a:ea typeface="Verdana" panose="020B0604030504040204" pitchFamily="34" charset="0"/>
                <a:cs typeface="Verdana" panose="020B0604030504040204" pitchFamily="34" charset="0"/>
              </a:rPr>
              <a:t>BRFSS, </a:t>
            </a:r>
            <a:r>
              <a:rPr lang="en-US" sz="2400" dirty="0">
                <a:latin typeface="Verdana" panose="020B0604030504040204" pitchFamily="34" charset="0"/>
                <a:ea typeface="Verdana" panose="020B0604030504040204" pitchFamily="34" charset="0"/>
                <a:cs typeface="Verdana" panose="020B0604030504040204" pitchFamily="34" charset="0"/>
              </a:rPr>
              <a:t>2016-2018</a:t>
            </a:r>
          </a:p>
        </p:txBody>
      </p:sp>
      <p:sp>
        <p:nvSpPr>
          <p:cNvPr id="3" name="Content Placeholder 2"/>
          <p:cNvSpPr>
            <a:spLocks noGrp="1"/>
          </p:cNvSpPr>
          <p:nvPr>
            <p:ph idx="1"/>
          </p:nvPr>
        </p:nvSpPr>
        <p:spPr>
          <a:xfrm>
            <a:off x="1078173" y="1774209"/>
            <a:ext cx="8475260" cy="4002660"/>
          </a:xfrm>
        </p:spPr>
        <p:txBody>
          <a:bodyPr/>
          <a:lstStyle/>
          <a:p>
            <a:pPr marL="0" indent="0">
              <a:buNone/>
            </a:pPr>
            <a:r>
              <a:rPr lang="en-US" sz="2200" dirty="0">
                <a:solidFill>
                  <a:srgbClr val="080808"/>
                </a:solidFill>
              </a:rPr>
              <a:t>Method</a:t>
            </a:r>
          </a:p>
          <a:p>
            <a:r>
              <a:rPr lang="en-US" sz="2200" dirty="0">
                <a:solidFill>
                  <a:srgbClr val="000000"/>
                </a:solidFill>
              </a:rPr>
              <a:t>The data were collected through the Behavioral Risk Factor Surveillance System (BRFSS), an ongoing, state-based, telephone interview survey conducted by state health departments with assistance from CDC. </a:t>
            </a:r>
          </a:p>
          <a:p>
            <a:pPr marL="0" indent="0">
              <a:buNone/>
            </a:pPr>
            <a:endParaRPr lang="en-US" sz="2200" dirty="0">
              <a:solidFill>
                <a:srgbClr val="000000"/>
              </a:solidFill>
            </a:endParaRPr>
          </a:p>
          <a:p>
            <a:r>
              <a:rPr lang="en-US" sz="2200" dirty="0">
                <a:solidFill>
                  <a:srgbClr val="000000"/>
                </a:solidFill>
              </a:rPr>
              <a:t>Height and weight data used in the BMI calculations were self-reported.</a:t>
            </a:r>
          </a:p>
          <a:p>
            <a:endParaRPr lang="en-US" sz="2200" dirty="0">
              <a:solidFill>
                <a:srgbClr val="000000"/>
              </a:solidFill>
            </a:endParaRPr>
          </a:p>
          <a:p>
            <a:r>
              <a:rPr lang="en-US" sz="2200" dirty="0">
                <a:solidFill>
                  <a:srgbClr val="000000"/>
                </a:solidFill>
              </a:rPr>
              <a:t>Three years of data were combined to ensure sufficient sample size.</a:t>
            </a:r>
          </a:p>
          <a:p>
            <a:endParaRPr lang="en-US" dirty="0">
              <a:solidFill>
                <a:srgbClr val="000000"/>
              </a:solidFill>
            </a:endParaRPr>
          </a:p>
          <a:p>
            <a:pPr marL="0" indent="0">
              <a:buNone/>
            </a:pPr>
            <a:endParaRPr lang="en-US" dirty="0">
              <a:solidFill>
                <a:srgbClr val="000000"/>
              </a:solidFill>
            </a:endParaRPr>
          </a:p>
          <a:p>
            <a:pPr marL="0" indent="0">
              <a:buNone/>
            </a:pPr>
            <a:endParaRPr lang="en-US" dirty="0">
              <a:solidFill>
                <a:srgbClr val="000000"/>
              </a:solidFill>
            </a:endParaRPr>
          </a:p>
        </p:txBody>
      </p:sp>
      <p:pic>
        <p:nvPicPr>
          <p:cNvPr id="5" name="Picture 2" descr="HHS and CDC logo" title="HHS and CD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42924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09" y="586544"/>
            <a:ext cx="9906000" cy="1092131"/>
          </a:xfrm>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Prevalence of Self-Reported Obesity Among U.S. Adults by Race/Ethnicity, State and Territory, </a:t>
            </a:r>
            <a:br>
              <a:rPr lang="en-US" sz="2400" dirty="0">
                <a:latin typeface="Verdana" panose="020B0604030504040204" pitchFamily="34" charset="0"/>
                <a:ea typeface="Verdana" panose="020B0604030504040204" pitchFamily="34" charset="0"/>
                <a:cs typeface="Verdana" panose="020B0604030504040204" pitchFamily="34" charset="0"/>
              </a:rPr>
            </a:br>
            <a:r>
              <a:rPr lang="en-US" sz="2400" kern="0" dirty="0">
                <a:latin typeface="Verdana" panose="020B0604030504040204" pitchFamily="34" charset="0"/>
                <a:ea typeface="Verdana" panose="020B0604030504040204" pitchFamily="34" charset="0"/>
                <a:cs typeface="Verdana" panose="020B0604030504040204" pitchFamily="34" charset="0"/>
              </a:rPr>
              <a:t>BRFSS, </a:t>
            </a:r>
            <a:r>
              <a:rPr lang="en-US" sz="2400" dirty="0">
                <a:latin typeface="Verdana" panose="020B0604030504040204" pitchFamily="34" charset="0"/>
                <a:ea typeface="Verdana" panose="020B0604030504040204" pitchFamily="34" charset="0"/>
                <a:cs typeface="Verdana" panose="020B0604030504040204" pitchFamily="34" charset="0"/>
              </a:rPr>
              <a:t>2016-2018</a:t>
            </a:r>
          </a:p>
        </p:txBody>
      </p:sp>
      <p:sp>
        <p:nvSpPr>
          <p:cNvPr id="3" name="Content Placeholder 2"/>
          <p:cNvSpPr>
            <a:spLocks noGrp="1"/>
          </p:cNvSpPr>
          <p:nvPr>
            <p:ph idx="1"/>
          </p:nvPr>
        </p:nvSpPr>
        <p:spPr>
          <a:xfrm>
            <a:off x="1509823" y="1978924"/>
            <a:ext cx="8293396" cy="3524409"/>
          </a:xfrm>
        </p:spPr>
        <p:txBody>
          <a:bodyPr/>
          <a:lstStyle/>
          <a:p>
            <a:pPr marL="0" indent="0">
              <a:buNone/>
            </a:pPr>
            <a:r>
              <a:rPr lang="en-US" dirty="0">
                <a:solidFill>
                  <a:srgbClr val="080808"/>
                </a:solidFill>
              </a:rPr>
              <a:t>Exclusion Criteria </a:t>
            </a:r>
          </a:p>
          <a:p>
            <a:pPr marL="0" indent="0">
              <a:buNone/>
            </a:pPr>
            <a:r>
              <a:rPr lang="en-US" i="1" dirty="0">
                <a:solidFill>
                  <a:srgbClr val="000000"/>
                </a:solidFill>
              </a:rPr>
              <a:t>Records with the following were excluded:</a:t>
            </a:r>
          </a:p>
          <a:p>
            <a:r>
              <a:rPr lang="en-US" dirty="0">
                <a:solidFill>
                  <a:srgbClr val="000000"/>
                </a:solidFill>
              </a:rPr>
              <a:t>Height:  &lt;3 feet or ≥8 feet</a:t>
            </a:r>
          </a:p>
          <a:p>
            <a:pPr marL="0" indent="0">
              <a:buNone/>
            </a:pPr>
            <a:endParaRPr lang="en-US" dirty="0">
              <a:solidFill>
                <a:srgbClr val="000000"/>
              </a:solidFill>
            </a:endParaRPr>
          </a:p>
          <a:p>
            <a:r>
              <a:rPr lang="en-US" dirty="0">
                <a:solidFill>
                  <a:srgbClr val="000000"/>
                </a:solidFill>
              </a:rPr>
              <a:t>Weight:  &lt;50 pounds or ≥650 pounds</a:t>
            </a:r>
          </a:p>
          <a:p>
            <a:pPr marL="0" indent="0">
              <a:buNone/>
            </a:pPr>
            <a:endParaRPr lang="en-US" dirty="0">
              <a:solidFill>
                <a:srgbClr val="000000"/>
              </a:solidFill>
            </a:endParaRPr>
          </a:p>
          <a:p>
            <a:r>
              <a:rPr lang="en-US" dirty="0">
                <a:solidFill>
                  <a:srgbClr val="000000"/>
                </a:solidFill>
              </a:rPr>
              <a:t>BMI: </a:t>
            </a:r>
            <a:r>
              <a:rPr lang="en-US" dirty="0">
                <a:solidFill>
                  <a:srgbClr val="080808"/>
                </a:solidFill>
              </a:rPr>
              <a:t>&lt;12 kg/m</a:t>
            </a:r>
            <a:r>
              <a:rPr lang="en-US" baseline="30000" dirty="0">
                <a:solidFill>
                  <a:srgbClr val="080808"/>
                </a:solidFill>
              </a:rPr>
              <a:t>2</a:t>
            </a:r>
            <a:r>
              <a:rPr lang="en-US" dirty="0">
                <a:solidFill>
                  <a:srgbClr val="080808"/>
                </a:solidFill>
              </a:rPr>
              <a:t> or ≥100 kg/m</a:t>
            </a:r>
            <a:r>
              <a:rPr lang="en-US" baseline="30000" dirty="0">
                <a:solidFill>
                  <a:srgbClr val="080808"/>
                </a:solidFill>
              </a:rPr>
              <a:t>2</a:t>
            </a:r>
          </a:p>
          <a:p>
            <a:pPr marL="0" indent="0">
              <a:buNone/>
            </a:pPr>
            <a:endParaRPr lang="en-US" baseline="30000" dirty="0">
              <a:solidFill>
                <a:schemeClr val="bg2">
                  <a:lumMod val="50000"/>
                </a:schemeClr>
              </a:solidFill>
            </a:endParaRPr>
          </a:p>
          <a:p>
            <a:r>
              <a:rPr lang="en-US" dirty="0">
                <a:solidFill>
                  <a:srgbClr val="000000"/>
                </a:solidFill>
              </a:rPr>
              <a:t>Pregnant women</a:t>
            </a:r>
          </a:p>
          <a:p>
            <a:pPr marL="0" indent="0">
              <a:buNone/>
            </a:pPr>
            <a:endParaRPr lang="en-US" dirty="0">
              <a:solidFill>
                <a:srgbClr val="000000"/>
              </a:solidFill>
            </a:endParaRPr>
          </a:p>
          <a:p>
            <a:pPr marL="0" indent="0">
              <a:buNone/>
            </a:pPr>
            <a:endParaRPr lang="en-US" dirty="0">
              <a:solidFill>
                <a:srgbClr val="000000"/>
              </a:solidFill>
            </a:endParaRPr>
          </a:p>
        </p:txBody>
      </p:sp>
      <p:pic>
        <p:nvPicPr>
          <p:cNvPr id="5" name="Picture 2" descr="HHS and CDC logo" title="HHS and CD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96603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603" y="1441664"/>
            <a:ext cx="8971697" cy="3909826"/>
          </a:xfrm>
        </p:spPr>
        <p:txBody>
          <a:bodyPr/>
          <a:lstStyle/>
          <a:p>
            <a:pPr marL="0" indent="0">
              <a:spcBef>
                <a:spcPts val="0"/>
              </a:spcBef>
              <a:buClrTx/>
              <a:buSzTx/>
              <a:buNone/>
            </a:pPr>
            <a:r>
              <a:rPr lang="en-US" b="0" dirty="0">
                <a:solidFill>
                  <a:srgbClr val="000000"/>
                </a:solidFill>
              </a:rPr>
              <a:t>	</a:t>
            </a:r>
            <a:endParaRPr lang="en-US" dirty="0"/>
          </a:p>
        </p:txBody>
      </p:sp>
      <p:pic>
        <p:nvPicPr>
          <p:cNvPr id="4"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466" y="5977368"/>
            <a:ext cx="103723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01880" y="239285"/>
            <a:ext cx="9883815" cy="647653"/>
          </a:xfrm>
        </p:spPr>
        <p:txBody>
          <a:bodyPr/>
          <a:lstStyle/>
          <a:p>
            <a:r>
              <a:rPr lang="en-US" sz="2200" kern="0" dirty="0">
                <a:latin typeface="Verdana" panose="020B0604030504040204" pitchFamily="34" charset="0"/>
                <a:ea typeface="Verdana" panose="020B0604030504040204" pitchFamily="34" charset="0"/>
                <a:cs typeface="Verdana" panose="020B0604030504040204" pitchFamily="34" charset="0"/>
              </a:rPr>
              <a:t>Prevalence of Self-Reported Obesity Among Non-Hispanic White Adults, by State and Territory, BRFSS, 2016-2018</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Prevalence of Self-Reported Obesity Among Non-Hispanic White Adults, by State and Territory, BRFSS, 2016-2016. Map details in table below."/>
          <p:cNvPicPr>
            <a:picLocks noChangeAspect="1"/>
          </p:cNvPicPr>
          <p:nvPr/>
        </p:nvPicPr>
        <p:blipFill rotWithShape="1">
          <a:blip r:embed="rId4"/>
          <a:srcRect l="1209" t="8750" r="4665" b="12732"/>
          <a:stretch/>
        </p:blipFill>
        <p:spPr>
          <a:xfrm>
            <a:off x="644769" y="1312984"/>
            <a:ext cx="8006862" cy="4771293"/>
          </a:xfrm>
          <a:prstGeom prst="rect">
            <a:avLst/>
          </a:prstGeom>
        </p:spPr>
      </p:pic>
      <p:sp>
        <p:nvSpPr>
          <p:cNvPr id="9" name="TextBox 8"/>
          <p:cNvSpPr txBox="1"/>
          <p:nvPr/>
        </p:nvSpPr>
        <p:spPr>
          <a:xfrm>
            <a:off x="1151467" y="6383867"/>
            <a:ext cx="7690129" cy="246221"/>
          </a:xfrm>
          <a:prstGeom prst="rect">
            <a:avLst/>
          </a:prstGeom>
          <a:noFill/>
        </p:spPr>
        <p:txBody>
          <a:bodyPr wrap="square" rtlCol="0">
            <a:spAutoFit/>
          </a:bodyPr>
          <a:lstStyle/>
          <a:p>
            <a:pPr lvl="0"/>
            <a:r>
              <a:rPr lang="en-US" sz="1000" b="1" dirty="0">
                <a:solidFill>
                  <a:srgbClr val="060606"/>
                </a:solidFill>
                <a:latin typeface="Verdana" panose="020B0604030504040204" pitchFamily="34" charset="0"/>
                <a:ea typeface="Verdana" panose="020B0604030504040204" pitchFamily="34" charset="0"/>
                <a:cs typeface="Verdana" panose="020B0604030504040204" pitchFamily="34" charset="0"/>
              </a:rPr>
              <a:t>*Sample size &lt;50 or the relative standard error (dividing the standard error by the prevalence) ≥ 30%.</a:t>
            </a:r>
          </a:p>
        </p:txBody>
      </p:sp>
    </p:spTree>
    <p:extLst>
      <p:ext uri="{BB962C8B-B14F-4D97-AF65-F5344CB8AC3E}">
        <p14:creationId xmlns:p14="http://schemas.microsoft.com/office/powerpoint/2010/main" val="68526907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933" y="414867"/>
            <a:ext cx="9448800" cy="668866"/>
          </a:xfrm>
        </p:spPr>
        <p:txBody>
          <a:bodyPr/>
          <a:lstStyle/>
          <a:p>
            <a:br>
              <a:rPr lang="en-US" sz="2000" kern="0" dirty="0">
                <a:solidFill>
                  <a:srgbClr val="000000"/>
                </a:solidFill>
                <a:latin typeface="Verdana"/>
              </a:rPr>
            </a:br>
            <a:r>
              <a:rPr lang="en-US" sz="2000" kern="0" dirty="0">
                <a:latin typeface="Verdana"/>
              </a:rPr>
              <a:t>Prevalence of Self-Reported Obesity Among Non-Hispanic White Adults, by State and Territory, BRFSS, 2016-2018</a:t>
            </a:r>
          </a:p>
        </p:txBody>
      </p:sp>
      <p:sp>
        <p:nvSpPr>
          <p:cNvPr id="4" name="Text Placeholder 3"/>
          <p:cNvSpPr>
            <a:spLocks noGrp="1"/>
          </p:cNvSpPr>
          <p:nvPr>
            <p:ph type="body" sz="quarter" idx="11"/>
          </p:nvPr>
        </p:nvSpPr>
        <p:spPr>
          <a:xfrm>
            <a:off x="514349" y="6070943"/>
            <a:ext cx="9332384" cy="439040"/>
          </a:xfrm>
        </p:spPr>
        <p:txBody>
          <a:bodyPr/>
          <a:lstStyle/>
          <a:p>
            <a:pPr indent="0"/>
            <a:r>
              <a:rPr lang="en-US" sz="900" i="1" dirty="0">
                <a:latin typeface="Verdana" pitchFamily="34" charset="0"/>
              </a:rPr>
              <a:t>Source: </a:t>
            </a:r>
            <a:r>
              <a:rPr lang="en-US" sz="900" dirty="0">
                <a:latin typeface="Verdana" pitchFamily="34" charset="0"/>
              </a:rPr>
              <a:t>Behavioral Risk Factor Surveillance System, CDC. </a:t>
            </a:r>
          </a:p>
        </p:txBody>
      </p:sp>
      <p:graphicFrame>
        <p:nvGraphicFramePr>
          <p:cNvPr id="5" name="Table 4"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3119538321"/>
              </p:ext>
            </p:extLst>
          </p:nvPr>
        </p:nvGraphicFramePr>
        <p:xfrm>
          <a:off x="859809" y="1157523"/>
          <a:ext cx="4167963" cy="4835278"/>
        </p:xfrm>
        <a:graphic>
          <a:graphicData uri="http://schemas.openxmlformats.org/drawingml/2006/table">
            <a:tbl>
              <a:tblPr firstRow="1"/>
              <a:tblGrid>
                <a:gridCol w="1438162">
                  <a:extLst>
                    <a:ext uri="{9D8B030D-6E8A-4147-A177-3AD203B41FA5}">
                      <a16:colId xmlns:a16="http://schemas.microsoft.com/office/drawing/2014/main" val="20000"/>
                    </a:ext>
                  </a:extLst>
                </a:gridCol>
                <a:gridCol w="1363453">
                  <a:extLst>
                    <a:ext uri="{9D8B030D-6E8A-4147-A177-3AD203B41FA5}">
                      <a16:colId xmlns:a16="http://schemas.microsoft.com/office/drawing/2014/main" val="20001"/>
                    </a:ext>
                  </a:extLst>
                </a:gridCol>
                <a:gridCol w="1366348">
                  <a:extLst>
                    <a:ext uri="{9D8B030D-6E8A-4147-A177-3AD203B41FA5}">
                      <a16:colId xmlns:a16="http://schemas.microsoft.com/office/drawing/2014/main" val="20002"/>
                    </a:ext>
                  </a:extLst>
                </a:gridCol>
              </a:tblGrid>
              <a:tr h="238231">
                <a:tc>
                  <a:txBody>
                    <a:bodyPr/>
                    <a:lstStyle/>
                    <a:p>
                      <a:pPr algn="l" fontAlgn="t"/>
                      <a:r>
                        <a:rPr lang="en-US" sz="1050" b="1" i="0" u="none" strike="noStrike" dirty="0">
                          <a:solidFill>
                            <a:srgbClr val="000000"/>
                          </a:solidFill>
                          <a:effectLst/>
                          <a:latin typeface="Calibri" panose="020F0502020204030204" pitchFamily="34" charset="0"/>
                          <a:cs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cs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cs typeface="Calibri" panose="020F0502020204030204" pitchFamily="34" charset="0"/>
                        </a:rPr>
                        <a:t>95% Confidence</a:t>
                      </a:r>
                      <a:r>
                        <a:rPr lang="en-US" sz="1050" b="1" i="0" u="none" strike="noStrike" baseline="0" dirty="0">
                          <a:solidFill>
                            <a:srgbClr val="000000"/>
                          </a:solidFill>
                          <a:effectLst/>
                          <a:latin typeface="Calibri" panose="020F0502020204030204" pitchFamily="34" charset="0"/>
                          <a:cs typeface="Calibri" panose="020F0502020204030204" pitchFamily="34" charset="0"/>
                        </a:rPr>
                        <a:t> Interval</a:t>
                      </a:r>
                      <a:endParaRPr lang="en-US" sz="105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70261">
                <a:tc>
                  <a:txBody>
                    <a:bodyPr/>
                    <a:lstStyle/>
                    <a:p>
                      <a:pPr algn="l" fontAlgn="t"/>
                      <a:r>
                        <a:rPr lang="en-US" sz="1100" b="0" i="0" u="none" strike="noStrike" dirty="0">
                          <a:solidFill>
                            <a:srgbClr val="000000"/>
                          </a:solidFill>
                          <a:effectLst/>
                          <a:latin typeface="Calibri" panose="020F0502020204030204" pitchFamily="34" charset="0"/>
                          <a:cs typeface="Calibri" panose="020F0502020204030204" pitchFamily="34" charset="0"/>
                        </a:rPr>
                        <a:t>Alabama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(32.7, 34.9)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0261">
                <a:tc>
                  <a:txBody>
                    <a:bodyPr/>
                    <a:lstStyle/>
                    <a:p>
                      <a:pPr algn="l" fontAlgn="t"/>
                      <a:r>
                        <a:rPr lang="en-US" sz="1100" b="0" i="0" u="none" strike="noStrike" dirty="0">
                          <a:solidFill>
                            <a:srgbClr val="000000"/>
                          </a:solidFill>
                          <a:effectLst/>
                          <a:latin typeface="Calibri" panose="020F0502020204030204" pitchFamily="34" charset="0"/>
                          <a:cs typeface="Calibri" panose="020F0502020204030204" pitchFamily="34" charset="0"/>
                        </a:rPr>
                        <a:t>Alaska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(28.6, 32.1)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0261">
                <a:tc>
                  <a:txBody>
                    <a:bodyPr/>
                    <a:lstStyle/>
                    <a:p>
                      <a:pPr algn="l" fontAlgn="t"/>
                      <a:r>
                        <a:rPr lang="en-US" sz="1100" b="0" i="0" u="none" strike="noStrike" dirty="0">
                          <a:solidFill>
                            <a:srgbClr val="000000"/>
                          </a:solidFill>
                          <a:effectLst/>
                          <a:latin typeface="Calibri" panose="020F0502020204030204" pitchFamily="34" charset="0"/>
                          <a:cs typeface="Calibri" panose="020F0502020204030204" pitchFamily="34" charset="0"/>
                        </a:rPr>
                        <a:t>Arizona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26.8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(25.9, 27.7)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70261">
                <a:tc>
                  <a:txBody>
                    <a:bodyPr/>
                    <a:lstStyle/>
                    <a:p>
                      <a:pPr algn="l" fontAlgn="t"/>
                      <a:r>
                        <a:rPr lang="en-US" sz="1100" b="0" i="0" u="none" strike="noStrike" dirty="0">
                          <a:solidFill>
                            <a:srgbClr val="000000"/>
                          </a:solidFill>
                          <a:effectLst/>
                          <a:latin typeface="Calibri" panose="020F0502020204030204" pitchFamily="34" charset="0"/>
                          <a:cs typeface="Calibri" panose="020F0502020204030204" pitchFamily="34" charset="0"/>
                        </a:rPr>
                        <a:t>Arkansas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34.8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(33.4, 36.2)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70261">
                <a:tc>
                  <a:txBody>
                    <a:bodyPr/>
                    <a:lstStyle/>
                    <a:p>
                      <a:pPr algn="l" fontAlgn="t"/>
                      <a:r>
                        <a:rPr lang="en-US" sz="1100" b="0" i="0" u="none" strike="noStrike" dirty="0">
                          <a:solidFill>
                            <a:srgbClr val="000000"/>
                          </a:solidFill>
                          <a:effectLst/>
                          <a:latin typeface="Calibri" panose="020F0502020204030204" pitchFamily="34" charset="0"/>
                          <a:cs typeface="Calibri" panose="020F0502020204030204" pitchFamily="34" charset="0"/>
                        </a:rPr>
                        <a:t>California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(22.4, 24.2)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Colorado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(20.5, 21.8)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Connecticut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(24.5, 26.0)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Delaware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(29.4, 32.1)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District of Columbia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11.2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(10.0, 12.6)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Florida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(26.1, 27.7)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Georgia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30.1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(29.0, 31.3)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Guam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(24.0, 35.0)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Hawaii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17.8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(16.6, 19.2)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Idaho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27.7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(26.6, 28.9)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Illinois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30.8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(29.7, 31.9)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Indiana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33.0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(32.2, 33.8)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Iowa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(33.7, 35.3)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(31.5, 32.8)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Kentucky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(34.2, 36.2)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Louisiana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(31.7, 34.2)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Maine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(28.9, 30.6)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Maryland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(27.9, 29.5)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Massachusetts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25.0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(24.0, 26.0)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Michigan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(31.0, 32.5)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4"/>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Minnesota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(28.2, 29.2)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5"/>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Mississippi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33.9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(32.6, 35.2)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0346901"/>
                  </a:ext>
                </a:extLst>
              </a:tr>
              <a:tr h="170261">
                <a:tc>
                  <a:txBody>
                    <a:bodyPr/>
                    <a:lstStyle/>
                    <a:p>
                      <a:pPr algn="l" fontAlgn="t"/>
                      <a:r>
                        <a:rPr lang="en-US" sz="1100" b="0" i="0" u="none" strike="noStrike">
                          <a:solidFill>
                            <a:srgbClr val="000000"/>
                          </a:solidFill>
                          <a:effectLst/>
                          <a:latin typeface="Calibri" panose="020F0502020204030204" pitchFamily="34" charset="0"/>
                          <a:cs typeface="Calibri" panose="020F0502020204030204" pitchFamily="34" charset="0"/>
                        </a:rPr>
                        <a:t>Missouri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cs typeface="Calibri" panose="020F0502020204030204" pitchFamily="34" charset="0"/>
                        </a:rPr>
                        <a:t>32.0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cs typeface="Calibri" panose="020F0502020204030204" pitchFamily="34" charset="0"/>
                        </a:rPr>
                        <a:t>(30.9, 33.0)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6"/>
                  </a:ext>
                </a:extLst>
              </a:tr>
            </a:tbl>
          </a:graphicData>
        </a:graphic>
      </p:graphicFrame>
      <p:graphicFrame>
        <p:nvGraphicFramePr>
          <p:cNvPr id="6" name="Table 5"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1930403684"/>
              </p:ext>
            </p:extLst>
          </p:nvPr>
        </p:nvGraphicFramePr>
        <p:xfrm>
          <a:off x="5337560" y="1161879"/>
          <a:ext cx="4167963" cy="4835275"/>
        </p:xfrm>
        <a:graphic>
          <a:graphicData uri="http://schemas.openxmlformats.org/drawingml/2006/table">
            <a:tbl>
              <a:tblPr firstRow="1"/>
              <a:tblGrid>
                <a:gridCol w="1406140">
                  <a:extLst>
                    <a:ext uri="{9D8B030D-6E8A-4147-A177-3AD203B41FA5}">
                      <a16:colId xmlns:a16="http://schemas.microsoft.com/office/drawing/2014/main" val="20000"/>
                    </a:ext>
                  </a:extLst>
                </a:gridCol>
                <a:gridCol w="1390366">
                  <a:extLst>
                    <a:ext uri="{9D8B030D-6E8A-4147-A177-3AD203B41FA5}">
                      <a16:colId xmlns:a16="http://schemas.microsoft.com/office/drawing/2014/main" val="20001"/>
                    </a:ext>
                  </a:extLst>
                </a:gridCol>
                <a:gridCol w="1371457">
                  <a:extLst>
                    <a:ext uri="{9D8B030D-6E8A-4147-A177-3AD203B41FA5}">
                      <a16:colId xmlns:a16="http://schemas.microsoft.com/office/drawing/2014/main" val="20002"/>
                    </a:ext>
                  </a:extLst>
                </a:gridCol>
              </a:tblGrid>
              <a:tr h="207241">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95% Confidence</a:t>
                      </a:r>
                      <a:r>
                        <a:rPr lang="en-US" sz="1050" b="1" i="0" u="none" strike="noStrike" baseline="0" dirty="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77676">
                <a:tc>
                  <a:txBody>
                    <a:bodyPr/>
                    <a:lstStyle/>
                    <a:p>
                      <a:pPr algn="l" fontAlgn="t"/>
                      <a:r>
                        <a:rPr lang="en-US" sz="1100" b="0" i="0" u="none" strike="noStrike">
                          <a:solidFill>
                            <a:srgbClr val="000000"/>
                          </a:solidFill>
                          <a:effectLst/>
                          <a:latin typeface="Calibri" panose="020F0502020204030204" pitchFamily="34" charset="0"/>
                        </a:rPr>
                        <a:t>Montana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(24.1, 26.1)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7676">
                <a:tc>
                  <a:txBody>
                    <a:bodyPr/>
                    <a:lstStyle/>
                    <a:p>
                      <a:pPr algn="l" fontAlgn="t"/>
                      <a:r>
                        <a:rPr lang="en-US" sz="1100" b="0" i="0" u="none" strike="noStrike">
                          <a:solidFill>
                            <a:srgbClr val="000000"/>
                          </a:solidFill>
                          <a:effectLst/>
                          <a:latin typeface="Calibri" panose="020F0502020204030204" pitchFamily="34" charset="0"/>
                        </a:rPr>
                        <a:t>Nebraska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(31.9, 33.3)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7676">
                <a:tc>
                  <a:txBody>
                    <a:bodyPr/>
                    <a:lstStyle/>
                    <a:p>
                      <a:pPr algn="l" fontAlgn="t"/>
                      <a:r>
                        <a:rPr lang="en-US" sz="1100" b="0" i="0" u="none" strike="noStrike">
                          <a:solidFill>
                            <a:srgbClr val="000000"/>
                          </a:solidFill>
                          <a:effectLst/>
                          <a:latin typeface="Calibri" panose="020F0502020204030204" pitchFamily="34" charset="0"/>
                        </a:rPr>
                        <a:t>Nevada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(24.9, 27.9)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77676">
                <a:tc>
                  <a:txBody>
                    <a:bodyPr/>
                    <a:lstStyle/>
                    <a:p>
                      <a:pPr algn="l" fontAlgn="t"/>
                      <a:r>
                        <a:rPr lang="en-US" sz="1100" b="0" i="0" u="none" strike="noStrike">
                          <a:solidFill>
                            <a:srgbClr val="000000"/>
                          </a:solidFill>
                          <a:effectLst/>
                          <a:latin typeface="Calibri" panose="020F0502020204030204" pitchFamily="34" charset="0"/>
                        </a:rPr>
                        <a:t>New Hampshire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(27.5, 29.5)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86134">
                <a:tc>
                  <a:txBody>
                    <a:bodyPr/>
                    <a:lstStyle/>
                    <a:p>
                      <a:pPr algn="l" fontAlgn="t"/>
                      <a:r>
                        <a:rPr lang="en-US" sz="1100" b="0" i="0" u="none" strike="noStrike">
                          <a:solidFill>
                            <a:srgbClr val="000000"/>
                          </a:solidFill>
                          <a:effectLst/>
                          <a:latin typeface="Calibri" panose="020F0502020204030204" pitchFamily="34" charset="0"/>
                        </a:rPr>
                        <a:t>New Jersey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(24.8, 27.5)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77676">
                <a:tc>
                  <a:txBody>
                    <a:bodyPr/>
                    <a:lstStyle/>
                    <a:p>
                      <a:pPr algn="l" fontAlgn="t"/>
                      <a:r>
                        <a:rPr lang="en-US" sz="1100" b="0" i="0" u="none" strike="noStrike">
                          <a:solidFill>
                            <a:srgbClr val="000000"/>
                          </a:solidFill>
                          <a:effectLst/>
                          <a:latin typeface="Calibri" panose="020F0502020204030204" pitchFamily="34" charset="0"/>
                        </a:rPr>
                        <a:t>New Mexico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(23.9, 26.4)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7676">
                <a:tc>
                  <a:txBody>
                    <a:bodyPr/>
                    <a:lstStyle/>
                    <a:p>
                      <a:pPr algn="l" fontAlgn="t"/>
                      <a:r>
                        <a:rPr lang="en-US" sz="1100" b="0" i="0" u="none" strike="noStrike">
                          <a:solidFill>
                            <a:srgbClr val="000000"/>
                          </a:solidFill>
                          <a:effectLst/>
                          <a:latin typeface="Calibri" panose="020F0502020204030204" pitchFamily="34" charset="0"/>
                        </a:rPr>
                        <a:t>New York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(25.0, 26.4)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77676">
                <a:tc>
                  <a:txBody>
                    <a:bodyPr/>
                    <a:lstStyle/>
                    <a:p>
                      <a:pPr algn="l" fontAlgn="t"/>
                      <a:r>
                        <a:rPr lang="en-US" sz="1100" b="0" i="0" u="none" strike="noStrike">
                          <a:solidFill>
                            <a:srgbClr val="000000"/>
                          </a:solidFill>
                          <a:effectLst/>
                          <a:latin typeface="Calibri" panose="020F0502020204030204" pitchFamily="34" charset="0"/>
                        </a:rPr>
                        <a:t>North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(28.7, 31.1)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7676">
                <a:tc>
                  <a:txBody>
                    <a:bodyPr/>
                    <a:lstStyle/>
                    <a:p>
                      <a:pPr algn="l" fontAlgn="t"/>
                      <a:r>
                        <a:rPr lang="en-US" sz="1100" b="0" i="0" u="none" strike="noStrike">
                          <a:solidFill>
                            <a:srgbClr val="000000"/>
                          </a:solidFill>
                          <a:effectLst/>
                          <a:latin typeface="Calibri" panose="020F0502020204030204" pitchFamily="34" charset="0"/>
                        </a:rPr>
                        <a:t>North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(32.2, 34.1)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77676">
                <a:tc>
                  <a:txBody>
                    <a:bodyPr/>
                    <a:lstStyle/>
                    <a:p>
                      <a:pPr algn="l" fontAlgn="t"/>
                      <a:r>
                        <a:rPr lang="en-US" sz="1100" b="0" i="0" u="none" strike="noStrike">
                          <a:solidFill>
                            <a:srgbClr val="000000"/>
                          </a:solidFill>
                          <a:effectLst/>
                          <a:latin typeface="Calibri" panose="020F0502020204030204" pitchFamily="34" charset="0"/>
                        </a:rPr>
                        <a:t>Ohio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(31.8, 33.4)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77676">
                <a:tc>
                  <a:txBody>
                    <a:bodyPr/>
                    <a:lstStyle/>
                    <a:p>
                      <a:pPr algn="l" fontAlgn="t"/>
                      <a:r>
                        <a:rPr lang="en-US" sz="1100" b="0" i="0" u="none" strike="noStrike">
                          <a:solidFill>
                            <a:srgbClr val="000000"/>
                          </a:solidFill>
                          <a:effectLst/>
                          <a:latin typeface="Calibri" panose="020F0502020204030204" pitchFamily="34" charset="0"/>
                        </a:rPr>
                        <a:t>Oklahoma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(32.9, 35.0)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77676">
                <a:tc>
                  <a:txBody>
                    <a:bodyPr/>
                    <a:lstStyle/>
                    <a:p>
                      <a:pPr algn="l" fontAlgn="t"/>
                      <a:r>
                        <a:rPr lang="en-US" sz="1100" b="0" i="0" u="none" strike="noStrike">
                          <a:solidFill>
                            <a:srgbClr val="000000"/>
                          </a:solidFill>
                          <a:effectLst/>
                          <a:latin typeface="Calibri" panose="020F0502020204030204" pitchFamily="34" charset="0"/>
                        </a:rPr>
                        <a:t>Oregon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(28.2, 30.1)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7676">
                <a:tc>
                  <a:txBody>
                    <a:bodyPr/>
                    <a:lstStyle/>
                    <a:p>
                      <a:pPr algn="l" fontAlgn="t"/>
                      <a:r>
                        <a:rPr lang="en-US" sz="1100" b="0" i="0" u="none" strike="noStrike">
                          <a:solidFill>
                            <a:srgbClr val="000000"/>
                          </a:solidFill>
                          <a:effectLst/>
                          <a:latin typeface="Calibri" panose="020F0502020204030204" pitchFamily="34" charset="0"/>
                        </a:rPr>
                        <a:t>Pennsylvania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(29.4, 31.3)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77676">
                <a:tc>
                  <a:txBody>
                    <a:bodyPr/>
                    <a:lstStyle/>
                    <a:p>
                      <a:pPr algn="l" fontAlgn="t"/>
                      <a:r>
                        <a:rPr lang="en-US" sz="1100" b="0" i="0" u="none" strike="noStrike">
                          <a:solidFill>
                            <a:srgbClr val="000000"/>
                          </a:solidFill>
                          <a:effectLst/>
                          <a:latin typeface="Calibri" panose="020F0502020204030204" pitchFamily="34" charset="0"/>
                        </a:rPr>
                        <a:t>Puerto Rico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(17.9, 45.5)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77676">
                <a:tc>
                  <a:txBody>
                    <a:bodyPr/>
                    <a:lstStyle/>
                    <a:p>
                      <a:pPr algn="l" fontAlgn="t"/>
                      <a:r>
                        <a:rPr lang="en-US" sz="1100" b="0" i="0" u="none" strike="noStrike">
                          <a:solidFill>
                            <a:srgbClr val="000000"/>
                          </a:solidFill>
                          <a:effectLst/>
                          <a:latin typeface="Calibri" panose="020F0502020204030204" pitchFamily="34" charset="0"/>
                        </a:rPr>
                        <a:t>Rhode Island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(26.0, 28.3)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77676">
                <a:tc>
                  <a:txBody>
                    <a:bodyPr/>
                    <a:lstStyle/>
                    <a:p>
                      <a:pPr algn="l" fontAlgn="t"/>
                      <a:r>
                        <a:rPr lang="en-US" sz="1100" b="0" i="0" u="none" strike="noStrike">
                          <a:solidFill>
                            <a:srgbClr val="000000"/>
                          </a:solidFill>
                          <a:effectLst/>
                          <a:latin typeface="Calibri" panose="020F0502020204030204" pitchFamily="34" charset="0"/>
                        </a:rPr>
                        <a:t>South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(29.9, 31.7)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177676">
                <a:tc>
                  <a:txBody>
                    <a:bodyPr/>
                    <a:lstStyle/>
                    <a:p>
                      <a:pPr algn="l" fontAlgn="t"/>
                      <a:r>
                        <a:rPr lang="en-US" sz="1100" b="0" i="0" u="none" strike="noStrike">
                          <a:solidFill>
                            <a:srgbClr val="000000"/>
                          </a:solidFill>
                          <a:effectLst/>
                          <a:latin typeface="Calibri" panose="020F0502020204030204" pitchFamily="34" charset="0"/>
                        </a:rPr>
                        <a:t>South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(28.5, 31.0)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177676">
                <a:tc>
                  <a:txBody>
                    <a:bodyPr/>
                    <a:lstStyle/>
                    <a:p>
                      <a:pPr algn="l" fontAlgn="t"/>
                      <a:r>
                        <a:rPr lang="en-US" sz="1100" b="0" i="0" u="none" strike="noStrike">
                          <a:solidFill>
                            <a:srgbClr val="000000"/>
                          </a:solidFill>
                          <a:effectLst/>
                          <a:latin typeface="Calibri" panose="020F0502020204030204" pitchFamily="34" charset="0"/>
                        </a:rPr>
                        <a:t>Tennessee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(31.2, 33.4)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77676">
                <a:tc>
                  <a:txBody>
                    <a:bodyPr/>
                    <a:lstStyle/>
                    <a:p>
                      <a:pPr algn="l" fontAlgn="t"/>
                      <a:r>
                        <a:rPr lang="en-US" sz="1100" b="0" i="0" u="none" strike="noStrike">
                          <a:solidFill>
                            <a:srgbClr val="000000"/>
                          </a:solidFill>
                          <a:effectLst/>
                          <a:latin typeface="Calibri" panose="020F0502020204030204" pitchFamily="34" charset="0"/>
                        </a:rPr>
                        <a:t>Texas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(30.2, 32.9)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7676">
                <a:tc>
                  <a:txBody>
                    <a:bodyPr/>
                    <a:lstStyle/>
                    <a:p>
                      <a:pPr algn="l" fontAlgn="t"/>
                      <a:r>
                        <a:rPr lang="en-US" sz="1100" b="0" i="0" u="none" strike="noStrike">
                          <a:solidFill>
                            <a:srgbClr val="000000"/>
                          </a:solidFill>
                          <a:effectLst/>
                          <a:latin typeface="Calibri" panose="020F0502020204030204" pitchFamily="34" charset="0"/>
                        </a:rPr>
                        <a:t>Utah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(25.0, 26.4)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77676">
                <a:tc>
                  <a:txBody>
                    <a:bodyPr/>
                    <a:lstStyle/>
                    <a:p>
                      <a:pPr algn="l" fontAlgn="t"/>
                      <a:r>
                        <a:rPr lang="en-US" sz="1100" b="0" i="0" u="none" strike="noStrike">
                          <a:solidFill>
                            <a:srgbClr val="000000"/>
                          </a:solidFill>
                          <a:effectLst/>
                          <a:latin typeface="Calibri" panose="020F0502020204030204" pitchFamily="34" charset="0"/>
                        </a:rPr>
                        <a:t>Vermont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27.7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(26.7, 28.6)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7676">
                <a:tc>
                  <a:txBody>
                    <a:bodyPr/>
                    <a:lstStyle/>
                    <a:p>
                      <a:pPr algn="l" fontAlgn="t"/>
                      <a:r>
                        <a:rPr lang="en-US" sz="1100" b="0" i="0" u="none" strike="noStrike" dirty="0">
                          <a:solidFill>
                            <a:srgbClr val="000000"/>
                          </a:solidFill>
                          <a:effectLst/>
                          <a:latin typeface="Calibri" panose="020F0502020204030204" pitchFamily="34" charset="0"/>
                        </a:rPr>
                        <a:t>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(27.6, 29.2)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7676">
                <a:tc>
                  <a:txBody>
                    <a:bodyPr/>
                    <a:lstStyle/>
                    <a:p>
                      <a:pPr algn="l" fontAlgn="t"/>
                      <a:r>
                        <a:rPr lang="en-US" sz="1100" b="0" i="0" u="none" strike="noStrike">
                          <a:solidFill>
                            <a:srgbClr val="000000"/>
                          </a:solidFill>
                          <a:effectLst/>
                          <a:latin typeface="Calibri" panose="020F0502020204030204" pitchFamily="34" charset="0"/>
                        </a:rPr>
                        <a:t>Washington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(28.4, 29.7)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4"/>
                  </a:ext>
                </a:extLst>
              </a:tr>
              <a:tr h="177676">
                <a:tc>
                  <a:txBody>
                    <a:bodyPr/>
                    <a:lstStyle/>
                    <a:p>
                      <a:pPr algn="l" fontAlgn="t"/>
                      <a:r>
                        <a:rPr lang="en-US" sz="1100" b="0" i="0" u="none" strike="noStrike">
                          <a:solidFill>
                            <a:srgbClr val="000000"/>
                          </a:solidFill>
                          <a:effectLst/>
                          <a:latin typeface="Calibri" panose="020F0502020204030204" pitchFamily="34" charset="0"/>
                        </a:rPr>
                        <a:t>West 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(37.6, 39.5)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5"/>
                  </a:ext>
                </a:extLst>
              </a:tr>
              <a:tr h="177676">
                <a:tc>
                  <a:txBody>
                    <a:bodyPr/>
                    <a:lstStyle/>
                    <a:p>
                      <a:pPr algn="l" fontAlgn="t"/>
                      <a:r>
                        <a:rPr lang="en-US" sz="1100" b="0" i="0" u="none" strike="noStrike">
                          <a:solidFill>
                            <a:srgbClr val="000000"/>
                          </a:solidFill>
                          <a:effectLst/>
                          <a:latin typeface="Calibri" panose="020F0502020204030204" pitchFamily="34" charset="0"/>
                        </a:rPr>
                        <a:t>Wisconsin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(30.4, 32.5)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6"/>
                  </a:ext>
                </a:extLst>
              </a:tr>
              <a:tr h="177676">
                <a:tc>
                  <a:txBody>
                    <a:bodyPr/>
                    <a:lstStyle/>
                    <a:p>
                      <a:pPr algn="l" fontAlgn="t"/>
                      <a:r>
                        <a:rPr lang="en-US" sz="1100" b="0" i="0" u="none" strike="noStrike">
                          <a:solidFill>
                            <a:srgbClr val="000000"/>
                          </a:solidFill>
                          <a:effectLst/>
                          <a:latin typeface="Calibri" panose="020F0502020204030204" pitchFamily="34" charset="0"/>
                        </a:rPr>
                        <a:t>Wyoming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(26.9, 29.2)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263393454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70" y="559558"/>
            <a:ext cx="9969230" cy="1191422"/>
          </a:xfrm>
        </p:spPr>
        <p:txBody>
          <a:bodyPr/>
          <a:lstStyle/>
          <a:p>
            <a:r>
              <a:rPr lang="en-US" sz="2200" kern="0" dirty="0">
                <a:latin typeface="Verdana" panose="020B0604030504040204" pitchFamily="34" charset="0"/>
                <a:ea typeface="Verdana" panose="020B0604030504040204" pitchFamily="34" charset="0"/>
                <a:cs typeface="Verdana" panose="020B0604030504040204" pitchFamily="34" charset="0"/>
              </a:rPr>
              <a:t>Prevalence of Self-Reported Obesity Among Non-Hispanic White Adults, by State </a:t>
            </a:r>
            <a:r>
              <a:rPr lang="en-US" sz="2200" kern="0" dirty="0">
                <a:latin typeface="Verdana"/>
              </a:rPr>
              <a:t>and Territory</a:t>
            </a:r>
            <a:r>
              <a:rPr lang="en-US" sz="2200" kern="0" dirty="0">
                <a:latin typeface="Verdana" panose="020B0604030504040204" pitchFamily="34" charset="0"/>
                <a:ea typeface="Verdana" panose="020B0604030504040204" pitchFamily="34" charset="0"/>
                <a:cs typeface="Verdana" panose="020B0604030504040204" pitchFamily="34" charset="0"/>
              </a:rPr>
              <a:t>, BRFSS, 2016-2018</a:t>
            </a:r>
            <a:br>
              <a:rPr lang="en-US" sz="2400" kern="0" dirty="0">
                <a:latin typeface="Verdana" panose="020B0604030504040204" pitchFamily="34" charset="0"/>
                <a:ea typeface="Verdana" panose="020B0604030504040204" pitchFamily="34" charset="0"/>
                <a:cs typeface="Verdana" panose="020B0604030504040204" pitchFamily="34" charset="0"/>
              </a:rPr>
            </a:b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180214" y="1750980"/>
            <a:ext cx="7740502" cy="4011867"/>
          </a:xfrm>
        </p:spPr>
        <p:txBody>
          <a:bodyPr/>
          <a:lstStyle/>
          <a:p>
            <a:pPr>
              <a:buNone/>
            </a:pPr>
            <a:r>
              <a:rPr lang="en-US" dirty="0">
                <a:solidFill>
                  <a:srgbClr val="000000"/>
                </a:solidFill>
              </a:rPr>
              <a:t>Summary</a:t>
            </a:r>
          </a:p>
          <a:p>
            <a:pPr marL="344488" indent="-344488"/>
            <a:r>
              <a:rPr lang="en-US" sz="2200" dirty="0">
                <a:solidFill>
                  <a:srgbClr val="000000"/>
                </a:solidFill>
              </a:rPr>
              <a:t>1 state (Hawaii) and the District of Columbia had a prevalence of obesity less than 20%.</a:t>
            </a:r>
          </a:p>
          <a:p>
            <a:r>
              <a:rPr lang="en-US" sz="2200" dirty="0">
                <a:solidFill>
                  <a:srgbClr val="000000"/>
                </a:solidFill>
              </a:rPr>
              <a:t>2 states (California and Colorado) had a prevalence of obesity between 20% and</a:t>
            </a:r>
            <a:r>
              <a:rPr lang="en-US" sz="2200" dirty="0">
                <a:solidFill>
                  <a:srgbClr val="FF0000"/>
                </a:solidFill>
              </a:rPr>
              <a:t> </a:t>
            </a:r>
            <a:r>
              <a:rPr lang="en-US" sz="2200" dirty="0">
                <a:solidFill>
                  <a:srgbClr val="000000"/>
                </a:solidFill>
              </a:rPr>
              <a:t>&lt;25%.</a:t>
            </a:r>
          </a:p>
          <a:p>
            <a:r>
              <a:rPr lang="en-US" sz="2200" dirty="0">
                <a:solidFill>
                  <a:srgbClr val="000000"/>
                </a:solidFill>
              </a:rPr>
              <a:t>23 states, Guam, and Puerto Rico had a prevalence of obesity between 25% and</a:t>
            </a:r>
            <a:r>
              <a:rPr lang="en-US" sz="2200" dirty="0">
                <a:solidFill>
                  <a:srgbClr val="FF0000"/>
                </a:solidFill>
              </a:rPr>
              <a:t> </a:t>
            </a:r>
            <a:r>
              <a:rPr lang="en-US" sz="2200" dirty="0">
                <a:solidFill>
                  <a:srgbClr val="000000"/>
                </a:solidFill>
              </a:rPr>
              <a:t>&lt;30%.</a:t>
            </a:r>
          </a:p>
          <a:p>
            <a:r>
              <a:rPr lang="en-US" sz="2200" dirty="0">
                <a:solidFill>
                  <a:srgbClr val="000000"/>
                </a:solidFill>
              </a:rPr>
              <a:t>22 states had a prevalence of obesity between 30% and</a:t>
            </a:r>
            <a:r>
              <a:rPr lang="en-US" sz="2200" dirty="0">
                <a:solidFill>
                  <a:srgbClr val="FF0000"/>
                </a:solidFill>
              </a:rPr>
              <a:t> </a:t>
            </a:r>
            <a:r>
              <a:rPr lang="en-US" sz="2200" dirty="0">
                <a:solidFill>
                  <a:srgbClr val="000000"/>
                </a:solidFill>
              </a:rPr>
              <a:t>&lt;35%.</a:t>
            </a:r>
          </a:p>
          <a:p>
            <a:r>
              <a:rPr lang="en-US" sz="2200" dirty="0">
                <a:solidFill>
                  <a:srgbClr val="000000"/>
                </a:solidFill>
              </a:rPr>
              <a:t>2 states (Kentucky and West Virginia) had a prevalence of obesity of 35% or greater.</a:t>
            </a:r>
          </a:p>
          <a:p>
            <a:pPr marL="0" indent="0">
              <a:buNone/>
            </a:pPr>
            <a:endParaRPr lang="en-US" dirty="0">
              <a:solidFill>
                <a:srgbClr val="000000"/>
              </a:solidFill>
            </a:endParaRPr>
          </a:p>
          <a:p>
            <a:pPr marL="0" indent="0">
              <a:buNone/>
            </a:pPr>
            <a:endParaRPr lang="en-US" dirty="0">
              <a:solidFill>
                <a:srgbClr val="000000"/>
              </a:solidFill>
            </a:endParaRPr>
          </a:p>
        </p:txBody>
      </p:sp>
      <p:sp>
        <p:nvSpPr>
          <p:cNvPr id="4" name="TextBox 3"/>
          <p:cNvSpPr txBox="1"/>
          <p:nvPr/>
        </p:nvSpPr>
        <p:spPr>
          <a:xfrm>
            <a:off x="1360978" y="6124353"/>
            <a:ext cx="4327451" cy="246221"/>
          </a:xfrm>
          <a:prstGeom prst="rect">
            <a:avLst/>
          </a:prstGeom>
          <a:noFill/>
        </p:spPr>
        <p:txBody>
          <a:bodyPr wrap="square" rtlCol="0">
            <a:spAutoFit/>
          </a:bodyPr>
          <a:lstStyle/>
          <a:p>
            <a:r>
              <a:rPr lang="en-US" sz="1000" b="1" dirty="0">
                <a:solidFill>
                  <a:srgbClr val="0039A6"/>
                </a:solidFill>
                <a:latin typeface="Verdana" pitchFamily="34" charset="0"/>
              </a:rPr>
              <a:t>http://www.cdc.gov/obesity/data/adult.html</a:t>
            </a:r>
          </a:p>
        </p:txBody>
      </p:sp>
      <p:pic>
        <p:nvPicPr>
          <p:cNvPr id="5"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46634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785" y="1441663"/>
            <a:ext cx="8862515" cy="4349537"/>
          </a:xfrm>
        </p:spPr>
        <p:txBody>
          <a:bodyPr/>
          <a:lstStyle/>
          <a:p>
            <a:pPr marL="0" indent="0">
              <a:spcBef>
                <a:spcPts val="0"/>
              </a:spcBef>
              <a:buClrTx/>
              <a:buSzTx/>
              <a:buNone/>
            </a:pPr>
            <a:r>
              <a:rPr lang="en-US" b="0" dirty="0">
                <a:solidFill>
                  <a:srgbClr val="000000"/>
                </a:solidFill>
              </a:rPr>
              <a:t>	</a:t>
            </a:r>
            <a:endParaRPr lang="en-US" dirty="0"/>
          </a:p>
        </p:txBody>
      </p:sp>
      <p:pic>
        <p:nvPicPr>
          <p:cNvPr id="4"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466" y="5977368"/>
            <a:ext cx="103723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95785" y="260053"/>
            <a:ext cx="9322147" cy="597429"/>
          </a:xfrm>
        </p:spPr>
        <p:txBody>
          <a:bodyPr/>
          <a:lstStyle/>
          <a:p>
            <a:r>
              <a:rPr lang="en-US" sz="2200" kern="0" dirty="0">
                <a:latin typeface="Verdana" panose="020B0604030504040204" pitchFamily="34" charset="0"/>
                <a:ea typeface="Verdana" panose="020B0604030504040204" pitchFamily="34" charset="0"/>
                <a:cs typeface="Verdana" panose="020B0604030504040204" pitchFamily="34" charset="0"/>
              </a:rPr>
              <a:t>Prevalence of Self-Reported Obesity Among Non-Hispanic Black Adults, by State and Territory, BRFSS, 2016-2018</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Prevalence of Self-Reported Obesity Among Non-Hispanic Black Adults, by State and Territory, BRFSS, 2018-2018. Map details in table below."/>
          <p:cNvPicPr>
            <a:picLocks noChangeAspect="1"/>
          </p:cNvPicPr>
          <p:nvPr/>
        </p:nvPicPr>
        <p:blipFill rotWithShape="1">
          <a:blip r:embed="rId4"/>
          <a:srcRect l="1324" t="10397" r="4259" b="12606"/>
          <a:stretch/>
        </p:blipFill>
        <p:spPr>
          <a:xfrm>
            <a:off x="668215" y="1441663"/>
            <a:ext cx="8018586" cy="4654337"/>
          </a:xfrm>
          <a:prstGeom prst="rect">
            <a:avLst/>
          </a:prstGeom>
        </p:spPr>
      </p:pic>
      <p:sp>
        <p:nvSpPr>
          <p:cNvPr id="10" name="TextBox 9"/>
          <p:cNvSpPr txBox="1"/>
          <p:nvPr/>
        </p:nvSpPr>
        <p:spPr>
          <a:xfrm>
            <a:off x="1057835" y="6344299"/>
            <a:ext cx="7727981" cy="246221"/>
          </a:xfrm>
          <a:prstGeom prst="rect">
            <a:avLst/>
          </a:prstGeom>
          <a:noFill/>
        </p:spPr>
        <p:txBody>
          <a:bodyPr wrap="square" rtlCol="0">
            <a:spAutoFit/>
          </a:bodyPr>
          <a:lstStyle/>
          <a:p>
            <a:pPr lvl="0"/>
            <a:r>
              <a:rPr lang="en-US" sz="1000" b="1" dirty="0">
                <a:solidFill>
                  <a:srgbClr val="060606"/>
                </a:solidFill>
                <a:latin typeface="Verdana" panose="020B0604030504040204" pitchFamily="34" charset="0"/>
                <a:ea typeface="Verdana" panose="020B0604030504040204" pitchFamily="34" charset="0"/>
                <a:cs typeface="Verdana" panose="020B0604030504040204" pitchFamily="34" charset="0"/>
              </a:rPr>
              <a:t>*Sample size &lt;50 or the relative standard error (dividing the standard error by the prevalence) ≥ 30%.</a:t>
            </a:r>
          </a:p>
        </p:txBody>
      </p:sp>
    </p:spTree>
    <p:extLst>
      <p:ext uri="{BB962C8B-B14F-4D97-AF65-F5344CB8AC3E}">
        <p14:creationId xmlns:p14="http://schemas.microsoft.com/office/powerpoint/2010/main" val="23623905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933" y="414867"/>
            <a:ext cx="9448800" cy="668866"/>
          </a:xfrm>
        </p:spPr>
        <p:txBody>
          <a:bodyPr/>
          <a:lstStyle/>
          <a:p>
            <a:br>
              <a:rPr lang="en-US" sz="2000" kern="0" dirty="0">
                <a:solidFill>
                  <a:srgbClr val="000000"/>
                </a:solidFill>
                <a:latin typeface="Verdana"/>
              </a:rPr>
            </a:br>
            <a:r>
              <a:rPr lang="en-US" sz="2000" kern="0" dirty="0">
                <a:latin typeface="Verdana"/>
              </a:rPr>
              <a:t>Prevalence of Self-Reported Obesity Among Non-Hispanic Black Adults, by State and Territory, BRFSS, 2016-2018</a:t>
            </a:r>
          </a:p>
        </p:txBody>
      </p:sp>
      <p:sp>
        <p:nvSpPr>
          <p:cNvPr id="4" name="Text Placeholder 3"/>
          <p:cNvSpPr>
            <a:spLocks noGrp="1"/>
          </p:cNvSpPr>
          <p:nvPr>
            <p:ph type="body" sz="quarter" idx="11"/>
          </p:nvPr>
        </p:nvSpPr>
        <p:spPr>
          <a:xfrm>
            <a:off x="514350" y="5500047"/>
            <a:ext cx="9258300" cy="1146413"/>
          </a:xfrm>
        </p:spPr>
        <p:txBody>
          <a:bodyPr/>
          <a:lstStyle/>
          <a:p>
            <a:pPr indent="0"/>
            <a:endParaRPr lang="en-US" sz="900" i="1" dirty="0">
              <a:latin typeface="Verdana" pitchFamily="34" charset="0"/>
            </a:endParaRPr>
          </a:p>
          <a:p>
            <a:pPr indent="0"/>
            <a:endParaRPr lang="en-US" sz="900" i="1" dirty="0">
              <a:latin typeface="Verdana" panose="020B0604030504040204" pitchFamily="34" charset="0"/>
              <a:ea typeface="Verdana" panose="020B0604030504040204" pitchFamily="34" charset="0"/>
              <a:cs typeface="Verdana" panose="020B0604030504040204" pitchFamily="34" charset="0"/>
            </a:endParaRPr>
          </a:p>
          <a:p>
            <a:pPr indent="0"/>
            <a:r>
              <a:rPr lang="en-US" sz="900" dirty="0">
                <a:solidFill>
                  <a:srgbClr val="060606"/>
                </a:solidFill>
                <a:latin typeface="Verdana" panose="020B0604030504040204" pitchFamily="34" charset="0"/>
                <a:ea typeface="Verdana" panose="020B0604030504040204" pitchFamily="34" charset="0"/>
                <a:cs typeface="Verdana" panose="020B0604030504040204" pitchFamily="34" charset="0"/>
              </a:rPr>
              <a:t>*Sample size &lt;50 or the relative standard error (dividing the standard error by the prevalence) ≥ 30</a:t>
            </a:r>
            <a:r>
              <a:rPr lang="en-US" sz="900" dirty="0">
                <a:solidFill>
                  <a:srgbClr val="060606"/>
                </a:solidFill>
                <a:latin typeface="Verdana" pitchFamily="34" charset="0"/>
              </a:rPr>
              <a:t>%.</a:t>
            </a:r>
          </a:p>
          <a:p>
            <a:pPr indent="0"/>
            <a:r>
              <a:rPr lang="en-US" sz="900" i="1" dirty="0">
                <a:latin typeface="Verdana" pitchFamily="34" charset="0"/>
              </a:rPr>
              <a:t>Source: </a:t>
            </a:r>
            <a:r>
              <a:rPr lang="en-US" sz="900" dirty="0">
                <a:latin typeface="Verdana" pitchFamily="34" charset="0"/>
              </a:rPr>
              <a:t>Behavioral Risk Factor Surveillance System, CDC. </a:t>
            </a:r>
          </a:p>
          <a:p>
            <a:endParaRPr lang="en-US" sz="1000" dirty="0">
              <a:latin typeface="Verdana" pitchFamily="34" charset="0"/>
            </a:endParaRPr>
          </a:p>
        </p:txBody>
      </p:sp>
      <p:graphicFrame>
        <p:nvGraphicFramePr>
          <p:cNvPr id="5" name="Table 4"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1746926403"/>
              </p:ext>
            </p:extLst>
          </p:nvPr>
        </p:nvGraphicFramePr>
        <p:xfrm>
          <a:off x="754181" y="1158469"/>
          <a:ext cx="4254548" cy="4828106"/>
        </p:xfrm>
        <a:graphic>
          <a:graphicData uri="http://schemas.openxmlformats.org/drawingml/2006/table">
            <a:tbl>
              <a:tblPr firstRow="1"/>
              <a:tblGrid>
                <a:gridCol w="1429908">
                  <a:extLst>
                    <a:ext uri="{9D8B030D-6E8A-4147-A177-3AD203B41FA5}">
                      <a16:colId xmlns:a16="http://schemas.microsoft.com/office/drawing/2014/main" val="20000"/>
                    </a:ext>
                  </a:extLst>
                </a:gridCol>
                <a:gridCol w="1410843">
                  <a:extLst>
                    <a:ext uri="{9D8B030D-6E8A-4147-A177-3AD203B41FA5}">
                      <a16:colId xmlns:a16="http://schemas.microsoft.com/office/drawing/2014/main" val="20001"/>
                    </a:ext>
                  </a:extLst>
                </a:gridCol>
                <a:gridCol w="1413797">
                  <a:extLst>
                    <a:ext uri="{9D8B030D-6E8A-4147-A177-3AD203B41FA5}">
                      <a16:colId xmlns:a16="http://schemas.microsoft.com/office/drawing/2014/main" val="20002"/>
                    </a:ext>
                  </a:extLst>
                </a:gridCol>
              </a:tblGrid>
              <a:tr h="200110">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95% Confidence</a:t>
                      </a:r>
                      <a:r>
                        <a:rPr lang="en-US" sz="1050" b="1" i="0" u="none" strike="noStrike" baseline="0" dirty="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71199">
                <a:tc>
                  <a:txBody>
                    <a:bodyPr/>
                    <a:lstStyle/>
                    <a:p>
                      <a:pPr algn="l" fontAlgn="t"/>
                      <a:r>
                        <a:rPr lang="en-US" sz="1100" b="0" i="0" u="none" strike="noStrike">
                          <a:solidFill>
                            <a:srgbClr val="000000"/>
                          </a:solidFill>
                          <a:effectLst/>
                          <a:latin typeface="Calibri" panose="020F0502020204030204" pitchFamily="34" charset="0"/>
                        </a:rPr>
                        <a:t>Alabama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(42.2, 46.0)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1199">
                <a:tc>
                  <a:txBody>
                    <a:bodyPr/>
                    <a:lstStyle/>
                    <a:p>
                      <a:pPr algn="l" fontAlgn="t"/>
                      <a:r>
                        <a:rPr lang="en-US" sz="1100" b="0" i="0" u="none" strike="noStrike">
                          <a:solidFill>
                            <a:srgbClr val="000000"/>
                          </a:solidFill>
                          <a:effectLst/>
                          <a:latin typeface="Calibri" panose="020F0502020204030204" pitchFamily="34" charset="0"/>
                        </a:rPr>
                        <a:t>Alaska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(30.9, 54.8)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1199">
                <a:tc>
                  <a:txBody>
                    <a:bodyPr/>
                    <a:lstStyle/>
                    <a:p>
                      <a:pPr algn="l" fontAlgn="t"/>
                      <a:r>
                        <a:rPr lang="en-US" sz="1100" b="0" i="0" u="none" strike="noStrike">
                          <a:solidFill>
                            <a:srgbClr val="000000"/>
                          </a:solidFill>
                          <a:effectLst/>
                          <a:latin typeface="Calibri" panose="020F0502020204030204" pitchFamily="34" charset="0"/>
                        </a:rPr>
                        <a:t>Arizona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(28.4, 37.5)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71199">
                <a:tc>
                  <a:txBody>
                    <a:bodyPr/>
                    <a:lstStyle/>
                    <a:p>
                      <a:pPr algn="l" fontAlgn="t"/>
                      <a:r>
                        <a:rPr lang="en-US" sz="1100" b="0" i="0" u="none" strike="noStrike">
                          <a:solidFill>
                            <a:srgbClr val="000000"/>
                          </a:solidFill>
                          <a:effectLst/>
                          <a:latin typeface="Calibri" panose="020F0502020204030204" pitchFamily="34" charset="0"/>
                        </a:rPr>
                        <a:t>Arkansas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(41.4, 49.5)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71199">
                <a:tc>
                  <a:txBody>
                    <a:bodyPr/>
                    <a:lstStyle/>
                    <a:p>
                      <a:pPr algn="l" fontAlgn="t"/>
                      <a:r>
                        <a:rPr lang="en-US" sz="1100" b="0" i="0" u="none" strike="noStrike">
                          <a:solidFill>
                            <a:srgbClr val="000000"/>
                          </a:solidFill>
                          <a:effectLst/>
                          <a:latin typeface="Calibri" panose="020F0502020204030204" pitchFamily="34" charset="0"/>
                        </a:rPr>
                        <a:t>California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(31.3, 37.9)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71199">
                <a:tc>
                  <a:txBody>
                    <a:bodyPr/>
                    <a:lstStyle/>
                    <a:p>
                      <a:pPr algn="l" fontAlgn="t"/>
                      <a:r>
                        <a:rPr lang="en-US" sz="1100" b="0" i="0" u="none" strike="noStrike">
                          <a:solidFill>
                            <a:srgbClr val="000000"/>
                          </a:solidFill>
                          <a:effectLst/>
                          <a:latin typeface="Calibri" panose="020F0502020204030204" pitchFamily="34" charset="0"/>
                        </a:rPr>
                        <a:t>Colorado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(27.4, 35.8)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1199">
                <a:tc>
                  <a:txBody>
                    <a:bodyPr/>
                    <a:lstStyle/>
                    <a:p>
                      <a:pPr algn="l" fontAlgn="t"/>
                      <a:r>
                        <a:rPr lang="en-US" sz="1100" b="0" i="0" u="none" strike="noStrike">
                          <a:solidFill>
                            <a:srgbClr val="000000"/>
                          </a:solidFill>
                          <a:effectLst/>
                          <a:latin typeface="Calibri" panose="020F0502020204030204" pitchFamily="34" charset="0"/>
                        </a:rPr>
                        <a:t>Connecticut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(34.3, 39.9)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71199">
                <a:tc>
                  <a:txBody>
                    <a:bodyPr/>
                    <a:lstStyle/>
                    <a:p>
                      <a:pPr algn="l" fontAlgn="t"/>
                      <a:r>
                        <a:rPr lang="en-US" sz="1100" b="0" i="0" u="none" strike="noStrike">
                          <a:solidFill>
                            <a:srgbClr val="000000"/>
                          </a:solidFill>
                          <a:effectLst/>
                          <a:latin typeface="Calibri" panose="020F0502020204030204" pitchFamily="34" charset="0"/>
                        </a:rPr>
                        <a:t>Delaware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(37.0, 43.3)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1199">
                <a:tc>
                  <a:txBody>
                    <a:bodyPr/>
                    <a:lstStyle/>
                    <a:p>
                      <a:pPr algn="l" fontAlgn="t"/>
                      <a:r>
                        <a:rPr lang="en-US" sz="1100" b="0" i="0" u="none" strike="noStrike">
                          <a:solidFill>
                            <a:srgbClr val="000000"/>
                          </a:solidFill>
                          <a:effectLst/>
                          <a:latin typeface="Calibri" panose="020F0502020204030204" pitchFamily="34" charset="0"/>
                        </a:rPr>
                        <a:t>District of Columbia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(35.5, 38.6)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71199">
                <a:tc>
                  <a:txBody>
                    <a:bodyPr/>
                    <a:lstStyle/>
                    <a:p>
                      <a:pPr algn="l" fontAlgn="t"/>
                      <a:r>
                        <a:rPr lang="en-US" sz="1100" b="0" i="0" u="none" strike="noStrike">
                          <a:solidFill>
                            <a:srgbClr val="000000"/>
                          </a:solidFill>
                          <a:effectLst/>
                          <a:latin typeface="Calibri" panose="020F0502020204030204" pitchFamily="34" charset="0"/>
                        </a:rPr>
                        <a:t>Florida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36.3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(33.8, 38.8)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71199">
                <a:tc>
                  <a:txBody>
                    <a:bodyPr/>
                    <a:lstStyle/>
                    <a:p>
                      <a:pPr algn="l" fontAlgn="t"/>
                      <a:r>
                        <a:rPr lang="en-US" sz="1100" b="0" i="0" u="none" strike="noStrike">
                          <a:solidFill>
                            <a:srgbClr val="000000"/>
                          </a:solidFill>
                          <a:effectLst/>
                          <a:latin typeface="Calibri" panose="020F0502020204030204" pitchFamily="34" charset="0"/>
                        </a:rPr>
                        <a:t>Georgia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(36.5, 40.1)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71199">
                <a:tc>
                  <a:txBody>
                    <a:bodyPr/>
                    <a:lstStyle/>
                    <a:p>
                      <a:pPr algn="l" fontAlgn="t"/>
                      <a:r>
                        <a:rPr lang="en-US" sz="1100" b="0" i="0" u="none" strike="noStrike">
                          <a:solidFill>
                            <a:srgbClr val="000000"/>
                          </a:solidFill>
                          <a:effectLst/>
                          <a:latin typeface="Calibri" panose="020F0502020204030204" pitchFamily="34" charset="0"/>
                        </a:rPr>
                        <a:t>Guam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Insufficient data*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Insufficient data*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1199">
                <a:tc>
                  <a:txBody>
                    <a:bodyPr/>
                    <a:lstStyle/>
                    <a:p>
                      <a:pPr algn="l" fontAlgn="t"/>
                      <a:r>
                        <a:rPr lang="en-US" sz="1100" b="0" i="0" u="none" strike="noStrike">
                          <a:solidFill>
                            <a:srgbClr val="000000"/>
                          </a:solidFill>
                          <a:effectLst/>
                          <a:latin typeface="Calibri" panose="020F0502020204030204" pitchFamily="34" charset="0"/>
                        </a:rPr>
                        <a:t>Hawaii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(22.8, 40.7)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71199">
                <a:tc>
                  <a:txBody>
                    <a:bodyPr/>
                    <a:lstStyle/>
                    <a:p>
                      <a:pPr algn="l" fontAlgn="t"/>
                      <a:r>
                        <a:rPr lang="en-US" sz="1100" b="0" i="0" u="none" strike="noStrike">
                          <a:solidFill>
                            <a:srgbClr val="000000"/>
                          </a:solidFill>
                          <a:effectLst/>
                          <a:latin typeface="Calibri" panose="020F0502020204030204" pitchFamily="34" charset="0"/>
                        </a:rPr>
                        <a:t>Idaho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Insufficient data*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Insufficient data*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71199">
                <a:tc>
                  <a:txBody>
                    <a:bodyPr/>
                    <a:lstStyle/>
                    <a:p>
                      <a:pPr algn="l" fontAlgn="t"/>
                      <a:r>
                        <a:rPr lang="en-US" sz="1100" b="0" i="0" u="none" strike="noStrike">
                          <a:solidFill>
                            <a:srgbClr val="000000"/>
                          </a:solidFill>
                          <a:effectLst/>
                          <a:latin typeface="Calibri" panose="020F0502020204030204" pitchFamily="34" charset="0"/>
                        </a:rPr>
                        <a:t>Illinois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(37.3, 43.0)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71199">
                <a:tc>
                  <a:txBody>
                    <a:bodyPr/>
                    <a:lstStyle/>
                    <a:p>
                      <a:pPr algn="l" fontAlgn="t"/>
                      <a:r>
                        <a:rPr lang="en-US" sz="1100" b="0" i="0" u="none" strike="noStrike">
                          <a:solidFill>
                            <a:srgbClr val="000000"/>
                          </a:solidFill>
                          <a:effectLst/>
                          <a:latin typeface="Calibri" panose="020F0502020204030204" pitchFamily="34" charset="0"/>
                        </a:rPr>
                        <a:t>Indiana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(38.8, 44.6)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171199">
                <a:tc>
                  <a:txBody>
                    <a:bodyPr/>
                    <a:lstStyle/>
                    <a:p>
                      <a:pPr algn="l" fontAlgn="t"/>
                      <a:r>
                        <a:rPr lang="en-US" sz="1100" b="0" i="0" u="none" strike="noStrike">
                          <a:solidFill>
                            <a:srgbClr val="000000"/>
                          </a:solidFill>
                          <a:effectLst/>
                          <a:latin typeface="Calibri" panose="020F0502020204030204" pitchFamily="34" charset="0"/>
                        </a:rPr>
                        <a:t>Iowa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(35.8, 47.8)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171199">
                <a:tc>
                  <a:txBody>
                    <a:bodyPr/>
                    <a:lstStyle/>
                    <a:p>
                      <a:pPr algn="l" fontAlgn="t"/>
                      <a:r>
                        <a:rPr lang="en-US" sz="1100" b="0" i="0" u="none" strike="noStrike">
                          <a:solidFill>
                            <a:srgbClr val="000000"/>
                          </a:solidFill>
                          <a:effectLst/>
                          <a:latin typeface="Calibri" panose="020F0502020204030204" pitchFamily="34" charset="0"/>
                        </a:rPr>
                        <a:t>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(36.5, 43.0)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71199">
                <a:tc>
                  <a:txBody>
                    <a:bodyPr/>
                    <a:lstStyle/>
                    <a:p>
                      <a:pPr algn="l" fontAlgn="t"/>
                      <a:r>
                        <a:rPr lang="en-US" sz="1100" b="0" i="0" u="none" strike="noStrike">
                          <a:solidFill>
                            <a:srgbClr val="000000"/>
                          </a:solidFill>
                          <a:effectLst/>
                          <a:latin typeface="Calibri" panose="020F0502020204030204" pitchFamily="34" charset="0"/>
                        </a:rPr>
                        <a:t>Kentucky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39.3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(35.3, 43.5)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1199">
                <a:tc>
                  <a:txBody>
                    <a:bodyPr/>
                    <a:lstStyle/>
                    <a:p>
                      <a:pPr algn="l" fontAlgn="t"/>
                      <a:r>
                        <a:rPr lang="en-US" sz="1100" b="0" i="0" u="none" strike="noStrike">
                          <a:solidFill>
                            <a:srgbClr val="000000"/>
                          </a:solidFill>
                          <a:effectLst/>
                          <a:latin typeface="Calibri" panose="020F0502020204030204" pitchFamily="34" charset="0"/>
                        </a:rPr>
                        <a:t>Louisiana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(41.1, 46.0)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71199">
                <a:tc>
                  <a:txBody>
                    <a:bodyPr/>
                    <a:lstStyle/>
                    <a:p>
                      <a:pPr algn="l" fontAlgn="t"/>
                      <a:r>
                        <a:rPr lang="en-US" sz="1100" b="0" i="0" u="none" strike="noStrike">
                          <a:solidFill>
                            <a:srgbClr val="000000"/>
                          </a:solidFill>
                          <a:effectLst/>
                          <a:latin typeface="Calibri" panose="020F0502020204030204" pitchFamily="34" charset="0"/>
                        </a:rPr>
                        <a:t>Maine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(17.5, 42.2)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1199">
                <a:tc>
                  <a:txBody>
                    <a:bodyPr/>
                    <a:lstStyle/>
                    <a:p>
                      <a:pPr algn="l" fontAlgn="t"/>
                      <a:r>
                        <a:rPr lang="en-US" sz="1100" b="0" i="0" u="none" strike="noStrike">
                          <a:solidFill>
                            <a:srgbClr val="000000"/>
                          </a:solidFill>
                          <a:effectLst/>
                          <a:latin typeface="Calibri" panose="020F0502020204030204" pitchFamily="34" charset="0"/>
                        </a:rPr>
                        <a:t>Maryland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(38.0, 40.9)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r h="179349">
                <a:tc>
                  <a:txBody>
                    <a:bodyPr/>
                    <a:lstStyle/>
                    <a:p>
                      <a:pPr algn="l" fontAlgn="t"/>
                      <a:r>
                        <a:rPr lang="en-US" sz="1100" b="0" i="0" u="none" strike="noStrike">
                          <a:solidFill>
                            <a:srgbClr val="000000"/>
                          </a:solidFill>
                          <a:effectLst/>
                          <a:latin typeface="Calibri" panose="020F0502020204030204" pitchFamily="34" charset="0"/>
                        </a:rPr>
                        <a:t>Massachusetts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(26.8, 35.3)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9349">
                <a:tc>
                  <a:txBody>
                    <a:bodyPr/>
                    <a:lstStyle/>
                    <a:p>
                      <a:pPr algn="l" fontAlgn="t"/>
                      <a:r>
                        <a:rPr lang="en-US" sz="1100" b="0" i="0" u="none" strike="noStrike">
                          <a:solidFill>
                            <a:srgbClr val="000000"/>
                          </a:solidFill>
                          <a:effectLst/>
                          <a:latin typeface="Calibri" panose="020F0502020204030204" pitchFamily="34" charset="0"/>
                        </a:rPr>
                        <a:t>Michigan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39.9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(37.8, 42.1)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4"/>
                  </a:ext>
                </a:extLst>
              </a:tr>
              <a:tr h="165662">
                <a:tc>
                  <a:txBody>
                    <a:bodyPr/>
                    <a:lstStyle/>
                    <a:p>
                      <a:pPr algn="l" fontAlgn="t"/>
                      <a:r>
                        <a:rPr lang="en-US" sz="1100" b="0" i="0" u="none" strike="noStrike" dirty="0">
                          <a:solidFill>
                            <a:srgbClr val="000000"/>
                          </a:solidFill>
                          <a:effectLst/>
                          <a:latin typeface="Calibri" panose="020F0502020204030204" pitchFamily="34" charset="0"/>
                        </a:rPr>
                        <a:t>Minnesota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(29.8, 35.7)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5"/>
                  </a:ext>
                </a:extLst>
              </a:tr>
              <a:tr h="165662">
                <a:tc>
                  <a:txBody>
                    <a:bodyPr/>
                    <a:lstStyle/>
                    <a:p>
                      <a:pPr algn="l" fontAlgn="t"/>
                      <a:r>
                        <a:rPr lang="en-US" sz="1100" b="0" i="0" u="none" strike="noStrike" dirty="0">
                          <a:solidFill>
                            <a:srgbClr val="000000"/>
                          </a:solidFill>
                          <a:effectLst/>
                          <a:latin typeface="Calibri" panose="020F0502020204030204" pitchFamily="34" charset="0"/>
                        </a:rPr>
                        <a:t>Mississippi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(44.1, 48.1)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4584776"/>
                  </a:ext>
                </a:extLst>
              </a:tr>
              <a:tr h="165662">
                <a:tc>
                  <a:txBody>
                    <a:bodyPr/>
                    <a:lstStyle/>
                    <a:p>
                      <a:pPr algn="l" fontAlgn="t"/>
                      <a:r>
                        <a:rPr lang="en-US" sz="1100" b="0" i="0" u="none" strike="noStrike" dirty="0">
                          <a:solidFill>
                            <a:srgbClr val="000000"/>
                          </a:solidFill>
                          <a:effectLst/>
                          <a:latin typeface="Calibri" panose="020F0502020204030204" pitchFamily="34" charset="0"/>
                        </a:rPr>
                        <a:t>Missouri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(38.4, 45.5)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6"/>
                  </a:ext>
                </a:extLst>
              </a:tr>
            </a:tbl>
          </a:graphicData>
        </a:graphic>
      </p:graphicFrame>
      <p:graphicFrame>
        <p:nvGraphicFramePr>
          <p:cNvPr id="6" name="Table 5"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3245714439"/>
              </p:ext>
            </p:extLst>
          </p:nvPr>
        </p:nvGraphicFramePr>
        <p:xfrm>
          <a:off x="5364856" y="1173708"/>
          <a:ext cx="4167963" cy="4806930"/>
        </p:xfrm>
        <a:graphic>
          <a:graphicData uri="http://schemas.openxmlformats.org/drawingml/2006/table">
            <a:tbl>
              <a:tblPr firstRow="1"/>
              <a:tblGrid>
                <a:gridCol w="1369319">
                  <a:extLst>
                    <a:ext uri="{9D8B030D-6E8A-4147-A177-3AD203B41FA5}">
                      <a16:colId xmlns:a16="http://schemas.microsoft.com/office/drawing/2014/main" val="20000"/>
                    </a:ext>
                  </a:extLst>
                </a:gridCol>
                <a:gridCol w="1390650">
                  <a:extLst>
                    <a:ext uri="{9D8B030D-6E8A-4147-A177-3AD203B41FA5}">
                      <a16:colId xmlns:a16="http://schemas.microsoft.com/office/drawing/2014/main" val="20001"/>
                    </a:ext>
                  </a:extLst>
                </a:gridCol>
                <a:gridCol w="1407994">
                  <a:extLst>
                    <a:ext uri="{9D8B030D-6E8A-4147-A177-3AD203B41FA5}">
                      <a16:colId xmlns:a16="http://schemas.microsoft.com/office/drawing/2014/main" val="20002"/>
                    </a:ext>
                  </a:extLst>
                </a:gridCol>
              </a:tblGrid>
              <a:tr h="187259">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95% Confidence</a:t>
                      </a:r>
                      <a:r>
                        <a:rPr lang="en-US" sz="1050" b="1" i="0" u="none" strike="noStrike" baseline="0" dirty="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77355">
                <a:tc>
                  <a:txBody>
                    <a:bodyPr/>
                    <a:lstStyle/>
                    <a:p>
                      <a:pPr algn="l" fontAlgn="t"/>
                      <a:r>
                        <a:rPr lang="en-US" sz="1100" b="0" i="0" u="none" strike="noStrike">
                          <a:solidFill>
                            <a:srgbClr val="000000"/>
                          </a:solidFill>
                          <a:effectLst/>
                          <a:latin typeface="Calibri" panose="020F0502020204030204" pitchFamily="34" charset="0"/>
                        </a:rPr>
                        <a:t>Montana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(13.6, 42.5)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7355">
                <a:tc>
                  <a:txBody>
                    <a:bodyPr/>
                    <a:lstStyle/>
                    <a:p>
                      <a:pPr algn="l" fontAlgn="t"/>
                      <a:r>
                        <a:rPr lang="en-US" sz="1100" b="0" i="0" u="none" strike="noStrike">
                          <a:solidFill>
                            <a:srgbClr val="000000"/>
                          </a:solidFill>
                          <a:effectLst/>
                          <a:latin typeface="Calibri" panose="020F0502020204030204" pitchFamily="34" charset="0"/>
                        </a:rPr>
                        <a:t>Nebraska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(37.2, 46.8)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7355">
                <a:tc>
                  <a:txBody>
                    <a:bodyPr/>
                    <a:lstStyle/>
                    <a:p>
                      <a:pPr algn="l" fontAlgn="t"/>
                      <a:r>
                        <a:rPr lang="en-US" sz="1100" b="0" i="0" u="none" strike="noStrike">
                          <a:solidFill>
                            <a:srgbClr val="000000"/>
                          </a:solidFill>
                          <a:effectLst/>
                          <a:latin typeface="Calibri" panose="020F0502020204030204" pitchFamily="34" charset="0"/>
                        </a:rPr>
                        <a:t>Nevada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(29.8, 40.0)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77355">
                <a:tc>
                  <a:txBody>
                    <a:bodyPr/>
                    <a:lstStyle/>
                    <a:p>
                      <a:pPr algn="l" fontAlgn="t"/>
                      <a:r>
                        <a:rPr lang="en-US" sz="1100" b="0" i="0" u="none" strike="noStrike">
                          <a:solidFill>
                            <a:srgbClr val="000000"/>
                          </a:solidFill>
                          <a:effectLst/>
                          <a:latin typeface="Calibri" panose="020F0502020204030204" pitchFamily="34" charset="0"/>
                        </a:rPr>
                        <a:t>New Hampshire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(13.4, 36.7)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85796">
                <a:tc>
                  <a:txBody>
                    <a:bodyPr/>
                    <a:lstStyle/>
                    <a:p>
                      <a:pPr algn="l" fontAlgn="t"/>
                      <a:r>
                        <a:rPr lang="en-US" sz="1100" b="0" i="0" u="none" strike="noStrike">
                          <a:solidFill>
                            <a:srgbClr val="000000"/>
                          </a:solidFill>
                          <a:effectLst/>
                          <a:latin typeface="Calibri" panose="020F0502020204030204" pitchFamily="34" charset="0"/>
                        </a:rPr>
                        <a:t>New Jersey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(32.5, 39.5)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77355">
                <a:tc>
                  <a:txBody>
                    <a:bodyPr/>
                    <a:lstStyle/>
                    <a:p>
                      <a:pPr algn="l" fontAlgn="t"/>
                      <a:r>
                        <a:rPr lang="en-US" sz="1100" b="0" i="0" u="none" strike="noStrike">
                          <a:solidFill>
                            <a:srgbClr val="000000"/>
                          </a:solidFill>
                          <a:effectLst/>
                          <a:latin typeface="Calibri" panose="020F0502020204030204" pitchFamily="34" charset="0"/>
                        </a:rPr>
                        <a:t>New Mexico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(19.7, 37.2)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177355">
                <a:tc>
                  <a:txBody>
                    <a:bodyPr/>
                    <a:lstStyle/>
                    <a:p>
                      <a:pPr algn="l" fontAlgn="t"/>
                      <a:r>
                        <a:rPr lang="en-US" sz="1100" b="0" i="0" u="none" strike="noStrike">
                          <a:solidFill>
                            <a:srgbClr val="000000"/>
                          </a:solidFill>
                          <a:effectLst/>
                          <a:latin typeface="Calibri" panose="020F0502020204030204" pitchFamily="34" charset="0"/>
                        </a:rPr>
                        <a:t>New York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(32.3, 36.0)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177355">
                <a:tc>
                  <a:txBody>
                    <a:bodyPr/>
                    <a:lstStyle/>
                    <a:p>
                      <a:pPr algn="l" fontAlgn="t"/>
                      <a:r>
                        <a:rPr lang="en-US" sz="1100" b="0" i="0" u="none" strike="noStrike">
                          <a:solidFill>
                            <a:srgbClr val="000000"/>
                          </a:solidFill>
                          <a:effectLst/>
                          <a:latin typeface="Calibri" panose="020F0502020204030204" pitchFamily="34" charset="0"/>
                        </a:rPr>
                        <a:t>North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42.7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(40.3, 45.1)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7355">
                <a:tc>
                  <a:txBody>
                    <a:bodyPr/>
                    <a:lstStyle/>
                    <a:p>
                      <a:pPr algn="l" fontAlgn="t"/>
                      <a:r>
                        <a:rPr lang="en-US" sz="1100" b="0" i="0" u="none" strike="noStrike">
                          <a:solidFill>
                            <a:srgbClr val="000000"/>
                          </a:solidFill>
                          <a:effectLst/>
                          <a:latin typeface="Calibri" panose="020F0502020204030204" pitchFamily="34" charset="0"/>
                        </a:rPr>
                        <a:t>North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(16.9, 31.6)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77355">
                <a:tc>
                  <a:txBody>
                    <a:bodyPr/>
                    <a:lstStyle/>
                    <a:p>
                      <a:pPr algn="l" fontAlgn="t"/>
                      <a:r>
                        <a:rPr lang="en-US" sz="1100" b="0" i="0" u="none" strike="noStrike">
                          <a:solidFill>
                            <a:srgbClr val="000000"/>
                          </a:solidFill>
                          <a:effectLst/>
                          <a:latin typeface="Calibri" panose="020F0502020204030204" pitchFamily="34" charset="0"/>
                        </a:rPr>
                        <a:t>Ohio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(35.3, 40.6)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77355">
                <a:tc>
                  <a:txBody>
                    <a:bodyPr/>
                    <a:lstStyle/>
                    <a:p>
                      <a:pPr algn="l" fontAlgn="t"/>
                      <a:r>
                        <a:rPr lang="en-US" sz="1100" b="0" i="0" u="none" strike="noStrike">
                          <a:solidFill>
                            <a:srgbClr val="000000"/>
                          </a:solidFill>
                          <a:effectLst/>
                          <a:latin typeface="Calibri" panose="020F0502020204030204" pitchFamily="34" charset="0"/>
                        </a:rPr>
                        <a:t>Oklahoma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(35.8, 43.9)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77355">
                <a:tc>
                  <a:txBody>
                    <a:bodyPr/>
                    <a:lstStyle/>
                    <a:p>
                      <a:pPr algn="l" fontAlgn="t"/>
                      <a:r>
                        <a:rPr lang="en-US" sz="1100" b="0" i="0" u="none" strike="noStrike">
                          <a:solidFill>
                            <a:srgbClr val="000000"/>
                          </a:solidFill>
                          <a:effectLst/>
                          <a:latin typeface="Calibri" panose="020F0502020204030204" pitchFamily="34" charset="0"/>
                        </a:rPr>
                        <a:t>Oregon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(25.7, 43.1)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77355">
                <a:tc>
                  <a:txBody>
                    <a:bodyPr/>
                    <a:lstStyle/>
                    <a:p>
                      <a:pPr algn="l" fontAlgn="t"/>
                      <a:r>
                        <a:rPr lang="en-US" sz="1100" b="0" i="0" u="none" strike="noStrike">
                          <a:solidFill>
                            <a:srgbClr val="000000"/>
                          </a:solidFill>
                          <a:effectLst/>
                          <a:latin typeface="Calibri" panose="020F0502020204030204" pitchFamily="34" charset="0"/>
                        </a:rPr>
                        <a:t>Pennsylvania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(36.5, 42.6)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77355">
                <a:tc>
                  <a:txBody>
                    <a:bodyPr/>
                    <a:lstStyle/>
                    <a:p>
                      <a:pPr algn="l" fontAlgn="t"/>
                      <a:r>
                        <a:rPr lang="en-US" sz="1100" b="0" i="0" u="none" strike="noStrike">
                          <a:solidFill>
                            <a:srgbClr val="000000"/>
                          </a:solidFill>
                          <a:effectLst/>
                          <a:latin typeface="Calibri" panose="020F0502020204030204" pitchFamily="34" charset="0"/>
                        </a:rPr>
                        <a:t>Puerto Rico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Insufficient data*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Insufficient data*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77355">
                <a:tc>
                  <a:txBody>
                    <a:bodyPr/>
                    <a:lstStyle/>
                    <a:p>
                      <a:pPr algn="l" fontAlgn="t"/>
                      <a:r>
                        <a:rPr lang="en-US" sz="1100" b="0" i="0" u="none" strike="noStrike">
                          <a:solidFill>
                            <a:srgbClr val="000000"/>
                          </a:solidFill>
                          <a:effectLst/>
                          <a:latin typeface="Calibri" panose="020F0502020204030204" pitchFamily="34" charset="0"/>
                        </a:rPr>
                        <a:t>Rhode Island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(28.3, 38.6)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77355">
                <a:tc>
                  <a:txBody>
                    <a:bodyPr/>
                    <a:lstStyle/>
                    <a:p>
                      <a:pPr algn="l" fontAlgn="t"/>
                      <a:r>
                        <a:rPr lang="en-US" sz="1100" b="0" i="0" u="none" strike="noStrike">
                          <a:solidFill>
                            <a:srgbClr val="000000"/>
                          </a:solidFill>
                          <a:effectLst/>
                          <a:latin typeface="Calibri" panose="020F0502020204030204" pitchFamily="34" charset="0"/>
                        </a:rPr>
                        <a:t>South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(40.7, 44.0)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177355">
                <a:tc>
                  <a:txBody>
                    <a:bodyPr/>
                    <a:lstStyle/>
                    <a:p>
                      <a:pPr algn="l" fontAlgn="t"/>
                      <a:r>
                        <a:rPr lang="en-US" sz="1100" b="0" i="0" u="none" strike="noStrike">
                          <a:solidFill>
                            <a:srgbClr val="000000"/>
                          </a:solidFill>
                          <a:effectLst/>
                          <a:latin typeface="Calibri" panose="020F0502020204030204" pitchFamily="34" charset="0"/>
                        </a:rPr>
                        <a:t>South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Insufficient data*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Insufficient data*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177355">
                <a:tc>
                  <a:txBody>
                    <a:bodyPr/>
                    <a:lstStyle/>
                    <a:p>
                      <a:pPr algn="l" fontAlgn="t"/>
                      <a:r>
                        <a:rPr lang="en-US" sz="1100" b="0" i="0" u="none" strike="noStrike">
                          <a:solidFill>
                            <a:srgbClr val="000000"/>
                          </a:solidFill>
                          <a:effectLst/>
                          <a:latin typeface="Calibri" panose="020F0502020204030204" pitchFamily="34" charset="0"/>
                        </a:rPr>
                        <a:t>Tennessee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(41.4, 48.0)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177355">
                <a:tc>
                  <a:txBody>
                    <a:bodyPr/>
                    <a:lstStyle/>
                    <a:p>
                      <a:pPr algn="l" fontAlgn="t"/>
                      <a:r>
                        <a:rPr lang="en-US" sz="1100" b="0" i="0" u="none" strike="noStrike">
                          <a:solidFill>
                            <a:srgbClr val="000000"/>
                          </a:solidFill>
                          <a:effectLst/>
                          <a:latin typeface="Calibri" panose="020F0502020204030204" pitchFamily="34" charset="0"/>
                        </a:rPr>
                        <a:t>Texas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(36.4, 43.6)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r h="177355">
                <a:tc>
                  <a:txBody>
                    <a:bodyPr/>
                    <a:lstStyle/>
                    <a:p>
                      <a:pPr algn="l" fontAlgn="t"/>
                      <a:r>
                        <a:rPr lang="en-US" sz="1100" b="0" i="0" u="none" strike="noStrike">
                          <a:solidFill>
                            <a:srgbClr val="000000"/>
                          </a:solidFill>
                          <a:effectLst/>
                          <a:latin typeface="Calibri" panose="020F0502020204030204" pitchFamily="34" charset="0"/>
                        </a:rPr>
                        <a:t>Utah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(22.7, 39.6)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177355">
                <a:tc>
                  <a:txBody>
                    <a:bodyPr/>
                    <a:lstStyle/>
                    <a:p>
                      <a:pPr algn="l" fontAlgn="t"/>
                      <a:r>
                        <a:rPr lang="en-US" sz="1100" b="0" i="0" u="none" strike="noStrike">
                          <a:solidFill>
                            <a:srgbClr val="000000"/>
                          </a:solidFill>
                          <a:effectLst/>
                          <a:latin typeface="Calibri" panose="020F0502020204030204" pitchFamily="34" charset="0"/>
                        </a:rPr>
                        <a:t>Vermont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(15.4, 37.7)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1"/>
                  </a:ext>
                </a:extLst>
              </a:tr>
              <a:tr h="177355">
                <a:tc>
                  <a:txBody>
                    <a:bodyPr/>
                    <a:lstStyle/>
                    <a:p>
                      <a:pPr algn="l" fontAlgn="t"/>
                      <a:r>
                        <a:rPr lang="en-US" sz="1100" b="0" i="0" u="none" strike="noStrike" dirty="0">
                          <a:solidFill>
                            <a:srgbClr val="000000"/>
                          </a:solidFill>
                          <a:effectLst/>
                          <a:latin typeface="Calibri" panose="020F0502020204030204" pitchFamily="34" charset="0"/>
                        </a:rPr>
                        <a:t>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(39.3, 43.3)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3"/>
                  </a:ext>
                </a:extLst>
              </a:tr>
              <a:tr h="177355">
                <a:tc>
                  <a:txBody>
                    <a:bodyPr/>
                    <a:lstStyle/>
                    <a:p>
                      <a:pPr algn="l" fontAlgn="t"/>
                      <a:r>
                        <a:rPr lang="en-US" sz="1100" b="0" i="0" u="none" strike="noStrike">
                          <a:solidFill>
                            <a:srgbClr val="000000"/>
                          </a:solidFill>
                          <a:effectLst/>
                          <a:latin typeface="Calibri" panose="020F0502020204030204" pitchFamily="34" charset="0"/>
                        </a:rPr>
                        <a:t>Washington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(30.2, 38.7)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4"/>
                  </a:ext>
                </a:extLst>
              </a:tr>
              <a:tr h="177355">
                <a:tc>
                  <a:txBody>
                    <a:bodyPr/>
                    <a:lstStyle/>
                    <a:p>
                      <a:pPr algn="l" fontAlgn="t"/>
                      <a:r>
                        <a:rPr lang="en-US" sz="1100" b="0" i="0" u="none" strike="noStrike">
                          <a:solidFill>
                            <a:srgbClr val="000000"/>
                          </a:solidFill>
                          <a:effectLst/>
                          <a:latin typeface="Calibri" panose="020F0502020204030204" pitchFamily="34" charset="0"/>
                        </a:rPr>
                        <a:t>West 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43.4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(37.4, 49.6)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5"/>
                  </a:ext>
                </a:extLst>
              </a:tr>
              <a:tr h="177355">
                <a:tc>
                  <a:txBody>
                    <a:bodyPr/>
                    <a:lstStyle/>
                    <a:p>
                      <a:pPr algn="l" fontAlgn="t"/>
                      <a:r>
                        <a:rPr lang="en-US" sz="1100" b="0" i="0" u="none" strike="noStrike">
                          <a:solidFill>
                            <a:srgbClr val="000000"/>
                          </a:solidFill>
                          <a:effectLst/>
                          <a:latin typeface="Calibri" panose="020F0502020204030204" pitchFamily="34" charset="0"/>
                        </a:rPr>
                        <a:t>Wisconsin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(29.7, 41.3)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6"/>
                  </a:ext>
                </a:extLst>
              </a:tr>
              <a:tr h="177355">
                <a:tc>
                  <a:txBody>
                    <a:bodyPr/>
                    <a:lstStyle/>
                    <a:p>
                      <a:pPr algn="l" fontAlgn="t"/>
                      <a:r>
                        <a:rPr lang="en-US" sz="1100" b="0" i="0" u="none" strike="noStrike">
                          <a:solidFill>
                            <a:srgbClr val="000000"/>
                          </a:solidFill>
                          <a:effectLst/>
                          <a:latin typeface="Calibri" panose="020F0502020204030204" pitchFamily="34" charset="0"/>
                        </a:rPr>
                        <a:t>Wyoming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a:solidFill>
                            <a:srgbClr val="000000"/>
                          </a:solidFill>
                          <a:effectLst/>
                          <a:latin typeface="Calibri" panose="020F0502020204030204" pitchFamily="34" charset="0"/>
                        </a:rPr>
                        <a:t>34.0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100" b="0" i="0" u="none" strike="noStrike" dirty="0">
                          <a:solidFill>
                            <a:srgbClr val="000000"/>
                          </a:solidFill>
                          <a:effectLst/>
                          <a:latin typeface="Calibri" panose="020F0502020204030204" pitchFamily="34" charset="0"/>
                        </a:rPr>
                        <a:t>(20.9, 50.1)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81226497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8835"/>
            <a:ext cx="10134600" cy="1404856"/>
          </a:xfrm>
        </p:spPr>
        <p:txBody>
          <a:bodyPr/>
          <a:lstStyle/>
          <a:p>
            <a:r>
              <a:rPr lang="en-US" sz="2200" kern="0" dirty="0">
                <a:latin typeface="Verdana" panose="020B0604030504040204" pitchFamily="34" charset="0"/>
                <a:ea typeface="Verdana" panose="020B0604030504040204" pitchFamily="34" charset="0"/>
                <a:cs typeface="Verdana" panose="020B0604030504040204" pitchFamily="34" charset="0"/>
              </a:rPr>
              <a:t>Prevalence of Self-Reported Obesity Among Non-Hispanic Black Adults, by State </a:t>
            </a:r>
            <a:r>
              <a:rPr lang="en-US" sz="2200" kern="0" dirty="0">
                <a:latin typeface="Verdana"/>
              </a:rPr>
              <a:t>and Territory</a:t>
            </a:r>
            <a:r>
              <a:rPr lang="en-US" sz="2200" kern="0" dirty="0">
                <a:latin typeface="Verdana" panose="020B0604030504040204" pitchFamily="34" charset="0"/>
                <a:ea typeface="Verdana" panose="020B0604030504040204" pitchFamily="34" charset="0"/>
                <a:cs typeface="Verdana" panose="020B0604030504040204" pitchFamily="34" charset="0"/>
              </a:rPr>
              <a:t>, BRFSS, 2016-2018</a:t>
            </a:r>
            <a:br>
              <a:rPr lang="en-US" sz="2400" kern="0" dirty="0">
                <a:latin typeface="Verdana" panose="020B0604030504040204" pitchFamily="34" charset="0"/>
                <a:ea typeface="Verdana" panose="020B0604030504040204" pitchFamily="34" charset="0"/>
                <a:cs typeface="Verdana" panose="020B0604030504040204" pitchFamily="34" charset="0"/>
              </a:rPr>
            </a:b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063256" y="1649507"/>
            <a:ext cx="8070111" cy="4235728"/>
          </a:xfrm>
        </p:spPr>
        <p:txBody>
          <a:bodyPr/>
          <a:lstStyle/>
          <a:p>
            <a:pPr>
              <a:buNone/>
            </a:pPr>
            <a:r>
              <a:rPr lang="en-US" sz="2200" dirty="0">
                <a:solidFill>
                  <a:srgbClr val="000000"/>
                </a:solidFill>
              </a:rPr>
              <a:t>Summary</a:t>
            </a:r>
          </a:p>
          <a:p>
            <a:r>
              <a:rPr lang="en-US" sz="2200" dirty="0">
                <a:solidFill>
                  <a:srgbClr val="000000"/>
                </a:solidFill>
              </a:rPr>
              <a:t>No state or territory had a prevalence of obesity less than 20%.</a:t>
            </a:r>
          </a:p>
          <a:p>
            <a:r>
              <a:rPr lang="en-US" sz="2200" dirty="0">
                <a:solidFill>
                  <a:srgbClr val="000000"/>
                </a:solidFill>
              </a:rPr>
              <a:t>3 states (New Hampshire, North Dakota, and Vermont) had a prevalence of obesity between 20% and</a:t>
            </a:r>
            <a:r>
              <a:rPr lang="en-US" sz="2200" dirty="0">
                <a:solidFill>
                  <a:srgbClr val="FF0000"/>
                </a:solidFill>
              </a:rPr>
              <a:t> </a:t>
            </a:r>
            <a:r>
              <a:rPr lang="en-US" sz="2200" dirty="0">
                <a:solidFill>
                  <a:srgbClr val="000000"/>
                </a:solidFill>
              </a:rPr>
              <a:t>&lt;25%.</a:t>
            </a:r>
          </a:p>
          <a:p>
            <a:r>
              <a:rPr lang="en-US" sz="2200" dirty="0">
                <a:solidFill>
                  <a:srgbClr val="000000"/>
                </a:solidFill>
              </a:rPr>
              <a:t>3 states (Maine, Montana, and New Mexico) had a prevalence of obesity between 25% and</a:t>
            </a:r>
            <a:r>
              <a:rPr lang="en-US" sz="2200" dirty="0">
                <a:solidFill>
                  <a:srgbClr val="FF0000"/>
                </a:solidFill>
              </a:rPr>
              <a:t> </a:t>
            </a:r>
            <a:r>
              <a:rPr lang="en-US" sz="2200" dirty="0">
                <a:solidFill>
                  <a:srgbClr val="000000"/>
                </a:solidFill>
              </a:rPr>
              <a:t>&lt;30%.</a:t>
            </a:r>
          </a:p>
          <a:p>
            <a:r>
              <a:rPr lang="en-US" sz="2200" dirty="0">
                <a:solidFill>
                  <a:srgbClr val="000000"/>
                </a:solidFill>
              </a:rPr>
              <a:t>13 states had a prevalence of obesity between 30% and</a:t>
            </a:r>
            <a:r>
              <a:rPr lang="en-US" sz="2200" dirty="0">
                <a:solidFill>
                  <a:srgbClr val="FF0000"/>
                </a:solidFill>
              </a:rPr>
              <a:t> </a:t>
            </a:r>
            <a:r>
              <a:rPr lang="en-US" sz="2200" dirty="0">
                <a:solidFill>
                  <a:srgbClr val="000000"/>
                </a:solidFill>
              </a:rPr>
              <a:t>&lt;35%.</a:t>
            </a:r>
          </a:p>
          <a:p>
            <a:r>
              <a:rPr lang="en-US" sz="2200" dirty="0">
                <a:solidFill>
                  <a:srgbClr val="000000"/>
                </a:solidFill>
              </a:rPr>
              <a:t>29 states and the District of Columbia had a prevalence of obesity of 35% or greater.</a:t>
            </a:r>
          </a:p>
          <a:p>
            <a:pPr marL="0" indent="0">
              <a:buNone/>
            </a:pPr>
            <a:endParaRPr lang="en-US" dirty="0">
              <a:solidFill>
                <a:srgbClr val="000000"/>
              </a:solidFill>
            </a:endParaRPr>
          </a:p>
          <a:p>
            <a:pPr marL="0" indent="0">
              <a:buNone/>
            </a:pPr>
            <a:endParaRPr lang="en-US" dirty="0">
              <a:solidFill>
                <a:srgbClr val="000000"/>
              </a:solidFill>
            </a:endParaRPr>
          </a:p>
        </p:txBody>
      </p:sp>
      <p:sp>
        <p:nvSpPr>
          <p:cNvPr id="4" name="TextBox 3"/>
          <p:cNvSpPr txBox="1"/>
          <p:nvPr/>
        </p:nvSpPr>
        <p:spPr>
          <a:xfrm>
            <a:off x="1360978" y="6124353"/>
            <a:ext cx="4327451" cy="246221"/>
          </a:xfrm>
          <a:prstGeom prst="rect">
            <a:avLst/>
          </a:prstGeom>
          <a:noFill/>
        </p:spPr>
        <p:txBody>
          <a:bodyPr wrap="square" rtlCol="0">
            <a:spAutoFit/>
          </a:bodyPr>
          <a:lstStyle/>
          <a:p>
            <a:r>
              <a:rPr lang="en-US" sz="1000" b="1" dirty="0">
                <a:solidFill>
                  <a:srgbClr val="0039A6"/>
                </a:solidFill>
                <a:latin typeface="Verdana" pitchFamily="34" charset="0"/>
              </a:rPr>
              <a:t>http://www.cdc.gov/obesity/data/adult.html</a:t>
            </a:r>
          </a:p>
        </p:txBody>
      </p:sp>
      <p:pic>
        <p:nvPicPr>
          <p:cNvPr id="5"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0492601"/>
      </p:ext>
    </p:extLst>
  </p:cSld>
  <p:clrMapOvr>
    <a:masterClrMapping/>
  </p:clrMapOvr>
  <p:transition>
    <p:fade/>
  </p:transition>
</p:sld>
</file>

<file path=ppt/theme/theme1.xml><?xml version="1.0" encoding="utf-8"?>
<a:theme xmlns:a="http://schemas.openxmlformats.org/drawingml/2006/main" name="NCCDPHP_ppt_darktheme[1]">
  <a:themeElements>
    <a:clrScheme name="NCCDPHP Dark PPT Colors">
      <a:dk1>
        <a:srgbClr val="FFC000"/>
      </a:dk1>
      <a:lt1>
        <a:srgbClr val="0F56DC"/>
      </a:lt1>
      <a:dk2>
        <a:srgbClr val="FFFFFF"/>
      </a:dk2>
      <a:lt2>
        <a:srgbClr val="FFFFFF"/>
      </a:lt2>
      <a:accent1>
        <a:srgbClr val="878800"/>
      </a:accent1>
      <a:accent2>
        <a:srgbClr val="DF7A00"/>
      </a:accent2>
      <a:accent3>
        <a:srgbClr val="6E273D"/>
      </a:accent3>
      <a:accent4>
        <a:srgbClr val="64A0C8"/>
      </a:accent4>
      <a:accent5>
        <a:srgbClr val="69923A"/>
      </a:accent5>
      <a:accent6>
        <a:srgbClr val="7F7F7F"/>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CEZID_ppt_lighttheme[1]">
  <a:themeElements>
    <a:clrScheme name="NCEZID Light PPT Colors">
      <a:dk1>
        <a:srgbClr val="0039A6"/>
      </a:dk1>
      <a:lt1>
        <a:srgbClr val="FFFFFF"/>
      </a:lt1>
      <a:dk2>
        <a:srgbClr val="3077FF"/>
      </a:dk2>
      <a:lt2>
        <a:srgbClr val="4B4B4B"/>
      </a:lt2>
      <a:accent1>
        <a:srgbClr val="BD3632"/>
      </a:accent1>
      <a:accent2>
        <a:srgbClr val="782327"/>
      </a:accent2>
      <a:accent3>
        <a:srgbClr val="7D7A00"/>
      </a:accent3>
      <a:accent4>
        <a:srgbClr val="156570"/>
      </a:accent4>
      <a:accent5>
        <a:srgbClr val="6E267B"/>
      </a:accent5>
      <a:accent6>
        <a:srgbClr val="002060"/>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NCEZID_ppt_lighttheme[1]">
  <a:themeElements>
    <a:clrScheme name="NCEZID Light PPT Colors">
      <a:dk1>
        <a:srgbClr val="0039A6"/>
      </a:dk1>
      <a:lt1>
        <a:srgbClr val="FFFFFF"/>
      </a:lt1>
      <a:dk2>
        <a:srgbClr val="3077FF"/>
      </a:dk2>
      <a:lt2>
        <a:srgbClr val="4B4B4B"/>
      </a:lt2>
      <a:accent1>
        <a:srgbClr val="BD3632"/>
      </a:accent1>
      <a:accent2>
        <a:srgbClr val="782327"/>
      </a:accent2>
      <a:accent3>
        <a:srgbClr val="7D7A00"/>
      </a:accent3>
      <a:accent4>
        <a:srgbClr val="156570"/>
      </a:accent4>
      <a:accent5>
        <a:srgbClr val="6E267B"/>
      </a:accent5>
      <a:accent6>
        <a:srgbClr val="002060"/>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8647</TotalTime>
  <Words>1945</Words>
  <Application>Microsoft Office PowerPoint</Application>
  <PresentationFormat>35mm Slides</PresentationFormat>
  <Paragraphs>571</Paragraphs>
  <Slides>12</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Myriad Web Pro</vt:lpstr>
      <vt:lpstr>Times New Roman</vt:lpstr>
      <vt:lpstr>Verdana</vt:lpstr>
      <vt:lpstr>Wingdings</vt:lpstr>
      <vt:lpstr>NCCDPHP_ppt_darktheme[1]</vt:lpstr>
      <vt:lpstr>NCEZID_ppt_lighttheme[1]</vt:lpstr>
      <vt:lpstr>1_NCEZID_ppt_lighttheme[1]</vt:lpstr>
      <vt:lpstr>Prevalence of Self-Reported Obesity Among U.S. Adults by Race/Ethnicity, State and Territory,  BRFSS, 2016-2018</vt:lpstr>
      <vt:lpstr>Prevalence of Self-Reported Obesity Among U.S. Adults by Race/Ethnicity, State and Territory,  BRFSS, 2016-2018</vt:lpstr>
      <vt:lpstr>Prevalence of Self-Reported Obesity Among U.S. Adults by Race/Ethnicity, State and Territory,  BRFSS, 2016-2018</vt:lpstr>
      <vt:lpstr>Prevalence of Self-Reported Obesity Among Non-Hispanic White Adults, by State and Territory, BRFSS, 2016-2018</vt:lpstr>
      <vt:lpstr> Prevalence of Self-Reported Obesity Among Non-Hispanic White Adults, by State and Territory, BRFSS, 2016-2018</vt:lpstr>
      <vt:lpstr>Prevalence of Self-Reported Obesity Among Non-Hispanic White Adults, by State and Territory, BRFSS, 2016-2018 </vt:lpstr>
      <vt:lpstr>Prevalence of Self-Reported Obesity Among Non-Hispanic Black Adults, by State and Territory, BRFSS, 2016-2018</vt:lpstr>
      <vt:lpstr> Prevalence of Self-Reported Obesity Among Non-Hispanic Black Adults, by State and Territory, BRFSS, 2016-2018</vt:lpstr>
      <vt:lpstr>Prevalence of Self-Reported Obesity Among Non-Hispanic Black Adults, by State and Territory, BRFSS, 2016-2018 </vt:lpstr>
      <vt:lpstr>Prevalence of Self-Reported Obesity Among Hispanic Adults, by State and Territory, BRFSS, 2016-2018</vt:lpstr>
      <vt:lpstr> Prevalence of Self-Reported Obesity Among Hispanic Adults, by State and Territory, BRFSS, 2016-2018</vt:lpstr>
      <vt:lpstr>Prevalence of Self-Reported Obesity Among Hispanic Adults, by State and Territory, BRFSS, 2016-2018 </vt:lpstr>
    </vt:vector>
  </TitlesOfParts>
  <Company>CDC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DNPAO State Obesity Prevalence Map 2011</dc:title>
  <dc:subject>DNPAO State Obesity Prevalence Map 2011</dc:subject>
  <dc:creator>CDC</dc:creator>
  <cp:keywords>DNPAO state obesity prevalence map 2011</cp:keywords>
  <cp:lastModifiedBy>Hendrickson, Curtis (CDC/DDNID/NCCDPHP/DNPAO)</cp:lastModifiedBy>
  <cp:revision>778</cp:revision>
  <cp:lastPrinted>2014-08-11T12:44:34Z</cp:lastPrinted>
  <dcterms:created xsi:type="dcterms:W3CDTF">2000-10-25T15:41:08Z</dcterms:created>
  <dcterms:modified xsi:type="dcterms:W3CDTF">2019-09-10T19:40:25Z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