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730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539" r:id="rId4"/>
    <p:sldId id="542" r:id="rId5"/>
    <p:sldId id="545" r:id="rId6"/>
    <p:sldId id="582" r:id="rId7"/>
    <p:sldId id="583" r:id="rId8"/>
    <p:sldId id="586" r:id="rId9"/>
    <p:sldId id="589" r:id="rId10"/>
    <p:sldId id="584" r:id="rId11"/>
    <p:sldId id="587" r:id="rId12"/>
    <p:sldId id="590" r:id="rId13"/>
    <p:sldId id="585" r:id="rId14"/>
    <p:sldId id="588" r:id="rId15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6" autoAdjust="0"/>
    <p:restoredTop sz="82289" autoAdjust="0"/>
  </p:normalViewPr>
  <p:slideViewPr>
    <p:cSldViewPr snapToGrid="0">
      <p:cViewPr varScale="1">
        <p:scale>
          <a:sx n="72" d="100"/>
          <a:sy n="72" d="100"/>
        </p:scale>
        <p:origin x="211" y="53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8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26472"/>
            <a:ext cx="9258300" cy="1111259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Race/Ethnicity, State and Territory,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</a:t>
            </a:r>
            <a:r>
              <a:rPr lang="en-US" dirty="0" smtClean="0">
                <a:solidFill>
                  <a:srgbClr val="080808"/>
                </a:solidFill>
              </a:rPr>
              <a:t>30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higher.</a:t>
            </a:r>
          </a:p>
          <a:p>
            <a:pPr marL="0" indent="0">
              <a:buNone/>
            </a:pPr>
            <a:endParaRPr lang="en-US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</a:t>
            </a:r>
            <a:r>
              <a:rPr lang="en-US" dirty="0" smtClean="0">
                <a:solidFill>
                  <a:srgbClr val="080808"/>
                </a:solidFill>
              </a:rPr>
              <a:t>an adult’s </a:t>
            </a:r>
            <a:r>
              <a:rPr lang="en-US" dirty="0">
                <a:solidFill>
                  <a:srgbClr val="080808"/>
                </a:solidFill>
              </a:rPr>
              <a:t>weight in relation to </a:t>
            </a:r>
            <a:r>
              <a:rPr lang="en-US" dirty="0" smtClean="0">
                <a:solidFill>
                  <a:srgbClr val="080808"/>
                </a:solidFill>
              </a:rPr>
              <a:t>his </a:t>
            </a:r>
            <a:r>
              <a:rPr lang="en-US" dirty="0">
                <a:solidFill>
                  <a:srgbClr val="080808"/>
                </a:solidFill>
              </a:rPr>
              <a:t>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title="Prevalence of Self-Reported Obesity Among Hispanic Adults, by State and Territory, BRFSS, 2015-2017. Map details in table belwo."/>
          <p:cNvSpPr>
            <a:spLocks noGrp="1"/>
          </p:cNvSpPr>
          <p:nvPr>
            <p:ph type="title"/>
          </p:nvPr>
        </p:nvSpPr>
        <p:spPr>
          <a:xfrm>
            <a:off x="395784" y="91279"/>
            <a:ext cx="9372613" cy="813289"/>
          </a:xfrm>
        </p:spPr>
        <p:txBody>
          <a:bodyPr/>
          <a:lstStyle/>
          <a:p>
            <a:r>
              <a:rPr lang="en-US" dirty="0"/>
              <a:t>Prevalence of Self-Reported Obesity Among </a:t>
            </a:r>
            <a:r>
              <a:rPr lang="en-US" dirty="0"/>
              <a:t>Hispanic </a:t>
            </a:r>
            <a:r>
              <a:rPr lang="en-US" dirty="0"/>
              <a:t>Adults</a:t>
            </a:r>
            <a:r>
              <a:rPr lang="en-US" dirty="0"/>
              <a:t>, by </a:t>
            </a:r>
            <a:r>
              <a:rPr lang="en-US" dirty="0"/>
              <a:t>State and Territory, </a:t>
            </a:r>
            <a:r>
              <a:rPr lang="en-US" dirty="0"/>
              <a:t>BRFSS</a:t>
            </a:r>
            <a:r>
              <a:rPr lang="en-US" dirty="0"/>
              <a:t>, </a:t>
            </a:r>
            <a:r>
              <a:rPr lang="en-US" dirty="0"/>
              <a:t>2015-2017</a:t>
            </a:r>
            <a:endParaRPr lang="en-US" dirty="0"/>
          </a:p>
        </p:txBody>
      </p:sp>
      <p:pic>
        <p:nvPicPr>
          <p:cNvPr id="5" name="Picture 4" title="Prevalence of Self-Reported Obesity Among Hispanic Adults, by State and Territory, BRFSS, 2015-2017. Map details in table belw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4899"/>
            <a:ext cx="8360457" cy="6053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421" y="6313041"/>
            <a:ext cx="8586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2015-2017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0"/>
            <a:ext cx="9189208" cy="778249"/>
          </a:xfrm>
        </p:spPr>
        <p:txBody>
          <a:bodyPr/>
          <a:lstStyle/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r>
              <a:rPr lang="en-US" sz="900" dirty="0" smtClean="0">
                <a:latin typeface="Verdana" pitchFamily="34" charset="0"/>
              </a:rPr>
              <a:t>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301"/>
              </p:ext>
            </p:extLst>
          </p:nvPr>
        </p:nvGraphicFramePr>
        <p:xfrm>
          <a:off x="790575" y="1158468"/>
          <a:ext cx="4251102" cy="485170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25.1, 39.6)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27.4, 36.8)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15.1, 25.3)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25.7, 34.9)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27.3, 39.3)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25.8, 39.6)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34.4, 43.0)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(20.1, 40.4)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8628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23.8, 36.8)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16488"/>
              </p:ext>
            </p:extLst>
          </p:nvPr>
        </p:nvGraphicFramePr>
        <p:xfrm>
          <a:off x="5337560" y="1161883"/>
          <a:ext cx="4167963" cy="4848294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29.6, 33.0)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32.6, 41.3)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9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124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350197"/>
            <a:ext cx="9998122" cy="1429966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District of Columbia 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 state (New Hampshire) had 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19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22 states, Guam, and Puerto Rico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8</a:t>
            </a:r>
            <a:r>
              <a:rPr lang="en-US" sz="2200" dirty="0" smtClean="0">
                <a:solidFill>
                  <a:srgbClr val="000000"/>
                </a:solidFill>
              </a:rPr>
              <a:t>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608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8352"/>
            <a:ext cx="9258300" cy="951502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data </a:t>
            </a:r>
            <a:r>
              <a:rPr lang="en-US" sz="2200" dirty="0" smtClean="0">
                <a:solidFill>
                  <a:srgbClr val="000000"/>
                </a:solidFill>
              </a:rPr>
              <a:t>were </a:t>
            </a:r>
            <a:r>
              <a:rPr lang="en-US" sz="2200" dirty="0">
                <a:solidFill>
                  <a:srgbClr val="000000"/>
                </a:solidFill>
              </a:rPr>
              <a:t>collected through </a:t>
            </a:r>
            <a:r>
              <a:rPr lang="en-US" sz="2200" dirty="0" smtClean="0">
                <a:solidFill>
                  <a:srgbClr val="000000"/>
                </a:solidFill>
              </a:rPr>
              <a:t>the Behavioral </a:t>
            </a:r>
            <a:r>
              <a:rPr lang="en-US" sz="2200" dirty="0">
                <a:solidFill>
                  <a:srgbClr val="000000"/>
                </a:solidFill>
              </a:rPr>
              <a:t>Risk Factor Surveillance System (BRFSS), an ongoing, state-based, telephone interview survey conducted by state health departments with assistance from </a:t>
            </a:r>
            <a:r>
              <a:rPr lang="en-US" sz="2200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Height </a:t>
            </a:r>
            <a:r>
              <a:rPr lang="en-US" sz="2200" dirty="0">
                <a:solidFill>
                  <a:srgbClr val="000000"/>
                </a:solidFill>
              </a:rPr>
              <a:t>and weight data </a:t>
            </a:r>
            <a:r>
              <a:rPr lang="en-US" sz="2200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sz="2200" dirty="0">
                <a:solidFill>
                  <a:srgbClr val="000000"/>
                </a:solidFill>
              </a:rPr>
              <a:t>self-reported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Three </a:t>
            </a:r>
            <a:r>
              <a:rPr lang="en-US" sz="2200" dirty="0">
                <a:solidFill>
                  <a:srgbClr val="000000"/>
                </a:solidFill>
              </a:rPr>
              <a:t>years of data </a:t>
            </a:r>
            <a:r>
              <a:rPr lang="en-US" sz="2200" dirty="0" smtClean="0">
                <a:solidFill>
                  <a:srgbClr val="000000"/>
                </a:solidFill>
              </a:rPr>
              <a:t>were combined to </a:t>
            </a:r>
            <a:r>
              <a:rPr lang="en-US" sz="2200" dirty="0">
                <a:solidFill>
                  <a:srgbClr val="000000"/>
                </a:solidFill>
              </a:rPr>
              <a:t>ensure sufficient sample </a:t>
            </a:r>
            <a:r>
              <a:rPr lang="en-US" sz="2200" dirty="0" smtClean="0">
                <a:solidFill>
                  <a:srgbClr val="000000"/>
                </a:solidFill>
              </a:rPr>
              <a:t>size.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586544"/>
            <a:ext cx="9906000" cy="1092131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</a:t>
            </a:r>
            <a:endParaRPr lang="en-US" dirty="0" smtClean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feet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41664"/>
            <a:ext cx="8971697" cy="3909826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0" y="239285"/>
            <a:ext cx="9883815" cy="647653"/>
          </a:xfrm>
        </p:spPr>
        <p:txBody>
          <a:bodyPr/>
          <a:lstStyle/>
          <a:p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title="Prevalence of Self-Reported Obesity Among Non-Hispanic White Adults, by State and Territory, BRFSS, 2015-2017. Map deatils in table below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" y="830316"/>
            <a:ext cx="8396826" cy="6027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6442" y="6369269"/>
            <a:ext cx="7882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2015-2017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070943"/>
            <a:ext cx="9332384" cy="439040"/>
          </a:xfrm>
        </p:spPr>
        <p:txBody>
          <a:bodyPr/>
          <a:lstStyle/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12292"/>
              </p:ext>
            </p:extLst>
          </p:nvPr>
        </p:nvGraphicFramePr>
        <p:xfrm>
          <a:off x="859809" y="1157125"/>
          <a:ext cx="4189863" cy="4840032"/>
        </p:xfrm>
        <a:graphic>
          <a:graphicData uri="http://schemas.openxmlformats.org/drawingml/2006/table">
            <a:tbl>
              <a:tblPr firstRow="1"/>
              <a:tblGrid>
                <a:gridCol w="144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(19.6, 20.9)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9.0, 11.8)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24.8, 36.2)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(16.2, 18.9)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(30.8, 33.5)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46901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30.6, 32.6)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19787"/>
              </p:ext>
            </p:extLst>
          </p:nvPr>
        </p:nvGraphicFramePr>
        <p:xfrm>
          <a:off x="5337560" y="1161879"/>
          <a:ext cx="4167963" cy="4835275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28.8, 31.3)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345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0" y="559558"/>
            <a:ext cx="9969230" cy="1191422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>
                <a:solidFill>
                  <a:srgbClr val="000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 state (Hawaii</a:t>
            </a:r>
            <a:r>
              <a:rPr lang="en-US" sz="2200" dirty="0">
                <a:solidFill>
                  <a:srgbClr val="000000"/>
                </a:solidFill>
              </a:rPr>
              <a:t>) and the District of </a:t>
            </a:r>
            <a:r>
              <a:rPr lang="en-US" sz="2200" dirty="0" smtClean="0">
                <a:solidFill>
                  <a:srgbClr val="000000"/>
                </a:solidFill>
              </a:rPr>
              <a:t>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8 states 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19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21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West Virginia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663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title="Prevalence of Self-Reported Obesity Among Non-Hispanic Black Adults, by State and Territory, BRFSS, 2015-2017. Map details in table belwo."/>
          <p:cNvSpPr>
            <a:spLocks noGrp="1"/>
          </p:cNvSpPr>
          <p:nvPr>
            <p:ph type="title"/>
          </p:nvPr>
        </p:nvSpPr>
        <p:spPr>
          <a:xfrm>
            <a:off x="395785" y="260053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title="Prevalence of Self-Reported Obesity Among Non-Hispanic Black Adults, by State and Territory, BRFSS, 2015-2017. Map details in table belw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767254"/>
            <a:ext cx="8449377" cy="6090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255" y="6375381"/>
            <a:ext cx="7866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2015-2017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32389"/>
              </p:ext>
            </p:extLst>
          </p:nvPr>
        </p:nvGraphicFramePr>
        <p:xfrm>
          <a:off x="790575" y="1158468"/>
          <a:ext cx="4218153" cy="4850426"/>
        </p:xfrm>
        <a:graphic>
          <a:graphicData uri="http://schemas.openxmlformats.org/drawingml/2006/table">
            <a:tbl>
              <a:tblPr firstRow="1"/>
              <a:tblGrid>
                <a:gridCol w="141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18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25.1, 33.1)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34.2, 40.7)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34.4, 38.2)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(12.3,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21.0, 40.6)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30.1, 43.0)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(16.2, 36.0)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37.7, 42.1)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(43.4, 47.4)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776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(35.8, 42.5)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74389"/>
              </p:ext>
            </p:extLst>
          </p:nvPr>
        </p:nvGraphicFramePr>
        <p:xfrm>
          <a:off x="5364856" y="1173708"/>
          <a:ext cx="4167963" cy="4835196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(15.7,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(38.9, 43.3)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(40.5, 43.6)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36.4, 43.3)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(13.4, 36.1)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(30.8, 59.7)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2649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35"/>
            <a:ext cx="10134600" cy="1404856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2015-2017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803691"/>
            <a:ext cx="8848725" cy="4081543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>
                <a:solidFill>
                  <a:srgbClr val="000000"/>
                </a:solidFill>
              </a:rPr>
              <a:t>1 state (North Dakota)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 states (Maine and Vermont) and Guam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5</a:t>
            </a:r>
            <a:r>
              <a:rPr lang="en-US" sz="2200" dirty="0" smtClean="0">
                <a:solidFill>
                  <a:srgbClr val="000000"/>
                </a:solidFill>
              </a:rPr>
              <a:t> states </a:t>
            </a:r>
            <a:r>
              <a:rPr lang="en-US" sz="2200" dirty="0">
                <a:solidFill>
                  <a:srgbClr val="000000"/>
                </a:solidFill>
              </a:rPr>
              <a:t>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8 states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31 states and the District of 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4926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8161</TotalTime>
  <Words>1903</Words>
  <Application>Microsoft Office PowerPoint</Application>
  <PresentationFormat>35mm Slides</PresentationFormat>
  <Paragraphs>570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Self-Reported Obesity Among U.S. Adults by Race/Ethnicity, State and Territory,  BRFSS, 2015-2017</vt:lpstr>
      <vt:lpstr>Prevalence of Self-Reported Obesity Among U.S. Adults by Race/Ethnicity, State and Territory,  BRFSS, 2015-2017</vt:lpstr>
      <vt:lpstr>Prevalence of Self-Reported Obesity Among U.S. Adults by Race/Ethnicity, State and Territory,  BRFSS, 2015-2017</vt:lpstr>
      <vt:lpstr>Prevalence of Self-Reported Obesity Among Non-Hispanic White Adults, by State and Territory, BRFSS, 2015-2017</vt:lpstr>
      <vt:lpstr> Prevalence of Self-Reported Obesity Among Non-Hispanic White Adults, by State and Territory, BRFSS, 2015-2017</vt:lpstr>
      <vt:lpstr>Prevalence of Self-Reported Obesity Among Non-Hispanic White Adults, by State and Territory, BRFSS, 2015-2017 </vt:lpstr>
      <vt:lpstr>Prevalence of Self-Reported Obesity Among Non-Hispanic Black Adults, by State and Territory, BRFSS, 2015-2017</vt:lpstr>
      <vt:lpstr> Prevalence of Self-Reported Obesity Among Non-Hispanic Black Adults, by State and Territory, BRFSS, 2015-2017</vt:lpstr>
      <vt:lpstr>Prevalence of Self-Reported Obesity Among Non-Hispanic Black Adults, by State and Territory, BRFSS, 2015-2017 </vt:lpstr>
      <vt:lpstr>Prevalence of Self-Reported Obesity Among Hispanic Adults, by State and Territory, BRFSS, 2015-2017</vt:lpstr>
      <vt:lpstr> Prevalence of Self-Reported Obesity Among Hispanic Adults, by State and Territory, BRFSS, 2015-2017</vt:lpstr>
      <vt:lpstr>Prevalence of Self-Reported Obesity Among Hispanic Adults, by State and Territory, BRFSS, 2015-2017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Curtis Hendrickson</cp:lastModifiedBy>
  <cp:revision>752</cp:revision>
  <cp:lastPrinted>2014-08-11T12:44:34Z</cp:lastPrinted>
  <dcterms:created xsi:type="dcterms:W3CDTF">2000-10-25T15:41:08Z</dcterms:created>
  <dcterms:modified xsi:type="dcterms:W3CDTF">2019-03-15T18:36:43Z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