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730" r:id="rId2"/>
    <p:sldMasterId id="2147483740" r:id="rId3"/>
  </p:sldMasterIdLst>
  <p:notesMasterIdLst>
    <p:notesMasterId r:id="rId43"/>
  </p:notesMasterIdLst>
  <p:handoutMasterIdLst>
    <p:handoutMasterId r:id="rId44"/>
  </p:handoutMasterIdLst>
  <p:sldIdLst>
    <p:sldId id="539" r:id="rId4"/>
    <p:sldId id="542" r:id="rId5"/>
    <p:sldId id="545" r:id="rId6"/>
    <p:sldId id="572" r:id="rId7"/>
    <p:sldId id="569" r:id="rId8"/>
    <p:sldId id="608" r:id="rId9"/>
    <p:sldId id="609" r:id="rId10"/>
    <p:sldId id="610" r:id="rId11"/>
    <p:sldId id="622" r:id="rId12"/>
    <p:sldId id="619" r:id="rId13"/>
    <p:sldId id="556" r:id="rId14"/>
    <p:sldId id="582" r:id="rId15"/>
    <p:sldId id="594" r:id="rId16"/>
    <p:sldId id="603" r:id="rId17"/>
    <p:sldId id="583" r:id="rId18"/>
    <p:sldId id="575" r:id="rId19"/>
    <p:sldId id="611" r:id="rId20"/>
    <p:sldId id="612" r:id="rId21"/>
    <p:sldId id="614" r:id="rId22"/>
    <p:sldId id="613" r:id="rId23"/>
    <p:sldId id="589" r:id="rId24"/>
    <p:sldId id="576" r:id="rId25"/>
    <p:sldId id="565" r:id="rId26"/>
    <p:sldId id="585" r:id="rId27"/>
    <p:sldId id="597" r:id="rId28"/>
    <p:sldId id="620" r:id="rId29"/>
    <p:sldId id="584" r:id="rId30"/>
    <p:sldId id="578" r:id="rId31"/>
    <p:sldId id="615" r:id="rId32"/>
    <p:sldId id="616" r:id="rId33"/>
    <p:sldId id="617" r:id="rId34"/>
    <p:sldId id="618" r:id="rId35"/>
    <p:sldId id="590" r:id="rId36"/>
    <p:sldId id="579" r:id="rId37"/>
    <p:sldId id="566" r:id="rId38"/>
    <p:sldId id="588" r:id="rId39"/>
    <p:sldId id="600" r:id="rId40"/>
    <p:sldId id="607" r:id="rId41"/>
    <p:sldId id="623" r:id="rId42"/>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uire, Lisa (CDC/ONDIEH/NCIPC)" initials="LCM" lastIdx="2" clrIdx="0"/>
  <p:cmAuthor id="1" name="CDC User" initials="DA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80808"/>
    <a:srgbClr val="BCE292"/>
    <a:srgbClr val="9ED561"/>
    <a:srgbClr val="E8FECE"/>
    <a:srgbClr val="FAF400"/>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5" autoAdjust="0"/>
    <p:restoredTop sz="93631" autoAdjust="0"/>
  </p:normalViewPr>
  <p:slideViewPr>
    <p:cSldViewPr snapToGrid="0">
      <p:cViewPr varScale="1">
        <p:scale>
          <a:sx n="107" d="100"/>
          <a:sy n="107" d="100"/>
        </p:scale>
        <p:origin x="1146" y="96"/>
      </p:cViewPr>
      <p:guideLst>
        <p:guide orient="horz" pos="3632"/>
        <p:guide/>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1" y="0"/>
            <a:ext cx="3033306"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0"/>
            <a:ext cx="3033305"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1" y="8694295"/>
            <a:ext cx="3033306"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3822"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defTabSz="916716"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19" y="0"/>
            <a:ext cx="3023821"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algn="r" defTabSz="916716"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5" y="4344027"/>
            <a:ext cx="5118209" cy="4114488"/>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491"/>
            <a:ext cx="3023822"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defTabSz="916716"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19" y="8686491"/>
            <a:ext cx="3023821"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algn="r" defTabSz="916716"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a:t>
            </a:fld>
            <a:endParaRPr lang="en-US"/>
          </a:p>
        </p:txBody>
      </p:sp>
    </p:spTree>
    <p:extLst>
      <p:ext uri="{BB962C8B-B14F-4D97-AF65-F5344CB8AC3E}">
        <p14:creationId xmlns:p14="http://schemas.microsoft.com/office/powerpoint/2010/main" val="10503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2213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716"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716"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7589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8045264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191724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08058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176821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2090970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1"/>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51422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1"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1" y="1435102"/>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0805831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3229255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5"/>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58980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90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457200"/>
            <a:ext cx="9735669" cy="110265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876425"/>
            <a:ext cx="8229600" cy="3990975"/>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or higher.</a:t>
            </a:r>
          </a:p>
          <a:p>
            <a:pPr marL="0" indent="0">
              <a:buNone/>
            </a:pPr>
            <a:endParaRPr lang="en-US"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2011-2013</a:t>
            </a:r>
          </a:p>
        </p:txBody>
      </p:sp>
      <p:sp>
        <p:nvSpPr>
          <p:cNvPr id="4" name="Text Placeholder 3"/>
          <p:cNvSpPr>
            <a:spLocks noGrp="1"/>
          </p:cNvSpPr>
          <p:nvPr>
            <p:ph type="body" sz="quarter" idx="11"/>
          </p:nvPr>
        </p:nvSpPr>
        <p:spPr>
          <a:xfrm>
            <a:off x="514350" y="5445456"/>
            <a:ext cx="9258300" cy="1296538"/>
          </a:xfrm>
        </p:spPr>
        <p:txBody>
          <a:bodyPr/>
          <a:lstStyle/>
          <a:p>
            <a:pPr lvl="0" indent="0"/>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59"/>
          <a:ext cx="4251102" cy="4832907"/>
        </p:xfrm>
        <a:graphic>
          <a:graphicData uri="http://schemas.openxmlformats.org/drawingml/2006/table">
            <a:tbl>
              <a:tblPr firstRow="1"/>
              <a:tblGrid>
                <a:gridCol w="1519604">
                  <a:extLst>
                    <a:ext uri="{9D8B030D-6E8A-4147-A177-3AD203B41FA5}">
                      <a16:colId xmlns:a16="http://schemas.microsoft.com/office/drawing/2014/main" val="20000"/>
                    </a:ext>
                  </a:extLst>
                </a:gridCol>
                <a:gridCol w="1459747">
                  <a:extLst>
                    <a:ext uri="{9D8B030D-6E8A-4147-A177-3AD203B41FA5}">
                      <a16:colId xmlns:a16="http://schemas.microsoft.com/office/drawing/2014/main" val="20001"/>
                    </a:ext>
                  </a:extLst>
                </a:gridCol>
                <a:gridCol w="1271751">
                  <a:extLst>
                    <a:ext uri="{9D8B030D-6E8A-4147-A177-3AD203B41FA5}">
                      <a16:colId xmlns:a16="http://schemas.microsoft.com/office/drawing/2014/main" val="20002"/>
                    </a:ext>
                  </a:extLst>
                </a:gridCol>
              </a:tblGrid>
              <a:tr h="21766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Confidence</a:t>
                      </a:r>
                      <a:r>
                        <a:rPr lang="en-US" sz="1050" b="1" i="0" u="none" strike="noStrike" baseline="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212">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212">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212">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(20.8, 23.3)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212">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212">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212">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212">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212">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212">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(8.8, 11.3)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212">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(23.7, 25.3)</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4203">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(25.2, 27.2)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4203">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(15.1, 23.2)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212">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(17.8, 20.8)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212">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(25.7, 27.9)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212">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212">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(29.3, 30.9)</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212">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212">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(28.6, 29.7)</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212">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(30.2, 31.8)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212">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(29.3, 31.6)</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212">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212">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5649">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(21.8, 23.1)</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5649">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5649">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(24.8, 26.2)</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564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6"/>
          <a:ext cx="4167963" cy="4829474"/>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451639">
                  <a:extLst>
                    <a:ext uri="{9D8B030D-6E8A-4147-A177-3AD203B41FA5}">
                      <a16:colId xmlns:a16="http://schemas.microsoft.com/office/drawing/2014/main" val="20001"/>
                    </a:ext>
                  </a:extLst>
                </a:gridCol>
                <a:gridCol w="1264685">
                  <a:extLst>
                    <a:ext uri="{9D8B030D-6E8A-4147-A177-3AD203B41FA5}">
                      <a16:colId xmlns:a16="http://schemas.microsoft.com/office/drawing/2014/main" val="20002"/>
                    </a:ext>
                  </a:extLst>
                </a:gridCol>
              </a:tblGrid>
              <a:tr h="17240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401">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401">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401">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401">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06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401">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401">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401">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(22.7, 24.5)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401">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401">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401">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401">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401">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414">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414">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401">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401">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401">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401">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401">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401">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414">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401">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401">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401">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(32.9, 34.7)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401">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401">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529141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2012-2014</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dirty="0">
                <a:latin typeface="Verdana" pitchFamily="34" charset="0"/>
              </a:rPr>
              <a:t>Source: 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6870920"/>
              </p:ext>
            </p:extLst>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(22.6, 24.8)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(21.8, 23.4)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(18.6, 19.7)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(8.7, 11.3)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(14.6, 22.6)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(17.3, 20.3)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736059128"/>
              </p:ext>
            </p:extLst>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(21.5, 23.5)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(35.4, 58.3)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057946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2013-2015</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dirty="0">
                <a:latin typeface="Verdana" pitchFamily="34" charset="0"/>
              </a:rPr>
              <a:t>Source: 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27490"/>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(8.6, 11.4)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(16.7, 26.2)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(16.6, 19.4)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(22.3, 23.8)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(25.8, 27.1)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(22.9, 24.6)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(33.4, 58.0)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758618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2014-2016</a:t>
            </a:r>
          </a:p>
        </p:txBody>
      </p:sp>
      <p:sp>
        <p:nvSpPr>
          <p:cNvPr id="4" name="Text Placeholder 3"/>
          <p:cNvSpPr>
            <a:spLocks noGrp="1"/>
          </p:cNvSpPr>
          <p:nvPr>
            <p:ph type="body" sz="quarter" idx="11"/>
          </p:nvPr>
        </p:nvSpPr>
        <p:spPr>
          <a:xfrm>
            <a:off x="514349" y="6205986"/>
            <a:ext cx="9332384" cy="372235"/>
          </a:xfrm>
        </p:spPr>
        <p:txBody>
          <a:bodyPr/>
          <a:lstStyle/>
          <a:p>
            <a:pPr indent="0"/>
            <a:r>
              <a:rPr lang="en-US" sz="900" dirty="0">
                <a:latin typeface="Verdana" pitchFamily="34" charset="0"/>
              </a:rPr>
              <a:t>Source: 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37741"/>
        </p:xfrm>
        <a:graphic>
          <a:graphicData uri="http://schemas.openxmlformats.org/drawingml/2006/table">
            <a:tbl>
              <a:tblPr firstRow="1"/>
              <a:tblGrid>
                <a:gridCol w="14668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393602">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(21.9, 23.6)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(19.2, 20.4)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(23.5, 25.1)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(28.0, 30.9)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54070">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(8.5, 11.2)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(19.9, 30.5)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(16.3, 19.0)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24084"/>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19953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065">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65">
                <a:tc>
                  <a:txBody>
                    <a:bodyPr/>
                    <a:lstStyle/>
                    <a:p>
                      <a:pPr algn="l" fontAlgn="t"/>
                      <a:r>
                        <a:rPr lang="en-US" sz="110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065">
                <a:tc>
                  <a:txBody>
                    <a:bodyPr/>
                    <a:lstStyle/>
                    <a:p>
                      <a:pPr algn="l" fontAlgn="t"/>
                      <a:r>
                        <a:rPr lang="en-US" sz="110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06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20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06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06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06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06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06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(30.5, 32.6)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06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06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06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06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06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06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06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06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06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06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06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(24.3, 25.6)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8721">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106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106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106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106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106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359856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2015-2017</a:t>
            </a:r>
          </a:p>
        </p:txBody>
      </p:sp>
      <p:sp>
        <p:nvSpPr>
          <p:cNvPr id="4" name="Text Placeholder 3"/>
          <p:cNvSpPr>
            <a:spLocks noGrp="1"/>
          </p:cNvSpPr>
          <p:nvPr>
            <p:ph type="body" sz="quarter" idx="11"/>
          </p:nvPr>
        </p:nvSpPr>
        <p:spPr>
          <a:xfrm>
            <a:off x="514349" y="6070943"/>
            <a:ext cx="9332384" cy="439040"/>
          </a:xfrm>
        </p:spPr>
        <p:txBody>
          <a:bodyPr/>
          <a:lstStyle/>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59809" y="1157125"/>
          <a:ext cx="4189863" cy="4840032"/>
        </p:xfrm>
        <a:graphic>
          <a:graphicData uri="http://schemas.openxmlformats.org/drawingml/2006/table">
            <a:tbl>
              <a:tblPr firstRow="1"/>
              <a:tblGrid>
                <a:gridCol w="1445719">
                  <a:extLst>
                    <a:ext uri="{9D8B030D-6E8A-4147-A177-3AD203B41FA5}">
                      <a16:colId xmlns:a16="http://schemas.microsoft.com/office/drawing/2014/main" val="20000"/>
                    </a:ext>
                  </a:extLst>
                </a:gridCol>
                <a:gridCol w="1370617">
                  <a:extLst>
                    <a:ext uri="{9D8B030D-6E8A-4147-A177-3AD203B41FA5}">
                      <a16:colId xmlns:a16="http://schemas.microsoft.com/office/drawing/2014/main" val="20001"/>
                    </a:ext>
                  </a:extLst>
                </a:gridCol>
                <a:gridCol w="1373527">
                  <a:extLst>
                    <a:ext uri="{9D8B030D-6E8A-4147-A177-3AD203B41FA5}">
                      <a16:colId xmlns:a16="http://schemas.microsoft.com/office/drawing/2014/main" val="20002"/>
                    </a:ext>
                  </a:extLst>
                </a:gridCol>
              </a:tblGrid>
              <a:tr h="1729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04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04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04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04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04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(22.2, 24.0)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04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(19.6, 20.9)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04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(23.7, 25.2)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04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4741">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(9.0, 11.8)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04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(25.4, 27.0)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04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04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04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(16.2, 18.9)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04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04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04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04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04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04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04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04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04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282">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282">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41">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41">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64741">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(30.6, 32.6)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(23.0, 25.0)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(26.5, 28.5)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(23.1, 25.6)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(24.0, 25.5)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(24.1, 25.4)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6339345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2016-2018</a:t>
            </a:r>
          </a:p>
        </p:txBody>
      </p:sp>
      <p:sp>
        <p:nvSpPr>
          <p:cNvPr id="4" name="Text Placeholder 3"/>
          <p:cNvSpPr>
            <a:spLocks noGrp="1"/>
          </p:cNvSpPr>
          <p:nvPr>
            <p:ph type="body" sz="quarter" idx="11"/>
          </p:nvPr>
        </p:nvSpPr>
        <p:spPr>
          <a:xfrm>
            <a:off x="514349" y="6070943"/>
            <a:ext cx="9332384" cy="439040"/>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59809" y="1157523"/>
          <a:ext cx="4167963" cy="4835278"/>
        </p:xfrm>
        <a:graphic>
          <a:graphicData uri="http://schemas.openxmlformats.org/drawingml/2006/table">
            <a:tbl>
              <a:tblPr firstRow="1"/>
              <a:tblGrid>
                <a:gridCol w="1438162">
                  <a:extLst>
                    <a:ext uri="{9D8B030D-6E8A-4147-A177-3AD203B41FA5}">
                      <a16:colId xmlns:a16="http://schemas.microsoft.com/office/drawing/2014/main" val="20000"/>
                    </a:ext>
                  </a:extLst>
                </a:gridCol>
                <a:gridCol w="1363453">
                  <a:extLst>
                    <a:ext uri="{9D8B030D-6E8A-4147-A177-3AD203B41FA5}">
                      <a16:colId xmlns:a16="http://schemas.microsoft.com/office/drawing/2014/main" val="20001"/>
                    </a:ext>
                  </a:extLst>
                </a:gridCol>
                <a:gridCol w="1366348">
                  <a:extLst>
                    <a:ext uri="{9D8B030D-6E8A-4147-A177-3AD203B41FA5}">
                      <a16:colId xmlns:a16="http://schemas.microsoft.com/office/drawing/2014/main" val="20002"/>
                    </a:ext>
                  </a:extLst>
                </a:gridCol>
              </a:tblGrid>
              <a:tr h="238231">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(33.4, 36.2)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261">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(22.4, 24.2)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(20.5, 21.8)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(24.5, 26.0)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(29.4, 32.1)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11.2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(10.0, 12.6)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(29.0, 31.3)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(24.0, 35.0)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17.8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(16.6, 19.2)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(29.7, 31.9)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(31.5, 32.8)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(34.2, 36.2)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(31.7, 34.2)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(27.9, 29.5)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(24.0, 26.0)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(28.2, 29.2)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(32.6, 35.2)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346901"/>
                  </a:ext>
                </a:extLst>
              </a:tr>
              <a:tr h="170261">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79"/>
          <a:ext cx="4167963" cy="4835275"/>
        </p:xfrm>
        <a:graphic>
          <a:graphicData uri="http://schemas.openxmlformats.org/drawingml/2006/table">
            <a:tbl>
              <a:tblPr firstRow="1"/>
              <a:tblGrid>
                <a:gridCol w="1406140">
                  <a:extLst>
                    <a:ext uri="{9D8B030D-6E8A-4147-A177-3AD203B41FA5}">
                      <a16:colId xmlns:a16="http://schemas.microsoft.com/office/drawing/2014/main" val="20000"/>
                    </a:ext>
                  </a:extLst>
                </a:gridCol>
                <a:gridCol w="1390366">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tblGrid>
              <a:tr h="20724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6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6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6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6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13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6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6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6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6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6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6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6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6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6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6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6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6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6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6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6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6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6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6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6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6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6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297862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475296"/>
            <a:ext cx="9282787" cy="667175"/>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revalence of Self-Reported Obesity Among Non-Hispanic Black Adults, by State and Territory, BRFSS, 2011-2013.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380" b="16797"/>
          <a:stretch/>
        </p:blipFill>
        <p:spPr>
          <a:xfrm>
            <a:off x="629264" y="1547446"/>
            <a:ext cx="8419202" cy="4795893"/>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431005" y="4267073"/>
            <a:ext cx="1514475" cy="1438275"/>
          </a:xfrm>
          <a:prstGeom prst="rect">
            <a:avLst/>
          </a:prstGeom>
        </p:spPr>
      </p:pic>
      <p:sp>
        <p:nvSpPr>
          <p:cNvPr id="6" name="TextBox 5"/>
          <p:cNvSpPr txBox="1"/>
          <p:nvPr/>
        </p:nvSpPr>
        <p:spPr>
          <a:xfrm>
            <a:off x="835742" y="6420465"/>
            <a:ext cx="7708490"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337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422" y="339996"/>
            <a:ext cx="9411285" cy="79948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revalence of Self-Reported Obesity Among Non-Hispanic Black Adults, by State and Territory, BRFSS, 2012-2014.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771" b="17045"/>
          <a:stretch/>
        </p:blipFill>
        <p:spPr>
          <a:xfrm>
            <a:off x="866776" y="1441663"/>
            <a:ext cx="8181690" cy="4781005"/>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414320" y="4200933"/>
            <a:ext cx="1514475" cy="1438275"/>
          </a:xfrm>
          <a:prstGeom prst="rect">
            <a:avLst/>
          </a:prstGeom>
        </p:spPr>
      </p:pic>
      <p:sp>
        <p:nvSpPr>
          <p:cNvPr id="6" name="TextBox 5"/>
          <p:cNvSpPr txBox="1"/>
          <p:nvPr/>
        </p:nvSpPr>
        <p:spPr>
          <a:xfrm>
            <a:off x="990600" y="6391275"/>
            <a:ext cx="77438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7367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286" y="253218"/>
            <a:ext cx="9495692" cy="1002278"/>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revalence of Self-Reported Obesity Among Non-Hispanic Black Adults, by State and Territory, BRFSS, 2013-2015.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522" b="16650"/>
          <a:stretch/>
        </p:blipFill>
        <p:spPr>
          <a:xfrm>
            <a:off x="705971" y="1441663"/>
            <a:ext cx="8342496" cy="4899760"/>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410579" y="4261377"/>
            <a:ext cx="1514475" cy="1438275"/>
          </a:xfrm>
          <a:prstGeom prst="rect">
            <a:avLst/>
          </a:prstGeom>
        </p:spPr>
      </p:pic>
      <p:sp>
        <p:nvSpPr>
          <p:cNvPr id="9" name="TextBox 8"/>
          <p:cNvSpPr txBox="1"/>
          <p:nvPr/>
        </p:nvSpPr>
        <p:spPr>
          <a:xfrm>
            <a:off x="1105470" y="6465359"/>
            <a:ext cx="7609906"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9497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260052"/>
            <a:ext cx="9322147" cy="995443"/>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Black Adults, by State and Territory, BRFSS, 2014-2016.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11195" b="13359"/>
          <a:stretch/>
        </p:blipFill>
        <p:spPr>
          <a:xfrm>
            <a:off x="1056069" y="1441663"/>
            <a:ext cx="8146946" cy="4774409"/>
          </a:xfrm>
          <a:prstGeom prst="rect">
            <a:avLst/>
          </a:prstGeom>
        </p:spPr>
      </p:pic>
      <p:sp>
        <p:nvSpPr>
          <p:cNvPr id="5" name="TextBox 4"/>
          <p:cNvSpPr txBox="1"/>
          <p:nvPr/>
        </p:nvSpPr>
        <p:spPr>
          <a:xfrm>
            <a:off x="1056070" y="6529589"/>
            <a:ext cx="7792656"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6986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84094"/>
            <a:ext cx="9258300" cy="968188"/>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78173" y="1774209"/>
            <a:ext cx="8475260" cy="4002660"/>
          </a:xfrm>
        </p:spPr>
        <p:txBody>
          <a:bodyPr/>
          <a:lstStyle/>
          <a:p>
            <a:pPr marL="0" indent="0">
              <a:buNone/>
            </a:pPr>
            <a:r>
              <a:rPr lang="en-US" sz="2200" dirty="0">
                <a:solidFill>
                  <a:srgbClr val="080808"/>
                </a:solidFill>
              </a:rPr>
              <a:t>Method</a:t>
            </a:r>
          </a:p>
          <a:p>
            <a:r>
              <a:rPr lang="en-US" sz="2200"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sz="2200" dirty="0">
              <a:solidFill>
                <a:srgbClr val="000000"/>
              </a:solidFill>
            </a:endParaRPr>
          </a:p>
          <a:p>
            <a:r>
              <a:rPr lang="en-US" sz="2200" dirty="0">
                <a:solidFill>
                  <a:srgbClr val="000000"/>
                </a:solidFill>
              </a:rPr>
              <a:t>Height and weight data used in the BMI calculations were self-reported.</a:t>
            </a:r>
          </a:p>
          <a:p>
            <a:endParaRPr lang="en-US" sz="2200" dirty="0">
              <a:solidFill>
                <a:srgbClr val="000000"/>
              </a:solidFill>
            </a:endParaRPr>
          </a:p>
          <a:p>
            <a:r>
              <a:rPr lang="en-US" sz="2200" dirty="0">
                <a:solidFill>
                  <a:srgbClr val="000000"/>
                </a:solidFill>
              </a:rPr>
              <a:t>Three years of data were combined to ensure sufficient sample size.</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260053"/>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Read map details on slide 14 tabl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7255" y="767254"/>
            <a:ext cx="8281212" cy="6090746"/>
          </a:xfrm>
          <a:prstGeom prst="rect">
            <a:avLst/>
          </a:prstGeom>
        </p:spPr>
      </p:pic>
      <p:sp>
        <p:nvSpPr>
          <p:cNvPr id="6" name="TextBox 5"/>
          <p:cNvSpPr txBox="1"/>
          <p:nvPr/>
        </p:nvSpPr>
        <p:spPr>
          <a:xfrm>
            <a:off x="767255" y="6375381"/>
            <a:ext cx="7866470" cy="6155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9A6"/>
              </a:solidFill>
              <a:effectLst/>
              <a:uLnTx/>
              <a:uFillTx/>
              <a:latin typeface="Times New Roman" pitchFamily="18" charset="0"/>
              <a:ea typeface="+mn-ea"/>
              <a:cs typeface="+mn-cs"/>
            </a:endParaRP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521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260053"/>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Black Adults, by State and Territory, BRFSS, 2016-2018. Map details in table below."/>
          <p:cNvPicPr>
            <a:picLocks noChangeAspect="1"/>
          </p:cNvPicPr>
          <p:nvPr/>
        </p:nvPicPr>
        <p:blipFill>
          <a:blip r:embed="rId3"/>
          <a:stretch>
            <a:fillRect/>
          </a:stretch>
        </p:blipFill>
        <p:spPr>
          <a:xfrm>
            <a:off x="555812" y="813151"/>
            <a:ext cx="8492654" cy="6044851"/>
          </a:xfrm>
          <a:prstGeom prst="rect">
            <a:avLst/>
          </a:prstGeom>
        </p:spPr>
      </p:pic>
      <p:sp>
        <p:nvSpPr>
          <p:cNvPr id="10" name="TextBox 9"/>
          <p:cNvSpPr txBox="1"/>
          <p:nvPr/>
        </p:nvSpPr>
        <p:spPr>
          <a:xfrm>
            <a:off x="1057835" y="6344299"/>
            <a:ext cx="772798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90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274638"/>
            <a:ext cx="9349317" cy="817562"/>
          </a:xfrm>
        </p:spPr>
        <p:txBody>
          <a:bodyPr/>
          <a:lstStyle/>
          <a:p>
            <a:r>
              <a:rPr lang="en-US" sz="2000" kern="0" dirty="0">
                <a:latin typeface="Verdana"/>
              </a:rPr>
              <a:t>Prevalence of Self-Reported Obesity Among Non-Hispanic Black Adults,  by State and Territory , BRFSS, 2011-2013</a:t>
            </a:r>
          </a:p>
        </p:txBody>
      </p:sp>
      <p:sp>
        <p:nvSpPr>
          <p:cNvPr id="4" name="Text Placeholder 3"/>
          <p:cNvSpPr>
            <a:spLocks noGrp="1"/>
          </p:cNvSpPr>
          <p:nvPr>
            <p:ph type="body" sz="quarter" idx="11"/>
          </p:nvPr>
        </p:nvSpPr>
        <p:spPr>
          <a:xfrm>
            <a:off x="514350" y="5486399"/>
            <a:ext cx="9258300" cy="1371602"/>
          </a:xfrm>
        </p:spPr>
        <p:txBody>
          <a:bodyPr/>
          <a:lstStyle/>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endParaRPr lang="en-US" sz="900" i="1" dirty="0">
              <a:latin typeface="Verdana" pitchFamily="34" charset="0"/>
            </a:endParaRPr>
          </a:p>
          <a:p>
            <a:pPr indent="0"/>
            <a:r>
              <a:rPr lang="en-US" sz="900" dirty="0">
                <a:solidFill>
                  <a:srgbClr val="060606"/>
                </a:solidFill>
                <a:latin typeface="Verdana" pitchFamily="34" charset="0"/>
              </a:rPr>
              <a:t>*Sample size &lt;50 or the relative standard error (dividing the standard error by the prevalence) ≥30%.</a:t>
            </a:r>
          </a:p>
          <a:p>
            <a:pPr lvl="0" indent="0"/>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493720351"/>
              </p:ext>
            </p:extLst>
          </p:nvPr>
        </p:nvGraphicFramePr>
        <p:xfrm>
          <a:off x="818707" y="1158467"/>
          <a:ext cx="4222970" cy="4944352"/>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74717">
                  <a:extLst>
                    <a:ext uri="{9D8B030D-6E8A-4147-A177-3AD203B41FA5}">
                      <a16:colId xmlns:a16="http://schemas.microsoft.com/office/drawing/2014/main" val="20001"/>
                    </a:ext>
                  </a:extLst>
                </a:gridCol>
                <a:gridCol w="1356781">
                  <a:extLst>
                    <a:ext uri="{9D8B030D-6E8A-4147-A177-3AD203B41FA5}">
                      <a16:colId xmlns:a16="http://schemas.microsoft.com/office/drawing/2014/main" val="20002"/>
                    </a:ext>
                  </a:extLst>
                </a:gridCol>
              </a:tblGrid>
              <a:tr h="28472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(38.7, 45.7)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(30.6, 52.4)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(35.3, 42.3)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564807338"/>
              </p:ext>
            </p:extLst>
          </p:nvPr>
        </p:nvGraphicFramePr>
        <p:xfrm>
          <a:off x="5337560" y="1161896"/>
          <a:ext cx="4257544" cy="4941333"/>
        </p:xfrm>
        <a:graphic>
          <a:graphicData uri="http://schemas.openxmlformats.org/drawingml/2006/table">
            <a:tbl>
              <a:tblPr firstRow="1"/>
              <a:tblGrid>
                <a:gridCol w="1482839">
                  <a:extLst>
                    <a:ext uri="{9D8B030D-6E8A-4147-A177-3AD203B41FA5}">
                      <a16:colId xmlns:a16="http://schemas.microsoft.com/office/drawing/2014/main" val="20000"/>
                    </a:ext>
                  </a:extLst>
                </a:gridCol>
                <a:gridCol w="1482839">
                  <a:extLst>
                    <a:ext uri="{9D8B030D-6E8A-4147-A177-3AD203B41FA5}">
                      <a16:colId xmlns:a16="http://schemas.microsoft.com/office/drawing/2014/main" val="20001"/>
                    </a:ext>
                  </a:extLst>
                </a:gridCol>
                <a:gridCol w="1291866">
                  <a:extLst>
                    <a:ext uri="{9D8B030D-6E8A-4147-A177-3AD203B41FA5}">
                      <a16:colId xmlns:a16="http://schemas.microsoft.com/office/drawing/2014/main" val="20002"/>
                    </a:ext>
                  </a:extLst>
                </a:gridCol>
              </a:tblGrid>
              <a:tr h="17731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1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1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1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1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55">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1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1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1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1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1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1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1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(35.2, 42.3)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1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(29.3, 50.6)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223">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(33.2, 38.0)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721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1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1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(41.1, 44.2)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1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(15.6, 40.3)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1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(37.0, 43.9)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1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(35.4, 41.1)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1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(18.8, 34.7)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223">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(11.2, 33.7)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31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1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(32.8, 42.7)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1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1247">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1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Insufficient</a:t>
                      </a:r>
                      <a:r>
                        <a:rPr lang="en-US" sz="1050" b="0" i="0" u="none" strike="noStrike" baseline="0" dirty="0">
                          <a:solidFill>
                            <a:srgbClr val="000000"/>
                          </a:solidFill>
                          <a:effectLst/>
                          <a:latin typeface="Calibri" panose="020F0502020204030204" pitchFamily="34" charset="0"/>
                        </a:rPr>
                        <a:t> data</a:t>
                      </a:r>
                      <a:r>
                        <a:rPr lang="en-US" sz="1050" b="0" i="0" u="none" strike="noStrike" dirty="0">
                          <a:solidFill>
                            <a:srgbClr val="00000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909181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2012-2014</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176703511"/>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(32.0, 49.4)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(26.5, 46.7)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(39.4, 45.6)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(41.1, 45.3)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(21.1, 45.7)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(41.2, 44.9)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25973189"/>
              </p:ext>
            </p:extLst>
          </p:nvPr>
        </p:nvGraphicFramePr>
        <p:xfrm>
          <a:off x="5364856" y="1173708"/>
          <a:ext cx="4167963" cy="4817669"/>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(36.5, 43.5)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(34.7, 38.8)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(16.0, 36.7)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(34.9, 41.7)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(14.4, 37.9)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(37.8, 43.6)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(13.5, 37.0)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(34.8, 47.3)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1935875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2013-2015</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70884429"/>
              </p:ext>
            </p:extLst>
          </p:nvPr>
        </p:nvGraphicFramePr>
        <p:xfrm>
          <a:off x="790575" y="1158468"/>
          <a:ext cx="4251102" cy="4832906"/>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(31.7, 49.9)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(40.4, 47.6)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(35.8, 39.8)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(38.6, 46.9)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(36.1, 40.0)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(41.3, 45.2)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42320965"/>
              </p:ext>
            </p:extLst>
          </p:nvPr>
        </p:nvGraphicFramePr>
        <p:xfrm>
          <a:off x="5364856" y="1173708"/>
          <a:ext cx="4167963" cy="4814654"/>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(35.0, 41.9)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(30.0, 45.6)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(12.4, 30.6)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47439">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(39.8, 46.4)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(38.5, 44.6)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(17.7, 43.7)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(28.7, 58.5)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334018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2014-2016</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36002"/>
        </p:xfrm>
        <a:graphic>
          <a:graphicData uri="http://schemas.openxmlformats.org/drawingml/2006/table">
            <a:tbl>
              <a:tblPr firstRow="1"/>
              <a:tblGrid>
                <a:gridCol w="14287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12652">
                  <a:extLst>
                    <a:ext uri="{9D8B030D-6E8A-4147-A177-3AD203B41FA5}">
                      <a16:colId xmlns:a16="http://schemas.microsoft.com/office/drawing/2014/main" val="20002"/>
                    </a:ext>
                  </a:extLst>
                </a:gridCol>
              </a:tblGrid>
              <a:tr h="1785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57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57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(32.6, 55.1)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57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57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57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57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57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57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57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57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857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857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57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57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57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57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(38.2, 45.3)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57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57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57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(38.5, 46.4)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57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57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(23.2, 47.4)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57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075">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075">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075">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54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(42.7, 46.6)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20177"/>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0738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655">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6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6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6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778">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(19.2, 44.2)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655">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6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6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6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655">
                <a:tc>
                  <a:txBody>
                    <a:bodyPr/>
                    <a:lstStyle/>
                    <a:p>
                      <a:pPr algn="l" fontAlgn="t"/>
                      <a:r>
                        <a:rPr lang="en-US" sz="1100" b="0" i="0" u="none" strike="noStrike" dirty="0">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(9.6, 25.2)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6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(34.7, 40.5)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6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6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6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6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6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(27.2, 37.1)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6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6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Insufficient data</a:t>
                      </a:r>
                      <a:r>
                        <a:rPr lang="en-US" sz="1100" b="0" i="0" u="none" strike="noStrike" dirty="0">
                          <a:solidFill>
                            <a:srgbClr val="000000"/>
                          </a:solidFill>
                          <a:effectLst/>
                          <a:latin typeface="Calibri" panose="020F0502020204030204" pitchFamily="34" charset="0"/>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06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(41.7, 48.6)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6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(39.2, 45.7)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06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132">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(13.3, 33.9)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065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06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06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06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06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(29.3, 59.4)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908083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2015-2017</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18153" cy="4850426"/>
        </p:xfrm>
        <a:graphic>
          <a:graphicData uri="http://schemas.openxmlformats.org/drawingml/2006/table">
            <a:tbl>
              <a:tblPr firstRow="1"/>
              <a:tblGrid>
                <a:gridCol w="1417676">
                  <a:extLst>
                    <a:ext uri="{9D8B030D-6E8A-4147-A177-3AD203B41FA5}">
                      <a16:colId xmlns:a16="http://schemas.microsoft.com/office/drawing/2014/main" val="20000"/>
                    </a:ext>
                  </a:extLst>
                </a:gridCol>
                <a:gridCol w="1398774">
                  <a:extLst>
                    <a:ext uri="{9D8B030D-6E8A-4147-A177-3AD203B41FA5}">
                      <a16:colId xmlns:a16="http://schemas.microsoft.com/office/drawing/2014/main" val="20001"/>
                    </a:ext>
                  </a:extLst>
                </a:gridCol>
                <a:gridCol w="1401703">
                  <a:extLst>
                    <a:ext uri="{9D8B030D-6E8A-4147-A177-3AD203B41FA5}">
                      <a16:colId xmlns:a16="http://schemas.microsoft.com/office/drawing/2014/main" val="20002"/>
                    </a:ext>
                  </a:extLst>
                </a:gridCol>
              </a:tblGrid>
              <a:tr h="17318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43">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(43.1, 46.9)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43">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(33.3, 56.8)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43">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43">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(39.9, 48.5)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43">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(28.3, 34.7)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43">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43">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43">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(34.2, 40.7)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43">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43">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43">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(35.0, 39.2)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43">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(12.3, 38.4)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43">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43">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43">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43">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43">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43">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(38.3, 44.2)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43">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43">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(40.1, 45.0)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43">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(16.2, 36.0)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43">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490">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490">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(37.7, 42.1)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2636">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263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(43.4, 47.4)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263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(35.8, 42.5)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35196"/>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215525">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(35.3, 44.7)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(24.5, 34.5)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(15.7, 39.7)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(22.9, 40.8)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(38.9, 43.3)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(40.5, 43.6)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(43.1, 49.8)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(36.4, 43.3)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(13.4, 36.1)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(38.2, 49.3)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44.8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(30.8, 59.7)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50530638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2016-2018</a:t>
            </a:r>
          </a:p>
        </p:txBody>
      </p:sp>
      <p:sp>
        <p:nvSpPr>
          <p:cNvPr id="4" name="Text Placeholder 3"/>
          <p:cNvSpPr>
            <a:spLocks noGrp="1"/>
          </p:cNvSpPr>
          <p:nvPr>
            <p:ph type="body" sz="quarter" idx="11"/>
          </p:nvPr>
        </p:nvSpPr>
        <p:spPr>
          <a:xfrm>
            <a:off x="514350" y="5500047"/>
            <a:ext cx="9258300"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4181" y="1158469"/>
          <a:ext cx="4254548" cy="4828106"/>
        </p:xfrm>
        <a:graphic>
          <a:graphicData uri="http://schemas.openxmlformats.org/drawingml/2006/table">
            <a:tbl>
              <a:tblPr firstRow="1"/>
              <a:tblGrid>
                <a:gridCol w="1429908">
                  <a:extLst>
                    <a:ext uri="{9D8B030D-6E8A-4147-A177-3AD203B41FA5}">
                      <a16:colId xmlns:a16="http://schemas.microsoft.com/office/drawing/2014/main" val="20000"/>
                    </a:ext>
                  </a:extLst>
                </a:gridCol>
                <a:gridCol w="1410843">
                  <a:extLst>
                    <a:ext uri="{9D8B030D-6E8A-4147-A177-3AD203B41FA5}">
                      <a16:colId xmlns:a16="http://schemas.microsoft.com/office/drawing/2014/main" val="20001"/>
                    </a:ext>
                  </a:extLst>
                </a:gridCol>
                <a:gridCol w="1413797">
                  <a:extLst>
                    <a:ext uri="{9D8B030D-6E8A-4147-A177-3AD203B41FA5}">
                      <a16:colId xmlns:a16="http://schemas.microsoft.com/office/drawing/2014/main" val="20002"/>
                    </a:ext>
                  </a:extLst>
                </a:gridCol>
              </a:tblGrid>
              <a:tr h="200110">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1199">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(42.2, 46.0)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199">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(30.9, 54.8)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1199">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199">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1199">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199">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1199">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199">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1199">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1199">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1199">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1199">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1199">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(22.8, 40.7)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1199">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1199">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1199">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(38.8, 44.6)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1199">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1199">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1199">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1199">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(41.1, 46.0)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1199">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(17.5, 42.2)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1199">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349">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349">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5662">
                <a:tc>
                  <a:txBody>
                    <a:bodyPr/>
                    <a:lstStyle/>
                    <a:p>
                      <a:pPr algn="l" fontAlgn="t"/>
                      <a:r>
                        <a:rPr lang="en-US" sz="110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662">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(44.1, 48.1)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84776"/>
                  </a:ext>
                </a:extLst>
              </a:tr>
              <a:tr h="165662">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(38.4, 45.5)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64856" y="1173708"/>
          <a:ext cx="4167963" cy="4806930"/>
        </p:xfrm>
        <a:graphic>
          <a:graphicData uri="http://schemas.openxmlformats.org/drawingml/2006/table">
            <a:tbl>
              <a:tblPr firstRow="1"/>
              <a:tblGrid>
                <a:gridCol w="1369319">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gridCol w="1407994">
                  <a:extLst>
                    <a:ext uri="{9D8B030D-6E8A-4147-A177-3AD203B41FA5}">
                      <a16:colId xmlns:a16="http://schemas.microsoft.com/office/drawing/2014/main" val="20002"/>
                    </a:ext>
                  </a:extLst>
                </a:gridCol>
              </a:tblGrid>
              <a:tr h="18725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35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(13.6, 42.5)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35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(37.2, 46.8)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35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35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(13.4, 36.7)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79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35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(19.7, 37.2)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35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35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(40.3, 45.1)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35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(16.9, 31.6)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35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35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35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35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(36.5, 42.6)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35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35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35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(40.7, 44.0)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35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35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(41.4, 48.0)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35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(36.4, 43.6)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35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35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355">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(39.3, 43.3)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35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35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35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35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(20.9, 50.1)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8122649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267286"/>
            <a:ext cx="9240584" cy="102764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2011-2013</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revalence of Self-Reported Obesity Among Hispanic Adults, by State and Territory, BRFSS, 2011-2013.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493" b="16813"/>
          <a:stretch/>
        </p:blipFill>
        <p:spPr>
          <a:xfrm>
            <a:off x="639097" y="1481101"/>
            <a:ext cx="8409369" cy="5014700"/>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394537" y="4353612"/>
            <a:ext cx="1514475" cy="1438275"/>
          </a:xfrm>
          <a:prstGeom prst="rect">
            <a:avLst/>
          </a:prstGeom>
        </p:spPr>
      </p:pic>
      <p:sp>
        <p:nvSpPr>
          <p:cNvPr id="8" name="TextBox 7"/>
          <p:cNvSpPr txBox="1"/>
          <p:nvPr/>
        </p:nvSpPr>
        <p:spPr>
          <a:xfrm>
            <a:off x="1091381" y="6420465"/>
            <a:ext cx="7688825"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49031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572" y="319059"/>
            <a:ext cx="8723728" cy="932966"/>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revalence of Self-Reported Obesity Among Hispanic Adults, by State and Territory, BRFSS, 2012-2014.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382" b="16699"/>
          <a:stretch/>
        </p:blipFill>
        <p:spPr>
          <a:xfrm>
            <a:off x="666750" y="1519311"/>
            <a:ext cx="8381716" cy="4822109"/>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378494" y="4266951"/>
            <a:ext cx="1514475" cy="1438275"/>
          </a:xfrm>
          <a:prstGeom prst="rect">
            <a:avLst/>
          </a:prstGeom>
        </p:spPr>
      </p:pic>
      <p:sp>
        <p:nvSpPr>
          <p:cNvPr id="8" name="TextBox 7"/>
          <p:cNvSpPr txBox="1"/>
          <p:nvPr/>
        </p:nvSpPr>
        <p:spPr>
          <a:xfrm>
            <a:off x="1095375" y="6391275"/>
            <a:ext cx="760095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59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586544"/>
            <a:ext cx="9906000" cy="904489"/>
          </a:xfrm>
        </p:spPr>
        <p:txBody>
          <a:bodyPr/>
          <a:lstStyle/>
          <a:p>
            <a:r>
              <a:rPr lang="en-US" sz="22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a:t>
            </a:r>
            <a:br>
              <a:rPr lang="en-US" sz="2200" dirty="0">
                <a:latin typeface="Verdana" panose="020B0604030504040204" pitchFamily="34" charset="0"/>
                <a:ea typeface="Verdana" panose="020B0604030504040204" pitchFamily="34" charset="0"/>
                <a:cs typeface="Verdana" panose="020B0604030504040204" pitchFamily="34" charset="0"/>
              </a:rPr>
            </a:br>
            <a:r>
              <a:rPr lang="en-US" sz="2200" dirty="0">
                <a:latin typeface="Verdana" panose="020B0604030504040204" pitchFamily="34" charset="0"/>
                <a:ea typeface="Verdana" panose="020B0604030504040204" pitchFamily="34" charset="0"/>
                <a:cs typeface="Verdana" panose="020B0604030504040204" pitchFamily="34" charset="0"/>
              </a:rPr>
              <a:t>by Race/Ethnicity, State and Territory, </a:t>
            </a:r>
            <a:r>
              <a:rPr lang="en-US" sz="2200" kern="0" dirty="0">
                <a:latin typeface="Verdana" panose="020B0604030504040204" pitchFamily="34" charset="0"/>
                <a:ea typeface="Verdana" panose="020B0604030504040204" pitchFamily="34" charset="0"/>
                <a:cs typeface="Verdana" panose="020B0604030504040204" pitchFamily="34" charset="0"/>
              </a:rPr>
              <a:t>BRFSS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09823" y="1978924"/>
            <a:ext cx="8293396" cy="3524409"/>
          </a:xfrm>
        </p:spPr>
        <p:txBody>
          <a:bodyPr/>
          <a:lstStyle/>
          <a:p>
            <a:pPr marL="0" indent="0">
              <a:buNone/>
            </a:pPr>
            <a:r>
              <a:rPr lang="en-US" dirty="0">
                <a:solidFill>
                  <a:srgbClr val="080808"/>
                </a:solidFill>
              </a:rPr>
              <a:t>Exclusion Criteria </a:t>
            </a:r>
          </a:p>
          <a:p>
            <a:pPr marL="0" indent="0">
              <a:buNone/>
            </a:pPr>
            <a:r>
              <a:rPr lang="en-US" i="1" dirty="0">
                <a:solidFill>
                  <a:srgbClr val="000000"/>
                </a:solidFill>
              </a:rPr>
              <a:t>Records with the following were excluded:</a:t>
            </a:r>
          </a:p>
          <a:p>
            <a:r>
              <a:rPr lang="en-US" dirty="0">
                <a:solidFill>
                  <a:srgbClr val="000000"/>
                </a:solidFill>
              </a:rPr>
              <a:t>Height:  &lt;3 feet or ≥8 feet</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319063"/>
            <a:ext cx="9268720" cy="908977"/>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revalence of Self-Reported Obesity Among Hispanic Adults, by State and Territory, BRFSS, 2013-2015.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904" b="17221"/>
          <a:stretch/>
        </p:blipFill>
        <p:spPr>
          <a:xfrm>
            <a:off x="563832" y="1414209"/>
            <a:ext cx="8484634" cy="4789644"/>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362452" y="4223279"/>
            <a:ext cx="1514475" cy="1438275"/>
          </a:xfrm>
          <a:prstGeom prst="rect">
            <a:avLst/>
          </a:prstGeom>
        </p:spPr>
      </p:pic>
      <p:sp>
        <p:nvSpPr>
          <p:cNvPr id="6" name="TextBox 5"/>
          <p:cNvSpPr txBox="1"/>
          <p:nvPr/>
        </p:nvSpPr>
        <p:spPr>
          <a:xfrm>
            <a:off x="998910" y="6519420"/>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8255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91279"/>
            <a:ext cx="9372612" cy="977370"/>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4-2016.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11119" b="13238"/>
          <a:stretch/>
        </p:blipFill>
        <p:spPr>
          <a:xfrm>
            <a:off x="705970" y="1254816"/>
            <a:ext cx="8342496" cy="4850419"/>
          </a:xfrm>
          <a:prstGeom prst="rect">
            <a:avLst/>
          </a:prstGeom>
        </p:spPr>
      </p:pic>
      <p:sp>
        <p:nvSpPr>
          <p:cNvPr id="6" name="TextBox 5"/>
          <p:cNvSpPr txBox="1"/>
          <p:nvPr/>
        </p:nvSpPr>
        <p:spPr>
          <a:xfrm>
            <a:off x="1249251" y="6488438"/>
            <a:ext cx="779921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555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4" y="91279"/>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5-2017. Map details in table below."/>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814899"/>
            <a:ext cx="8360457" cy="6053610"/>
          </a:xfrm>
          <a:prstGeom prst="rect">
            <a:avLst/>
          </a:prstGeom>
        </p:spPr>
      </p:pic>
      <p:sp>
        <p:nvSpPr>
          <p:cNvPr id="6" name="TextBox 5"/>
          <p:cNvSpPr txBox="1"/>
          <p:nvPr/>
        </p:nvSpPr>
        <p:spPr>
          <a:xfrm>
            <a:off x="935421" y="6313041"/>
            <a:ext cx="858695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4351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4" y="91279"/>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Hispanic Adults, by State and Territory, BRFSS, 2016-2018. Map details in table below."/>
          <p:cNvPicPr>
            <a:picLocks noChangeAspect="1"/>
          </p:cNvPicPr>
          <p:nvPr/>
        </p:nvPicPr>
        <p:blipFill>
          <a:blip r:embed="rId2"/>
          <a:stretch>
            <a:fillRect/>
          </a:stretch>
        </p:blipFill>
        <p:spPr>
          <a:xfrm>
            <a:off x="609600" y="904568"/>
            <a:ext cx="8438866" cy="5976878"/>
          </a:xfrm>
          <a:prstGeom prst="rect">
            <a:avLst/>
          </a:prstGeom>
        </p:spPr>
      </p:pic>
      <p:sp>
        <p:nvSpPr>
          <p:cNvPr id="6" name="TextBox 5"/>
          <p:cNvSpPr txBox="1"/>
          <p:nvPr/>
        </p:nvSpPr>
        <p:spPr>
          <a:xfrm>
            <a:off x="1004047" y="6453352"/>
            <a:ext cx="7656263"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0893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57" y="247477"/>
            <a:ext cx="9258300" cy="754062"/>
          </a:xfrm>
        </p:spPr>
        <p:txBody>
          <a:bodyPr/>
          <a:lstStyle/>
          <a:p>
            <a:br>
              <a:rPr lang="en-US" sz="2000" kern="0" dirty="0">
                <a:solidFill>
                  <a:srgbClr val="000000"/>
                </a:solidFill>
                <a:latin typeface="Verdana"/>
              </a:rPr>
            </a:br>
            <a:r>
              <a:rPr lang="en-US" sz="2000" kern="0" dirty="0">
                <a:latin typeface="Verdana"/>
              </a:rPr>
              <a:t>Prevalence of Self-Reported Obesity Among Hispanic Adults,  </a:t>
            </a:r>
            <a:br>
              <a:rPr lang="en-US" sz="2000" kern="0" dirty="0">
                <a:latin typeface="Verdana"/>
              </a:rPr>
            </a:br>
            <a:r>
              <a:rPr lang="en-US" sz="2000" kern="0" dirty="0">
                <a:latin typeface="Verdana"/>
              </a:rPr>
              <a:t>by State and Territory, BRFSS, 2011-2013</a:t>
            </a:r>
          </a:p>
        </p:txBody>
      </p:sp>
      <p:sp>
        <p:nvSpPr>
          <p:cNvPr id="4" name="Text Placeholder 3"/>
          <p:cNvSpPr>
            <a:spLocks noGrp="1"/>
          </p:cNvSpPr>
          <p:nvPr>
            <p:ph type="body" sz="quarter" idx="11"/>
          </p:nvPr>
        </p:nvSpPr>
        <p:spPr>
          <a:xfrm>
            <a:off x="514350" y="5472112"/>
            <a:ext cx="9258300" cy="1243013"/>
          </a:xfrm>
        </p:spPr>
        <p:txBody>
          <a:bodyPr/>
          <a:lstStyle/>
          <a:p>
            <a:pPr lvl="0" indent="0"/>
            <a:r>
              <a:rPr lang="en-US" sz="900" i="1" dirty="0">
                <a:latin typeface="Verdana" pitchFamily="34" charset="0"/>
              </a:rPr>
              <a:t>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18707" y="1158467"/>
          <a:ext cx="4222970" cy="4844673"/>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459747">
                  <a:extLst>
                    <a:ext uri="{9D8B030D-6E8A-4147-A177-3AD203B41FA5}">
                      <a16:colId xmlns:a16="http://schemas.microsoft.com/office/drawing/2014/main" val="20001"/>
                    </a:ext>
                  </a:extLst>
                </a:gridCol>
                <a:gridCol w="1271751">
                  <a:extLst>
                    <a:ext uri="{9D8B030D-6E8A-4147-A177-3AD203B41FA5}">
                      <a16:colId xmlns:a16="http://schemas.microsoft.com/office/drawing/2014/main" val="20002"/>
                    </a:ext>
                  </a:extLst>
                </a:gridCol>
              </a:tblGrid>
              <a:tr h="19266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(14.1, 24.0)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539">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(32.5, 42.9)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(18.5, 31.6)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(18.1, 31.6)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(22.2, 29.9)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(26.1, 35.3)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7603">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(21.8, 35.6)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6"/>
          <a:ext cx="4167963" cy="4841267"/>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451639">
                  <a:extLst>
                    <a:ext uri="{9D8B030D-6E8A-4147-A177-3AD203B41FA5}">
                      <a16:colId xmlns:a16="http://schemas.microsoft.com/office/drawing/2014/main" val="20001"/>
                    </a:ext>
                  </a:extLst>
                </a:gridCol>
                <a:gridCol w="1264685">
                  <a:extLst>
                    <a:ext uri="{9D8B030D-6E8A-4147-A177-3AD203B41FA5}">
                      <a16:colId xmlns:a16="http://schemas.microsoft.com/office/drawing/2014/main" val="20002"/>
                    </a:ext>
                  </a:extLst>
                </a:gridCol>
              </a:tblGrid>
              <a:tr h="17359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592">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592">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(23.9, 36.0)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592">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592">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856">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592">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592">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endParaRPr lang="en-US" sz="105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592">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592">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592">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592">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592">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592">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401">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4401">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592">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592">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592">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592">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(17.5, 36.0)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592">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592">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4401">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(19.6, 36.3)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592">
                <a:tc>
                  <a:txBody>
                    <a:bodyPr/>
                    <a:lstStyle/>
                    <a:p>
                      <a:pPr algn="l" fontAlgn="t"/>
                      <a:r>
                        <a:rPr lang="en-US" sz="105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592">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592">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(24.3, 41.1)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592">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592">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8083817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2012-2014</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01869260"/>
              </p:ext>
            </p:extLst>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(22.0, 34.2)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(15.5, 26.7)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(23.1, 31.2)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(17.2, 30.5)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(30.7, 40.6)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(14.8, 29.2)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664286324"/>
              </p:ext>
            </p:extLst>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(28.5, 43.1)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dirty="0">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(29.1, 47.7)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dirty="0">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(19.0, 37.1)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dirty="0">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(21.2, 28.2)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dirty="0">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(28.8, 46.3)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2194443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2013-2015</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4654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(20.5, 36.0)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(30.1, 44.4)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(33.3, 37.5)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(17.9, 32.2)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(18.5, 33.5)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(32.2, 41.8)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(16.7, 36.6)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3131"/>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(21.2, 33.2)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(25.2, 31.2)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(26.7, 44.6)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(34.1, 44.3)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(20.0, 39.5)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(35.4, 38.5)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(15.4, 31.5)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(31.4, 49.6)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3698232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2014-2016</a:t>
            </a:r>
          </a:p>
        </p:txBody>
      </p:sp>
      <p:sp>
        <p:nvSpPr>
          <p:cNvPr id="4" name="Text Placeholder 3"/>
          <p:cNvSpPr>
            <a:spLocks noGrp="1"/>
          </p:cNvSpPr>
          <p:nvPr>
            <p:ph type="body" sz="quarter" idx="11"/>
          </p:nvPr>
        </p:nvSpPr>
        <p:spPr>
          <a:xfrm>
            <a:off x="514350" y="6079751"/>
            <a:ext cx="9189208" cy="512118"/>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7"/>
          <a:ext cx="4251102" cy="4849179"/>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901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078">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078">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(21.3, 35.5)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078">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078">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(25.4, 40.3)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078">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078">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078">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(28.0, 32.8)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078">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078">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(15.0, 26.1)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078">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078">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078">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078">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078">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078">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078">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078">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078">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078">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(18.4, 33.0)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078">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078">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078">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7603">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7603">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(33.8, 43.3)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7603">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5009">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(14.2, 33.4)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5469"/>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94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8">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8">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8">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8">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181">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8">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8">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8">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8">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8">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8">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8">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(32.7, 41.0)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8">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8">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8">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8">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8">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8">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(20.0, 41.3)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8">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(25.1, 42.0)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8">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8">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8">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(16.7, 34.1)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5302">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948">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948">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(28.7, 47.6)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948">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948">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(27.2, 38.1)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8436632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2015-2017</a:t>
            </a:r>
          </a:p>
        </p:txBody>
      </p:sp>
      <p:sp>
        <p:nvSpPr>
          <p:cNvPr id="4" name="Text Placeholder 3"/>
          <p:cNvSpPr>
            <a:spLocks noGrp="1"/>
          </p:cNvSpPr>
          <p:nvPr>
            <p:ph type="body" sz="quarter" idx="11"/>
          </p:nvPr>
        </p:nvSpPr>
        <p:spPr>
          <a:xfrm>
            <a:off x="514350" y="6079750"/>
            <a:ext cx="9189208" cy="778249"/>
          </a:xfrm>
        </p:spPr>
        <p:txBody>
          <a:bodyPr/>
          <a:lstStyle/>
          <a:p>
            <a:pPr indent="0"/>
            <a:r>
              <a:rPr lang="en-US" sz="900"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 30</a:t>
            </a:r>
            <a:r>
              <a:rPr lang="en-US" sz="900" dirty="0">
                <a:solidFill>
                  <a:srgbClr val="060606"/>
                </a:solidFill>
                <a:latin typeface="Verdana" pitchFamily="34" charset="0"/>
              </a:rPr>
              <a:t>%.</a:t>
            </a:r>
          </a:p>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(21.7, 37.1)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(33.5, 37.5)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(27.4, 36.8)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(15.1, 25.3)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(34.5, 39.2)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(25.8, 39.6)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(23.4, 42.5)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(28.2, 34.0)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(34.4, 43.0)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(20.1, 40.4)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48294"/>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(26.1, 32.4)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(16.7, 33.4)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(29.4, 34.5)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(28.6, 45.1)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(32.6, 41.3)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454">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(23.6, 32.4)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(25.0, 46.5)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(22.6, 37.6)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(36.1, 39.8)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(25.6, 30.4)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(18.7, 35.9)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(26.3, 33.7)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(21.0, 38.6)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(26.0, 37.5)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1381245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14867"/>
            <a:ext cx="9448800" cy="668866"/>
          </a:xfrm>
        </p:spPr>
        <p:txBody>
          <a:bodyPr/>
          <a:lstStyle/>
          <a:p>
            <a:br>
              <a:rPr lang="en-US" sz="2000" kern="0" dirty="0">
                <a:solidFill>
                  <a:srgbClr val="000000"/>
                </a:solidFill>
                <a:latin typeface="Verdana"/>
              </a:rPr>
            </a:br>
            <a:r>
              <a:rPr lang="en-US" sz="2000" kern="0" dirty="0">
                <a:latin typeface="Verdana"/>
              </a:rPr>
              <a:t>Prevalence of Self-Reported Obesity Among Hispanic Adults,</a:t>
            </a:r>
            <a:br>
              <a:rPr lang="en-US" sz="2000" kern="0" dirty="0">
                <a:latin typeface="Verdana"/>
              </a:rPr>
            </a:br>
            <a:r>
              <a:rPr lang="en-US" sz="2000" kern="0" dirty="0">
                <a:latin typeface="Verdana"/>
              </a:rPr>
              <a:t>by State and Territory, BRFSS, 2016-2018</a:t>
            </a:r>
          </a:p>
        </p:txBody>
      </p:sp>
      <p:sp>
        <p:nvSpPr>
          <p:cNvPr id="4" name="Text Placeholder 3"/>
          <p:cNvSpPr>
            <a:spLocks noGrp="1"/>
          </p:cNvSpPr>
          <p:nvPr>
            <p:ph type="body" sz="quarter" idx="11"/>
          </p:nvPr>
        </p:nvSpPr>
        <p:spPr>
          <a:xfrm>
            <a:off x="514350" y="6079750"/>
            <a:ext cx="9189208" cy="778249"/>
          </a:xfrm>
        </p:spPr>
        <p:txBody>
          <a:bodyPr/>
          <a:lstStyle/>
          <a:p>
            <a:pPr indent="0"/>
            <a:r>
              <a:rPr lang="en-US" sz="900" i="1" dirty="0">
                <a:latin typeface="Verdana" pitchFamily="34" charset="0"/>
              </a:rPr>
              <a:t>Source: </a:t>
            </a:r>
            <a:r>
              <a:rPr lang="en-US" sz="900" dirty="0">
                <a:latin typeface="Verdana" pitchFamily="34" charset="0"/>
              </a:rPr>
              <a:t>Behavioral Risk Factor Surveillance System, CDC. </a:t>
            </a:r>
          </a:p>
          <a:p>
            <a:pPr indent="0"/>
            <a:r>
              <a:rPr lang="en-US" sz="900" dirty="0">
                <a:latin typeface="Verdana" pitchFamily="34" charset="0"/>
              </a:rPr>
              <a:t>. </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90575" y="1158468"/>
          <a:ext cx="4251102" cy="4851708"/>
        </p:xfrm>
        <a:graphic>
          <a:graphicData uri="http://schemas.openxmlformats.org/drawingml/2006/table">
            <a:tbl>
              <a:tblPr firstRow="1"/>
              <a:tblGrid>
                <a:gridCol w="14573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22177">
                  <a:extLst>
                    <a:ext uri="{9D8B030D-6E8A-4147-A177-3AD203B41FA5}">
                      <a16:colId xmlns:a16="http://schemas.microsoft.com/office/drawing/2014/main" val="20002"/>
                    </a:ext>
                  </a:extLst>
                </a:gridCol>
              </a:tblGrid>
              <a:tr h="173232">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94">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94">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94">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94">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(24.7, 40.4)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294">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94">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94">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94">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94">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(19.0, 28.5)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94">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94">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94">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94">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3294">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3294">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94">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94">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94">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94">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94">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(25.6, 38.6)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94">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(20.4, 39.4)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94">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544">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544">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4716">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4716">
                <a:tc>
                  <a:txBody>
                    <a:bodyPr/>
                    <a:lstStyle/>
                    <a:p>
                      <a:pPr algn="l" fontAlgn="t"/>
                      <a:r>
                        <a:rPr lang="en-US" sz="110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(20.1, 38.0)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98628"/>
                  </a:ext>
                </a:extLst>
              </a:tr>
              <a:tr h="164716">
                <a:tc>
                  <a:txBody>
                    <a:bodyPr/>
                    <a:lstStyle/>
                    <a:p>
                      <a:pPr algn="l" fontAlgn="t"/>
                      <a:r>
                        <a:rPr lang="en-US" sz="110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(30.3, 44.5)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161883"/>
          <a:ext cx="4167963" cy="4836480"/>
        </p:xfrm>
        <a:graphic>
          <a:graphicData uri="http://schemas.openxmlformats.org/drawingml/2006/table">
            <a:tbl>
              <a:tblPr firstRow="1"/>
              <a:tblGrid>
                <a:gridCol w="1339465">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45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454">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(20.7, 33.9)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454">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454">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454">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(17.0, 33.1)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997">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454">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454">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454">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(26.5, 33.7)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454">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454">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(34.3, 45.5)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454">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454">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6343">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454">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454">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454">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454">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(23.6, 43.7)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454">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(26.7, 41.4)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454">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(35.8, 40.0)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454">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454">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(17.1, 34.6)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947">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454">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454">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(18.9, 36.2)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454">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(29.4, 40.9)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454">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(25.5, 34.2)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7102233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descr="Prevalence of Self-Reported Obesity Among Non-Hispanic White Adults, by State and Territory, BRFSS, 2011-2013. Map details in table below."/>
          <p:cNvSpPr>
            <a:spLocks noGrp="1"/>
          </p:cNvSpPr>
          <p:nvPr>
            <p:ph type="title"/>
          </p:nvPr>
        </p:nvSpPr>
        <p:spPr>
          <a:xfrm>
            <a:off x="112542" y="1024"/>
            <a:ext cx="10174458" cy="1254471"/>
          </a:xfrm>
        </p:spPr>
        <p:txBody>
          <a:bodyPr/>
          <a:lstStyle/>
          <a:p>
            <a:r>
              <a:rPr lang="en-US" sz="2200" kern="0" dirty="0">
                <a:latin typeface="Verdana"/>
              </a:rPr>
              <a:t>Prevalence of Self-Reported Obesity Among Non-Hispanic White Adults, by State and Territory, BRFSS, 2011-2013</a:t>
            </a:r>
            <a:endParaRPr lang="en-US" sz="2200" dirty="0"/>
          </a:p>
        </p:txBody>
      </p:sp>
      <p:grpSp>
        <p:nvGrpSpPr>
          <p:cNvPr id="9" name="Group 8" descr="Prevalence of Self-Reported Obesity Among Non-Hispanic White Adults, by State and Territory, BRFSS, 2011-2013. Map details in table below."/>
          <p:cNvGrpSpPr/>
          <p:nvPr/>
        </p:nvGrpSpPr>
        <p:grpSpPr>
          <a:xfrm>
            <a:off x="894735" y="1696767"/>
            <a:ext cx="8261886" cy="4600584"/>
            <a:chOff x="786581" y="1668544"/>
            <a:chExt cx="8261886" cy="4600584"/>
          </a:xfrm>
        </p:grpSpPr>
        <p:pic>
          <p:nvPicPr>
            <p:cNvPr id="10" name="Picture 9" descr="Data details available in following table" title="Prevalence of Self-Reported Obesity Among Non-Hispanic White Adults, by State and Territory, BRFSS, 2011-2013"/>
            <p:cNvPicPr>
              <a:picLocks noChangeAspect="1"/>
            </p:cNvPicPr>
            <p:nvPr/>
          </p:nvPicPr>
          <p:blipFill rotWithShape="1">
            <a:blip r:embed="rId2" cstate="email">
              <a:extLst>
                <a:ext uri="{28A0092B-C50C-407E-A947-70E740481C1C}">
                  <a14:useLocalDpi xmlns:a14="http://schemas.microsoft.com/office/drawing/2010/main" val="0"/>
                </a:ext>
              </a:extLst>
            </a:blip>
            <a:srcRect t="8551" b="16942"/>
            <a:stretch/>
          </p:blipFill>
          <p:spPr>
            <a:xfrm>
              <a:off x="786581" y="1668544"/>
              <a:ext cx="8261886" cy="4600584"/>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505202" y="4227872"/>
              <a:ext cx="1514475" cy="1438275"/>
            </a:xfrm>
            <a:prstGeom prst="rect">
              <a:avLst/>
            </a:prstGeom>
          </p:spPr>
        </p:pic>
      </p:grpSp>
      <p:sp>
        <p:nvSpPr>
          <p:cNvPr id="6" name="TextBox 5"/>
          <p:cNvSpPr txBox="1"/>
          <p:nvPr/>
        </p:nvSpPr>
        <p:spPr>
          <a:xfrm>
            <a:off x="894735" y="6430298"/>
            <a:ext cx="7757652" cy="246221"/>
          </a:xfrm>
          <a:prstGeom prst="rect">
            <a:avLst/>
          </a:prstGeom>
          <a:noFill/>
        </p:spPr>
        <p:txBody>
          <a:bodyPr wrap="square" rtlCol="0">
            <a:spAutoFit/>
          </a:bodyPr>
          <a:lstStyle/>
          <a:p>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803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785" y="343416"/>
            <a:ext cx="9268720" cy="912079"/>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2012-2014</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revalence of Self-Reported Obesity Among Non-Hispanic White Adults, by State and Territory, BRFSS, 2012-2014.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884" b="16891"/>
          <a:stretch/>
        </p:blipFill>
        <p:spPr>
          <a:xfrm>
            <a:off x="657226" y="1617785"/>
            <a:ext cx="8388330" cy="4640511"/>
          </a:xfrm>
          <a:prstGeom prst="rect">
            <a:avLst/>
          </a:prstGeom>
        </p:spPr>
      </p:pic>
      <p:pic>
        <p:nvPicPr>
          <p:cNvPr id="12" name="Picture 11" descr="&lt;20%&#10;20% &lt;25%&#10;25% &lt;30%&#10;30% &lt;35%&#10;equal to or greater than  35%"/>
          <p:cNvPicPr>
            <a:picLocks noChangeAspect="1"/>
          </p:cNvPicPr>
          <p:nvPr/>
        </p:nvPicPr>
        <p:blipFill rotWithShape="1">
          <a:blip r:embed="rId3"/>
          <a:srcRect l="71129" t="50000" r="12719" b="26757"/>
          <a:stretch/>
        </p:blipFill>
        <p:spPr>
          <a:xfrm>
            <a:off x="7410578" y="4224213"/>
            <a:ext cx="1514475" cy="1438275"/>
          </a:xfrm>
          <a:prstGeom prst="rect">
            <a:avLst/>
          </a:prstGeom>
        </p:spPr>
      </p:pic>
      <p:sp>
        <p:nvSpPr>
          <p:cNvPr id="8" name="TextBox 7"/>
          <p:cNvSpPr txBox="1"/>
          <p:nvPr/>
        </p:nvSpPr>
        <p:spPr>
          <a:xfrm>
            <a:off x="895349" y="6438188"/>
            <a:ext cx="7705725" cy="246221"/>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0180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166" y="253219"/>
            <a:ext cx="9312812" cy="942224"/>
          </a:xfrm>
        </p:spPr>
        <p:txBody>
          <a:bodyPr/>
          <a:lstStyle/>
          <a:p>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br>
              <a:rPr lang="en-US" sz="2400" kern="0" dirty="0">
                <a:latin typeface="Verdana" panose="020B0604030504040204" pitchFamily="34" charset="0"/>
                <a:ea typeface="Verdana" panose="020B0604030504040204" pitchFamily="34" charset="0"/>
                <a:cs typeface="Verdana" panose="020B0604030504040204" pitchFamily="34" charset="0"/>
              </a:rPr>
            </a:br>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2013-2015</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revalence of Self-Reported Obesity Among Non-Hispanic White Adults, by State and Territory, BRFSS, 2013-2015.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8245" b="16885"/>
          <a:stretch/>
        </p:blipFill>
        <p:spPr>
          <a:xfrm>
            <a:off x="641379" y="1589649"/>
            <a:ext cx="8407022" cy="4633022"/>
          </a:xfrm>
          <a:prstGeom prst="rect">
            <a:avLst/>
          </a:prstGeom>
        </p:spPr>
      </p:pic>
      <p:pic>
        <p:nvPicPr>
          <p:cNvPr id="11" name="Picture 10" descr="&lt;20%&#10;20% &lt;25%&#10;25% &lt;30%&#10;30% &lt;35%&#10;equal to or greater than  35%"/>
          <p:cNvPicPr>
            <a:picLocks noChangeAspect="1"/>
          </p:cNvPicPr>
          <p:nvPr/>
        </p:nvPicPr>
        <p:blipFill rotWithShape="1">
          <a:blip r:embed="rId3"/>
          <a:srcRect l="71129" t="50000" r="12719" b="26757"/>
          <a:stretch/>
        </p:blipFill>
        <p:spPr>
          <a:xfrm>
            <a:off x="7413530" y="4195503"/>
            <a:ext cx="1514475" cy="1438275"/>
          </a:xfrm>
          <a:prstGeom prst="rect">
            <a:avLst/>
          </a:prstGeom>
        </p:spPr>
      </p:pic>
      <p:sp>
        <p:nvSpPr>
          <p:cNvPr id="6" name="TextBox 5"/>
          <p:cNvSpPr txBox="1"/>
          <p:nvPr/>
        </p:nvSpPr>
        <p:spPr>
          <a:xfrm>
            <a:off x="1201004" y="6438189"/>
            <a:ext cx="784733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8471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676" y="239284"/>
            <a:ext cx="10761784" cy="1120617"/>
          </a:xfrm>
        </p:spPr>
        <p:txBody>
          <a:bodyPr/>
          <a:lstStyle/>
          <a:p>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 of Self-Reported Obesity Among Non-Hispanic </a:t>
            </a:r>
            <a:b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b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White Adults, by State </a:t>
            </a:r>
            <a:r>
              <a:rPr lang="en-US" sz="2200" kern="0" dirty="0">
                <a:solidFill>
                  <a:srgbClr val="0039A6"/>
                </a:solidFill>
                <a:latin typeface="Verdana"/>
              </a:rPr>
              <a:t>and Territory</a:t>
            </a:r>
            <a:r>
              <a:rPr lang="en-US" sz="2200" kern="0" dirty="0">
                <a:solidFill>
                  <a:srgbClr val="0039A6"/>
                </a:solidFill>
                <a:latin typeface="Verdana" panose="020B0604030504040204" pitchFamily="34" charset="0"/>
                <a:ea typeface="Verdana" panose="020B0604030504040204" pitchFamily="34" charset="0"/>
                <a:cs typeface="Verdana" panose="020B0604030504040204" pitchFamily="34" charset="0"/>
              </a:rPr>
              <a:t>, BRFSS, 2014-2016</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Prevalence of Self-Reported Obesity Among Non-Hispanic White Adults, by State and Territory, BRFSS, 2014-2016. Map details in table below."/>
          <p:cNvPicPr>
            <a:picLocks noChangeAspect="1"/>
          </p:cNvPicPr>
          <p:nvPr/>
        </p:nvPicPr>
        <p:blipFill rotWithShape="1">
          <a:blip r:embed="rId2" cstate="email">
            <a:extLst>
              <a:ext uri="{28A0092B-C50C-407E-A947-70E740481C1C}">
                <a14:useLocalDpi xmlns:a14="http://schemas.microsoft.com/office/drawing/2010/main" val="0"/>
              </a:ext>
            </a:extLst>
          </a:blip>
          <a:srcRect t="11236" b="13355"/>
          <a:stretch/>
        </p:blipFill>
        <p:spPr>
          <a:xfrm>
            <a:off x="844061" y="1441664"/>
            <a:ext cx="8204405" cy="4802118"/>
          </a:xfrm>
          <a:prstGeom prst="rect">
            <a:avLst/>
          </a:prstGeom>
        </p:spPr>
      </p:pic>
      <p:sp>
        <p:nvSpPr>
          <p:cNvPr id="5" name="TextBox 4"/>
          <p:cNvSpPr txBox="1"/>
          <p:nvPr/>
        </p:nvSpPr>
        <p:spPr>
          <a:xfrm>
            <a:off x="1287889" y="6478073"/>
            <a:ext cx="762751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10;&#10;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072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880" y="239285"/>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2015-2017</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White Adults, by State and Territory, BRFSS, 2016-2018. Map details in table below."/>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641" y="830316"/>
            <a:ext cx="8396826" cy="6027684"/>
          </a:xfrm>
          <a:prstGeom prst="rect">
            <a:avLst/>
          </a:prstGeom>
        </p:spPr>
      </p:pic>
      <p:sp>
        <p:nvSpPr>
          <p:cNvPr id="8" name="TextBox 7"/>
          <p:cNvSpPr txBox="1"/>
          <p:nvPr/>
        </p:nvSpPr>
        <p:spPr>
          <a:xfrm>
            <a:off x="956442" y="6369269"/>
            <a:ext cx="788219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942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880" y="239285"/>
            <a:ext cx="9883815" cy="64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2016-2018</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revalence of Self-Reported Obesity Among Non-Hispanic White Adults, by State and Territory, BRFSS, 2016-2018. Map details in table below."/>
          <p:cNvPicPr>
            <a:picLocks noChangeAspect="1"/>
          </p:cNvPicPr>
          <p:nvPr/>
        </p:nvPicPr>
        <p:blipFill>
          <a:blip r:embed="rId2"/>
          <a:stretch>
            <a:fillRect/>
          </a:stretch>
        </p:blipFill>
        <p:spPr>
          <a:xfrm>
            <a:off x="541867" y="781254"/>
            <a:ext cx="8506598" cy="6076746"/>
          </a:xfrm>
          <a:prstGeom prst="rect">
            <a:avLst/>
          </a:prstGeom>
        </p:spPr>
      </p:pic>
      <p:sp>
        <p:nvSpPr>
          <p:cNvPr id="9" name="TextBox 8"/>
          <p:cNvSpPr txBox="1"/>
          <p:nvPr/>
        </p:nvSpPr>
        <p:spPr>
          <a:xfrm>
            <a:off x="1151467" y="6383867"/>
            <a:ext cx="7690129"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60606"/>
                </a:solidFill>
                <a:effectLst/>
                <a:uLnTx/>
                <a:uFillTx/>
                <a:latin typeface="Verdana" panose="020B0604030504040204" pitchFamily="34" charset="0"/>
                <a:ea typeface="Verdana" panose="020B0604030504040204" pitchFamily="34" charset="0"/>
                <a:cs typeface="Verdana" panose="020B0604030504040204" pitchFamily="34" charset="0"/>
              </a:rPr>
              <a:t>*Sample size &lt;50 or the relative standard error (dividing the standard error by the prevalence) ≥30%.</a:t>
            </a:r>
          </a:p>
        </p:txBody>
      </p:sp>
      <p:pic>
        <p:nvPicPr>
          <p:cNvPr id="4" name="Picture 2" descr="HHS and CDC logo" title="HHS and CDC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82684"/>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7032</TotalTime>
  <Words>8723</Words>
  <Application>Microsoft Office PowerPoint</Application>
  <PresentationFormat>35mm Slides</PresentationFormat>
  <Paragraphs>3099</Paragraphs>
  <Slides>39</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Myriad Web Pro</vt:lpstr>
      <vt:lpstr>Times New Roman</vt:lpstr>
      <vt:lpstr>Verdana</vt:lpstr>
      <vt:lpstr>Wingdings</vt:lpstr>
      <vt:lpstr>NCCDPHP_ppt_darktheme[1]</vt:lpstr>
      <vt:lpstr>NCEZID_ppt_lighttheme[1]</vt:lpstr>
      <vt:lpstr>1_NCEZID_ppt_lighttheme[1]</vt:lpstr>
      <vt:lpstr>Prevalence of Self-Reported Obesity Among U.S. Adults  by Race/Ethnicity, State and Territory, BRFSS</vt:lpstr>
      <vt:lpstr>Prevalence of Self-Reported Obesity Among U.S. Adults by Race/Ethnicity, State and Territory, BRFSS,</vt:lpstr>
      <vt:lpstr>Prevalence of Self-Reported Obesity Among U.S. Adults  by Race/Ethnicity, State and Territory, BRFSS</vt:lpstr>
      <vt:lpstr>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Prevalence of Self-Reported Obesity Among Non-Hispanic  White Adults, by State and Territory, BRFSS, 2014-2016</vt:lpstr>
      <vt:lpstr>Prevalence of Self-Reported Obesity Among Non-Hispanic White Adults, by State and Territory, BRFSS, 2015-2017</vt:lpstr>
      <vt:lpstr>Prevalence of Self-Reported Obesity Among Non-Hispanic White Adults, by State and Territory, BRFSS, 2016-2018</vt:lpstr>
      <vt:lpstr> Prevalence of Self-Reported Obesity Among Non-Hispanic White Adults, by State and Territory, BRFSS, 2011-2013</vt:lpstr>
      <vt:lpstr> Prevalence of Self-Reported Obesity Among Non-Hispanic White Adults, by State and Territory, BRFSS, 2012-2014</vt:lpstr>
      <vt:lpstr> Prevalence of Self-Reported Obesity Among Non-Hispanic White Adults, by State and Territory, BRFSS, 2013-2015</vt:lpstr>
      <vt:lpstr> Prevalence of Self-Reported Obesity Among Non-Hispanic White Adults, by State and Territory, BRFSS, 2014-2016</vt:lpstr>
      <vt:lpstr> Prevalence of Self-Reported Obesity Among Non-Hispanic White Adults, by State and Territory, BRFSS, 2015-2017</vt:lpstr>
      <vt:lpstr> Prevalence of Self-Reported Obesity Among Non-Hispanic White Adults, by State and Territory, BRFSS, 2016-2018</vt:lpstr>
      <vt:lpstr>Prevalence of Self-Reported Obesity Among Non-Hispanic Black Adults, by State and Territory, BRFSS, 2011-2013</vt:lpstr>
      <vt:lpstr>Prevalence of Self-Reported Obesity Among Non-Hispanic Black Adults, by State and Territory, BRFSS, 2012-2014</vt:lpstr>
      <vt:lpstr>Prevalence of Self-Reported Obesity Among Non-Hispanic Black Adults, by State and Territory, BRFSS, 2013-2015</vt:lpstr>
      <vt:lpstr>Prevalence of Self-Reported Obesity Among Non-Hispanic Black Adults, by State and Territory, BRFSS, 2014-2016</vt:lpstr>
      <vt:lpstr>Prevalence of Self-Reported Obesity Among Non-Hispanic Black Adults, by State and Territory, BRFSS, 2015-2017</vt:lpstr>
      <vt:lpstr>Prevalence of Self-Reported Obesity Among Non-Hispanic Black Adults, by State and Territory, BRFSS, 2016-2018</vt:lpstr>
      <vt:lpstr>Prevalence of Self-Reported Obesity Among Non-Hispanic Black Adults,  by State and Territory , BRFSS, 2011-2013</vt:lpstr>
      <vt:lpstr> Prevalence of Self-Reported Obesity Among Non-Hispanic Black Adults, by State and Territory, BRFSS, 2012-2014</vt:lpstr>
      <vt:lpstr> Prevalence of Self-Reported Obesity Among Non-Hispanic Black Adults, by State and Territory, BRFSS, 2013-2015</vt:lpstr>
      <vt:lpstr> Prevalence of Self-Reported Obesity Among Non-Hispanic Black Adults, by State and Territory, BRFSS, 2014-2016</vt:lpstr>
      <vt:lpstr> Prevalence of Self-Reported Obesity Among Non-Hispanic Black Adults, by State and Territory, BRFSS, 2015-2017</vt:lpstr>
      <vt:lpstr> Prevalence of Self-Reported Obesity Among Non-Hispanic Black Adults, by State and Territory, BRFSS, 2016-2018</vt:lpstr>
      <vt:lpstr>Prevalence of Self-Reported Obesity Among Hispanic Adults, by State and Territory, BRFSS, 2011-2013</vt:lpstr>
      <vt:lpstr>Prevalence of Self-Reported Obesity Among Hispanic Adults, by State and Territory, BRFSS, 2012-2014</vt:lpstr>
      <vt:lpstr>Prevalence of Self-Reported Obesity Among Hispanic Adults, by State and Territory, BRFSS, 2013-2015</vt:lpstr>
      <vt:lpstr>Prevalence of Self-Reported Obesity Among Hispanic Adults, by State and Territory, BRFSS, 2014-2016</vt:lpstr>
      <vt:lpstr>Prevalence of Self-Reported Obesity Among Hispanic Adults, by State and Territory, BRFSS, 2015-2017</vt:lpstr>
      <vt:lpstr>Prevalence of Self-Reported Obesity Among Hispanic Adults, by State and Territory, BRFSS, 2016-2018</vt:lpstr>
      <vt:lpstr> Prevalence of Self-Reported Obesity Among Hispanic Adults,   by State and Territory, BRFSS, 2011-2013</vt:lpstr>
      <vt:lpstr> Prevalence of Self-Reported Obesity Among Hispanic Adults, by State and Territory, BRFSS, 2012-2014</vt:lpstr>
      <vt:lpstr> Prevalence of Self-Reported Obesity Among Hispanic Adults, by State and Territory, BRFSS, 2013-2015</vt:lpstr>
      <vt:lpstr> Prevalence of Self-Reported Obesity Among Hispanic Adults, by State and Territory, BRFSS, 2014-2016</vt:lpstr>
      <vt:lpstr> Prevalence of Self-Reported Obesity Among Hispanic Adults, by State and Territory, BRFSS, 2015-2017</vt:lpstr>
      <vt:lpstr> Prevalence of Self-Reported Obesity Among Hispanic Adults, by State and Territory, BRFSS, 2016-2018</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650</cp:revision>
  <cp:lastPrinted>2014-08-11T12:44:34Z</cp:lastPrinted>
  <dcterms:created xsi:type="dcterms:W3CDTF">2000-10-25T15:41:08Z</dcterms:created>
  <dcterms:modified xsi:type="dcterms:W3CDTF">2020-09-14T14:31:35Z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