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 id="2147483730" r:id="rId5"/>
    <p:sldMasterId id="2147483740" r:id="rId6"/>
  </p:sldMasterIdLst>
  <p:notesMasterIdLst>
    <p:notesMasterId r:id="rId25"/>
  </p:notesMasterIdLst>
  <p:handoutMasterIdLst>
    <p:handoutMasterId r:id="rId26"/>
  </p:handoutMasterIdLst>
  <p:sldIdLst>
    <p:sldId id="539" r:id="rId7"/>
    <p:sldId id="542" r:id="rId8"/>
    <p:sldId id="545" r:id="rId9"/>
    <p:sldId id="582" r:id="rId10"/>
    <p:sldId id="591" r:id="rId11"/>
    <p:sldId id="606" r:id="rId12"/>
    <p:sldId id="589" r:id="rId13"/>
    <p:sldId id="593" r:id="rId14"/>
    <p:sldId id="607" r:id="rId15"/>
    <p:sldId id="590" r:id="rId16"/>
    <p:sldId id="595" r:id="rId17"/>
    <p:sldId id="608" r:id="rId18"/>
    <p:sldId id="597" r:id="rId19"/>
    <p:sldId id="598" r:id="rId20"/>
    <p:sldId id="609" r:id="rId21"/>
    <p:sldId id="605" r:id="rId22"/>
    <p:sldId id="603" r:id="rId23"/>
    <p:sldId id="610" r:id="rId24"/>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384" userDrawn="1">
          <p15:clr>
            <a:srgbClr val="A4A3A4"/>
          </p15:clr>
        </p15:guide>
        <p15:guide id="3" pos="6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uire, Lisa (CDC/ONDIEH/NCIPC)" initials="LCM" lastIdx="2" clrIdx="0"/>
  <p:cmAuthor id="1" name="CDC User" initials="DAG" lastIdx="3" clrIdx="1"/>
  <p:cmAuthor id="2" name="Ederer, David (CDC/DDNID/NCCDPHP/DNPAO)" initials="E(" lastIdx="1" clrIdx="2">
    <p:extLst>
      <p:ext uri="{19B8F6BF-5375-455C-9EA6-DF929625EA0E}">
        <p15:presenceInfo xmlns:p15="http://schemas.microsoft.com/office/powerpoint/2012/main" userId="S::xhj2@cdc.gov::66410689-e4e9-4a94-87f9-ef385ed74ac4" providerId="AD"/>
      </p:ext>
    </p:extLst>
  </p:cmAuthor>
  <p:cmAuthor id="3" name="Zhao, Lixia (CDC/DDNID/NCCDPHP/DNPAO)" initials="ZL(" lastIdx="1" clrIdx="3">
    <p:extLst>
      <p:ext uri="{19B8F6BF-5375-455C-9EA6-DF929625EA0E}">
        <p15:presenceInfo xmlns:p15="http://schemas.microsoft.com/office/powerpoint/2012/main" userId="S::ynl3@cdc.gov::4676f9d5-1308-442c-a674-67b1138ed07f" providerId="AD"/>
      </p:ext>
    </p:extLst>
  </p:cmAuthor>
  <p:cmAuthor id="4" name="Evelyn" initials="E" lastIdx="3" clrIdx="4">
    <p:extLst>
      <p:ext uri="{19B8F6BF-5375-455C-9EA6-DF929625EA0E}">
        <p15:presenceInfo xmlns:p15="http://schemas.microsoft.com/office/powerpoint/2012/main" userId="S::ydj2@cdc.gov::6ac5eaec-675e-457c-bb46-8f407369e67b" providerId="AD"/>
      </p:ext>
    </p:extLst>
  </p:cmAuthor>
  <p:cmAuthor id="5" name="Moore, Georgia Ann (CDC/DDPHSIS/CSTLTS/OD)" initials="MGA(" lastIdx="3" clrIdx="5">
    <p:extLst>
      <p:ext uri="{19B8F6BF-5375-455C-9EA6-DF929625EA0E}">
        <p15:presenceInfo xmlns:p15="http://schemas.microsoft.com/office/powerpoint/2012/main" userId="S::gbm7@cdc.gov::3d8af32e-2536-40e7-8bd3-fae50345a15a" providerId="AD"/>
      </p:ext>
    </p:extLst>
  </p:cmAuthor>
  <p:cmAuthor id="6" name="CSTLTS ADS" initials="acy2" lastIdx="3" clrIdx="6">
    <p:extLst>
      <p:ext uri="{19B8F6BF-5375-455C-9EA6-DF929625EA0E}">
        <p15:presenceInfo xmlns:p15="http://schemas.microsoft.com/office/powerpoint/2012/main" userId="CSTLTS A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60606"/>
    <a:srgbClr val="BCE292"/>
    <a:srgbClr val="9ED561"/>
    <a:srgbClr val="E8FECE"/>
    <a:srgbClr val="FAF400"/>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065" autoAdjust="0"/>
  </p:normalViewPr>
  <p:slideViewPr>
    <p:cSldViewPr snapToGrid="0">
      <p:cViewPr varScale="1">
        <p:scale>
          <a:sx n="82" d="100"/>
          <a:sy n="82" d="100"/>
        </p:scale>
        <p:origin x="102" y="192"/>
      </p:cViewPr>
      <p:guideLst>
        <p:guide orient="horz" pos="696"/>
        <p:guide pos="384"/>
        <p:guide pos="64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1" y="0"/>
            <a:ext cx="3033306"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0"/>
            <a:ext cx="3033305"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1" y="8694295"/>
            <a:ext cx="3033306"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3822"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defTabSz="916716"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19" y="0"/>
            <a:ext cx="3023821"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algn="r" defTabSz="916716"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5" y="4344027"/>
            <a:ext cx="5118209" cy="4114488"/>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491"/>
            <a:ext cx="3023822"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defTabSz="916716"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19" y="8686491"/>
            <a:ext cx="3023821"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algn="r" defTabSz="916716"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a:t>
            </a:fld>
            <a:endParaRPr lang="en-US"/>
          </a:p>
        </p:txBody>
      </p:sp>
    </p:spTree>
    <p:extLst>
      <p:ext uri="{BB962C8B-B14F-4D97-AF65-F5344CB8AC3E}">
        <p14:creationId xmlns:p14="http://schemas.microsoft.com/office/powerpoint/2010/main" val="10503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11</a:t>
            </a:fld>
            <a:endParaRPr lang="en-US"/>
          </a:p>
        </p:txBody>
      </p:sp>
    </p:spTree>
    <p:extLst>
      <p:ext uri="{BB962C8B-B14F-4D97-AF65-F5344CB8AC3E}">
        <p14:creationId xmlns:p14="http://schemas.microsoft.com/office/powerpoint/2010/main" val="315758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8230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13</a:t>
            </a:fld>
            <a:endParaRPr lang="en-US"/>
          </a:p>
        </p:txBody>
      </p:sp>
    </p:spTree>
    <p:extLst>
      <p:ext uri="{BB962C8B-B14F-4D97-AF65-F5344CB8AC3E}">
        <p14:creationId xmlns:p14="http://schemas.microsoft.com/office/powerpoint/2010/main" val="53945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14</a:t>
            </a:fld>
            <a:endParaRPr lang="en-US"/>
          </a:p>
        </p:txBody>
      </p:sp>
    </p:spTree>
    <p:extLst>
      <p:ext uri="{BB962C8B-B14F-4D97-AF65-F5344CB8AC3E}">
        <p14:creationId xmlns:p14="http://schemas.microsoft.com/office/powerpoint/2010/main" val="45886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137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16</a:t>
            </a:fld>
            <a:endParaRPr lang="en-US"/>
          </a:p>
        </p:txBody>
      </p:sp>
    </p:spTree>
    <p:extLst>
      <p:ext uri="{BB962C8B-B14F-4D97-AF65-F5344CB8AC3E}">
        <p14:creationId xmlns:p14="http://schemas.microsoft.com/office/powerpoint/2010/main" val="96076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17</a:t>
            </a:fld>
            <a:endParaRPr lang="en-US"/>
          </a:p>
        </p:txBody>
      </p:sp>
    </p:spTree>
    <p:extLst>
      <p:ext uri="{BB962C8B-B14F-4D97-AF65-F5344CB8AC3E}">
        <p14:creationId xmlns:p14="http://schemas.microsoft.com/office/powerpoint/2010/main" val="354257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09826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2</a:t>
            </a:fld>
            <a:endParaRPr lang="en-US"/>
          </a:p>
        </p:txBody>
      </p:sp>
    </p:spTree>
    <p:extLst>
      <p:ext uri="{BB962C8B-B14F-4D97-AF65-F5344CB8AC3E}">
        <p14:creationId xmlns:p14="http://schemas.microsoft.com/office/powerpoint/2010/main" val="242648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4</a:t>
            </a:fld>
            <a:endParaRPr lang="en-US"/>
          </a:p>
        </p:txBody>
      </p:sp>
    </p:spTree>
    <p:extLst>
      <p:ext uri="{BB962C8B-B14F-4D97-AF65-F5344CB8AC3E}">
        <p14:creationId xmlns:p14="http://schemas.microsoft.com/office/powerpoint/2010/main" val="51553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5</a:t>
            </a:fld>
            <a:endParaRPr lang="en-US"/>
          </a:p>
        </p:txBody>
      </p:sp>
    </p:spTree>
    <p:extLst>
      <p:ext uri="{BB962C8B-B14F-4D97-AF65-F5344CB8AC3E}">
        <p14:creationId xmlns:p14="http://schemas.microsoft.com/office/powerpoint/2010/main" val="3159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4937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7</a:t>
            </a:fld>
            <a:endParaRPr lang="en-US"/>
          </a:p>
        </p:txBody>
      </p:sp>
    </p:spTree>
    <p:extLst>
      <p:ext uri="{BB962C8B-B14F-4D97-AF65-F5344CB8AC3E}">
        <p14:creationId xmlns:p14="http://schemas.microsoft.com/office/powerpoint/2010/main" val="172213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8</a:t>
            </a:fld>
            <a:endParaRPr lang="en-US"/>
          </a:p>
        </p:txBody>
      </p:sp>
    </p:spTree>
    <p:extLst>
      <p:ext uri="{BB962C8B-B14F-4D97-AF65-F5344CB8AC3E}">
        <p14:creationId xmlns:p14="http://schemas.microsoft.com/office/powerpoint/2010/main" val="188505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333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10</a:t>
            </a:fld>
            <a:endParaRPr lang="en-US"/>
          </a:p>
        </p:txBody>
      </p:sp>
    </p:spTree>
    <p:extLst>
      <p:ext uri="{BB962C8B-B14F-4D97-AF65-F5344CB8AC3E}">
        <p14:creationId xmlns:p14="http://schemas.microsoft.com/office/powerpoint/2010/main" val="28929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2E0D-6485-4017-A1BE-6FD4DBC85973}"/>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CE96A-4367-47F5-B211-314F2C4B4251}"/>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44432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8045264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191724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080585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1768215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2090970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1"/>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51422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1"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1" y="1435102"/>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0805831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3229255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5"/>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58980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90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1755"/>
            <a:ext cx="9258300" cy="1247738"/>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kern="0" dirty="0">
                <a:latin typeface="Verdana" panose="020B0604030504040204" pitchFamily="34" charset="0"/>
                <a:ea typeface="Verdana" panose="020B0604030504040204" pitchFamily="34" charset="0"/>
                <a:cs typeface="Verdana" panose="020B0604030504040204" pitchFamily="34" charset="0"/>
              </a:rPr>
              <a:t>BRFSS, </a:t>
            </a:r>
            <a:r>
              <a:rPr lang="en-US" sz="2400" dirty="0">
                <a:latin typeface="Verdana" panose="020B0604030504040204" pitchFamily="34" charset="0"/>
                <a:ea typeface="Verdana" panose="020B0604030504040204" pitchFamily="34" charset="0"/>
                <a:cs typeface="Verdana" panose="020B0604030504040204" pitchFamily="34" charset="0"/>
              </a:rPr>
              <a:t>2019–2021</a:t>
            </a:r>
          </a:p>
        </p:txBody>
      </p:sp>
      <p:sp>
        <p:nvSpPr>
          <p:cNvPr id="3" name="Content Placeholder 2"/>
          <p:cNvSpPr>
            <a:spLocks noGrp="1"/>
          </p:cNvSpPr>
          <p:nvPr>
            <p:ph idx="1"/>
          </p:nvPr>
        </p:nvSpPr>
        <p:spPr>
          <a:xfrm>
            <a:off x="1114425" y="1876425"/>
            <a:ext cx="8229600" cy="3990975"/>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kg/m</a:t>
            </a:r>
            <a:r>
              <a:rPr lang="en-US" baseline="30000" dirty="0">
                <a:solidFill>
                  <a:srgbClr val="080808"/>
                </a:solidFill>
              </a:rPr>
              <a:t>2</a:t>
            </a:r>
            <a:r>
              <a:rPr lang="en-US" dirty="0">
                <a:solidFill>
                  <a:srgbClr val="080808"/>
                </a:solidFill>
              </a:rPr>
              <a:t> or higher.</a:t>
            </a:r>
          </a:p>
          <a:p>
            <a:pPr marL="0" indent="0">
              <a:buNone/>
            </a:pPr>
            <a:endParaRPr lang="en-US"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4" y="299624"/>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Prevalence of Self-Reported Obesity Among Hispanic Adults, by State and Territory, BRFSS, 2019–2021">
            <a:extLst>
              <a:ext uri="{FF2B5EF4-FFF2-40B4-BE49-F238E27FC236}">
                <a16:creationId xmlns:a16="http://schemas.microsoft.com/office/drawing/2014/main" id="{60F008B2-5A7B-42CB-B947-2A02F5CD81BE}"/>
              </a:ext>
            </a:extLst>
          </p:cNvPr>
          <p:cNvPicPr>
            <a:picLocks noChangeAspect="1"/>
          </p:cNvPicPr>
          <p:nvPr/>
        </p:nvPicPr>
        <p:blipFill>
          <a:blip r:embed="rId3"/>
          <a:stretch>
            <a:fillRect/>
          </a:stretch>
        </p:blipFill>
        <p:spPr>
          <a:xfrm>
            <a:off x="718916" y="1198847"/>
            <a:ext cx="8374472" cy="5195961"/>
          </a:xfrm>
          <a:prstGeom prst="rect">
            <a:avLst/>
          </a:prstGeom>
        </p:spPr>
      </p:pic>
      <p:sp>
        <p:nvSpPr>
          <p:cNvPr id="6" name="TextBox 5"/>
          <p:cNvSpPr txBox="1"/>
          <p:nvPr/>
        </p:nvSpPr>
        <p:spPr>
          <a:xfrm>
            <a:off x="1451205" y="6301466"/>
            <a:ext cx="754386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089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152" y="272955"/>
            <a:ext cx="8718697" cy="810778"/>
          </a:xfrm>
        </p:spPr>
        <p:txBody>
          <a:bodyPr/>
          <a:lstStyle/>
          <a:p>
            <a:br>
              <a:rPr lang="en-US" sz="2000" kern="0" dirty="0">
                <a:solidFill>
                  <a:srgbClr val="000000"/>
                </a:solidFill>
                <a:latin typeface="Verdana"/>
              </a:rPr>
            </a:br>
            <a:r>
              <a:rPr lang="en-US" sz="2000" kern="0" dirty="0">
                <a:latin typeface="Verdana"/>
              </a:rPr>
              <a:t>Prevalence of Self-Reported Obesity Among Hispanic Adults, by State and Territory, BRFSS, 2019–2021</a:t>
            </a:r>
          </a:p>
        </p:txBody>
      </p:sp>
      <p:sp>
        <p:nvSpPr>
          <p:cNvPr id="4" name="Text Placeholder 3"/>
          <p:cNvSpPr>
            <a:spLocks noGrp="1"/>
          </p:cNvSpPr>
          <p:nvPr>
            <p:ph type="body" sz="quarter" idx="11"/>
          </p:nvPr>
        </p:nvSpPr>
        <p:spPr>
          <a:xfrm>
            <a:off x="882047" y="6092798"/>
            <a:ext cx="9189208" cy="668866"/>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graphicFrame>
        <p:nvGraphicFramePr>
          <p:cNvPr id="8" name="Table 7">
            <a:extLst>
              <a:ext uri="{FF2B5EF4-FFF2-40B4-BE49-F238E27FC236}">
                <a16:creationId xmlns:a16="http://schemas.microsoft.com/office/drawing/2014/main" id="{A3B4360D-33A7-49D0-9DB2-EBFC0C4C56C2}"/>
              </a:ext>
            </a:extLst>
          </p:cNvPr>
          <p:cNvGraphicFramePr>
            <a:graphicFrameLocks noGrp="1"/>
          </p:cNvGraphicFramePr>
          <p:nvPr>
            <p:extLst>
              <p:ext uri="{D42A27DB-BD31-4B8C-83A1-F6EECF244321}">
                <p14:modId xmlns:p14="http://schemas.microsoft.com/office/powerpoint/2010/main" val="3361103260"/>
              </p:ext>
            </p:extLst>
          </p:nvPr>
        </p:nvGraphicFramePr>
        <p:xfrm>
          <a:off x="1355339" y="1152350"/>
          <a:ext cx="3608547" cy="4894736"/>
        </p:xfrm>
        <a:graphic>
          <a:graphicData uri="http://schemas.openxmlformats.org/drawingml/2006/table">
            <a:tbl>
              <a:tblPr firstRow="1"/>
              <a:tblGrid>
                <a:gridCol w="1134144">
                  <a:extLst>
                    <a:ext uri="{9D8B030D-6E8A-4147-A177-3AD203B41FA5}">
                      <a16:colId xmlns:a16="http://schemas.microsoft.com/office/drawing/2014/main" val="2318305360"/>
                    </a:ext>
                  </a:extLst>
                </a:gridCol>
                <a:gridCol w="1022444">
                  <a:extLst>
                    <a:ext uri="{9D8B030D-6E8A-4147-A177-3AD203B41FA5}">
                      <a16:colId xmlns:a16="http://schemas.microsoft.com/office/drawing/2014/main" val="785657581"/>
                    </a:ext>
                  </a:extLst>
                </a:gridCol>
                <a:gridCol w="1451959">
                  <a:extLst>
                    <a:ext uri="{9D8B030D-6E8A-4147-A177-3AD203B41FA5}">
                      <a16:colId xmlns:a16="http://schemas.microsoft.com/office/drawing/2014/main" val="3995013311"/>
                    </a:ext>
                  </a:extLst>
                </a:gridCol>
              </a:tblGrid>
              <a:tr h="174812">
                <a:tc>
                  <a:txBody>
                    <a:bodyPr/>
                    <a:lstStyle/>
                    <a:p>
                      <a:pPr algn="l" fontAlgn="b"/>
                      <a:r>
                        <a:rPr lang="en-US" sz="1100" b="1" i="0" u="none" strike="noStrike">
                          <a:solidFill>
                            <a:srgbClr val="000000"/>
                          </a:solidFill>
                          <a:effectLst/>
                          <a:latin typeface="Calibri" panose="020F0502020204030204" pitchFamily="34" charset="0"/>
                          <a:cs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cs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cs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887910"/>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37.9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(30.1, 46.4)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4763474"/>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(30.7, 45.2)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7898690"/>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(34.5, 38.5)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3007700"/>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33.7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(28.0, 39.9)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634996"/>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(35.4, 38.7)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1011081"/>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(29.8, 33.1)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8767323"/>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(33.0, 38.0)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7232916"/>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(31.7, 41.2)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024031"/>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26.3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(21.8, 31.4)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9318668"/>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657657"/>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(31.9, 40.4)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7506109"/>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(29.4, 43.9)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7354750"/>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32.0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(29.1, 35.1)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1701348"/>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34.5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(30.8, 38.5)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2082181"/>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38.3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(34.3, 42.5)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7558441"/>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41.0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(37.5, 44.7)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6276010"/>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(32.9, 39.3)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8942503"/>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(36.3, 41.9)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2808971"/>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35.6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(27.8, 44.2)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5142355"/>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33.9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(28.0, 40.4)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8135945"/>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(25.0, 38.6)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8909854"/>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32.8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(30.3, 35.5)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5937797"/>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32.5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(29.6, 35.5)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7957332"/>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(38.4, 48.2)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8798755"/>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34.2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(31.6, 37.0)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3907824"/>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40.0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(28.9, 52.2)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0306295"/>
                  </a:ext>
                </a:extLst>
              </a:tr>
              <a:tr h="174812">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37.2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(32.1, 42.7)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6691664"/>
                  </a:ext>
                </a:extLst>
              </a:tr>
            </a:tbl>
          </a:graphicData>
        </a:graphic>
      </p:graphicFrame>
      <p:graphicFrame>
        <p:nvGraphicFramePr>
          <p:cNvPr id="7" name="Table 6">
            <a:extLst>
              <a:ext uri="{FF2B5EF4-FFF2-40B4-BE49-F238E27FC236}">
                <a16:creationId xmlns:a16="http://schemas.microsoft.com/office/drawing/2014/main" id="{D3FC95FB-C347-4D6A-AD64-3B959D00EC92}"/>
              </a:ext>
            </a:extLst>
          </p:cNvPr>
          <p:cNvGraphicFramePr>
            <a:graphicFrameLocks noGrp="1"/>
          </p:cNvGraphicFramePr>
          <p:nvPr>
            <p:extLst>
              <p:ext uri="{D42A27DB-BD31-4B8C-83A1-F6EECF244321}">
                <p14:modId xmlns:p14="http://schemas.microsoft.com/office/powerpoint/2010/main" val="3623958527"/>
              </p:ext>
            </p:extLst>
          </p:nvPr>
        </p:nvGraphicFramePr>
        <p:xfrm>
          <a:off x="5189266" y="1152350"/>
          <a:ext cx="3608547" cy="4896780"/>
        </p:xfrm>
        <a:graphic>
          <a:graphicData uri="http://schemas.openxmlformats.org/drawingml/2006/table">
            <a:tbl>
              <a:tblPr firstRow="1"/>
              <a:tblGrid>
                <a:gridCol w="1116986">
                  <a:extLst>
                    <a:ext uri="{9D8B030D-6E8A-4147-A177-3AD203B41FA5}">
                      <a16:colId xmlns:a16="http://schemas.microsoft.com/office/drawing/2014/main" val="1064129706"/>
                    </a:ext>
                  </a:extLst>
                </a:gridCol>
                <a:gridCol w="1030345">
                  <a:extLst>
                    <a:ext uri="{9D8B030D-6E8A-4147-A177-3AD203B41FA5}">
                      <a16:colId xmlns:a16="http://schemas.microsoft.com/office/drawing/2014/main" val="3399547124"/>
                    </a:ext>
                  </a:extLst>
                </a:gridCol>
                <a:gridCol w="1461216">
                  <a:extLst>
                    <a:ext uri="{9D8B030D-6E8A-4147-A177-3AD203B41FA5}">
                      <a16:colId xmlns:a16="http://schemas.microsoft.com/office/drawing/2014/main" val="2347224647"/>
                    </a:ext>
                  </a:extLst>
                </a:gridCol>
              </a:tblGrid>
              <a:tr h="174812">
                <a:tc>
                  <a:txBody>
                    <a:bodyPr/>
                    <a:lstStyle/>
                    <a:p>
                      <a:pPr algn="l" fontAlgn="b"/>
                      <a:r>
                        <a:rPr lang="en-US" sz="1100" b="1" i="0" u="none" strike="noStrike">
                          <a:solidFill>
                            <a:srgbClr val="000000"/>
                          </a:solidFill>
                          <a:effectLst/>
                          <a:latin typeface="Calibri" panose="020F0502020204030204" pitchFamily="34" charset="0"/>
                        </a:rPr>
                        <a:t>State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0367894"/>
                  </a:ext>
                </a:extLst>
              </a:tr>
              <a:tr h="174812">
                <a:tc>
                  <a:txBody>
                    <a:bodyPr/>
                    <a:lstStyle/>
                    <a:p>
                      <a:pPr algn="l" fontAlgn="b"/>
                      <a:r>
                        <a:rPr lang="en-US" sz="1100" b="0" i="0" u="none" strike="noStrike">
                          <a:solidFill>
                            <a:srgbClr val="000000"/>
                          </a:solidFill>
                          <a:effectLst/>
                          <a:latin typeface="Calibri" panose="020F0502020204030204" pitchFamily="34" charset="0"/>
                        </a:rPr>
                        <a:t>Montana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(29.3, 41.3)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4057773"/>
                  </a:ext>
                </a:extLst>
              </a:tr>
              <a:tr h="174812">
                <a:tc>
                  <a:txBody>
                    <a:bodyPr/>
                    <a:lstStyle/>
                    <a:p>
                      <a:pPr algn="l" fontAlgn="b"/>
                      <a:r>
                        <a:rPr lang="en-US" sz="1100" b="0" i="0" u="none" strike="noStrike">
                          <a:solidFill>
                            <a:srgbClr val="000000"/>
                          </a:solidFill>
                          <a:effectLst/>
                          <a:latin typeface="Calibri" panose="020F0502020204030204" pitchFamily="34" charset="0"/>
                        </a:rPr>
                        <a:t>Nebraska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(34.1, 39.2)</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1485316"/>
                  </a:ext>
                </a:extLst>
              </a:tr>
              <a:tr h="174812">
                <a:tc>
                  <a:txBody>
                    <a:bodyPr/>
                    <a:lstStyle/>
                    <a:p>
                      <a:pPr algn="l" fontAlgn="b"/>
                      <a:r>
                        <a:rPr lang="en-US" sz="1100" b="0" i="0" u="none" strike="noStrike">
                          <a:solidFill>
                            <a:srgbClr val="000000"/>
                          </a:solidFill>
                          <a:effectLst/>
                          <a:latin typeface="Calibri" panose="020F0502020204030204" pitchFamily="34" charset="0"/>
                        </a:rPr>
                        <a:t>Nevada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(30.8, 37.3)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200481"/>
                  </a:ext>
                </a:extLst>
              </a:tr>
              <a:tr h="174812">
                <a:tc>
                  <a:txBody>
                    <a:bodyPr/>
                    <a:lstStyle/>
                    <a:p>
                      <a:pPr algn="l" fontAlgn="b"/>
                      <a:r>
                        <a:rPr lang="en-US" sz="1100" b="0" i="0" u="none" strike="noStrike">
                          <a:solidFill>
                            <a:srgbClr val="000000"/>
                          </a:solidFill>
                          <a:effectLst/>
                          <a:latin typeface="Calibri" panose="020F0502020204030204" pitchFamily="34" charset="0"/>
                        </a:rPr>
                        <a:t>New Hampshire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(26.0, 40.5)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081096"/>
                  </a:ext>
                </a:extLst>
              </a:tr>
              <a:tr h="174812">
                <a:tc>
                  <a:txBody>
                    <a:bodyPr/>
                    <a:lstStyle/>
                    <a:p>
                      <a:pPr algn="l" fontAlgn="b"/>
                      <a:r>
                        <a:rPr lang="en-US" sz="1100" b="0" i="0" u="none" strike="noStrike">
                          <a:solidFill>
                            <a:srgbClr val="000000"/>
                          </a:solidFill>
                          <a:effectLst/>
                          <a:latin typeface="Calibri" panose="020F0502020204030204" pitchFamily="34" charset="0"/>
                        </a:rPr>
                        <a:t>New Jersey</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4727572"/>
                  </a:ext>
                </a:extLst>
              </a:tr>
              <a:tr h="174812">
                <a:tc>
                  <a:txBody>
                    <a:bodyPr/>
                    <a:lstStyle/>
                    <a:p>
                      <a:pPr algn="l" fontAlgn="b"/>
                      <a:r>
                        <a:rPr lang="en-US" sz="1100" b="0" i="0" u="none" strike="noStrike">
                          <a:solidFill>
                            <a:srgbClr val="000000"/>
                          </a:solidFill>
                          <a:effectLst/>
                          <a:latin typeface="Calibri" panose="020F0502020204030204" pitchFamily="34" charset="0"/>
                        </a:rPr>
                        <a:t>New Mexico</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(34.2, 37.5)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2486112"/>
                  </a:ext>
                </a:extLst>
              </a:tr>
              <a:tr h="174812">
                <a:tc>
                  <a:txBody>
                    <a:bodyPr/>
                    <a:lstStyle/>
                    <a:p>
                      <a:pPr algn="l" fontAlgn="b"/>
                      <a:r>
                        <a:rPr lang="en-US" sz="1100" b="0" i="0" u="none" strike="noStrike" dirty="0">
                          <a:solidFill>
                            <a:srgbClr val="000000"/>
                          </a:solidFill>
                          <a:effectLst/>
                          <a:latin typeface="Calibri" panose="020F0502020204030204" pitchFamily="34" charset="0"/>
                        </a:rPr>
                        <a:t>New York</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4473689"/>
                  </a:ext>
                </a:extLst>
              </a:tr>
              <a:tr h="174812">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(28.5, 35.1)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319918"/>
                  </a:ext>
                </a:extLst>
              </a:tr>
              <a:tr h="174812">
                <a:tc>
                  <a:txBody>
                    <a:bodyPr/>
                    <a:lstStyle/>
                    <a:p>
                      <a:pPr algn="l" fontAlgn="b"/>
                      <a:r>
                        <a:rPr lang="en-US" sz="1100" b="0" i="0" u="none" strike="noStrike">
                          <a:solidFill>
                            <a:srgbClr val="000000"/>
                          </a:solidFill>
                          <a:effectLst/>
                          <a:latin typeface="Calibri" panose="020F0502020204030204" pitchFamily="34" charset="0"/>
                        </a:rPr>
                        <a:t>North Dakota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(29.7, 44.5)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8046582"/>
                  </a:ext>
                </a:extLst>
              </a:tr>
              <a:tr h="174812">
                <a:tc>
                  <a:txBody>
                    <a:bodyPr/>
                    <a:lstStyle/>
                    <a:p>
                      <a:pPr algn="l" fontAlgn="b"/>
                      <a:r>
                        <a:rPr lang="en-US" sz="1100" b="0" i="0" u="none" strike="noStrike" dirty="0">
                          <a:solidFill>
                            <a:srgbClr val="000000"/>
                          </a:solidFill>
                          <a:effectLst/>
                          <a:latin typeface="Calibri" panose="020F0502020204030204" pitchFamily="34" charset="0"/>
                        </a:rPr>
                        <a:t>Ohio</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(32.7, 41.8)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704"/>
                  </a:ext>
                </a:extLst>
              </a:tr>
              <a:tr h="174812">
                <a:tc>
                  <a:txBody>
                    <a:bodyPr/>
                    <a:lstStyle/>
                    <a:p>
                      <a:pPr algn="l" fontAlgn="b"/>
                      <a:r>
                        <a:rPr lang="en-US" sz="1100" b="0" i="0" u="none" strike="noStrike">
                          <a:solidFill>
                            <a:srgbClr val="000000"/>
                          </a:solidFill>
                          <a:effectLst/>
                          <a:latin typeface="Calibri" panose="020F0502020204030204" pitchFamily="34" charset="0"/>
                        </a:rPr>
                        <a:t>Oklahoma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(34.8, 42.6)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4753905"/>
                  </a:ext>
                </a:extLst>
              </a:tr>
              <a:tr h="174812">
                <a:tc>
                  <a:txBody>
                    <a:bodyPr/>
                    <a:lstStyle/>
                    <a:p>
                      <a:pPr algn="l" fontAlgn="b"/>
                      <a:r>
                        <a:rPr lang="en-US" sz="1100" b="0" i="0" u="none" strike="noStrike">
                          <a:solidFill>
                            <a:srgbClr val="000000"/>
                          </a:solidFill>
                          <a:effectLst/>
                          <a:latin typeface="Calibri" panose="020F0502020204030204" pitchFamily="34" charset="0"/>
                        </a:rPr>
                        <a:t>Oregon</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(32.9, 39.3)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5141967"/>
                  </a:ext>
                </a:extLst>
              </a:tr>
              <a:tr h="174812">
                <a:tc>
                  <a:txBody>
                    <a:bodyPr/>
                    <a:lstStyle/>
                    <a:p>
                      <a:pPr algn="l" fontAlgn="b"/>
                      <a:r>
                        <a:rPr lang="en-US" sz="1100" b="0" i="0" u="none" strike="noStrike">
                          <a:solidFill>
                            <a:srgbClr val="000000"/>
                          </a:solidFill>
                          <a:effectLst/>
                          <a:latin typeface="Calibri" panose="020F0502020204030204" pitchFamily="34" charset="0"/>
                        </a:rPr>
                        <a:t>Pennsylvania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(28.6, 37.1)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0757871"/>
                  </a:ext>
                </a:extLst>
              </a:tr>
              <a:tr h="174812">
                <a:tc>
                  <a:txBody>
                    <a:bodyPr/>
                    <a:lstStyle/>
                    <a:p>
                      <a:pPr algn="l" fontAlgn="b"/>
                      <a:r>
                        <a:rPr lang="en-US" sz="1100" b="0" i="0" u="none" strike="noStrike">
                          <a:solidFill>
                            <a:srgbClr val="000000"/>
                          </a:solidFill>
                          <a:effectLst/>
                          <a:latin typeface="Calibri" panose="020F0502020204030204" pitchFamily="34" charset="0"/>
                        </a:rPr>
                        <a:t>Puerto Rico</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(32.3, 34.5)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1279720"/>
                  </a:ext>
                </a:extLst>
              </a:tr>
              <a:tr h="174812">
                <a:tc>
                  <a:txBody>
                    <a:bodyPr/>
                    <a:lstStyle/>
                    <a:p>
                      <a:pPr algn="l" fontAlgn="b"/>
                      <a:r>
                        <a:rPr lang="en-US" sz="1100" b="0" i="0" u="none" strike="noStrike">
                          <a:solidFill>
                            <a:srgbClr val="000000"/>
                          </a:solidFill>
                          <a:effectLst/>
                          <a:latin typeface="Calibri" panose="020F0502020204030204" pitchFamily="34" charset="0"/>
                        </a:rPr>
                        <a:t>Rhode Island</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(32.5, 39.1)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6755613"/>
                  </a:ext>
                </a:extLst>
              </a:tr>
              <a:tr h="174812">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(25.5, 37.3)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874266"/>
                  </a:ext>
                </a:extLst>
              </a:tr>
              <a:tr h="174812">
                <a:tc>
                  <a:txBody>
                    <a:bodyPr/>
                    <a:lstStyle/>
                    <a:p>
                      <a:pPr algn="l" fontAlgn="b"/>
                      <a:r>
                        <a:rPr lang="en-US" sz="1100" b="0" i="0" u="none" strike="noStrike">
                          <a:solidFill>
                            <a:srgbClr val="000000"/>
                          </a:solidFill>
                          <a:effectLst/>
                          <a:latin typeface="Calibri" panose="020F0502020204030204" pitchFamily="34" charset="0"/>
                        </a:rPr>
                        <a:t>South Dakota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45.2</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(35.2, 55.6)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9477913"/>
                  </a:ext>
                </a:extLst>
              </a:tr>
              <a:tr h="174812">
                <a:tc>
                  <a:txBody>
                    <a:bodyPr/>
                    <a:lstStyle/>
                    <a:p>
                      <a:pPr algn="l" fontAlgn="b"/>
                      <a:r>
                        <a:rPr lang="en-US" sz="1100" b="0" i="0" u="none" strike="noStrike">
                          <a:solidFill>
                            <a:srgbClr val="000000"/>
                          </a:solidFill>
                          <a:effectLst/>
                          <a:latin typeface="Calibri" panose="020F0502020204030204" pitchFamily="34" charset="0"/>
                        </a:rPr>
                        <a:t>Tennessee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(28.4, 42.0)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438027"/>
                  </a:ext>
                </a:extLst>
              </a:tr>
              <a:tr h="174812">
                <a:tc>
                  <a:txBody>
                    <a:bodyPr/>
                    <a:lstStyle/>
                    <a:p>
                      <a:pPr algn="l" fontAlgn="b"/>
                      <a:r>
                        <a:rPr lang="en-US" sz="1100" b="0" i="0" u="none" strike="noStrike">
                          <a:solidFill>
                            <a:srgbClr val="000000"/>
                          </a:solidFill>
                          <a:effectLst/>
                          <a:latin typeface="Calibri" panose="020F0502020204030204" pitchFamily="34" charset="0"/>
                        </a:rPr>
                        <a:t>Texas</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(39.0, 43.1)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1770521"/>
                  </a:ext>
                </a:extLst>
              </a:tr>
              <a:tr h="174812">
                <a:tc>
                  <a:txBody>
                    <a:bodyPr/>
                    <a:lstStyle/>
                    <a:p>
                      <a:pPr algn="l" fontAlgn="b"/>
                      <a:r>
                        <a:rPr lang="en-US" sz="1100" b="0" i="0" u="none" strike="noStrike">
                          <a:solidFill>
                            <a:srgbClr val="000000"/>
                          </a:solidFill>
                          <a:effectLst/>
                          <a:latin typeface="Calibri" panose="020F0502020204030204" pitchFamily="34" charset="0"/>
                        </a:rPr>
                        <a:t>Utah</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(32.4, 36.9)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617094"/>
                  </a:ext>
                </a:extLst>
              </a:tr>
              <a:tr h="174812">
                <a:tc>
                  <a:txBody>
                    <a:bodyPr/>
                    <a:lstStyle/>
                    <a:p>
                      <a:pPr algn="l" fontAlgn="b"/>
                      <a:r>
                        <a:rPr lang="en-US" sz="1100" b="0" i="0" u="none" strike="noStrike">
                          <a:solidFill>
                            <a:srgbClr val="000000"/>
                          </a:solidFill>
                          <a:effectLst/>
                          <a:latin typeface="Calibri" panose="020F0502020204030204" pitchFamily="34" charset="0"/>
                        </a:rPr>
                        <a:t>Vermont</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(15.7, 32.0)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321305"/>
                  </a:ext>
                </a:extLst>
              </a:tr>
              <a:tr h="174812">
                <a:tc>
                  <a:txBody>
                    <a:bodyPr/>
                    <a:lstStyle/>
                    <a:p>
                      <a:pPr algn="l" fontAlgn="b"/>
                      <a:r>
                        <a:rPr lang="en-US" sz="1100" b="0" i="0" u="none" strike="noStrike" dirty="0">
                          <a:solidFill>
                            <a:srgbClr val="000000"/>
                          </a:solidFill>
                          <a:effectLst/>
                          <a:latin typeface="Calibri" panose="020F0502020204030204" pitchFamily="34" charset="0"/>
                        </a:rPr>
                        <a:t>Virgin Islands</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7281643"/>
                  </a:ext>
                </a:extLst>
              </a:tr>
              <a:tr h="174812">
                <a:tc>
                  <a:txBody>
                    <a:bodyPr/>
                    <a:lstStyle/>
                    <a:p>
                      <a:pPr algn="l" fontAlgn="b"/>
                      <a:r>
                        <a:rPr lang="en-US" sz="1100" b="0" i="0" u="none" strike="noStrike">
                          <a:solidFill>
                            <a:srgbClr val="000000"/>
                          </a:solidFill>
                          <a:effectLst/>
                          <a:latin typeface="Calibri" panose="020F0502020204030204" pitchFamily="34" charset="0"/>
                        </a:rPr>
                        <a:t>Virginia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(28.7, 35.4)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816052"/>
                  </a:ext>
                </a:extLst>
              </a:tr>
              <a:tr h="174812">
                <a:tc>
                  <a:txBody>
                    <a:bodyPr/>
                    <a:lstStyle/>
                    <a:p>
                      <a:pPr algn="l" fontAlgn="b"/>
                      <a:r>
                        <a:rPr lang="en-US" sz="1100" b="0" i="0" u="none" strike="noStrike">
                          <a:solidFill>
                            <a:srgbClr val="000000"/>
                          </a:solidFill>
                          <a:effectLst/>
                          <a:latin typeface="Calibri" panose="020F0502020204030204" pitchFamily="34" charset="0"/>
                        </a:rPr>
                        <a:t>Washington</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(32.2, 36.8)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4411475"/>
                  </a:ext>
                </a:extLst>
              </a:tr>
              <a:tr h="174812">
                <a:tc>
                  <a:txBody>
                    <a:bodyPr/>
                    <a:lstStyle/>
                    <a:p>
                      <a:pPr algn="l" fontAlgn="b"/>
                      <a:r>
                        <a:rPr lang="en-US" sz="1100" b="0" i="0" u="none" strike="noStrike">
                          <a:solidFill>
                            <a:srgbClr val="000000"/>
                          </a:solidFill>
                          <a:effectLst/>
                          <a:latin typeface="Calibri" panose="020F0502020204030204" pitchFamily="34" charset="0"/>
                        </a:rPr>
                        <a:t>West Virginia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(34.1, 52.2)</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0691328"/>
                  </a:ext>
                </a:extLst>
              </a:tr>
              <a:tr h="174812">
                <a:tc>
                  <a:txBody>
                    <a:bodyPr/>
                    <a:lstStyle/>
                    <a:p>
                      <a:pPr algn="l" fontAlgn="b"/>
                      <a:r>
                        <a:rPr lang="en-US" sz="1100" b="0" i="0" u="none" strike="noStrike">
                          <a:solidFill>
                            <a:srgbClr val="000000"/>
                          </a:solidFill>
                          <a:effectLst/>
                          <a:latin typeface="Calibri" panose="020F0502020204030204" pitchFamily="34" charset="0"/>
                        </a:rPr>
                        <a:t>Wisconsin</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(30.3, 41.7)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9081346"/>
                  </a:ext>
                </a:extLst>
              </a:tr>
              <a:tr h="174812">
                <a:tc>
                  <a:txBody>
                    <a:bodyPr/>
                    <a:lstStyle/>
                    <a:p>
                      <a:pPr algn="l" fontAlgn="b"/>
                      <a:r>
                        <a:rPr lang="en-US" sz="1100" b="0" i="0" u="none" strike="noStrike">
                          <a:solidFill>
                            <a:srgbClr val="000000"/>
                          </a:solidFill>
                          <a:effectLst/>
                          <a:latin typeface="Calibri" panose="020F0502020204030204" pitchFamily="34" charset="0"/>
                        </a:rPr>
                        <a:t>Wyoming</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(29.2, 39.3)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3208367"/>
                  </a:ext>
                </a:extLst>
              </a:tr>
            </a:tbl>
          </a:graphicData>
        </a:graphic>
      </p:graphicFrame>
    </p:spTree>
    <p:extLst>
      <p:ext uri="{BB962C8B-B14F-4D97-AF65-F5344CB8AC3E}">
        <p14:creationId xmlns:p14="http://schemas.microsoft.com/office/powerpoint/2010/main" val="38359949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68" y="350166"/>
            <a:ext cx="9364864" cy="959988"/>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01272" y="1709440"/>
            <a:ext cx="7781364" cy="4452126"/>
          </a:xfrm>
        </p:spPr>
        <p:txBody>
          <a:bodyPr/>
          <a:lstStyle/>
          <a:p>
            <a:pPr>
              <a:buNone/>
            </a:pPr>
            <a:r>
              <a:rPr lang="en-US" sz="2000" dirty="0">
                <a:solidFill>
                  <a:srgbClr val="000000"/>
                </a:solidFill>
              </a:rPr>
              <a:t>Summary</a:t>
            </a:r>
          </a:p>
          <a:p>
            <a:r>
              <a:rPr lang="en-US" sz="2000" dirty="0">
                <a:solidFill>
                  <a:srgbClr val="000000"/>
                </a:solidFill>
              </a:rPr>
              <a:t>No state or territory had a prevalence of obesity less than 20%.</a:t>
            </a:r>
          </a:p>
          <a:p>
            <a:r>
              <a:rPr lang="en-US" sz="2000" dirty="0">
                <a:solidFill>
                  <a:srgbClr val="000000"/>
                </a:solidFill>
              </a:rPr>
              <a:t>1 state (Vermont) had a prevalence of obesity between 20% and</a:t>
            </a:r>
            <a:r>
              <a:rPr lang="en-US" sz="2000" dirty="0">
                <a:solidFill>
                  <a:srgbClr val="FF0000"/>
                </a:solidFill>
              </a:rPr>
              <a:t> </a:t>
            </a:r>
            <a:r>
              <a:rPr lang="en-US" sz="2000" dirty="0">
                <a:solidFill>
                  <a:srgbClr val="000000"/>
                </a:solidFill>
              </a:rPr>
              <a:t>&lt;25%.</a:t>
            </a:r>
          </a:p>
          <a:p>
            <a:r>
              <a:rPr lang="en-US" sz="2000" dirty="0">
                <a:solidFill>
                  <a:srgbClr val="000000"/>
                </a:solidFill>
              </a:rPr>
              <a:t>The District of Columbia had a prevalence of obesity between 25% and</a:t>
            </a:r>
            <a:r>
              <a:rPr lang="en-US" sz="2000" dirty="0">
                <a:solidFill>
                  <a:srgbClr val="FF0000"/>
                </a:solidFill>
              </a:rPr>
              <a:t> </a:t>
            </a:r>
            <a:r>
              <a:rPr lang="en-US" sz="2000" dirty="0">
                <a:solidFill>
                  <a:srgbClr val="000000"/>
                </a:solidFill>
              </a:rPr>
              <a:t>&lt;30%.</a:t>
            </a:r>
          </a:p>
          <a:p>
            <a:r>
              <a:rPr lang="en-US" sz="2000" dirty="0">
                <a:solidFill>
                  <a:srgbClr val="000000"/>
                </a:solidFill>
              </a:rPr>
              <a:t>20 states and Puerto Rico, had a prevalence of obesity between 30% and</a:t>
            </a:r>
            <a:r>
              <a:rPr lang="en-US" sz="2000" dirty="0">
                <a:solidFill>
                  <a:srgbClr val="FF0000"/>
                </a:solidFill>
              </a:rPr>
              <a:t> </a:t>
            </a:r>
            <a:r>
              <a:rPr lang="en-US" sz="2000" dirty="0">
                <a:solidFill>
                  <a:srgbClr val="000000"/>
                </a:solidFill>
              </a:rPr>
              <a:t>&lt;35%.</a:t>
            </a:r>
          </a:p>
          <a:p>
            <a:r>
              <a:rPr lang="en-US" sz="2000" dirty="0">
                <a:solidFill>
                  <a:srgbClr val="000000"/>
                </a:solidFill>
              </a:rPr>
              <a:t>21 states and Guam had a prevalence of obesity between 35% and &lt;40%.</a:t>
            </a:r>
          </a:p>
          <a:p>
            <a:r>
              <a:rPr lang="en-US" sz="2000" dirty="0">
                <a:solidFill>
                  <a:srgbClr val="000000"/>
                </a:solidFill>
              </a:rPr>
              <a:t>5 states had a prevalence of obesity between 40% and &lt;45%.</a:t>
            </a:r>
          </a:p>
          <a:p>
            <a:r>
              <a:rPr lang="en-US" sz="2000" dirty="0">
                <a:solidFill>
                  <a:srgbClr val="000000"/>
                </a:solidFill>
              </a:rPr>
              <a:t>1 state (South Dakota) had a prevalence of obesity 45% or greater.</a:t>
            </a: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TextBox 3"/>
          <p:cNvSpPr txBox="1"/>
          <p:nvPr/>
        </p:nvSpPr>
        <p:spPr>
          <a:xfrm>
            <a:off x="1360978" y="6124353"/>
            <a:ext cx="43274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39A6"/>
                </a:solidFill>
                <a:effectLst/>
                <a:uLnTx/>
                <a:uFillTx/>
                <a:latin typeface="Verdana" pitchFamily="34" charset="0"/>
                <a:ea typeface="+mn-ea"/>
                <a:cs typeface="+mn-cs"/>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4300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revalence of Self-Reported Obesity Among Non-Hispanic Asian Adults, by State and Territory, BRFSS, 2019–2021">
            <a:extLst>
              <a:ext uri="{FF2B5EF4-FFF2-40B4-BE49-F238E27FC236}">
                <a16:creationId xmlns:a16="http://schemas.microsoft.com/office/drawing/2014/main" id="{40393C5E-97CC-4EB4-BFBB-B461101B1A1F}"/>
              </a:ext>
            </a:extLst>
          </p:cNvPr>
          <p:cNvPicPr>
            <a:picLocks noChangeAspect="1"/>
          </p:cNvPicPr>
          <p:nvPr/>
        </p:nvPicPr>
        <p:blipFill>
          <a:blip r:embed="rId3"/>
          <a:stretch>
            <a:fillRect/>
          </a:stretch>
        </p:blipFill>
        <p:spPr>
          <a:xfrm>
            <a:off x="738057" y="1035153"/>
            <a:ext cx="8310409" cy="5265436"/>
          </a:xfrm>
          <a:prstGeom prst="rect">
            <a:avLst/>
          </a:prstGeom>
        </p:spPr>
      </p:pic>
      <p:sp>
        <p:nvSpPr>
          <p:cNvPr id="2" name="Title 1"/>
          <p:cNvSpPr>
            <a:spLocks noGrp="1"/>
          </p:cNvSpPr>
          <p:nvPr>
            <p:ph type="title"/>
          </p:nvPr>
        </p:nvSpPr>
        <p:spPr>
          <a:xfrm>
            <a:off x="482427" y="514698"/>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Asian Adults, by State and Territory,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10" name="TextBox 9"/>
          <p:cNvSpPr txBox="1"/>
          <p:nvPr/>
        </p:nvSpPr>
        <p:spPr>
          <a:xfrm>
            <a:off x="1452000" y="6300589"/>
            <a:ext cx="7430888"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3949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313899"/>
            <a:ext cx="8982075" cy="791569"/>
          </a:xfrm>
        </p:spPr>
        <p:txBody>
          <a:bodyPr/>
          <a:lstStyle/>
          <a:p>
            <a:pPr>
              <a:lnSpc>
                <a:spcPts val="2800"/>
              </a:lnSpc>
            </a:pPr>
            <a:br>
              <a:rPr lang="en-US" sz="2000" kern="0" dirty="0">
                <a:solidFill>
                  <a:srgbClr val="000000"/>
                </a:solidFill>
                <a:latin typeface="Verdana"/>
              </a:rPr>
            </a:br>
            <a:r>
              <a:rPr lang="en-US" sz="2000" kern="0" dirty="0">
                <a:latin typeface="Verdana"/>
              </a:rPr>
              <a:t>Prevalence of Self-Reported Obesity Among Non-Hispanic Asian Adults, by State and Territory, BRFSS, </a:t>
            </a:r>
            <a:r>
              <a:rPr lang="en-US" sz="2000" dirty="0">
                <a:latin typeface="Verdana" panose="020B0604030504040204" pitchFamily="34" charset="0"/>
                <a:ea typeface="Verdana" panose="020B0604030504040204" pitchFamily="34" charset="0"/>
                <a:cs typeface="Verdana" panose="020B0604030504040204" pitchFamily="34" charset="0"/>
              </a:rPr>
              <a:t>2019–2021</a:t>
            </a:r>
            <a:endParaRPr lang="en-US" sz="2000" kern="0" dirty="0">
              <a:latin typeface="Verdana"/>
            </a:endParaRPr>
          </a:p>
        </p:txBody>
      </p:sp>
      <p:graphicFrame>
        <p:nvGraphicFramePr>
          <p:cNvPr id="3" name="Table 2">
            <a:extLst>
              <a:ext uri="{FF2B5EF4-FFF2-40B4-BE49-F238E27FC236}">
                <a16:creationId xmlns:a16="http://schemas.microsoft.com/office/drawing/2014/main" id="{2C732C55-B07F-40BD-B24A-17D6CB08B6CC}"/>
              </a:ext>
            </a:extLst>
          </p:cNvPr>
          <p:cNvGraphicFramePr>
            <a:graphicFrameLocks noGrp="1"/>
          </p:cNvGraphicFramePr>
          <p:nvPr>
            <p:extLst>
              <p:ext uri="{D42A27DB-BD31-4B8C-83A1-F6EECF244321}">
                <p14:modId xmlns:p14="http://schemas.microsoft.com/office/powerpoint/2010/main" val="520924098"/>
              </p:ext>
            </p:extLst>
          </p:nvPr>
        </p:nvGraphicFramePr>
        <p:xfrm>
          <a:off x="1062437" y="1131595"/>
          <a:ext cx="3918210" cy="4879868"/>
        </p:xfrm>
        <a:graphic>
          <a:graphicData uri="http://schemas.openxmlformats.org/drawingml/2006/table">
            <a:tbl>
              <a:tblPr firstRow="1"/>
              <a:tblGrid>
                <a:gridCol w="1250129">
                  <a:extLst>
                    <a:ext uri="{9D8B030D-6E8A-4147-A177-3AD203B41FA5}">
                      <a16:colId xmlns:a16="http://schemas.microsoft.com/office/drawing/2014/main" val="3156311273"/>
                    </a:ext>
                  </a:extLst>
                </a:gridCol>
                <a:gridCol w="1097813">
                  <a:extLst>
                    <a:ext uri="{9D8B030D-6E8A-4147-A177-3AD203B41FA5}">
                      <a16:colId xmlns:a16="http://schemas.microsoft.com/office/drawing/2014/main" val="2381003221"/>
                    </a:ext>
                  </a:extLst>
                </a:gridCol>
                <a:gridCol w="1570268">
                  <a:extLst>
                    <a:ext uri="{9D8B030D-6E8A-4147-A177-3AD203B41FA5}">
                      <a16:colId xmlns:a16="http://schemas.microsoft.com/office/drawing/2014/main" val="3285287268"/>
                    </a:ext>
                  </a:extLst>
                </a:gridCol>
              </a:tblGrid>
              <a:tr h="155405">
                <a:tc>
                  <a:txBody>
                    <a:bodyPr/>
                    <a:lstStyle/>
                    <a:p>
                      <a:pPr algn="l" fontAlgn="b"/>
                      <a:r>
                        <a:rPr lang="en-US" sz="1100" b="1" i="0" u="none" strike="noStrike">
                          <a:solidFill>
                            <a:srgbClr val="000000"/>
                          </a:solidFill>
                          <a:effectLst/>
                          <a:latin typeface="Calibri" panose="020F0502020204030204" pitchFamily="34" charset="0"/>
                          <a:cs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Calibri" panose="020F0502020204030204" pitchFamily="34" charset="0"/>
                          <a:cs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cs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28300"/>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610717"/>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22.9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(15.7, 32.1)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2685240"/>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(10.1, 20.2)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1208812"/>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5179935"/>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10.0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(8.2, 12.1)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2416327"/>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(4.7, 9.8)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9802379"/>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12.5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(9.4, 16.6)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21890"/>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15.1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(9.4, 23.5)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7160995"/>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(3.9, 11.9)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228943"/>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4696554"/>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12.6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(7.2, 21.1)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582262"/>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(14.4, 19.9)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8420231"/>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(15.0, 17.3)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4792296"/>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0808678"/>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12.3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(9.3, 16.1)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6857898"/>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(4.2, 10.9)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3829290"/>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10.6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(7.1, 15.5)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6597728"/>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9.9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(7.3, 13.4)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6790279"/>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3060842"/>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18.6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(11.2, 29.3)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1921641"/>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1020132"/>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12.9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(10.5, 15.7)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0131001"/>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11.2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(8.6, 14.4)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2221478"/>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9.2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(6.5, 12.8)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1393823"/>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19.5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(16.7, 22.6)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2715202"/>
                  </a:ext>
                </a:extLst>
              </a:tr>
              <a:tr h="0">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(14.9, 43.5)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2951671"/>
                  </a:ext>
                </a:extLst>
              </a:tr>
              <a:tr h="155405">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12.0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(7.6, 18.5)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6783414"/>
                  </a:ext>
                </a:extLst>
              </a:tr>
            </a:tbl>
          </a:graphicData>
        </a:graphic>
      </p:graphicFrame>
      <p:graphicFrame>
        <p:nvGraphicFramePr>
          <p:cNvPr id="5" name="Table 4">
            <a:extLst>
              <a:ext uri="{FF2B5EF4-FFF2-40B4-BE49-F238E27FC236}">
                <a16:creationId xmlns:a16="http://schemas.microsoft.com/office/drawing/2014/main" id="{0000032C-9BAE-4A91-A29E-EDA572BF6E0C}"/>
              </a:ext>
            </a:extLst>
          </p:cNvPr>
          <p:cNvGraphicFramePr>
            <a:graphicFrameLocks noGrp="1"/>
          </p:cNvGraphicFramePr>
          <p:nvPr>
            <p:extLst>
              <p:ext uri="{D42A27DB-BD31-4B8C-83A1-F6EECF244321}">
                <p14:modId xmlns:p14="http://schemas.microsoft.com/office/powerpoint/2010/main" val="3136106347"/>
              </p:ext>
            </p:extLst>
          </p:nvPr>
        </p:nvGraphicFramePr>
        <p:xfrm>
          <a:off x="5217872" y="1131595"/>
          <a:ext cx="3918209" cy="4889085"/>
        </p:xfrm>
        <a:graphic>
          <a:graphicData uri="http://schemas.openxmlformats.org/drawingml/2006/table">
            <a:tbl>
              <a:tblPr firstRow="1"/>
              <a:tblGrid>
                <a:gridCol w="1212053">
                  <a:extLst>
                    <a:ext uri="{9D8B030D-6E8A-4147-A177-3AD203B41FA5}">
                      <a16:colId xmlns:a16="http://schemas.microsoft.com/office/drawing/2014/main" val="3365451040"/>
                    </a:ext>
                  </a:extLst>
                </a:gridCol>
                <a:gridCol w="1120577">
                  <a:extLst>
                    <a:ext uri="{9D8B030D-6E8A-4147-A177-3AD203B41FA5}">
                      <a16:colId xmlns:a16="http://schemas.microsoft.com/office/drawing/2014/main" val="3450586947"/>
                    </a:ext>
                  </a:extLst>
                </a:gridCol>
                <a:gridCol w="1585579">
                  <a:extLst>
                    <a:ext uri="{9D8B030D-6E8A-4147-A177-3AD203B41FA5}">
                      <a16:colId xmlns:a16="http://schemas.microsoft.com/office/drawing/2014/main" val="3293495627"/>
                    </a:ext>
                  </a:extLst>
                </a:gridCol>
              </a:tblGrid>
              <a:tr h="174281">
                <a:tc>
                  <a:txBody>
                    <a:bodyPr/>
                    <a:lstStyle/>
                    <a:p>
                      <a:pPr algn="l" fontAlgn="b"/>
                      <a:r>
                        <a:rPr lang="en-US" sz="1100" b="1" i="0" u="none" strike="noStrike">
                          <a:solidFill>
                            <a:srgbClr val="000000"/>
                          </a:solidFill>
                          <a:effectLst/>
                          <a:latin typeface="Calibri" panose="020F0502020204030204" pitchFamily="34" charset="0"/>
                        </a:rPr>
                        <a:t>State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935650"/>
                  </a:ext>
                </a:extLst>
              </a:tr>
              <a:tr h="174281">
                <a:tc>
                  <a:txBody>
                    <a:bodyPr/>
                    <a:lstStyle/>
                    <a:p>
                      <a:pPr algn="l" fontAlgn="b"/>
                      <a:r>
                        <a:rPr lang="en-US" sz="1100" b="0" i="0" u="none" strike="noStrike">
                          <a:solidFill>
                            <a:srgbClr val="000000"/>
                          </a:solidFill>
                          <a:effectLst/>
                          <a:latin typeface="Calibri" panose="020F0502020204030204" pitchFamily="34" charset="0"/>
                        </a:rPr>
                        <a:t>Montana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4335003"/>
                  </a:ext>
                </a:extLst>
              </a:tr>
              <a:tr h="174281">
                <a:tc>
                  <a:txBody>
                    <a:bodyPr/>
                    <a:lstStyle/>
                    <a:p>
                      <a:pPr algn="l" fontAlgn="b"/>
                      <a:r>
                        <a:rPr lang="en-US" sz="1100" b="0" i="0" u="none" strike="noStrike">
                          <a:solidFill>
                            <a:srgbClr val="000000"/>
                          </a:solidFill>
                          <a:effectLst/>
                          <a:latin typeface="Calibri" panose="020F0502020204030204" pitchFamily="34" charset="0"/>
                        </a:rPr>
                        <a:t>Nebraska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(8.0, 17.4)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1460951"/>
                  </a:ext>
                </a:extLst>
              </a:tr>
              <a:tr h="174281">
                <a:tc>
                  <a:txBody>
                    <a:bodyPr/>
                    <a:lstStyle/>
                    <a:p>
                      <a:pPr algn="l" fontAlgn="b"/>
                      <a:r>
                        <a:rPr lang="en-US" sz="1100" b="0" i="0" u="none" strike="noStrike">
                          <a:solidFill>
                            <a:srgbClr val="000000"/>
                          </a:solidFill>
                          <a:effectLst/>
                          <a:latin typeface="Calibri" panose="020F0502020204030204" pitchFamily="34" charset="0"/>
                        </a:rPr>
                        <a:t>Nevada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(8.9, 21.2)</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7410035"/>
                  </a:ext>
                </a:extLst>
              </a:tr>
              <a:tr h="174281">
                <a:tc>
                  <a:txBody>
                    <a:bodyPr/>
                    <a:lstStyle/>
                    <a:p>
                      <a:pPr algn="l" fontAlgn="b"/>
                      <a:r>
                        <a:rPr lang="en-US" sz="1100" b="0" i="0" u="none" strike="noStrike" dirty="0">
                          <a:solidFill>
                            <a:srgbClr val="000000"/>
                          </a:solidFill>
                          <a:effectLst/>
                          <a:latin typeface="Calibri" panose="020F0502020204030204" pitchFamily="34" charset="0"/>
                        </a:rPr>
                        <a:t>New Hampshire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(7.2, 18.2)</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8891369"/>
                  </a:ext>
                </a:extLst>
              </a:tr>
              <a:tr h="174281">
                <a:tc>
                  <a:txBody>
                    <a:bodyPr/>
                    <a:lstStyle/>
                    <a:p>
                      <a:pPr algn="l" fontAlgn="b"/>
                      <a:r>
                        <a:rPr lang="en-US" sz="1100" b="0" i="0" u="none" strike="noStrike">
                          <a:solidFill>
                            <a:srgbClr val="000000"/>
                          </a:solidFill>
                          <a:effectLst/>
                          <a:latin typeface="Calibri" panose="020F0502020204030204" pitchFamily="34" charset="0"/>
                        </a:rPr>
                        <a:t>New Jersey</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097245"/>
                  </a:ext>
                </a:extLst>
              </a:tr>
              <a:tr h="174281">
                <a:tc>
                  <a:txBody>
                    <a:bodyPr/>
                    <a:lstStyle/>
                    <a:p>
                      <a:pPr algn="l" fontAlgn="b"/>
                      <a:r>
                        <a:rPr lang="en-US" sz="1100" b="0" i="0" u="none" strike="noStrike">
                          <a:solidFill>
                            <a:srgbClr val="000000"/>
                          </a:solidFill>
                          <a:effectLst/>
                          <a:latin typeface="Calibri" panose="020F0502020204030204" pitchFamily="34" charset="0"/>
                        </a:rPr>
                        <a:t>New Mexico</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(9.2, 27.7)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0114120"/>
                  </a:ext>
                </a:extLst>
              </a:tr>
              <a:tr h="174281">
                <a:tc>
                  <a:txBody>
                    <a:bodyPr/>
                    <a:lstStyle/>
                    <a:p>
                      <a:pPr algn="l" fontAlgn="b"/>
                      <a:r>
                        <a:rPr lang="en-US" sz="1100" b="0" i="0" u="none" strike="noStrike">
                          <a:solidFill>
                            <a:srgbClr val="000000"/>
                          </a:solidFill>
                          <a:effectLst/>
                          <a:latin typeface="Calibri" panose="020F0502020204030204" pitchFamily="34" charset="0"/>
                        </a:rPr>
                        <a:t>New York</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(9.8, 13.8)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8203791"/>
                  </a:ext>
                </a:extLst>
              </a:tr>
              <a:tr h="174281">
                <a:tc>
                  <a:txBody>
                    <a:bodyPr/>
                    <a:lstStyle/>
                    <a:p>
                      <a:pPr algn="l" fontAlgn="b"/>
                      <a:r>
                        <a:rPr lang="en-US" sz="1100" b="0" i="0" u="none" strike="noStrike" dirty="0">
                          <a:solidFill>
                            <a:srgbClr val="000000"/>
                          </a:solidFill>
                          <a:effectLst/>
                          <a:latin typeface="Calibri" panose="020F0502020204030204" pitchFamily="34" charset="0"/>
                        </a:rPr>
                        <a:t>North Carolina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(13.3, 26.0)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785068"/>
                  </a:ext>
                </a:extLst>
              </a:tr>
              <a:tr h="174281">
                <a:tc>
                  <a:txBody>
                    <a:bodyPr/>
                    <a:lstStyle/>
                    <a:p>
                      <a:pPr algn="l" fontAlgn="b"/>
                      <a:r>
                        <a:rPr lang="en-US" sz="1100" b="0" i="0" u="none" strike="noStrike" dirty="0">
                          <a:solidFill>
                            <a:srgbClr val="000000"/>
                          </a:solidFill>
                          <a:effectLst/>
                          <a:latin typeface="Calibri" panose="020F0502020204030204" pitchFamily="34" charset="0"/>
                        </a:rPr>
                        <a:t>North Dakota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(14.6, 35.3)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6159575"/>
                  </a:ext>
                </a:extLst>
              </a:tr>
              <a:tr h="174281">
                <a:tc>
                  <a:txBody>
                    <a:bodyPr/>
                    <a:lstStyle/>
                    <a:p>
                      <a:pPr algn="l" fontAlgn="b"/>
                      <a:r>
                        <a:rPr lang="en-US" sz="1100" b="0" i="0" u="none" strike="noStrike">
                          <a:solidFill>
                            <a:srgbClr val="000000"/>
                          </a:solidFill>
                          <a:effectLst/>
                          <a:latin typeface="Calibri" panose="020F0502020204030204" pitchFamily="34" charset="0"/>
                        </a:rPr>
                        <a:t>Ohio</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12.0</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(8.5, 16.7)</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4976640"/>
                  </a:ext>
                </a:extLst>
              </a:tr>
              <a:tr h="174281">
                <a:tc>
                  <a:txBody>
                    <a:bodyPr/>
                    <a:lstStyle/>
                    <a:p>
                      <a:pPr algn="l" fontAlgn="b"/>
                      <a:r>
                        <a:rPr lang="en-US" sz="1100" b="0" i="0" u="none" strike="noStrike">
                          <a:solidFill>
                            <a:srgbClr val="000000"/>
                          </a:solidFill>
                          <a:effectLst/>
                          <a:latin typeface="Calibri" panose="020F0502020204030204" pitchFamily="34" charset="0"/>
                        </a:rPr>
                        <a:t>Oklahoma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18.1</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(11.4, 27.5)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2641924"/>
                  </a:ext>
                </a:extLst>
              </a:tr>
              <a:tr h="174281">
                <a:tc>
                  <a:txBody>
                    <a:bodyPr/>
                    <a:lstStyle/>
                    <a:p>
                      <a:pPr algn="l" fontAlgn="b"/>
                      <a:r>
                        <a:rPr lang="en-US" sz="1100" b="0" i="0" u="none" strike="noStrike">
                          <a:solidFill>
                            <a:srgbClr val="000000"/>
                          </a:solidFill>
                          <a:effectLst/>
                          <a:latin typeface="Calibri" panose="020F0502020204030204" pitchFamily="34" charset="0"/>
                        </a:rPr>
                        <a:t>Oregon</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(11.9, 22.8)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645922"/>
                  </a:ext>
                </a:extLst>
              </a:tr>
              <a:tr h="174281">
                <a:tc>
                  <a:txBody>
                    <a:bodyPr/>
                    <a:lstStyle/>
                    <a:p>
                      <a:pPr algn="l" fontAlgn="b"/>
                      <a:r>
                        <a:rPr lang="en-US" sz="1100" b="0" i="0" u="none" strike="noStrike">
                          <a:solidFill>
                            <a:srgbClr val="000000"/>
                          </a:solidFill>
                          <a:effectLst/>
                          <a:latin typeface="Calibri" panose="020F0502020204030204" pitchFamily="34" charset="0"/>
                        </a:rPr>
                        <a:t>Pennsylvania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(5.5, 12.5)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89298"/>
                  </a:ext>
                </a:extLst>
              </a:tr>
              <a:tr h="174281">
                <a:tc>
                  <a:txBody>
                    <a:bodyPr/>
                    <a:lstStyle/>
                    <a:p>
                      <a:pPr algn="l" fontAlgn="b"/>
                      <a:r>
                        <a:rPr lang="en-US" sz="1100" b="0" i="0" u="none" strike="noStrike">
                          <a:solidFill>
                            <a:srgbClr val="000000"/>
                          </a:solidFill>
                          <a:effectLst/>
                          <a:latin typeface="Calibri" panose="020F0502020204030204" pitchFamily="34" charset="0"/>
                        </a:rPr>
                        <a:t>Puerto Rico</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006413"/>
                  </a:ext>
                </a:extLst>
              </a:tr>
              <a:tr h="174281">
                <a:tc>
                  <a:txBody>
                    <a:bodyPr/>
                    <a:lstStyle/>
                    <a:p>
                      <a:pPr algn="l" fontAlgn="b"/>
                      <a:r>
                        <a:rPr lang="en-US" sz="1100" b="0" i="0" u="none" strike="noStrike">
                          <a:solidFill>
                            <a:srgbClr val="000000"/>
                          </a:solidFill>
                          <a:effectLst/>
                          <a:latin typeface="Calibri" panose="020F0502020204030204" pitchFamily="34" charset="0"/>
                        </a:rPr>
                        <a:t>Rhode Island</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(5.7, 15.4)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9838"/>
                  </a:ext>
                </a:extLst>
              </a:tr>
              <a:tr h="174281">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(12.3, 32.5)</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836407"/>
                  </a:ext>
                </a:extLst>
              </a:tr>
              <a:tr h="174281">
                <a:tc>
                  <a:txBody>
                    <a:bodyPr/>
                    <a:lstStyle/>
                    <a:p>
                      <a:pPr algn="l" fontAlgn="b"/>
                      <a:r>
                        <a:rPr lang="en-US" sz="1100" b="0" i="0" u="none" strike="noStrike">
                          <a:solidFill>
                            <a:srgbClr val="000000"/>
                          </a:solidFill>
                          <a:effectLst/>
                          <a:latin typeface="Calibri" panose="020F0502020204030204" pitchFamily="34" charset="0"/>
                        </a:rPr>
                        <a:t>South Dakota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9720148"/>
                  </a:ext>
                </a:extLst>
              </a:tr>
              <a:tr h="174281">
                <a:tc>
                  <a:txBody>
                    <a:bodyPr/>
                    <a:lstStyle/>
                    <a:p>
                      <a:pPr algn="l" fontAlgn="b"/>
                      <a:r>
                        <a:rPr lang="en-US" sz="1100" b="0" i="0" u="none" strike="noStrike">
                          <a:solidFill>
                            <a:srgbClr val="000000"/>
                          </a:solidFill>
                          <a:effectLst/>
                          <a:latin typeface="Calibri" panose="020F0502020204030204" pitchFamily="34" charset="0"/>
                        </a:rPr>
                        <a:t>Tennessee</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8078654"/>
                  </a:ext>
                </a:extLst>
              </a:tr>
              <a:tr h="174281">
                <a:tc>
                  <a:txBody>
                    <a:bodyPr/>
                    <a:lstStyle/>
                    <a:p>
                      <a:pPr algn="l" fontAlgn="b"/>
                      <a:r>
                        <a:rPr lang="en-US" sz="1100" b="0" i="0" u="none" strike="noStrike">
                          <a:solidFill>
                            <a:srgbClr val="000000"/>
                          </a:solidFill>
                          <a:effectLst/>
                          <a:latin typeface="Calibri" panose="020F0502020204030204" pitchFamily="34" charset="0"/>
                        </a:rPr>
                        <a:t>Texas</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13.2</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(9.7, 17.6)</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5352939"/>
                  </a:ext>
                </a:extLst>
              </a:tr>
              <a:tr h="174281">
                <a:tc>
                  <a:txBody>
                    <a:bodyPr/>
                    <a:lstStyle/>
                    <a:p>
                      <a:pPr algn="l" fontAlgn="b"/>
                      <a:r>
                        <a:rPr lang="en-US" sz="1100" b="0" i="0" u="none" strike="noStrike">
                          <a:solidFill>
                            <a:srgbClr val="000000"/>
                          </a:solidFill>
                          <a:effectLst/>
                          <a:latin typeface="Calibri" panose="020F0502020204030204" pitchFamily="34" charset="0"/>
                        </a:rPr>
                        <a:t>Utah</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(7.0, 14.9)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1343947"/>
                  </a:ext>
                </a:extLst>
              </a:tr>
              <a:tr h="174281">
                <a:tc>
                  <a:txBody>
                    <a:bodyPr/>
                    <a:lstStyle/>
                    <a:p>
                      <a:pPr algn="l" fontAlgn="b"/>
                      <a:r>
                        <a:rPr lang="en-US" sz="1100" b="0" i="0" u="none" strike="noStrike">
                          <a:solidFill>
                            <a:srgbClr val="000000"/>
                          </a:solidFill>
                          <a:effectLst/>
                          <a:latin typeface="Calibri" panose="020F0502020204030204" pitchFamily="34" charset="0"/>
                        </a:rPr>
                        <a:t>Vermont</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1644675"/>
                  </a:ext>
                </a:extLst>
              </a:tr>
              <a:tr h="174281">
                <a:tc>
                  <a:txBody>
                    <a:bodyPr/>
                    <a:lstStyle/>
                    <a:p>
                      <a:pPr algn="l" fontAlgn="b"/>
                      <a:r>
                        <a:rPr lang="en-US" sz="1100" b="0" i="0" u="none" strike="noStrike" dirty="0">
                          <a:solidFill>
                            <a:srgbClr val="000000"/>
                          </a:solidFill>
                          <a:effectLst/>
                          <a:latin typeface="Calibri" panose="020F0502020204030204" pitchFamily="34" charset="0"/>
                        </a:rPr>
                        <a:t>Virgin Islands</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7799937"/>
                  </a:ext>
                </a:extLst>
              </a:tr>
              <a:tr h="174281">
                <a:tc>
                  <a:txBody>
                    <a:bodyPr/>
                    <a:lstStyle/>
                    <a:p>
                      <a:pPr algn="l" fontAlgn="b"/>
                      <a:r>
                        <a:rPr lang="en-US" sz="1100" b="0" i="0" u="none" strike="noStrike">
                          <a:solidFill>
                            <a:srgbClr val="000000"/>
                          </a:solidFill>
                          <a:effectLst/>
                          <a:latin typeface="Calibri" panose="020F0502020204030204" pitchFamily="34" charset="0"/>
                        </a:rPr>
                        <a:t>Virginia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(9.6, 15.9)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4715487"/>
                  </a:ext>
                </a:extLst>
              </a:tr>
              <a:tr h="174281">
                <a:tc>
                  <a:txBody>
                    <a:bodyPr/>
                    <a:lstStyle/>
                    <a:p>
                      <a:pPr algn="l" fontAlgn="b"/>
                      <a:r>
                        <a:rPr lang="en-US" sz="1100" b="0" i="0" u="none" strike="noStrike">
                          <a:solidFill>
                            <a:srgbClr val="000000"/>
                          </a:solidFill>
                          <a:effectLst/>
                          <a:latin typeface="Calibri" panose="020F0502020204030204" pitchFamily="34" charset="0"/>
                        </a:rPr>
                        <a:t>Washington</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(8.2, 11.8)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5576412"/>
                  </a:ext>
                </a:extLst>
              </a:tr>
              <a:tr h="174281">
                <a:tc>
                  <a:txBody>
                    <a:bodyPr/>
                    <a:lstStyle/>
                    <a:p>
                      <a:pPr algn="l" fontAlgn="b"/>
                      <a:r>
                        <a:rPr lang="en-US" sz="1100" b="0" i="0" u="none" strike="noStrike">
                          <a:solidFill>
                            <a:srgbClr val="000000"/>
                          </a:solidFill>
                          <a:effectLst/>
                          <a:latin typeface="Calibri" panose="020F0502020204030204" pitchFamily="34" charset="0"/>
                        </a:rPr>
                        <a:t>West Virginia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888269"/>
                  </a:ext>
                </a:extLst>
              </a:tr>
              <a:tr h="174281">
                <a:tc>
                  <a:txBody>
                    <a:bodyPr/>
                    <a:lstStyle/>
                    <a:p>
                      <a:pPr algn="l" fontAlgn="b"/>
                      <a:r>
                        <a:rPr lang="en-US" sz="1100" b="0" i="0" u="none" strike="noStrike">
                          <a:solidFill>
                            <a:srgbClr val="000000"/>
                          </a:solidFill>
                          <a:effectLst/>
                          <a:latin typeface="Calibri" panose="020F0502020204030204" pitchFamily="34" charset="0"/>
                        </a:rPr>
                        <a:t>Wisconsin</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15.9</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(9.8, 24.8)</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74078"/>
                  </a:ext>
                </a:extLst>
              </a:tr>
              <a:tr h="174281">
                <a:tc>
                  <a:txBody>
                    <a:bodyPr/>
                    <a:lstStyle/>
                    <a:p>
                      <a:pPr algn="l" fontAlgn="b"/>
                      <a:r>
                        <a:rPr lang="en-US" sz="1100" b="0" i="0" u="none" strike="noStrike">
                          <a:solidFill>
                            <a:srgbClr val="000000"/>
                          </a:solidFill>
                          <a:effectLst/>
                          <a:latin typeface="Calibri" panose="020F0502020204030204" pitchFamily="34" charset="0"/>
                        </a:rPr>
                        <a:t>Wyoming</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887" marR="6887" marT="6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018363"/>
                  </a:ext>
                </a:extLst>
              </a:tr>
            </a:tbl>
          </a:graphicData>
        </a:graphic>
      </p:graphicFrame>
      <p:sp>
        <p:nvSpPr>
          <p:cNvPr id="4" name="Text Placeholder 3"/>
          <p:cNvSpPr>
            <a:spLocks noGrp="1"/>
          </p:cNvSpPr>
          <p:nvPr>
            <p:ph type="body" sz="quarter" idx="11"/>
          </p:nvPr>
        </p:nvSpPr>
        <p:spPr>
          <a:xfrm>
            <a:off x="622018" y="5757151"/>
            <a:ext cx="9448799" cy="641446"/>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endParaRPr lang="en-US" sz="1000" dirty="0">
              <a:latin typeface="Verdana" pitchFamily="34" charset="0"/>
            </a:endParaRPr>
          </a:p>
        </p:txBody>
      </p:sp>
    </p:spTree>
    <p:extLst>
      <p:ext uri="{BB962C8B-B14F-4D97-AF65-F5344CB8AC3E}">
        <p14:creationId xmlns:p14="http://schemas.microsoft.com/office/powerpoint/2010/main" val="2117699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279606"/>
            <a:ext cx="9673064" cy="9795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Asian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01352" y="1846729"/>
            <a:ext cx="7914167" cy="4809658"/>
          </a:xfrm>
        </p:spPr>
        <p:txBody>
          <a:bodyPr/>
          <a:lstStyle/>
          <a:p>
            <a:pPr>
              <a:buNone/>
            </a:pPr>
            <a:r>
              <a:rPr lang="en-US" sz="2200" dirty="0">
                <a:solidFill>
                  <a:srgbClr val="000000"/>
                </a:solidFill>
              </a:rPr>
              <a:t>Summary</a:t>
            </a:r>
          </a:p>
          <a:p>
            <a:r>
              <a:rPr lang="en-US" sz="2200" dirty="0">
                <a:solidFill>
                  <a:srgbClr val="000000"/>
                </a:solidFill>
              </a:rPr>
              <a:t>33 states, the District of Columbia and Guam had a prevalence of obesity less than 20%.</a:t>
            </a:r>
          </a:p>
          <a:p>
            <a:r>
              <a:rPr lang="en-US" sz="2200" dirty="0">
                <a:solidFill>
                  <a:srgbClr val="000000"/>
                </a:solidFill>
              </a:rPr>
              <a:t>3 states (Alaska, North Dakota and South Carolina) had a prevalence of obesity between 20% and &lt;25%.</a:t>
            </a:r>
          </a:p>
          <a:p>
            <a:r>
              <a:rPr lang="en-US" sz="2200" dirty="0">
                <a:solidFill>
                  <a:srgbClr val="000000"/>
                </a:solidFill>
              </a:rPr>
              <a:t>1 state (Mississippi) had a prevalence of obesity between 25% and &lt;30%.</a:t>
            </a:r>
          </a:p>
          <a:p>
            <a:r>
              <a:rPr lang="en-US" sz="2200" dirty="0">
                <a:solidFill>
                  <a:srgbClr val="000000"/>
                </a:solidFill>
              </a:rPr>
              <a:t>No state had a prevalence of obesity 30% or greater.</a:t>
            </a:r>
            <a:endParaRPr lang="en-US" dirty="0">
              <a:solidFill>
                <a:srgbClr val="000000"/>
              </a:solidFill>
            </a:endParaRPr>
          </a:p>
        </p:txBody>
      </p:sp>
      <p:sp>
        <p:nvSpPr>
          <p:cNvPr id="4" name="TextBox 3"/>
          <p:cNvSpPr txBox="1"/>
          <p:nvPr/>
        </p:nvSpPr>
        <p:spPr>
          <a:xfrm>
            <a:off x="1360978" y="6124353"/>
            <a:ext cx="43274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39A6"/>
                </a:solidFill>
                <a:effectLst/>
                <a:uLnTx/>
                <a:uFillTx/>
                <a:latin typeface="Verdana" pitchFamily="34" charset="0"/>
                <a:ea typeface="+mn-ea"/>
                <a:cs typeface="+mn-cs"/>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5684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revalence of Self-Reported Obesity Among Non-Hispanic American Indian or Alaska Native Adults, by State and Territory, BRFSS, 2019–2021">
            <a:extLst>
              <a:ext uri="{FF2B5EF4-FFF2-40B4-BE49-F238E27FC236}">
                <a16:creationId xmlns:a16="http://schemas.microsoft.com/office/drawing/2014/main" id="{8B6B0893-2E8B-49A9-BEC0-D6985AFDDA90}"/>
              </a:ext>
            </a:extLst>
          </p:cNvPr>
          <p:cNvPicPr>
            <a:picLocks noChangeAspect="1"/>
          </p:cNvPicPr>
          <p:nvPr/>
        </p:nvPicPr>
        <p:blipFill>
          <a:blip r:embed="rId3"/>
          <a:stretch>
            <a:fillRect/>
          </a:stretch>
        </p:blipFill>
        <p:spPr>
          <a:xfrm>
            <a:off x="855407" y="1041598"/>
            <a:ext cx="8404276" cy="5282688"/>
          </a:xfrm>
          <a:prstGeom prst="rect">
            <a:avLst/>
          </a:prstGeom>
        </p:spPr>
      </p:pic>
      <p:sp>
        <p:nvSpPr>
          <p:cNvPr id="2" name="Title 1"/>
          <p:cNvSpPr>
            <a:spLocks noGrp="1"/>
          </p:cNvSpPr>
          <p:nvPr>
            <p:ph type="title"/>
          </p:nvPr>
        </p:nvSpPr>
        <p:spPr>
          <a:xfrm>
            <a:off x="152704" y="467866"/>
            <a:ext cx="9981592" cy="597429"/>
          </a:xfrm>
        </p:spPr>
        <p:txBody>
          <a:bodyPr/>
          <a:lstStyle/>
          <a:p>
            <a:pPr>
              <a:lnSpc>
                <a:spcPts val="2600"/>
              </a:lnSpc>
            </a:pPr>
            <a:r>
              <a:rPr kumimoji="0" lang="en-US" sz="1800" b="1" i="0" u="none" strike="noStrike" kern="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Prevalence of Self-Reported Obesity Among Non-Hispanic American Indian or Alaska Native Adults, by State and Territory, BRFSS, 2019–2021</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416333" y="6300589"/>
            <a:ext cx="7430888"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5085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8" y="262040"/>
            <a:ext cx="9994187" cy="769834"/>
          </a:xfrm>
        </p:spPr>
        <p:txBody>
          <a:bodyPr/>
          <a:lstStyle/>
          <a:p>
            <a:pPr>
              <a:lnSpc>
                <a:spcPts val="2600"/>
              </a:lnSpc>
            </a:pPr>
            <a:br>
              <a:rPr lang="en-US" sz="1700" kern="0" dirty="0">
                <a:solidFill>
                  <a:srgbClr val="000000"/>
                </a:solidFill>
                <a:latin typeface="Verdana"/>
              </a:rPr>
            </a:br>
            <a:r>
              <a:rPr lang="en-US" sz="1800" kern="0" dirty="0">
                <a:latin typeface="Verdana"/>
              </a:rPr>
              <a:t>Prevalence of Self-Reported Obesity Among Non-Hispanic American Indian or Alaska </a:t>
            </a:r>
            <a:r>
              <a:rPr kumimoji="0" lang="en-US" sz="1800" b="1" i="0" u="none" strike="noStrike" kern="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Native</a:t>
            </a:r>
            <a:r>
              <a:rPr lang="en-US" sz="1800" kern="0" dirty="0">
                <a:latin typeface="Verdana"/>
              </a:rPr>
              <a:t> Adults, by State and Territory, BRFSS, </a:t>
            </a:r>
            <a:r>
              <a:rPr lang="en-US" sz="1800" dirty="0">
                <a:latin typeface="Verdana" panose="020B0604030504040204" pitchFamily="34" charset="0"/>
                <a:ea typeface="Verdana" panose="020B0604030504040204" pitchFamily="34" charset="0"/>
                <a:cs typeface="Verdana" panose="020B0604030504040204" pitchFamily="34" charset="0"/>
              </a:rPr>
              <a:t>2019–2021</a:t>
            </a:r>
            <a:endParaRPr lang="en-US" sz="1800" kern="0" dirty="0">
              <a:latin typeface="Verdana"/>
            </a:endParaRPr>
          </a:p>
        </p:txBody>
      </p:sp>
      <p:sp>
        <p:nvSpPr>
          <p:cNvPr id="21" name="TextBox 20">
            <a:extLst>
              <a:ext uri="{FF2B5EF4-FFF2-40B4-BE49-F238E27FC236}">
                <a16:creationId xmlns:a16="http://schemas.microsoft.com/office/drawing/2014/main" id="{47EF16FF-51F6-48A8-A3A7-73099E5287FC}"/>
              </a:ext>
            </a:extLst>
          </p:cNvPr>
          <p:cNvSpPr txBox="1"/>
          <p:nvPr/>
        </p:nvSpPr>
        <p:spPr>
          <a:xfrm>
            <a:off x="523431" y="5970318"/>
            <a:ext cx="8099384" cy="369332"/>
          </a:xfrm>
          <a:prstGeom prst="rect">
            <a:avLst/>
          </a:prstGeom>
          <a:noFill/>
        </p:spPr>
        <p:txBody>
          <a:bodyPr wrap="square">
            <a:spAutoFit/>
          </a:bodyPr>
          <a:lstStyle/>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kumimoji="0" lang="en-US" sz="900" b="0" i="0" u="none" strike="noStrike" kern="1200" cap="none" spc="0" normalizeH="0" baseline="0" noProof="0" dirty="0">
                <a:ln>
                  <a:noFill/>
                </a:ln>
                <a:solidFill>
                  <a:srgbClr val="0039A6"/>
                </a:solidFill>
                <a:effectLst/>
                <a:uLnTx/>
                <a:uFillTx/>
                <a:latin typeface="Verdana" pitchFamily="34" charset="0"/>
                <a:ea typeface="+mn-ea"/>
                <a:cs typeface="+mn-cs"/>
              </a:rPr>
              <a:t>%, or no data in a specific year.</a:t>
            </a:r>
          </a:p>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0039A6"/>
                </a:solidFill>
                <a:effectLst/>
                <a:uLnTx/>
                <a:uFillTx/>
                <a:latin typeface="Verdana" pitchFamily="34" charset="0"/>
                <a:ea typeface="+mn-ea"/>
                <a:cs typeface="+mn-cs"/>
              </a:rPr>
              <a:t>  Source: </a:t>
            </a:r>
            <a:r>
              <a:rPr kumimoji="0" lang="en-US" sz="900" b="0" i="0" u="none" strike="noStrike" kern="1200" cap="none" spc="0" normalizeH="0" baseline="0" noProof="0" dirty="0">
                <a:ln>
                  <a:noFill/>
                </a:ln>
                <a:solidFill>
                  <a:srgbClr val="0039A6"/>
                </a:solidFill>
                <a:effectLst/>
                <a:uLnTx/>
                <a:uFillTx/>
                <a:latin typeface="Verdana" pitchFamily="34" charset="0"/>
                <a:ea typeface="+mn-ea"/>
                <a:cs typeface="+mn-cs"/>
              </a:rPr>
              <a:t>Behavioral Risk Factor Surveillance System, CDC. </a:t>
            </a:r>
          </a:p>
        </p:txBody>
      </p:sp>
      <p:graphicFrame>
        <p:nvGraphicFramePr>
          <p:cNvPr id="4" name="Table 3">
            <a:extLst>
              <a:ext uri="{FF2B5EF4-FFF2-40B4-BE49-F238E27FC236}">
                <a16:creationId xmlns:a16="http://schemas.microsoft.com/office/drawing/2014/main" id="{8919BC8C-B8E7-425B-ADBE-F0788D542572}"/>
              </a:ext>
            </a:extLst>
          </p:cNvPr>
          <p:cNvGraphicFramePr>
            <a:graphicFrameLocks noGrp="1"/>
          </p:cNvGraphicFramePr>
          <p:nvPr>
            <p:extLst>
              <p:ext uri="{D42A27DB-BD31-4B8C-83A1-F6EECF244321}">
                <p14:modId xmlns:p14="http://schemas.microsoft.com/office/powerpoint/2010/main" val="1283468393"/>
              </p:ext>
            </p:extLst>
          </p:nvPr>
        </p:nvGraphicFramePr>
        <p:xfrm>
          <a:off x="951976" y="1110660"/>
          <a:ext cx="4113566" cy="4867968"/>
        </p:xfrm>
        <a:graphic>
          <a:graphicData uri="http://schemas.openxmlformats.org/drawingml/2006/table">
            <a:tbl>
              <a:tblPr firstRow="1"/>
              <a:tblGrid>
                <a:gridCol w="1276624">
                  <a:extLst>
                    <a:ext uri="{9D8B030D-6E8A-4147-A177-3AD203B41FA5}">
                      <a16:colId xmlns:a16="http://schemas.microsoft.com/office/drawing/2014/main" val="887080613"/>
                    </a:ext>
                  </a:extLst>
                </a:gridCol>
                <a:gridCol w="1166893">
                  <a:extLst>
                    <a:ext uri="{9D8B030D-6E8A-4147-A177-3AD203B41FA5}">
                      <a16:colId xmlns:a16="http://schemas.microsoft.com/office/drawing/2014/main" val="3233188283"/>
                    </a:ext>
                  </a:extLst>
                </a:gridCol>
                <a:gridCol w="1670049">
                  <a:extLst>
                    <a:ext uri="{9D8B030D-6E8A-4147-A177-3AD203B41FA5}">
                      <a16:colId xmlns:a16="http://schemas.microsoft.com/office/drawing/2014/main" val="923864884"/>
                    </a:ext>
                  </a:extLst>
                </a:gridCol>
              </a:tblGrid>
              <a:tr h="155405">
                <a:tc>
                  <a:txBody>
                    <a:bodyPr/>
                    <a:lstStyle/>
                    <a:p>
                      <a:pPr algn="l" fontAlgn="b"/>
                      <a:r>
                        <a:rPr lang="en-US" sz="1100" b="1" i="0" u="none" strike="noStrike" dirty="0">
                          <a:solidFill>
                            <a:srgbClr val="000000"/>
                          </a:solidFill>
                          <a:effectLst/>
                          <a:latin typeface="Calibri" panose="020F0502020204030204" pitchFamily="34" charset="0"/>
                        </a:rPr>
                        <a:t>State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144135"/>
                  </a:ext>
                </a:extLst>
              </a:tr>
              <a:tr h="155405">
                <a:tc>
                  <a:txBody>
                    <a:bodyPr/>
                    <a:lstStyle/>
                    <a:p>
                      <a:pPr algn="l" fontAlgn="b"/>
                      <a:r>
                        <a:rPr lang="en-US" sz="1100" b="0" i="0" u="none" strike="noStrike">
                          <a:solidFill>
                            <a:srgbClr val="000000"/>
                          </a:solidFill>
                          <a:effectLst/>
                          <a:latin typeface="Calibri" panose="020F0502020204030204" pitchFamily="34" charset="0"/>
                        </a:rPr>
                        <a:t>Alabama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(30.5, 49.6)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88580"/>
                  </a:ext>
                </a:extLst>
              </a:tr>
              <a:tr h="155405">
                <a:tc>
                  <a:txBody>
                    <a:bodyPr/>
                    <a:lstStyle/>
                    <a:p>
                      <a:pPr algn="l" fontAlgn="b"/>
                      <a:r>
                        <a:rPr lang="en-US" sz="1100" b="0" i="0" u="none" strike="noStrike">
                          <a:solidFill>
                            <a:srgbClr val="000000"/>
                          </a:solidFill>
                          <a:effectLst/>
                          <a:latin typeface="Calibri" panose="020F0502020204030204" pitchFamily="34" charset="0"/>
                        </a:rPr>
                        <a:t>Alaska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(33.6, 41.5)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8035179"/>
                  </a:ext>
                </a:extLst>
              </a:tr>
              <a:tr h="155405">
                <a:tc>
                  <a:txBody>
                    <a:bodyPr/>
                    <a:lstStyle/>
                    <a:p>
                      <a:pPr algn="l" fontAlgn="b"/>
                      <a:r>
                        <a:rPr lang="en-US" sz="1100" b="0" i="0" u="none" strike="noStrike" dirty="0">
                          <a:solidFill>
                            <a:srgbClr val="000000"/>
                          </a:solidFill>
                          <a:effectLst/>
                          <a:latin typeface="Calibri" panose="020F0502020204030204" pitchFamily="34" charset="0"/>
                        </a:rPr>
                        <a:t>Arizona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50.5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(46.2, 54.8)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0847624"/>
                  </a:ext>
                </a:extLst>
              </a:tr>
              <a:tr h="155405">
                <a:tc>
                  <a:txBody>
                    <a:bodyPr/>
                    <a:lstStyle/>
                    <a:p>
                      <a:pPr algn="l" fontAlgn="b"/>
                      <a:r>
                        <a:rPr lang="en-US" sz="1100" b="0" i="0" u="none" strike="noStrike">
                          <a:solidFill>
                            <a:srgbClr val="000000"/>
                          </a:solidFill>
                          <a:effectLst/>
                          <a:latin typeface="Calibri" panose="020F0502020204030204" pitchFamily="34" charset="0"/>
                        </a:rPr>
                        <a:t>Arkansas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(22.1, 40.0)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969916"/>
                  </a:ext>
                </a:extLst>
              </a:tr>
              <a:tr h="155405">
                <a:tc>
                  <a:txBody>
                    <a:bodyPr/>
                    <a:lstStyle/>
                    <a:p>
                      <a:pPr algn="l" fontAlgn="b"/>
                      <a:r>
                        <a:rPr lang="en-US" sz="1100" b="0" i="0" u="none" strike="noStrike">
                          <a:solidFill>
                            <a:srgbClr val="000000"/>
                          </a:solidFill>
                          <a:effectLst/>
                          <a:latin typeface="Calibri" panose="020F0502020204030204" pitchFamily="34" charset="0"/>
                        </a:rPr>
                        <a:t>California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(21.0, 43.4)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2631697"/>
                  </a:ext>
                </a:extLst>
              </a:tr>
              <a:tr h="155405">
                <a:tc>
                  <a:txBody>
                    <a:bodyPr/>
                    <a:lstStyle/>
                    <a:p>
                      <a:pPr algn="l" fontAlgn="b"/>
                      <a:r>
                        <a:rPr lang="en-US" sz="1100" b="0" i="0" u="none" strike="noStrike">
                          <a:solidFill>
                            <a:srgbClr val="000000"/>
                          </a:solidFill>
                          <a:effectLst/>
                          <a:latin typeface="Calibri" panose="020F0502020204030204" pitchFamily="34" charset="0"/>
                        </a:rPr>
                        <a:t>Colorado</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(24.8, 38.6)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9406427"/>
                  </a:ext>
                </a:extLst>
              </a:tr>
              <a:tr h="155405">
                <a:tc>
                  <a:txBody>
                    <a:bodyPr/>
                    <a:lstStyle/>
                    <a:p>
                      <a:pPr algn="l" fontAlgn="b"/>
                      <a:r>
                        <a:rPr lang="en-US" sz="1100" b="0" i="0" u="none" strike="noStrike">
                          <a:solidFill>
                            <a:srgbClr val="000000"/>
                          </a:solidFill>
                          <a:effectLst/>
                          <a:latin typeface="Calibri" panose="020F0502020204030204" pitchFamily="34" charset="0"/>
                        </a:rPr>
                        <a:t>Connecticut</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(28.8, 53.6)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8607426"/>
                  </a:ext>
                </a:extLst>
              </a:tr>
              <a:tr h="155405">
                <a:tc>
                  <a:txBody>
                    <a:bodyPr/>
                    <a:lstStyle/>
                    <a:p>
                      <a:pPr algn="l" fontAlgn="b"/>
                      <a:r>
                        <a:rPr lang="en-US" sz="1100" b="0" i="0" u="none" strike="noStrike">
                          <a:solidFill>
                            <a:srgbClr val="000000"/>
                          </a:solidFill>
                          <a:effectLst/>
                          <a:latin typeface="Calibri" panose="020F0502020204030204" pitchFamily="34" charset="0"/>
                        </a:rPr>
                        <a:t>Delaware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49.3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(33.6, 65.1)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1734592"/>
                  </a:ext>
                </a:extLst>
              </a:tr>
              <a:tr h="155405">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2243304"/>
                  </a:ext>
                </a:extLst>
              </a:tr>
              <a:tr h="155405">
                <a:tc>
                  <a:txBody>
                    <a:bodyPr/>
                    <a:lstStyle/>
                    <a:p>
                      <a:pPr algn="l" fontAlgn="b"/>
                      <a:r>
                        <a:rPr lang="en-US" sz="1100" b="0" i="0" u="none" strike="noStrike">
                          <a:solidFill>
                            <a:srgbClr val="000000"/>
                          </a:solidFill>
                          <a:effectLst/>
                          <a:latin typeface="Calibri" panose="020F0502020204030204" pitchFamily="34" charset="0"/>
                        </a:rPr>
                        <a:t>Florida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8009226"/>
                  </a:ext>
                </a:extLst>
              </a:tr>
              <a:tr h="155405">
                <a:tc>
                  <a:txBody>
                    <a:bodyPr/>
                    <a:lstStyle/>
                    <a:p>
                      <a:pPr algn="l" fontAlgn="b"/>
                      <a:r>
                        <a:rPr lang="en-US" sz="1100" b="0" i="0" u="none" strike="noStrike">
                          <a:solidFill>
                            <a:srgbClr val="000000"/>
                          </a:solidFill>
                          <a:effectLst/>
                          <a:latin typeface="Calibri" panose="020F0502020204030204" pitchFamily="34" charset="0"/>
                        </a:rPr>
                        <a:t>Georgia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(24.2, 48.0)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8172989"/>
                  </a:ext>
                </a:extLst>
              </a:tr>
              <a:tr h="155405">
                <a:tc>
                  <a:txBody>
                    <a:bodyPr/>
                    <a:lstStyle/>
                    <a:p>
                      <a:pPr algn="l" fontAlgn="b"/>
                      <a:r>
                        <a:rPr lang="en-US" sz="1100" b="0" i="0" u="none" strike="noStrike">
                          <a:solidFill>
                            <a:srgbClr val="000000"/>
                          </a:solidFill>
                          <a:effectLst/>
                          <a:latin typeface="Calibri" panose="020F0502020204030204" pitchFamily="34" charset="0"/>
                        </a:rPr>
                        <a:t>Guam</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1663832"/>
                  </a:ext>
                </a:extLst>
              </a:tr>
              <a:tr h="155405">
                <a:tc>
                  <a:txBody>
                    <a:bodyPr/>
                    <a:lstStyle/>
                    <a:p>
                      <a:pPr algn="l" fontAlgn="b"/>
                      <a:r>
                        <a:rPr lang="en-US" sz="1100" b="0" i="0" u="none" strike="noStrike">
                          <a:solidFill>
                            <a:srgbClr val="000000"/>
                          </a:solidFill>
                          <a:effectLst/>
                          <a:latin typeface="Calibri" panose="020F0502020204030204" pitchFamily="34" charset="0"/>
                        </a:rPr>
                        <a:t>Hawaii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7106071"/>
                  </a:ext>
                </a:extLst>
              </a:tr>
              <a:tr h="155405">
                <a:tc>
                  <a:txBody>
                    <a:bodyPr/>
                    <a:lstStyle/>
                    <a:p>
                      <a:pPr algn="l" fontAlgn="b"/>
                      <a:r>
                        <a:rPr lang="en-US" sz="1100" b="0" i="0" u="none" strike="noStrike">
                          <a:solidFill>
                            <a:srgbClr val="000000"/>
                          </a:solidFill>
                          <a:effectLst/>
                          <a:latin typeface="Calibri" panose="020F0502020204030204" pitchFamily="34" charset="0"/>
                        </a:rPr>
                        <a:t>Idaho</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(32.4, 50.5)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2059602"/>
                  </a:ext>
                </a:extLst>
              </a:tr>
              <a:tr h="155405">
                <a:tc>
                  <a:txBody>
                    <a:bodyPr/>
                    <a:lstStyle/>
                    <a:p>
                      <a:pPr algn="l" fontAlgn="b"/>
                      <a:r>
                        <a:rPr lang="en-US" sz="1100" b="0" i="0" u="none" strike="noStrike">
                          <a:solidFill>
                            <a:srgbClr val="000000"/>
                          </a:solidFill>
                          <a:effectLst/>
                          <a:latin typeface="Calibri" panose="020F0502020204030204" pitchFamily="34" charset="0"/>
                        </a:rPr>
                        <a:t>Illinois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(18.9, 45.5)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0874224"/>
                  </a:ext>
                </a:extLst>
              </a:tr>
              <a:tr h="155405">
                <a:tc>
                  <a:txBody>
                    <a:bodyPr/>
                    <a:lstStyle/>
                    <a:p>
                      <a:pPr algn="l" fontAlgn="b"/>
                      <a:r>
                        <a:rPr lang="en-US" sz="1100" b="0" i="0" u="none" strike="noStrike">
                          <a:solidFill>
                            <a:srgbClr val="000000"/>
                          </a:solidFill>
                          <a:effectLst/>
                          <a:latin typeface="Calibri" panose="020F0502020204030204" pitchFamily="34" charset="0"/>
                        </a:rPr>
                        <a:t>Indiana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(29.7, 47.8)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1527537"/>
                  </a:ext>
                </a:extLst>
              </a:tr>
              <a:tr h="155405">
                <a:tc>
                  <a:txBody>
                    <a:bodyPr/>
                    <a:lstStyle/>
                    <a:p>
                      <a:pPr algn="l" fontAlgn="b"/>
                      <a:r>
                        <a:rPr lang="en-US" sz="1100" b="0" i="0" u="none" strike="noStrike">
                          <a:solidFill>
                            <a:srgbClr val="000000"/>
                          </a:solidFill>
                          <a:effectLst/>
                          <a:latin typeface="Calibri" panose="020F0502020204030204" pitchFamily="34" charset="0"/>
                        </a:rPr>
                        <a:t>Iowa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(29.6, 51.5)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5356550"/>
                  </a:ext>
                </a:extLst>
              </a:tr>
              <a:tr h="155405">
                <a:tc>
                  <a:txBody>
                    <a:bodyPr/>
                    <a:lstStyle/>
                    <a:p>
                      <a:pPr algn="l" fontAlgn="b"/>
                      <a:r>
                        <a:rPr lang="en-US" sz="1100" b="0" i="0" u="none" strike="noStrike">
                          <a:solidFill>
                            <a:srgbClr val="000000"/>
                          </a:solidFill>
                          <a:effectLst/>
                          <a:latin typeface="Calibri" panose="020F0502020204030204" pitchFamily="34" charset="0"/>
                        </a:rPr>
                        <a:t>Kansas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(36.7, 49.7)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9146148"/>
                  </a:ext>
                </a:extLst>
              </a:tr>
              <a:tr h="155405">
                <a:tc>
                  <a:txBody>
                    <a:bodyPr/>
                    <a:lstStyle/>
                    <a:p>
                      <a:pPr algn="l" fontAlgn="b"/>
                      <a:r>
                        <a:rPr lang="en-US" sz="1100" b="0" i="0" u="none" strike="noStrike">
                          <a:solidFill>
                            <a:srgbClr val="000000"/>
                          </a:solidFill>
                          <a:effectLst/>
                          <a:latin typeface="Calibri" panose="020F0502020204030204" pitchFamily="34" charset="0"/>
                        </a:rPr>
                        <a:t>Kentucky</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(20.0, 42.3)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1975791"/>
                  </a:ext>
                </a:extLst>
              </a:tr>
              <a:tr h="155405">
                <a:tc>
                  <a:txBody>
                    <a:bodyPr/>
                    <a:lstStyle/>
                    <a:p>
                      <a:pPr algn="l" fontAlgn="b"/>
                      <a:r>
                        <a:rPr lang="en-US" sz="1100" b="0" i="0" u="none" strike="noStrike">
                          <a:solidFill>
                            <a:srgbClr val="000000"/>
                          </a:solidFill>
                          <a:effectLst/>
                          <a:latin typeface="Calibri" panose="020F0502020204030204" pitchFamily="34" charset="0"/>
                        </a:rPr>
                        <a:t>Louisiana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(32.0, 51.2)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2856191"/>
                  </a:ext>
                </a:extLst>
              </a:tr>
              <a:tr h="155405">
                <a:tc>
                  <a:txBody>
                    <a:bodyPr/>
                    <a:lstStyle/>
                    <a:p>
                      <a:pPr algn="l" fontAlgn="b"/>
                      <a:r>
                        <a:rPr lang="en-US" sz="1100" b="0" i="0" u="none" strike="noStrike">
                          <a:solidFill>
                            <a:srgbClr val="000000"/>
                          </a:solidFill>
                          <a:effectLst/>
                          <a:latin typeface="Calibri" panose="020F0502020204030204" pitchFamily="34" charset="0"/>
                        </a:rPr>
                        <a:t>Maine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(21.9, 39.1)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297207"/>
                  </a:ext>
                </a:extLst>
              </a:tr>
              <a:tr h="155405">
                <a:tc>
                  <a:txBody>
                    <a:bodyPr/>
                    <a:lstStyle/>
                    <a:p>
                      <a:pPr algn="l" fontAlgn="b"/>
                      <a:r>
                        <a:rPr lang="en-US" sz="1100" b="0" i="0" u="none" strike="noStrike">
                          <a:solidFill>
                            <a:srgbClr val="000000"/>
                          </a:solidFill>
                          <a:effectLst/>
                          <a:latin typeface="Calibri" panose="020F0502020204030204" pitchFamily="34" charset="0"/>
                        </a:rPr>
                        <a:t>Maryland</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(24.2, 40.9)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9864856"/>
                  </a:ext>
                </a:extLst>
              </a:tr>
              <a:tr h="155405">
                <a:tc>
                  <a:txBody>
                    <a:bodyPr/>
                    <a:lstStyle/>
                    <a:p>
                      <a:pPr algn="l" fontAlgn="b"/>
                      <a:r>
                        <a:rPr lang="en-US" sz="1100" b="0" i="0" u="none" strike="noStrike">
                          <a:solidFill>
                            <a:srgbClr val="000000"/>
                          </a:solidFill>
                          <a:effectLst/>
                          <a:latin typeface="Calibri" panose="020F0502020204030204" pitchFamily="34" charset="0"/>
                        </a:rPr>
                        <a:t>Massachusetts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(12.7, 35.4)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0507474"/>
                  </a:ext>
                </a:extLst>
              </a:tr>
              <a:tr h="155405">
                <a:tc>
                  <a:txBody>
                    <a:bodyPr/>
                    <a:lstStyle/>
                    <a:p>
                      <a:pPr algn="l" fontAlgn="b"/>
                      <a:r>
                        <a:rPr lang="en-US" sz="1100" b="0" i="0" u="none" strike="noStrike">
                          <a:solidFill>
                            <a:srgbClr val="000000"/>
                          </a:solidFill>
                          <a:effectLst/>
                          <a:latin typeface="Calibri" panose="020F0502020204030204" pitchFamily="34" charset="0"/>
                        </a:rPr>
                        <a:t>Michigan</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(25.4, 43.0)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9770264"/>
                  </a:ext>
                </a:extLst>
              </a:tr>
              <a:tr h="155405">
                <a:tc>
                  <a:txBody>
                    <a:bodyPr/>
                    <a:lstStyle/>
                    <a:p>
                      <a:pPr algn="l" fontAlgn="b"/>
                      <a:r>
                        <a:rPr lang="en-US" sz="1100" b="0" i="0" u="none" strike="noStrike">
                          <a:solidFill>
                            <a:srgbClr val="000000"/>
                          </a:solidFill>
                          <a:effectLst/>
                          <a:latin typeface="Calibri" panose="020F0502020204030204" pitchFamily="34" charset="0"/>
                        </a:rPr>
                        <a:t>Minnesota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47.2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(41.6, 52.8)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7801244"/>
                  </a:ext>
                </a:extLst>
              </a:tr>
              <a:tr h="155405">
                <a:tc>
                  <a:txBody>
                    <a:bodyPr/>
                    <a:lstStyle/>
                    <a:p>
                      <a:pPr algn="l" fontAlgn="b"/>
                      <a:r>
                        <a:rPr lang="en-US" sz="1100" b="0" i="0" u="none" strike="noStrike">
                          <a:solidFill>
                            <a:srgbClr val="000000"/>
                          </a:solidFill>
                          <a:effectLst/>
                          <a:latin typeface="Calibri" panose="020F0502020204030204" pitchFamily="34" charset="0"/>
                        </a:rPr>
                        <a:t>Mississippi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(21.4, 42.7)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207212"/>
                  </a:ext>
                </a:extLst>
              </a:tr>
              <a:tr h="155405">
                <a:tc>
                  <a:txBody>
                    <a:bodyPr/>
                    <a:lstStyle/>
                    <a:p>
                      <a:pPr algn="l" fontAlgn="b"/>
                      <a:r>
                        <a:rPr lang="en-US" sz="1100" b="0" i="0" u="none" strike="noStrike">
                          <a:solidFill>
                            <a:srgbClr val="000000"/>
                          </a:solidFill>
                          <a:effectLst/>
                          <a:latin typeface="Calibri" panose="020F0502020204030204" pitchFamily="34" charset="0"/>
                        </a:rPr>
                        <a:t>Missouri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(27.6, 45.4)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038723"/>
                  </a:ext>
                </a:extLst>
              </a:tr>
            </a:tbl>
          </a:graphicData>
        </a:graphic>
      </p:graphicFrame>
      <p:graphicFrame>
        <p:nvGraphicFramePr>
          <p:cNvPr id="7" name="Table 6">
            <a:extLst>
              <a:ext uri="{FF2B5EF4-FFF2-40B4-BE49-F238E27FC236}">
                <a16:creationId xmlns:a16="http://schemas.microsoft.com/office/drawing/2014/main" id="{670D6FAE-3DD7-432C-B98C-3C07C7F55025}"/>
              </a:ext>
            </a:extLst>
          </p:cNvPr>
          <p:cNvGraphicFramePr>
            <a:graphicFrameLocks noGrp="1"/>
          </p:cNvGraphicFramePr>
          <p:nvPr>
            <p:extLst>
              <p:ext uri="{D42A27DB-BD31-4B8C-83A1-F6EECF244321}">
                <p14:modId xmlns:p14="http://schemas.microsoft.com/office/powerpoint/2010/main" val="1041170924"/>
              </p:ext>
            </p:extLst>
          </p:nvPr>
        </p:nvGraphicFramePr>
        <p:xfrm>
          <a:off x="5344862" y="1110663"/>
          <a:ext cx="4101535" cy="4877178"/>
        </p:xfrm>
        <a:graphic>
          <a:graphicData uri="http://schemas.openxmlformats.org/drawingml/2006/table">
            <a:tbl>
              <a:tblPr firstRow="1"/>
              <a:tblGrid>
                <a:gridCol w="1272890">
                  <a:extLst>
                    <a:ext uri="{9D8B030D-6E8A-4147-A177-3AD203B41FA5}">
                      <a16:colId xmlns:a16="http://schemas.microsoft.com/office/drawing/2014/main" val="3767753079"/>
                    </a:ext>
                  </a:extLst>
                </a:gridCol>
                <a:gridCol w="1163480">
                  <a:extLst>
                    <a:ext uri="{9D8B030D-6E8A-4147-A177-3AD203B41FA5}">
                      <a16:colId xmlns:a16="http://schemas.microsoft.com/office/drawing/2014/main" val="1181917291"/>
                    </a:ext>
                  </a:extLst>
                </a:gridCol>
                <a:gridCol w="1665165">
                  <a:extLst>
                    <a:ext uri="{9D8B030D-6E8A-4147-A177-3AD203B41FA5}">
                      <a16:colId xmlns:a16="http://schemas.microsoft.com/office/drawing/2014/main" val="3869771566"/>
                    </a:ext>
                  </a:extLst>
                </a:gridCol>
              </a:tblGrid>
              <a:tr h="173856">
                <a:tc>
                  <a:txBody>
                    <a:bodyPr/>
                    <a:lstStyle/>
                    <a:p>
                      <a:pPr algn="l" fontAlgn="b"/>
                      <a:r>
                        <a:rPr lang="en-US" sz="1100" b="1" i="0" u="none" strike="noStrike">
                          <a:solidFill>
                            <a:srgbClr val="000000"/>
                          </a:solidFill>
                          <a:effectLst/>
                          <a:latin typeface="Calibri" panose="020F0502020204030204" pitchFamily="34" charset="0"/>
                        </a:rPr>
                        <a:t>State</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910532"/>
                  </a:ext>
                </a:extLst>
              </a:tr>
              <a:tr h="173856">
                <a:tc>
                  <a:txBody>
                    <a:bodyPr/>
                    <a:lstStyle/>
                    <a:p>
                      <a:pPr algn="l" fontAlgn="b"/>
                      <a:r>
                        <a:rPr lang="en-US" sz="1100" b="0" i="0" u="none" strike="noStrike">
                          <a:solidFill>
                            <a:srgbClr val="000000"/>
                          </a:solidFill>
                          <a:effectLst/>
                          <a:latin typeface="Calibri" panose="020F0502020204030204" pitchFamily="34" charset="0"/>
                        </a:rPr>
                        <a:t>Montana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(38.4, 46.7)</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9555710"/>
                  </a:ext>
                </a:extLst>
              </a:tr>
              <a:tr h="173856">
                <a:tc>
                  <a:txBody>
                    <a:bodyPr/>
                    <a:lstStyle/>
                    <a:p>
                      <a:pPr algn="l" fontAlgn="b"/>
                      <a:r>
                        <a:rPr lang="en-US" sz="1100" b="0" i="0" u="none" strike="noStrike">
                          <a:solidFill>
                            <a:srgbClr val="000000"/>
                          </a:solidFill>
                          <a:effectLst/>
                          <a:latin typeface="Calibri" panose="020F0502020204030204" pitchFamily="34" charset="0"/>
                        </a:rPr>
                        <a:t>Nebraska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45.8</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(38.8, 53.0)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8474883"/>
                  </a:ext>
                </a:extLst>
              </a:tr>
              <a:tr h="173856">
                <a:tc>
                  <a:txBody>
                    <a:bodyPr/>
                    <a:lstStyle/>
                    <a:p>
                      <a:pPr algn="l" fontAlgn="b"/>
                      <a:r>
                        <a:rPr lang="en-US" sz="1100" b="0" i="0" u="none" strike="noStrike">
                          <a:solidFill>
                            <a:srgbClr val="000000"/>
                          </a:solidFill>
                          <a:effectLst/>
                          <a:latin typeface="Calibri" panose="020F0502020204030204" pitchFamily="34" charset="0"/>
                        </a:rPr>
                        <a:t>Nevada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49.4</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(34.9, 64.0)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0421"/>
                  </a:ext>
                </a:extLst>
              </a:tr>
              <a:tr h="173856">
                <a:tc>
                  <a:txBody>
                    <a:bodyPr/>
                    <a:lstStyle/>
                    <a:p>
                      <a:pPr algn="l" fontAlgn="b"/>
                      <a:r>
                        <a:rPr lang="en-US" sz="1100" b="0" i="0" u="none" strike="noStrike">
                          <a:solidFill>
                            <a:srgbClr val="000000"/>
                          </a:solidFill>
                          <a:effectLst/>
                          <a:latin typeface="Calibri" panose="020F0502020204030204" pitchFamily="34" charset="0"/>
                        </a:rPr>
                        <a:t>New Hampshire</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(22.0, 47.0)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3446174"/>
                  </a:ext>
                </a:extLst>
              </a:tr>
              <a:tr h="173856">
                <a:tc>
                  <a:txBody>
                    <a:bodyPr/>
                    <a:lstStyle/>
                    <a:p>
                      <a:pPr algn="l" fontAlgn="b"/>
                      <a:r>
                        <a:rPr lang="en-US" sz="1100" b="0" i="0" u="none" strike="noStrike">
                          <a:solidFill>
                            <a:srgbClr val="000000"/>
                          </a:solidFill>
                          <a:effectLst/>
                          <a:latin typeface="Calibri" panose="020F0502020204030204" pitchFamily="34" charset="0"/>
                        </a:rPr>
                        <a:t>New Jersey</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1660909"/>
                  </a:ext>
                </a:extLst>
              </a:tr>
              <a:tr h="173856">
                <a:tc>
                  <a:txBody>
                    <a:bodyPr/>
                    <a:lstStyle/>
                    <a:p>
                      <a:pPr algn="l" fontAlgn="b"/>
                      <a:r>
                        <a:rPr lang="en-US" sz="1100" b="0" i="0" u="none" strike="noStrike">
                          <a:solidFill>
                            <a:srgbClr val="000000"/>
                          </a:solidFill>
                          <a:effectLst/>
                          <a:latin typeface="Calibri" panose="020F0502020204030204" pitchFamily="34" charset="0"/>
                        </a:rPr>
                        <a:t>New Mexico</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46.7</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(43.1, 50.4)</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7638025"/>
                  </a:ext>
                </a:extLst>
              </a:tr>
              <a:tr h="173856">
                <a:tc>
                  <a:txBody>
                    <a:bodyPr/>
                    <a:lstStyle/>
                    <a:p>
                      <a:pPr algn="l" fontAlgn="b"/>
                      <a:r>
                        <a:rPr lang="en-US" sz="1100" b="0" i="0" u="none" strike="noStrike">
                          <a:solidFill>
                            <a:srgbClr val="000000"/>
                          </a:solidFill>
                          <a:effectLst/>
                          <a:latin typeface="Calibri" panose="020F0502020204030204" pitchFamily="34" charset="0"/>
                        </a:rPr>
                        <a:t>New York</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25.9</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(18.1, 35.6)</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5167361"/>
                  </a:ext>
                </a:extLst>
              </a:tr>
              <a:tr h="173856">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(31.1, 44.3)</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981490"/>
                  </a:ext>
                </a:extLst>
              </a:tr>
              <a:tr h="173856">
                <a:tc>
                  <a:txBody>
                    <a:bodyPr/>
                    <a:lstStyle/>
                    <a:p>
                      <a:pPr algn="l" fontAlgn="b"/>
                      <a:r>
                        <a:rPr lang="en-US" sz="1100" b="0" i="0" u="none" strike="noStrike">
                          <a:solidFill>
                            <a:srgbClr val="000000"/>
                          </a:solidFill>
                          <a:effectLst/>
                          <a:latin typeface="Calibri" panose="020F0502020204030204" pitchFamily="34" charset="0"/>
                        </a:rPr>
                        <a:t>North Dakota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54.0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(48.4, 59.6)</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6914037"/>
                  </a:ext>
                </a:extLst>
              </a:tr>
              <a:tr h="173856">
                <a:tc>
                  <a:txBody>
                    <a:bodyPr/>
                    <a:lstStyle/>
                    <a:p>
                      <a:pPr algn="l" fontAlgn="b"/>
                      <a:r>
                        <a:rPr lang="en-US" sz="1100" b="0" i="0" u="none" strike="noStrike">
                          <a:solidFill>
                            <a:srgbClr val="000000"/>
                          </a:solidFill>
                          <a:effectLst/>
                          <a:latin typeface="Calibri" panose="020F0502020204030204" pitchFamily="34" charset="0"/>
                        </a:rPr>
                        <a:t>Ohio</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36.9</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(26.2, 49.0)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2233000"/>
                  </a:ext>
                </a:extLst>
              </a:tr>
              <a:tr h="173856">
                <a:tc>
                  <a:txBody>
                    <a:bodyPr/>
                    <a:lstStyle/>
                    <a:p>
                      <a:pPr algn="l" fontAlgn="b"/>
                      <a:r>
                        <a:rPr lang="en-US" sz="1100" b="0" i="0" u="none" strike="noStrike">
                          <a:solidFill>
                            <a:srgbClr val="000000"/>
                          </a:solidFill>
                          <a:effectLst/>
                          <a:latin typeface="Calibri" panose="020F0502020204030204" pitchFamily="34" charset="0"/>
                        </a:rPr>
                        <a:t>Oklahoma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43.9</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(40.4, 47.5)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7651487"/>
                  </a:ext>
                </a:extLst>
              </a:tr>
              <a:tr h="173856">
                <a:tc>
                  <a:txBody>
                    <a:bodyPr/>
                    <a:lstStyle/>
                    <a:p>
                      <a:pPr algn="l" fontAlgn="b"/>
                      <a:r>
                        <a:rPr lang="en-US" sz="1100" b="0" i="0" u="none" strike="noStrike">
                          <a:solidFill>
                            <a:srgbClr val="000000"/>
                          </a:solidFill>
                          <a:effectLst/>
                          <a:latin typeface="Calibri" panose="020F0502020204030204" pitchFamily="34" charset="0"/>
                        </a:rPr>
                        <a:t>Oregon</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(28.3, 45.7)</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9702707"/>
                  </a:ext>
                </a:extLst>
              </a:tr>
              <a:tr h="173856">
                <a:tc>
                  <a:txBody>
                    <a:bodyPr/>
                    <a:lstStyle/>
                    <a:p>
                      <a:pPr algn="l" fontAlgn="b"/>
                      <a:r>
                        <a:rPr lang="en-US" sz="1100" b="0" i="0" u="none" strike="noStrike">
                          <a:solidFill>
                            <a:srgbClr val="000000"/>
                          </a:solidFill>
                          <a:effectLst/>
                          <a:latin typeface="Calibri" panose="020F0502020204030204" pitchFamily="34" charset="0"/>
                        </a:rPr>
                        <a:t>Pennsylvania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53.6</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(38.6, 68.0)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0775520"/>
                  </a:ext>
                </a:extLst>
              </a:tr>
              <a:tr h="173856">
                <a:tc>
                  <a:txBody>
                    <a:bodyPr/>
                    <a:lstStyle/>
                    <a:p>
                      <a:pPr algn="l" fontAlgn="b"/>
                      <a:r>
                        <a:rPr lang="en-US" sz="1100" b="0" i="0" u="none" strike="noStrike">
                          <a:solidFill>
                            <a:srgbClr val="000000"/>
                          </a:solidFill>
                          <a:effectLst/>
                          <a:latin typeface="Calibri" panose="020F0502020204030204" pitchFamily="34" charset="0"/>
                        </a:rPr>
                        <a:t>Puerto Rico</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408799"/>
                  </a:ext>
                </a:extLst>
              </a:tr>
              <a:tr h="173856">
                <a:tc>
                  <a:txBody>
                    <a:bodyPr/>
                    <a:lstStyle/>
                    <a:p>
                      <a:pPr algn="l" fontAlgn="b"/>
                      <a:r>
                        <a:rPr lang="en-US" sz="1100" b="0" i="0" u="none" strike="noStrike">
                          <a:solidFill>
                            <a:srgbClr val="000000"/>
                          </a:solidFill>
                          <a:effectLst/>
                          <a:latin typeface="Calibri" panose="020F0502020204030204" pitchFamily="34" charset="0"/>
                        </a:rPr>
                        <a:t>Rhode Island</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(27.2, 51.1)</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8188641"/>
                  </a:ext>
                </a:extLst>
              </a:tr>
              <a:tr h="173856">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(32.6, 54.0)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4058209"/>
                  </a:ext>
                </a:extLst>
              </a:tr>
              <a:tr h="173856">
                <a:tc>
                  <a:txBody>
                    <a:bodyPr/>
                    <a:lstStyle/>
                    <a:p>
                      <a:pPr algn="l" fontAlgn="b"/>
                      <a:r>
                        <a:rPr lang="en-US" sz="1100" b="0" i="0" u="none" strike="noStrike">
                          <a:solidFill>
                            <a:srgbClr val="000000"/>
                          </a:solidFill>
                          <a:effectLst/>
                          <a:latin typeface="Calibri" panose="020F0502020204030204" pitchFamily="34" charset="0"/>
                        </a:rPr>
                        <a:t>South Dakota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46.4</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(39.7, 53.2)</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4469882"/>
                  </a:ext>
                </a:extLst>
              </a:tr>
              <a:tr h="173856">
                <a:tc>
                  <a:txBody>
                    <a:bodyPr/>
                    <a:lstStyle/>
                    <a:p>
                      <a:pPr algn="l" fontAlgn="b"/>
                      <a:r>
                        <a:rPr lang="en-US" sz="1100" b="0" i="0" u="none" strike="noStrike">
                          <a:solidFill>
                            <a:srgbClr val="000000"/>
                          </a:solidFill>
                          <a:effectLst/>
                          <a:latin typeface="Calibri" panose="020F0502020204030204" pitchFamily="34" charset="0"/>
                        </a:rPr>
                        <a:t>Tennessee</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(21.8, 39.1)</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8167064"/>
                  </a:ext>
                </a:extLst>
              </a:tr>
              <a:tr h="173856">
                <a:tc>
                  <a:txBody>
                    <a:bodyPr/>
                    <a:lstStyle/>
                    <a:p>
                      <a:pPr algn="l" fontAlgn="b"/>
                      <a:r>
                        <a:rPr lang="en-US" sz="1100" b="0" i="0" u="none" strike="noStrike">
                          <a:solidFill>
                            <a:srgbClr val="000000"/>
                          </a:solidFill>
                          <a:effectLst/>
                          <a:latin typeface="Calibri" panose="020F0502020204030204" pitchFamily="34" charset="0"/>
                        </a:rPr>
                        <a:t>Texas</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(17.7, 37.4)</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0826175"/>
                  </a:ext>
                </a:extLst>
              </a:tr>
              <a:tr h="173856">
                <a:tc>
                  <a:txBody>
                    <a:bodyPr/>
                    <a:lstStyle/>
                    <a:p>
                      <a:pPr algn="l" fontAlgn="b"/>
                      <a:r>
                        <a:rPr lang="en-US" sz="1100" b="0" i="0" u="none" strike="noStrike" dirty="0">
                          <a:solidFill>
                            <a:srgbClr val="000000"/>
                          </a:solidFill>
                          <a:effectLst/>
                          <a:latin typeface="Calibri" panose="020F0502020204030204" pitchFamily="34" charset="0"/>
                        </a:rPr>
                        <a:t>Utah</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(34.4, 49.0)</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355688"/>
                  </a:ext>
                </a:extLst>
              </a:tr>
              <a:tr h="173856">
                <a:tc>
                  <a:txBody>
                    <a:bodyPr/>
                    <a:lstStyle/>
                    <a:p>
                      <a:pPr algn="l" fontAlgn="b"/>
                      <a:r>
                        <a:rPr lang="en-US" sz="1100" b="0" i="0" u="none" strike="noStrike">
                          <a:solidFill>
                            <a:srgbClr val="000000"/>
                          </a:solidFill>
                          <a:effectLst/>
                          <a:latin typeface="Calibri" panose="020F0502020204030204" pitchFamily="34" charset="0"/>
                        </a:rPr>
                        <a:t>Vermont</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32.9</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(23.9, 43.3)</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0559617"/>
                  </a:ext>
                </a:extLst>
              </a:tr>
              <a:tr h="173856">
                <a:tc>
                  <a:txBody>
                    <a:bodyPr/>
                    <a:lstStyle/>
                    <a:p>
                      <a:pPr algn="l" fontAlgn="b"/>
                      <a:r>
                        <a:rPr lang="en-US" sz="1100" b="0" i="0" u="none" strike="noStrike" dirty="0">
                          <a:solidFill>
                            <a:srgbClr val="000000"/>
                          </a:solidFill>
                          <a:effectLst/>
                          <a:latin typeface="Calibri" panose="020F0502020204030204" pitchFamily="34" charset="0"/>
                        </a:rPr>
                        <a:t>Virgin Islands</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8275604"/>
                  </a:ext>
                </a:extLst>
              </a:tr>
              <a:tr h="173856">
                <a:tc>
                  <a:txBody>
                    <a:bodyPr/>
                    <a:lstStyle/>
                    <a:p>
                      <a:pPr algn="l" fontAlgn="b"/>
                      <a:r>
                        <a:rPr lang="en-US" sz="1100" b="0" i="0" u="none" strike="noStrike">
                          <a:solidFill>
                            <a:srgbClr val="000000"/>
                          </a:solidFill>
                          <a:effectLst/>
                          <a:latin typeface="Calibri" panose="020F0502020204030204" pitchFamily="34" charset="0"/>
                        </a:rPr>
                        <a:t>Virginia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(19.6, 38.4)</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9008036"/>
                  </a:ext>
                </a:extLst>
              </a:tr>
              <a:tr h="173856">
                <a:tc>
                  <a:txBody>
                    <a:bodyPr/>
                    <a:lstStyle/>
                    <a:p>
                      <a:pPr algn="l" fontAlgn="b"/>
                      <a:r>
                        <a:rPr lang="en-US" sz="1100" b="0" i="0" u="none" strike="noStrike">
                          <a:solidFill>
                            <a:srgbClr val="000000"/>
                          </a:solidFill>
                          <a:effectLst/>
                          <a:latin typeface="Calibri" panose="020F0502020204030204" pitchFamily="34" charset="0"/>
                        </a:rPr>
                        <a:t>Washington</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(36.3, 48.9)</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931852"/>
                  </a:ext>
                </a:extLst>
              </a:tr>
              <a:tr h="173856">
                <a:tc>
                  <a:txBody>
                    <a:bodyPr/>
                    <a:lstStyle/>
                    <a:p>
                      <a:pPr algn="l" fontAlgn="b"/>
                      <a:r>
                        <a:rPr lang="en-US" sz="1100" b="0" i="0" u="none" strike="noStrike">
                          <a:solidFill>
                            <a:srgbClr val="000000"/>
                          </a:solidFill>
                          <a:effectLst/>
                          <a:latin typeface="Calibri" panose="020F0502020204030204" pitchFamily="34" charset="0"/>
                        </a:rPr>
                        <a:t>West Virginia</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38.7</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(26.1, 53.1)</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7153685"/>
                  </a:ext>
                </a:extLst>
              </a:tr>
              <a:tr h="173856">
                <a:tc>
                  <a:txBody>
                    <a:bodyPr/>
                    <a:lstStyle/>
                    <a:p>
                      <a:pPr algn="l" fontAlgn="b"/>
                      <a:r>
                        <a:rPr lang="en-US" sz="1100" b="0" i="0" u="none" strike="noStrike">
                          <a:solidFill>
                            <a:srgbClr val="000000"/>
                          </a:solidFill>
                          <a:effectLst/>
                          <a:latin typeface="Calibri" panose="020F0502020204030204" pitchFamily="34" charset="0"/>
                        </a:rPr>
                        <a:t>Wisconsin</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43.8</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(33.8, 54.4)</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9108008"/>
                  </a:ext>
                </a:extLst>
              </a:tr>
              <a:tr h="173856">
                <a:tc>
                  <a:txBody>
                    <a:bodyPr/>
                    <a:lstStyle/>
                    <a:p>
                      <a:pPr algn="l" fontAlgn="b"/>
                      <a:r>
                        <a:rPr lang="en-US" sz="1100" b="0" i="0" u="none" strike="noStrike">
                          <a:solidFill>
                            <a:srgbClr val="000000"/>
                          </a:solidFill>
                          <a:effectLst/>
                          <a:latin typeface="Calibri" panose="020F0502020204030204" pitchFamily="34" charset="0"/>
                        </a:rPr>
                        <a:t>Wyoming</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(25.8, 46.6)</a:t>
                      </a:r>
                    </a:p>
                  </a:txBody>
                  <a:tcPr marL="6446" marR="6446" marT="6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5467783"/>
                  </a:ext>
                </a:extLst>
              </a:tr>
            </a:tbl>
          </a:graphicData>
        </a:graphic>
      </p:graphicFrame>
    </p:spTree>
    <p:extLst>
      <p:ext uri="{BB962C8B-B14F-4D97-AF65-F5344CB8AC3E}">
        <p14:creationId xmlns:p14="http://schemas.microsoft.com/office/powerpoint/2010/main" val="11988684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24" y="227882"/>
            <a:ext cx="10095151" cy="959988"/>
          </a:xfrm>
        </p:spPr>
        <p:txBody>
          <a:bodyPr/>
          <a:lstStyle/>
          <a:p>
            <a:pPr>
              <a:lnSpc>
                <a:spcPts val="2600"/>
              </a:lnSpc>
            </a:pPr>
            <a:r>
              <a:rPr lang="en-US" sz="18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American Indian or Alaska Native Adults, by State </a:t>
            </a:r>
            <a:r>
              <a:rPr lang="en-US" sz="1800" kern="0" dirty="0">
                <a:latin typeface="Verdana"/>
              </a:rPr>
              <a:t>and Territory</a:t>
            </a:r>
            <a:r>
              <a:rPr lang="en-US" sz="1800" kern="0" dirty="0">
                <a:latin typeface="Verdana" panose="020B0604030504040204" pitchFamily="34" charset="0"/>
                <a:ea typeface="Verdana" panose="020B0604030504040204" pitchFamily="34" charset="0"/>
                <a:cs typeface="Verdana" panose="020B0604030504040204" pitchFamily="34" charset="0"/>
              </a:rPr>
              <a:t>, BRFSS, 2019–2021</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80688" y="1460818"/>
            <a:ext cx="8670731" cy="4452126"/>
          </a:xfrm>
        </p:spPr>
        <p:txBody>
          <a:bodyPr/>
          <a:lstStyle/>
          <a:p>
            <a:pPr>
              <a:buNone/>
            </a:pPr>
            <a:r>
              <a:rPr lang="en-US" sz="2200" dirty="0">
                <a:solidFill>
                  <a:srgbClr val="000000"/>
                </a:solidFill>
              </a:rPr>
              <a:t>Summary</a:t>
            </a:r>
          </a:p>
          <a:p>
            <a:r>
              <a:rPr lang="en-US" sz="2200" dirty="0">
                <a:solidFill>
                  <a:srgbClr val="000000"/>
                </a:solidFill>
              </a:rPr>
              <a:t>No state or territory had a prevalence of obesity less than 20%.</a:t>
            </a:r>
          </a:p>
          <a:p>
            <a:r>
              <a:rPr lang="en-US" sz="2200" dirty="0">
                <a:solidFill>
                  <a:srgbClr val="000000"/>
                </a:solidFill>
              </a:rPr>
              <a:t>1 state (Massachusetts) had a prevalence of obesity between 20% and</a:t>
            </a:r>
            <a:r>
              <a:rPr lang="en-US" sz="2200" dirty="0">
                <a:solidFill>
                  <a:srgbClr val="FF0000"/>
                </a:solidFill>
              </a:rPr>
              <a:t> </a:t>
            </a:r>
            <a:r>
              <a:rPr lang="en-US" sz="2200" dirty="0">
                <a:solidFill>
                  <a:srgbClr val="000000"/>
                </a:solidFill>
              </a:rPr>
              <a:t>&lt;25%.</a:t>
            </a:r>
          </a:p>
          <a:p>
            <a:r>
              <a:rPr lang="en-US" sz="2200" dirty="0">
                <a:solidFill>
                  <a:srgbClr val="000000"/>
                </a:solidFill>
              </a:rPr>
              <a:t>5 states had a prevalence of obesity between 25% and</a:t>
            </a:r>
            <a:r>
              <a:rPr lang="en-US" sz="2200" dirty="0">
                <a:solidFill>
                  <a:srgbClr val="FF0000"/>
                </a:solidFill>
              </a:rPr>
              <a:t> </a:t>
            </a:r>
            <a:r>
              <a:rPr lang="en-US" sz="2200" dirty="0">
                <a:solidFill>
                  <a:srgbClr val="000000"/>
                </a:solidFill>
              </a:rPr>
              <a:t>&lt;30%.</a:t>
            </a:r>
          </a:p>
          <a:p>
            <a:r>
              <a:rPr lang="en-US" sz="2200" dirty="0">
                <a:solidFill>
                  <a:srgbClr val="000000"/>
                </a:solidFill>
              </a:rPr>
              <a:t>10 states had a prevalence of obesity between 30% and</a:t>
            </a:r>
            <a:r>
              <a:rPr lang="en-US" sz="2200" dirty="0">
                <a:solidFill>
                  <a:srgbClr val="FF0000"/>
                </a:solidFill>
              </a:rPr>
              <a:t> </a:t>
            </a:r>
            <a:r>
              <a:rPr lang="en-US" sz="2200" dirty="0">
                <a:solidFill>
                  <a:srgbClr val="000000"/>
                </a:solidFill>
              </a:rPr>
              <a:t>&lt;35%.</a:t>
            </a:r>
          </a:p>
          <a:p>
            <a:r>
              <a:rPr lang="en-US" sz="2200" dirty="0">
                <a:solidFill>
                  <a:srgbClr val="000000"/>
                </a:solidFill>
              </a:rPr>
              <a:t>11 states had a prevalence of obesity between 35% and &lt;40%.</a:t>
            </a:r>
          </a:p>
          <a:p>
            <a:r>
              <a:rPr lang="en-US" sz="2200" dirty="0">
                <a:solidFill>
                  <a:srgbClr val="000000"/>
                </a:solidFill>
              </a:rPr>
              <a:t>11 states had a prevalence of obesity between 40% and &lt;45%.</a:t>
            </a:r>
          </a:p>
          <a:p>
            <a:r>
              <a:rPr lang="en-US" sz="2200" dirty="0">
                <a:solidFill>
                  <a:srgbClr val="000000"/>
                </a:solidFill>
              </a:rPr>
              <a:t>6 states had a prevalence of obesity between 45% and &lt;50%.</a:t>
            </a:r>
          </a:p>
          <a:p>
            <a:r>
              <a:rPr lang="en-US" sz="2200" dirty="0">
                <a:solidFill>
                  <a:srgbClr val="000000"/>
                </a:solidFill>
              </a:rPr>
              <a:t>3 states (Arizona, North Dakota and Pennsylvania) had a prevalence of obesity 50% or greater.</a:t>
            </a:r>
          </a:p>
          <a:p>
            <a:endParaRPr lang="en-US" dirty="0">
              <a:solidFill>
                <a:srgbClr val="000000"/>
              </a:solidFill>
            </a:endParaRPr>
          </a:p>
          <a:p>
            <a:pPr marL="0" indent="0">
              <a:buNone/>
            </a:pPr>
            <a:endParaRPr lang="en-US" dirty="0">
              <a:solidFill>
                <a:srgbClr val="000000"/>
              </a:solidFill>
            </a:endParaRPr>
          </a:p>
        </p:txBody>
      </p:sp>
      <p:sp>
        <p:nvSpPr>
          <p:cNvPr id="4" name="TextBox 3"/>
          <p:cNvSpPr txBox="1"/>
          <p:nvPr/>
        </p:nvSpPr>
        <p:spPr>
          <a:xfrm>
            <a:off x="1360978" y="6182968"/>
            <a:ext cx="4327451" cy="246221"/>
          </a:xfrm>
          <a:prstGeom prst="rect">
            <a:avLst/>
          </a:prstGeom>
          <a:noFill/>
        </p:spPr>
        <p:txBody>
          <a:bodyPr wrap="square" rtlCol="0">
            <a:spAutoFit/>
          </a:bodyPr>
          <a:lstStyle/>
          <a:p>
            <a:r>
              <a:rPr lang="en-US" sz="1000" b="1" dirty="0">
                <a:solidFill>
                  <a:srgbClr val="0039A6"/>
                </a:solidFill>
                <a:latin typeface="Verdana" pitchFamily="34" charset="0"/>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113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C688FB-E5F1-4CBA-9CED-70D12206AFCF}"/>
              </a:ext>
            </a:extLst>
          </p:cNvPr>
          <p:cNvSpPr>
            <a:spLocks noGrp="1"/>
          </p:cNvSpPr>
          <p:nvPr>
            <p:ph type="title"/>
          </p:nvPr>
        </p:nvSpPr>
        <p:spPr>
          <a:xfrm>
            <a:off x="514350" y="274638"/>
            <a:ext cx="9258300" cy="128521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kern="0" dirty="0">
                <a:latin typeface="Verdana" panose="020B0604030504040204" pitchFamily="34" charset="0"/>
                <a:ea typeface="Verdana" panose="020B0604030504040204" pitchFamily="34" charset="0"/>
                <a:cs typeface="Verdana" panose="020B0604030504040204" pitchFamily="34" charset="0"/>
              </a:rPr>
              <a:t>BRFSS, </a:t>
            </a:r>
            <a:r>
              <a:rPr lang="en-US" sz="2400" dirty="0">
                <a:latin typeface="Verdana" panose="020B0604030504040204" pitchFamily="34" charset="0"/>
                <a:ea typeface="Verdana" panose="020B0604030504040204" pitchFamily="34" charset="0"/>
                <a:cs typeface="Verdana" panose="020B0604030504040204" pitchFamily="34" charset="0"/>
              </a:rPr>
              <a:t>2019–2021</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8173" y="1774209"/>
            <a:ext cx="8475260" cy="4002660"/>
          </a:xfrm>
        </p:spPr>
        <p:txBody>
          <a:bodyPr/>
          <a:lstStyle/>
          <a:p>
            <a:pPr marL="0" indent="0">
              <a:buNone/>
            </a:pPr>
            <a:r>
              <a:rPr lang="en-US" sz="2200" dirty="0">
                <a:solidFill>
                  <a:srgbClr val="080808"/>
                </a:solidFill>
              </a:rPr>
              <a:t>Method</a:t>
            </a:r>
          </a:p>
          <a:p>
            <a:r>
              <a:rPr lang="en-US" sz="2200"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sz="2200" dirty="0">
              <a:solidFill>
                <a:srgbClr val="000000"/>
              </a:solidFill>
            </a:endParaRPr>
          </a:p>
          <a:p>
            <a:r>
              <a:rPr lang="en-US" sz="2200" dirty="0">
                <a:solidFill>
                  <a:srgbClr val="000000"/>
                </a:solidFill>
              </a:rPr>
              <a:t>Height and weight data used in the BMI calculations were self-reported.</a:t>
            </a:r>
          </a:p>
          <a:p>
            <a:endParaRPr lang="en-US" sz="2200" dirty="0">
              <a:solidFill>
                <a:srgbClr val="000000"/>
              </a:solidFill>
            </a:endParaRPr>
          </a:p>
          <a:p>
            <a:r>
              <a:rPr lang="en-US" sz="2200" dirty="0">
                <a:solidFill>
                  <a:srgbClr val="000000"/>
                </a:solidFill>
              </a:rPr>
              <a:t>Three years of data were combined to ensure sufficient sample size.</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774292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DB8252-C5E9-455E-A5F5-A3ACDF219A36}"/>
              </a:ext>
            </a:extLst>
          </p:cNvPr>
          <p:cNvSpPr txBox="1">
            <a:spLocks noGrp="1"/>
          </p:cNvSpPr>
          <p:nvPr>
            <p:ph type="title" idx="4294967295"/>
          </p:nvPr>
        </p:nvSpPr>
        <p:spPr>
          <a:xfrm>
            <a:off x="514350" y="274638"/>
            <a:ext cx="9258300" cy="1285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b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4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BRFSS, </a:t>
            </a:r>
            <a:r>
              <a:rPr lang="en-US" sz="2400" dirty="0">
                <a:latin typeface="Verdana" panose="020B0604030504040204" pitchFamily="34" charset="0"/>
                <a:ea typeface="Verdana" panose="020B0604030504040204" pitchFamily="34" charset="0"/>
                <a:cs typeface="Verdana" panose="020B0604030504040204" pitchFamily="34" charset="0"/>
              </a:rPr>
              <a:t>2019–2021</a:t>
            </a:r>
            <a:endPar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09823" y="1978924"/>
            <a:ext cx="8293396" cy="3524409"/>
          </a:xfrm>
        </p:spPr>
        <p:txBody>
          <a:bodyPr/>
          <a:lstStyle/>
          <a:p>
            <a:pPr marL="0" indent="0">
              <a:buNone/>
            </a:pPr>
            <a:r>
              <a:rPr lang="en-US" dirty="0">
                <a:solidFill>
                  <a:srgbClr val="080808"/>
                </a:solidFill>
              </a:rPr>
              <a:t>Exclusion Criteria </a:t>
            </a:r>
          </a:p>
          <a:p>
            <a:pPr marL="0" indent="0">
              <a:buNone/>
            </a:pPr>
            <a:r>
              <a:rPr lang="en-US" i="1" dirty="0">
                <a:solidFill>
                  <a:srgbClr val="000000"/>
                </a:solidFill>
              </a:rPr>
              <a:t>Records with the following were excluded:</a:t>
            </a:r>
          </a:p>
          <a:p>
            <a:r>
              <a:rPr lang="en-US" dirty="0">
                <a:solidFill>
                  <a:srgbClr val="000000"/>
                </a:solidFill>
              </a:rPr>
              <a:t>Height:  &lt;3 feet or ≥8 feet</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revalence of Self-Reported Obesity Among Non-Hispanic White Adults, by State and Territory, BRFSS, 2019–2021">
            <a:extLst>
              <a:ext uri="{FF2B5EF4-FFF2-40B4-BE49-F238E27FC236}">
                <a16:creationId xmlns:a16="http://schemas.microsoft.com/office/drawing/2014/main" id="{36C3AE7C-03FB-4B59-A905-6C0BB06A9590}"/>
              </a:ext>
            </a:extLst>
          </p:cNvPr>
          <p:cNvPicPr>
            <a:picLocks noChangeAspect="1"/>
          </p:cNvPicPr>
          <p:nvPr/>
        </p:nvPicPr>
        <p:blipFill>
          <a:blip r:embed="rId3"/>
          <a:stretch>
            <a:fillRect/>
          </a:stretch>
        </p:blipFill>
        <p:spPr>
          <a:xfrm>
            <a:off x="589935" y="962845"/>
            <a:ext cx="8491149" cy="5434670"/>
          </a:xfrm>
          <a:prstGeom prst="rect">
            <a:avLst/>
          </a:prstGeom>
        </p:spPr>
      </p:pic>
      <p:sp>
        <p:nvSpPr>
          <p:cNvPr id="2" name="Title 1"/>
          <p:cNvSpPr>
            <a:spLocks noGrp="1"/>
          </p:cNvSpPr>
          <p:nvPr>
            <p:ph type="title"/>
          </p:nvPr>
        </p:nvSpPr>
        <p:spPr>
          <a:xfrm>
            <a:off x="201593" y="169835"/>
            <a:ext cx="9883815" cy="96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91402" y="1441664"/>
            <a:ext cx="8966898" cy="3909826"/>
          </a:xfrm>
        </p:spPr>
        <p:txBody>
          <a:bodyPr/>
          <a:lstStyle/>
          <a:p>
            <a:pPr marL="0" indent="0">
              <a:spcBef>
                <a:spcPts val="0"/>
              </a:spcBef>
              <a:buClrTx/>
              <a:buSzTx/>
              <a:buNone/>
            </a:pPr>
            <a:r>
              <a:rPr lang="en-US" b="0" dirty="0">
                <a:solidFill>
                  <a:srgbClr val="000000"/>
                </a:solidFill>
              </a:rPr>
              <a:t>	</a:t>
            </a:r>
            <a:endParaRPr lang="en-US" dirty="0"/>
          </a:p>
        </p:txBody>
      </p:sp>
      <p:sp>
        <p:nvSpPr>
          <p:cNvPr id="9" name="TextBox 8"/>
          <p:cNvSpPr txBox="1"/>
          <p:nvPr/>
        </p:nvSpPr>
        <p:spPr>
          <a:xfrm>
            <a:off x="1414156" y="6342773"/>
            <a:ext cx="7496890"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2690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08" y="277906"/>
            <a:ext cx="9332384" cy="805827"/>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2019–2021</a:t>
            </a:r>
          </a:p>
        </p:txBody>
      </p:sp>
      <p:sp>
        <p:nvSpPr>
          <p:cNvPr id="4" name="Text Placeholder 3"/>
          <p:cNvSpPr>
            <a:spLocks noGrp="1"/>
          </p:cNvSpPr>
          <p:nvPr>
            <p:ph type="body" sz="quarter" idx="11"/>
          </p:nvPr>
        </p:nvSpPr>
        <p:spPr>
          <a:xfrm>
            <a:off x="607188" y="6142421"/>
            <a:ext cx="9332384" cy="504795"/>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p:txBody>
      </p:sp>
      <p:graphicFrame>
        <p:nvGraphicFramePr>
          <p:cNvPr id="6" name="Table 5">
            <a:extLst>
              <a:ext uri="{FF2B5EF4-FFF2-40B4-BE49-F238E27FC236}">
                <a16:creationId xmlns:a16="http://schemas.microsoft.com/office/drawing/2014/main" id="{EEF150DE-3DA7-45CC-AD75-786397F7A97D}"/>
              </a:ext>
            </a:extLst>
          </p:cNvPr>
          <p:cNvGraphicFramePr>
            <a:graphicFrameLocks noGrp="1"/>
          </p:cNvGraphicFramePr>
          <p:nvPr>
            <p:extLst>
              <p:ext uri="{D42A27DB-BD31-4B8C-83A1-F6EECF244321}">
                <p14:modId xmlns:p14="http://schemas.microsoft.com/office/powerpoint/2010/main" val="1154759946"/>
              </p:ext>
            </p:extLst>
          </p:nvPr>
        </p:nvGraphicFramePr>
        <p:xfrm>
          <a:off x="1068235" y="1100699"/>
          <a:ext cx="3928524" cy="5008780"/>
        </p:xfrm>
        <a:graphic>
          <a:graphicData uri="http://schemas.openxmlformats.org/drawingml/2006/table">
            <a:tbl>
              <a:tblPr firstRow="1"/>
              <a:tblGrid>
                <a:gridCol w="1259705">
                  <a:extLst>
                    <a:ext uri="{9D8B030D-6E8A-4147-A177-3AD203B41FA5}">
                      <a16:colId xmlns:a16="http://schemas.microsoft.com/office/drawing/2014/main" val="1268040358"/>
                    </a:ext>
                  </a:extLst>
                </a:gridCol>
                <a:gridCol w="1184187">
                  <a:extLst>
                    <a:ext uri="{9D8B030D-6E8A-4147-A177-3AD203B41FA5}">
                      <a16:colId xmlns:a16="http://schemas.microsoft.com/office/drawing/2014/main" val="461707908"/>
                    </a:ext>
                  </a:extLst>
                </a:gridCol>
                <a:gridCol w="1484632">
                  <a:extLst>
                    <a:ext uri="{9D8B030D-6E8A-4147-A177-3AD203B41FA5}">
                      <a16:colId xmlns:a16="http://schemas.microsoft.com/office/drawing/2014/main" val="2421235107"/>
                    </a:ext>
                  </a:extLst>
                </a:gridCol>
              </a:tblGrid>
              <a:tr h="178885">
                <a:tc>
                  <a:txBody>
                    <a:bodyPr/>
                    <a:lstStyle/>
                    <a:p>
                      <a:pPr algn="l" fontAlgn="b"/>
                      <a:r>
                        <a:rPr lang="en-US" sz="1100" b="1" i="0" u="none" strike="noStrike" dirty="0">
                          <a:solidFill>
                            <a:srgbClr val="000000"/>
                          </a:solidFill>
                          <a:effectLst/>
                          <a:latin typeface="Calibri" panose="020F0502020204030204" pitchFamily="34" charset="0"/>
                        </a:rPr>
                        <a:t>State</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2849817"/>
                  </a:ext>
                </a:extLst>
              </a:tr>
              <a:tr h="178885">
                <a:tc>
                  <a:txBody>
                    <a:bodyPr/>
                    <a:lstStyle/>
                    <a:p>
                      <a:pPr algn="l" fontAlgn="b"/>
                      <a:r>
                        <a:rPr lang="en-US" sz="1100" b="0" i="0" u="none" strike="noStrike">
                          <a:solidFill>
                            <a:srgbClr val="000000"/>
                          </a:solidFill>
                          <a:effectLst/>
                          <a:latin typeface="Calibri" panose="020F0502020204030204" pitchFamily="34" charset="0"/>
                        </a:rPr>
                        <a:t>Alabama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164742"/>
                  </a:ext>
                </a:extLst>
              </a:tr>
              <a:tr h="178885">
                <a:tc>
                  <a:txBody>
                    <a:bodyPr/>
                    <a:lstStyle/>
                    <a:p>
                      <a:pPr algn="l" fontAlgn="b"/>
                      <a:r>
                        <a:rPr lang="en-US" sz="1100" b="0" i="0" u="none" strike="noStrike">
                          <a:solidFill>
                            <a:srgbClr val="000000"/>
                          </a:solidFill>
                          <a:effectLst/>
                          <a:latin typeface="Calibri" panose="020F0502020204030204" pitchFamily="34" charset="0"/>
                        </a:rPr>
                        <a:t>Alaska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29.7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(28.2, 31.3)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0034831"/>
                  </a:ext>
                </a:extLst>
              </a:tr>
              <a:tr h="178885">
                <a:tc>
                  <a:txBody>
                    <a:bodyPr/>
                    <a:lstStyle/>
                    <a:p>
                      <a:pPr algn="l" fontAlgn="b"/>
                      <a:r>
                        <a:rPr lang="en-US" sz="1100" b="0" i="0" u="none" strike="noStrike">
                          <a:solidFill>
                            <a:srgbClr val="000000"/>
                          </a:solidFill>
                          <a:effectLst/>
                          <a:latin typeface="Calibri" panose="020F0502020204030204" pitchFamily="34" charset="0"/>
                        </a:rPr>
                        <a:t>Arizona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(26.9, 28.8)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3989996"/>
                  </a:ext>
                </a:extLst>
              </a:tr>
              <a:tr h="178885">
                <a:tc>
                  <a:txBody>
                    <a:bodyPr/>
                    <a:lstStyle/>
                    <a:p>
                      <a:pPr algn="l" fontAlgn="b"/>
                      <a:r>
                        <a:rPr lang="en-US" sz="1100" b="0" i="0" u="none" strike="noStrike">
                          <a:solidFill>
                            <a:srgbClr val="000000"/>
                          </a:solidFill>
                          <a:effectLst/>
                          <a:latin typeface="Calibri" panose="020F0502020204030204" pitchFamily="34" charset="0"/>
                        </a:rPr>
                        <a:t>Arkansas</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(35.5, 38.0)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5444709"/>
                  </a:ext>
                </a:extLst>
              </a:tr>
              <a:tr h="178885">
                <a:tc>
                  <a:txBody>
                    <a:bodyPr/>
                    <a:lstStyle/>
                    <a:p>
                      <a:pPr algn="l" fontAlgn="b"/>
                      <a:r>
                        <a:rPr lang="en-US" sz="1100" b="0" i="0" u="none" strike="noStrike">
                          <a:solidFill>
                            <a:srgbClr val="000000"/>
                          </a:solidFill>
                          <a:effectLst/>
                          <a:latin typeface="Calibri" panose="020F0502020204030204" pitchFamily="34" charset="0"/>
                        </a:rPr>
                        <a:t>California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(24.4, 26.8)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3289377"/>
                  </a:ext>
                </a:extLst>
              </a:tr>
              <a:tr h="178885">
                <a:tc>
                  <a:txBody>
                    <a:bodyPr/>
                    <a:lstStyle/>
                    <a:p>
                      <a:pPr algn="l" fontAlgn="b"/>
                      <a:r>
                        <a:rPr lang="en-US" sz="1100" b="0" i="0" u="none" strike="noStrike">
                          <a:solidFill>
                            <a:srgbClr val="000000"/>
                          </a:solidFill>
                          <a:effectLst/>
                          <a:latin typeface="Calibri" panose="020F0502020204030204" pitchFamily="34" charset="0"/>
                        </a:rPr>
                        <a:t>Colorado</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(21.9, 23.3)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02114"/>
                  </a:ext>
                </a:extLst>
              </a:tr>
              <a:tr h="178885">
                <a:tc>
                  <a:txBody>
                    <a:bodyPr/>
                    <a:lstStyle/>
                    <a:p>
                      <a:pPr algn="l" fontAlgn="b"/>
                      <a:r>
                        <a:rPr lang="en-US" sz="1100" b="0" i="0" u="none" strike="noStrike">
                          <a:solidFill>
                            <a:srgbClr val="000000"/>
                          </a:solidFill>
                          <a:effectLst/>
                          <a:latin typeface="Calibri" panose="020F0502020204030204" pitchFamily="34" charset="0"/>
                        </a:rPr>
                        <a:t>Connecticut</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(26.5, 28.5)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8959449"/>
                  </a:ext>
                </a:extLst>
              </a:tr>
              <a:tr h="178885">
                <a:tc>
                  <a:txBody>
                    <a:bodyPr/>
                    <a:lstStyle/>
                    <a:p>
                      <a:pPr algn="l" fontAlgn="b"/>
                      <a:r>
                        <a:rPr lang="en-US" sz="1100" b="0" i="0" u="none" strike="noStrike">
                          <a:solidFill>
                            <a:srgbClr val="000000"/>
                          </a:solidFill>
                          <a:effectLst/>
                          <a:latin typeface="Calibri" panose="020F0502020204030204" pitchFamily="34" charset="0"/>
                        </a:rPr>
                        <a:t>Delaware</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(31.6, 34.6)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8082843"/>
                  </a:ext>
                </a:extLst>
              </a:tr>
              <a:tr h="178885">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(10.2, 12.8)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6888063"/>
                  </a:ext>
                </a:extLst>
              </a:tr>
              <a:tr h="178885">
                <a:tc>
                  <a:txBody>
                    <a:bodyPr/>
                    <a:lstStyle/>
                    <a:p>
                      <a:pPr algn="l" fontAlgn="b"/>
                      <a:r>
                        <a:rPr lang="en-US" sz="1100" b="0" i="0" u="none" strike="noStrike">
                          <a:solidFill>
                            <a:srgbClr val="000000"/>
                          </a:solidFill>
                          <a:effectLst/>
                          <a:latin typeface="Calibri" panose="020F0502020204030204" pitchFamily="34" charset="0"/>
                        </a:rPr>
                        <a:t>Florida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8471582"/>
                  </a:ext>
                </a:extLst>
              </a:tr>
              <a:tr h="178885">
                <a:tc>
                  <a:txBody>
                    <a:bodyPr/>
                    <a:lstStyle/>
                    <a:p>
                      <a:pPr algn="l" fontAlgn="b"/>
                      <a:r>
                        <a:rPr lang="en-US" sz="1100" b="0" i="0" u="none" strike="noStrike">
                          <a:solidFill>
                            <a:srgbClr val="000000"/>
                          </a:solidFill>
                          <a:effectLst/>
                          <a:latin typeface="Calibri" panose="020F0502020204030204" pitchFamily="34" charset="0"/>
                        </a:rPr>
                        <a:t>Georgia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31.0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(29.8, 32.2)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369836"/>
                  </a:ext>
                </a:extLst>
              </a:tr>
              <a:tr h="178885">
                <a:tc>
                  <a:txBody>
                    <a:bodyPr/>
                    <a:lstStyle/>
                    <a:p>
                      <a:pPr algn="l" fontAlgn="b"/>
                      <a:r>
                        <a:rPr lang="en-US" sz="1100" b="0" i="0" u="none" strike="noStrike">
                          <a:solidFill>
                            <a:srgbClr val="000000"/>
                          </a:solidFill>
                          <a:effectLst/>
                          <a:latin typeface="Calibri" panose="020F0502020204030204" pitchFamily="34" charset="0"/>
                        </a:rPr>
                        <a:t>Guam</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(18.3, 26.9)</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6931102"/>
                  </a:ext>
                </a:extLst>
              </a:tr>
              <a:tr h="178885">
                <a:tc>
                  <a:txBody>
                    <a:bodyPr/>
                    <a:lstStyle/>
                    <a:p>
                      <a:pPr algn="l" fontAlgn="b"/>
                      <a:r>
                        <a:rPr lang="en-US" sz="1100" b="0" i="0" u="none" strike="noStrike">
                          <a:solidFill>
                            <a:srgbClr val="000000"/>
                          </a:solidFill>
                          <a:effectLst/>
                          <a:latin typeface="Calibri" panose="020F0502020204030204" pitchFamily="34" charset="0"/>
                        </a:rPr>
                        <a:t>Hawaii</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(18.9, 21.5)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834733"/>
                  </a:ext>
                </a:extLst>
              </a:tr>
              <a:tr h="178885">
                <a:tc>
                  <a:txBody>
                    <a:bodyPr/>
                    <a:lstStyle/>
                    <a:p>
                      <a:pPr algn="l" fontAlgn="b"/>
                      <a:r>
                        <a:rPr lang="en-US" sz="1100" b="0" i="0" u="none" strike="noStrike">
                          <a:solidFill>
                            <a:srgbClr val="000000"/>
                          </a:solidFill>
                          <a:effectLst/>
                          <a:latin typeface="Calibri" panose="020F0502020204030204" pitchFamily="34" charset="0"/>
                        </a:rPr>
                        <a:t>Idaho</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(29.2, 31.2)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5227908"/>
                  </a:ext>
                </a:extLst>
              </a:tr>
              <a:tr h="178885">
                <a:tc>
                  <a:txBody>
                    <a:bodyPr/>
                    <a:lstStyle/>
                    <a:p>
                      <a:pPr algn="l" fontAlgn="b"/>
                      <a:r>
                        <a:rPr lang="en-US" sz="1100" b="0" i="0" u="none" strike="noStrike">
                          <a:solidFill>
                            <a:srgbClr val="000000"/>
                          </a:solidFill>
                          <a:effectLst/>
                          <a:latin typeface="Calibri" panose="020F0502020204030204" pitchFamily="34" charset="0"/>
                        </a:rPr>
                        <a:t>Illinois</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31.9</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(30.6, 33.2)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3908979"/>
                  </a:ext>
                </a:extLst>
              </a:tr>
              <a:tr h="178885">
                <a:tc>
                  <a:txBody>
                    <a:bodyPr/>
                    <a:lstStyle/>
                    <a:p>
                      <a:pPr algn="l" fontAlgn="b"/>
                      <a:r>
                        <a:rPr lang="en-US" sz="1100" b="0" i="0" u="none" strike="noStrike">
                          <a:solidFill>
                            <a:srgbClr val="000000"/>
                          </a:solidFill>
                          <a:effectLst/>
                          <a:latin typeface="Calibri" panose="020F0502020204030204" pitchFamily="34" charset="0"/>
                        </a:rPr>
                        <a:t>Indiana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(34.8, 36.5)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9105284"/>
                  </a:ext>
                </a:extLst>
              </a:tr>
              <a:tr h="178885">
                <a:tc>
                  <a:txBody>
                    <a:bodyPr/>
                    <a:lstStyle/>
                    <a:p>
                      <a:pPr algn="l" fontAlgn="b"/>
                      <a:r>
                        <a:rPr lang="en-US" sz="1100" b="0" i="0" u="none" strike="noStrike">
                          <a:solidFill>
                            <a:srgbClr val="000000"/>
                          </a:solidFill>
                          <a:effectLst/>
                          <a:latin typeface="Calibri" panose="020F0502020204030204" pitchFamily="34" charset="0"/>
                        </a:rPr>
                        <a:t>Iowa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(35.1, 36.6)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501585"/>
                  </a:ext>
                </a:extLst>
              </a:tr>
              <a:tr h="178885">
                <a:tc>
                  <a:txBody>
                    <a:bodyPr/>
                    <a:lstStyle/>
                    <a:p>
                      <a:pPr algn="l" fontAlgn="b"/>
                      <a:r>
                        <a:rPr lang="en-US" sz="1100" b="0" i="0" u="none" strike="noStrike">
                          <a:solidFill>
                            <a:srgbClr val="000000"/>
                          </a:solidFill>
                          <a:effectLst/>
                          <a:latin typeface="Calibri" panose="020F0502020204030204" pitchFamily="34" charset="0"/>
                        </a:rPr>
                        <a:t>Kansas</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(34.4, 35.8)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2087862"/>
                  </a:ext>
                </a:extLst>
              </a:tr>
              <a:tr h="178885">
                <a:tc>
                  <a:txBody>
                    <a:bodyPr/>
                    <a:lstStyle/>
                    <a:p>
                      <a:pPr algn="l" fontAlgn="b"/>
                      <a:r>
                        <a:rPr lang="en-US" sz="1100" b="0" i="0" u="none" strike="noStrike">
                          <a:solidFill>
                            <a:srgbClr val="000000"/>
                          </a:solidFill>
                          <a:effectLst/>
                          <a:latin typeface="Calibri" panose="020F0502020204030204" pitchFamily="34" charset="0"/>
                        </a:rPr>
                        <a:t>Kentucky</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(36.4, 38.7)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9905838"/>
                  </a:ext>
                </a:extLst>
              </a:tr>
              <a:tr h="178885">
                <a:tc>
                  <a:txBody>
                    <a:bodyPr/>
                    <a:lstStyle/>
                    <a:p>
                      <a:pPr algn="l" fontAlgn="b"/>
                      <a:r>
                        <a:rPr lang="en-US" sz="1100" b="0" i="0" u="none" strike="noStrike">
                          <a:solidFill>
                            <a:srgbClr val="000000"/>
                          </a:solidFill>
                          <a:effectLst/>
                          <a:latin typeface="Calibri" panose="020F0502020204030204" pitchFamily="34" charset="0"/>
                        </a:rPr>
                        <a:t>Louisiana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(33.3, 35.8)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45909"/>
                  </a:ext>
                </a:extLst>
              </a:tr>
              <a:tr h="178885">
                <a:tc>
                  <a:txBody>
                    <a:bodyPr/>
                    <a:lstStyle/>
                    <a:p>
                      <a:pPr algn="l" fontAlgn="b"/>
                      <a:r>
                        <a:rPr lang="en-US" sz="1100" b="0" i="0" u="none" strike="noStrike">
                          <a:solidFill>
                            <a:srgbClr val="000000"/>
                          </a:solidFill>
                          <a:effectLst/>
                          <a:latin typeface="Calibri" panose="020F0502020204030204" pitchFamily="34" charset="0"/>
                        </a:rPr>
                        <a:t>Maine</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(30.8, 32.5)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6360574"/>
                  </a:ext>
                </a:extLst>
              </a:tr>
              <a:tr h="178885">
                <a:tc>
                  <a:txBody>
                    <a:bodyPr/>
                    <a:lstStyle/>
                    <a:p>
                      <a:pPr algn="l" fontAlgn="b"/>
                      <a:r>
                        <a:rPr lang="en-US" sz="1100" b="0" i="0" u="none" strike="noStrike">
                          <a:solidFill>
                            <a:srgbClr val="000000"/>
                          </a:solidFill>
                          <a:effectLst/>
                          <a:latin typeface="Calibri" panose="020F0502020204030204" pitchFamily="34" charset="0"/>
                        </a:rPr>
                        <a:t>Maryland</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(28.9, 30.5)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341649"/>
                  </a:ext>
                </a:extLst>
              </a:tr>
              <a:tr h="178885">
                <a:tc>
                  <a:txBody>
                    <a:bodyPr/>
                    <a:lstStyle/>
                    <a:p>
                      <a:pPr algn="l" fontAlgn="b"/>
                      <a:r>
                        <a:rPr lang="en-US" sz="1100" b="0" i="0" u="none" strike="noStrike">
                          <a:solidFill>
                            <a:srgbClr val="000000"/>
                          </a:solidFill>
                          <a:effectLst/>
                          <a:latin typeface="Calibri" panose="020F0502020204030204" pitchFamily="34" charset="0"/>
                        </a:rPr>
                        <a:t>Massachusetts</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(24.5, 26.4)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9362483"/>
                  </a:ext>
                </a:extLst>
              </a:tr>
              <a:tr h="178885">
                <a:tc>
                  <a:txBody>
                    <a:bodyPr/>
                    <a:lstStyle/>
                    <a:p>
                      <a:pPr algn="l" fontAlgn="b"/>
                      <a:r>
                        <a:rPr lang="en-US" sz="1100" b="0" i="0" u="none" strike="noStrike">
                          <a:solidFill>
                            <a:srgbClr val="000000"/>
                          </a:solidFill>
                          <a:effectLst/>
                          <a:latin typeface="Calibri" panose="020F0502020204030204" pitchFamily="34" charset="0"/>
                        </a:rPr>
                        <a:t>Michigan</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(33.6, 35.3)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701162"/>
                  </a:ext>
                </a:extLst>
              </a:tr>
              <a:tr h="178885">
                <a:tc>
                  <a:txBody>
                    <a:bodyPr/>
                    <a:lstStyle/>
                    <a:p>
                      <a:pPr algn="l" fontAlgn="b"/>
                      <a:r>
                        <a:rPr lang="en-US" sz="1100" b="0" i="0" u="none" strike="noStrike">
                          <a:solidFill>
                            <a:srgbClr val="000000"/>
                          </a:solidFill>
                          <a:effectLst/>
                          <a:latin typeface="Calibri" panose="020F0502020204030204" pitchFamily="34" charset="0"/>
                        </a:rPr>
                        <a:t>Minnesota</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(30.5, 31.7)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4308353"/>
                  </a:ext>
                </a:extLst>
              </a:tr>
              <a:tr h="178885">
                <a:tc>
                  <a:txBody>
                    <a:bodyPr/>
                    <a:lstStyle/>
                    <a:p>
                      <a:pPr algn="l" fontAlgn="b"/>
                      <a:r>
                        <a:rPr lang="en-US" sz="1100" b="0" i="0" u="none" strike="noStrike">
                          <a:solidFill>
                            <a:srgbClr val="000000"/>
                          </a:solidFill>
                          <a:effectLst/>
                          <a:latin typeface="Calibri" panose="020F0502020204030204" pitchFamily="34" charset="0"/>
                        </a:rPr>
                        <a:t>Mississippi</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(34.4, 37.0)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1806994"/>
                  </a:ext>
                </a:extLst>
              </a:tr>
              <a:tr h="178885">
                <a:tc>
                  <a:txBody>
                    <a:bodyPr/>
                    <a:lstStyle/>
                    <a:p>
                      <a:pPr algn="l" fontAlgn="b"/>
                      <a:r>
                        <a:rPr lang="en-US" sz="1100" b="0" i="0" u="none" strike="noStrike">
                          <a:solidFill>
                            <a:srgbClr val="000000"/>
                          </a:solidFill>
                          <a:effectLst/>
                          <a:latin typeface="Calibri" panose="020F0502020204030204" pitchFamily="34" charset="0"/>
                        </a:rPr>
                        <a:t>Missouri</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(33.9, 35.7)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3469369"/>
                  </a:ext>
                </a:extLst>
              </a:tr>
            </a:tbl>
          </a:graphicData>
        </a:graphic>
      </p:graphicFrame>
      <p:graphicFrame>
        <p:nvGraphicFramePr>
          <p:cNvPr id="8" name="Table 7">
            <a:extLst>
              <a:ext uri="{FF2B5EF4-FFF2-40B4-BE49-F238E27FC236}">
                <a16:creationId xmlns:a16="http://schemas.microsoft.com/office/drawing/2014/main" id="{218F7161-8AEF-462A-AC2D-E4AC0D8946AF}"/>
              </a:ext>
            </a:extLst>
          </p:cNvPr>
          <p:cNvGraphicFramePr>
            <a:graphicFrameLocks noGrp="1"/>
          </p:cNvGraphicFramePr>
          <p:nvPr>
            <p:extLst>
              <p:ext uri="{D42A27DB-BD31-4B8C-83A1-F6EECF244321}">
                <p14:modId xmlns:p14="http://schemas.microsoft.com/office/powerpoint/2010/main" val="306156136"/>
              </p:ext>
            </p:extLst>
          </p:nvPr>
        </p:nvGraphicFramePr>
        <p:xfrm>
          <a:off x="5245381" y="1094124"/>
          <a:ext cx="3928524" cy="5008780"/>
        </p:xfrm>
        <a:graphic>
          <a:graphicData uri="http://schemas.openxmlformats.org/drawingml/2006/table">
            <a:tbl>
              <a:tblPr firstRow="1"/>
              <a:tblGrid>
                <a:gridCol w="1269717">
                  <a:extLst>
                    <a:ext uri="{9D8B030D-6E8A-4147-A177-3AD203B41FA5}">
                      <a16:colId xmlns:a16="http://schemas.microsoft.com/office/drawing/2014/main" val="3862187334"/>
                    </a:ext>
                  </a:extLst>
                </a:gridCol>
                <a:gridCol w="1143002">
                  <a:extLst>
                    <a:ext uri="{9D8B030D-6E8A-4147-A177-3AD203B41FA5}">
                      <a16:colId xmlns:a16="http://schemas.microsoft.com/office/drawing/2014/main" val="1881997102"/>
                    </a:ext>
                  </a:extLst>
                </a:gridCol>
                <a:gridCol w="1515805">
                  <a:extLst>
                    <a:ext uri="{9D8B030D-6E8A-4147-A177-3AD203B41FA5}">
                      <a16:colId xmlns:a16="http://schemas.microsoft.com/office/drawing/2014/main" val="827607094"/>
                    </a:ext>
                  </a:extLst>
                </a:gridCol>
              </a:tblGrid>
              <a:tr h="178885">
                <a:tc>
                  <a:txBody>
                    <a:bodyPr/>
                    <a:lstStyle/>
                    <a:p>
                      <a:pPr algn="l" fontAlgn="b"/>
                      <a:r>
                        <a:rPr lang="en-US" sz="1100" b="1" i="0" u="none" strike="noStrike">
                          <a:solidFill>
                            <a:srgbClr val="000000"/>
                          </a:solidFill>
                          <a:effectLst/>
                          <a:latin typeface="Calibri" panose="020F0502020204030204" pitchFamily="34" charset="0"/>
                        </a:rPr>
                        <a:t>State</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1661222"/>
                  </a:ext>
                </a:extLst>
              </a:tr>
              <a:tr h="178885">
                <a:tc>
                  <a:txBody>
                    <a:bodyPr/>
                    <a:lstStyle/>
                    <a:p>
                      <a:pPr algn="l" fontAlgn="b"/>
                      <a:r>
                        <a:rPr lang="en-US" sz="1100" b="0" i="0" u="none" strike="noStrike">
                          <a:solidFill>
                            <a:srgbClr val="000000"/>
                          </a:solidFill>
                          <a:effectLst/>
                          <a:latin typeface="Calibri" panose="020F0502020204030204" pitchFamily="34" charset="0"/>
                        </a:rPr>
                        <a:t>Montana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(27.7, 29.5)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4978059"/>
                  </a:ext>
                </a:extLst>
              </a:tr>
              <a:tr h="178885">
                <a:tc>
                  <a:txBody>
                    <a:bodyPr/>
                    <a:lstStyle/>
                    <a:p>
                      <a:pPr algn="l" fontAlgn="b"/>
                      <a:r>
                        <a:rPr lang="en-US" sz="1100" b="0" i="0" u="none" strike="noStrike">
                          <a:solidFill>
                            <a:srgbClr val="000000"/>
                          </a:solidFill>
                          <a:effectLst/>
                          <a:latin typeface="Calibri" panose="020F0502020204030204" pitchFamily="34" charset="0"/>
                        </a:rPr>
                        <a:t>Nebraska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(33.8, 35.2)</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3002838"/>
                  </a:ext>
                </a:extLst>
              </a:tr>
              <a:tr h="178885">
                <a:tc>
                  <a:txBody>
                    <a:bodyPr/>
                    <a:lstStyle/>
                    <a:p>
                      <a:pPr algn="l" fontAlgn="b"/>
                      <a:r>
                        <a:rPr lang="en-US" sz="1100" b="0" i="0" u="none" strike="noStrike">
                          <a:solidFill>
                            <a:srgbClr val="000000"/>
                          </a:solidFill>
                          <a:effectLst/>
                          <a:latin typeface="Calibri" panose="020F0502020204030204" pitchFamily="34" charset="0"/>
                        </a:rPr>
                        <a:t>Nevada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(28.3, 31.8)</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967056"/>
                  </a:ext>
                </a:extLst>
              </a:tr>
              <a:tr h="178885">
                <a:tc>
                  <a:txBody>
                    <a:bodyPr/>
                    <a:lstStyle/>
                    <a:p>
                      <a:pPr algn="l" fontAlgn="b"/>
                      <a:r>
                        <a:rPr lang="en-US" sz="1100" b="0" i="0" u="none" strike="noStrike">
                          <a:solidFill>
                            <a:srgbClr val="000000"/>
                          </a:solidFill>
                          <a:effectLst/>
                          <a:latin typeface="Calibri" panose="020F0502020204030204" pitchFamily="34" charset="0"/>
                        </a:rPr>
                        <a:t>New Hampshire</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(30.0, 32.1)</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7754618"/>
                  </a:ext>
                </a:extLst>
              </a:tr>
              <a:tr h="178885">
                <a:tc>
                  <a:txBody>
                    <a:bodyPr/>
                    <a:lstStyle/>
                    <a:p>
                      <a:pPr algn="l" fontAlgn="b"/>
                      <a:r>
                        <a:rPr lang="en-US" sz="1100" b="0" i="0" u="none" strike="noStrike">
                          <a:solidFill>
                            <a:srgbClr val="000000"/>
                          </a:solidFill>
                          <a:effectLst/>
                          <a:latin typeface="Calibri" panose="020F0502020204030204" pitchFamily="34" charset="0"/>
                        </a:rPr>
                        <a:t>New Jersey</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064514"/>
                  </a:ext>
                </a:extLst>
              </a:tr>
              <a:tr h="178885">
                <a:tc>
                  <a:txBody>
                    <a:bodyPr/>
                    <a:lstStyle/>
                    <a:p>
                      <a:pPr algn="l" fontAlgn="b"/>
                      <a:r>
                        <a:rPr lang="en-US" sz="1100" b="0" i="0" u="none" strike="noStrike">
                          <a:solidFill>
                            <a:srgbClr val="000000"/>
                          </a:solidFill>
                          <a:effectLst/>
                          <a:latin typeface="Calibri" panose="020F0502020204030204" pitchFamily="34" charset="0"/>
                        </a:rPr>
                        <a:t>New Mexico</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(24.2, 26.8)</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0062758"/>
                  </a:ext>
                </a:extLst>
              </a:tr>
              <a:tr h="178885">
                <a:tc>
                  <a:txBody>
                    <a:bodyPr/>
                    <a:lstStyle/>
                    <a:p>
                      <a:pPr algn="l" fontAlgn="b"/>
                      <a:r>
                        <a:rPr lang="en-US" sz="1100" b="0" i="0" u="none" strike="noStrike" dirty="0">
                          <a:solidFill>
                            <a:srgbClr val="000000"/>
                          </a:solidFill>
                          <a:effectLst/>
                          <a:latin typeface="Calibri" panose="020F0502020204030204" pitchFamily="34" charset="0"/>
                        </a:rPr>
                        <a:t>New York</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26.9</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(26.2, 27.6)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919684"/>
                  </a:ext>
                </a:extLst>
              </a:tr>
              <a:tr h="178885">
                <a:tc>
                  <a:txBody>
                    <a:bodyPr/>
                    <a:lstStyle/>
                    <a:p>
                      <a:pPr algn="l" fontAlgn="b"/>
                      <a:r>
                        <a:rPr lang="en-US" sz="1100" b="0" i="0" u="none" strike="noStrike" dirty="0">
                          <a:solidFill>
                            <a:srgbClr val="000000"/>
                          </a:solidFill>
                          <a:effectLst/>
                          <a:latin typeface="Calibri" panose="020F0502020204030204" pitchFamily="34" charset="0"/>
                        </a:rPr>
                        <a:t>North Carolina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(29.8, 32.2)</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282231"/>
                  </a:ext>
                </a:extLst>
              </a:tr>
              <a:tr h="178885">
                <a:tc>
                  <a:txBody>
                    <a:bodyPr/>
                    <a:lstStyle/>
                    <a:p>
                      <a:pPr algn="l" fontAlgn="b"/>
                      <a:r>
                        <a:rPr lang="en-US" sz="1100" b="0" i="0" u="none" strike="noStrike">
                          <a:solidFill>
                            <a:srgbClr val="000000"/>
                          </a:solidFill>
                          <a:effectLst/>
                          <a:latin typeface="Calibri" panose="020F0502020204030204" pitchFamily="34" charset="0"/>
                        </a:rPr>
                        <a:t>North Dakota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306488"/>
                  </a:ext>
                </a:extLst>
              </a:tr>
              <a:tr h="178885">
                <a:tc>
                  <a:txBody>
                    <a:bodyPr/>
                    <a:lstStyle/>
                    <a:p>
                      <a:pPr algn="l" fontAlgn="b"/>
                      <a:r>
                        <a:rPr lang="en-US" sz="1100" b="0" i="0" u="none" strike="noStrike">
                          <a:solidFill>
                            <a:srgbClr val="000000"/>
                          </a:solidFill>
                          <a:effectLst/>
                          <a:latin typeface="Calibri" panose="020F0502020204030204" pitchFamily="34" charset="0"/>
                        </a:rPr>
                        <a:t>Ohio</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(34.7, 36.2)</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346999"/>
                  </a:ext>
                </a:extLst>
              </a:tr>
              <a:tr h="178885">
                <a:tc>
                  <a:txBody>
                    <a:bodyPr/>
                    <a:lstStyle/>
                    <a:p>
                      <a:pPr algn="l" fontAlgn="b"/>
                      <a:r>
                        <a:rPr lang="en-US" sz="1100" b="0" i="0" u="none" strike="noStrike">
                          <a:solidFill>
                            <a:srgbClr val="000000"/>
                          </a:solidFill>
                          <a:effectLst/>
                          <a:latin typeface="Calibri" panose="020F0502020204030204" pitchFamily="34" charset="0"/>
                        </a:rPr>
                        <a:t>Oklahoma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36.3</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(35.2, 37.5)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477564"/>
                  </a:ext>
                </a:extLst>
              </a:tr>
              <a:tr h="178885">
                <a:tc>
                  <a:txBody>
                    <a:bodyPr/>
                    <a:lstStyle/>
                    <a:p>
                      <a:pPr algn="l" fontAlgn="b"/>
                      <a:r>
                        <a:rPr lang="en-US" sz="1100" b="0" i="0" u="none" strike="noStrike">
                          <a:solidFill>
                            <a:srgbClr val="000000"/>
                          </a:solidFill>
                          <a:effectLst/>
                          <a:latin typeface="Calibri" panose="020F0502020204030204" pitchFamily="34" charset="0"/>
                        </a:rPr>
                        <a:t>Oregon</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(27.7, 29.6)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8310738"/>
                  </a:ext>
                </a:extLst>
              </a:tr>
              <a:tr h="178885">
                <a:tc>
                  <a:txBody>
                    <a:bodyPr/>
                    <a:lstStyle/>
                    <a:p>
                      <a:pPr algn="l" fontAlgn="b"/>
                      <a:r>
                        <a:rPr lang="en-US" sz="1100" b="0" i="0" u="none" strike="noStrike">
                          <a:solidFill>
                            <a:srgbClr val="000000"/>
                          </a:solidFill>
                          <a:effectLst/>
                          <a:latin typeface="Calibri" panose="020F0502020204030204" pitchFamily="34" charset="0"/>
                        </a:rPr>
                        <a:t>Pennsylvania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(31.2, 33.3)</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656441"/>
                  </a:ext>
                </a:extLst>
              </a:tr>
              <a:tr h="178885">
                <a:tc>
                  <a:txBody>
                    <a:bodyPr/>
                    <a:lstStyle/>
                    <a:p>
                      <a:pPr algn="l" fontAlgn="b"/>
                      <a:r>
                        <a:rPr lang="en-US" sz="1100" b="0" i="0" u="none" strike="noStrike">
                          <a:solidFill>
                            <a:srgbClr val="000000"/>
                          </a:solidFill>
                          <a:effectLst/>
                          <a:latin typeface="Calibri" panose="020F0502020204030204" pitchFamily="34" charset="0"/>
                        </a:rPr>
                        <a:t>Puerto Rico</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007625"/>
                  </a:ext>
                </a:extLst>
              </a:tr>
              <a:tr h="178885">
                <a:tc>
                  <a:txBody>
                    <a:bodyPr/>
                    <a:lstStyle/>
                    <a:p>
                      <a:pPr algn="l" fontAlgn="b"/>
                      <a:r>
                        <a:rPr lang="en-US" sz="1100" b="0" i="0" u="none" strike="noStrike">
                          <a:solidFill>
                            <a:srgbClr val="000000"/>
                          </a:solidFill>
                          <a:effectLst/>
                          <a:latin typeface="Calibri" panose="020F0502020204030204" pitchFamily="34" charset="0"/>
                        </a:rPr>
                        <a:t>Rhode Island</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(28.0, 30.3)</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013780"/>
                  </a:ext>
                </a:extLst>
              </a:tr>
              <a:tr h="178885">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(31.6, 33.8)</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9561271"/>
                  </a:ext>
                </a:extLst>
              </a:tr>
              <a:tr h="178885">
                <a:tc>
                  <a:txBody>
                    <a:bodyPr/>
                    <a:lstStyle/>
                    <a:p>
                      <a:pPr algn="l" fontAlgn="b"/>
                      <a:r>
                        <a:rPr lang="en-US" sz="1100" b="0" i="0" u="none" strike="noStrike">
                          <a:solidFill>
                            <a:srgbClr val="000000"/>
                          </a:solidFill>
                          <a:effectLst/>
                          <a:latin typeface="Calibri" panose="020F0502020204030204" pitchFamily="34" charset="0"/>
                        </a:rPr>
                        <a:t>South Dakota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(32.0, 35.2)</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6262922"/>
                  </a:ext>
                </a:extLst>
              </a:tr>
              <a:tr h="178885">
                <a:tc>
                  <a:txBody>
                    <a:bodyPr/>
                    <a:lstStyle/>
                    <a:p>
                      <a:pPr algn="l" fontAlgn="b"/>
                      <a:r>
                        <a:rPr lang="en-US" sz="1100" b="0" i="0" u="none" strike="noStrike">
                          <a:solidFill>
                            <a:srgbClr val="000000"/>
                          </a:solidFill>
                          <a:effectLst/>
                          <a:latin typeface="Calibri" panose="020F0502020204030204" pitchFamily="34" charset="0"/>
                        </a:rPr>
                        <a:t>Tennessee</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(32.8, 35.1)</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186991"/>
                  </a:ext>
                </a:extLst>
              </a:tr>
              <a:tr h="178885">
                <a:tc>
                  <a:txBody>
                    <a:bodyPr/>
                    <a:lstStyle/>
                    <a:p>
                      <a:pPr algn="l" fontAlgn="b"/>
                      <a:r>
                        <a:rPr lang="en-US" sz="1100" b="0" i="0" u="none" strike="noStrike">
                          <a:solidFill>
                            <a:srgbClr val="000000"/>
                          </a:solidFill>
                          <a:effectLst/>
                          <a:latin typeface="Calibri" panose="020F0502020204030204" pitchFamily="34" charset="0"/>
                        </a:rPr>
                        <a:t>Texas</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(30.4, 32.9)</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84096"/>
                  </a:ext>
                </a:extLst>
              </a:tr>
              <a:tr h="178885">
                <a:tc>
                  <a:txBody>
                    <a:bodyPr/>
                    <a:lstStyle/>
                    <a:p>
                      <a:pPr algn="l" fontAlgn="b"/>
                      <a:r>
                        <a:rPr lang="en-US" sz="1100" b="0" i="0" u="none" strike="noStrike">
                          <a:solidFill>
                            <a:srgbClr val="000000"/>
                          </a:solidFill>
                          <a:effectLst/>
                          <a:latin typeface="Calibri" panose="020F0502020204030204" pitchFamily="34" charset="0"/>
                        </a:rPr>
                        <a:t>Utah</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(28.4, 29.7)</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798921"/>
                  </a:ext>
                </a:extLst>
              </a:tr>
              <a:tr h="178885">
                <a:tc>
                  <a:txBody>
                    <a:bodyPr/>
                    <a:lstStyle/>
                    <a:p>
                      <a:pPr algn="l" fontAlgn="b"/>
                      <a:r>
                        <a:rPr lang="en-US" sz="1100" b="0" i="0" u="none" strike="noStrike" dirty="0">
                          <a:solidFill>
                            <a:srgbClr val="000000"/>
                          </a:solidFill>
                          <a:effectLst/>
                          <a:latin typeface="Calibri" panose="020F0502020204030204" pitchFamily="34" charset="0"/>
                        </a:rPr>
                        <a:t>Vermont</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(26.5, 28.5)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983292"/>
                  </a:ext>
                </a:extLst>
              </a:tr>
              <a:tr h="178885">
                <a:tc>
                  <a:txBody>
                    <a:bodyPr/>
                    <a:lstStyle/>
                    <a:p>
                      <a:pPr algn="l" fontAlgn="b"/>
                      <a:r>
                        <a:rPr lang="en-US" sz="1100" b="0" i="0" u="none" strike="noStrike" dirty="0">
                          <a:solidFill>
                            <a:srgbClr val="000000"/>
                          </a:solidFill>
                          <a:effectLst/>
                          <a:latin typeface="Calibri" panose="020F0502020204030204" pitchFamily="34" charset="0"/>
                        </a:rPr>
                        <a:t>Virgin Islands</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3326760"/>
                  </a:ext>
                </a:extLst>
              </a:tr>
              <a:tr h="178885">
                <a:tc>
                  <a:txBody>
                    <a:bodyPr/>
                    <a:lstStyle/>
                    <a:p>
                      <a:pPr algn="l" fontAlgn="b"/>
                      <a:r>
                        <a:rPr lang="en-US" sz="1100" b="0" i="0" u="none" strike="noStrike" dirty="0">
                          <a:solidFill>
                            <a:srgbClr val="000000"/>
                          </a:solidFill>
                          <a:effectLst/>
                          <a:latin typeface="Calibri" panose="020F0502020204030204" pitchFamily="34" charset="0"/>
                        </a:rPr>
                        <a:t>Virginia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(30.7, 32.5)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6814504"/>
                  </a:ext>
                </a:extLst>
              </a:tr>
              <a:tr h="178885">
                <a:tc>
                  <a:txBody>
                    <a:bodyPr/>
                    <a:lstStyle/>
                    <a:p>
                      <a:pPr algn="l" fontAlgn="b"/>
                      <a:r>
                        <a:rPr lang="en-US" sz="1100" b="0" i="0" u="none" strike="noStrike">
                          <a:solidFill>
                            <a:srgbClr val="000000"/>
                          </a:solidFill>
                          <a:effectLst/>
                          <a:latin typeface="Calibri" panose="020F0502020204030204" pitchFamily="34" charset="0"/>
                        </a:rPr>
                        <a:t>Washington</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29.3</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(28.6, 30.0)</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452553"/>
                  </a:ext>
                </a:extLst>
              </a:tr>
              <a:tr h="178885">
                <a:tc>
                  <a:txBody>
                    <a:bodyPr/>
                    <a:lstStyle/>
                    <a:p>
                      <a:pPr algn="l" fontAlgn="b"/>
                      <a:r>
                        <a:rPr lang="en-US" sz="1100" b="0" i="0" u="none" strike="noStrike">
                          <a:solidFill>
                            <a:srgbClr val="000000"/>
                          </a:solidFill>
                          <a:effectLst/>
                          <a:latin typeface="Calibri" panose="020F0502020204030204" pitchFamily="34" charset="0"/>
                        </a:rPr>
                        <a:t>West Virginia</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(38.7, 40.7)</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4749442"/>
                  </a:ext>
                </a:extLst>
              </a:tr>
              <a:tr h="178885">
                <a:tc>
                  <a:txBody>
                    <a:bodyPr/>
                    <a:lstStyle/>
                    <a:p>
                      <a:pPr algn="l" fontAlgn="b"/>
                      <a:r>
                        <a:rPr lang="en-US" sz="1100" b="0" i="0" u="none" strike="noStrike">
                          <a:solidFill>
                            <a:srgbClr val="000000"/>
                          </a:solidFill>
                          <a:effectLst/>
                          <a:latin typeface="Calibri" panose="020F0502020204030204" pitchFamily="34" charset="0"/>
                        </a:rPr>
                        <a:t>Wisconsin</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(31.4, 33.6)</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3690783"/>
                  </a:ext>
                </a:extLst>
              </a:tr>
              <a:tr h="178885">
                <a:tc>
                  <a:txBody>
                    <a:bodyPr/>
                    <a:lstStyle/>
                    <a:p>
                      <a:pPr algn="l" fontAlgn="b"/>
                      <a:r>
                        <a:rPr lang="en-US" sz="1100" b="0" i="0" u="none" strike="noStrike">
                          <a:solidFill>
                            <a:srgbClr val="000000"/>
                          </a:solidFill>
                          <a:effectLst/>
                          <a:latin typeface="Calibri" panose="020F0502020204030204" pitchFamily="34" charset="0"/>
                        </a:rPr>
                        <a:t>Wyoming</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(29.3, 31.7)</a:t>
                      </a: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016521"/>
                  </a:ext>
                </a:extLst>
              </a:tr>
            </a:tbl>
          </a:graphicData>
        </a:graphic>
      </p:graphicFrame>
    </p:spTree>
    <p:extLst>
      <p:ext uri="{BB962C8B-B14F-4D97-AF65-F5344CB8AC3E}">
        <p14:creationId xmlns:p14="http://schemas.microsoft.com/office/powerpoint/2010/main" val="12138688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326957"/>
            <a:ext cx="9673063" cy="958821"/>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912C860F-0B34-4A1F-95A4-F5A245F51B54}"/>
              </a:ext>
            </a:extLst>
          </p:cNvPr>
          <p:cNvSpPr txBox="1">
            <a:spLocks/>
          </p:cNvSpPr>
          <p:nvPr/>
        </p:nvSpPr>
        <p:spPr>
          <a:xfrm>
            <a:off x="1113754" y="1485328"/>
            <a:ext cx="7740502" cy="4619594"/>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None/>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Summary</a:t>
            </a:r>
          </a:p>
          <a:p>
            <a:pPr marL="344488" marR="0" lvl="0" indent="-344488"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The District of Columbia had a prevalence of obesity less than 20%.</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2 states (Colorado, Hawaii) and Guam had a prevalence of obesity between 20% and</a:t>
            </a:r>
            <a:r>
              <a:rPr kumimoji="0" lang="en-US" sz="2200" b="1" i="0" u="none" strike="noStrike" kern="1200" cap="none" spc="0" normalizeH="0" baseline="0" noProof="0" dirty="0">
                <a:ln>
                  <a:noFill/>
                </a:ln>
                <a:solidFill>
                  <a:srgbClr val="FF0000"/>
                </a:solidFill>
                <a:effectLst/>
                <a:uLnTx/>
                <a:uFillTx/>
                <a:latin typeface="Myriad Web Pro"/>
                <a:ea typeface="+mn-ea"/>
                <a:cs typeface="+mn-cs"/>
              </a:rPr>
              <a:t> </a:t>
            </a:r>
            <a:r>
              <a:rPr kumimoji="0" lang="en-US" sz="2200" b="1" i="0" u="none" strike="noStrike" kern="1200" cap="none" spc="0" normalizeH="0" baseline="0" noProof="0" dirty="0">
                <a:ln>
                  <a:noFill/>
                </a:ln>
                <a:solidFill>
                  <a:srgbClr val="000000"/>
                </a:solidFill>
                <a:effectLst/>
                <a:uLnTx/>
                <a:uFillTx/>
                <a:latin typeface="Myriad Web Pro"/>
                <a:ea typeface="+mn-ea"/>
                <a:cs typeface="+mn-cs"/>
              </a:rPr>
              <a:t>&lt;25%.</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14 states had a prevalence of obesity between 25% and</a:t>
            </a:r>
            <a:r>
              <a:rPr kumimoji="0" lang="en-US" sz="2200" b="1" i="0" u="none" strike="noStrike" kern="1200" cap="none" spc="0" normalizeH="0" baseline="0" noProof="0" dirty="0">
                <a:ln>
                  <a:noFill/>
                </a:ln>
                <a:solidFill>
                  <a:srgbClr val="FF0000"/>
                </a:solidFill>
                <a:effectLst/>
                <a:uLnTx/>
                <a:uFillTx/>
                <a:latin typeface="Myriad Web Pro"/>
                <a:ea typeface="+mn-ea"/>
                <a:cs typeface="+mn-cs"/>
              </a:rPr>
              <a:t> </a:t>
            </a:r>
            <a:r>
              <a:rPr kumimoji="0" lang="en-US" sz="2200" b="1" i="0" u="none" strike="noStrike" kern="1200" cap="none" spc="0" normalizeH="0" baseline="0" noProof="0" dirty="0">
                <a:ln>
                  <a:noFill/>
                </a:ln>
                <a:solidFill>
                  <a:srgbClr val="000000"/>
                </a:solidFill>
                <a:effectLst/>
                <a:uLnTx/>
                <a:uFillTx/>
                <a:latin typeface="Myriad Web Pro"/>
                <a:ea typeface="+mn-ea"/>
                <a:cs typeface="+mn-cs"/>
              </a:rPr>
              <a:t>&lt;30%.</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22 states had a prevalence of obesity between 30% and</a:t>
            </a:r>
            <a:r>
              <a:rPr kumimoji="0" lang="en-US" sz="2200" b="1" i="0" u="none" strike="noStrike" kern="1200" cap="none" spc="0" normalizeH="0" baseline="0" noProof="0" dirty="0">
                <a:ln>
                  <a:noFill/>
                </a:ln>
                <a:solidFill>
                  <a:srgbClr val="FF0000"/>
                </a:solidFill>
                <a:effectLst/>
                <a:uLnTx/>
                <a:uFillTx/>
                <a:latin typeface="Myriad Web Pro"/>
                <a:ea typeface="+mn-ea"/>
                <a:cs typeface="+mn-cs"/>
              </a:rPr>
              <a:t> </a:t>
            </a:r>
            <a:r>
              <a:rPr kumimoji="0" lang="en-US" sz="2200" b="1" i="0" u="none" strike="noStrike" kern="1200" cap="none" spc="0" normalizeH="0" baseline="0" noProof="0" dirty="0">
                <a:ln>
                  <a:noFill/>
                </a:ln>
                <a:solidFill>
                  <a:srgbClr val="000000"/>
                </a:solidFill>
                <a:effectLst/>
                <a:uLnTx/>
                <a:uFillTx/>
                <a:latin typeface="Myriad Web Pro"/>
                <a:ea typeface="+mn-ea"/>
                <a:cs typeface="+mn-cs"/>
              </a:rPr>
              <a:t>&lt;35%.</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10 states (Alabama, Arkansas, Iowa, Indiana, Kansas, Kentucky, Mississippi, Ohio, Oklahoma and West Virginia) had a prevalence of obesity  of between 35% and &lt;40%.</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200" b="1" i="0" u="none" strike="noStrike" kern="1200" cap="none" spc="0" normalizeH="0" baseline="0" noProof="0" dirty="0">
                <a:ln>
                  <a:noFill/>
                </a:ln>
                <a:solidFill>
                  <a:srgbClr val="000000"/>
                </a:solidFill>
                <a:effectLst/>
                <a:uLnTx/>
                <a:uFillTx/>
                <a:latin typeface="Myriad Web Pro"/>
                <a:ea typeface="+mn-ea"/>
                <a:cs typeface="+mn-cs"/>
              </a:rPr>
              <a:t>No state had a prevalence of obesity 40% or greater.</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endParaRPr kumimoji="0" lang="en-US" sz="2200" b="1" i="0" u="none" strike="noStrike" kern="1200" cap="none" spc="0" normalizeH="0" baseline="0" noProof="0" dirty="0">
              <a:ln>
                <a:noFill/>
              </a:ln>
              <a:solidFill>
                <a:srgbClr val="000000"/>
              </a:solidFill>
              <a:effectLst/>
              <a:uLnTx/>
              <a:uFillTx/>
              <a:latin typeface="Myriad Web Pro"/>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endParaRPr kumimoji="0" lang="en-US" sz="2200" b="1" i="0" u="none" strike="noStrike" kern="1200" cap="none" spc="0" normalizeH="0" baseline="0" noProof="0" dirty="0">
              <a:ln>
                <a:noFill/>
              </a:ln>
              <a:solidFill>
                <a:srgbClr val="000000"/>
              </a:solidFill>
              <a:effectLst/>
              <a:uLnTx/>
              <a:uFillTx/>
              <a:latin typeface="Myriad Web Pro"/>
              <a:ea typeface="+mn-ea"/>
              <a:cs typeface="+mn-cs"/>
            </a:endParaRPr>
          </a:p>
          <a:p>
            <a:pPr marL="0" marR="0" lvl="0" indent="0" algn="l" defTabSz="914400" rtl="0" eaLnBrk="1" fontAlgn="auto" latinLnBrk="0" hangingPunct="1">
              <a:lnSpc>
                <a:spcPct val="100000"/>
              </a:lnSpc>
              <a:spcBef>
                <a:spcPct val="20000"/>
              </a:spcBef>
              <a:spcAft>
                <a:spcPts val="0"/>
              </a:spcAft>
              <a:buClr>
                <a:srgbClr val="0039A6"/>
              </a:buClr>
              <a:buSzPct val="70000"/>
              <a:buFont typeface="Wingdings" pitchFamily="2" charset="2"/>
              <a:buNone/>
              <a:tabLst/>
              <a:defRPr/>
            </a:pPr>
            <a:endParaRPr kumimoji="0" lang="en-US" sz="2400" b="1" i="0" u="none" strike="noStrike" kern="1200" cap="none" spc="0" normalizeH="0" baseline="0" noProof="0" dirty="0">
              <a:ln>
                <a:noFill/>
              </a:ln>
              <a:solidFill>
                <a:srgbClr val="000000"/>
              </a:solidFill>
              <a:effectLst/>
              <a:uLnTx/>
              <a:uFillTx/>
              <a:latin typeface="Myriad Web Pro"/>
              <a:ea typeface="+mn-ea"/>
              <a:cs typeface="+mn-cs"/>
            </a:endParaRPr>
          </a:p>
          <a:p>
            <a:pPr marL="0" marR="0" lvl="0" indent="0" algn="l" defTabSz="914400" rtl="0" eaLnBrk="1" fontAlgn="auto" latinLnBrk="0" hangingPunct="1">
              <a:lnSpc>
                <a:spcPct val="100000"/>
              </a:lnSpc>
              <a:spcBef>
                <a:spcPct val="20000"/>
              </a:spcBef>
              <a:spcAft>
                <a:spcPts val="0"/>
              </a:spcAft>
              <a:buClr>
                <a:srgbClr val="0039A6"/>
              </a:buClr>
              <a:buSzPct val="70000"/>
              <a:buFont typeface="Wingdings" pitchFamily="2" charset="2"/>
              <a:buNone/>
              <a:tabLst/>
              <a:defRPr/>
            </a:pPr>
            <a:endParaRPr kumimoji="0" lang="en-US" sz="2400" b="1" i="0" u="none" strike="noStrike" kern="1200" cap="none" spc="0" normalizeH="0" baseline="0" noProof="0" dirty="0">
              <a:ln>
                <a:noFill/>
              </a:ln>
              <a:solidFill>
                <a:srgbClr val="000000"/>
              </a:solidFill>
              <a:effectLst/>
              <a:uLnTx/>
              <a:uFillTx/>
              <a:latin typeface="Myriad Web Pro"/>
              <a:ea typeface="+mn-ea"/>
              <a:cs typeface="+mn-cs"/>
            </a:endParaRPr>
          </a:p>
        </p:txBody>
      </p:sp>
      <p:sp>
        <p:nvSpPr>
          <p:cNvPr id="4" name="TextBox 3"/>
          <p:cNvSpPr txBox="1"/>
          <p:nvPr/>
        </p:nvSpPr>
        <p:spPr>
          <a:xfrm>
            <a:off x="1360978" y="6124353"/>
            <a:ext cx="43274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39A6"/>
                </a:solidFill>
                <a:effectLst/>
                <a:uLnTx/>
                <a:uFillTx/>
                <a:latin typeface="Verdana" pitchFamily="34" charset="0"/>
                <a:ea typeface="+mn-ea"/>
                <a:cs typeface="+mn-cs"/>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4185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583" y="537846"/>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Black Adults, by State and Territory, BRFSS, 2019–2021">
            <a:extLst>
              <a:ext uri="{FF2B5EF4-FFF2-40B4-BE49-F238E27FC236}">
                <a16:creationId xmlns:a16="http://schemas.microsoft.com/office/drawing/2014/main" id="{CE8056A5-8C4E-4A78-AD40-A3FFDF217BB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22368" y="1095947"/>
            <a:ext cx="8426097" cy="5260078"/>
          </a:xfrm>
          <a:prstGeom prst="rect">
            <a:avLst/>
          </a:prstGeom>
        </p:spPr>
      </p:pic>
      <p:sp>
        <p:nvSpPr>
          <p:cNvPr id="10" name="TextBox 9"/>
          <p:cNvSpPr txBox="1"/>
          <p:nvPr/>
        </p:nvSpPr>
        <p:spPr>
          <a:xfrm>
            <a:off x="1404398" y="6340656"/>
            <a:ext cx="7566617"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90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4" y="313899"/>
            <a:ext cx="9261093" cy="769834"/>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a:t>
            </a:r>
            <a:r>
              <a:rPr lang="en-US" sz="2000" dirty="0">
                <a:latin typeface="Verdana" panose="020B0604030504040204" pitchFamily="34" charset="0"/>
                <a:ea typeface="Verdana" panose="020B0604030504040204" pitchFamily="34" charset="0"/>
                <a:cs typeface="Verdana" panose="020B0604030504040204" pitchFamily="34" charset="0"/>
              </a:rPr>
              <a:t>2019–2021</a:t>
            </a:r>
            <a:endParaRPr lang="en-US" sz="2000" kern="0" dirty="0">
              <a:latin typeface="Verdana"/>
            </a:endParaRPr>
          </a:p>
        </p:txBody>
      </p:sp>
      <p:graphicFrame>
        <p:nvGraphicFramePr>
          <p:cNvPr id="5" name="Table 4">
            <a:extLst>
              <a:ext uri="{FF2B5EF4-FFF2-40B4-BE49-F238E27FC236}">
                <a16:creationId xmlns:a16="http://schemas.microsoft.com/office/drawing/2014/main" id="{5A7AB8BD-7F52-455B-B051-E82E0F07911E}"/>
              </a:ext>
            </a:extLst>
          </p:cNvPr>
          <p:cNvGraphicFramePr>
            <a:graphicFrameLocks noGrp="1"/>
          </p:cNvGraphicFramePr>
          <p:nvPr>
            <p:extLst>
              <p:ext uri="{D42A27DB-BD31-4B8C-83A1-F6EECF244321}">
                <p14:modId xmlns:p14="http://schemas.microsoft.com/office/powerpoint/2010/main" val="219752029"/>
              </p:ext>
            </p:extLst>
          </p:nvPr>
        </p:nvGraphicFramePr>
        <p:xfrm>
          <a:off x="1057379" y="1131207"/>
          <a:ext cx="3920650" cy="4871807"/>
        </p:xfrm>
        <a:graphic>
          <a:graphicData uri="http://schemas.openxmlformats.org/drawingml/2006/table">
            <a:tbl>
              <a:tblPr firstRow="1"/>
              <a:tblGrid>
                <a:gridCol w="1220993">
                  <a:extLst>
                    <a:ext uri="{9D8B030D-6E8A-4147-A177-3AD203B41FA5}">
                      <a16:colId xmlns:a16="http://schemas.microsoft.com/office/drawing/2014/main" val="2132922770"/>
                    </a:ext>
                  </a:extLst>
                </a:gridCol>
                <a:gridCol w="1114697">
                  <a:extLst>
                    <a:ext uri="{9D8B030D-6E8A-4147-A177-3AD203B41FA5}">
                      <a16:colId xmlns:a16="http://schemas.microsoft.com/office/drawing/2014/main" val="3193357498"/>
                    </a:ext>
                  </a:extLst>
                </a:gridCol>
                <a:gridCol w="1584960">
                  <a:extLst>
                    <a:ext uri="{9D8B030D-6E8A-4147-A177-3AD203B41FA5}">
                      <a16:colId xmlns:a16="http://schemas.microsoft.com/office/drawing/2014/main" val="1186119574"/>
                    </a:ext>
                  </a:extLst>
                </a:gridCol>
              </a:tblGrid>
              <a:tr h="163186">
                <a:tc>
                  <a:txBody>
                    <a:bodyPr/>
                    <a:lstStyle/>
                    <a:p>
                      <a:pPr algn="l" fontAlgn="b"/>
                      <a:r>
                        <a:rPr lang="en-US" sz="1100" b="1" i="0" u="none" strike="noStrike" dirty="0">
                          <a:solidFill>
                            <a:srgbClr val="000000"/>
                          </a:solidFill>
                          <a:effectLst/>
                          <a:latin typeface="Calibri" panose="020F0502020204030204" pitchFamily="34" charset="0"/>
                          <a:cs typeface="Calibri" panose="020F0502020204030204" pitchFamily="34" charset="0"/>
                        </a:rPr>
                        <a:t>State</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cs typeface="Calibri" panose="020F0502020204030204" pitchFamily="34" charset="0"/>
                        </a:rPr>
                        <a:t>Prevalence</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cs typeface="Calibri" panose="020F0502020204030204" pitchFamily="34" charset="0"/>
                        </a:rPr>
                        <a:t>95% Confidence Interval</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3459567"/>
                  </a:ext>
                </a:extLst>
              </a:tr>
              <a:tr h="169987">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Alabama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48.1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(46.0, 50.3)</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7105954"/>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43.7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(33.2, 54.7)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854961"/>
                  </a:ext>
                </a:extLst>
              </a:tr>
              <a:tr h="176561">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Arizona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38.9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(34.4, 43.7)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5427203"/>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47.0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(43.1, 50.8)</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1707936"/>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40.6</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(36.3, 45.1)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3284303"/>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(27.1, 35.0)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9304744"/>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(39.6, 46.4)</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4802541"/>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42.6</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(39.3, 46.1)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0912016"/>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38.7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(36.6, 41.0)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5067169"/>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Insufficient data*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Insufficient data*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165081"/>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41.2</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(39.0, 43.4)</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7465205"/>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28.1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(17.0, 42.7)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5052561"/>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30.2</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(23.0, 38.6)</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2521484"/>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44.5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(30.0, 60.1)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2464128"/>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(36.2, 43.0)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6075029"/>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(39.3, 45.0)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713451"/>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44.0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(39.0, 49.2)</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0979193"/>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42.4</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(39.1, 45.8)</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3810073"/>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44.7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(40.0, 49.6)</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0027956"/>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44.9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(42.5, 47.3)</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8663118"/>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29.2</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(19.7, 40.9)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3392915"/>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41.7</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(40.3, 43.1)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25762"/>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33.9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(30.1, 37.9)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2389751"/>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42.5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(39.9, 45.1)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1699748"/>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35.1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(32.4, 37.9)</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915591"/>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47.1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(45.3, 49.0)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8678005"/>
                  </a:ext>
                </a:extLst>
              </a:tr>
              <a:tr h="169987">
                <a:tc>
                  <a:txBody>
                    <a:bodyPr/>
                    <a:lstStyle/>
                    <a:p>
                      <a:pPr algn="l" fontAlgn="b"/>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41.8</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(39.0, 44.8)</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7974334"/>
                  </a:ext>
                </a:extLst>
              </a:tr>
            </a:tbl>
          </a:graphicData>
        </a:graphic>
      </p:graphicFrame>
      <p:graphicFrame>
        <p:nvGraphicFramePr>
          <p:cNvPr id="6" name="Table 5">
            <a:extLst>
              <a:ext uri="{FF2B5EF4-FFF2-40B4-BE49-F238E27FC236}">
                <a16:creationId xmlns:a16="http://schemas.microsoft.com/office/drawing/2014/main" id="{456230C6-D7F6-4225-834D-152C0A75EF0E}"/>
              </a:ext>
            </a:extLst>
          </p:cNvPr>
          <p:cNvGraphicFramePr>
            <a:graphicFrameLocks noGrp="1"/>
          </p:cNvGraphicFramePr>
          <p:nvPr>
            <p:extLst>
              <p:ext uri="{D42A27DB-BD31-4B8C-83A1-F6EECF244321}">
                <p14:modId xmlns:p14="http://schemas.microsoft.com/office/powerpoint/2010/main" val="3271037929"/>
              </p:ext>
            </p:extLst>
          </p:nvPr>
        </p:nvGraphicFramePr>
        <p:xfrm>
          <a:off x="5223342" y="1131661"/>
          <a:ext cx="3920650" cy="4878528"/>
        </p:xfrm>
        <a:graphic>
          <a:graphicData uri="http://schemas.openxmlformats.org/drawingml/2006/table">
            <a:tbl>
              <a:tblPr firstRow="1"/>
              <a:tblGrid>
                <a:gridCol w="1216753">
                  <a:extLst>
                    <a:ext uri="{9D8B030D-6E8A-4147-A177-3AD203B41FA5}">
                      <a16:colId xmlns:a16="http://schemas.microsoft.com/office/drawing/2014/main" val="1712187465"/>
                    </a:ext>
                  </a:extLst>
                </a:gridCol>
                <a:gridCol w="1112169">
                  <a:extLst>
                    <a:ext uri="{9D8B030D-6E8A-4147-A177-3AD203B41FA5}">
                      <a16:colId xmlns:a16="http://schemas.microsoft.com/office/drawing/2014/main" val="3331110941"/>
                    </a:ext>
                  </a:extLst>
                </a:gridCol>
                <a:gridCol w="1591728">
                  <a:extLst>
                    <a:ext uri="{9D8B030D-6E8A-4147-A177-3AD203B41FA5}">
                      <a16:colId xmlns:a16="http://schemas.microsoft.com/office/drawing/2014/main" val="2819117466"/>
                    </a:ext>
                  </a:extLst>
                </a:gridCol>
              </a:tblGrid>
              <a:tr h="174058">
                <a:tc>
                  <a:txBody>
                    <a:bodyPr/>
                    <a:lstStyle/>
                    <a:p>
                      <a:pPr algn="l" fontAlgn="b"/>
                      <a:r>
                        <a:rPr lang="en-US" sz="1100" b="1" i="0" u="none" strike="noStrike" dirty="0">
                          <a:solidFill>
                            <a:srgbClr val="000000"/>
                          </a:solidFill>
                          <a:effectLst/>
                          <a:latin typeface="Calibri" panose="020F0502020204030204" pitchFamily="34" charset="0"/>
                        </a:rPr>
                        <a:t>State</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8139694"/>
                  </a:ext>
                </a:extLst>
              </a:tr>
              <a:tr h="174058">
                <a:tc>
                  <a:txBody>
                    <a:bodyPr/>
                    <a:lstStyle/>
                    <a:p>
                      <a:pPr algn="l" fontAlgn="b"/>
                      <a:r>
                        <a:rPr lang="en-US" sz="1100" b="0" i="0" u="none" strike="noStrike" dirty="0">
                          <a:solidFill>
                            <a:srgbClr val="000000"/>
                          </a:solidFill>
                          <a:effectLst/>
                          <a:latin typeface="Calibri" panose="020F0502020204030204" pitchFamily="34" charset="0"/>
                        </a:rPr>
                        <a:t>Montana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6496" marR="6496" marT="64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6496" marR="6496" marT="64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069011"/>
                  </a:ext>
                </a:extLst>
              </a:tr>
              <a:tr h="174058">
                <a:tc>
                  <a:txBody>
                    <a:bodyPr/>
                    <a:lstStyle/>
                    <a:p>
                      <a:pPr algn="l" fontAlgn="b"/>
                      <a:r>
                        <a:rPr lang="en-US" sz="1100" b="0" i="0" u="none" strike="noStrike">
                          <a:solidFill>
                            <a:srgbClr val="000000"/>
                          </a:solidFill>
                          <a:effectLst/>
                          <a:latin typeface="Calibri" panose="020F0502020204030204" pitchFamily="34" charset="0"/>
                        </a:rPr>
                        <a:t>Nebraska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39.9</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(35.7, 44.3)</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8798029"/>
                  </a:ext>
                </a:extLst>
              </a:tr>
              <a:tr h="174058">
                <a:tc>
                  <a:txBody>
                    <a:bodyPr/>
                    <a:lstStyle/>
                    <a:p>
                      <a:pPr algn="l" fontAlgn="b"/>
                      <a:r>
                        <a:rPr lang="en-US" sz="1100" b="0" i="0" u="none" strike="noStrike">
                          <a:solidFill>
                            <a:srgbClr val="000000"/>
                          </a:solidFill>
                          <a:effectLst/>
                          <a:latin typeface="Calibri" panose="020F0502020204030204" pitchFamily="34" charset="0"/>
                        </a:rPr>
                        <a:t>Nevada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(28.6, 39.4)</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0371427"/>
                  </a:ext>
                </a:extLst>
              </a:tr>
              <a:tr h="174058">
                <a:tc>
                  <a:txBody>
                    <a:bodyPr/>
                    <a:lstStyle/>
                    <a:p>
                      <a:pPr algn="l" fontAlgn="b"/>
                      <a:r>
                        <a:rPr lang="en-US" sz="1100" b="0" i="0" u="none" strike="noStrike">
                          <a:solidFill>
                            <a:srgbClr val="000000"/>
                          </a:solidFill>
                          <a:effectLst/>
                          <a:latin typeface="Calibri" panose="020F0502020204030204" pitchFamily="34" charset="0"/>
                        </a:rPr>
                        <a:t>New Hampshire</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(19.4, 43.5)</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9004012"/>
                  </a:ext>
                </a:extLst>
              </a:tr>
              <a:tr h="174058">
                <a:tc>
                  <a:txBody>
                    <a:bodyPr/>
                    <a:lstStyle/>
                    <a:p>
                      <a:pPr algn="l" fontAlgn="b"/>
                      <a:r>
                        <a:rPr lang="en-US" sz="1100" b="0" i="0" u="none" strike="noStrike">
                          <a:solidFill>
                            <a:srgbClr val="000000"/>
                          </a:solidFill>
                          <a:effectLst/>
                          <a:latin typeface="Calibri" panose="020F0502020204030204" pitchFamily="34" charset="0"/>
                        </a:rPr>
                        <a:t>New Jersey</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0581774"/>
                  </a:ext>
                </a:extLst>
              </a:tr>
              <a:tr h="174058">
                <a:tc>
                  <a:txBody>
                    <a:bodyPr/>
                    <a:lstStyle/>
                    <a:p>
                      <a:pPr algn="l" fontAlgn="b"/>
                      <a:r>
                        <a:rPr lang="en-US" sz="1100" b="0" i="0" u="none" strike="noStrike" dirty="0">
                          <a:solidFill>
                            <a:srgbClr val="000000"/>
                          </a:solidFill>
                          <a:effectLst/>
                          <a:latin typeface="Calibri" panose="020F0502020204030204" pitchFamily="34" charset="0"/>
                        </a:rPr>
                        <a:t>New Mexico</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39.5</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(31.0, 48.6)</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6805128"/>
                  </a:ext>
                </a:extLst>
              </a:tr>
              <a:tr h="174058">
                <a:tc>
                  <a:txBody>
                    <a:bodyPr/>
                    <a:lstStyle/>
                    <a:p>
                      <a:pPr algn="l" fontAlgn="b"/>
                      <a:r>
                        <a:rPr lang="en-US" sz="1100" b="0" i="0" u="none" strike="noStrike" dirty="0">
                          <a:solidFill>
                            <a:srgbClr val="000000"/>
                          </a:solidFill>
                          <a:effectLst/>
                          <a:latin typeface="Calibri" panose="020F0502020204030204" pitchFamily="34" charset="0"/>
                        </a:rPr>
                        <a:t>New York</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(34.2, 38.0)</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8650439"/>
                  </a:ext>
                </a:extLst>
              </a:tr>
              <a:tr h="174058">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48.8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(46.4, 51.2)</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504702"/>
                  </a:ext>
                </a:extLst>
              </a:tr>
              <a:tr h="174058">
                <a:tc>
                  <a:txBody>
                    <a:bodyPr/>
                    <a:lstStyle/>
                    <a:p>
                      <a:pPr algn="l" fontAlgn="b"/>
                      <a:r>
                        <a:rPr lang="en-US" sz="1100" b="0" i="0" u="none" strike="noStrike">
                          <a:solidFill>
                            <a:srgbClr val="000000"/>
                          </a:solidFill>
                          <a:effectLst/>
                          <a:latin typeface="Calibri" panose="020F0502020204030204" pitchFamily="34" charset="0"/>
                        </a:rPr>
                        <a:t>North Dakota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25.2</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(17.9, 34.3)</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77221"/>
                  </a:ext>
                </a:extLst>
              </a:tr>
              <a:tr h="174058">
                <a:tc>
                  <a:txBody>
                    <a:bodyPr/>
                    <a:lstStyle/>
                    <a:p>
                      <a:pPr algn="l" fontAlgn="b"/>
                      <a:r>
                        <a:rPr lang="en-US" sz="1100" b="0" i="0" u="none" strike="noStrike">
                          <a:solidFill>
                            <a:srgbClr val="000000"/>
                          </a:solidFill>
                          <a:effectLst/>
                          <a:latin typeface="Calibri" panose="020F0502020204030204" pitchFamily="34" charset="0"/>
                        </a:rPr>
                        <a:t>Ohio</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42.7</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(40.1, 45.4)</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7287869"/>
                  </a:ext>
                </a:extLst>
              </a:tr>
              <a:tr h="174058">
                <a:tc>
                  <a:txBody>
                    <a:bodyPr/>
                    <a:lstStyle/>
                    <a:p>
                      <a:pPr algn="l" fontAlgn="b"/>
                      <a:r>
                        <a:rPr lang="en-US" sz="1100" b="0" i="0" u="none" strike="noStrike">
                          <a:solidFill>
                            <a:srgbClr val="000000"/>
                          </a:solidFill>
                          <a:effectLst/>
                          <a:latin typeface="Calibri" panose="020F0502020204030204" pitchFamily="34" charset="0"/>
                        </a:rPr>
                        <a:t>Oklahoma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43.9</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(39.7, 48.1)</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6816420"/>
                  </a:ext>
                </a:extLst>
              </a:tr>
              <a:tr h="174058">
                <a:tc>
                  <a:txBody>
                    <a:bodyPr/>
                    <a:lstStyle/>
                    <a:p>
                      <a:pPr algn="l" fontAlgn="b"/>
                      <a:r>
                        <a:rPr lang="en-US" sz="1100" b="0" i="0" u="none" strike="noStrike">
                          <a:solidFill>
                            <a:srgbClr val="000000"/>
                          </a:solidFill>
                          <a:effectLst/>
                          <a:latin typeface="Calibri" panose="020F0502020204030204" pitchFamily="34" charset="0"/>
                        </a:rPr>
                        <a:t>Oregon</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(23.0, 37.7)</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9615750"/>
                  </a:ext>
                </a:extLst>
              </a:tr>
              <a:tr h="174058">
                <a:tc>
                  <a:txBody>
                    <a:bodyPr/>
                    <a:lstStyle/>
                    <a:p>
                      <a:pPr algn="l" fontAlgn="b"/>
                      <a:r>
                        <a:rPr lang="en-US" sz="1100" b="0" i="0" u="none" strike="noStrike">
                          <a:solidFill>
                            <a:srgbClr val="000000"/>
                          </a:solidFill>
                          <a:effectLst/>
                          <a:latin typeface="Calibri" panose="020F0502020204030204" pitchFamily="34" charset="0"/>
                        </a:rPr>
                        <a:t>Pennsylvania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(39.8, 45.8)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6278818"/>
                  </a:ext>
                </a:extLst>
              </a:tr>
              <a:tr h="174058">
                <a:tc>
                  <a:txBody>
                    <a:bodyPr/>
                    <a:lstStyle/>
                    <a:p>
                      <a:pPr algn="l" fontAlgn="b"/>
                      <a:r>
                        <a:rPr lang="en-US" sz="1100" b="0" i="0" u="none" strike="noStrike">
                          <a:solidFill>
                            <a:srgbClr val="000000"/>
                          </a:solidFill>
                          <a:effectLst/>
                          <a:latin typeface="Calibri" panose="020F0502020204030204" pitchFamily="34" charset="0"/>
                        </a:rPr>
                        <a:t>Puerto Rico</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6496" marR="6496" marT="64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6496" marR="6496" marT="64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4014516"/>
                  </a:ext>
                </a:extLst>
              </a:tr>
              <a:tr h="174058">
                <a:tc>
                  <a:txBody>
                    <a:bodyPr/>
                    <a:lstStyle/>
                    <a:p>
                      <a:pPr algn="l" fontAlgn="b"/>
                      <a:r>
                        <a:rPr lang="en-US" sz="1100" b="0" i="0" u="none" strike="noStrike">
                          <a:solidFill>
                            <a:srgbClr val="000000"/>
                          </a:solidFill>
                          <a:effectLst/>
                          <a:latin typeface="Calibri" panose="020F0502020204030204" pitchFamily="34" charset="0"/>
                        </a:rPr>
                        <a:t>Rhode Island</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(33.0, 42.9)</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4110617"/>
                  </a:ext>
                </a:extLst>
              </a:tr>
              <a:tr h="174058">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45.2</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(42.9, 47.6)</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032051"/>
                  </a:ext>
                </a:extLst>
              </a:tr>
              <a:tr h="174058">
                <a:tc>
                  <a:txBody>
                    <a:bodyPr/>
                    <a:lstStyle/>
                    <a:p>
                      <a:pPr algn="l" fontAlgn="b"/>
                      <a:r>
                        <a:rPr lang="en-US" sz="1100" b="0" i="0" u="none" strike="noStrike">
                          <a:solidFill>
                            <a:srgbClr val="000000"/>
                          </a:solidFill>
                          <a:effectLst/>
                          <a:latin typeface="Calibri" panose="020F0502020204030204" pitchFamily="34" charset="0"/>
                        </a:rPr>
                        <a:t>South Dakota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(20.0, 51.4)</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5253586"/>
                  </a:ext>
                </a:extLst>
              </a:tr>
              <a:tr h="174058">
                <a:tc>
                  <a:txBody>
                    <a:bodyPr/>
                    <a:lstStyle/>
                    <a:p>
                      <a:pPr algn="l" fontAlgn="b"/>
                      <a:r>
                        <a:rPr lang="en-US" sz="1100" b="0" i="0" u="none" strike="noStrike">
                          <a:solidFill>
                            <a:srgbClr val="000000"/>
                          </a:solidFill>
                          <a:effectLst/>
                          <a:latin typeface="Calibri" panose="020F0502020204030204" pitchFamily="34" charset="0"/>
                        </a:rPr>
                        <a:t>Tennessee</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(42.4, 49.3)</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963537"/>
                  </a:ext>
                </a:extLst>
              </a:tr>
              <a:tr h="174058">
                <a:tc>
                  <a:txBody>
                    <a:bodyPr/>
                    <a:lstStyle/>
                    <a:p>
                      <a:pPr algn="l" fontAlgn="b"/>
                      <a:r>
                        <a:rPr lang="en-US" sz="1100" b="0" i="0" u="none" strike="noStrike">
                          <a:solidFill>
                            <a:srgbClr val="000000"/>
                          </a:solidFill>
                          <a:effectLst/>
                          <a:latin typeface="Calibri" panose="020F0502020204030204" pitchFamily="34" charset="0"/>
                        </a:rPr>
                        <a:t>Texas</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40.5</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(37.2, 43.8)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1463131"/>
                  </a:ext>
                </a:extLst>
              </a:tr>
              <a:tr h="174058">
                <a:tc>
                  <a:txBody>
                    <a:bodyPr/>
                    <a:lstStyle/>
                    <a:p>
                      <a:pPr algn="l" fontAlgn="b"/>
                      <a:r>
                        <a:rPr lang="en-US" sz="1100" b="0" i="0" u="none" strike="noStrike">
                          <a:solidFill>
                            <a:srgbClr val="000000"/>
                          </a:solidFill>
                          <a:effectLst/>
                          <a:latin typeface="Calibri" panose="020F0502020204030204" pitchFamily="34" charset="0"/>
                        </a:rPr>
                        <a:t>Utah</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(22.2, 36.8)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10175"/>
                  </a:ext>
                </a:extLst>
              </a:tr>
              <a:tr h="174058">
                <a:tc>
                  <a:txBody>
                    <a:bodyPr/>
                    <a:lstStyle/>
                    <a:p>
                      <a:pPr algn="l" fontAlgn="b"/>
                      <a:r>
                        <a:rPr lang="en-US" sz="1100" b="0" i="0" u="none" strike="noStrike">
                          <a:solidFill>
                            <a:srgbClr val="000000"/>
                          </a:solidFill>
                          <a:effectLst/>
                          <a:latin typeface="Calibri" panose="020F0502020204030204" pitchFamily="34" charset="0"/>
                        </a:rPr>
                        <a:t>Vermont</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(26.3, 52.2)</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239134"/>
                  </a:ext>
                </a:extLst>
              </a:tr>
              <a:tr h="174058">
                <a:tc>
                  <a:txBody>
                    <a:bodyPr/>
                    <a:lstStyle/>
                    <a:p>
                      <a:pPr algn="l" fontAlgn="b"/>
                      <a:r>
                        <a:rPr lang="en-US" sz="1100" b="0" i="0" u="none" strike="noStrike" dirty="0">
                          <a:solidFill>
                            <a:srgbClr val="000000"/>
                          </a:solidFill>
                          <a:effectLst/>
                          <a:latin typeface="Calibri" panose="020F0502020204030204" pitchFamily="34" charset="0"/>
                        </a:rPr>
                        <a:t>Virgin Islands</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9216" marR="9216" marT="9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7601767"/>
                  </a:ext>
                </a:extLst>
              </a:tr>
              <a:tr h="174058">
                <a:tc>
                  <a:txBody>
                    <a:bodyPr/>
                    <a:lstStyle/>
                    <a:p>
                      <a:pPr algn="l" fontAlgn="b"/>
                      <a:r>
                        <a:rPr lang="en-US" sz="1100" b="0" i="0" u="none" strike="noStrike">
                          <a:solidFill>
                            <a:srgbClr val="000000"/>
                          </a:solidFill>
                          <a:effectLst/>
                          <a:latin typeface="Calibri" panose="020F0502020204030204" pitchFamily="34" charset="0"/>
                        </a:rPr>
                        <a:t>Virginia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44.8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(42.7, 46.9)</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3550525"/>
                  </a:ext>
                </a:extLst>
              </a:tr>
              <a:tr h="174058">
                <a:tc>
                  <a:txBody>
                    <a:bodyPr/>
                    <a:lstStyle/>
                    <a:p>
                      <a:pPr algn="l" fontAlgn="b"/>
                      <a:r>
                        <a:rPr lang="en-US" sz="1100" b="0" i="0" u="none" strike="noStrike">
                          <a:solidFill>
                            <a:srgbClr val="000000"/>
                          </a:solidFill>
                          <a:effectLst/>
                          <a:latin typeface="Calibri" panose="020F0502020204030204" pitchFamily="34" charset="0"/>
                        </a:rPr>
                        <a:t>Washington</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(31.5, 39.5)</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2501726"/>
                  </a:ext>
                </a:extLst>
              </a:tr>
              <a:tr h="171777">
                <a:tc>
                  <a:txBody>
                    <a:bodyPr/>
                    <a:lstStyle/>
                    <a:p>
                      <a:pPr algn="l" fontAlgn="b"/>
                      <a:r>
                        <a:rPr lang="en-US" sz="1100" b="0" i="0" u="none" strike="noStrike">
                          <a:solidFill>
                            <a:srgbClr val="000000"/>
                          </a:solidFill>
                          <a:effectLst/>
                          <a:latin typeface="Calibri" panose="020F0502020204030204" pitchFamily="34" charset="0"/>
                        </a:rPr>
                        <a:t>West Virginia</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45.4</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(38.8, 52.2)</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7113747"/>
                  </a:ext>
                </a:extLst>
              </a:tr>
              <a:tr h="174058">
                <a:tc>
                  <a:txBody>
                    <a:bodyPr/>
                    <a:lstStyle/>
                    <a:p>
                      <a:pPr algn="l" fontAlgn="b"/>
                      <a:r>
                        <a:rPr lang="en-US" sz="1100" b="0" i="0" u="none" strike="noStrike">
                          <a:solidFill>
                            <a:srgbClr val="000000"/>
                          </a:solidFill>
                          <a:effectLst/>
                          <a:latin typeface="Calibri" panose="020F0502020204030204" pitchFamily="34" charset="0"/>
                        </a:rPr>
                        <a:t>Wisconsin</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51.8</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(45.4, 58.1)</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227213"/>
                  </a:ext>
                </a:extLst>
              </a:tr>
              <a:tr h="174058">
                <a:tc>
                  <a:txBody>
                    <a:bodyPr/>
                    <a:lstStyle/>
                    <a:p>
                      <a:pPr algn="l" fontAlgn="b"/>
                      <a:r>
                        <a:rPr lang="en-US" sz="1100" b="0" i="0" u="none" strike="noStrike">
                          <a:solidFill>
                            <a:srgbClr val="000000"/>
                          </a:solidFill>
                          <a:effectLst/>
                          <a:latin typeface="Calibri" panose="020F0502020204030204" pitchFamily="34" charset="0"/>
                        </a:rPr>
                        <a:t>Wyoming</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29.3</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(16.0, 47.5)</a:t>
                      </a:r>
                    </a:p>
                  </a:txBody>
                  <a:tcPr marL="6496" marR="6496" marT="6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848167"/>
                  </a:ext>
                </a:extLst>
              </a:tr>
            </a:tbl>
          </a:graphicData>
        </a:graphic>
      </p:graphicFrame>
      <p:sp>
        <p:nvSpPr>
          <p:cNvPr id="4" name="Text Placeholder 3"/>
          <p:cNvSpPr>
            <a:spLocks noGrp="1"/>
          </p:cNvSpPr>
          <p:nvPr>
            <p:ph type="body" sz="quarter" idx="11"/>
          </p:nvPr>
        </p:nvSpPr>
        <p:spPr>
          <a:xfrm>
            <a:off x="605353" y="5541157"/>
            <a:ext cx="9261093"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7236908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293254"/>
            <a:ext cx="9659416" cy="989636"/>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2019–2021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01352" y="1729499"/>
            <a:ext cx="7914167" cy="3759987"/>
          </a:xfrm>
        </p:spPr>
        <p:txBody>
          <a:bodyPr/>
          <a:lstStyle/>
          <a:p>
            <a:pPr>
              <a:buNone/>
            </a:pPr>
            <a:r>
              <a:rPr lang="en-US" sz="2200" dirty="0">
                <a:solidFill>
                  <a:srgbClr val="000000"/>
                </a:solidFill>
              </a:rPr>
              <a:t>Summary</a:t>
            </a:r>
          </a:p>
          <a:p>
            <a:r>
              <a:rPr lang="en-US" sz="2200" dirty="0">
                <a:solidFill>
                  <a:srgbClr val="000000"/>
                </a:solidFill>
              </a:rPr>
              <a:t>No state or territory had a prevalence of obesity less than 25%.</a:t>
            </a:r>
          </a:p>
          <a:p>
            <a:r>
              <a:rPr lang="en-US" sz="2200" dirty="0">
                <a:solidFill>
                  <a:srgbClr val="000000"/>
                </a:solidFill>
              </a:rPr>
              <a:t>5 states and Guam had a prevalence of obesity between 25% and</a:t>
            </a:r>
            <a:r>
              <a:rPr lang="en-US" sz="2200" dirty="0">
                <a:solidFill>
                  <a:srgbClr val="FF0000"/>
                </a:solidFill>
              </a:rPr>
              <a:t> </a:t>
            </a:r>
            <a:r>
              <a:rPr lang="en-US" sz="2200" dirty="0">
                <a:solidFill>
                  <a:srgbClr val="000000"/>
                </a:solidFill>
              </a:rPr>
              <a:t>&lt;30%.</a:t>
            </a:r>
          </a:p>
          <a:p>
            <a:r>
              <a:rPr lang="en-US" sz="2200" dirty="0">
                <a:solidFill>
                  <a:srgbClr val="000000"/>
                </a:solidFill>
              </a:rPr>
              <a:t>6 states had a prevalence of obesity between 30% and &lt;35%.</a:t>
            </a:r>
          </a:p>
          <a:p>
            <a:r>
              <a:rPr lang="en-US" sz="2200" dirty="0">
                <a:solidFill>
                  <a:srgbClr val="000000"/>
                </a:solidFill>
              </a:rPr>
              <a:t>9 states and the District of Columbia had a prevalence of obesity between 35% and &lt;40%.</a:t>
            </a:r>
          </a:p>
          <a:p>
            <a:r>
              <a:rPr lang="en-US" sz="2200" dirty="0">
                <a:solidFill>
                  <a:srgbClr val="000000"/>
                </a:solidFill>
              </a:rPr>
              <a:t>19 states had a prevalence of obesity between 40% and &lt;45%.</a:t>
            </a:r>
          </a:p>
          <a:p>
            <a:r>
              <a:rPr lang="en-US" sz="2200" dirty="0">
                <a:solidFill>
                  <a:srgbClr val="000000"/>
                </a:solidFill>
              </a:rPr>
              <a:t>7 states had a prevalence of obesity between 45% and &lt;50%.</a:t>
            </a:r>
          </a:p>
          <a:p>
            <a:r>
              <a:rPr lang="en-US" sz="2200" dirty="0">
                <a:solidFill>
                  <a:srgbClr val="000000"/>
                </a:solidFill>
              </a:rPr>
              <a:t>1 state (Wisconsin) had a prevalence of obesity 50% or greater.</a:t>
            </a:r>
          </a:p>
          <a:p>
            <a:pPr marL="0" indent="0">
              <a:buNone/>
            </a:pPr>
            <a:endParaRPr lang="en-US" dirty="0">
              <a:solidFill>
                <a:srgbClr val="000000"/>
              </a:solidFill>
            </a:endParaRPr>
          </a:p>
        </p:txBody>
      </p:sp>
      <p:sp>
        <p:nvSpPr>
          <p:cNvPr id="4" name="TextBox 3"/>
          <p:cNvSpPr txBox="1"/>
          <p:nvPr/>
        </p:nvSpPr>
        <p:spPr>
          <a:xfrm>
            <a:off x="1336915" y="6047444"/>
            <a:ext cx="43274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39A6"/>
                </a:solidFill>
                <a:effectLst/>
                <a:uLnTx/>
                <a:uFillTx/>
                <a:latin typeface="Verdana" pitchFamily="34" charset="0"/>
                <a:ea typeface="+mn-ea"/>
                <a:cs typeface="+mn-cs"/>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549553"/>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A56263-FEE3-4E3F-A9B8-085D77E54A6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3B137B-A83D-4737-BD74-01C6DF4311F4}">
  <ds:schemaRefs>
    <ds:schemaRef ds:uri="http://schemas.microsoft.com/sharepoint/v3/contenttype/forms"/>
  </ds:schemaRefs>
</ds:datastoreItem>
</file>

<file path=customXml/itemProps3.xml><?xml version="1.0" encoding="utf-8"?>
<ds:datastoreItem xmlns:ds="http://schemas.openxmlformats.org/officeDocument/2006/customXml" ds:itemID="{02108FB2-B937-469E-962E-8D62B7AE8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11424</TotalTime>
  <Words>3487</Words>
  <Application>Microsoft Office PowerPoint</Application>
  <PresentationFormat>35mm Slides</PresentationFormat>
  <Paragraphs>962</Paragraphs>
  <Slides>18</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Courier New</vt:lpstr>
      <vt:lpstr>Myriad Web Pro</vt:lpstr>
      <vt:lpstr>Times New Roman</vt:lpstr>
      <vt:lpstr>Verdana</vt:lpstr>
      <vt:lpstr>Wingdings</vt:lpstr>
      <vt:lpstr>NCCDPHP_ppt_darktheme[1]</vt:lpstr>
      <vt:lpstr>NCEZID_ppt_lighttheme[1]</vt:lpstr>
      <vt:lpstr>1_NCEZID_ppt_lighttheme[1]</vt:lpstr>
      <vt:lpstr>Prevalence of Self-Reported Obesity Among U.S. Adults by Race/Ethnicity, State and Territory,  BRFSS, 2019–2021</vt:lpstr>
      <vt:lpstr>Prevalence of Self-Reported Obesity Among U.S. Adults by Race/Ethnicity, State and Territory,  BRFSS, 2019–2021</vt:lpstr>
      <vt:lpstr>Prevalence of Self-Reported Obesity Among U.S. Adults by Race/Ethnicity, State and Territory,  BRFSS, 2019–2021</vt:lpstr>
      <vt:lpstr>Prevalence of Self-Reported Obesity Among Non-Hispanic White Adults, by State and Territory, BRFSS, 2019–2021</vt:lpstr>
      <vt:lpstr> Prevalence of Self-Reported Obesity Among Non-Hispanic White Adults, by State and Territory, BRFSS, 2019–2021</vt:lpstr>
      <vt:lpstr>Prevalence of Self-Reported Obesity Among Non-Hispanic White Adults, by State and Territory, BRFSS, 2019–2021</vt:lpstr>
      <vt:lpstr>Prevalence of Self-Reported Obesity Among Non-Hispanic Black Adults, by State and Territory, BRFSS, 2019–2021</vt:lpstr>
      <vt:lpstr> Prevalence of Self-Reported Obesity Among Non-Hispanic Black Adults, by State and Territory, BRFSS, 2019–2021</vt:lpstr>
      <vt:lpstr>Prevalence of Self-Reported Obesity Among Non-Hispanic Black Adults, by State and Territory, BRFSS, 2019–2021</vt:lpstr>
      <vt:lpstr>Prevalence of Self-Reported Obesity Among Hispanic Adults, by State and Territory, BRFSS, 2019–2021</vt:lpstr>
      <vt:lpstr> Prevalence of Self-Reported Obesity Among Hispanic Adults, by State and Territory, BRFSS, 2019–2021</vt:lpstr>
      <vt:lpstr>Prevalence of Self-Reported Obesity Among Hispanic Adults, by State and Territory, BRFSS, 2019–2021</vt:lpstr>
      <vt:lpstr>Prevalence of Self-Reported Obesity Among Non-Hispanic Asian Adults, by State and Territory, BRFSS, 2019–2021</vt:lpstr>
      <vt:lpstr> Prevalence of Self-Reported Obesity Among Non-Hispanic Asian Adults, by State and Territory, BRFSS, 2019–2021</vt:lpstr>
      <vt:lpstr>Prevalence of Self-Reported Obesity Among Non-Hispanic Asian Adults, by State and Territory, BRFSS, 2019–2021</vt:lpstr>
      <vt:lpstr>Prevalence of Self-Reported Obesity Among Non-Hispanic American Indian or Alaska Native Adults, by State and Territory, BRFSS, 2019–2021</vt:lpstr>
      <vt:lpstr> Prevalence of Self-Reported Obesity Among Non-Hispanic American Indian or Alaska Native Adults, by State and Territory, BRFSS, 2019–2021</vt:lpstr>
      <vt:lpstr>Prevalence of Self-Reported Obesity Among Non-Hispanic American Indian or Alaska Native Adults, by State and Territory, BRFSS, 2019–2021</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Curtis Hendrickson</cp:lastModifiedBy>
  <cp:revision>874</cp:revision>
  <cp:lastPrinted>2014-08-11T12:44:34Z</cp:lastPrinted>
  <dcterms:created xsi:type="dcterms:W3CDTF">2000-10-25T15:41:08Z</dcterms:created>
  <dcterms:modified xsi:type="dcterms:W3CDTF">2022-09-14T14:13:33Z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2021-08-05T19:21:26Z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e74401bf-548a-41d5-b9d6-ff506b23d18e</vt:lpwstr>
  </property>
  <property fmtid="{D5CDD505-2E9C-101B-9397-08002B2CF9AE}" pid="9" name="MSIP_Label_7b94a7b8-f06c-4dfe-bdcc-9b548fd58c31_ContentBits">
    <vt:lpwstr>0</vt:lpwstr>
  </property>
</Properties>
</file>