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4"/>
    <p:sldMasterId id="2147483730" r:id="rId5"/>
    <p:sldMasterId id="2147483740" r:id="rId6"/>
  </p:sldMasterIdLst>
  <p:notesMasterIdLst>
    <p:notesMasterId r:id="rId62"/>
  </p:notesMasterIdLst>
  <p:handoutMasterIdLst>
    <p:handoutMasterId r:id="rId63"/>
  </p:handoutMasterIdLst>
  <p:sldIdLst>
    <p:sldId id="539" r:id="rId7"/>
    <p:sldId id="542" r:id="rId8"/>
    <p:sldId id="545" r:id="rId9"/>
    <p:sldId id="572" r:id="rId10"/>
    <p:sldId id="569" r:id="rId11"/>
    <p:sldId id="608" r:id="rId12"/>
    <p:sldId id="609" r:id="rId13"/>
    <p:sldId id="610" r:id="rId14"/>
    <p:sldId id="622" r:id="rId15"/>
    <p:sldId id="624" r:id="rId16"/>
    <p:sldId id="630" r:id="rId17"/>
    <p:sldId id="619" r:id="rId18"/>
    <p:sldId id="556" r:id="rId19"/>
    <p:sldId id="582" r:id="rId20"/>
    <p:sldId id="594" r:id="rId21"/>
    <p:sldId id="603" r:id="rId22"/>
    <p:sldId id="583" r:id="rId23"/>
    <p:sldId id="625" r:id="rId24"/>
    <p:sldId id="591" r:id="rId25"/>
    <p:sldId id="575" r:id="rId26"/>
    <p:sldId id="611" r:id="rId27"/>
    <p:sldId id="612" r:id="rId28"/>
    <p:sldId id="614" r:id="rId29"/>
    <p:sldId id="613" r:id="rId30"/>
    <p:sldId id="589" r:id="rId31"/>
    <p:sldId id="626" r:id="rId32"/>
    <p:sldId id="635" r:id="rId33"/>
    <p:sldId id="576" r:id="rId34"/>
    <p:sldId id="565" r:id="rId35"/>
    <p:sldId id="585" r:id="rId36"/>
    <p:sldId id="597" r:id="rId37"/>
    <p:sldId id="620" r:id="rId38"/>
    <p:sldId id="584" r:id="rId39"/>
    <p:sldId id="627" r:id="rId40"/>
    <p:sldId id="593" r:id="rId41"/>
    <p:sldId id="578" r:id="rId42"/>
    <p:sldId id="615" r:id="rId43"/>
    <p:sldId id="616" r:id="rId44"/>
    <p:sldId id="617" r:id="rId45"/>
    <p:sldId id="618" r:id="rId46"/>
    <p:sldId id="590" r:id="rId47"/>
    <p:sldId id="628" r:id="rId48"/>
    <p:sldId id="636" r:id="rId49"/>
    <p:sldId id="579" r:id="rId50"/>
    <p:sldId id="566" r:id="rId51"/>
    <p:sldId id="588" r:id="rId52"/>
    <p:sldId id="600" r:id="rId53"/>
    <p:sldId id="607" r:id="rId54"/>
    <p:sldId id="623" r:id="rId55"/>
    <p:sldId id="629" r:id="rId56"/>
    <p:sldId id="595" r:id="rId57"/>
    <p:sldId id="637" r:id="rId58"/>
    <p:sldId id="598" r:id="rId59"/>
    <p:sldId id="605" r:id="rId60"/>
    <p:sldId id="634" r:id="rId61"/>
  </p:sldIdLst>
  <p:sldSz cx="10287000" cy="6858000" type="35mm"/>
  <p:notesSz cx="6980238"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3632">
          <p15:clr>
            <a:srgbClr val="A4A3A4"/>
          </p15:clr>
        </p15:guide>
        <p15:guide id="2" pos="936" userDrawn="1">
          <p15:clr>
            <a:srgbClr val="A4A3A4"/>
          </p15:clr>
        </p15:guide>
        <p15:guide id="3" pos="57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9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cGuire, Lisa (CDC/ONDIEH/NCIPC)" initials="LCM" lastIdx="2" clrIdx="0"/>
  <p:cmAuthor id="1" name="CDC User" initials="DAG" lastIdx="3" clrIdx="1"/>
  <p:cmAuthor id="2" name="Park, Sohyun (CDC/DDNID/NCCDPHP/DNPAO)" initials="PS(" lastIdx="15" clrIdx="2">
    <p:extLst>
      <p:ext uri="{19B8F6BF-5375-455C-9EA6-DF929625EA0E}">
        <p15:presenceInfo xmlns:p15="http://schemas.microsoft.com/office/powerpoint/2012/main" userId="S::GEO7@cdc.gov::b1367bfa-f2a1-44e3-a648-ec9ee192bfac" providerId="AD"/>
      </p:ext>
    </p:extLst>
  </p:cmAuthor>
  <p:cmAuthor id="3" name="Seung Hee" initials="SH" lastIdx="3" clrIdx="3">
    <p:extLst>
      <p:ext uri="{19B8F6BF-5375-455C-9EA6-DF929625EA0E}">
        <p15:presenceInfo xmlns:p15="http://schemas.microsoft.com/office/powerpoint/2012/main" userId="S::xde5@cdc.gov::62db3593-58ad-4ec6-b072-1cdac82d1a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06"/>
    <a:srgbClr val="080808"/>
    <a:srgbClr val="BCE292"/>
    <a:srgbClr val="9ED561"/>
    <a:srgbClr val="E8FECE"/>
    <a:srgbClr val="FAF400"/>
    <a:srgbClr val="F45C2C"/>
    <a:srgbClr val="ED4213"/>
    <a:srgbClr val="EEE800"/>
    <a:srgbClr val="FFC66D"/>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38" autoAdjust="0"/>
    <p:restoredTop sz="95507" autoAdjust="0"/>
  </p:normalViewPr>
  <p:slideViewPr>
    <p:cSldViewPr snapToGrid="0">
      <p:cViewPr varScale="1">
        <p:scale>
          <a:sx n="88" d="100"/>
          <a:sy n="88" d="100"/>
        </p:scale>
        <p:origin x="276" y="90"/>
      </p:cViewPr>
      <p:guideLst>
        <p:guide orient="horz" pos="3632"/>
        <p:guide pos="936"/>
        <p:guide pos="576"/>
      </p:guideLst>
    </p:cSldViewPr>
  </p:slideViewPr>
  <p:outlineViewPr>
    <p:cViewPr>
      <p:scale>
        <a:sx n="33" d="100"/>
        <a:sy n="33" d="100"/>
      </p:scale>
      <p:origin x="0" y="-12078"/>
    </p:cViewPr>
  </p:outlineViewPr>
  <p:notesTextViewPr>
    <p:cViewPr>
      <p:scale>
        <a:sx n="100" d="100"/>
        <a:sy n="100" d="100"/>
      </p:scale>
      <p:origin x="0" y="0"/>
    </p:cViewPr>
  </p:notesTextViewPr>
  <p:sorterViewPr>
    <p:cViewPr>
      <p:scale>
        <a:sx n="150" d="100"/>
        <a:sy n="150" d="100"/>
      </p:scale>
      <p:origin x="0" y="0"/>
    </p:cViewPr>
  </p:sorterViewPr>
  <p:notesViewPr>
    <p:cSldViewPr snapToGrid="0">
      <p:cViewPr varScale="1">
        <p:scale>
          <a:sx n="55" d="100"/>
          <a:sy n="55" d="100"/>
        </p:scale>
        <p:origin x="-1806" y="-90"/>
      </p:cViewPr>
      <p:guideLst>
        <p:guide orient="horz" pos="2880"/>
        <p:guide pos="219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1" y="0"/>
            <a:ext cx="3033306" cy="449705"/>
          </a:xfrm>
          <a:prstGeom prst="rect">
            <a:avLst/>
          </a:prstGeom>
          <a:noFill/>
          <a:ln w="9525">
            <a:noFill/>
            <a:miter lim="800000"/>
            <a:headEnd/>
            <a:tailEnd/>
          </a:ln>
          <a:effectLst/>
        </p:spPr>
        <p:txBody>
          <a:bodyPr vert="horz" wrap="square" lIns="90395" tIns="45198" rIns="90395" bIns="45198" numCol="1" anchor="t" anchorCtr="0" compatLnSpc="1">
            <a:prstTxWarp prst="textNoShape">
              <a:avLst/>
            </a:prstTxWarp>
          </a:bodyPr>
          <a:lstStyle>
            <a:lvl1pPr eaLnBrk="0" hangingPunct="0">
              <a:defRPr sz="1200"/>
            </a:lvl1pPr>
          </a:lstStyle>
          <a:p>
            <a:pPr>
              <a:defRPr/>
            </a:pPr>
            <a:endParaRPr lang="en-US"/>
          </a:p>
        </p:txBody>
      </p:sp>
      <p:sp>
        <p:nvSpPr>
          <p:cNvPr id="190467" name="Rectangle 3"/>
          <p:cNvSpPr>
            <a:spLocks noGrp="1" noChangeArrowheads="1"/>
          </p:cNvSpPr>
          <p:nvPr>
            <p:ph type="dt" sz="quarter" idx="1"/>
          </p:nvPr>
        </p:nvSpPr>
        <p:spPr bwMode="auto">
          <a:xfrm>
            <a:off x="3946933" y="0"/>
            <a:ext cx="3033305" cy="449705"/>
          </a:xfrm>
          <a:prstGeom prst="rect">
            <a:avLst/>
          </a:prstGeom>
          <a:noFill/>
          <a:ln w="9525">
            <a:noFill/>
            <a:miter lim="800000"/>
            <a:headEnd/>
            <a:tailEnd/>
          </a:ln>
          <a:effectLst/>
        </p:spPr>
        <p:txBody>
          <a:bodyPr vert="horz" wrap="square" lIns="90395" tIns="45198" rIns="90395" bIns="45198" numCol="1" anchor="t" anchorCtr="0" compatLnSpc="1">
            <a:prstTxWarp prst="textNoShape">
              <a:avLst/>
            </a:prstTxWarp>
          </a:bodyPr>
          <a:lstStyle>
            <a:lvl1pPr algn="r" eaLnBrk="0" hangingPunct="0">
              <a:defRPr sz="1200"/>
            </a:lvl1pPr>
          </a:lstStyle>
          <a:p>
            <a:pPr>
              <a:defRPr/>
            </a:pPr>
            <a:endParaRPr lang="en-US"/>
          </a:p>
        </p:txBody>
      </p:sp>
      <p:sp>
        <p:nvSpPr>
          <p:cNvPr id="190468" name="Rectangle 4"/>
          <p:cNvSpPr>
            <a:spLocks noGrp="1" noChangeArrowheads="1"/>
          </p:cNvSpPr>
          <p:nvPr>
            <p:ph type="ftr" sz="quarter" idx="2"/>
          </p:nvPr>
        </p:nvSpPr>
        <p:spPr bwMode="auto">
          <a:xfrm>
            <a:off x="1" y="8694295"/>
            <a:ext cx="3033306" cy="449705"/>
          </a:xfrm>
          <a:prstGeom prst="rect">
            <a:avLst/>
          </a:prstGeom>
          <a:noFill/>
          <a:ln w="9525">
            <a:noFill/>
            <a:miter lim="800000"/>
            <a:headEnd/>
            <a:tailEnd/>
          </a:ln>
          <a:effectLst/>
        </p:spPr>
        <p:txBody>
          <a:bodyPr vert="horz" wrap="square" lIns="90395" tIns="45198" rIns="90395" bIns="45198" numCol="1" anchor="b" anchorCtr="0" compatLnSpc="1">
            <a:prstTxWarp prst="textNoShape">
              <a:avLst/>
            </a:prstTxWarp>
          </a:bodyPr>
          <a:lstStyle>
            <a:lvl1pPr eaLnBrk="0" hangingPunct="0">
              <a:defRPr sz="1200"/>
            </a:lvl1pPr>
          </a:lstStyle>
          <a:p>
            <a:pPr>
              <a:defRPr/>
            </a:pPr>
            <a:endParaRPr lang="en-US"/>
          </a:p>
        </p:txBody>
      </p:sp>
      <p:sp>
        <p:nvSpPr>
          <p:cNvPr id="190469" name="Rectangle 5"/>
          <p:cNvSpPr>
            <a:spLocks noGrp="1" noChangeArrowheads="1"/>
          </p:cNvSpPr>
          <p:nvPr>
            <p:ph type="sldNum" sz="quarter" idx="3"/>
          </p:nvPr>
        </p:nvSpPr>
        <p:spPr bwMode="auto">
          <a:xfrm>
            <a:off x="3946933" y="8694295"/>
            <a:ext cx="3033305" cy="449705"/>
          </a:xfrm>
          <a:prstGeom prst="rect">
            <a:avLst/>
          </a:prstGeom>
          <a:noFill/>
          <a:ln w="9525">
            <a:noFill/>
            <a:miter lim="800000"/>
            <a:headEnd/>
            <a:tailEnd/>
          </a:ln>
          <a:effectLst/>
        </p:spPr>
        <p:txBody>
          <a:bodyPr vert="horz" wrap="square" lIns="90395" tIns="45198" rIns="90395" bIns="45198" numCol="1" anchor="b" anchorCtr="0" compatLnSpc="1">
            <a:prstTxWarp prst="textNoShape">
              <a:avLst/>
            </a:prstTxWarp>
          </a:bodyPr>
          <a:lstStyle>
            <a:lvl1pPr algn="r" eaLnBrk="0" hangingPunct="0">
              <a:defRPr sz="1200"/>
            </a:lvl1pPr>
          </a:lstStyle>
          <a:p>
            <a:pPr>
              <a:defRPr/>
            </a:pPr>
            <a:fld id="{1805D087-AF7F-4474-91AC-87EE2095E188}" type="slidenum">
              <a:rPr lang="en-US"/>
              <a:pPr>
                <a:defRPr/>
              </a:pPr>
              <a:t>‹#›</a:t>
            </a:fld>
            <a:endParaRPr lang="en-US"/>
          </a:p>
        </p:txBody>
      </p:sp>
    </p:spTree>
    <p:extLst>
      <p:ext uri="{BB962C8B-B14F-4D97-AF65-F5344CB8AC3E}">
        <p14:creationId xmlns:p14="http://schemas.microsoft.com/office/powerpoint/2010/main" val="2394171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23822" cy="457513"/>
          </a:xfrm>
          <a:prstGeom prst="rect">
            <a:avLst/>
          </a:prstGeom>
          <a:noFill/>
          <a:ln w="9525">
            <a:noFill/>
            <a:miter lim="800000"/>
            <a:headEnd/>
            <a:tailEnd/>
          </a:ln>
          <a:effectLst/>
        </p:spPr>
        <p:txBody>
          <a:bodyPr vert="horz" wrap="square" lIns="91678" tIns="45840" rIns="91678" bIns="45840" numCol="1" anchor="t" anchorCtr="0" compatLnSpc="1">
            <a:prstTxWarp prst="textNoShape">
              <a:avLst/>
            </a:prstTxWarp>
          </a:bodyPr>
          <a:lstStyle>
            <a:lvl1pPr defTabSz="916716" eaLnBrk="0" hangingPunct="0">
              <a:defRPr sz="1200"/>
            </a:lvl1pPr>
          </a:lstStyle>
          <a:p>
            <a:pPr>
              <a:defRPr/>
            </a:pPr>
            <a:endParaRPr lang="en-US"/>
          </a:p>
        </p:txBody>
      </p:sp>
      <p:sp>
        <p:nvSpPr>
          <p:cNvPr id="5123" name="Rectangle 3"/>
          <p:cNvSpPr>
            <a:spLocks noGrp="1" noChangeArrowheads="1"/>
          </p:cNvSpPr>
          <p:nvPr>
            <p:ph type="dt" idx="1"/>
          </p:nvPr>
        </p:nvSpPr>
        <p:spPr bwMode="auto">
          <a:xfrm>
            <a:off x="3956419" y="0"/>
            <a:ext cx="3023821" cy="457513"/>
          </a:xfrm>
          <a:prstGeom prst="rect">
            <a:avLst/>
          </a:prstGeom>
          <a:noFill/>
          <a:ln w="9525">
            <a:noFill/>
            <a:miter lim="800000"/>
            <a:headEnd/>
            <a:tailEnd/>
          </a:ln>
          <a:effectLst/>
        </p:spPr>
        <p:txBody>
          <a:bodyPr vert="horz" wrap="square" lIns="91678" tIns="45840" rIns="91678" bIns="45840" numCol="1" anchor="t" anchorCtr="0" compatLnSpc="1">
            <a:prstTxWarp prst="textNoShape">
              <a:avLst/>
            </a:prstTxWarp>
          </a:bodyPr>
          <a:lstStyle>
            <a:lvl1pPr algn="r" defTabSz="916716" eaLnBrk="0" hangingPunct="0">
              <a:defRPr sz="1200"/>
            </a:lvl1pPr>
          </a:lstStyle>
          <a:p>
            <a:pPr>
              <a:defRPr/>
            </a:pPr>
            <a:endParaRPr lang="en-US"/>
          </a:p>
        </p:txBody>
      </p:sp>
      <p:sp>
        <p:nvSpPr>
          <p:cNvPr id="25604" name="Rectangle 4"/>
          <p:cNvSpPr>
            <a:spLocks noGrp="1" noRot="1" noChangeAspect="1" noChangeArrowheads="1" noTextEdit="1"/>
          </p:cNvSpPr>
          <p:nvPr>
            <p:ph type="sldImg" idx="2"/>
          </p:nvPr>
        </p:nvSpPr>
        <p:spPr bwMode="auto">
          <a:xfrm>
            <a:off x="920750" y="685800"/>
            <a:ext cx="5145088"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1015" y="4344027"/>
            <a:ext cx="5118209" cy="4114488"/>
          </a:xfrm>
          <a:prstGeom prst="rect">
            <a:avLst/>
          </a:prstGeom>
          <a:noFill/>
          <a:ln w="9525">
            <a:noFill/>
            <a:miter lim="800000"/>
            <a:headEnd/>
            <a:tailEnd/>
          </a:ln>
          <a:effectLst/>
        </p:spPr>
        <p:txBody>
          <a:bodyPr vert="horz" wrap="square" lIns="91678" tIns="45840" rIns="91678" bIns="458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491"/>
            <a:ext cx="3023822" cy="457512"/>
          </a:xfrm>
          <a:prstGeom prst="rect">
            <a:avLst/>
          </a:prstGeom>
          <a:noFill/>
          <a:ln w="9525">
            <a:noFill/>
            <a:miter lim="800000"/>
            <a:headEnd/>
            <a:tailEnd/>
          </a:ln>
          <a:effectLst/>
        </p:spPr>
        <p:txBody>
          <a:bodyPr vert="horz" wrap="square" lIns="91678" tIns="45840" rIns="91678" bIns="45840" numCol="1" anchor="b" anchorCtr="0" compatLnSpc="1">
            <a:prstTxWarp prst="textNoShape">
              <a:avLst/>
            </a:prstTxWarp>
          </a:bodyPr>
          <a:lstStyle>
            <a:lvl1pPr defTabSz="916716" eaLnBrk="0" hangingPunct="0">
              <a:defRPr sz="1200"/>
            </a:lvl1pPr>
          </a:lstStyle>
          <a:p>
            <a:pPr>
              <a:defRPr/>
            </a:pPr>
            <a:endParaRPr lang="en-US"/>
          </a:p>
        </p:txBody>
      </p:sp>
      <p:sp>
        <p:nvSpPr>
          <p:cNvPr id="5127" name="Rectangle 7"/>
          <p:cNvSpPr>
            <a:spLocks noGrp="1" noChangeArrowheads="1"/>
          </p:cNvSpPr>
          <p:nvPr>
            <p:ph type="sldNum" sz="quarter" idx="5"/>
          </p:nvPr>
        </p:nvSpPr>
        <p:spPr bwMode="auto">
          <a:xfrm>
            <a:off x="3956419" y="8686491"/>
            <a:ext cx="3023821" cy="457512"/>
          </a:xfrm>
          <a:prstGeom prst="rect">
            <a:avLst/>
          </a:prstGeom>
          <a:noFill/>
          <a:ln w="9525">
            <a:noFill/>
            <a:miter lim="800000"/>
            <a:headEnd/>
            <a:tailEnd/>
          </a:ln>
          <a:effectLst/>
        </p:spPr>
        <p:txBody>
          <a:bodyPr vert="horz" wrap="square" lIns="91678" tIns="45840" rIns="91678" bIns="45840" numCol="1" anchor="b" anchorCtr="0" compatLnSpc="1">
            <a:prstTxWarp prst="textNoShape">
              <a:avLst/>
            </a:prstTxWarp>
          </a:bodyPr>
          <a:lstStyle>
            <a:lvl1pPr algn="r" defTabSz="916716" eaLnBrk="0" hangingPunct="0">
              <a:defRPr sz="1200"/>
            </a:lvl1pPr>
          </a:lstStyle>
          <a:p>
            <a:pPr>
              <a:defRPr/>
            </a:pPr>
            <a:fld id="{6470946D-6C0C-4266-8869-C57601F2DBF6}" type="slidenum">
              <a:rPr lang="en-US"/>
              <a:pPr>
                <a:defRPr/>
              </a:pPr>
              <a:t>‹#›</a:t>
            </a:fld>
            <a:endParaRPr lang="en-US"/>
          </a:p>
        </p:txBody>
      </p:sp>
    </p:spTree>
    <p:extLst>
      <p:ext uri="{BB962C8B-B14F-4D97-AF65-F5344CB8AC3E}">
        <p14:creationId xmlns:p14="http://schemas.microsoft.com/office/powerpoint/2010/main" val="2338288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1</a:t>
            </a:fld>
            <a:endParaRPr lang="en-US"/>
          </a:p>
        </p:txBody>
      </p:sp>
    </p:spTree>
    <p:extLst>
      <p:ext uri="{BB962C8B-B14F-4D97-AF65-F5344CB8AC3E}">
        <p14:creationId xmlns:p14="http://schemas.microsoft.com/office/powerpoint/2010/main" val="105030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6716" rtl="0" eaLnBrk="0" fontAlgn="base" latinLnBrk="0" hangingPunct="0">
              <a:lnSpc>
                <a:spcPct val="100000"/>
              </a:lnSpc>
              <a:spcBef>
                <a:spcPct val="0"/>
              </a:spcBef>
              <a:spcAft>
                <a:spcPct val="0"/>
              </a:spcAft>
              <a:buClrTx/>
              <a:buSzTx/>
              <a:buFontTx/>
              <a:buNone/>
              <a:tabLst/>
              <a:defRPr/>
            </a:pPr>
            <a:fld id="{6470946D-6C0C-4266-8869-C57601F2DBF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6716"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22130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470946D-6C0C-4266-8869-C57601F2DBF6}" type="slidenum">
              <a:rPr lang="en-US" smtClean="0"/>
              <a:pPr>
                <a:defRPr/>
              </a:pPr>
              <a:t>34</a:t>
            </a:fld>
            <a:endParaRPr lang="en-US"/>
          </a:p>
        </p:txBody>
      </p:sp>
    </p:spTree>
    <p:extLst>
      <p:ext uri="{BB962C8B-B14F-4D97-AF65-F5344CB8AC3E}">
        <p14:creationId xmlns:p14="http://schemas.microsoft.com/office/powerpoint/2010/main" val="3977909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470946D-6C0C-4266-8869-C57601F2DBF6}" type="slidenum">
              <a:rPr lang="en-US" smtClean="0"/>
              <a:pPr>
                <a:defRPr/>
              </a:pPr>
              <a:t>35</a:t>
            </a:fld>
            <a:endParaRPr lang="en-US"/>
          </a:p>
        </p:txBody>
      </p:sp>
    </p:spTree>
    <p:extLst>
      <p:ext uri="{BB962C8B-B14F-4D97-AF65-F5344CB8AC3E}">
        <p14:creationId xmlns:p14="http://schemas.microsoft.com/office/powerpoint/2010/main" val="1885057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470946D-6C0C-4266-8869-C57601F2DBF6}" type="slidenum">
              <a:rPr lang="en-US" smtClean="0"/>
              <a:pPr>
                <a:defRPr/>
              </a:pPr>
              <a:t>42</a:t>
            </a:fld>
            <a:endParaRPr lang="en-US"/>
          </a:p>
        </p:txBody>
      </p:sp>
    </p:spTree>
    <p:extLst>
      <p:ext uri="{BB962C8B-B14F-4D97-AF65-F5344CB8AC3E}">
        <p14:creationId xmlns:p14="http://schemas.microsoft.com/office/powerpoint/2010/main" val="4129544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6716" rtl="0" eaLnBrk="0" fontAlgn="base" latinLnBrk="0" hangingPunct="0">
              <a:lnSpc>
                <a:spcPct val="100000"/>
              </a:lnSpc>
              <a:spcBef>
                <a:spcPct val="0"/>
              </a:spcBef>
              <a:spcAft>
                <a:spcPct val="0"/>
              </a:spcAft>
              <a:buClrTx/>
              <a:buSzTx/>
              <a:buFontTx/>
              <a:buNone/>
              <a:tabLst/>
              <a:defRPr/>
            </a:pPr>
            <a:fld id="{6470946D-6C0C-4266-8869-C57601F2DBF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6716" rtl="0" eaLnBrk="0" fontAlgn="base" latinLnBrk="0" hangingPunct="0">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89291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6716" rtl="0" eaLnBrk="0" fontAlgn="base" latinLnBrk="0" hangingPunct="0">
              <a:lnSpc>
                <a:spcPct val="100000"/>
              </a:lnSpc>
              <a:spcBef>
                <a:spcPct val="0"/>
              </a:spcBef>
              <a:spcAft>
                <a:spcPct val="0"/>
              </a:spcAft>
              <a:buClrTx/>
              <a:buSzTx/>
              <a:buFontTx/>
              <a:buNone/>
              <a:tabLst/>
              <a:defRPr/>
            </a:pPr>
            <a:fld id="{6470946D-6C0C-4266-8869-C57601F2DBF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6716" rtl="0" eaLnBrk="0" fontAlgn="base" latinLnBrk="0" hangingPunct="0">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57589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6716" rtl="0" eaLnBrk="0" fontAlgn="base" latinLnBrk="0" hangingPunct="0">
              <a:lnSpc>
                <a:spcPct val="100000"/>
              </a:lnSpc>
              <a:spcBef>
                <a:spcPct val="0"/>
              </a:spcBef>
              <a:spcAft>
                <a:spcPct val="0"/>
              </a:spcAft>
              <a:buClrTx/>
              <a:buSzTx/>
              <a:buFontTx/>
              <a:buNone/>
              <a:tabLst/>
              <a:defRPr/>
            </a:pPr>
            <a:fld id="{6470946D-6C0C-4266-8869-C57601F2DBF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6716" rtl="0" eaLnBrk="0" fontAlgn="base" latinLnBrk="0" hangingPunct="0">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57589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6716" rtl="0" eaLnBrk="0" fontAlgn="base" latinLnBrk="0" hangingPunct="0">
              <a:lnSpc>
                <a:spcPct val="100000"/>
              </a:lnSpc>
              <a:spcBef>
                <a:spcPct val="0"/>
              </a:spcBef>
              <a:spcAft>
                <a:spcPct val="0"/>
              </a:spcAft>
              <a:buClrTx/>
              <a:buSzTx/>
              <a:buFontTx/>
              <a:buNone/>
              <a:tabLst/>
              <a:defRPr/>
            </a:pPr>
            <a:fld id="{6470946D-6C0C-4266-8869-C57601F2DBF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6716" rtl="0" eaLnBrk="0" fontAlgn="base" latinLnBrk="0" hangingPunct="0">
                <a:lnSpc>
                  <a:spcPct val="100000"/>
                </a:lnSpc>
                <a:spcBef>
                  <a:spcPct val="0"/>
                </a:spcBef>
                <a:spcAft>
                  <a:spcPct val="0"/>
                </a:spcAft>
                <a:buClrTx/>
                <a:buSzTx/>
                <a:buFontTx/>
                <a:buNone/>
                <a:tabLst/>
                <a:defRPr/>
              </a:pPr>
              <a:t>50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95802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51</a:t>
            </a:fld>
            <a:endParaRPr lang="en-US"/>
          </a:p>
        </p:txBody>
      </p:sp>
    </p:spTree>
    <p:extLst>
      <p:ext uri="{BB962C8B-B14F-4D97-AF65-F5344CB8AC3E}">
        <p14:creationId xmlns:p14="http://schemas.microsoft.com/office/powerpoint/2010/main" val="3157589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6716" rtl="0" eaLnBrk="0" fontAlgn="base" latinLnBrk="0" hangingPunct="0">
              <a:lnSpc>
                <a:spcPct val="100000"/>
              </a:lnSpc>
              <a:spcBef>
                <a:spcPct val="0"/>
              </a:spcBef>
              <a:spcAft>
                <a:spcPct val="0"/>
              </a:spcAft>
              <a:buClrTx/>
              <a:buSzTx/>
              <a:buFontTx/>
              <a:buNone/>
              <a:tabLst/>
              <a:defRPr/>
            </a:pPr>
            <a:fld id="{6470946D-6C0C-4266-8869-C57601F2DBF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6716" rtl="0" eaLnBrk="0" fontAlgn="base" latinLnBrk="0" hangingPunct="0">
                <a:lnSpc>
                  <a:spcPct val="100000"/>
                </a:lnSpc>
                <a:spcBef>
                  <a:spcPct val="0"/>
                </a:spcBef>
                <a:spcAft>
                  <a:spcPct val="0"/>
                </a:spcAft>
                <a:buClrTx/>
                <a:buSzTx/>
                <a:buFontTx/>
                <a:buNone/>
                <a:tabLst/>
                <a:defRPr/>
              </a:pPr>
              <a:t>52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39451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470946D-6C0C-4266-8869-C57601F2DBF6}" type="slidenum">
              <a:rPr lang="en-US" smtClean="0"/>
              <a:pPr>
                <a:defRPr/>
              </a:pPr>
              <a:t>10</a:t>
            </a:fld>
            <a:endParaRPr lang="en-US"/>
          </a:p>
        </p:txBody>
      </p:sp>
    </p:spTree>
    <p:extLst>
      <p:ext uri="{BB962C8B-B14F-4D97-AF65-F5344CB8AC3E}">
        <p14:creationId xmlns:p14="http://schemas.microsoft.com/office/powerpoint/2010/main" val="54520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470946D-6C0C-4266-8869-C57601F2DBF6}" type="slidenum">
              <a:rPr lang="en-US" smtClean="0"/>
              <a:pPr>
                <a:defRPr/>
              </a:pPr>
              <a:t>53</a:t>
            </a:fld>
            <a:endParaRPr lang="en-US"/>
          </a:p>
        </p:txBody>
      </p:sp>
    </p:spTree>
    <p:extLst>
      <p:ext uri="{BB962C8B-B14F-4D97-AF65-F5344CB8AC3E}">
        <p14:creationId xmlns:p14="http://schemas.microsoft.com/office/powerpoint/2010/main" val="458869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6716" rtl="0" eaLnBrk="0" fontAlgn="base" latinLnBrk="0" hangingPunct="0">
              <a:lnSpc>
                <a:spcPct val="100000"/>
              </a:lnSpc>
              <a:spcBef>
                <a:spcPct val="0"/>
              </a:spcBef>
              <a:spcAft>
                <a:spcPct val="0"/>
              </a:spcAft>
              <a:buClrTx/>
              <a:buSzTx/>
              <a:buFontTx/>
              <a:buNone/>
              <a:tabLst/>
              <a:defRPr/>
            </a:pPr>
            <a:fld id="{6470946D-6C0C-4266-8869-C57601F2DBF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6716" rtl="0" eaLnBrk="0" fontAlgn="base" latinLnBrk="0" hangingPunct="0">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960763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470946D-6C0C-4266-8869-C57601F2DBF6}" type="slidenum">
              <a:rPr lang="en-US" smtClean="0"/>
              <a:pPr>
                <a:defRPr/>
              </a:pPr>
              <a:t>55</a:t>
            </a:fld>
            <a:endParaRPr lang="en-US"/>
          </a:p>
        </p:txBody>
      </p:sp>
    </p:spTree>
    <p:extLst>
      <p:ext uri="{BB962C8B-B14F-4D97-AF65-F5344CB8AC3E}">
        <p14:creationId xmlns:p14="http://schemas.microsoft.com/office/powerpoint/2010/main" val="3542577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6716" rtl="0" eaLnBrk="0" fontAlgn="base" latinLnBrk="0" hangingPunct="0">
              <a:lnSpc>
                <a:spcPct val="100000"/>
              </a:lnSpc>
              <a:spcBef>
                <a:spcPct val="0"/>
              </a:spcBef>
              <a:spcAft>
                <a:spcPct val="0"/>
              </a:spcAft>
              <a:buClrTx/>
              <a:buSzTx/>
              <a:buFontTx/>
              <a:buNone/>
              <a:tabLst/>
              <a:defRPr/>
            </a:pPr>
            <a:fld id="{6470946D-6C0C-4266-8869-C57601F2DBF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6716"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15537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6716" rtl="0" eaLnBrk="0" fontAlgn="base" latinLnBrk="0" hangingPunct="0">
              <a:lnSpc>
                <a:spcPct val="100000"/>
              </a:lnSpc>
              <a:spcBef>
                <a:spcPct val="0"/>
              </a:spcBef>
              <a:spcAft>
                <a:spcPct val="0"/>
              </a:spcAft>
              <a:buClrTx/>
              <a:buSzTx/>
              <a:buFontTx/>
              <a:buNone/>
              <a:tabLst/>
              <a:defRPr/>
            </a:pPr>
            <a:fld id="{6470946D-6C0C-4266-8869-C57601F2DBF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6716"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5914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6716" rtl="0" eaLnBrk="0" fontAlgn="base" latinLnBrk="0" hangingPunct="0">
              <a:lnSpc>
                <a:spcPct val="100000"/>
              </a:lnSpc>
              <a:spcBef>
                <a:spcPct val="0"/>
              </a:spcBef>
              <a:spcAft>
                <a:spcPct val="0"/>
              </a:spcAft>
              <a:buClrTx/>
              <a:buSzTx/>
              <a:buFontTx/>
              <a:buNone/>
              <a:tabLst/>
              <a:defRPr/>
            </a:pPr>
            <a:fld id="{6470946D-6C0C-4266-8869-C57601F2DBF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6716"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5914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6716" rtl="0" eaLnBrk="0" fontAlgn="base" latinLnBrk="0" hangingPunct="0">
              <a:lnSpc>
                <a:spcPct val="100000"/>
              </a:lnSpc>
              <a:spcBef>
                <a:spcPct val="0"/>
              </a:spcBef>
              <a:spcAft>
                <a:spcPct val="0"/>
              </a:spcAft>
              <a:buClrTx/>
              <a:buSzTx/>
              <a:buFontTx/>
              <a:buNone/>
              <a:tabLst/>
              <a:defRPr/>
            </a:pPr>
            <a:fld id="{6470946D-6C0C-4266-8869-C57601F2DBF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6716"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333075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19</a:t>
            </a:fld>
            <a:endParaRPr lang="en-US"/>
          </a:p>
        </p:txBody>
      </p:sp>
    </p:spTree>
    <p:extLst>
      <p:ext uri="{BB962C8B-B14F-4D97-AF65-F5344CB8AC3E}">
        <p14:creationId xmlns:p14="http://schemas.microsoft.com/office/powerpoint/2010/main" val="315914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6716" rtl="0" eaLnBrk="0" fontAlgn="base" latinLnBrk="0" hangingPunct="0">
              <a:lnSpc>
                <a:spcPct val="100000"/>
              </a:lnSpc>
              <a:spcBef>
                <a:spcPct val="0"/>
              </a:spcBef>
              <a:spcAft>
                <a:spcPct val="0"/>
              </a:spcAft>
              <a:buClrTx/>
              <a:buSzTx/>
              <a:buFontTx/>
              <a:buNone/>
              <a:tabLst/>
              <a:defRPr/>
            </a:pPr>
            <a:fld id="{6470946D-6C0C-4266-8869-C57601F2DBF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6716"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22130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6716" rtl="0" eaLnBrk="0" fontAlgn="base" latinLnBrk="0" hangingPunct="0">
              <a:lnSpc>
                <a:spcPct val="100000"/>
              </a:lnSpc>
              <a:spcBef>
                <a:spcPct val="0"/>
              </a:spcBef>
              <a:spcAft>
                <a:spcPct val="0"/>
              </a:spcAft>
              <a:buClrTx/>
              <a:buSzTx/>
              <a:buFontTx/>
              <a:buNone/>
              <a:tabLst/>
              <a:defRPr/>
            </a:pPr>
            <a:fld id="{6470946D-6C0C-4266-8869-C57601F2DBF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6716"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276431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543050" y="3886200"/>
            <a:ext cx="72009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543050" y="4267200"/>
            <a:ext cx="72009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514350" y="1981200"/>
            <a:ext cx="92583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8" name="Text Placeholder 5"/>
          <p:cNvSpPr>
            <a:spLocks noGrp="1"/>
          </p:cNvSpPr>
          <p:nvPr>
            <p:ph type="body" sz="quarter" idx="11" hasCustomPrompt="1"/>
          </p:nvPr>
        </p:nvSpPr>
        <p:spPr>
          <a:xfrm>
            <a:off x="2571750" y="6281928"/>
            <a:ext cx="5743575" cy="18288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
        <p:nvSpPr>
          <p:cNvPr id="10" name="Text Placeholder 6"/>
          <p:cNvSpPr>
            <a:spLocks noGrp="1"/>
          </p:cNvSpPr>
          <p:nvPr>
            <p:ph type="body" sz="quarter" idx="12" hasCustomPrompt="1"/>
          </p:nvPr>
        </p:nvSpPr>
        <p:spPr>
          <a:xfrm>
            <a:off x="2571750" y="6473952"/>
            <a:ext cx="5743575" cy="22860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Tree>
    <p:extLst>
      <p:ext uri="{BB962C8B-B14F-4D97-AF65-F5344CB8AC3E}">
        <p14:creationId xmlns:p14="http://schemas.microsoft.com/office/powerpoint/2010/main" val="25358858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543050" y="3886200"/>
            <a:ext cx="72009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543050" y="4267200"/>
            <a:ext cx="72009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514350" y="1981200"/>
            <a:ext cx="92583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8" name="Text Placeholder 5"/>
          <p:cNvSpPr>
            <a:spLocks noGrp="1"/>
          </p:cNvSpPr>
          <p:nvPr>
            <p:ph type="body" sz="quarter" idx="11" hasCustomPrompt="1"/>
          </p:nvPr>
        </p:nvSpPr>
        <p:spPr>
          <a:xfrm>
            <a:off x="2571750" y="6281928"/>
            <a:ext cx="5743575" cy="18288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
        <p:nvSpPr>
          <p:cNvPr id="10" name="Text Placeholder 6"/>
          <p:cNvSpPr>
            <a:spLocks noGrp="1"/>
          </p:cNvSpPr>
          <p:nvPr>
            <p:ph type="body" sz="quarter" idx="12" hasCustomPrompt="1"/>
          </p:nvPr>
        </p:nvSpPr>
        <p:spPr>
          <a:xfrm>
            <a:off x="2571750" y="6473952"/>
            <a:ext cx="5743575" cy="22860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Tree>
    <p:extLst>
      <p:ext uri="{BB962C8B-B14F-4D97-AF65-F5344CB8AC3E}">
        <p14:creationId xmlns:p14="http://schemas.microsoft.com/office/powerpoint/2010/main" val="80452640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274638"/>
            <a:ext cx="92583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514350" y="1600201"/>
            <a:ext cx="92583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514350" y="5791200"/>
            <a:ext cx="92583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61917243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274638"/>
            <a:ext cx="92583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514350" y="1600201"/>
            <a:ext cx="92583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514350" y="5791200"/>
            <a:ext cx="92583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220805853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543050" y="3886200"/>
            <a:ext cx="72009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543050" y="4267200"/>
            <a:ext cx="72009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514350" y="1981200"/>
            <a:ext cx="92583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91768215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274638"/>
            <a:ext cx="92583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514350" y="1600201"/>
            <a:ext cx="92583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2143125" y="5791200"/>
            <a:ext cx="7629525"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Tree>
    <p:extLst>
      <p:ext uri="{BB962C8B-B14F-4D97-AF65-F5344CB8AC3E}">
        <p14:creationId xmlns:p14="http://schemas.microsoft.com/office/powerpoint/2010/main" val="220909704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602" y="4406901"/>
            <a:ext cx="874395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812602" y="2906713"/>
            <a:ext cx="874395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375142249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1" y="273050"/>
            <a:ext cx="3384352"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4021931" y="273051"/>
            <a:ext cx="5750719"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514351" y="1435102"/>
            <a:ext cx="3384352"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userDrawn="1">
            <p:ph type="body" sz="quarter" idx="11" hasCustomPrompt="1"/>
          </p:nvPr>
        </p:nvSpPr>
        <p:spPr>
          <a:xfrm>
            <a:off x="514350" y="5791200"/>
            <a:ext cx="92583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08058314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6324" y="4800600"/>
            <a:ext cx="61722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2016324" y="612775"/>
            <a:ext cx="61722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2016324" y="5367338"/>
            <a:ext cx="61722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332292554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543050" y="1981200"/>
            <a:ext cx="72009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7" name="Rectangle 6"/>
          <p:cNvSpPr/>
          <p:nvPr userDrawn="1"/>
        </p:nvSpPr>
        <p:spPr>
          <a:xfrm>
            <a:off x="1543050" y="4343400"/>
            <a:ext cx="7200900" cy="292388"/>
          </a:xfrm>
          <a:prstGeom prst="rect">
            <a:avLst/>
          </a:prstGeom>
        </p:spPr>
        <p:txBody>
          <a:bodyPr wrap="square">
            <a:spAutoFit/>
          </a:bodyPr>
          <a:lstStyle/>
          <a:p>
            <a:pPr fontAlgn="auto">
              <a:spcBef>
                <a:spcPts val="0"/>
              </a:spcBef>
              <a:spcAft>
                <a:spcPts val="0"/>
              </a:spcAft>
            </a:pPr>
            <a:r>
              <a:rPr lang="en-US" sz="1300" b="1" dirty="0">
                <a:solidFill>
                  <a:srgbClr val="0039A6"/>
                </a:solidFill>
                <a:latin typeface="Myriad Web Pro"/>
              </a:rPr>
              <a:t>For more information please contact Centers for Disease Control and Prevention</a:t>
            </a:r>
          </a:p>
        </p:txBody>
      </p:sp>
      <p:sp>
        <p:nvSpPr>
          <p:cNvPr id="10" name="Rectangle 9"/>
          <p:cNvSpPr/>
          <p:nvPr userDrawn="1"/>
        </p:nvSpPr>
        <p:spPr>
          <a:xfrm>
            <a:off x="1543050" y="4706035"/>
            <a:ext cx="6686550" cy="646331"/>
          </a:xfrm>
          <a:prstGeom prst="rect">
            <a:avLst/>
          </a:prstGeom>
        </p:spPr>
        <p:txBody>
          <a:bodyPr wrap="square">
            <a:spAutoFit/>
          </a:bodyPr>
          <a:lstStyle/>
          <a:p>
            <a:pPr fontAlgn="auto">
              <a:spcBef>
                <a:spcPts val="0"/>
              </a:spcBef>
              <a:spcAft>
                <a:spcPts val="0"/>
              </a:spcAft>
            </a:pPr>
            <a:r>
              <a:rPr lang="en-US" sz="1200" dirty="0">
                <a:solidFill>
                  <a:srgbClr val="0039A6"/>
                </a:solidFill>
                <a:latin typeface="Myriad Web Pro"/>
              </a:rPr>
              <a:t>1600 Clifton Road NE, Atlanta, GA 30333</a:t>
            </a:r>
          </a:p>
          <a:p>
            <a:pPr fontAlgn="auto">
              <a:spcBef>
                <a:spcPts val="0"/>
              </a:spcBef>
              <a:spcAft>
                <a:spcPts val="0"/>
              </a:spcAft>
            </a:pPr>
            <a:r>
              <a:rPr lang="en-US" sz="1200" dirty="0">
                <a:solidFill>
                  <a:srgbClr val="0039A6"/>
                </a:solidFill>
                <a:latin typeface="Myriad Web Pro"/>
              </a:rPr>
              <a:t>Telephone, 1-800-CDC-INFO (232-4636)/TTY: 1-888-232-6348</a:t>
            </a:r>
          </a:p>
          <a:p>
            <a:pPr fontAlgn="auto">
              <a:spcBef>
                <a:spcPts val="0"/>
              </a:spcBef>
              <a:spcAft>
                <a:spcPts val="0"/>
              </a:spcAft>
            </a:pPr>
            <a:r>
              <a:rPr lang="en-US" sz="1200" dirty="0">
                <a:solidFill>
                  <a:srgbClr val="0039A6"/>
                </a:solidFill>
                <a:latin typeface="Myriad Web Pro"/>
              </a:rPr>
              <a:t>E-mail: cdcinfo@cdc.gov 	Web: www.cdc.gov</a:t>
            </a:r>
          </a:p>
        </p:txBody>
      </p:sp>
      <p:sp>
        <p:nvSpPr>
          <p:cNvPr id="11" name="Text Placeholder 5"/>
          <p:cNvSpPr>
            <a:spLocks noGrp="1"/>
          </p:cNvSpPr>
          <p:nvPr>
            <p:ph type="body" sz="quarter" idx="11" hasCustomPrompt="1"/>
          </p:nvPr>
        </p:nvSpPr>
        <p:spPr>
          <a:xfrm>
            <a:off x="2571750" y="6281928"/>
            <a:ext cx="5743575" cy="18288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
        <p:nvSpPr>
          <p:cNvPr id="12" name="Text Placeholder 6"/>
          <p:cNvSpPr>
            <a:spLocks noGrp="1"/>
          </p:cNvSpPr>
          <p:nvPr>
            <p:ph type="body" sz="quarter" idx="12" hasCustomPrompt="1"/>
          </p:nvPr>
        </p:nvSpPr>
        <p:spPr>
          <a:xfrm>
            <a:off x="2571750" y="6473952"/>
            <a:ext cx="5743575" cy="22860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Tree>
    <p:extLst>
      <p:ext uri="{BB962C8B-B14F-4D97-AF65-F5344CB8AC3E}">
        <p14:creationId xmlns:p14="http://schemas.microsoft.com/office/powerpoint/2010/main" val="158980610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274638"/>
            <a:ext cx="92583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514350" y="1600201"/>
            <a:ext cx="92583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514350" y="5791200"/>
            <a:ext cx="92583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60659999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274638"/>
            <a:ext cx="92583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514350" y="1600201"/>
            <a:ext cx="92583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514350" y="5791200"/>
            <a:ext cx="92583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36457513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543050" y="3886200"/>
            <a:ext cx="72009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543050" y="4267200"/>
            <a:ext cx="72009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514350" y="1981200"/>
            <a:ext cx="92583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316123287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274638"/>
            <a:ext cx="92583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514350" y="1600201"/>
            <a:ext cx="92583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2143125" y="5791200"/>
            <a:ext cx="7629525"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Tree>
    <p:extLst>
      <p:ext uri="{BB962C8B-B14F-4D97-AF65-F5344CB8AC3E}">
        <p14:creationId xmlns:p14="http://schemas.microsoft.com/office/powerpoint/2010/main" val="25341951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602" y="4406903"/>
            <a:ext cx="874395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812602" y="2906713"/>
            <a:ext cx="874395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200565538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2" y="273050"/>
            <a:ext cx="3384352"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4021931" y="273051"/>
            <a:ext cx="5750719"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514352" y="1435104"/>
            <a:ext cx="3384352"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userDrawn="1">
            <p:ph type="body" sz="quarter" idx="11" hasCustomPrompt="1"/>
          </p:nvPr>
        </p:nvSpPr>
        <p:spPr>
          <a:xfrm>
            <a:off x="514350" y="5791200"/>
            <a:ext cx="92583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82501504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6324" y="4800600"/>
            <a:ext cx="61722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2016324" y="612775"/>
            <a:ext cx="61722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2016324" y="5367338"/>
            <a:ext cx="61722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121751217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543050" y="1981200"/>
            <a:ext cx="72009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7" name="Rectangle 6"/>
          <p:cNvSpPr/>
          <p:nvPr userDrawn="1"/>
        </p:nvSpPr>
        <p:spPr>
          <a:xfrm>
            <a:off x="1543050" y="4343400"/>
            <a:ext cx="7200900" cy="292388"/>
          </a:xfrm>
          <a:prstGeom prst="rect">
            <a:avLst/>
          </a:prstGeom>
        </p:spPr>
        <p:txBody>
          <a:bodyPr wrap="square">
            <a:spAutoFit/>
          </a:bodyPr>
          <a:lstStyle/>
          <a:p>
            <a:pPr fontAlgn="auto">
              <a:spcBef>
                <a:spcPts val="0"/>
              </a:spcBef>
              <a:spcAft>
                <a:spcPts val="0"/>
              </a:spcAft>
            </a:pPr>
            <a:r>
              <a:rPr lang="en-US" sz="1300" b="1" dirty="0">
                <a:solidFill>
                  <a:srgbClr val="0039A6"/>
                </a:solidFill>
                <a:latin typeface="Myriad Web Pro"/>
              </a:rPr>
              <a:t>For more information please contact Centers for Disease Control and Prevention</a:t>
            </a:r>
          </a:p>
        </p:txBody>
      </p:sp>
      <p:sp>
        <p:nvSpPr>
          <p:cNvPr id="10" name="Rectangle 9"/>
          <p:cNvSpPr/>
          <p:nvPr userDrawn="1"/>
        </p:nvSpPr>
        <p:spPr>
          <a:xfrm>
            <a:off x="1543050" y="4706037"/>
            <a:ext cx="6686550" cy="646331"/>
          </a:xfrm>
          <a:prstGeom prst="rect">
            <a:avLst/>
          </a:prstGeom>
        </p:spPr>
        <p:txBody>
          <a:bodyPr wrap="square">
            <a:spAutoFit/>
          </a:bodyPr>
          <a:lstStyle/>
          <a:p>
            <a:pPr fontAlgn="auto">
              <a:spcBef>
                <a:spcPts val="0"/>
              </a:spcBef>
              <a:spcAft>
                <a:spcPts val="0"/>
              </a:spcAft>
            </a:pPr>
            <a:r>
              <a:rPr lang="en-US" sz="1200" dirty="0">
                <a:solidFill>
                  <a:srgbClr val="0039A6"/>
                </a:solidFill>
                <a:latin typeface="Myriad Web Pro"/>
              </a:rPr>
              <a:t>1600 Clifton Road NE, Atlanta, GA 30333</a:t>
            </a:r>
          </a:p>
          <a:p>
            <a:pPr fontAlgn="auto">
              <a:spcBef>
                <a:spcPts val="0"/>
              </a:spcBef>
              <a:spcAft>
                <a:spcPts val="0"/>
              </a:spcAft>
            </a:pPr>
            <a:r>
              <a:rPr lang="en-US" sz="1200" dirty="0">
                <a:solidFill>
                  <a:srgbClr val="0039A6"/>
                </a:solidFill>
                <a:latin typeface="Myriad Web Pro"/>
              </a:rPr>
              <a:t>Telephone, 1-800-CDC-INFO (232-4636)/TTY: 1-888-232-6348</a:t>
            </a:r>
          </a:p>
          <a:p>
            <a:pPr fontAlgn="auto">
              <a:spcBef>
                <a:spcPts val="0"/>
              </a:spcBef>
              <a:spcAft>
                <a:spcPts val="0"/>
              </a:spcAft>
            </a:pPr>
            <a:r>
              <a:rPr lang="en-US" sz="1200" dirty="0">
                <a:solidFill>
                  <a:srgbClr val="0039A6"/>
                </a:solidFill>
                <a:latin typeface="Myriad Web Pro"/>
              </a:rPr>
              <a:t>E-mail: cdcinfo@cdc.gov 	Web: www.cdc.gov</a:t>
            </a:r>
          </a:p>
        </p:txBody>
      </p:sp>
      <p:sp>
        <p:nvSpPr>
          <p:cNvPr id="11" name="Text Placeholder 5"/>
          <p:cNvSpPr>
            <a:spLocks noGrp="1"/>
          </p:cNvSpPr>
          <p:nvPr>
            <p:ph type="body" sz="quarter" idx="11" hasCustomPrompt="1"/>
          </p:nvPr>
        </p:nvSpPr>
        <p:spPr>
          <a:xfrm>
            <a:off x="2571750" y="6281928"/>
            <a:ext cx="5743575" cy="18288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
        <p:nvSpPr>
          <p:cNvPr id="12" name="Text Placeholder 6"/>
          <p:cNvSpPr>
            <a:spLocks noGrp="1"/>
          </p:cNvSpPr>
          <p:nvPr>
            <p:ph type="body" sz="quarter" idx="12" hasCustomPrompt="1"/>
          </p:nvPr>
        </p:nvSpPr>
        <p:spPr>
          <a:xfrm>
            <a:off x="2571750" y="6473952"/>
            <a:ext cx="5743575" cy="22860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Tree>
    <p:extLst>
      <p:ext uri="{BB962C8B-B14F-4D97-AF65-F5344CB8AC3E}">
        <p14:creationId xmlns:p14="http://schemas.microsoft.com/office/powerpoint/2010/main" val="408663277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2.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png"/><Relationship Id="rId5" Type="http://schemas.openxmlformats.org/officeDocument/2006/relationships/slideLayout" Target="../slideLayouts/slideLayout14.xml"/><Relationship Id="rId10" Type="http://schemas.openxmlformats.org/officeDocument/2006/relationships/theme" Target="../theme/theme3.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0840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269092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59" y="457200"/>
            <a:ext cx="9735669" cy="1102659"/>
          </a:xfrm>
        </p:spPr>
        <p:txBody>
          <a:bodyPr/>
          <a:lstStyle/>
          <a:p>
            <a:r>
              <a:rPr lang="en-US" sz="2200" dirty="0">
                <a:latin typeface="Verdana" panose="020B0604030504040204" pitchFamily="34" charset="0"/>
                <a:ea typeface="Verdana" panose="020B0604030504040204" pitchFamily="34" charset="0"/>
                <a:cs typeface="Verdana" panose="020B0604030504040204" pitchFamily="34" charset="0"/>
              </a:rPr>
              <a:t>Prevalence of Self-Reported Obesity Among U.S. Adults </a:t>
            </a:r>
            <a:br>
              <a:rPr lang="en-US" sz="2200" dirty="0">
                <a:latin typeface="Verdana" panose="020B0604030504040204" pitchFamily="34" charset="0"/>
                <a:ea typeface="Verdana" panose="020B0604030504040204" pitchFamily="34" charset="0"/>
                <a:cs typeface="Verdana" panose="020B0604030504040204" pitchFamily="34" charset="0"/>
              </a:rPr>
            </a:br>
            <a:r>
              <a:rPr lang="en-US" sz="2200" dirty="0">
                <a:latin typeface="Verdana" panose="020B0604030504040204" pitchFamily="34" charset="0"/>
                <a:ea typeface="Verdana" panose="020B0604030504040204" pitchFamily="34" charset="0"/>
                <a:cs typeface="Verdana" panose="020B0604030504040204" pitchFamily="34" charset="0"/>
              </a:rPr>
              <a:t>by Race/Ethnicity, State and Territory, </a:t>
            </a:r>
            <a:r>
              <a:rPr lang="en-US" sz="2200" kern="0" dirty="0">
                <a:latin typeface="Verdana" panose="020B0604030504040204" pitchFamily="34" charset="0"/>
                <a:ea typeface="Verdana" panose="020B0604030504040204" pitchFamily="34" charset="0"/>
                <a:cs typeface="Verdana" panose="020B0604030504040204" pitchFamily="34" charset="0"/>
              </a:rPr>
              <a:t>BRFSS</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114425" y="1876425"/>
            <a:ext cx="8229600" cy="3990975"/>
          </a:xfrm>
        </p:spPr>
        <p:txBody>
          <a:bodyPr/>
          <a:lstStyle/>
          <a:p>
            <a:pPr>
              <a:buNone/>
            </a:pPr>
            <a:endParaRPr lang="en-US" dirty="0">
              <a:solidFill>
                <a:srgbClr val="000000"/>
              </a:solidFill>
            </a:endParaRPr>
          </a:p>
          <a:p>
            <a:pPr marL="0" indent="0">
              <a:buNone/>
            </a:pPr>
            <a:r>
              <a:rPr lang="en-US" dirty="0">
                <a:solidFill>
                  <a:srgbClr val="080808"/>
                </a:solidFill>
              </a:rPr>
              <a:t>Definitions</a:t>
            </a:r>
          </a:p>
          <a:p>
            <a:r>
              <a:rPr lang="en-US" dirty="0">
                <a:solidFill>
                  <a:srgbClr val="080808"/>
                </a:solidFill>
              </a:rPr>
              <a:t>Obesity: Body Mass Index (BMI) of 30 or higher.</a:t>
            </a:r>
          </a:p>
          <a:p>
            <a:pPr marL="0" indent="0">
              <a:buNone/>
            </a:pPr>
            <a:endParaRPr lang="en-US" b="0" dirty="0">
              <a:solidFill>
                <a:srgbClr val="080808"/>
              </a:solidFill>
            </a:endParaRPr>
          </a:p>
          <a:p>
            <a:r>
              <a:rPr lang="en-US" dirty="0">
                <a:solidFill>
                  <a:srgbClr val="080808"/>
                </a:solidFill>
              </a:rPr>
              <a:t>Body Mass Index (BMI): A measure of an adult’s weight in relation to his or her height, calculated by using the adult’s weight in kilograms divided by the square of his or her height in meters.</a:t>
            </a:r>
          </a:p>
          <a:p>
            <a:pPr marL="0" indent="0">
              <a:buNone/>
            </a:pPr>
            <a:endParaRPr lang="en-US" dirty="0">
              <a:solidFill>
                <a:srgbClr val="000000"/>
              </a:solidFill>
            </a:endParaRPr>
          </a:p>
        </p:txBody>
      </p:sp>
      <p:pic>
        <p:nvPicPr>
          <p:cNvPr id="1026" name="Picture 2" descr="HHS and CDC logo" title="HHS and CDC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840787" y="5991224"/>
            <a:ext cx="114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521357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5380" y="591947"/>
            <a:ext cx="9883815" cy="647653"/>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White Adults, by State and Territory, BRFSS, 2017-2019</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Prevalence of Self-Reported Obesity Among Non-Hispanic White Adults, by State and Territory, BRFSS, 2017-2019">
            <a:extLst>
              <a:ext uri="{FF2B5EF4-FFF2-40B4-BE49-F238E27FC236}">
                <a16:creationId xmlns:a16="http://schemas.microsoft.com/office/drawing/2014/main" id="{5FEF096D-7C89-43AA-B53E-EC45CDE2ECAF}"/>
              </a:ext>
            </a:extLst>
          </p:cNvPr>
          <p:cNvPicPr>
            <a:picLocks noChangeAspect="1"/>
          </p:cNvPicPr>
          <p:nvPr/>
        </p:nvPicPr>
        <p:blipFill>
          <a:blip r:embed="rId3"/>
          <a:stretch>
            <a:fillRect/>
          </a:stretch>
        </p:blipFill>
        <p:spPr>
          <a:xfrm>
            <a:off x="861534" y="1443102"/>
            <a:ext cx="7980062" cy="4902265"/>
          </a:xfrm>
          <a:prstGeom prst="rect">
            <a:avLst/>
          </a:prstGeom>
        </p:spPr>
      </p:pic>
      <p:sp>
        <p:nvSpPr>
          <p:cNvPr id="9" name="TextBox 8"/>
          <p:cNvSpPr txBox="1"/>
          <p:nvPr/>
        </p:nvSpPr>
        <p:spPr>
          <a:xfrm>
            <a:off x="1299519" y="6383867"/>
            <a:ext cx="7542078" cy="400110"/>
          </a:xfrm>
          <a:prstGeom prst="rect">
            <a:avLst/>
          </a:prstGeom>
          <a:noFill/>
        </p:spPr>
        <p:txBody>
          <a:bodyPr wrap="square" rtlCol="0">
            <a:spAutoFit/>
          </a:bodyPr>
          <a:lstStyle/>
          <a:p>
            <a:pPr>
              <a:defRPr/>
            </a:pPr>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 or no data in a specific year.</a:t>
            </a:r>
          </a:p>
        </p:txBody>
      </p:sp>
      <p:pic>
        <p:nvPicPr>
          <p:cNvPr id="4" name="Picture 2" descr="HHS and CDC logo" title="HHS and CDC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709161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1665F26-1797-40FF-A24F-3CC830169361}"/>
              </a:ext>
            </a:extLst>
          </p:cNvPr>
          <p:cNvSpPr>
            <a:spLocks noGrp="1"/>
          </p:cNvSpPr>
          <p:nvPr>
            <p:ph type="title"/>
          </p:nvPr>
        </p:nvSpPr>
        <p:spPr>
          <a:xfrm>
            <a:off x="265380" y="591947"/>
            <a:ext cx="9883815" cy="647653"/>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White Adults, by State and Territory, BRFSS, 2018-2020</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descr="Prevalence of Self-Reported Obesity Among Non-Hispanic White Adults, by State and Territory, BRFSS, 2018–2020">
            <a:extLst>
              <a:ext uri="{FF2B5EF4-FFF2-40B4-BE49-F238E27FC236}">
                <a16:creationId xmlns:a16="http://schemas.microsoft.com/office/drawing/2014/main" id="{B6300591-E2F7-4298-8464-8C793D815342}"/>
              </a:ext>
            </a:extLst>
          </p:cNvPr>
          <p:cNvPicPr>
            <a:picLocks noChangeAspect="1"/>
          </p:cNvPicPr>
          <p:nvPr/>
        </p:nvPicPr>
        <p:blipFill>
          <a:blip r:embed="rId3"/>
          <a:stretch>
            <a:fillRect/>
          </a:stretch>
        </p:blipFill>
        <p:spPr>
          <a:xfrm>
            <a:off x="1028700" y="1204990"/>
            <a:ext cx="7913594" cy="4998477"/>
          </a:xfrm>
          <a:prstGeom prst="rect">
            <a:avLst/>
          </a:prstGeom>
        </p:spPr>
      </p:pic>
      <p:sp>
        <p:nvSpPr>
          <p:cNvPr id="9" name="TextBox 8"/>
          <p:cNvSpPr txBox="1"/>
          <p:nvPr/>
        </p:nvSpPr>
        <p:spPr>
          <a:xfrm>
            <a:off x="1414156" y="6342773"/>
            <a:ext cx="7496890"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 or no data in a specific year.</a:t>
            </a:r>
          </a:p>
        </p:txBody>
      </p:sp>
      <p:pic>
        <p:nvPicPr>
          <p:cNvPr id="4" name="Picture 2" descr="HHS and CDC logo" title="HHS and CDC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526907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Non-Hispanic White Adults, by State and Territory, BRFSS, 2011-2013</a:t>
            </a:r>
          </a:p>
        </p:txBody>
      </p:sp>
      <p:sp>
        <p:nvSpPr>
          <p:cNvPr id="4" name="Text Placeholder 3"/>
          <p:cNvSpPr>
            <a:spLocks noGrp="1"/>
          </p:cNvSpPr>
          <p:nvPr>
            <p:ph type="body" sz="quarter" idx="11"/>
          </p:nvPr>
        </p:nvSpPr>
        <p:spPr>
          <a:xfrm>
            <a:off x="514350" y="5445456"/>
            <a:ext cx="9258300" cy="1296538"/>
          </a:xfrm>
        </p:spPr>
        <p:txBody>
          <a:bodyPr/>
          <a:lstStyle/>
          <a:p>
            <a:pPr lvl="0" indent="0"/>
            <a:endParaRPr lang="en-US" sz="900" dirty="0">
              <a:solidFill>
                <a:srgbClr val="060606"/>
              </a:solidFill>
              <a:latin typeface="Verdana" pitchFamily="34" charset="0"/>
            </a:endParaRPr>
          </a:p>
          <a:p>
            <a:pPr indent="0"/>
            <a:r>
              <a:rPr lang="en-US" sz="900" i="1" dirty="0">
                <a:latin typeface="Verdana" pitchFamily="34" charset="0"/>
              </a:rPr>
              <a:t>Source: </a:t>
            </a:r>
            <a:r>
              <a:rPr lang="en-US" sz="900" dirty="0">
                <a:latin typeface="Verdana" pitchFamily="34" charset="0"/>
              </a:rPr>
              <a:t>Behavioral Risk Factor Surveillance System, CDC.</a:t>
            </a:r>
          </a:p>
          <a:p>
            <a:pPr indent="0"/>
            <a:endParaRPr lang="en-US" sz="900" dirty="0">
              <a:latin typeface="Verdana" pitchFamily="34" charset="0"/>
            </a:endParaRP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3924122527"/>
              </p:ext>
            </p:extLst>
          </p:nvPr>
        </p:nvGraphicFramePr>
        <p:xfrm>
          <a:off x="819331" y="1161886"/>
          <a:ext cx="4251102" cy="4832907"/>
        </p:xfrm>
        <a:graphic>
          <a:graphicData uri="http://schemas.openxmlformats.org/drawingml/2006/table">
            <a:tbl>
              <a:tblPr firstRow="1"/>
              <a:tblGrid>
                <a:gridCol w="1519604">
                  <a:extLst>
                    <a:ext uri="{9D8B030D-6E8A-4147-A177-3AD203B41FA5}">
                      <a16:colId xmlns:a16="http://schemas.microsoft.com/office/drawing/2014/main" val="20000"/>
                    </a:ext>
                  </a:extLst>
                </a:gridCol>
                <a:gridCol w="1176997">
                  <a:extLst>
                    <a:ext uri="{9D8B030D-6E8A-4147-A177-3AD203B41FA5}">
                      <a16:colId xmlns:a16="http://schemas.microsoft.com/office/drawing/2014/main" val="20001"/>
                    </a:ext>
                  </a:extLst>
                </a:gridCol>
                <a:gridCol w="1554501">
                  <a:extLst>
                    <a:ext uri="{9D8B030D-6E8A-4147-A177-3AD203B41FA5}">
                      <a16:colId xmlns:a16="http://schemas.microsoft.com/office/drawing/2014/main" val="20002"/>
                    </a:ext>
                  </a:extLst>
                </a:gridCol>
              </a:tblGrid>
              <a:tr h="217665">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7212">
                <a:tc>
                  <a:txBody>
                    <a:bodyPr/>
                    <a:lstStyle/>
                    <a:p>
                      <a:pPr algn="l" fontAlgn="t"/>
                      <a:r>
                        <a:rPr lang="en-US" sz="1050" b="0" i="0" u="none" strike="noStrike" dirty="0">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(28.8, 30.9)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7212">
                <a:tc>
                  <a:txBody>
                    <a:bodyPr/>
                    <a:lstStyle/>
                    <a:p>
                      <a:pPr algn="l" fontAlgn="t"/>
                      <a:r>
                        <a:rPr lang="en-US" sz="1050" b="0" i="0" u="none" strike="noStrike" dirty="0">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(24.9, 27.4)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7212">
                <a:tc>
                  <a:txBody>
                    <a:bodyPr/>
                    <a:lstStyle/>
                    <a:p>
                      <a:pPr algn="l" fontAlgn="t"/>
                      <a:r>
                        <a:rPr lang="en-US" sz="1050" b="0" i="0" u="none" strike="noStrike" dirty="0">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(20.8, 23.3)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7212">
                <a:tc>
                  <a:txBody>
                    <a:bodyPr/>
                    <a:lstStyle/>
                    <a:p>
                      <a:pPr algn="l" fontAlgn="t"/>
                      <a:r>
                        <a:rPr lang="en-US" sz="1050" b="0" i="0" u="none" strike="noStrike" dirty="0">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(30.7, 33.2)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7212">
                <a:tc>
                  <a:txBody>
                    <a:bodyPr/>
                    <a:lstStyle/>
                    <a:p>
                      <a:pPr algn="l" fontAlgn="t"/>
                      <a:r>
                        <a:rPr lang="en-US" sz="1050" b="0" i="0" u="none" strike="noStrike" dirty="0">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(21.7, 23.1)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7212">
                <a:tc>
                  <a:txBody>
                    <a:bodyPr/>
                    <a:lstStyle/>
                    <a:p>
                      <a:pPr algn="l" fontAlgn="t"/>
                      <a:r>
                        <a:rPr lang="en-US" sz="1050" b="0" i="0" u="none" strike="noStrike" dirty="0">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(18.2, 19.4)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7212">
                <a:tc>
                  <a:txBody>
                    <a:bodyPr/>
                    <a:lstStyle/>
                    <a:p>
                      <a:pPr algn="l" fontAlgn="t"/>
                      <a:r>
                        <a:rPr lang="en-US" sz="1050" b="0" i="0" u="none" strike="noStrike" dirty="0">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(22.6, 24.4)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7212">
                <a:tc>
                  <a:txBody>
                    <a:bodyPr/>
                    <a:lstStyle/>
                    <a:p>
                      <a:pPr algn="l" fontAlgn="t"/>
                      <a:r>
                        <a:rPr lang="en-US" sz="1050" b="0" i="0" u="none" strike="noStrike" dirty="0">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(26.3, 28.5)</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7212">
                <a:tc>
                  <a:txBody>
                    <a:bodyPr/>
                    <a:lstStyle/>
                    <a:p>
                      <a:pPr algn="l" fontAlgn="t"/>
                      <a:r>
                        <a:rPr lang="en-US" sz="1050" b="0" i="0" u="none" strike="noStrike" dirty="0">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(8.8, 11.3)</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7212">
                <a:tc>
                  <a:txBody>
                    <a:bodyPr/>
                    <a:lstStyle/>
                    <a:p>
                      <a:pPr algn="l" fontAlgn="t"/>
                      <a:r>
                        <a:rPr lang="en-US" sz="1050" b="0" i="0" u="none" strike="noStrike" dirty="0">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(23.7, 25.3)</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64203">
                <a:tc>
                  <a:txBody>
                    <a:bodyPr/>
                    <a:lstStyle/>
                    <a:p>
                      <a:pPr algn="l" fontAlgn="t"/>
                      <a:r>
                        <a:rPr lang="en-US" sz="1050" b="0" i="0" u="none" strike="noStrike" dirty="0">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(25.2, 27.2)</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64203">
                <a:tc>
                  <a:txBody>
                    <a:bodyPr/>
                    <a:lstStyle/>
                    <a:p>
                      <a:pPr algn="l" fontAlgn="t"/>
                      <a:r>
                        <a:rPr lang="en-US" sz="1050" b="0" i="0" u="none" strike="noStrike" dirty="0">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(15.1, 23.2)</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7212">
                <a:tc>
                  <a:txBody>
                    <a:bodyPr/>
                    <a:lstStyle/>
                    <a:p>
                      <a:pPr algn="l" fontAlgn="t"/>
                      <a:r>
                        <a:rPr lang="en-US" sz="1050" b="0" i="0" u="none" strike="noStrike" dirty="0">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(17.8, 20.8)</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7212">
                <a:tc>
                  <a:txBody>
                    <a:bodyPr/>
                    <a:lstStyle/>
                    <a:p>
                      <a:pPr algn="l" fontAlgn="t"/>
                      <a:r>
                        <a:rPr lang="en-US" sz="1050" b="0" i="0" u="none" strike="noStrike" dirty="0">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(25.7, 27.9)</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7212">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(26.0, 28.1)</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7212">
                <a:tc>
                  <a:txBody>
                    <a:bodyPr/>
                    <a:lstStyle/>
                    <a:p>
                      <a:pPr algn="l" fontAlgn="t"/>
                      <a:r>
                        <a:rPr lang="en-US" sz="1050" b="0" i="0" u="none" strike="noStrike" dirty="0">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(29.3, 30.9)</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7212">
                <a:tc>
                  <a:txBody>
                    <a:bodyPr/>
                    <a:lstStyle/>
                    <a:p>
                      <a:pPr algn="l" fontAlgn="t"/>
                      <a:r>
                        <a:rPr lang="en-US" sz="1050" b="0" i="0" u="none" strike="noStrike" dirty="0">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(29.3, 30.9)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7212">
                <a:tc>
                  <a:txBody>
                    <a:bodyPr/>
                    <a:lstStyle/>
                    <a:p>
                      <a:pPr algn="l" fontAlgn="t"/>
                      <a:r>
                        <a:rPr lang="en-US" sz="1050" b="0" i="0" u="none" strike="noStrike" dirty="0">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(28.6, 29.7)</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7212">
                <a:tc>
                  <a:txBody>
                    <a:bodyPr/>
                    <a:lstStyle/>
                    <a:p>
                      <a:pPr algn="l" fontAlgn="t"/>
                      <a:r>
                        <a:rPr lang="en-US" sz="1050" b="0" i="0" u="none" strike="noStrike" dirty="0">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(30.2, 31.8)</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7212">
                <a:tc>
                  <a:txBody>
                    <a:bodyPr/>
                    <a:lstStyle/>
                    <a:p>
                      <a:pPr algn="l" fontAlgn="t"/>
                      <a:r>
                        <a:rPr lang="en-US" sz="1050" b="0" i="0" u="none" strike="noStrike" dirty="0">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(29.3, 31.6)</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7212">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(27.8, 29.2)</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7212">
                <a:tc>
                  <a:txBody>
                    <a:bodyPr/>
                    <a:lstStyle/>
                    <a:p>
                      <a:pPr algn="l" fontAlgn="t"/>
                      <a:r>
                        <a:rPr lang="en-US" sz="1050" b="0" i="0" u="none" strike="noStrike" dirty="0">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(24.5, 26.2)</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5649">
                <a:tc>
                  <a:txBody>
                    <a:bodyPr/>
                    <a:lstStyle/>
                    <a:p>
                      <a:pPr algn="l" fontAlgn="t"/>
                      <a:r>
                        <a:rPr lang="en-US" sz="1050" b="0" i="0" u="none" strike="noStrike" dirty="0">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(21.8, 23.1)</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5649">
                <a:tc>
                  <a:txBody>
                    <a:bodyPr/>
                    <a:lstStyle/>
                    <a:p>
                      <a:pPr algn="l" fontAlgn="t"/>
                      <a:r>
                        <a:rPr lang="en-US" sz="1050" b="0" i="0" u="none" strike="noStrike" dirty="0">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(29.3, 30.8)</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5649">
                <a:tc>
                  <a:txBody>
                    <a:bodyPr/>
                    <a:lstStyle/>
                    <a:p>
                      <a:pPr algn="l" fontAlgn="t"/>
                      <a:r>
                        <a:rPr lang="en-US" sz="1050" b="0" i="0" u="none" strike="noStrike" dirty="0">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(24.8, 26.2)</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85649">
                <a:tc>
                  <a:txBody>
                    <a:bodyPr/>
                    <a:lstStyle/>
                    <a:p>
                      <a:pPr algn="l" fontAlgn="t"/>
                      <a:r>
                        <a:rPr lang="en-US" sz="105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(29.6, 31.8)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1846939675"/>
              </p:ext>
            </p:extLst>
          </p:nvPr>
        </p:nvGraphicFramePr>
        <p:xfrm>
          <a:off x="5337560" y="1161886"/>
          <a:ext cx="4167963" cy="4829474"/>
        </p:xfrm>
        <a:graphic>
          <a:graphicData uri="http://schemas.openxmlformats.org/drawingml/2006/table">
            <a:tbl>
              <a:tblPr firstRow="1"/>
              <a:tblGrid>
                <a:gridCol w="1451639">
                  <a:extLst>
                    <a:ext uri="{9D8B030D-6E8A-4147-A177-3AD203B41FA5}">
                      <a16:colId xmlns:a16="http://schemas.microsoft.com/office/drawing/2014/main" val="20000"/>
                    </a:ext>
                  </a:extLst>
                </a:gridCol>
                <a:gridCol w="1247218">
                  <a:extLst>
                    <a:ext uri="{9D8B030D-6E8A-4147-A177-3AD203B41FA5}">
                      <a16:colId xmlns:a16="http://schemas.microsoft.com/office/drawing/2014/main" val="20001"/>
                    </a:ext>
                  </a:extLst>
                </a:gridCol>
                <a:gridCol w="1469106">
                  <a:extLst>
                    <a:ext uri="{9D8B030D-6E8A-4147-A177-3AD203B41FA5}">
                      <a16:colId xmlns:a16="http://schemas.microsoft.com/office/drawing/2014/main" val="20002"/>
                    </a:ext>
                  </a:extLst>
                </a:gridCol>
              </a:tblGrid>
              <a:tr h="172401">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2401">
                <a:tc>
                  <a:txBody>
                    <a:bodyPr/>
                    <a:lstStyle/>
                    <a:p>
                      <a:pPr algn="l" fontAlgn="t"/>
                      <a:r>
                        <a:rPr lang="en-US" sz="105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(27.8, 29.9)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2401">
                <a:tc>
                  <a:txBody>
                    <a:bodyPr/>
                    <a:lstStyle/>
                    <a:p>
                      <a:pPr algn="l" fontAlgn="t"/>
                      <a:r>
                        <a:rPr lang="en-US" sz="1050" b="0" i="0" u="none" strike="noStrike" dirty="0">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(22.7, 24.2)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2401">
                <a:tc>
                  <a:txBody>
                    <a:bodyPr/>
                    <a:lstStyle/>
                    <a:p>
                      <a:pPr algn="l" fontAlgn="t"/>
                      <a:r>
                        <a:rPr lang="en-US" sz="1050" b="0" i="0" u="none" strike="noStrike" dirty="0">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(28.0, 29.2)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2401">
                <a:tc>
                  <a:txBody>
                    <a:bodyPr/>
                    <a:lstStyle/>
                    <a:p>
                      <a:pPr algn="l" fontAlgn="t"/>
                      <a:r>
                        <a:rPr lang="en-US" sz="1050" b="0" i="0" u="none" strike="noStrike" dirty="0">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(23.4, 26.0)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0608">
                <a:tc>
                  <a:txBody>
                    <a:bodyPr/>
                    <a:lstStyle/>
                    <a:p>
                      <a:pPr algn="l" fontAlgn="t"/>
                      <a:r>
                        <a:rPr lang="en-US" sz="1050" b="0" i="0" u="none" strike="noStrike" dirty="0">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(26.3, 28.0)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2401">
                <a:tc>
                  <a:txBody>
                    <a:bodyPr/>
                    <a:lstStyle/>
                    <a:p>
                      <a:pPr algn="l" fontAlgn="t"/>
                      <a:r>
                        <a:rPr lang="en-US" sz="1050" b="0" i="0" u="none" strike="noStrike" dirty="0">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(23.7, 25.2)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2401">
                <a:tc>
                  <a:txBody>
                    <a:bodyPr/>
                    <a:lstStyle/>
                    <a:p>
                      <a:pPr algn="l" fontAlgn="t"/>
                      <a:r>
                        <a:rPr lang="en-US" sz="105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(21.2, 23.1)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2401">
                <a:tc>
                  <a:txBody>
                    <a:bodyPr/>
                    <a:lstStyle/>
                    <a:p>
                      <a:pPr algn="l" fontAlgn="t"/>
                      <a:r>
                        <a:rPr lang="en-US" sz="105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(22.7, 24.5)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2401">
                <a:tc>
                  <a:txBody>
                    <a:bodyPr/>
                    <a:lstStyle/>
                    <a:p>
                      <a:pPr algn="l" fontAlgn="t"/>
                      <a:r>
                        <a:rPr lang="en-US" sz="1050" b="0" i="0" u="none" strike="noStrike" dirty="0">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(25.8, 27.5)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2401">
                <a:tc>
                  <a:txBody>
                    <a:bodyPr/>
                    <a:lstStyle/>
                    <a:p>
                      <a:pPr algn="l" fontAlgn="t"/>
                      <a:r>
                        <a:rPr lang="en-US" sz="105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(28.2, 30.0)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2401">
                <a:tc>
                  <a:txBody>
                    <a:bodyPr/>
                    <a:lstStyle/>
                    <a:p>
                      <a:pPr algn="l" fontAlgn="t"/>
                      <a:r>
                        <a:rPr lang="en-US" sz="105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(28.7, 30.2)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2401">
                <a:tc>
                  <a:txBody>
                    <a:bodyPr/>
                    <a:lstStyle/>
                    <a:p>
                      <a:pPr algn="l" fontAlgn="t"/>
                      <a:r>
                        <a:rPr lang="en-US" sz="105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(30.1, 31.9)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2401">
                <a:tc>
                  <a:txBody>
                    <a:bodyPr/>
                    <a:lstStyle/>
                    <a:p>
                      <a:pPr algn="l" fontAlgn="t"/>
                      <a:r>
                        <a:rPr lang="en-US" sz="105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(25.3, 27.1)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0414">
                <a:tc>
                  <a:txBody>
                    <a:bodyPr/>
                    <a:lstStyle/>
                    <a:p>
                      <a:pPr algn="l" fontAlgn="t"/>
                      <a:r>
                        <a:rPr lang="en-US" sz="105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(28.0, 29.4)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0414">
                <a:tc>
                  <a:txBody>
                    <a:bodyPr/>
                    <a:lstStyle/>
                    <a:p>
                      <a:pPr algn="l" fontAlgn="t"/>
                      <a:r>
                        <a:rPr lang="en-US" sz="1050" b="0" i="0" u="none" strike="noStrike" dirty="0">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(24.2, 42.2)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2401">
                <a:tc>
                  <a:txBody>
                    <a:bodyPr/>
                    <a:lstStyle/>
                    <a:p>
                      <a:pPr algn="l" fontAlgn="t"/>
                      <a:r>
                        <a:rPr lang="en-US" sz="105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(24.9, 26.9)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2401">
                <a:tc>
                  <a:txBody>
                    <a:bodyPr/>
                    <a:lstStyle/>
                    <a:p>
                      <a:pPr algn="l" fontAlgn="t"/>
                      <a:r>
                        <a:rPr lang="en-US" sz="105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(26.6, 28.3)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2401">
                <a:tc>
                  <a:txBody>
                    <a:bodyPr/>
                    <a:lstStyle/>
                    <a:p>
                      <a:pPr algn="l" fontAlgn="t"/>
                      <a:r>
                        <a:rPr lang="en-US" sz="105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(27.0, 29.2)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2401">
                <a:tc>
                  <a:txBody>
                    <a:bodyPr/>
                    <a:lstStyle/>
                    <a:p>
                      <a:pPr algn="l" fontAlgn="t"/>
                      <a:r>
                        <a:rPr lang="en-US" sz="105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2401">
                <a:tc>
                  <a:txBody>
                    <a:bodyPr/>
                    <a:lstStyle/>
                    <a:p>
                      <a:pPr algn="l" fontAlgn="t"/>
                      <a:r>
                        <a:rPr lang="en-US" sz="105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(25.5, 27.4)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2401">
                <a:tc>
                  <a:txBody>
                    <a:bodyPr/>
                    <a:lstStyle/>
                    <a:p>
                      <a:pPr algn="l" fontAlgn="t"/>
                      <a:r>
                        <a:rPr lang="en-US" sz="105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(23.5, 24.7)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0414">
                <a:tc>
                  <a:txBody>
                    <a:bodyPr/>
                    <a:lstStyle/>
                    <a:p>
                      <a:pPr algn="l" fontAlgn="t"/>
                      <a:r>
                        <a:rPr lang="en-US" sz="1050" b="0" i="0" u="none" strike="noStrike" dirty="0">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(23.7, 25.4)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2401">
                <a:tc>
                  <a:txBody>
                    <a:bodyPr/>
                    <a:lstStyle/>
                    <a:p>
                      <a:pPr algn="l" fontAlgn="t"/>
                      <a:r>
                        <a:rPr lang="en-US" sz="1050" b="0" i="0" u="none" strike="noStrike" dirty="0">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(25.4, 27.3)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2401">
                <a:tc>
                  <a:txBody>
                    <a:bodyPr/>
                    <a:lstStyle/>
                    <a:p>
                      <a:pPr algn="l" fontAlgn="t"/>
                      <a:r>
                        <a:rPr lang="en-US" sz="105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(26.8, 28.2)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2401">
                <a:tc>
                  <a:txBody>
                    <a:bodyPr/>
                    <a:lstStyle/>
                    <a:p>
                      <a:pPr algn="l" fontAlgn="t"/>
                      <a:r>
                        <a:rPr lang="en-US" sz="105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(32.9, 34.7)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2401">
                <a:tc>
                  <a:txBody>
                    <a:bodyPr/>
                    <a:lstStyle/>
                    <a:p>
                      <a:pPr algn="l" fontAlgn="t"/>
                      <a:r>
                        <a:rPr lang="en-US" sz="105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(27.5, 29.7)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2401">
                <a:tc>
                  <a:txBody>
                    <a:bodyPr/>
                    <a:lstStyle/>
                    <a:p>
                      <a:pPr algn="l" fontAlgn="t"/>
                      <a:r>
                        <a:rPr lang="en-US" sz="105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(24.5, 26.5)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295291410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Non-Hispanic White Adults, by State and Territory, BRFSS, 2012-2014</a:t>
            </a:r>
          </a:p>
        </p:txBody>
      </p:sp>
      <p:sp>
        <p:nvSpPr>
          <p:cNvPr id="4" name="Text Placeholder 3"/>
          <p:cNvSpPr>
            <a:spLocks noGrp="1"/>
          </p:cNvSpPr>
          <p:nvPr>
            <p:ph type="body" sz="quarter" idx="11"/>
          </p:nvPr>
        </p:nvSpPr>
        <p:spPr>
          <a:xfrm>
            <a:off x="514349" y="6205986"/>
            <a:ext cx="9332384" cy="372235"/>
          </a:xfrm>
        </p:spPr>
        <p:txBody>
          <a:bodyPr/>
          <a:lstStyle/>
          <a:p>
            <a:pPr indent="0"/>
            <a:r>
              <a:rPr lang="en-US" sz="900" i="1" dirty="0">
                <a:latin typeface="Verdana" pitchFamily="34" charset="0"/>
              </a:rPr>
              <a:t>Source: </a:t>
            </a:r>
            <a:r>
              <a:rPr lang="en-US" sz="900" dirty="0">
                <a:latin typeface="Verdana" pitchFamily="34" charset="0"/>
              </a:rPr>
              <a:t>Behavioral Risk Factor Surveillance System, CDC. </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516870920"/>
              </p:ext>
            </p:extLst>
          </p:nvPr>
        </p:nvGraphicFramePr>
        <p:xfrm>
          <a:off x="790575" y="1158467"/>
          <a:ext cx="4251102" cy="4827490"/>
        </p:xfrm>
        <a:graphic>
          <a:graphicData uri="http://schemas.openxmlformats.org/drawingml/2006/table">
            <a:tbl>
              <a:tblPr firstRow="1"/>
              <a:tblGrid>
                <a:gridCol w="1466850">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gridCol w="1393602">
                  <a:extLst>
                    <a:ext uri="{9D8B030D-6E8A-4147-A177-3AD203B41FA5}">
                      <a16:colId xmlns:a16="http://schemas.microsoft.com/office/drawing/2014/main" val="20002"/>
                    </a:ext>
                  </a:extLst>
                </a:gridCol>
              </a:tblGrid>
              <a:tr h="179014">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9078">
                <a:tc>
                  <a:txBody>
                    <a:bodyPr/>
                    <a:lstStyle/>
                    <a:p>
                      <a:pPr algn="l" fontAlgn="t"/>
                      <a:r>
                        <a:rPr lang="en-US" sz="1050" b="0" i="0" u="none" strike="noStrike" dirty="0">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(29.4, 31.4)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9078">
                <a:tc>
                  <a:txBody>
                    <a:bodyPr/>
                    <a:lstStyle/>
                    <a:p>
                      <a:pPr algn="l" fontAlgn="t"/>
                      <a:r>
                        <a:rPr lang="en-US" sz="1050" b="0" i="0" u="none" strike="noStrike" dirty="0">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(25.8, 28.2)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9078">
                <a:tc>
                  <a:txBody>
                    <a:bodyPr/>
                    <a:lstStyle/>
                    <a:p>
                      <a:pPr algn="l" fontAlgn="t"/>
                      <a:r>
                        <a:rPr lang="en-US" sz="1050" b="0" i="0" u="none" strike="noStrike" dirty="0">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(22.6, 24.8)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9078">
                <a:tc>
                  <a:txBody>
                    <a:bodyPr/>
                    <a:lstStyle/>
                    <a:p>
                      <a:pPr algn="l" fontAlgn="t"/>
                      <a:r>
                        <a:rPr lang="en-US" sz="1050" b="0" i="0" u="none" strike="noStrike" dirty="0">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(31.7, 34.2)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9078">
                <a:tc>
                  <a:txBody>
                    <a:bodyPr/>
                    <a:lstStyle/>
                    <a:p>
                      <a:pPr algn="l" fontAlgn="t"/>
                      <a:r>
                        <a:rPr lang="en-US" sz="1050" b="0" i="0" u="none" strike="noStrike" dirty="0">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(21.8, 23.4)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9078">
                <a:tc>
                  <a:txBody>
                    <a:bodyPr/>
                    <a:lstStyle/>
                    <a:p>
                      <a:pPr algn="l" fontAlgn="t"/>
                      <a:r>
                        <a:rPr lang="en-US" sz="1050" b="0" i="0" u="none" strike="noStrike" dirty="0">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(18.6, 19.7)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9078">
                <a:tc>
                  <a:txBody>
                    <a:bodyPr/>
                    <a:lstStyle/>
                    <a:p>
                      <a:pPr algn="l" fontAlgn="t"/>
                      <a:r>
                        <a:rPr lang="en-US" sz="1050" b="0" i="0" u="none" strike="noStrike" dirty="0">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(23.3, 25.1)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9078">
                <a:tc>
                  <a:txBody>
                    <a:bodyPr/>
                    <a:lstStyle/>
                    <a:p>
                      <a:pPr algn="l" fontAlgn="t"/>
                      <a:r>
                        <a:rPr lang="en-US" sz="1050" b="0" i="0" u="none" strike="noStrike" dirty="0">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(27.0, 29.4)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54070">
                <a:tc>
                  <a:txBody>
                    <a:bodyPr/>
                    <a:lstStyle/>
                    <a:p>
                      <a:pPr algn="l" fontAlgn="t"/>
                      <a:r>
                        <a:rPr lang="en-US" sz="1050" b="0" i="0" u="none" strike="noStrike" dirty="0">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(8.7, 11.3)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9078">
                <a:tc>
                  <a:txBody>
                    <a:bodyPr/>
                    <a:lstStyle/>
                    <a:p>
                      <a:pPr algn="l" fontAlgn="t"/>
                      <a:r>
                        <a:rPr lang="en-US" sz="1050" b="0" i="0" u="none" strike="noStrike" dirty="0">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(23.5, 25.2)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9078">
                <a:tc>
                  <a:txBody>
                    <a:bodyPr/>
                    <a:lstStyle/>
                    <a:p>
                      <a:pPr algn="l" fontAlgn="t"/>
                      <a:r>
                        <a:rPr lang="en-US" sz="1050" b="0" i="0" u="none" strike="noStrike" dirty="0">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(26.5, 28.6)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9078">
                <a:tc>
                  <a:txBody>
                    <a:bodyPr/>
                    <a:lstStyle/>
                    <a:p>
                      <a:pPr algn="l" fontAlgn="t"/>
                      <a:r>
                        <a:rPr lang="en-US" sz="1050" b="0" i="0" u="none" strike="noStrike" dirty="0">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(14.6, 22.6)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9078">
                <a:tc>
                  <a:txBody>
                    <a:bodyPr/>
                    <a:lstStyle/>
                    <a:p>
                      <a:pPr algn="l" fontAlgn="t"/>
                      <a:r>
                        <a:rPr lang="en-US" sz="1050" b="0" i="0" u="none" strike="noStrike" dirty="0">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(17.3, 20.3)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9078">
                <a:tc>
                  <a:txBody>
                    <a:bodyPr/>
                    <a:lstStyle/>
                    <a:p>
                      <a:pPr algn="l" fontAlgn="t"/>
                      <a:r>
                        <a:rPr lang="en-US" sz="1050" b="0" i="0" u="none" strike="noStrike" dirty="0">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(26.3, 28.5)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9078">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(26.5, 28.6)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9078">
                <a:tc>
                  <a:txBody>
                    <a:bodyPr/>
                    <a:lstStyle/>
                    <a:p>
                      <a:pPr algn="l" fontAlgn="t"/>
                      <a:r>
                        <a:rPr lang="en-US" sz="1050" b="0" i="0" u="none" strike="noStrike" dirty="0">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(30.3, 31.9)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9078">
                <a:tc>
                  <a:txBody>
                    <a:bodyPr/>
                    <a:lstStyle/>
                    <a:p>
                      <a:pPr algn="l" fontAlgn="t"/>
                      <a:r>
                        <a:rPr lang="en-US" sz="1050" b="0" i="0" u="none" strike="noStrike" dirty="0">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9078">
                <a:tc>
                  <a:txBody>
                    <a:bodyPr/>
                    <a:lstStyle/>
                    <a:p>
                      <a:pPr algn="l" fontAlgn="t"/>
                      <a:r>
                        <a:rPr lang="en-US" sz="1050" b="0" i="0" u="none" strike="noStrike" dirty="0">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(29.1, 30.2)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9078">
                <a:tc>
                  <a:txBody>
                    <a:bodyPr/>
                    <a:lstStyle/>
                    <a:p>
                      <a:pPr algn="l" fontAlgn="t"/>
                      <a:r>
                        <a:rPr lang="en-US" sz="1050" b="0" i="0" u="none" strike="noStrike" dirty="0">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(30.7, 32.4)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9078">
                <a:tc>
                  <a:txBody>
                    <a:bodyPr/>
                    <a:lstStyle/>
                    <a:p>
                      <a:pPr algn="l" fontAlgn="t"/>
                      <a:r>
                        <a:rPr lang="en-US" sz="1050" b="0" i="0" u="none" strike="noStrike" dirty="0">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9078">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(27.8, 29.3)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9078">
                <a:tc>
                  <a:txBody>
                    <a:bodyPr/>
                    <a:lstStyle/>
                    <a:p>
                      <a:pPr algn="l" fontAlgn="t"/>
                      <a:r>
                        <a:rPr lang="en-US" sz="1050" b="0" i="0" u="none" strike="noStrike" dirty="0">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(25.1, 26.9)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7603">
                <a:tc>
                  <a:txBody>
                    <a:bodyPr/>
                    <a:lstStyle/>
                    <a:p>
                      <a:pPr algn="l" fontAlgn="t"/>
                      <a:r>
                        <a:rPr lang="en-US" sz="1050" b="0" i="0" u="none" strike="noStrike" dirty="0">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(22.0, 23.3)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7603">
                <a:tc>
                  <a:txBody>
                    <a:bodyPr/>
                    <a:lstStyle/>
                    <a:p>
                      <a:pPr algn="l" fontAlgn="t"/>
                      <a:r>
                        <a:rPr lang="en-US" sz="1050" b="0" i="0" u="none" strike="noStrike" dirty="0">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(29.5, 31.0)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7603">
                <a:tc>
                  <a:txBody>
                    <a:bodyPr/>
                    <a:lstStyle/>
                    <a:p>
                      <a:pPr algn="l" fontAlgn="t"/>
                      <a:r>
                        <a:rPr lang="en-US" sz="1050" b="0" i="0" u="none" strike="noStrike" dirty="0">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(25.4, 26.7)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5009">
                <a:tc>
                  <a:txBody>
                    <a:bodyPr/>
                    <a:lstStyle/>
                    <a:p>
                      <a:pPr algn="l" fontAlgn="t"/>
                      <a:r>
                        <a:rPr lang="en-US" sz="105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(30.0, 32.5)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3736059128"/>
              </p:ext>
            </p:extLst>
          </p:nvPr>
        </p:nvGraphicFramePr>
        <p:xfrm>
          <a:off x="5337560" y="1161879"/>
          <a:ext cx="4167963" cy="4824084"/>
        </p:xfrm>
        <a:graphic>
          <a:graphicData uri="http://schemas.openxmlformats.org/drawingml/2006/table">
            <a:tbl>
              <a:tblPr firstRow="1"/>
              <a:tblGrid>
                <a:gridCol w="1406140">
                  <a:extLst>
                    <a:ext uri="{9D8B030D-6E8A-4147-A177-3AD203B41FA5}">
                      <a16:colId xmlns:a16="http://schemas.microsoft.com/office/drawing/2014/main" val="20000"/>
                    </a:ext>
                  </a:extLst>
                </a:gridCol>
                <a:gridCol w="1390366">
                  <a:extLst>
                    <a:ext uri="{9D8B030D-6E8A-4147-A177-3AD203B41FA5}">
                      <a16:colId xmlns:a16="http://schemas.microsoft.com/office/drawing/2014/main" val="20001"/>
                    </a:ext>
                  </a:extLst>
                </a:gridCol>
                <a:gridCol w="1371457">
                  <a:extLst>
                    <a:ext uri="{9D8B030D-6E8A-4147-A177-3AD203B41FA5}">
                      <a16:colId xmlns:a16="http://schemas.microsoft.com/office/drawing/2014/main" val="20002"/>
                    </a:ext>
                  </a:extLst>
                </a:gridCol>
              </a:tblGrid>
              <a:tr h="199530">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1065">
                <a:tc>
                  <a:txBody>
                    <a:bodyPr/>
                    <a:lstStyle/>
                    <a:p>
                      <a:pPr algn="l" fontAlgn="t"/>
                      <a:r>
                        <a:rPr lang="en-US" sz="105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(27.8, 29.9)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1065">
                <a:tc>
                  <a:txBody>
                    <a:bodyPr/>
                    <a:lstStyle/>
                    <a:p>
                      <a:pPr algn="l" fontAlgn="t"/>
                      <a:r>
                        <a:rPr lang="en-US" sz="1050" b="0" i="0" u="none" strike="noStrike" dirty="0">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(23.1, 24.7)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1065">
                <a:tc>
                  <a:txBody>
                    <a:bodyPr/>
                    <a:lstStyle/>
                    <a:p>
                      <a:pPr algn="l" fontAlgn="t"/>
                      <a:r>
                        <a:rPr lang="en-US" sz="1050" b="0" i="0" u="none" strike="noStrike" dirty="0">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(28.4, 29.6)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1065">
                <a:tc>
                  <a:txBody>
                    <a:bodyPr/>
                    <a:lstStyle/>
                    <a:p>
                      <a:pPr algn="l" fontAlgn="t"/>
                      <a:r>
                        <a:rPr lang="en-US" sz="1050" b="0" i="0" u="none" strike="noStrike" dirty="0">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(25.0, 27.8)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9208">
                <a:tc>
                  <a:txBody>
                    <a:bodyPr/>
                    <a:lstStyle/>
                    <a:p>
                      <a:pPr algn="l" fontAlgn="t"/>
                      <a:r>
                        <a:rPr lang="en-US" sz="1050" b="0" i="0" u="none" strike="noStrike" dirty="0">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(26.6, 28.5)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1065">
                <a:tc>
                  <a:txBody>
                    <a:bodyPr/>
                    <a:lstStyle/>
                    <a:p>
                      <a:pPr algn="l" fontAlgn="t"/>
                      <a:r>
                        <a:rPr lang="en-US" sz="1050" b="0" i="0" u="none" strike="noStrike" dirty="0">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(24.6, 26.2)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1065">
                <a:tc>
                  <a:txBody>
                    <a:bodyPr/>
                    <a:lstStyle/>
                    <a:p>
                      <a:pPr algn="l" fontAlgn="t"/>
                      <a:r>
                        <a:rPr lang="en-US" sz="105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(21.5, 23.5)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1065">
                <a:tc>
                  <a:txBody>
                    <a:bodyPr/>
                    <a:lstStyle/>
                    <a:p>
                      <a:pPr algn="l" fontAlgn="t"/>
                      <a:r>
                        <a:rPr lang="en-US" sz="105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(23.6, 25.4)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1065">
                <a:tc>
                  <a:txBody>
                    <a:bodyPr/>
                    <a:lstStyle/>
                    <a:p>
                      <a:pPr algn="l" fontAlgn="t"/>
                      <a:r>
                        <a:rPr lang="en-US" sz="1050" b="0" i="0" u="none" strike="noStrike" dirty="0">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(26.0, 27.7)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1065">
                <a:tc>
                  <a:txBody>
                    <a:bodyPr/>
                    <a:lstStyle/>
                    <a:p>
                      <a:pPr algn="l" fontAlgn="t"/>
                      <a:r>
                        <a:rPr lang="en-US" sz="105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(29.7, 31.7)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1065">
                <a:tc>
                  <a:txBody>
                    <a:bodyPr/>
                    <a:lstStyle/>
                    <a:p>
                      <a:pPr algn="l" fontAlgn="t"/>
                      <a:r>
                        <a:rPr lang="en-US" sz="105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(29.6, 31.1)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1065">
                <a:tc>
                  <a:txBody>
                    <a:bodyPr/>
                    <a:lstStyle/>
                    <a:p>
                      <a:pPr algn="l" fontAlgn="t"/>
                      <a:r>
                        <a:rPr lang="en-US" sz="105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(31.0, 32.7)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1065">
                <a:tc>
                  <a:txBody>
                    <a:bodyPr/>
                    <a:lstStyle/>
                    <a:p>
                      <a:pPr algn="l" fontAlgn="t"/>
                      <a:r>
                        <a:rPr lang="en-US" sz="105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(26.1, 28.0)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1065">
                <a:tc>
                  <a:txBody>
                    <a:bodyPr/>
                    <a:lstStyle/>
                    <a:p>
                      <a:pPr algn="l" fontAlgn="t"/>
                      <a:r>
                        <a:rPr lang="en-US" sz="1050" b="0" i="0" u="none" strike="noStrike" dirty="0">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(28.5, 29.9)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1065">
                <a:tc>
                  <a:txBody>
                    <a:bodyPr/>
                    <a:lstStyle/>
                    <a:p>
                      <a:pPr algn="l" fontAlgn="t"/>
                      <a:r>
                        <a:rPr lang="en-US" sz="1050" b="0" i="0" u="none" strike="noStrike" dirty="0">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(35.4, 58.3)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1065">
                <a:tc>
                  <a:txBody>
                    <a:bodyPr/>
                    <a:lstStyle/>
                    <a:p>
                      <a:pPr algn="l" fontAlgn="t"/>
                      <a:r>
                        <a:rPr lang="en-US" sz="1050" b="0" i="0" u="none" strike="noStrike" dirty="0">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(25.6, 27.6)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1065">
                <a:tc>
                  <a:txBody>
                    <a:bodyPr/>
                    <a:lstStyle/>
                    <a:p>
                      <a:pPr algn="l" fontAlgn="t"/>
                      <a:r>
                        <a:rPr lang="en-US" sz="105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(27.2, 28.9)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1065">
                <a:tc>
                  <a:txBody>
                    <a:bodyPr/>
                    <a:lstStyle/>
                    <a:p>
                      <a:pPr algn="l" fontAlgn="t"/>
                      <a:r>
                        <a:rPr lang="en-US" sz="105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(27.8, 30.0)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1065">
                <a:tc>
                  <a:txBody>
                    <a:bodyPr/>
                    <a:lstStyle/>
                    <a:p>
                      <a:pPr algn="l" fontAlgn="t"/>
                      <a:r>
                        <a:rPr lang="en-US" sz="105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1065">
                <a:tc>
                  <a:txBody>
                    <a:bodyPr/>
                    <a:lstStyle/>
                    <a:p>
                      <a:pPr algn="l" fontAlgn="t"/>
                      <a:r>
                        <a:rPr lang="en-US" sz="105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(25.8, 27.7)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1065">
                <a:tc>
                  <a:txBody>
                    <a:bodyPr/>
                    <a:lstStyle/>
                    <a:p>
                      <a:pPr algn="l" fontAlgn="t"/>
                      <a:r>
                        <a:rPr lang="en-US" sz="105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(24.0, 25.1)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68721">
                <a:tc>
                  <a:txBody>
                    <a:bodyPr/>
                    <a:lstStyle/>
                    <a:p>
                      <a:pPr algn="l" fontAlgn="t"/>
                      <a:r>
                        <a:rPr lang="en-US" sz="1050" b="0" i="0" u="none" strike="noStrike" dirty="0">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(23.5, 25.1)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1065">
                <a:tc>
                  <a:txBody>
                    <a:bodyPr/>
                    <a:lstStyle/>
                    <a:p>
                      <a:pPr algn="l" fontAlgn="t"/>
                      <a:r>
                        <a:rPr lang="en-US" sz="1050" b="0" i="0" u="none" strike="noStrike" dirty="0">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(25.2, 26.9)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1065">
                <a:tc>
                  <a:txBody>
                    <a:bodyPr/>
                    <a:lstStyle/>
                    <a:p>
                      <a:pPr algn="l" fontAlgn="t"/>
                      <a:r>
                        <a:rPr lang="en-US" sz="105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(27.1, 28.5)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1065">
                <a:tc>
                  <a:txBody>
                    <a:bodyPr/>
                    <a:lstStyle/>
                    <a:p>
                      <a:pPr algn="l" fontAlgn="t"/>
                      <a:r>
                        <a:rPr lang="en-US" sz="105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(33.8, 35.6)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1065">
                <a:tc>
                  <a:txBody>
                    <a:bodyPr/>
                    <a:lstStyle/>
                    <a:p>
                      <a:pPr algn="l" fontAlgn="t"/>
                      <a:r>
                        <a:rPr lang="en-US" sz="105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(28.6, 30.7)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1065">
                <a:tc>
                  <a:txBody>
                    <a:bodyPr/>
                    <a:lstStyle/>
                    <a:p>
                      <a:pPr algn="l" fontAlgn="t"/>
                      <a:r>
                        <a:rPr lang="en-US" sz="105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(25.7, 27.9)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220579468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Non-Hispanic White Adults, by State and Territory, BRFSS, 2013-2015</a:t>
            </a:r>
          </a:p>
        </p:txBody>
      </p:sp>
      <p:sp>
        <p:nvSpPr>
          <p:cNvPr id="4" name="Text Placeholder 3"/>
          <p:cNvSpPr>
            <a:spLocks noGrp="1"/>
          </p:cNvSpPr>
          <p:nvPr>
            <p:ph type="body" sz="quarter" idx="11"/>
          </p:nvPr>
        </p:nvSpPr>
        <p:spPr>
          <a:xfrm>
            <a:off x="514349" y="6205986"/>
            <a:ext cx="9332384" cy="372235"/>
          </a:xfrm>
        </p:spPr>
        <p:txBody>
          <a:bodyPr/>
          <a:lstStyle/>
          <a:p>
            <a:pPr indent="0"/>
            <a:r>
              <a:rPr lang="en-US" sz="900" i="1" dirty="0">
                <a:latin typeface="Verdana" pitchFamily="34" charset="0"/>
              </a:rPr>
              <a:t>Source: </a:t>
            </a:r>
            <a:r>
              <a:rPr lang="en-US" sz="900" dirty="0">
                <a:latin typeface="Verdana" pitchFamily="34" charset="0"/>
              </a:rPr>
              <a:t>Behavioral Risk Factor Surveillance System, CDC. </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nvGraphicFramePr>
        <p:xfrm>
          <a:off x="790575" y="1158467"/>
          <a:ext cx="4251102" cy="4827490"/>
        </p:xfrm>
        <a:graphic>
          <a:graphicData uri="http://schemas.openxmlformats.org/drawingml/2006/table">
            <a:tbl>
              <a:tblPr firstRow="1"/>
              <a:tblGrid>
                <a:gridCol w="1466850">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gridCol w="1393602">
                  <a:extLst>
                    <a:ext uri="{9D8B030D-6E8A-4147-A177-3AD203B41FA5}">
                      <a16:colId xmlns:a16="http://schemas.microsoft.com/office/drawing/2014/main" val="20002"/>
                    </a:ext>
                  </a:extLst>
                </a:gridCol>
              </a:tblGrid>
              <a:tr h="179014">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9078">
                <a:tc>
                  <a:txBody>
                    <a:bodyPr/>
                    <a:lstStyle/>
                    <a:p>
                      <a:pPr algn="l" fontAlgn="t"/>
                      <a:r>
                        <a:rPr lang="en-US" sz="1050" b="0" i="0" u="none" strike="noStrike" dirty="0">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(30.1, 32.1)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9078">
                <a:tc>
                  <a:txBody>
                    <a:bodyPr/>
                    <a:lstStyle/>
                    <a:p>
                      <a:pPr algn="l" fontAlgn="t"/>
                      <a:r>
                        <a:rPr lang="en-US" sz="1050" b="0" i="0" u="none" strike="noStrike" dirty="0">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(26.4, 29.0)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9078">
                <a:tc>
                  <a:txBody>
                    <a:bodyPr/>
                    <a:lstStyle/>
                    <a:p>
                      <a:pPr algn="l" fontAlgn="t"/>
                      <a:r>
                        <a:rPr lang="en-US" sz="1050" b="0" i="0" u="none" strike="noStrike" dirty="0">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(23.4, 25.5)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9078">
                <a:tc>
                  <a:txBody>
                    <a:bodyPr/>
                    <a:lstStyle/>
                    <a:p>
                      <a:pPr algn="l" fontAlgn="t"/>
                      <a:r>
                        <a:rPr lang="en-US" sz="105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(31.9, 34.6)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9078">
                <a:tc>
                  <a:txBody>
                    <a:bodyPr/>
                    <a:lstStyle/>
                    <a:p>
                      <a:pPr algn="l" fontAlgn="t"/>
                      <a:r>
                        <a:rPr lang="en-US" sz="105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(21.4, 23.1)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9078">
                <a:tc>
                  <a:txBody>
                    <a:bodyPr/>
                    <a:lstStyle/>
                    <a:p>
                      <a:pPr algn="l" fontAlgn="t"/>
                      <a:r>
                        <a:rPr lang="en-US" sz="105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(18.5, 19.7)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9078">
                <a:tc>
                  <a:txBody>
                    <a:bodyPr/>
                    <a:lstStyle/>
                    <a:p>
                      <a:pPr algn="l" fontAlgn="t"/>
                      <a:r>
                        <a:rPr lang="en-US" sz="105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(23.2, 24.9)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9078">
                <a:tc>
                  <a:txBody>
                    <a:bodyPr/>
                    <a:lstStyle/>
                    <a:p>
                      <a:pPr algn="l" fontAlgn="t"/>
                      <a:r>
                        <a:rPr lang="en-US" sz="105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(28.1, 30.8)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54070">
                <a:tc>
                  <a:txBody>
                    <a:bodyPr/>
                    <a:lstStyle/>
                    <a:p>
                      <a:pPr algn="l" fontAlgn="t"/>
                      <a:r>
                        <a:rPr lang="en-US" sz="105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(8.6, 11.4)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9078">
                <a:tc>
                  <a:txBody>
                    <a:bodyPr/>
                    <a:lstStyle/>
                    <a:p>
                      <a:pPr algn="l" fontAlgn="t"/>
                      <a:r>
                        <a:rPr lang="en-US" sz="105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(24.4, 26.0)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9078">
                <a:tc>
                  <a:txBody>
                    <a:bodyPr/>
                    <a:lstStyle/>
                    <a:p>
                      <a:pPr algn="l" fontAlgn="t"/>
                      <a:r>
                        <a:rPr lang="en-US" sz="105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(27.0, 29.2)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9078">
                <a:tc>
                  <a:txBody>
                    <a:bodyPr/>
                    <a:lstStyle/>
                    <a:p>
                      <a:pPr algn="l" fontAlgn="t"/>
                      <a:r>
                        <a:rPr lang="en-US" sz="105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(16.7, 26.2)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9078">
                <a:tc>
                  <a:txBody>
                    <a:bodyPr/>
                    <a:lstStyle/>
                    <a:p>
                      <a:pPr algn="l" fontAlgn="t"/>
                      <a:r>
                        <a:rPr lang="en-US" sz="105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(16.6, 19.4)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9078">
                <a:tc>
                  <a:txBody>
                    <a:bodyPr/>
                    <a:lstStyle/>
                    <a:p>
                      <a:pPr algn="l" fontAlgn="t"/>
                      <a:r>
                        <a:rPr lang="en-US" sz="105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(27.0, 29.2)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9078">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(27.2, 29.3)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9078">
                <a:tc>
                  <a:txBody>
                    <a:bodyPr/>
                    <a:lstStyle/>
                    <a:p>
                      <a:pPr algn="l" fontAlgn="t"/>
                      <a:r>
                        <a:rPr lang="en-US" sz="105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(30.4, 32.2)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9078">
                <a:tc>
                  <a:txBody>
                    <a:bodyPr/>
                    <a:lstStyle/>
                    <a:p>
                      <a:pPr algn="l" fontAlgn="t"/>
                      <a:r>
                        <a:rPr lang="en-US" sz="105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(30.8, 32.5)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9078">
                <a:tc>
                  <a:txBody>
                    <a:bodyPr/>
                    <a:lstStyle/>
                    <a:p>
                      <a:pPr algn="l" fontAlgn="t"/>
                      <a:r>
                        <a:rPr lang="en-US" sz="105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(30.5, 31.6)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9078">
                <a:tc>
                  <a:txBody>
                    <a:bodyPr/>
                    <a:lstStyle/>
                    <a:p>
                      <a:pPr algn="l" fontAlgn="t"/>
                      <a:r>
                        <a:rPr lang="en-US" sz="105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(32.0, 33.8)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9078">
                <a:tc>
                  <a:txBody>
                    <a:bodyPr/>
                    <a:lstStyle/>
                    <a:p>
                      <a:pPr algn="l" fontAlgn="t"/>
                      <a:r>
                        <a:rPr lang="en-US" sz="105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(30.7, 33.2)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9078">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(28.4, 30.0)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9078">
                <a:tc>
                  <a:txBody>
                    <a:bodyPr/>
                    <a:lstStyle/>
                    <a:p>
                      <a:pPr algn="l" fontAlgn="t"/>
                      <a:r>
                        <a:rPr lang="en-US" sz="105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(25.8, 27.8)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7603">
                <a:tc>
                  <a:txBody>
                    <a:bodyPr/>
                    <a:lstStyle/>
                    <a:p>
                      <a:pPr algn="l" fontAlgn="t"/>
                      <a:r>
                        <a:rPr lang="en-US" sz="105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(22.3, 23.8)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7603">
                <a:tc>
                  <a:txBody>
                    <a:bodyPr/>
                    <a:lstStyle/>
                    <a:p>
                      <a:pPr algn="l" fontAlgn="t"/>
                      <a:r>
                        <a:rPr lang="en-US" sz="105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(29.5, 31.0)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7603">
                <a:tc>
                  <a:txBody>
                    <a:bodyPr/>
                    <a:lstStyle/>
                    <a:p>
                      <a:pPr algn="l" fontAlgn="t"/>
                      <a:r>
                        <a:rPr lang="en-US" sz="105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(25.8, 27.1)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5009">
                <a:tc>
                  <a:txBody>
                    <a:bodyPr/>
                    <a:lstStyle/>
                    <a:p>
                      <a:pPr algn="l" fontAlgn="t"/>
                      <a:r>
                        <a:rPr lang="en-US" sz="1050" b="0" i="0" u="none" strike="noStrike">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(30.2, 32.8)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nvGraphicFramePr>
        <p:xfrm>
          <a:off x="5337560" y="1161879"/>
          <a:ext cx="4167963" cy="4824084"/>
        </p:xfrm>
        <a:graphic>
          <a:graphicData uri="http://schemas.openxmlformats.org/drawingml/2006/table">
            <a:tbl>
              <a:tblPr firstRow="1"/>
              <a:tblGrid>
                <a:gridCol w="1406140">
                  <a:extLst>
                    <a:ext uri="{9D8B030D-6E8A-4147-A177-3AD203B41FA5}">
                      <a16:colId xmlns:a16="http://schemas.microsoft.com/office/drawing/2014/main" val="20000"/>
                    </a:ext>
                  </a:extLst>
                </a:gridCol>
                <a:gridCol w="1390366">
                  <a:extLst>
                    <a:ext uri="{9D8B030D-6E8A-4147-A177-3AD203B41FA5}">
                      <a16:colId xmlns:a16="http://schemas.microsoft.com/office/drawing/2014/main" val="20001"/>
                    </a:ext>
                  </a:extLst>
                </a:gridCol>
                <a:gridCol w="1371457">
                  <a:extLst>
                    <a:ext uri="{9D8B030D-6E8A-4147-A177-3AD203B41FA5}">
                      <a16:colId xmlns:a16="http://schemas.microsoft.com/office/drawing/2014/main" val="20002"/>
                    </a:ext>
                  </a:extLst>
                </a:gridCol>
              </a:tblGrid>
              <a:tr h="199530">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1065">
                <a:tc>
                  <a:txBody>
                    <a:bodyPr/>
                    <a:lstStyle/>
                    <a:p>
                      <a:pPr algn="l" fontAlgn="t"/>
                      <a:r>
                        <a:rPr lang="en-US" sz="1050" b="0" i="0" u="none" strike="noStrike">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(29.4, 31.4)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1065">
                <a:tc>
                  <a:txBody>
                    <a:bodyPr/>
                    <a:lstStyle/>
                    <a:p>
                      <a:pPr algn="l" fontAlgn="t"/>
                      <a:r>
                        <a:rPr lang="en-US" sz="105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(22.9, 24.6)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1065">
                <a:tc>
                  <a:txBody>
                    <a:bodyPr/>
                    <a:lstStyle/>
                    <a:p>
                      <a:pPr algn="l" fontAlgn="t"/>
                      <a:r>
                        <a:rPr lang="en-US" sz="105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(29.3, 30.6)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1065">
                <a:tc>
                  <a:txBody>
                    <a:bodyPr/>
                    <a:lstStyle/>
                    <a:p>
                      <a:pPr algn="l" fontAlgn="t"/>
                      <a:r>
                        <a:rPr lang="en-US" sz="105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(24.7, 27.9)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9208">
                <a:tc>
                  <a:txBody>
                    <a:bodyPr/>
                    <a:lstStyle/>
                    <a:p>
                      <a:pPr algn="l" fontAlgn="t"/>
                      <a:r>
                        <a:rPr lang="en-US" sz="105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(26.4, 28.2)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1065">
                <a:tc>
                  <a:txBody>
                    <a:bodyPr/>
                    <a:lstStyle/>
                    <a:p>
                      <a:pPr algn="l" fontAlgn="t"/>
                      <a:r>
                        <a:rPr lang="en-US" sz="105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(24.8, 26.5)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1065">
                <a:tc>
                  <a:txBody>
                    <a:bodyPr/>
                    <a:lstStyle/>
                    <a:p>
                      <a:pPr algn="l" fontAlgn="t"/>
                      <a:r>
                        <a:rPr lang="en-US" sz="105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(21.7, 24.0)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1065">
                <a:tc>
                  <a:txBody>
                    <a:bodyPr/>
                    <a:lstStyle/>
                    <a:p>
                      <a:pPr algn="l" fontAlgn="t"/>
                      <a:r>
                        <a:rPr lang="en-US" sz="105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(24.1, 25.8)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1065">
                <a:tc>
                  <a:txBody>
                    <a:bodyPr/>
                    <a:lstStyle/>
                    <a:p>
                      <a:pPr algn="l" fontAlgn="t"/>
                      <a:r>
                        <a:rPr lang="en-US" sz="105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(26.3, 28.1)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1065">
                <a:tc>
                  <a:txBody>
                    <a:bodyPr/>
                    <a:lstStyle/>
                    <a:p>
                      <a:pPr algn="l" fontAlgn="t"/>
                      <a:r>
                        <a:rPr lang="en-US" sz="105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(30.4, 32.3)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1065">
                <a:tc>
                  <a:txBody>
                    <a:bodyPr/>
                    <a:lstStyle/>
                    <a:p>
                      <a:pPr algn="l" fontAlgn="t"/>
                      <a:r>
                        <a:rPr lang="en-US" sz="105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(29.7, 31.4)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1065">
                <a:tc>
                  <a:txBody>
                    <a:bodyPr/>
                    <a:lstStyle/>
                    <a:p>
                      <a:pPr algn="l" fontAlgn="t"/>
                      <a:r>
                        <a:rPr lang="en-US" sz="105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(31.5, 33.4)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1065">
                <a:tc>
                  <a:txBody>
                    <a:bodyPr/>
                    <a:lstStyle/>
                    <a:p>
                      <a:pPr algn="l" fontAlgn="t"/>
                      <a:r>
                        <a:rPr lang="en-US" sz="105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(27.1, 29.1)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1065">
                <a:tc>
                  <a:txBody>
                    <a:bodyPr/>
                    <a:lstStyle/>
                    <a:p>
                      <a:pPr algn="l" fontAlgn="t"/>
                      <a:r>
                        <a:rPr lang="en-US" sz="105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(28.6, 30.3)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1065">
                <a:tc>
                  <a:txBody>
                    <a:bodyPr/>
                    <a:lstStyle/>
                    <a:p>
                      <a:pPr algn="l" fontAlgn="t"/>
                      <a:r>
                        <a:rPr lang="en-US" sz="105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(33.4, 58.0)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1065">
                <a:tc>
                  <a:txBody>
                    <a:bodyPr/>
                    <a:lstStyle/>
                    <a:p>
                      <a:pPr algn="l" fontAlgn="t"/>
                      <a:r>
                        <a:rPr lang="en-US" sz="105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(25.4, 27.4)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1065">
                <a:tc>
                  <a:txBody>
                    <a:bodyPr/>
                    <a:lstStyle/>
                    <a:p>
                      <a:pPr algn="l" fontAlgn="t"/>
                      <a:r>
                        <a:rPr lang="en-US" sz="105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(27.5, 29.2)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1065">
                <a:tc>
                  <a:txBody>
                    <a:bodyPr/>
                    <a:lstStyle/>
                    <a:p>
                      <a:pPr algn="l" fontAlgn="t"/>
                      <a:r>
                        <a:rPr lang="en-US" sz="105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(28.5, 30.8)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1065">
                <a:tc>
                  <a:txBody>
                    <a:bodyPr/>
                    <a:lstStyle/>
                    <a:p>
                      <a:pPr algn="l" fontAlgn="t"/>
                      <a:r>
                        <a:rPr lang="en-US" sz="105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(30.3, 32.6)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1065">
                <a:tc>
                  <a:txBody>
                    <a:bodyPr/>
                    <a:lstStyle/>
                    <a:p>
                      <a:pPr algn="l" fontAlgn="t"/>
                      <a:r>
                        <a:rPr lang="en-US" sz="105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(26.9, 28.9)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1065">
                <a:tc>
                  <a:txBody>
                    <a:bodyPr/>
                    <a:lstStyle/>
                    <a:p>
                      <a:pPr algn="l" fontAlgn="t"/>
                      <a:r>
                        <a:rPr lang="en-US" sz="105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(23.9, 25.1)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68721">
                <a:tc>
                  <a:txBody>
                    <a:bodyPr/>
                    <a:lstStyle/>
                    <a:p>
                      <a:pPr algn="l" fontAlgn="t"/>
                      <a:r>
                        <a:rPr lang="en-US" sz="105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(24.0, 25.6)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1065">
                <a:tc>
                  <a:txBody>
                    <a:bodyPr/>
                    <a:lstStyle/>
                    <a:p>
                      <a:pPr algn="l" fontAlgn="t"/>
                      <a:r>
                        <a:rPr lang="en-US" sz="105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(25.9, 27.5)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1065">
                <a:tc>
                  <a:txBody>
                    <a:bodyPr/>
                    <a:lstStyle/>
                    <a:p>
                      <a:pPr algn="l" fontAlgn="t"/>
                      <a:r>
                        <a:rPr lang="en-US" sz="105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1065">
                <a:tc>
                  <a:txBody>
                    <a:bodyPr/>
                    <a:lstStyle/>
                    <a:p>
                      <a:pPr algn="l" fontAlgn="t"/>
                      <a:r>
                        <a:rPr lang="en-US" sz="105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(34.3, 36.1)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1065">
                <a:tc>
                  <a:txBody>
                    <a:bodyPr/>
                    <a:lstStyle/>
                    <a:p>
                      <a:pPr algn="l" fontAlgn="t"/>
                      <a:r>
                        <a:rPr lang="en-US" sz="105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(28.9, 30.8)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1065">
                <a:tc>
                  <a:txBody>
                    <a:bodyPr/>
                    <a:lstStyle/>
                    <a:p>
                      <a:pPr algn="l" fontAlgn="t"/>
                      <a:r>
                        <a:rPr lang="en-US" sz="105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(26.9, 29.1)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227586180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Non-Hispanic White Adults, by State and Territory, BRFSS, 2014-2016</a:t>
            </a:r>
          </a:p>
        </p:txBody>
      </p:sp>
      <p:sp>
        <p:nvSpPr>
          <p:cNvPr id="4" name="Text Placeholder 3"/>
          <p:cNvSpPr>
            <a:spLocks noGrp="1"/>
          </p:cNvSpPr>
          <p:nvPr>
            <p:ph type="body" sz="quarter" idx="11"/>
          </p:nvPr>
        </p:nvSpPr>
        <p:spPr>
          <a:xfrm>
            <a:off x="514349" y="6205986"/>
            <a:ext cx="9332384" cy="372235"/>
          </a:xfrm>
        </p:spPr>
        <p:txBody>
          <a:bodyPr/>
          <a:lstStyle/>
          <a:p>
            <a:pPr indent="0"/>
            <a:r>
              <a:rPr lang="en-US" sz="900" i="1" dirty="0">
                <a:latin typeface="Verdana" pitchFamily="34" charset="0"/>
              </a:rPr>
              <a:t>Source: </a:t>
            </a:r>
            <a:r>
              <a:rPr lang="en-US" sz="900" dirty="0">
                <a:latin typeface="Verdana" pitchFamily="34" charset="0"/>
              </a:rPr>
              <a:t>Behavioral Risk Factor Surveillance System, CDC. </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nvGraphicFramePr>
        <p:xfrm>
          <a:off x="790575" y="1158467"/>
          <a:ext cx="4251102" cy="4837741"/>
        </p:xfrm>
        <a:graphic>
          <a:graphicData uri="http://schemas.openxmlformats.org/drawingml/2006/table">
            <a:tbl>
              <a:tblPr firstRow="1"/>
              <a:tblGrid>
                <a:gridCol w="1466850">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gridCol w="1393602">
                  <a:extLst>
                    <a:ext uri="{9D8B030D-6E8A-4147-A177-3AD203B41FA5}">
                      <a16:colId xmlns:a16="http://schemas.microsoft.com/office/drawing/2014/main" val="20002"/>
                    </a:ext>
                  </a:extLst>
                </a:gridCol>
              </a:tblGrid>
              <a:tr h="179014">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9078">
                <a:tc>
                  <a:txBody>
                    <a:bodyPr/>
                    <a:lstStyle/>
                    <a:p>
                      <a:pPr algn="l" fontAlgn="t"/>
                      <a:r>
                        <a:rPr lang="en-US" sz="1100" b="0" i="0" u="none" strike="noStrike" dirty="0">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(31.4, 33.4)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9078">
                <a:tc>
                  <a:txBody>
                    <a:bodyPr/>
                    <a:lstStyle/>
                    <a:p>
                      <a:pPr algn="l" fontAlgn="t"/>
                      <a:r>
                        <a:rPr lang="en-US" sz="1100" b="0" i="0" u="none" strike="noStrike" dirty="0">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(27.2, 30.2)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9078">
                <a:tc>
                  <a:txBody>
                    <a:bodyPr/>
                    <a:lstStyle/>
                    <a:p>
                      <a:pPr algn="l" fontAlgn="t"/>
                      <a:r>
                        <a:rPr lang="en-US" sz="110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(25.1, 26.9)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9078">
                <a:tc>
                  <a:txBody>
                    <a:bodyPr/>
                    <a:lstStyle/>
                    <a:p>
                      <a:pPr algn="l" fontAlgn="t"/>
                      <a:r>
                        <a:rPr lang="en-US" sz="110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(32.5, 35.4)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9078">
                <a:tc>
                  <a:txBody>
                    <a:bodyPr/>
                    <a:lstStyle/>
                    <a:p>
                      <a:pPr algn="l" fontAlgn="t"/>
                      <a:r>
                        <a:rPr lang="en-US" sz="110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(21.9, 23.6)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9078">
                <a:tc>
                  <a:txBody>
                    <a:bodyPr/>
                    <a:lstStyle/>
                    <a:p>
                      <a:pPr algn="l" fontAlgn="t"/>
                      <a:r>
                        <a:rPr lang="en-US" sz="110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(19.2, 20.4)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9078">
                <a:tc>
                  <a:txBody>
                    <a:bodyPr/>
                    <a:lstStyle/>
                    <a:p>
                      <a:pPr algn="l" fontAlgn="t"/>
                      <a:r>
                        <a:rPr lang="en-US" sz="110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(23.5, 25.1)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9078">
                <a:tc>
                  <a:txBody>
                    <a:bodyPr/>
                    <a:lstStyle/>
                    <a:p>
                      <a:pPr algn="l" fontAlgn="t"/>
                      <a:r>
                        <a:rPr lang="en-US" sz="110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(28.0, 30.9)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54070">
                <a:tc>
                  <a:txBody>
                    <a:bodyPr/>
                    <a:lstStyle/>
                    <a:p>
                      <a:pPr algn="l" fontAlgn="t"/>
                      <a:r>
                        <a:rPr lang="en-US" sz="110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(8.5, 11.2)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9078">
                <a:tc>
                  <a:txBody>
                    <a:bodyPr/>
                    <a:lstStyle/>
                    <a:p>
                      <a:pPr algn="l" fontAlgn="t"/>
                      <a:r>
                        <a:rPr lang="en-US" sz="110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(24.9, 26.5)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9078">
                <a:tc>
                  <a:txBody>
                    <a:bodyPr/>
                    <a:lstStyle/>
                    <a:p>
                      <a:pPr algn="l" fontAlgn="t"/>
                      <a:r>
                        <a:rPr lang="en-US" sz="110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(27.7, 30.1)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9078">
                <a:tc>
                  <a:txBody>
                    <a:bodyPr/>
                    <a:lstStyle/>
                    <a:p>
                      <a:pPr algn="l" fontAlgn="t"/>
                      <a:r>
                        <a:rPr lang="en-US" sz="110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(19.9, 30.5)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9078">
                <a:tc>
                  <a:txBody>
                    <a:bodyPr/>
                    <a:lstStyle/>
                    <a:p>
                      <a:pPr algn="l" fontAlgn="t"/>
                      <a:r>
                        <a:rPr lang="en-US" sz="110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(16.3, 19.0)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9078">
                <a:tc>
                  <a:txBody>
                    <a:bodyPr/>
                    <a:lstStyle/>
                    <a:p>
                      <a:pPr algn="l" fontAlgn="t"/>
                      <a:r>
                        <a:rPr lang="en-US" sz="110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(26.6, 28.7)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9078">
                <a:tc>
                  <a:txBody>
                    <a:bodyPr/>
                    <a:lstStyle/>
                    <a:p>
                      <a:pPr algn="l" fontAlgn="t"/>
                      <a:r>
                        <a:rPr lang="en-US" sz="110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(28.1, 30.3)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9078">
                <a:tc>
                  <a:txBody>
                    <a:bodyPr/>
                    <a:lstStyle/>
                    <a:p>
                      <a:pPr algn="l" fontAlgn="t"/>
                      <a:r>
                        <a:rPr lang="en-US" sz="110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(30.9, 32.7)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9078">
                <a:tc>
                  <a:txBody>
                    <a:bodyPr/>
                    <a:lstStyle/>
                    <a:p>
                      <a:pPr algn="l" fontAlgn="t"/>
                      <a:r>
                        <a:rPr lang="en-US" sz="110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(31.1, 32.8)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9078">
                <a:tc>
                  <a:txBody>
                    <a:bodyPr/>
                    <a:lstStyle/>
                    <a:p>
                      <a:pPr algn="l" fontAlgn="t"/>
                      <a:r>
                        <a:rPr lang="en-US" sz="110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(30.9, 32.1)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9078">
                <a:tc>
                  <a:txBody>
                    <a:bodyPr/>
                    <a:lstStyle/>
                    <a:p>
                      <a:pPr algn="l" fontAlgn="t"/>
                      <a:r>
                        <a:rPr lang="en-US" sz="110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(32.4, 34.3)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9078">
                <a:tc>
                  <a:txBody>
                    <a:bodyPr/>
                    <a:lstStyle/>
                    <a:p>
                      <a:pPr algn="l" fontAlgn="t"/>
                      <a:r>
                        <a:rPr lang="en-US" sz="110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(31.4, 33.9)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9078">
                <a:tc>
                  <a:txBody>
                    <a:bodyPr/>
                    <a:lstStyle/>
                    <a:p>
                      <a:pPr algn="l" fontAlgn="t"/>
                      <a:r>
                        <a:rPr lang="en-US" sz="110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(28.7, 30.3)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9078">
                <a:tc>
                  <a:txBody>
                    <a:bodyPr/>
                    <a:lstStyle/>
                    <a:p>
                      <a:pPr algn="l" fontAlgn="t"/>
                      <a:r>
                        <a:rPr lang="en-US" sz="110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(26.8, 28.8)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7603">
                <a:tc>
                  <a:txBody>
                    <a:bodyPr/>
                    <a:lstStyle/>
                    <a:p>
                      <a:pPr algn="l" fontAlgn="t"/>
                      <a:r>
                        <a:rPr lang="en-US" sz="110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(22.2, 23.7)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7603">
                <a:tc>
                  <a:txBody>
                    <a:bodyPr/>
                    <a:lstStyle/>
                    <a:p>
                      <a:pPr algn="l" fontAlgn="t"/>
                      <a:r>
                        <a:rPr lang="en-US" sz="110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(29.9, 31.4)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7603">
                <a:tc>
                  <a:txBody>
                    <a:bodyPr/>
                    <a:lstStyle/>
                    <a:p>
                      <a:pPr algn="l" fontAlgn="t"/>
                      <a:r>
                        <a:rPr lang="en-US" sz="110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(26.8, 27.8)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5009">
                <a:tc>
                  <a:txBody>
                    <a:bodyPr/>
                    <a:lstStyle/>
                    <a:p>
                      <a:pPr algn="l" fontAlgn="t"/>
                      <a:r>
                        <a:rPr lang="en-US" sz="1100" b="0" i="0" u="none" strike="noStrike">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(30.6, 33.3)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nvGraphicFramePr>
        <p:xfrm>
          <a:off x="5337560" y="1161879"/>
          <a:ext cx="4167963" cy="4824084"/>
        </p:xfrm>
        <a:graphic>
          <a:graphicData uri="http://schemas.openxmlformats.org/drawingml/2006/table">
            <a:tbl>
              <a:tblPr firstRow="1"/>
              <a:tblGrid>
                <a:gridCol w="1406140">
                  <a:extLst>
                    <a:ext uri="{9D8B030D-6E8A-4147-A177-3AD203B41FA5}">
                      <a16:colId xmlns:a16="http://schemas.microsoft.com/office/drawing/2014/main" val="20000"/>
                    </a:ext>
                  </a:extLst>
                </a:gridCol>
                <a:gridCol w="1390366">
                  <a:extLst>
                    <a:ext uri="{9D8B030D-6E8A-4147-A177-3AD203B41FA5}">
                      <a16:colId xmlns:a16="http://schemas.microsoft.com/office/drawing/2014/main" val="20001"/>
                    </a:ext>
                  </a:extLst>
                </a:gridCol>
                <a:gridCol w="1371457">
                  <a:extLst>
                    <a:ext uri="{9D8B030D-6E8A-4147-A177-3AD203B41FA5}">
                      <a16:colId xmlns:a16="http://schemas.microsoft.com/office/drawing/2014/main" val="20002"/>
                    </a:ext>
                  </a:extLst>
                </a:gridCol>
              </a:tblGrid>
              <a:tr h="199530">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1065">
                <a:tc>
                  <a:txBody>
                    <a:bodyPr/>
                    <a:lstStyle/>
                    <a:p>
                      <a:pPr algn="l" fontAlgn="t"/>
                      <a:r>
                        <a:rPr lang="en-US" sz="110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(29.7, 31.8)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1065">
                <a:tc>
                  <a:txBody>
                    <a:bodyPr/>
                    <a:lstStyle/>
                    <a:p>
                      <a:pPr algn="l" fontAlgn="t"/>
                      <a:r>
                        <a:rPr lang="en-US" sz="1100" b="0" i="0" u="none" strike="noStrike" dirty="0">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(23.5, 25.4)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1065">
                <a:tc>
                  <a:txBody>
                    <a:bodyPr/>
                    <a:lstStyle/>
                    <a:p>
                      <a:pPr algn="l" fontAlgn="t"/>
                      <a:r>
                        <a:rPr lang="en-US" sz="1100" b="0" i="0" u="none" strike="noStrike" dirty="0">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(30.1, 31.5)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1065">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(24.7, 27.9)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9208">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(26.3, 28.2)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1065">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(24.5, 26.4)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1065">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(22.7, 25.2)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1065">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(24.3, 25.9)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1065">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(27.2, 29.1)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1065">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(30.5, 32.6)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1065">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(30.0, 31.7)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1065">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(31.3, 33.2)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1065">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(28.1, 30.0)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1065">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(28.6, 30.4)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1065">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(24.8, 49.0)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1065">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(24.9, 27.1)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1065">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(28.1, 29.8)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1065">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(28.4, 30.7)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1065">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(30.2, 32.4)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1065">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(28.1, 30.3)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1065">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(24.3, 25.6)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68721">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(24.9, 26.6)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1065">
                <a:tc>
                  <a:txBody>
                    <a:bodyPr/>
                    <a:lstStyle/>
                    <a:p>
                      <a:pPr algn="l" fontAlgn="t"/>
                      <a:r>
                        <a:rPr lang="en-US" sz="110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(26.5, 28.2)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1065">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(27.5, 28.8)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1065">
                <a:tc>
                  <a:txBody>
                    <a:bodyPr/>
                    <a:lstStyle/>
                    <a:p>
                      <a:pPr algn="l" fontAlgn="t"/>
                      <a:r>
                        <a:rPr lang="en-US" sz="110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(35.2, 36.9)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1065">
                <a:tc>
                  <a:txBody>
                    <a:bodyPr/>
                    <a:lstStyle/>
                    <a:p>
                      <a:pPr algn="l" fontAlgn="t"/>
                      <a:r>
                        <a:rPr lang="en-US" sz="110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(29.5, 31.5)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1065">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(26.8, 29.2)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113598567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Non-Hispanic White Adults, by State and Territory, BRFSS, 2015-2017</a:t>
            </a:r>
          </a:p>
        </p:txBody>
      </p:sp>
      <p:sp>
        <p:nvSpPr>
          <p:cNvPr id="4" name="Text Placeholder 3"/>
          <p:cNvSpPr>
            <a:spLocks noGrp="1"/>
          </p:cNvSpPr>
          <p:nvPr>
            <p:ph type="body" sz="quarter" idx="11"/>
          </p:nvPr>
        </p:nvSpPr>
        <p:spPr>
          <a:xfrm>
            <a:off x="514349" y="5949017"/>
            <a:ext cx="9332384" cy="439040"/>
          </a:xfrm>
        </p:spPr>
        <p:txBody>
          <a:bodyPr/>
          <a:lstStyle/>
          <a:p>
            <a:pPr indent="0"/>
            <a:endParaRPr lang="en-US" sz="900" dirty="0">
              <a:solidFill>
                <a:srgbClr val="060606"/>
              </a:solidFill>
              <a:latin typeface="Verdana" panose="020B0604030504040204" pitchFamily="34" charset="0"/>
              <a:ea typeface="Verdana" panose="020B0604030504040204" pitchFamily="34" charset="0"/>
              <a:cs typeface="Verdana" panose="020B0604030504040204" pitchFamily="34" charset="0"/>
            </a:endParaRPr>
          </a:p>
          <a:p>
            <a:pPr indent="0"/>
            <a:r>
              <a:rPr lang="en-US" sz="900" i="1" dirty="0">
                <a:latin typeface="Verdana" pitchFamily="34" charset="0"/>
              </a:rPr>
              <a:t>Source: </a:t>
            </a:r>
            <a:r>
              <a:rPr lang="en-US" sz="900" dirty="0">
                <a:latin typeface="Verdana" pitchFamily="34" charset="0"/>
              </a:rPr>
              <a:t>Behavioral Risk Factor Surveillance System, CDC. </a:t>
            </a:r>
          </a:p>
        </p:txBody>
      </p:sp>
      <p:graphicFrame>
        <p:nvGraphicFramePr>
          <p:cNvPr id="5" name="Table 4" descr="Prevalence of Self-Reported Obesity Among U.S. Adults" title="Prevalence of Self-Reported Obesity Among U.S. Adults"/>
          <p:cNvGraphicFramePr>
            <a:graphicFrameLocks noGrp="1"/>
          </p:cNvGraphicFramePr>
          <p:nvPr/>
        </p:nvGraphicFramePr>
        <p:xfrm>
          <a:off x="859809" y="1157125"/>
          <a:ext cx="4189863" cy="4840032"/>
        </p:xfrm>
        <a:graphic>
          <a:graphicData uri="http://schemas.openxmlformats.org/drawingml/2006/table">
            <a:tbl>
              <a:tblPr firstRow="1"/>
              <a:tblGrid>
                <a:gridCol w="1445719">
                  <a:extLst>
                    <a:ext uri="{9D8B030D-6E8A-4147-A177-3AD203B41FA5}">
                      <a16:colId xmlns:a16="http://schemas.microsoft.com/office/drawing/2014/main" val="20000"/>
                    </a:ext>
                  </a:extLst>
                </a:gridCol>
                <a:gridCol w="1370617">
                  <a:extLst>
                    <a:ext uri="{9D8B030D-6E8A-4147-A177-3AD203B41FA5}">
                      <a16:colId xmlns:a16="http://schemas.microsoft.com/office/drawing/2014/main" val="20001"/>
                    </a:ext>
                  </a:extLst>
                </a:gridCol>
                <a:gridCol w="1373527">
                  <a:extLst>
                    <a:ext uri="{9D8B030D-6E8A-4147-A177-3AD203B41FA5}">
                      <a16:colId xmlns:a16="http://schemas.microsoft.com/office/drawing/2014/main" val="20002"/>
                    </a:ext>
                  </a:extLst>
                </a:gridCol>
              </a:tblGrid>
              <a:tr h="172984">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3044">
                <a:tc>
                  <a:txBody>
                    <a:bodyPr/>
                    <a:lstStyle/>
                    <a:p>
                      <a:pPr algn="l" fontAlgn="t"/>
                      <a:r>
                        <a:rPr lang="en-US" sz="110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(32.1, 34.2)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3044">
                <a:tc>
                  <a:txBody>
                    <a:bodyPr/>
                    <a:lstStyle/>
                    <a:p>
                      <a:pPr algn="l" fontAlgn="t"/>
                      <a:r>
                        <a:rPr lang="en-US" sz="110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(28.3, 31.7)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3044">
                <a:tc>
                  <a:txBody>
                    <a:bodyPr/>
                    <a:lstStyle/>
                    <a:p>
                      <a:pPr algn="l" fontAlgn="t"/>
                      <a:r>
                        <a:rPr lang="en-US" sz="110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(25.3, 27.0)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3044">
                <a:tc>
                  <a:txBody>
                    <a:bodyPr/>
                    <a:lstStyle/>
                    <a:p>
                      <a:pPr algn="l" fontAlgn="t"/>
                      <a:r>
                        <a:rPr lang="en-US" sz="110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(32.5, 35.5)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3044">
                <a:tc>
                  <a:txBody>
                    <a:bodyPr/>
                    <a:lstStyle/>
                    <a:p>
                      <a:pPr algn="l" fontAlgn="t"/>
                      <a:r>
                        <a:rPr lang="en-US" sz="110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(22.2, 24.0)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3044">
                <a:tc>
                  <a:txBody>
                    <a:bodyPr/>
                    <a:lstStyle/>
                    <a:p>
                      <a:pPr algn="l" fontAlgn="t"/>
                      <a:r>
                        <a:rPr lang="en-US" sz="110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(19.6, 20.9)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3044">
                <a:tc>
                  <a:txBody>
                    <a:bodyPr/>
                    <a:lstStyle/>
                    <a:p>
                      <a:pPr algn="l" fontAlgn="t"/>
                      <a:r>
                        <a:rPr lang="en-US" sz="110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(23.7, 25.2)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3044">
                <a:tc>
                  <a:txBody>
                    <a:bodyPr/>
                    <a:lstStyle/>
                    <a:p>
                      <a:pPr algn="l" fontAlgn="t"/>
                      <a:r>
                        <a:rPr lang="en-US" sz="110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(28.3, 31.1)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64741">
                <a:tc>
                  <a:txBody>
                    <a:bodyPr/>
                    <a:lstStyle/>
                    <a:p>
                      <a:pPr algn="l" fontAlgn="t"/>
                      <a:r>
                        <a:rPr lang="en-US" sz="110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(9.0, 11.8)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3044">
                <a:tc>
                  <a:txBody>
                    <a:bodyPr/>
                    <a:lstStyle/>
                    <a:p>
                      <a:pPr algn="l" fontAlgn="t"/>
                      <a:r>
                        <a:rPr lang="en-US" sz="110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(25.4, 27.0)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3044">
                <a:tc>
                  <a:txBody>
                    <a:bodyPr/>
                    <a:lstStyle/>
                    <a:p>
                      <a:pPr algn="l" fontAlgn="t"/>
                      <a:r>
                        <a:rPr lang="en-US" sz="110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(28.3, 30.8)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3044">
                <a:tc>
                  <a:txBody>
                    <a:bodyPr/>
                    <a:lstStyle/>
                    <a:p>
                      <a:pPr algn="l" fontAlgn="t"/>
                      <a:r>
                        <a:rPr lang="en-US" sz="110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(24.8, 36.2)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3044">
                <a:tc>
                  <a:txBody>
                    <a:bodyPr/>
                    <a:lstStyle/>
                    <a:p>
                      <a:pPr algn="l" fontAlgn="t"/>
                      <a:r>
                        <a:rPr lang="en-US" sz="110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(16.2, 18.9)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3044">
                <a:tc>
                  <a:txBody>
                    <a:bodyPr/>
                    <a:lstStyle/>
                    <a:p>
                      <a:pPr algn="l" fontAlgn="t"/>
                      <a:r>
                        <a:rPr lang="en-US" sz="110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(26.7, 28.9)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3044">
                <a:tc>
                  <a:txBody>
                    <a:bodyPr/>
                    <a:lstStyle/>
                    <a:p>
                      <a:pPr algn="l" fontAlgn="t"/>
                      <a:r>
                        <a:rPr lang="en-US" sz="110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(29.3, 31.5)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3044">
                <a:tc>
                  <a:txBody>
                    <a:bodyPr/>
                    <a:lstStyle/>
                    <a:p>
                      <a:pPr algn="l" fontAlgn="t"/>
                      <a:r>
                        <a:rPr lang="en-US" sz="110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(31.2, 32.9)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3044">
                <a:tc>
                  <a:txBody>
                    <a:bodyPr/>
                    <a:lstStyle/>
                    <a:p>
                      <a:pPr algn="l" fontAlgn="t"/>
                      <a:r>
                        <a:rPr lang="en-US" sz="110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(32.8, 34.5)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3044">
                <a:tc>
                  <a:txBody>
                    <a:bodyPr/>
                    <a:lstStyle/>
                    <a:p>
                      <a:pPr algn="l" fontAlgn="t"/>
                      <a:r>
                        <a:rPr lang="en-US" sz="110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(31.4, 32.5)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3044">
                <a:tc>
                  <a:txBody>
                    <a:bodyPr/>
                    <a:lstStyle/>
                    <a:p>
                      <a:pPr algn="l" fontAlgn="t"/>
                      <a:r>
                        <a:rPr lang="en-US" sz="110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(33.4, 35.4)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3044">
                <a:tc>
                  <a:txBody>
                    <a:bodyPr/>
                    <a:lstStyle/>
                    <a:p>
                      <a:pPr algn="l" fontAlgn="t"/>
                      <a:r>
                        <a:rPr lang="en-US" sz="110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(32.1, 34.7)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3044">
                <a:tc>
                  <a:txBody>
                    <a:bodyPr/>
                    <a:lstStyle/>
                    <a:p>
                      <a:pPr algn="l" fontAlgn="t"/>
                      <a:r>
                        <a:rPr lang="en-US" sz="110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(29.0, 30.7)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3044">
                <a:tc>
                  <a:txBody>
                    <a:bodyPr/>
                    <a:lstStyle/>
                    <a:p>
                      <a:pPr algn="l" fontAlgn="t"/>
                      <a:r>
                        <a:rPr lang="en-US" sz="110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(27.1, 29.0)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1282">
                <a:tc>
                  <a:txBody>
                    <a:bodyPr/>
                    <a:lstStyle/>
                    <a:p>
                      <a:pPr algn="l" fontAlgn="t"/>
                      <a:r>
                        <a:rPr lang="en-US" sz="110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(23.1, 25.0)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1282">
                <a:tc>
                  <a:txBody>
                    <a:bodyPr/>
                    <a:lstStyle/>
                    <a:p>
                      <a:pPr algn="l" fontAlgn="t"/>
                      <a:r>
                        <a:rPr lang="en-US" sz="110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(30.2, 31.7)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64741">
                <a:tc>
                  <a:txBody>
                    <a:bodyPr/>
                    <a:lstStyle/>
                    <a:p>
                      <a:pPr algn="l" fontAlgn="t"/>
                      <a:r>
                        <a:rPr lang="en-US" sz="110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(27.0, 28.1)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4741">
                <a:tc>
                  <a:txBody>
                    <a:bodyPr/>
                    <a:lstStyle/>
                    <a:p>
                      <a:pPr algn="l" fontAlgn="t"/>
                      <a:r>
                        <a:rPr lang="en-US" sz="110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(30.8, 33.5)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70346901"/>
                  </a:ext>
                </a:extLst>
              </a:tr>
              <a:tr h="164741">
                <a:tc>
                  <a:txBody>
                    <a:bodyPr/>
                    <a:lstStyle/>
                    <a:p>
                      <a:pPr algn="l" fontAlgn="t"/>
                      <a:r>
                        <a:rPr lang="en-US" sz="110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(30.6, 32.6)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nvGraphicFramePr>
        <p:xfrm>
          <a:off x="5337560" y="1161879"/>
          <a:ext cx="4167963" cy="4835275"/>
        </p:xfrm>
        <a:graphic>
          <a:graphicData uri="http://schemas.openxmlformats.org/drawingml/2006/table">
            <a:tbl>
              <a:tblPr firstRow="1"/>
              <a:tblGrid>
                <a:gridCol w="1406140">
                  <a:extLst>
                    <a:ext uri="{9D8B030D-6E8A-4147-A177-3AD203B41FA5}">
                      <a16:colId xmlns:a16="http://schemas.microsoft.com/office/drawing/2014/main" val="20000"/>
                    </a:ext>
                  </a:extLst>
                </a:gridCol>
                <a:gridCol w="1390366">
                  <a:extLst>
                    <a:ext uri="{9D8B030D-6E8A-4147-A177-3AD203B41FA5}">
                      <a16:colId xmlns:a16="http://schemas.microsoft.com/office/drawing/2014/main" val="20001"/>
                    </a:ext>
                  </a:extLst>
                </a:gridCol>
                <a:gridCol w="1371457">
                  <a:extLst>
                    <a:ext uri="{9D8B030D-6E8A-4147-A177-3AD203B41FA5}">
                      <a16:colId xmlns:a16="http://schemas.microsoft.com/office/drawing/2014/main" val="20002"/>
                    </a:ext>
                  </a:extLst>
                </a:gridCol>
              </a:tblGrid>
              <a:tr h="207241">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7676">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(23.0, 25.0)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7676">
                <a:tc>
                  <a:txBody>
                    <a:bodyPr/>
                    <a:lstStyle/>
                    <a:p>
                      <a:pPr algn="l" fontAlgn="t"/>
                      <a:r>
                        <a:rPr lang="en-US" sz="110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(31.0, 32.4)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7676">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(24.1, 27.3)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7676">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(26.5, 28.5)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6134">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(24.6, 26.7)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7676">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(23.1, 25.6)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7676">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(24.0, 25.5)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7676">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(28.3, 30.4)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7676">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(30.9, 32.9)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7676">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(30.3, 32.0)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7676">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(32.3, 34.4)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7676">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(28.3, 30.3)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7676">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(29.2, 31.1)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7676">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(15.1, 36.0)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7676">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(25.8, 28.0)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7676">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(28.8, 30.5)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7676">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(28.8, 31.3)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7676">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(30.7, 32.9)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7676">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(28.8, 31.3)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7676">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(24.1, 25.4)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7676">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(25.8, 27.7)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7676">
                <a:tc>
                  <a:txBody>
                    <a:bodyPr/>
                    <a:lstStyle/>
                    <a:p>
                      <a:pPr algn="l" fontAlgn="t"/>
                      <a:r>
                        <a:rPr lang="en-US" sz="1100" b="0" i="0" u="none" strike="noStrike" dirty="0">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(27.0, 28.8)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7676">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(27.7, 29.0)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7676">
                <a:tc>
                  <a:txBody>
                    <a:bodyPr/>
                    <a:lstStyle/>
                    <a:p>
                      <a:pPr algn="l" fontAlgn="t"/>
                      <a:r>
                        <a:rPr lang="en-US" sz="110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(36.1, 37.9)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7676">
                <a:tc>
                  <a:txBody>
                    <a:bodyPr/>
                    <a:lstStyle/>
                    <a:p>
                      <a:pPr algn="l" fontAlgn="t"/>
                      <a:r>
                        <a:rPr lang="en-US" sz="110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(30.0, 32.0)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7676">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(26.8, 29.1)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263393454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Non-Hispanic White Adults, by State and Territory, BRFSS, 2016-2018</a:t>
            </a:r>
          </a:p>
        </p:txBody>
      </p:sp>
      <p:sp>
        <p:nvSpPr>
          <p:cNvPr id="4" name="Text Placeholder 3"/>
          <p:cNvSpPr>
            <a:spLocks noGrp="1"/>
          </p:cNvSpPr>
          <p:nvPr>
            <p:ph type="body" sz="quarter" idx="11"/>
          </p:nvPr>
        </p:nvSpPr>
        <p:spPr>
          <a:xfrm>
            <a:off x="514349" y="5957726"/>
            <a:ext cx="9332384" cy="439040"/>
          </a:xfrm>
        </p:spPr>
        <p:txBody>
          <a:bodyPr/>
          <a:lstStyle/>
          <a:p>
            <a:pPr indent="0"/>
            <a:r>
              <a:rPr lang="en-US" sz="900" i="1" dirty="0">
                <a:latin typeface="Verdana" pitchFamily="34" charset="0"/>
              </a:rPr>
              <a:t>Source: </a:t>
            </a:r>
            <a:r>
              <a:rPr lang="en-US" sz="900" dirty="0">
                <a:latin typeface="Verdana" pitchFamily="34" charset="0"/>
              </a:rPr>
              <a:t>Behavioral Risk Factor Surveillance System, CDC. </a:t>
            </a:r>
          </a:p>
        </p:txBody>
      </p:sp>
      <p:graphicFrame>
        <p:nvGraphicFramePr>
          <p:cNvPr id="5" name="Table 4" descr="Prevalence of Self-Reported Obesity Among U.S. Adults" title="Prevalence of Self-Reported Obesity Among U.S. Adults"/>
          <p:cNvGraphicFramePr>
            <a:graphicFrameLocks noGrp="1"/>
          </p:cNvGraphicFramePr>
          <p:nvPr/>
        </p:nvGraphicFramePr>
        <p:xfrm>
          <a:off x="859809" y="1157523"/>
          <a:ext cx="4167963" cy="4835278"/>
        </p:xfrm>
        <a:graphic>
          <a:graphicData uri="http://schemas.openxmlformats.org/drawingml/2006/table">
            <a:tbl>
              <a:tblPr firstRow="1"/>
              <a:tblGrid>
                <a:gridCol w="1438162">
                  <a:extLst>
                    <a:ext uri="{9D8B030D-6E8A-4147-A177-3AD203B41FA5}">
                      <a16:colId xmlns:a16="http://schemas.microsoft.com/office/drawing/2014/main" val="20000"/>
                    </a:ext>
                  </a:extLst>
                </a:gridCol>
                <a:gridCol w="1363453">
                  <a:extLst>
                    <a:ext uri="{9D8B030D-6E8A-4147-A177-3AD203B41FA5}">
                      <a16:colId xmlns:a16="http://schemas.microsoft.com/office/drawing/2014/main" val="20001"/>
                    </a:ext>
                  </a:extLst>
                </a:gridCol>
                <a:gridCol w="1366348">
                  <a:extLst>
                    <a:ext uri="{9D8B030D-6E8A-4147-A177-3AD203B41FA5}">
                      <a16:colId xmlns:a16="http://schemas.microsoft.com/office/drawing/2014/main" val="20002"/>
                    </a:ext>
                  </a:extLst>
                </a:gridCol>
              </a:tblGrid>
              <a:tr h="238231">
                <a:tc>
                  <a:txBody>
                    <a:bodyPr/>
                    <a:lstStyle/>
                    <a:p>
                      <a:pPr algn="l" fontAlgn="t"/>
                      <a:r>
                        <a:rPr lang="en-US" sz="1050" b="1" i="0" u="none" strike="noStrike" dirty="0">
                          <a:solidFill>
                            <a:srgbClr val="000000"/>
                          </a:solidFill>
                          <a:effectLst/>
                          <a:latin typeface="Calibri" panose="020F0502020204030204" pitchFamily="34" charset="0"/>
                          <a:cs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cs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cs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cs typeface="Calibri" panose="020F0502020204030204" pitchFamily="34" charset="0"/>
                        </a:rPr>
                        <a:t> Interval</a:t>
                      </a:r>
                      <a:endParaRPr lang="en-US" sz="105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0261">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(32.7, 34.9)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0261">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(28.6, 32.1)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0261">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(25.9, 27.7)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0261">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(33.4, 36.2)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0261">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(22.4, 24.2)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(20.5, 21.8)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(24.5, 26.0)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(29.4, 32.1)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11.2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(10.0, 12.6)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(26.1, 27.7)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(29.0, 31.3)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(24.0, 35.0)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17.8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(16.6, 19.2)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(26.6, 28.9)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(29.7, 31.9)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(32.2, 33.8)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(33.7, 35.3)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(31.5, 32.8)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(34.2, 36.2)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(31.7, 34.2)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(28.9, 30.6)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(27.9, 29.5)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(24.0, 26.0)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(31.0, 32.5)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(28.2, 29.2)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(32.6, 35.2)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70346901"/>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(30.9, 33.0)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nvGraphicFramePr>
        <p:xfrm>
          <a:off x="5337560" y="1161879"/>
          <a:ext cx="4167963" cy="4835275"/>
        </p:xfrm>
        <a:graphic>
          <a:graphicData uri="http://schemas.openxmlformats.org/drawingml/2006/table">
            <a:tbl>
              <a:tblPr firstRow="1"/>
              <a:tblGrid>
                <a:gridCol w="1406140">
                  <a:extLst>
                    <a:ext uri="{9D8B030D-6E8A-4147-A177-3AD203B41FA5}">
                      <a16:colId xmlns:a16="http://schemas.microsoft.com/office/drawing/2014/main" val="20000"/>
                    </a:ext>
                  </a:extLst>
                </a:gridCol>
                <a:gridCol w="1390366">
                  <a:extLst>
                    <a:ext uri="{9D8B030D-6E8A-4147-A177-3AD203B41FA5}">
                      <a16:colId xmlns:a16="http://schemas.microsoft.com/office/drawing/2014/main" val="20001"/>
                    </a:ext>
                  </a:extLst>
                </a:gridCol>
                <a:gridCol w="1371457">
                  <a:extLst>
                    <a:ext uri="{9D8B030D-6E8A-4147-A177-3AD203B41FA5}">
                      <a16:colId xmlns:a16="http://schemas.microsoft.com/office/drawing/2014/main" val="20002"/>
                    </a:ext>
                  </a:extLst>
                </a:gridCol>
              </a:tblGrid>
              <a:tr h="207241">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7676">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(24.1, 26.1)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7676">
                <a:tc>
                  <a:txBody>
                    <a:bodyPr/>
                    <a:lstStyle/>
                    <a:p>
                      <a:pPr algn="l" fontAlgn="t"/>
                      <a:r>
                        <a:rPr lang="en-US" sz="110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(31.9, 33.3)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7676">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(24.9, 27.9)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7676">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(27.5, 29.5)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6134">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(24.8, 27.5)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7676">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(23.9, 26.4)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7676">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(25.0, 26.4)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7676">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(28.7, 31.1)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7676">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(32.2, 34.1)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7676">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(31.8, 33.4)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7676">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(32.9, 35.0)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7676">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(28.2, 30.1)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7676">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(29.4, 31.3)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7676">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(17.9, 45.5)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7676">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(26.0, 28.3)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7676">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(29.9, 31.7)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7676">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(28.5, 31.0)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7676">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7676">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(30.2, 32.9)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7676">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(25.0, 26.4)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7676">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(26.7, 28.6)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7676">
                <a:tc>
                  <a:txBody>
                    <a:bodyPr/>
                    <a:lstStyle/>
                    <a:p>
                      <a:pPr algn="l" fontAlgn="t"/>
                      <a:r>
                        <a:rPr lang="en-US" sz="1100" b="0" i="0" u="none" strike="noStrike" dirty="0">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(27.6, 29.2)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7676">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(28.4, 29.7)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7676">
                <a:tc>
                  <a:txBody>
                    <a:bodyPr/>
                    <a:lstStyle/>
                    <a:p>
                      <a:pPr algn="l" fontAlgn="t"/>
                      <a:r>
                        <a:rPr lang="en-US" sz="110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(37.6, 39.5)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7676">
                <a:tc>
                  <a:txBody>
                    <a:bodyPr/>
                    <a:lstStyle/>
                    <a:p>
                      <a:pPr algn="l" fontAlgn="t"/>
                      <a:r>
                        <a:rPr lang="en-US" sz="110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(30.4, 32.5)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7676">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(26.9, 29.2)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62978629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Non-Hispanic White Adults, by State and Territory, BRFSS, 2017-2019</a:t>
            </a:r>
          </a:p>
        </p:txBody>
      </p:sp>
      <p:graphicFrame>
        <p:nvGraphicFramePr>
          <p:cNvPr id="7" name="Table 6" descr="Prevalence of Self-Reported Obesity Among U.S. Adults" title="Prevalence of Self-Reported Obesity Among U.S. Adults">
            <a:extLst>
              <a:ext uri="{FF2B5EF4-FFF2-40B4-BE49-F238E27FC236}">
                <a16:creationId xmlns:a16="http://schemas.microsoft.com/office/drawing/2014/main" id="{3E428FDE-B983-4693-ABE6-7827713A2C5C}"/>
              </a:ext>
            </a:extLst>
          </p:cNvPr>
          <p:cNvGraphicFramePr>
            <a:graphicFrameLocks noGrp="1"/>
          </p:cNvGraphicFramePr>
          <p:nvPr>
            <p:extLst>
              <p:ext uri="{D42A27DB-BD31-4B8C-83A1-F6EECF244321}">
                <p14:modId xmlns:p14="http://schemas.microsoft.com/office/powerpoint/2010/main" val="587946232"/>
              </p:ext>
            </p:extLst>
          </p:nvPr>
        </p:nvGraphicFramePr>
        <p:xfrm>
          <a:off x="859809" y="1157523"/>
          <a:ext cx="4167963" cy="4835278"/>
        </p:xfrm>
        <a:graphic>
          <a:graphicData uri="http://schemas.openxmlformats.org/drawingml/2006/table">
            <a:tbl>
              <a:tblPr firstRow="1"/>
              <a:tblGrid>
                <a:gridCol w="1438162">
                  <a:extLst>
                    <a:ext uri="{9D8B030D-6E8A-4147-A177-3AD203B41FA5}">
                      <a16:colId xmlns:a16="http://schemas.microsoft.com/office/drawing/2014/main" val="20000"/>
                    </a:ext>
                  </a:extLst>
                </a:gridCol>
                <a:gridCol w="1363453">
                  <a:extLst>
                    <a:ext uri="{9D8B030D-6E8A-4147-A177-3AD203B41FA5}">
                      <a16:colId xmlns:a16="http://schemas.microsoft.com/office/drawing/2014/main" val="20001"/>
                    </a:ext>
                  </a:extLst>
                </a:gridCol>
                <a:gridCol w="1366348">
                  <a:extLst>
                    <a:ext uri="{9D8B030D-6E8A-4147-A177-3AD203B41FA5}">
                      <a16:colId xmlns:a16="http://schemas.microsoft.com/office/drawing/2014/main" val="20002"/>
                    </a:ext>
                  </a:extLst>
                </a:gridCol>
              </a:tblGrid>
              <a:tr h="238231">
                <a:tc>
                  <a:txBody>
                    <a:bodyPr/>
                    <a:lstStyle/>
                    <a:p>
                      <a:pPr algn="l" fontAlgn="t"/>
                      <a:r>
                        <a:rPr lang="en-US" sz="1050" b="1" i="0" u="none" strike="noStrike" dirty="0">
                          <a:solidFill>
                            <a:srgbClr val="000000"/>
                          </a:solidFill>
                          <a:effectLst/>
                          <a:latin typeface="Calibri" panose="020F0502020204030204" pitchFamily="34" charset="0"/>
                          <a:cs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cs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cs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cs typeface="Calibri" panose="020F0502020204030204" pitchFamily="34" charset="0"/>
                        </a:rPr>
                        <a:t> Interval</a:t>
                      </a:r>
                      <a:endParaRPr lang="en-US" sz="105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0261">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(32.4, 34.5)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0261">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(28.5, 31.9)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0261">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(26.6, 28.6)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0261">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(34.2, 36.9)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0261">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(23.0, 24.9)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(20.9, 22.3)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(25.2, 26.9)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(31.0, 33.7)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(10.1, 12.8)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(25.6, 27.3)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(29.0, 31.2)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(23.1, 32.9)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(17.1, 19.6)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(27.2, 29.6)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(29.8, 32.0)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(33.1, 34.7)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(34.5, 36.0)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(33.0, 34.3)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(34.8, 36.9)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(31.8, 34.3)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(29.5, 31.2)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(28.1, 29.7)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(24.8, 26.9)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(32.0, 33.5)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(29.0, 30.0)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(34.4, 37.0)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70346901"/>
                  </a:ext>
                </a:extLst>
              </a:tr>
              <a:tr h="170261">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(32.0, 34.1)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8" name="Table 7" descr="Prevalence of Self-Reported Obesity Among U.S. Adults" title="Prevalence of Self-Reported Obesity Among U.S. Adults">
            <a:extLst>
              <a:ext uri="{FF2B5EF4-FFF2-40B4-BE49-F238E27FC236}">
                <a16:creationId xmlns:a16="http://schemas.microsoft.com/office/drawing/2014/main" id="{0456E0AA-3554-4C64-ABF4-AC41D969E3B8}"/>
              </a:ext>
            </a:extLst>
          </p:cNvPr>
          <p:cNvGraphicFramePr>
            <a:graphicFrameLocks noGrp="1"/>
          </p:cNvGraphicFramePr>
          <p:nvPr>
            <p:extLst>
              <p:ext uri="{D42A27DB-BD31-4B8C-83A1-F6EECF244321}">
                <p14:modId xmlns:p14="http://schemas.microsoft.com/office/powerpoint/2010/main" val="484904887"/>
              </p:ext>
            </p:extLst>
          </p:nvPr>
        </p:nvGraphicFramePr>
        <p:xfrm>
          <a:off x="5337560" y="1161879"/>
          <a:ext cx="4167963" cy="4835275"/>
        </p:xfrm>
        <a:graphic>
          <a:graphicData uri="http://schemas.openxmlformats.org/drawingml/2006/table">
            <a:tbl>
              <a:tblPr firstRow="1"/>
              <a:tblGrid>
                <a:gridCol w="1406140">
                  <a:extLst>
                    <a:ext uri="{9D8B030D-6E8A-4147-A177-3AD203B41FA5}">
                      <a16:colId xmlns:a16="http://schemas.microsoft.com/office/drawing/2014/main" val="20000"/>
                    </a:ext>
                  </a:extLst>
                </a:gridCol>
                <a:gridCol w="1390366">
                  <a:extLst>
                    <a:ext uri="{9D8B030D-6E8A-4147-A177-3AD203B41FA5}">
                      <a16:colId xmlns:a16="http://schemas.microsoft.com/office/drawing/2014/main" val="20001"/>
                    </a:ext>
                  </a:extLst>
                </a:gridCol>
                <a:gridCol w="1371457">
                  <a:extLst>
                    <a:ext uri="{9D8B030D-6E8A-4147-A177-3AD203B41FA5}">
                      <a16:colId xmlns:a16="http://schemas.microsoft.com/office/drawing/2014/main" val="20002"/>
                    </a:ext>
                  </a:extLst>
                </a:gridCol>
              </a:tblGrid>
              <a:tr h="207241">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7676">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(24.9, 26.8)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7676">
                <a:tc>
                  <a:txBody>
                    <a:bodyPr/>
                    <a:lstStyle/>
                    <a:p>
                      <a:pPr algn="l" fontAlgn="t"/>
                      <a:r>
                        <a:rPr lang="en-US" sz="110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(32.6, 34.0)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7676">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(25.3, 28.6)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7676">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(29.1, 31.3)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6134">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7676">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(23.9, 26.4)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7676">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(25.6, 27.1)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7676">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(28.7, 31.2)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7676">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(33.0, 35.1)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7676">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(32.8, 34.5)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7676">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(34.3, 36.4)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7676">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(28.1, 30.0)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7676">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(30.3, 32.3)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7676">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(18.9, 47.0)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7676">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(27.1, 29.4)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7676">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(30.8, 32.7)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7676">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(29.0, 31.6)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7676">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(31.9, 34.1)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7676">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(30.2, 32.9)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7676">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(26.3, 27.6)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7676">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(26.7, 28.6)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7676">
                <a:tc>
                  <a:txBody>
                    <a:bodyPr/>
                    <a:lstStyle/>
                    <a:p>
                      <a:pPr algn="l" fontAlgn="t"/>
                      <a:r>
                        <a:rPr lang="en-US" sz="1100" b="0" i="0" u="none" strike="noStrike" dirty="0">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(28.5, 30.2)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7676">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(28.3, 29.7)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7676">
                <a:tc>
                  <a:txBody>
                    <a:bodyPr/>
                    <a:lstStyle/>
                    <a:p>
                      <a:pPr algn="l" fontAlgn="t"/>
                      <a:r>
                        <a:rPr lang="en-US" sz="110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(38.0, 40.0)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7676">
                <a:tc>
                  <a:txBody>
                    <a:bodyPr/>
                    <a:lstStyle/>
                    <a:p>
                      <a:pPr algn="l" fontAlgn="t"/>
                      <a:r>
                        <a:rPr lang="en-US" sz="110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(30.8, 32.9)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7676">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(27.9, 30.1)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
        <p:nvSpPr>
          <p:cNvPr id="11" name="Text Placeholder 3">
            <a:extLst>
              <a:ext uri="{FF2B5EF4-FFF2-40B4-BE49-F238E27FC236}">
                <a16:creationId xmlns:a16="http://schemas.microsoft.com/office/drawing/2014/main" id="{7529BF75-9C52-42F7-988F-CB1F20680969}"/>
              </a:ext>
            </a:extLst>
          </p:cNvPr>
          <p:cNvSpPr txBox="1">
            <a:spLocks/>
          </p:cNvSpPr>
          <p:nvPr/>
        </p:nvSpPr>
        <p:spPr>
          <a:xfrm>
            <a:off x="493183" y="5671392"/>
            <a:ext cx="9258300" cy="1146413"/>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fontAlgn="auto">
              <a:spcAft>
                <a:spcPts val="0"/>
              </a:spcAft>
            </a:pPr>
            <a:endParaRPr lang="en-US" sz="900" i="1" dirty="0">
              <a:latin typeface="Verdana" pitchFamily="34" charset="0"/>
            </a:endParaRPr>
          </a:p>
          <a:p>
            <a:pPr indent="0" fontAlgn="auto">
              <a:spcAft>
                <a:spcPts val="0"/>
              </a:spcAft>
            </a:pPr>
            <a:endParaRPr lang="en-US" sz="900" i="1" dirty="0">
              <a:latin typeface="Verdana" panose="020B0604030504040204" pitchFamily="34" charset="0"/>
              <a:ea typeface="Verdana" panose="020B0604030504040204" pitchFamily="34" charset="0"/>
              <a:cs typeface="Verdana" panose="020B0604030504040204" pitchFamily="34" charset="0"/>
            </a:endParaRPr>
          </a:p>
          <a:p>
            <a:pPr indent="0" fontAlgn="auto">
              <a:spcAft>
                <a:spcPts val="0"/>
              </a:spcAft>
            </a:pPr>
            <a:r>
              <a:rPr lang="en-US" sz="900"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a:t>
            </a:r>
            <a:r>
              <a:rPr lang="en-US" sz="900" dirty="0">
                <a:solidFill>
                  <a:srgbClr val="060606"/>
                </a:solidFill>
                <a:latin typeface="Verdana" pitchFamily="34" charset="0"/>
              </a:rPr>
              <a:t>%, or no data in a specific year.</a:t>
            </a:r>
          </a:p>
          <a:p>
            <a:pPr indent="0" fontAlgn="auto">
              <a:spcAft>
                <a:spcPts val="0"/>
              </a:spcAft>
            </a:pPr>
            <a:r>
              <a:rPr lang="en-US" sz="900" i="1" dirty="0">
                <a:latin typeface="Verdana" pitchFamily="34" charset="0"/>
              </a:rPr>
              <a:t>Source: </a:t>
            </a:r>
            <a:r>
              <a:rPr lang="en-US" sz="900" dirty="0">
                <a:latin typeface="Verdana" pitchFamily="34" charset="0"/>
              </a:rPr>
              <a:t>Behavioral Risk Factor Surveillance System, CDC. </a:t>
            </a:r>
          </a:p>
          <a:p>
            <a:pPr indent="0" fontAlgn="auto">
              <a:spcAft>
                <a:spcPts val="0"/>
              </a:spcAft>
            </a:pPr>
            <a:endParaRPr lang="en-US" sz="900" dirty="0">
              <a:latin typeface="Verdana" pitchFamily="34" charset="0"/>
            </a:endParaRPr>
          </a:p>
          <a:p>
            <a:pPr fontAlgn="auto">
              <a:spcAft>
                <a:spcPts val="0"/>
              </a:spcAft>
            </a:pPr>
            <a:endParaRPr lang="en-US" sz="1000" dirty="0">
              <a:latin typeface="Verdana" pitchFamily="34" charset="0"/>
            </a:endParaRPr>
          </a:p>
        </p:txBody>
      </p:sp>
    </p:spTree>
    <p:extLst>
      <p:ext uri="{BB962C8B-B14F-4D97-AF65-F5344CB8AC3E}">
        <p14:creationId xmlns:p14="http://schemas.microsoft.com/office/powerpoint/2010/main" val="21613111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39AD700-A372-4013-84B5-817286932F42}"/>
              </a:ext>
            </a:extLst>
          </p:cNvPr>
          <p:cNvSpPr txBox="1">
            <a:spLocks noGrp="1"/>
          </p:cNvSpPr>
          <p:nvPr>
            <p:ph type="title" idx="4294967295"/>
          </p:nvPr>
        </p:nvSpPr>
        <p:spPr>
          <a:xfrm>
            <a:off x="397933" y="414867"/>
            <a:ext cx="9448800" cy="6688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marL="0" marR="0" lvl="0" indent="0" algn="ctr" defTabSz="914400" rtl="0" eaLnBrk="1" fontAlgn="auto" latinLnBrk="0" hangingPunct="1">
              <a:lnSpc>
                <a:spcPts val="3000"/>
              </a:lnSpc>
              <a:spcBef>
                <a:spcPct val="0"/>
              </a:spcBef>
              <a:spcAft>
                <a:spcPts val="0"/>
              </a:spcAft>
              <a:buClrTx/>
              <a:buSzTx/>
              <a:buFontTx/>
              <a:buNone/>
              <a:tabLst/>
              <a:defRPr/>
            </a:pPr>
            <a:br>
              <a:rPr kumimoji="0" lang="en-US" sz="2000" b="1" i="0" u="none" strike="noStrike" kern="0" cap="none" spc="0" normalizeH="0" baseline="0" noProof="0" dirty="0">
                <a:ln>
                  <a:noFill/>
                </a:ln>
                <a:solidFill>
                  <a:srgbClr val="000000"/>
                </a:solidFill>
                <a:effectLst/>
                <a:uLnTx/>
                <a:uFillTx/>
                <a:latin typeface="Verdana"/>
                <a:ea typeface="+mj-ea"/>
                <a:cs typeface="+mj-cs"/>
              </a:rPr>
            </a:br>
            <a:r>
              <a:rPr kumimoji="0" lang="en-US" sz="2000" b="1" i="0" u="none" strike="noStrike" kern="0" cap="none" spc="0" normalizeH="0" baseline="0" noProof="0" dirty="0">
                <a:ln>
                  <a:noFill/>
                </a:ln>
                <a:solidFill>
                  <a:schemeClr val="tx1"/>
                </a:solidFill>
                <a:effectLst/>
                <a:uLnTx/>
                <a:uFillTx/>
                <a:latin typeface="Verdana"/>
                <a:ea typeface="+mj-ea"/>
                <a:cs typeface="+mj-cs"/>
              </a:rPr>
              <a:t>Prevalence of Self-Reported Obesity Among Non-Hispanic White Adults, by State and Territory, BRFSS, 2018-2020</a:t>
            </a:r>
          </a:p>
        </p:txBody>
      </p:sp>
      <p:graphicFrame>
        <p:nvGraphicFramePr>
          <p:cNvPr id="5" name="Table 4">
            <a:extLst>
              <a:ext uri="{FF2B5EF4-FFF2-40B4-BE49-F238E27FC236}">
                <a16:creationId xmlns:a16="http://schemas.microsoft.com/office/drawing/2014/main" id="{016D0B2F-1E2C-45B5-82E6-73C20CC7E458}"/>
              </a:ext>
            </a:extLst>
          </p:cNvPr>
          <p:cNvGraphicFramePr>
            <a:graphicFrameLocks noGrp="1"/>
          </p:cNvGraphicFramePr>
          <p:nvPr>
            <p:extLst>
              <p:ext uri="{D42A27DB-BD31-4B8C-83A1-F6EECF244321}">
                <p14:modId xmlns:p14="http://schemas.microsoft.com/office/powerpoint/2010/main" val="2321961886"/>
              </p:ext>
            </p:extLst>
          </p:nvPr>
        </p:nvGraphicFramePr>
        <p:xfrm>
          <a:off x="1041571" y="1112308"/>
          <a:ext cx="3962621" cy="4981128"/>
        </p:xfrm>
        <a:graphic>
          <a:graphicData uri="http://schemas.openxmlformats.org/drawingml/2006/table">
            <a:tbl>
              <a:tblPr firstRow="1"/>
              <a:tblGrid>
                <a:gridCol w="1270638">
                  <a:extLst>
                    <a:ext uri="{9D8B030D-6E8A-4147-A177-3AD203B41FA5}">
                      <a16:colId xmlns:a16="http://schemas.microsoft.com/office/drawing/2014/main" val="3335143963"/>
                    </a:ext>
                  </a:extLst>
                </a:gridCol>
                <a:gridCol w="1174495">
                  <a:extLst>
                    <a:ext uri="{9D8B030D-6E8A-4147-A177-3AD203B41FA5}">
                      <a16:colId xmlns:a16="http://schemas.microsoft.com/office/drawing/2014/main" val="2451146588"/>
                    </a:ext>
                  </a:extLst>
                </a:gridCol>
                <a:gridCol w="1517488">
                  <a:extLst>
                    <a:ext uri="{9D8B030D-6E8A-4147-A177-3AD203B41FA5}">
                      <a16:colId xmlns:a16="http://schemas.microsoft.com/office/drawing/2014/main" val="3752042098"/>
                    </a:ext>
                  </a:extLst>
                </a:gridCol>
              </a:tblGrid>
              <a:tr h="177502">
                <a:tc>
                  <a:txBody>
                    <a:bodyPr/>
                    <a:lstStyle/>
                    <a:p>
                      <a:pPr algn="l" fontAlgn="b"/>
                      <a:r>
                        <a:rPr lang="en-US" sz="1100" b="1" i="0" u="none" strike="noStrike">
                          <a:solidFill>
                            <a:srgbClr val="000000"/>
                          </a:solidFill>
                          <a:effectLst/>
                          <a:latin typeface="Calibri" panose="020F0502020204030204" pitchFamily="34" charset="0"/>
                        </a:rPr>
                        <a:t>State</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Prevalence</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95% Confidence Interval</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64789416"/>
                  </a:ext>
                </a:extLst>
              </a:tr>
              <a:tr h="177502">
                <a:tc>
                  <a:txBody>
                    <a:bodyPr/>
                    <a:lstStyle/>
                    <a:p>
                      <a:pPr algn="l" fontAlgn="b"/>
                      <a:r>
                        <a:rPr lang="en-US" sz="1100" b="0" i="0" u="none" strike="noStrike">
                          <a:solidFill>
                            <a:srgbClr val="000000"/>
                          </a:solidFill>
                          <a:effectLst/>
                          <a:latin typeface="Calibri" panose="020F0502020204030204" pitchFamily="34" charset="0"/>
                        </a:rPr>
                        <a:t>Alabama</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34.3</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(33.2, 35.5)</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83427995"/>
                  </a:ext>
                </a:extLst>
              </a:tr>
              <a:tr h="177502">
                <a:tc>
                  <a:txBody>
                    <a:bodyPr/>
                    <a:lstStyle/>
                    <a:p>
                      <a:pPr algn="l" fontAlgn="b"/>
                      <a:r>
                        <a:rPr lang="en-US" sz="1100" b="0" i="0" u="none" strike="noStrike">
                          <a:solidFill>
                            <a:srgbClr val="000000"/>
                          </a:solidFill>
                          <a:effectLst/>
                          <a:latin typeface="Calibri" panose="020F0502020204030204" pitchFamily="34" charset="0"/>
                        </a:rPr>
                        <a:t>Alaska</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29.0</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(27.3, 30.6)</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69236816"/>
                  </a:ext>
                </a:extLst>
              </a:tr>
              <a:tr h="177502">
                <a:tc>
                  <a:txBody>
                    <a:bodyPr/>
                    <a:lstStyle/>
                    <a:p>
                      <a:pPr algn="l" fontAlgn="b"/>
                      <a:r>
                        <a:rPr lang="en-US" sz="1100" b="0" i="0" u="none" strike="noStrike" dirty="0">
                          <a:solidFill>
                            <a:srgbClr val="000000"/>
                          </a:solidFill>
                          <a:effectLst/>
                          <a:latin typeface="Calibri" panose="020F0502020204030204" pitchFamily="34" charset="0"/>
                        </a:rPr>
                        <a:t>Arizona</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27.6</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(26.6, 28.7)</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1890318"/>
                  </a:ext>
                </a:extLst>
              </a:tr>
              <a:tr h="177502">
                <a:tc>
                  <a:txBody>
                    <a:bodyPr/>
                    <a:lstStyle/>
                    <a:p>
                      <a:pPr algn="l" fontAlgn="b"/>
                      <a:r>
                        <a:rPr lang="en-US" sz="1100" b="0" i="0" u="none" strike="noStrike">
                          <a:solidFill>
                            <a:srgbClr val="000000"/>
                          </a:solidFill>
                          <a:effectLst/>
                          <a:latin typeface="Calibri" panose="020F0502020204030204" pitchFamily="34" charset="0"/>
                        </a:rPr>
                        <a:t>Arkansas</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36.1</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(34.9, 37.4)</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95131822"/>
                  </a:ext>
                </a:extLst>
              </a:tr>
              <a:tr h="177502">
                <a:tc>
                  <a:txBody>
                    <a:bodyPr/>
                    <a:lstStyle/>
                    <a:p>
                      <a:pPr algn="l" fontAlgn="b"/>
                      <a:r>
                        <a:rPr lang="en-US" sz="1100" b="0" i="0" u="none" strike="noStrike">
                          <a:solidFill>
                            <a:srgbClr val="000000"/>
                          </a:solidFill>
                          <a:effectLst/>
                          <a:latin typeface="Calibri" panose="020F0502020204030204" pitchFamily="34" charset="0"/>
                        </a:rPr>
                        <a:t>California</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24.4</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(23.3, 25.5)</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19498328"/>
                  </a:ext>
                </a:extLst>
              </a:tr>
              <a:tr h="177502">
                <a:tc>
                  <a:txBody>
                    <a:bodyPr/>
                    <a:lstStyle/>
                    <a:p>
                      <a:pPr algn="l" fontAlgn="b"/>
                      <a:r>
                        <a:rPr lang="en-US" sz="1100" b="0" i="0" u="none" strike="noStrike">
                          <a:solidFill>
                            <a:srgbClr val="000000"/>
                          </a:solidFill>
                          <a:effectLst/>
                          <a:latin typeface="Calibri" panose="020F0502020204030204" pitchFamily="34" charset="0"/>
                        </a:rPr>
                        <a:t>Colorado</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21.8</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(21.2, 22.5)</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9287019"/>
                  </a:ext>
                </a:extLst>
              </a:tr>
              <a:tr h="177502">
                <a:tc>
                  <a:txBody>
                    <a:bodyPr/>
                    <a:lstStyle/>
                    <a:p>
                      <a:pPr algn="l" fontAlgn="b"/>
                      <a:r>
                        <a:rPr lang="en-US" sz="1100" b="0" i="0" u="none" strike="noStrike">
                          <a:solidFill>
                            <a:srgbClr val="000000"/>
                          </a:solidFill>
                          <a:effectLst/>
                          <a:latin typeface="Calibri" panose="020F0502020204030204" pitchFamily="34" charset="0"/>
                        </a:rPr>
                        <a:t>Connecticut</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26.6</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(25.7, 27.5)</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66321212"/>
                  </a:ext>
                </a:extLst>
              </a:tr>
              <a:tr h="177502">
                <a:tc>
                  <a:txBody>
                    <a:bodyPr/>
                    <a:lstStyle/>
                    <a:p>
                      <a:pPr algn="l" fontAlgn="b"/>
                      <a:r>
                        <a:rPr lang="en-US" sz="1100" b="0" i="0" u="none" strike="noStrike">
                          <a:solidFill>
                            <a:srgbClr val="000000"/>
                          </a:solidFill>
                          <a:effectLst/>
                          <a:latin typeface="Calibri" panose="020F0502020204030204" pitchFamily="34" charset="0"/>
                        </a:rPr>
                        <a:t>Delaware</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33.3</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(32.0, 34.7)</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07286430"/>
                  </a:ext>
                </a:extLst>
              </a:tr>
              <a:tr h="177502">
                <a:tc>
                  <a:txBody>
                    <a:bodyPr/>
                    <a:lstStyle/>
                    <a:p>
                      <a:pPr algn="l" fontAlgn="b"/>
                      <a:r>
                        <a:rPr lang="en-US" sz="1100" b="0" i="0" u="none" strike="noStrike">
                          <a:solidFill>
                            <a:srgbClr val="000000"/>
                          </a:solidFill>
                          <a:effectLst/>
                          <a:latin typeface="Calibri" panose="020F0502020204030204" pitchFamily="34" charset="0"/>
                        </a:rPr>
                        <a:t>District of Columbia</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11.2</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(10.1, 12.5)</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67147948"/>
                  </a:ext>
                </a:extLst>
              </a:tr>
              <a:tr h="177502">
                <a:tc>
                  <a:txBody>
                    <a:bodyPr/>
                    <a:lstStyle/>
                    <a:p>
                      <a:pPr algn="l" fontAlgn="b"/>
                      <a:r>
                        <a:rPr lang="en-US" sz="1100" b="0" i="0" u="none" strike="noStrike">
                          <a:solidFill>
                            <a:srgbClr val="000000"/>
                          </a:solidFill>
                          <a:effectLst/>
                          <a:latin typeface="Calibri" panose="020F0502020204030204" pitchFamily="34" charset="0"/>
                        </a:rPr>
                        <a:t>Florida</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27.4</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(26.4, 28.3)</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24309862"/>
                  </a:ext>
                </a:extLst>
              </a:tr>
              <a:tr h="177502">
                <a:tc>
                  <a:txBody>
                    <a:bodyPr/>
                    <a:lstStyle/>
                    <a:p>
                      <a:pPr algn="l" fontAlgn="b"/>
                      <a:r>
                        <a:rPr lang="en-US" sz="1100" b="0" i="0" u="none" strike="noStrike">
                          <a:solidFill>
                            <a:srgbClr val="000000"/>
                          </a:solidFill>
                          <a:effectLst/>
                          <a:latin typeface="Calibri" panose="020F0502020204030204" pitchFamily="34" charset="0"/>
                        </a:rPr>
                        <a:t>Georgia</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30.7</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(29.6, 31.8)</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5154860"/>
                  </a:ext>
                </a:extLst>
              </a:tr>
              <a:tr h="188574">
                <a:tc>
                  <a:txBody>
                    <a:bodyPr/>
                    <a:lstStyle/>
                    <a:p>
                      <a:pPr algn="l" fontAlgn="b"/>
                      <a:r>
                        <a:rPr lang="en-US" sz="1100" b="0" i="0" u="none" strike="noStrike">
                          <a:solidFill>
                            <a:srgbClr val="000000"/>
                          </a:solidFill>
                          <a:effectLst/>
                          <a:latin typeface="Calibri" panose="020F0502020204030204" pitchFamily="34" charset="0"/>
                        </a:rPr>
                        <a:t>Guam</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24.9</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(20.8, 29.6)</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1919723"/>
                  </a:ext>
                </a:extLst>
              </a:tr>
              <a:tr h="177502">
                <a:tc>
                  <a:txBody>
                    <a:bodyPr/>
                    <a:lstStyle/>
                    <a:p>
                      <a:pPr algn="l" fontAlgn="b"/>
                      <a:r>
                        <a:rPr lang="en-US" sz="1100" b="0" i="0" u="none" strike="noStrike">
                          <a:solidFill>
                            <a:srgbClr val="000000"/>
                          </a:solidFill>
                          <a:effectLst/>
                          <a:latin typeface="Calibri" panose="020F0502020204030204" pitchFamily="34" charset="0"/>
                        </a:rPr>
                        <a:t>Hawaii</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18.8</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(17.6, 20.1)</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068474"/>
                  </a:ext>
                </a:extLst>
              </a:tr>
              <a:tr h="177502">
                <a:tc>
                  <a:txBody>
                    <a:bodyPr/>
                    <a:lstStyle/>
                    <a:p>
                      <a:pPr algn="l" fontAlgn="b"/>
                      <a:r>
                        <a:rPr lang="en-US" sz="1100" b="0" i="0" u="none" strike="noStrike">
                          <a:solidFill>
                            <a:srgbClr val="000000"/>
                          </a:solidFill>
                          <a:effectLst/>
                          <a:latin typeface="Calibri" panose="020F0502020204030204" pitchFamily="34" charset="0"/>
                        </a:rPr>
                        <a:t>Idaho</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29.2</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(28.0, 30.3)</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28397574"/>
                  </a:ext>
                </a:extLst>
              </a:tr>
              <a:tr h="177502">
                <a:tc>
                  <a:txBody>
                    <a:bodyPr/>
                    <a:lstStyle/>
                    <a:p>
                      <a:pPr algn="l" fontAlgn="b"/>
                      <a:r>
                        <a:rPr lang="en-US" sz="1100" b="0" i="0" u="none" strike="noStrike">
                          <a:solidFill>
                            <a:srgbClr val="000000"/>
                          </a:solidFill>
                          <a:effectLst/>
                          <a:latin typeface="Calibri" panose="020F0502020204030204" pitchFamily="34" charset="0"/>
                        </a:rPr>
                        <a:t>Illinois</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31.1</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(29.9, 32.3)</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00091938"/>
                  </a:ext>
                </a:extLst>
              </a:tr>
              <a:tr h="177502">
                <a:tc>
                  <a:txBody>
                    <a:bodyPr/>
                    <a:lstStyle/>
                    <a:p>
                      <a:pPr algn="l" fontAlgn="b"/>
                      <a:r>
                        <a:rPr lang="en-US" sz="1100" b="0" i="0" u="none" strike="noStrike">
                          <a:solidFill>
                            <a:srgbClr val="000000"/>
                          </a:solidFill>
                          <a:effectLst/>
                          <a:latin typeface="Calibri" panose="020F0502020204030204" pitchFamily="34" charset="0"/>
                        </a:rPr>
                        <a:t>Indiana</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35.1</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(34.2, 35.9)</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71751800"/>
                  </a:ext>
                </a:extLst>
              </a:tr>
              <a:tr h="177502">
                <a:tc>
                  <a:txBody>
                    <a:bodyPr/>
                    <a:lstStyle/>
                    <a:p>
                      <a:pPr algn="l" fontAlgn="b"/>
                      <a:r>
                        <a:rPr lang="en-US" sz="1100" b="0" i="0" u="none" strike="noStrike">
                          <a:solidFill>
                            <a:srgbClr val="000000"/>
                          </a:solidFill>
                          <a:effectLst/>
                          <a:latin typeface="Calibri" panose="020F0502020204030204" pitchFamily="34" charset="0"/>
                        </a:rPr>
                        <a:t>Iowa</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35.3</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(34.6, 36.0)</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32586856"/>
                  </a:ext>
                </a:extLst>
              </a:tr>
              <a:tr h="177502">
                <a:tc>
                  <a:txBody>
                    <a:bodyPr/>
                    <a:lstStyle/>
                    <a:p>
                      <a:pPr algn="l" fontAlgn="b"/>
                      <a:r>
                        <a:rPr lang="en-US" sz="1100" b="0" i="0" u="none" strike="noStrike">
                          <a:solidFill>
                            <a:srgbClr val="000000"/>
                          </a:solidFill>
                          <a:effectLst/>
                          <a:latin typeface="Calibri" panose="020F0502020204030204" pitchFamily="34" charset="0"/>
                        </a:rPr>
                        <a:t>Kansas</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34.5</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(33.7, 35.2)</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3758822"/>
                  </a:ext>
                </a:extLst>
              </a:tr>
              <a:tr h="177502">
                <a:tc>
                  <a:txBody>
                    <a:bodyPr/>
                    <a:lstStyle/>
                    <a:p>
                      <a:pPr algn="l" fontAlgn="b"/>
                      <a:r>
                        <a:rPr lang="en-US" sz="1100" b="0" i="0" u="none" strike="noStrike">
                          <a:solidFill>
                            <a:srgbClr val="000000"/>
                          </a:solidFill>
                          <a:effectLst/>
                          <a:latin typeface="Calibri" panose="020F0502020204030204" pitchFamily="34" charset="0"/>
                        </a:rPr>
                        <a:t>Kentucky</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36.5</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(35.4, 37.6)</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00338299"/>
                  </a:ext>
                </a:extLst>
              </a:tr>
              <a:tr h="177502">
                <a:tc>
                  <a:txBody>
                    <a:bodyPr/>
                    <a:lstStyle/>
                    <a:p>
                      <a:pPr algn="l" fontAlgn="b"/>
                      <a:r>
                        <a:rPr lang="en-US" sz="1100" b="0" i="0" u="none" strike="noStrike">
                          <a:solidFill>
                            <a:srgbClr val="000000"/>
                          </a:solidFill>
                          <a:effectLst/>
                          <a:latin typeface="Calibri" panose="020F0502020204030204" pitchFamily="34" charset="0"/>
                        </a:rPr>
                        <a:t>Louisiana</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33.3</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(32.1, 34.5)</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21035016"/>
                  </a:ext>
                </a:extLst>
              </a:tr>
              <a:tr h="177502">
                <a:tc>
                  <a:txBody>
                    <a:bodyPr/>
                    <a:lstStyle/>
                    <a:p>
                      <a:pPr algn="l" fontAlgn="b"/>
                      <a:r>
                        <a:rPr lang="en-US" sz="1100" b="0" i="0" u="none" strike="noStrike">
                          <a:solidFill>
                            <a:srgbClr val="000000"/>
                          </a:solidFill>
                          <a:effectLst/>
                          <a:latin typeface="Calibri" panose="020F0502020204030204" pitchFamily="34" charset="0"/>
                        </a:rPr>
                        <a:t>Maine</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31.1</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(30.3, 32.0)</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98912983"/>
                  </a:ext>
                </a:extLst>
              </a:tr>
              <a:tr h="177502">
                <a:tc>
                  <a:txBody>
                    <a:bodyPr/>
                    <a:lstStyle/>
                    <a:p>
                      <a:pPr algn="l" fontAlgn="b"/>
                      <a:r>
                        <a:rPr lang="en-US" sz="1100" b="0" i="0" u="none" strike="noStrike">
                          <a:solidFill>
                            <a:srgbClr val="000000"/>
                          </a:solidFill>
                          <a:effectLst/>
                          <a:latin typeface="Calibri" panose="020F0502020204030204" pitchFamily="34" charset="0"/>
                        </a:rPr>
                        <a:t>Maryland</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28.9</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(28.2, 29.7)</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10545106"/>
                  </a:ext>
                </a:extLst>
              </a:tr>
              <a:tr h="177502">
                <a:tc>
                  <a:txBody>
                    <a:bodyPr/>
                    <a:lstStyle/>
                    <a:p>
                      <a:pPr algn="l" fontAlgn="b"/>
                      <a:r>
                        <a:rPr lang="en-US" sz="1100" b="0" i="0" u="none" strike="noStrike">
                          <a:solidFill>
                            <a:srgbClr val="000000"/>
                          </a:solidFill>
                          <a:effectLst/>
                          <a:latin typeface="Calibri" panose="020F0502020204030204" pitchFamily="34" charset="0"/>
                        </a:rPr>
                        <a:t>Massachusetts</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25.3</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(24.3, 26.2)</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0928243"/>
                  </a:ext>
                </a:extLst>
              </a:tr>
              <a:tr h="177502">
                <a:tc>
                  <a:txBody>
                    <a:bodyPr/>
                    <a:lstStyle/>
                    <a:p>
                      <a:pPr algn="l" fontAlgn="b"/>
                      <a:r>
                        <a:rPr lang="en-US" sz="1100" b="0" i="0" u="none" strike="noStrike">
                          <a:solidFill>
                            <a:srgbClr val="000000"/>
                          </a:solidFill>
                          <a:effectLst/>
                          <a:latin typeface="Calibri" panose="020F0502020204030204" pitchFamily="34" charset="0"/>
                        </a:rPr>
                        <a:t>Michigan</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33.9</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(33.0, 34.7)</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7255054"/>
                  </a:ext>
                </a:extLst>
              </a:tr>
              <a:tr h="177502">
                <a:tc>
                  <a:txBody>
                    <a:bodyPr/>
                    <a:lstStyle/>
                    <a:p>
                      <a:pPr algn="l" fontAlgn="b"/>
                      <a:r>
                        <a:rPr lang="en-US" sz="1100" b="0" i="0" u="none" strike="noStrike">
                          <a:solidFill>
                            <a:srgbClr val="000000"/>
                          </a:solidFill>
                          <a:effectLst/>
                          <a:latin typeface="Calibri" panose="020F0502020204030204" pitchFamily="34" charset="0"/>
                        </a:rPr>
                        <a:t>Minnesota</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30.3</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(29.7, 30.8)</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23514403"/>
                  </a:ext>
                </a:extLst>
              </a:tr>
              <a:tr h="177502">
                <a:tc>
                  <a:txBody>
                    <a:bodyPr/>
                    <a:lstStyle/>
                    <a:p>
                      <a:pPr algn="l" fontAlgn="b"/>
                      <a:r>
                        <a:rPr lang="en-US" sz="1100" b="0" i="0" u="none" strike="noStrike">
                          <a:solidFill>
                            <a:srgbClr val="000000"/>
                          </a:solidFill>
                          <a:effectLst/>
                          <a:latin typeface="Calibri" panose="020F0502020204030204" pitchFamily="34" charset="0"/>
                        </a:rPr>
                        <a:t>Mississippi</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36.2</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(34.9, 37.4)</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89055454"/>
                  </a:ext>
                </a:extLst>
              </a:tr>
              <a:tr h="177502">
                <a:tc>
                  <a:txBody>
                    <a:bodyPr/>
                    <a:lstStyle/>
                    <a:p>
                      <a:pPr algn="l" fontAlgn="b"/>
                      <a:r>
                        <a:rPr lang="en-US" sz="1100" b="0" i="0" u="none" strike="noStrike" dirty="0">
                          <a:solidFill>
                            <a:srgbClr val="000000"/>
                          </a:solidFill>
                          <a:effectLst/>
                          <a:latin typeface="Calibri" panose="020F0502020204030204" pitchFamily="34" charset="0"/>
                        </a:rPr>
                        <a:t>Missouri</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33.6</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(32.6, 34.6)</a:t>
                      </a:r>
                    </a:p>
                  </a:txBody>
                  <a:tcPr marL="7522" marR="7522" marT="7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80562772"/>
                  </a:ext>
                </a:extLst>
              </a:tr>
            </a:tbl>
          </a:graphicData>
        </a:graphic>
      </p:graphicFrame>
      <p:graphicFrame>
        <p:nvGraphicFramePr>
          <p:cNvPr id="7" name="Table 6">
            <a:extLst>
              <a:ext uri="{FF2B5EF4-FFF2-40B4-BE49-F238E27FC236}">
                <a16:creationId xmlns:a16="http://schemas.microsoft.com/office/drawing/2014/main" id="{628D9E2B-21BB-4965-BA5E-505EDBFFA552}"/>
              </a:ext>
            </a:extLst>
          </p:cNvPr>
          <p:cNvGraphicFramePr>
            <a:graphicFrameLocks noGrp="1"/>
          </p:cNvGraphicFramePr>
          <p:nvPr/>
        </p:nvGraphicFramePr>
        <p:xfrm>
          <a:off x="5226657" y="1112308"/>
          <a:ext cx="3908062" cy="4981122"/>
        </p:xfrm>
        <a:graphic>
          <a:graphicData uri="http://schemas.openxmlformats.org/drawingml/2006/table">
            <a:tbl>
              <a:tblPr firstRow="1"/>
              <a:tblGrid>
                <a:gridCol w="1213830">
                  <a:extLst>
                    <a:ext uri="{9D8B030D-6E8A-4147-A177-3AD203B41FA5}">
                      <a16:colId xmlns:a16="http://schemas.microsoft.com/office/drawing/2014/main" val="2924074609"/>
                    </a:ext>
                  </a:extLst>
                </a:gridCol>
                <a:gridCol w="1197637">
                  <a:extLst>
                    <a:ext uri="{9D8B030D-6E8A-4147-A177-3AD203B41FA5}">
                      <a16:colId xmlns:a16="http://schemas.microsoft.com/office/drawing/2014/main" val="837630780"/>
                    </a:ext>
                  </a:extLst>
                </a:gridCol>
                <a:gridCol w="1496595">
                  <a:extLst>
                    <a:ext uri="{9D8B030D-6E8A-4147-A177-3AD203B41FA5}">
                      <a16:colId xmlns:a16="http://schemas.microsoft.com/office/drawing/2014/main" val="2615189299"/>
                    </a:ext>
                  </a:extLst>
                </a:gridCol>
              </a:tblGrid>
              <a:tr h="184486">
                <a:tc>
                  <a:txBody>
                    <a:bodyPr/>
                    <a:lstStyle/>
                    <a:p>
                      <a:pPr algn="l" fontAlgn="b"/>
                      <a:r>
                        <a:rPr lang="en-US" sz="1100" b="1" i="0" u="none" strike="noStrike">
                          <a:solidFill>
                            <a:srgbClr val="000000"/>
                          </a:solidFill>
                          <a:effectLst/>
                          <a:latin typeface="Calibri" panose="020F0502020204030204" pitchFamily="34" charset="0"/>
                        </a:rPr>
                        <a:t>State</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Prevalence</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95% Confidence Interval</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70851902"/>
                  </a:ext>
                </a:extLst>
              </a:tr>
              <a:tr h="184486">
                <a:tc>
                  <a:txBody>
                    <a:bodyPr/>
                    <a:lstStyle/>
                    <a:p>
                      <a:pPr algn="l" fontAlgn="b"/>
                      <a:r>
                        <a:rPr lang="en-US" sz="1100" b="0" i="0" u="none" strike="noStrike">
                          <a:solidFill>
                            <a:srgbClr val="000000"/>
                          </a:solidFill>
                          <a:effectLst/>
                          <a:latin typeface="Calibri" panose="020F0502020204030204" pitchFamily="34" charset="0"/>
                        </a:rPr>
                        <a:t>Montana</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26.9</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(26.0, 27.8)</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02797425"/>
                  </a:ext>
                </a:extLst>
              </a:tr>
              <a:tr h="184486">
                <a:tc>
                  <a:txBody>
                    <a:bodyPr/>
                    <a:lstStyle/>
                    <a:p>
                      <a:pPr algn="l" fontAlgn="b"/>
                      <a:r>
                        <a:rPr lang="en-US" sz="1100" b="0" i="0" u="none" strike="noStrike">
                          <a:solidFill>
                            <a:srgbClr val="000000"/>
                          </a:solidFill>
                          <a:effectLst/>
                          <a:latin typeface="Calibri" panose="020F0502020204030204" pitchFamily="34" charset="0"/>
                        </a:rPr>
                        <a:t>Nebraska</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33.9</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(33.1, 34.6)</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86666373"/>
                  </a:ext>
                </a:extLst>
              </a:tr>
              <a:tr h="184486">
                <a:tc>
                  <a:txBody>
                    <a:bodyPr/>
                    <a:lstStyle/>
                    <a:p>
                      <a:pPr algn="l" fontAlgn="b"/>
                      <a:r>
                        <a:rPr lang="en-US" sz="1100" b="0" i="0" u="none" strike="noStrike">
                          <a:solidFill>
                            <a:srgbClr val="000000"/>
                          </a:solidFill>
                          <a:effectLst/>
                          <a:latin typeface="Calibri" panose="020F0502020204030204" pitchFamily="34" charset="0"/>
                        </a:rPr>
                        <a:t>Nevada</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28.9</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(27.2, 30.6)</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8797990"/>
                  </a:ext>
                </a:extLst>
              </a:tr>
              <a:tr h="184486">
                <a:tc>
                  <a:txBody>
                    <a:bodyPr/>
                    <a:lstStyle/>
                    <a:p>
                      <a:pPr algn="l" fontAlgn="b"/>
                      <a:r>
                        <a:rPr lang="en-US" sz="1100" b="0" i="0" u="none" strike="noStrike">
                          <a:solidFill>
                            <a:srgbClr val="000000"/>
                          </a:solidFill>
                          <a:effectLst/>
                          <a:latin typeface="Calibri" panose="020F0502020204030204" pitchFamily="34" charset="0"/>
                        </a:rPr>
                        <a:t>New Hampshire</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30.7</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(29.6, 31.7)</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4306093"/>
                  </a:ext>
                </a:extLst>
              </a:tr>
              <a:tr h="184486">
                <a:tc>
                  <a:txBody>
                    <a:bodyPr/>
                    <a:lstStyle/>
                    <a:p>
                      <a:pPr algn="l" fontAlgn="b"/>
                      <a:r>
                        <a:rPr lang="en-US" sz="1100" b="0" i="0" u="none" strike="noStrike">
                          <a:solidFill>
                            <a:srgbClr val="000000"/>
                          </a:solidFill>
                          <a:effectLst/>
                          <a:latin typeface="Calibri" panose="020F0502020204030204" pitchFamily="34" charset="0"/>
                        </a:rPr>
                        <a:t>New Jersey</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22539784"/>
                  </a:ext>
                </a:extLst>
              </a:tr>
              <a:tr h="184486">
                <a:tc>
                  <a:txBody>
                    <a:bodyPr/>
                    <a:lstStyle/>
                    <a:p>
                      <a:pPr algn="l" fontAlgn="b"/>
                      <a:r>
                        <a:rPr lang="en-US" sz="1100" b="0" i="0" u="none" strike="noStrike">
                          <a:solidFill>
                            <a:srgbClr val="000000"/>
                          </a:solidFill>
                          <a:effectLst/>
                          <a:latin typeface="Calibri" panose="020F0502020204030204" pitchFamily="34" charset="0"/>
                        </a:rPr>
                        <a:t>New Mexico</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24.8</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(23.6, 26.1)</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62156008"/>
                  </a:ext>
                </a:extLst>
              </a:tr>
              <a:tr h="184486">
                <a:tc>
                  <a:txBody>
                    <a:bodyPr/>
                    <a:lstStyle/>
                    <a:p>
                      <a:pPr algn="l" fontAlgn="b"/>
                      <a:r>
                        <a:rPr lang="en-US" sz="1100" b="0" i="0" u="none" strike="noStrike">
                          <a:solidFill>
                            <a:srgbClr val="000000"/>
                          </a:solidFill>
                          <a:effectLst/>
                          <a:latin typeface="Calibri" panose="020F0502020204030204" pitchFamily="34" charset="0"/>
                        </a:rPr>
                        <a:t>New York</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26.6</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(25.9, 27.3)</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56452939"/>
                  </a:ext>
                </a:extLst>
              </a:tr>
              <a:tr h="184486">
                <a:tc>
                  <a:txBody>
                    <a:bodyPr/>
                    <a:lstStyle/>
                    <a:p>
                      <a:pPr algn="l" fontAlgn="b"/>
                      <a:r>
                        <a:rPr lang="en-US" sz="1100" b="0" i="0" u="none" strike="noStrike">
                          <a:solidFill>
                            <a:srgbClr val="000000"/>
                          </a:solidFill>
                          <a:effectLst/>
                          <a:latin typeface="Calibri" panose="020F0502020204030204" pitchFamily="34" charset="0"/>
                        </a:rPr>
                        <a:t>North Carolina</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29.9</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(28.8, 31.1)</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67529494"/>
                  </a:ext>
                </a:extLst>
              </a:tr>
              <a:tr h="184486">
                <a:tc>
                  <a:txBody>
                    <a:bodyPr/>
                    <a:lstStyle/>
                    <a:p>
                      <a:pPr algn="l" fontAlgn="b"/>
                      <a:r>
                        <a:rPr lang="en-US" sz="1100" b="0" i="0" u="none" strike="noStrike">
                          <a:solidFill>
                            <a:srgbClr val="000000"/>
                          </a:solidFill>
                          <a:effectLst/>
                          <a:latin typeface="Calibri" panose="020F0502020204030204" pitchFamily="34" charset="0"/>
                        </a:rPr>
                        <a:t>North Dakota</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33.9</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(32.8, 35.1)</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88185586"/>
                  </a:ext>
                </a:extLst>
              </a:tr>
              <a:tr h="184486">
                <a:tc>
                  <a:txBody>
                    <a:bodyPr/>
                    <a:lstStyle/>
                    <a:p>
                      <a:pPr algn="l" fontAlgn="b"/>
                      <a:r>
                        <a:rPr lang="en-US" sz="1100" b="0" i="0" u="none" strike="noStrike">
                          <a:solidFill>
                            <a:srgbClr val="000000"/>
                          </a:solidFill>
                          <a:effectLst/>
                          <a:latin typeface="Calibri" panose="020F0502020204030204" pitchFamily="34" charset="0"/>
                        </a:rPr>
                        <a:t>Ohio</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34.2</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(33.5, 35.0)</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83286885"/>
                  </a:ext>
                </a:extLst>
              </a:tr>
              <a:tr h="184486">
                <a:tc>
                  <a:txBody>
                    <a:bodyPr/>
                    <a:lstStyle/>
                    <a:p>
                      <a:pPr algn="l" fontAlgn="b"/>
                      <a:r>
                        <a:rPr lang="en-US" sz="1100" b="0" i="0" u="none" strike="noStrike">
                          <a:solidFill>
                            <a:srgbClr val="000000"/>
                          </a:solidFill>
                          <a:effectLst/>
                          <a:latin typeface="Calibri" panose="020F0502020204030204" pitchFamily="34" charset="0"/>
                        </a:rPr>
                        <a:t>Oklahoma</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35.1</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(34.0, 36.2)</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81722296"/>
                  </a:ext>
                </a:extLst>
              </a:tr>
              <a:tr h="184486">
                <a:tc>
                  <a:txBody>
                    <a:bodyPr/>
                    <a:lstStyle/>
                    <a:p>
                      <a:pPr algn="l" fontAlgn="b"/>
                      <a:r>
                        <a:rPr lang="en-US" sz="1100" b="0" i="0" u="none" strike="noStrike">
                          <a:solidFill>
                            <a:srgbClr val="000000"/>
                          </a:solidFill>
                          <a:effectLst/>
                          <a:latin typeface="Calibri" panose="020F0502020204030204" pitchFamily="34" charset="0"/>
                        </a:rPr>
                        <a:t>Oregon</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28.3</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(27.4, 29.2)</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49407542"/>
                  </a:ext>
                </a:extLst>
              </a:tr>
              <a:tr h="184486">
                <a:tc>
                  <a:txBody>
                    <a:bodyPr/>
                    <a:lstStyle/>
                    <a:p>
                      <a:pPr algn="l" fontAlgn="b"/>
                      <a:r>
                        <a:rPr lang="en-US" sz="1100" b="0" i="0" u="none" strike="noStrike">
                          <a:solidFill>
                            <a:srgbClr val="000000"/>
                          </a:solidFill>
                          <a:effectLst/>
                          <a:latin typeface="Calibri" panose="020F0502020204030204" pitchFamily="34" charset="0"/>
                        </a:rPr>
                        <a:t>Pennsylvania</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31.3</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(30.3, 32.3)</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82514017"/>
                  </a:ext>
                </a:extLst>
              </a:tr>
              <a:tr h="184486">
                <a:tc>
                  <a:txBody>
                    <a:bodyPr/>
                    <a:lstStyle/>
                    <a:p>
                      <a:pPr algn="l" fontAlgn="b"/>
                      <a:r>
                        <a:rPr lang="en-US" sz="1100" b="0" i="0" u="none" strike="noStrike">
                          <a:solidFill>
                            <a:srgbClr val="000000"/>
                          </a:solidFill>
                          <a:effectLst/>
                          <a:latin typeface="Calibri" panose="020F0502020204030204" pitchFamily="34" charset="0"/>
                        </a:rPr>
                        <a:t>Puerto Rico</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29.2</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(17.1, 45.0)</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766417"/>
                  </a:ext>
                </a:extLst>
              </a:tr>
              <a:tr h="184486">
                <a:tc>
                  <a:txBody>
                    <a:bodyPr/>
                    <a:lstStyle/>
                    <a:p>
                      <a:pPr algn="l" fontAlgn="b"/>
                      <a:r>
                        <a:rPr lang="en-US" sz="1100" b="0" i="0" u="none" strike="noStrike">
                          <a:solidFill>
                            <a:srgbClr val="000000"/>
                          </a:solidFill>
                          <a:effectLst/>
                          <a:latin typeface="Calibri" panose="020F0502020204030204" pitchFamily="34" charset="0"/>
                        </a:rPr>
                        <a:t>Rhode Island</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28.3</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(27.1, 29.5)</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40732553"/>
                  </a:ext>
                </a:extLst>
              </a:tr>
              <a:tr h="184486">
                <a:tc>
                  <a:txBody>
                    <a:bodyPr/>
                    <a:lstStyle/>
                    <a:p>
                      <a:pPr algn="l" fontAlgn="b"/>
                      <a:r>
                        <a:rPr lang="en-US" sz="1100" b="0" i="0" u="none" strike="noStrike">
                          <a:solidFill>
                            <a:srgbClr val="000000"/>
                          </a:solidFill>
                          <a:effectLst/>
                          <a:latin typeface="Calibri" panose="020F0502020204030204" pitchFamily="34" charset="0"/>
                        </a:rPr>
                        <a:t>South Carolina</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32.4</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(31.3, 33.5)</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77659732"/>
                  </a:ext>
                </a:extLst>
              </a:tr>
              <a:tr h="184486">
                <a:tc>
                  <a:txBody>
                    <a:bodyPr/>
                    <a:lstStyle/>
                    <a:p>
                      <a:pPr algn="l" fontAlgn="b"/>
                      <a:r>
                        <a:rPr lang="en-US" sz="1100" b="0" i="0" u="none" strike="noStrike">
                          <a:solidFill>
                            <a:srgbClr val="000000"/>
                          </a:solidFill>
                          <a:effectLst/>
                          <a:latin typeface="Calibri" panose="020F0502020204030204" pitchFamily="34" charset="0"/>
                        </a:rPr>
                        <a:t>South Dakota</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30.9</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(29.5, 32.3)</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8364806"/>
                  </a:ext>
                </a:extLst>
              </a:tr>
              <a:tr h="184486">
                <a:tc>
                  <a:txBody>
                    <a:bodyPr/>
                    <a:lstStyle/>
                    <a:p>
                      <a:pPr algn="l" fontAlgn="b"/>
                      <a:r>
                        <a:rPr lang="en-US" sz="1100" b="0" i="0" u="none" strike="noStrike">
                          <a:solidFill>
                            <a:srgbClr val="000000"/>
                          </a:solidFill>
                          <a:effectLst/>
                          <a:latin typeface="Calibri" panose="020F0502020204030204" pitchFamily="34" charset="0"/>
                        </a:rPr>
                        <a:t>Tennessee</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34.1</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(32.9, 35.2)</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18281783"/>
                  </a:ext>
                </a:extLst>
              </a:tr>
              <a:tr h="184486">
                <a:tc>
                  <a:txBody>
                    <a:bodyPr/>
                    <a:lstStyle/>
                    <a:p>
                      <a:pPr algn="l" fontAlgn="b"/>
                      <a:r>
                        <a:rPr lang="en-US" sz="1100" b="0" i="0" u="none" strike="noStrike">
                          <a:solidFill>
                            <a:srgbClr val="000000"/>
                          </a:solidFill>
                          <a:effectLst/>
                          <a:latin typeface="Calibri" panose="020F0502020204030204" pitchFamily="34" charset="0"/>
                        </a:rPr>
                        <a:t>Texas</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32.2</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(30.9, 33.5)</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3520000"/>
                  </a:ext>
                </a:extLst>
              </a:tr>
              <a:tr h="184486">
                <a:tc>
                  <a:txBody>
                    <a:bodyPr/>
                    <a:lstStyle/>
                    <a:p>
                      <a:pPr algn="l" fontAlgn="b"/>
                      <a:r>
                        <a:rPr lang="en-US" sz="1100" b="0" i="0" u="none" strike="noStrike">
                          <a:solidFill>
                            <a:srgbClr val="000000"/>
                          </a:solidFill>
                          <a:effectLst/>
                          <a:latin typeface="Calibri" panose="020F0502020204030204" pitchFamily="34" charset="0"/>
                        </a:rPr>
                        <a:t>Utah</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28.0</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(27.3, 28.6)</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92117367"/>
                  </a:ext>
                </a:extLst>
              </a:tr>
              <a:tr h="184486">
                <a:tc>
                  <a:txBody>
                    <a:bodyPr/>
                    <a:lstStyle/>
                    <a:p>
                      <a:pPr algn="l" fontAlgn="b"/>
                      <a:r>
                        <a:rPr lang="en-US" sz="1100" b="0" i="0" u="none" strike="noStrike">
                          <a:solidFill>
                            <a:srgbClr val="000000"/>
                          </a:solidFill>
                          <a:effectLst/>
                          <a:latin typeface="Calibri" panose="020F0502020204030204" pitchFamily="34" charset="0"/>
                        </a:rPr>
                        <a:t>Vermont</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27.1</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(26.1, 28.1)</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13519810"/>
                  </a:ext>
                </a:extLst>
              </a:tr>
              <a:tr h="184486">
                <a:tc>
                  <a:txBody>
                    <a:bodyPr/>
                    <a:lstStyle/>
                    <a:p>
                      <a:pPr algn="l" fontAlgn="b"/>
                      <a:r>
                        <a:rPr lang="en-US" sz="1100" b="0" i="0" u="none" strike="noStrike">
                          <a:solidFill>
                            <a:srgbClr val="000000"/>
                          </a:solidFill>
                          <a:effectLst/>
                          <a:latin typeface="Calibri" panose="020F0502020204030204" pitchFamily="34" charset="0"/>
                        </a:rPr>
                        <a:t>Virginia</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30.3</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(29.4, 31.2)</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378729"/>
                  </a:ext>
                </a:extLst>
              </a:tr>
              <a:tr h="184486">
                <a:tc>
                  <a:txBody>
                    <a:bodyPr/>
                    <a:lstStyle/>
                    <a:p>
                      <a:pPr algn="l" fontAlgn="b"/>
                      <a:r>
                        <a:rPr lang="en-US" sz="1100" b="0" i="0" u="none" strike="noStrike">
                          <a:solidFill>
                            <a:srgbClr val="000000"/>
                          </a:solidFill>
                          <a:effectLst/>
                          <a:latin typeface="Calibri" panose="020F0502020204030204" pitchFamily="34" charset="0"/>
                        </a:rPr>
                        <a:t>Washington</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29.3</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(28.6, 30.0)</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82838060"/>
                  </a:ext>
                </a:extLst>
              </a:tr>
              <a:tr h="184486">
                <a:tc>
                  <a:txBody>
                    <a:bodyPr/>
                    <a:lstStyle/>
                    <a:p>
                      <a:pPr algn="l" fontAlgn="b"/>
                      <a:r>
                        <a:rPr lang="en-US" sz="1100" b="0" i="0" u="none" strike="noStrike">
                          <a:solidFill>
                            <a:srgbClr val="000000"/>
                          </a:solidFill>
                          <a:effectLst/>
                          <a:latin typeface="Calibri" panose="020F0502020204030204" pitchFamily="34" charset="0"/>
                        </a:rPr>
                        <a:t>West Virginia</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39.4</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(38.4, 40.5)</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53795916"/>
                  </a:ext>
                </a:extLst>
              </a:tr>
              <a:tr h="184486">
                <a:tc>
                  <a:txBody>
                    <a:bodyPr/>
                    <a:lstStyle/>
                    <a:p>
                      <a:pPr algn="l" fontAlgn="b"/>
                      <a:r>
                        <a:rPr lang="en-US" sz="1100" b="0" i="0" u="none" strike="noStrike" dirty="0">
                          <a:solidFill>
                            <a:srgbClr val="000000"/>
                          </a:solidFill>
                          <a:effectLst/>
                          <a:latin typeface="Calibri" panose="020F0502020204030204" pitchFamily="34" charset="0"/>
                        </a:rPr>
                        <a:t>Wisconsin</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31.9</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(30.8, 33.0)</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5303471"/>
                  </a:ext>
                </a:extLst>
              </a:tr>
              <a:tr h="184486">
                <a:tc>
                  <a:txBody>
                    <a:bodyPr/>
                    <a:lstStyle/>
                    <a:p>
                      <a:pPr algn="l" fontAlgn="b"/>
                      <a:r>
                        <a:rPr lang="en-US" sz="1100" b="0" i="0" u="none" strike="noStrike">
                          <a:solidFill>
                            <a:srgbClr val="000000"/>
                          </a:solidFill>
                          <a:effectLst/>
                          <a:latin typeface="Calibri" panose="020F0502020204030204" pitchFamily="34" charset="0"/>
                        </a:rPr>
                        <a:t>Wyoming</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29.5</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(28.4, 30.7)</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41404488"/>
                  </a:ext>
                </a:extLst>
              </a:tr>
            </a:tbl>
          </a:graphicData>
        </a:graphic>
      </p:graphicFrame>
      <p:sp>
        <p:nvSpPr>
          <p:cNvPr id="4" name="Text Placeholder 3"/>
          <p:cNvSpPr>
            <a:spLocks noGrp="1"/>
          </p:cNvSpPr>
          <p:nvPr>
            <p:ph type="body" sz="quarter" idx="11"/>
          </p:nvPr>
        </p:nvSpPr>
        <p:spPr>
          <a:xfrm>
            <a:off x="607188" y="6142421"/>
            <a:ext cx="9332384" cy="504795"/>
          </a:xfrm>
        </p:spPr>
        <p:txBody>
          <a:bodyPr/>
          <a:lstStyle/>
          <a:p>
            <a:pPr indent="0">
              <a:spcBef>
                <a:spcPts val="0"/>
              </a:spcBef>
            </a:pPr>
            <a:r>
              <a:rPr lang="en-US" sz="900" dirty="0">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a:t>
            </a:r>
            <a:r>
              <a:rPr lang="en-US" sz="900" dirty="0">
                <a:latin typeface="Verdana" pitchFamily="34" charset="0"/>
              </a:rPr>
              <a:t>%, or no data in a specific year.</a:t>
            </a:r>
          </a:p>
          <a:p>
            <a:pPr indent="0">
              <a:spcBef>
                <a:spcPts val="0"/>
              </a:spcBef>
            </a:pPr>
            <a:r>
              <a:rPr lang="en-US" sz="900" i="1" dirty="0">
                <a:latin typeface="Verdana" pitchFamily="34" charset="0"/>
              </a:rPr>
              <a:t>  Source: </a:t>
            </a:r>
            <a:r>
              <a:rPr lang="en-US" sz="900" dirty="0">
                <a:latin typeface="Verdana" pitchFamily="34" charset="0"/>
              </a:rPr>
              <a:t>Behavioral Risk Factor Surveillance System, CDC. </a:t>
            </a:r>
          </a:p>
          <a:p>
            <a:pPr indent="0"/>
            <a:endParaRPr lang="en-US" sz="900" dirty="0">
              <a:latin typeface="Verdana" pitchFamily="34" charset="0"/>
            </a:endParaRPr>
          </a:p>
        </p:txBody>
      </p:sp>
    </p:spTree>
    <p:extLst>
      <p:ext uri="{BB962C8B-B14F-4D97-AF65-F5344CB8AC3E}">
        <p14:creationId xmlns:p14="http://schemas.microsoft.com/office/powerpoint/2010/main" val="121386883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484094"/>
            <a:ext cx="9258300" cy="968188"/>
          </a:xfrm>
        </p:spPr>
        <p:txBody>
          <a:bodyPr/>
          <a:lstStyle/>
          <a:p>
            <a:r>
              <a:rPr lang="en-US" sz="2200" dirty="0">
                <a:latin typeface="Verdana" panose="020B0604030504040204" pitchFamily="34" charset="0"/>
                <a:ea typeface="Verdana" panose="020B0604030504040204" pitchFamily="34" charset="0"/>
                <a:cs typeface="Verdana" panose="020B0604030504040204" pitchFamily="34" charset="0"/>
              </a:rPr>
              <a:t>Prevalence of Self-Reported Obesity Among U.S. Adults by Race/Ethnicity, State and Territory, </a:t>
            </a:r>
            <a:r>
              <a:rPr lang="en-US" sz="2200" kern="0" dirty="0">
                <a:latin typeface="Verdana" panose="020B0604030504040204" pitchFamily="34" charset="0"/>
                <a:ea typeface="Verdana" panose="020B0604030504040204" pitchFamily="34" charset="0"/>
                <a:cs typeface="Verdana" panose="020B0604030504040204" pitchFamily="34" charset="0"/>
              </a:rPr>
              <a:t>BRFSS,</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078173" y="1774209"/>
            <a:ext cx="8475260" cy="4002660"/>
          </a:xfrm>
        </p:spPr>
        <p:txBody>
          <a:bodyPr/>
          <a:lstStyle/>
          <a:p>
            <a:pPr marL="0" indent="0">
              <a:buNone/>
            </a:pPr>
            <a:r>
              <a:rPr lang="en-US" sz="2200" dirty="0">
                <a:solidFill>
                  <a:srgbClr val="080808"/>
                </a:solidFill>
              </a:rPr>
              <a:t>Method</a:t>
            </a:r>
          </a:p>
          <a:p>
            <a:r>
              <a:rPr lang="en-US" sz="2200" dirty="0">
                <a:solidFill>
                  <a:srgbClr val="000000"/>
                </a:solidFill>
              </a:rPr>
              <a:t>The data were collected through the Behavioral Risk Factor Surveillance System (BRFSS), an ongoing, state-based, telephone interview survey conducted by state health departments with assistance from CDC. </a:t>
            </a:r>
          </a:p>
          <a:p>
            <a:pPr marL="0" indent="0">
              <a:buNone/>
            </a:pPr>
            <a:endParaRPr lang="en-US" sz="2200" dirty="0">
              <a:solidFill>
                <a:srgbClr val="000000"/>
              </a:solidFill>
            </a:endParaRPr>
          </a:p>
          <a:p>
            <a:r>
              <a:rPr lang="en-US" sz="2200" dirty="0">
                <a:solidFill>
                  <a:srgbClr val="000000"/>
                </a:solidFill>
              </a:rPr>
              <a:t>Height and weight data used in the BMI calculations were self-reported.</a:t>
            </a:r>
          </a:p>
          <a:p>
            <a:endParaRPr lang="en-US" sz="2200" dirty="0">
              <a:solidFill>
                <a:srgbClr val="000000"/>
              </a:solidFill>
            </a:endParaRPr>
          </a:p>
          <a:p>
            <a:r>
              <a:rPr lang="en-US" sz="2200" dirty="0">
                <a:solidFill>
                  <a:srgbClr val="000000"/>
                </a:solidFill>
              </a:rPr>
              <a:t>Three years of data were combined to ensure sufficient sample size.</a:t>
            </a:r>
          </a:p>
          <a:p>
            <a:endParaRPr lang="en-US" dirty="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p:txBody>
      </p:sp>
      <p:pic>
        <p:nvPicPr>
          <p:cNvPr id="5" name="Picture 2" descr="HHS and CDC logo" title="HHS and CDC log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840787" y="5991224"/>
            <a:ext cx="114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42924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0885" y="589596"/>
            <a:ext cx="9282787" cy="667175"/>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Black Adults, by State and Territory, BRFSS, 2011-2013</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Prevalence of Self-Reported Obesity Among Non-Hispanic Black Adults, by State and Territory, BRFSS, 2011-2013">
            <a:extLst>
              <a:ext uri="{FF2B5EF4-FFF2-40B4-BE49-F238E27FC236}">
                <a16:creationId xmlns:a16="http://schemas.microsoft.com/office/drawing/2014/main" id="{CB8838E3-3407-45C7-8089-D9E38FC6CBAD}"/>
              </a:ext>
            </a:extLst>
          </p:cNvPr>
          <p:cNvPicPr>
            <a:picLocks noChangeAspect="1"/>
          </p:cNvPicPr>
          <p:nvPr/>
        </p:nvPicPr>
        <p:blipFill>
          <a:blip r:embed="rId2"/>
          <a:stretch>
            <a:fillRect/>
          </a:stretch>
        </p:blipFill>
        <p:spPr>
          <a:xfrm>
            <a:off x="1065255" y="1437761"/>
            <a:ext cx="7808094" cy="4872188"/>
          </a:xfrm>
          <a:prstGeom prst="rect">
            <a:avLst/>
          </a:prstGeom>
        </p:spPr>
      </p:pic>
      <p:sp>
        <p:nvSpPr>
          <p:cNvPr id="6" name="TextBox 5"/>
          <p:cNvSpPr txBox="1"/>
          <p:nvPr/>
        </p:nvSpPr>
        <p:spPr>
          <a:xfrm>
            <a:off x="1306001" y="6420465"/>
            <a:ext cx="7708490" cy="246221"/>
          </a:xfrm>
          <a:prstGeom prst="rect">
            <a:avLst/>
          </a:prstGeom>
          <a:noFill/>
        </p:spPr>
        <p:txBody>
          <a:bodyPr wrap="square" rtlCol="0">
            <a:spAutoFit/>
          </a:bodyPr>
          <a:lstStyle/>
          <a:p>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p:txBody>
      </p:sp>
      <p:pic>
        <p:nvPicPr>
          <p:cNvPr id="4" name="Picture 2" descr="HHS and CDC logo" title="HHS and CDC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023378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8622" y="454296"/>
            <a:ext cx="9411285" cy="799487"/>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Black Adults, by State and Territory, BRFSS, 2012-2014</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Prevalence of Self-Reported Obesity Among Non-Hispanic Black Adults, by State and Territory, BRFSS, 2012-2014">
            <a:extLst>
              <a:ext uri="{FF2B5EF4-FFF2-40B4-BE49-F238E27FC236}">
                <a16:creationId xmlns:a16="http://schemas.microsoft.com/office/drawing/2014/main" id="{778418EF-2F7E-4C51-980F-5B96A0944A74}"/>
              </a:ext>
            </a:extLst>
          </p:cNvPr>
          <p:cNvPicPr>
            <a:picLocks noChangeAspect="1"/>
          </p:cNvPicPr>
          <p:nvPr/>
        </p:nvPicPr>
        <p:blipFill>
          <a:blip r:embed="rId2"/>
          <a:stretch>
            <a:fillRect/>
          </a:stretch>
        </p:blipFill>
        <p:spPr>
          <a:xfrm>
            <a:off x="987339" y="1472383"/>
            <a:ext cx="7846595" cy="4880392"/>
          </a:xfrm>
          <a:prstGeom prst="rect">
            <a:avLst/>
          </a:prstGeom>
        </p:spPr>
      </p:pic>
      <p:sp>
        <p:nvSpPr>
          <p:cNvPr id="6" name="TextBox 5"/>
          <p:cNvSpPr txBox="1"/>
          <p:nvPr/>
        </p:nvSpPr>
        <p:spPr>
          <a:xfrm>
            <a:off x="1295407" y="6391275"/>
            <a:ext cx="7743825"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p:txBody>
      </p:sp>
      <p:pic>
        <p:nvPicPr>
          <p:cNvPr id="4" name="Picture 2" descr="HHS and CDC logo" title="HHS and CDC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873673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0486" y="253218"/>
            <a:ext cx="9495692" cy="1002278"/>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Black Adults, by State and Territory, BRFSS, 2013-2015</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Prevalence of Self-Reported Obesity Among Non-Hispanic Black Adults, by State and Territory, BRFSS, 2013-2015">
            <a:extLst>
              <a:ext uri="{FF2B5EF4-FFF2-40B4-BE49-F238E27FC236}">
                <a16:creationId xmlns:a16="http://schemas.microsoft.com/office/drawing/2014/main" id="{0FEEAD77-9040-4C04-B410-83D1298D9691}"/>
              </a:ext>
            </a:extLst>
          </p:cNvPr>
          <p:cNvPicPr>
            <a:picLocks noChangeAspect="1"/>
          </p:cNvPicPr>
          <p:nvPr/>
        </p:nvPicPr>
        <p:blipFill>
          <a:blip r:embed="rId2"/>
          <a:stretch>
            <a:fillRect/>
          </a:stretch>
        </p:blipFill>
        <p:spPr>
          <a:xfrm>
            <a:off x="951249" y="1336333"/>
            <a:ext cx="7886265" cy="4920088"/>
          </a:xfrm>
          <a:prstGeom prst="rect">
            <a:avLst/>
          </a:prstGeom>
        </p:spPr>
      </p:pic>
      <p:sp>
        <p:nvSpPr>
          <p:cNvPr id="9" name="TextBox 8"/>
          <p:cNvSpPr txBox="1"/>
          <p:nvPr/>
        </p:nvSpPr>
        <p:spPr>
          <a:xfrm>
            <a:off x="1288357" y="6465359"/>
            <a:ext cx="7609906"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p:txBody>
      </p:sp>
      <p:pic>
        <p:nvPicPr>
          <p:cNvPr id="4" name="Picture 2" descr="HHS and CDC logo" title="HHS and CDC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194973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5485" y="298152"/>
            <a:ext cx="9322147" cy="995443"/>
          </a:xfrm>
        </p:spPr>
        <p:txBody>
          <a:bodyPr/>
          <a:lstStyle/>
          <a:p>
            <a:r>
              <a:rPr lang="en-US" sz="2200" kern="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 of Self-Reported Obesity Among Non-Hispanic Black Adults, by State and Territory, BRFSS, 2014-2016</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descr="Prevalence of Self-Reported Obesity Among Non-Hispanic Black Adults, by State and Territory, BRFSS, 2014-2016">
            <a:extLst>
              <a:ext uri="{FF2B5EF4-FFF2-40B4-BE49-F238E27FC236}">
                <a16:creationId xmlns:a16="http://schemas.microsoft.com/office/drawing/2014/main" id="{AEFDD9E8-0FCD-415A-AAC3-7E78CD2D981D}"/>
              </a:ext>
            </a:extLst>
          </p:cNvPr>
          <p:cNvPicPr>
            <a:picLocks noChangeAspect="1"/>
          </p:cNvPicPr>
          <p:nvPr/>
        </p:nvPicPr>
        <p:blipFill>
          <a:blip r:embed="rId2"/>
          <a:stretch>
            <a:fillRect/>
          </a:stretch>
        </p:blipFill>
        <p:spPr>
          <a:xfrm>
            <a:off x="1035311" y="1437855"/>
            <a:ext cx="7792657" cy="4909374"/>
          </a:xfrm>
          <a:prstGeom prst="rect">
            <a:avLst/>
          </a:prstGeom>
        </p:spPr>
      </p:pic>
      <p:sp>
        <p:nvSpPr>
          <p:cNvPr id="5" name="TextBox 4"/>
          <p:cNvSpPr txBox="1"/>
          <p:nvPr/>
        </p:nvSpPr>
        <p:spPr>
          <a:xfrm>
            <a:off x="1299912" y="6529589"/>
            <a:ext cx="7792656"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p:txBody>
      </p:sp>
      <p:pic>
        <p:nvPicPr>
          <p:cNvPr id="4" name="Picture 2" descr="HHS and CDC logo" title="HHS and CDC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769865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8185" y="656559"/>
            <a:ext cx="9322147" cy="597429"/>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Black Adults, by State and Territory, BRFSS, 2015-2017</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descr="Prevalence of Self-Reported Obesity Among Non-Hispanic Black Adults, by State and Territory, BRFSS, 2015-2017">
            <a:extLst>
              <a:ext uri="{FF2B5EF4-FFF2-40B4-BE49-F238E27FC236}">
                <a16:creationId xmlns:a16="http://schemas.microsoft.com/office/drawing/2014/main" id="{F2915F72-3071-47DE-A54A-A741E05CE84E}"/>
              </a:ext>
            </a:extLst>
          </p:cNvPr>
          <p:cNvPicPr>
            <a:picLocks noChangeAspect="1"/>
          </p:cNvPicPr>
          <p:nvPr/>
        </p:nvPicPr>
        <p:blipFill>
          <a:blip r:embed="rId2"/>
          <a:stretch>
            <a:fillRect/>
          </a:stretch>
        </p:blipFill>
        <p:spPr>
          <a:xfrm>
            <a:off x="974625" y="1422364"/>
            <a:ext cx="7866470" cy="4858470"/>
          </a:xfrm>
          <a:prstGeom prst="rect">
            <a:avLst/>
          </a:prstGeom>
        </p:spPr>
      </p:pic>
      <p:sp>
        <p:nvSpPr>
          <p:cNvPr id="6" name="TextBox 5"/>
          <p:cNvSpPr txBox="1"/>
          <p:nvPr/>
        </p:nvSpPr>
        <p:spPr>
          <a:xfrm>
            <a:off x="1307186" y="6375381"/>
            <a:ext cx="7866470" cy="61555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39A6"/>
              </a:solidFill>
              <a:effectLst/>
              <a:uLnTx/>
              <a:uFillTx/>
              <a:latin typeface="Times New Roman" pitchFamily="18" charset="0"/>
              <a:ea typeface="+mn-ea"/>
              <a:cs typeface="+mn-cs"/>
            </a:endParaRPr>
          </a:p>
        </p:txBody>
      </p:sp>
      <p:pic>
        <p:nvPicPr>
          <p:cNvPr id="4" name="Picture 2" descr="HHS and CDC logo" title="HHS and CDC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555211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5485" y="647732"/>
            <a:ext cx="9322147" cy="597429"/>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Black Adults, by State and Territory, BRFSS, 2016-2018</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descr="Prevalence of Self-Reported Obesity Among Non-Hispanic Black Adults, by State and Territory, BRFSS, 2016-2018">
            <a:extLst>
              <a:ext uri="{FF2B5EF4-FFF2-40B4-BE49-F238E27FC236}">
                <a16:creationId xmlns:a16="http://schemas.microsoft.com/office/drawing/2014/main" id="{A5EC8AD5-31E3-4D76-AD8D-EF4346DC468B}"/>
              </a:ext>
            </a:extLst>
          </p:cNvPr>
          <p:cNvPicPr>
            <a:picLocks noChangeAspect="1"/>
          </p:cNvPicPr>
          <p:nvPr/>
        </p:nvPicPr>
        <p:blipFill>
          <a:blip r:embed="rId3"/>
          <a:stretch>
            <a:fillRect/>
          </a:stretch>
        </p:blipFill>
        <p:spPr>
          <a:xfrm>
            <a:off x="1001027" y="1464456"/>
            <a:ext cx="7804039" cy="4845493"/>
          </a:xfrm>
          <a:prstGeom prst="rect">
            <a:avLst/>
          </a:prstGeom>
        </p:spPr>
      </p:pic>
      <p:sp>
        <p:nvSpPr>
          <p:cNvPr id="10" name="TextBox 9"/>
          <p:cNvSpPr txBox="1"/>
          <p:nvPr/>
        </p:nvSpPr>
        <p:spPr>
          <a:xfrm>
            <a:off x="1284264" y="6344299"/>
            <a:ext cx="7727981"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p:txBody>
      </p:sp>
      <p:pic>
        <p:nvPicPr>
          <p:cNvPr id="4" name="Picture 2" descr="HHS and CDC logo" title="HHS and CDC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23905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5485" y="640785"/>
            <a:ext cx="9322147" cy="597429"/>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Black Adults, by State and Territory, BRFSS, 2017-2019</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Prevalence of Self-Reported Obesity Among Non-Hispanic Black Adults, by State and Territory, BRFSS, 2017-2019">
            <a:extLst>
              <a:ext uri="{FF2B5EF4-FFF2-40B4-BE49-F238E27FC236}">
                <a16:creationId xmlns:a16="http://schemas.microsoft.com/office/drawing/2014/main" id="{2D611F06-8D63-4569-AE82-6980DCB6D8B7}"/>
              </a:ext>
            </a:extLst>
          </p:cNvPr>
          <p:cNvPicPr>
            <a:picLocks noChangeAspect="1"/>
          </p:cNvPicPr>
          <p:nvPr/>
        </p:nvPicPr>
        <p:blipFill>
          <a:blip r:embed="rId3"/>
          <a:stretch>
            <a:fillRect/>
          </a:stretch>
        </p:blipFill>
        <p:spPr>
          <a:xfrm>
            <a:off x="1010654" y="1474470"/>
            <a:ext cx="7820163" cy="4782450"/>
          </a:xfrm>
          <a:prstGeom prst="rect">
            <a:avLst/>
          </a:prstGeom>
        </p:spPr>
      </p:pic>
      <p:sp>
        <p:nvSpPr>
          <p:cNvPr id="10" name="TextBox 9"/>
          <p:cNvSpPr txBox="1"/>
          <p:nvPr/>
        </p:nvSpPr>
        <p:spPr>
          <a:xfrm>
            <a:off x="1281196" y="6269898"/>
            <a:ext cx="7488336" cy="553998"/>
          </a:xfrm>
          <a:prstGeom prst="rect">
            <a:avLst/>
          </a:prstGeom>
          <a:noFill/>
        </p:spPr>
        <p:txBody>
          <a:bodyPr wrap="square" rtlCol="0">
            <a:spAutoFit/>
          </a:bodyPr>
          <a:lstStyle/>
          <a:p>
            <a:pPr>
              <a:defRPr/>
            </a:pPr>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a:t>
            </a:r>
            <a:r>
              <a:rPr lang="en-US" sz="1000" b="1">
                <a:solidFill>
                  <a:srgbClr val="060606"/>
                </a:solidFill>
                <a:latin typeface="Verdana" panose="020B0604030504040204" pitchFamily="34" charset="0"/>
                <a:ea typeface="Verdana" panose="020B0604030504040204" pitchFamily="34" charset="0"/>
                <a:cs typeface="Verdana" panose="020B0604030504040204" pitchFamily="34" charset="0"/>
              </a:rPr>
              <a:t>%,                                                     or </a:t>
            </a:r>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no data in a specific year.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4" name="Picture 2" descr="HHS and CDC logo" title="HHS and CDC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22956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D70A792-97BB-4C16-95F8-F41CF54B3209}"/>
              </a:ext>
            </a:extLst>
          </p:cNvPr>
          <p:cNvSpPr>
            <a:spLocks noGrp="1"/>
          </p:cNvSpPr>
          <p:nvPr>
            <p:ph type="title"/>
          </p:nvPr>
        </p:nvSpPr>
        <p:spPr>
          <a:xfrm>
            <a:off x="535485" y="640785"/>
            <a:ext cx="9322147" cy="597429"/>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Black Adults, by State and Territory, BRFSS, 2018-2020</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descr="Prevalence of Self-Reported Obesity Among Non-Hispanic Black Adults, by State and Territory, BRFSS, 2018–2020">
            <a:extLst>
              <a:ext uri="{FF2B5EF4-FFF2-40B4-BE49-F238E27FC236}">
                <a16:creationId xmlns:a16="http://schemas.microsoft.com/office/drawing/2014/main" id="{996B8E7A-F828-44E0-A460-24E966EDA272}"/>
              </a:ext>
            </a:extLst>
          </p:cNvPr>
          <p:cNvPicPr>
            <a:picLocks noChangeAspect="1"/>
          </p:cNvPicPr>
          <p:nvPr/>
        </p:nvPicPr>
        <p:blipFill>
          <a:blip r:embed="rId3"/>
          <a:stretch>
            <a:fillRect/>
          </a:stretch>
        </p:blipFill>
        <p:spPr>
          <a:xfrm>
            <a:off x="1018067" y="1335333"/>
            <a:ext cx="7836844" cy="4859937"/>
          </a:xfrm>
          <a:prstGeom prst="rect">
            <a:avLst/>
          </a:prstGeom>
        </p:spPr>
      </p:pic>
      <p:sp>
        <p:nvSpPr>
          <p:cNvPr id="10" name="TextBox 9"/>
          <p:cNvSpPr txBox="1"/>
          <p:nvPr/>
        </p:nvSpPr>
        <p:spPr>
          <a:xfrm>
            <a:off x="1404398" y="6340656"/>
            <a:ext cx="7566617"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 or no data in a specific year.</a:t>
            </a:r>
          </a:p>
        </p:txBody>
      </p:sp>
      <p:pic>
        <p:nvPicPr>
          <p:cNvPr id="4" name="Picture 2" descr="HHS and CDC logo" title="HHS and CDC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7631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841" y="257221"/>
            <a:ext cx="9349317" cy="817562"/>
          </a:xfrm>
        </p:spPr>
        <p:txBody>
          <a:bodyPr/>
          <a:lstStyle/>
          <a:p>
            <a:r>
              <a:rPr lang="en-US" sz="2000" kern="0" dirty="0">
                <a:latin typeface="Verdana"/>
              </a:rPr>
              <a:t>Prevalence of Self-Reported Obesity Among Non-Hispanic Black Adults, by State and Territory, BRFSS, 2011-2013</a:t>
            </a:r>
          </a:p>
        </p:txBody>
      </p:sp>
      <p:sp>
        <p:nvSpPr>
          <p:cNvPr id="4" name="Text Placeholder 3"/>
          <p:cNvSpPr>
            <a:spLocks noGrp="1"/>
          </p:cNvSpPr>
          <p:nvPr>
            <p:ph type="body" sz="quarter" idx="11"/>
          </p:nvPr>
        </p:nvSpPr>
        <p:spPr>
          <a:xfrm>
            <a:off x="514350" y="5486399"/>
            <a:ext cx="9258300" cy="1371602"/>
          </a:xfrm>
        </p:spPr>
        <p:txBody>
          <a:bodyPr/>
          <a:lstStyle/>
          <a:p>
            <a:pPr indent="0"/>
            <a:endParaRPr lang="en-US" sz="900" i="1" dirty="0">
              <a:latin typeface="Verdana" pitchFamily="34" charset="0"/>
            </a:endParaRPr>
          </a:p>
          <a:p>
            <a:pPr indent="0"/>
            <a:endParaRPr lang="en-US" sz="900" i="1" dirty="0">
              <a:latin typeface="Verdana" pitchFamily="34" charset="0"/>
            </a:endParaRPr>
          </a:p>
          <a:p>
            <a:pPr indent="0"/>
            <a:endParaRPr lang="en-US" sz="900" i="1" dirty="0">
              <a:latin typeface="Verdana" pitchFamily="34" charset="0"/>
            </a:endParaRPr>
          </a:p>
          <a:p>
            <a:pPr indent="0"/>
            <a:endParaRPr lang="en-US" sz="900" i="1" dirty="0">
              <a:latin typeface="Verdana" pitchFamily="34" charset="0"/>
            </a:endParaRPr>
          </a:p>
          <a:p>
            <a:pPr indent="0"/>
            <a:endParaRPr lang="en-US" sz="900" i="1" dirty="0">
              <a:latin typeface="Verdana" pitchFamily="34" charset="0"/>
            </a:endParaRPr>
          </a:p>
          <a:p>
            <a:pPr indent="0"/>
            <a:endParaRPr lang="en-US" sz="900" i="1" dirty="0">
              <a:latin typeface="Verdana" pitchFamily="34" charset="0"/>
            </a:endParaRPr>
          </a:p>
          <a:p>
            <a:pPr indent="0"/>
            <a:r>
              <a:rPr lang="en-US" sz="900" dirty="0">
                <a:solidFill>
                  <a:srgbClr val="060606"/>
                </a:solidFill>
                <a:latin typeface="Verdana" pitchFamily="34" charset="0"/>
              </a:rPr>
              <a:t>*Sample size &lt;50 or the relative standard error (dividing the standard error by the prevalence) ≥30%.</a:t>
            </a:r>
          </a:p>
          <a:p>
            <a:pPr lvl="0" indent="0"/>
            <a:r>
              <a:rPr lang="en-US" sz="900" i="1" dirty="0">
                <a:latin typeface="Verdana" pitchFamily="34" charset="0"/>
              </a:rPr>
              <a:t>Source: </a:t>
            </a:r>
            <a:r>
              <a:rPr lang="en-US" sz="900" dirty="0">
                <a:latin typeface="Verdana" pitchFamily="34" charset="0"/>
              </a:rPr>
              <a:t>Behavioral Risk Factor Surveillance System, CDC.</a:t>
            </a:r>
          </a:p>
          <a:p>
            <a:pPr indent="0"/>
            <a:endParaRPr lang="en-US" sz="900" dirty="0">
              <a:latin typeface="Verdana" pitchFamily="34" charset="0"/>
            </a:endParaRP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1525926385"/>
              </p:ext>
            </p:extLst>
          </p:nvPr>
        </p:nvGraphicFramePr>
        <p:xfrm>
          <a:off x="818707" y="1158467"/>
          <a:ext cx="4222970" cy="4944352"/>
        </p:xfrm>
        <a:graphic>
          <a:graphicData uri="http://schemas.openxmlformats.org/drawingml/2006/table">
            <a:tbl>
              <a:tblPr firstRow="1"/>
              <a:tblGrid>
                <a:gridCol w="1491472">
                  <a:extLst>
                    <a:ext uri="{9D8B030D-6E8A-4147-A177-3AD203B41FA5}">
                      <a16:colId xmlns:a16="http://schemas.microsoft.com/office/drawing/2014/main" val="20000"/>
                    </a:ext>
                  </a:extLst>
                </a:gridCol>
                <a:gridCol w="1374717">
                  <a:extLst>
                    <a:ext uri="{9D8B030D-6E8A-4147-A177-3AD203B41FA5}">
                      <a16:colId xmlns:a16="http://schemas.microsoft.com/office/drawing/2014/main" val="20001"/>
                    </a:ext>
                  </a:extLst>
                </a:gridCol>
                <a:gridCol w="1356781">
                  <a:extLst>
                    <a:ext uri="{9D8B030D-6E8A-4147-A177-3AD203B41FA5}">
                      <a16:colId xmlns:a16="http://schemas.microsoft.com/office/drawing/2014/main" val="20002"/>
                    </a:ext>
                  </a:extLst>
                </a:gridCol>
              </a:tblGrid>
              <a:tr h="284720">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9078">
                <a:tc>
                  <a:txBody>
                    <a:bodyPr/>
                    <a:lstStyle/>
                    <a:p>
                      <a:pPr algn="l" fontAlgn="t"/>
                      <a:r>
                        <a:rPr lang="en-US" sz="1050" b="0" i="0" u="none" strike="noStrike" dirty="0">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(39.9, 43.8)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9078">
                <a:tc>
                  <a:txBody>
                    <a:bodyPr/>
                    <a:lstStyle/>
                    <a:p>
                      <a:pPr algn="l" fontAlgn="t"/>
                      <a:r>
                        <a:rPr lang="en-US" sz="1050" b="0" i="0" u="none" strike="noStrike" dirty="0">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(29.1, 47.6)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9078">
                <a:tc>
                  <a:txBody>
                    <a:bodyPr/>
                    <a:lstStyle/>
                    <a:p>
                      <a:pPr algn="l" fontAlgn="t"/>
                      <a:r>
                        <a:rPr lang="en-US" sz="1050" b="0" i="0" u="none" strike="noStrike" dirty="0">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(25.7, 40.2)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9078">
                <a:tc>
                  <a:txBody>
                    <a:bodyPr/>
                    <a:lstStyle/>
                    <a:p>
                      <a:pPr algn="l" fontAlgn="t"/>
                      <a:r>
                        <a:rPr lang="en-US" sz="1050" b="0" i="0" u="none" strike="noStrike" dirty="0">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(38.7, 45.7)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9078">
                <a:tc>
                  <a:txBody>
                    <a:bodyPr/>
                    <a:lstStyle/>
                    <a:p>
                      <a:pPr algn="l" fontAlgn="t"/>
                      <a:r>
                        <a:rPr lang="en-US" sz="1050" b="0" i="0" u="none" strike="noStrike" dirty="0">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(31.8, 38.0)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9078">
                <a:tc>
                  <a:txBody>
                    <a:bodyPr/>
                    <a:lstStyle/>
                    <a:p>
                      <a:pPr algn="l" fontAlgn="t"/>
                      <a:r>
                        <a:rPr lang="en-US" sz="1050" b="0" i="0" u="none" strike="noStrike" dirty="0">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(26.6, 34.7)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9078">
                <a:tc>
                  <a:txBody>
                    <a:bodyPr/>
                    <a:lstStyle/>
                    <a:p>
                      <a:pPr algn="l" fontAlgn="t"/>
                      <a:r>
                        <a:rPr lang="en-US" sz="1050" b="0" i="0" u="none" strike="noStrike" dirty="0">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(30.1, 36.5)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9078">
                <a:tc>
                  <a:txBody>
                    <a:bodyPr/>
                    <a:lstStyle/>
                    <a:p>
                      <a:pPr algn="l" fontAlgn="t"/>
                      <a:r>
                        <a:rPr lang="en-US" sz="1050" b="0" i="0" u="none" strike="noStrike" dirty="0">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(34.6, 40.1)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9078">
                <a:tc>
                  <a:txBody>
                    <a:bodyPr/>
                    <a:lstStyle/>
                    <a:p>
                      <a:pPr algn="l" fontAlgn="t"/>
                      <a:r>
                        <a:rPr lang="en-US" sz="1050" b="0" i="0" u="none" strike="noStrike" dirty="0">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(33.7, 37.6)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9078">
                <a:tc>
                  <a:txBody>
                    <a:bodyPr/>
                    <a:lstStyle/>
                    <a:p>
                      <a:pPr algn="l" fontAlgn="t"/>
                      <a:r>
                        <a:rPr lang="en-US" sz="1050" b="0" i="0" u="none" strike="noStrike" dirty="0">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(32.2, 37.5)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89539">
                <a:tc>
                  <a:txBody>
                    <a:bodyPr/>
                    <a:lstStyle/>
                    <a:p>
                      <a:pPr algn="l" fontAlgn="t"/>
                      <a:r>
                        <a:rPr lang="en-US" sz="1050" b="0" i="0" u="none" strike="noStrike" dirty="0">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(35.3, 39.0)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0">
                <a:tc>
                  <a:txBody>
                    <a:bodyPr/>
                    <a:lstStyle/>
                    <a:p>
                      <a:pPr algn="l" fontAlgn="t"/>
                      <a:r>
                        <a:rPr lang="en-US" sz="1050" b="0" i="0" u="none" strike="noStrike" dirty="0">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9078">
                <a:tc>
                  <a:txBody>
                    <a:bodyPr/>
                    <a:lstStyle/>
                    <a:p>
                      <a:pPr algn="l" fontAlgn="t"/>
                      <a:r>
                        <a:rPr lang="en-US" sz="1050" b="0" i="0" u="none" strike="noStrike" dirty="0">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41.1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(30.6, 52.4)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9078">
                <a:tc>
                  <a:txBody>
                    <a:bodyPr/>
                    <a:lstStyle/>
                    <a:p>
                      <a:pPr algn="l" fontAlgn="t"/>
                      <a:r>
                        <a:rPr lang="en-US" sz="1050" b="0" i="0" u="none" strike="noStrike" dirty="0">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9078">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(35.3, 42.3)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9078">
                <a:tc>
                  <a:txBody>
                    <a:bodyPr/>
                    <a:lstStyle/>
                    <a:p>
                      <a:pPr algn="l" fontAlgn="t"/>
                      <a:r>
                        <a:rPr lang="en-US" sz="1050" b="0" i="0" u="none" strike="noStrike" dirty="0">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42.5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(39.4, 45.7)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9078">
                <a:tc>
                  <a:txBody>
                    <a:bodyPr/>
                    <a:lstStyle/>
                    <a:p>
                      <a:pPr algn="l" fontAlgn="t"/>
                      <a:r>
                        <a:rPr lang="en-US" sz="1050" b="0" i="0" u="none" strike="noStrike" dirty="0">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(32.7, 46.7)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9078">
                <a:tc>
                  <a:txBody>
                    <a:bodyPr/>
                    <a:lstStyle/>
                    <a:p>
                      <a:pPr algn="l" fontAlgn="t"/>
                      <a:r>
                        <a:rPr lang="en-US" sz="1050" b="0" i="0" u="none" strike="noStrike" dirty="0">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(36.2, 42.2)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9078">
                <a:tc>
                  <a:txBody>
                    <a:bodyPr/>
                    <a:lstStyle/>
                    <a:p>
                      <a:pPr algn="l" fontAlgn="t"/>
                      <a:r>
                        <a:rPr lang="en-US" sz="1050" b="0" i="0" u="none" strike="noStrike" dirty="0">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42.0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(38.1, 46.0)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9078">
                <a:tc>
                  <a:txBody>
                    <a:bodyPr/>
                    <a:lstStyle/>
                    <a:p>
                      <a:pPr algn="l" fontAlgn="t"/>
                      <a:r>
                        <a:rPr lang="en-US" sz="1050" b="0" i="0" u="none" strike="noStrike" dirty="0">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41.9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(39.9, 44.0)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9078">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(13.0, 36.3)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9078">
                <a:tc>
                  <a:txBody>
                    <a:bodyPr/>
                    <a:lstStyle/>
                    <a:p>
                      <a:pPr algn="l" fontAlgn="t"/>
                      <a:r>
                        <a:rPr lang="en-US" sz="1050" b="0" i="0" u="none" strike="noStrike" dirty="0">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(35.8, 39.2)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7603">
                <a:tc>
                  <a:txBody>
                    <a:bodyPr/>
                    <a:lstStyle/>
                    <a:p>
                      <a:pPr algn="l" fontAlgn="t"/>
                      <a:r>
                        <a:rPr lang="en-US" sz="1050" b="0" i="0" u="none" strike="noStrike" dirty="0">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(30.8, 36.5)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7603">
                <a:tc>
                  <a:txBody>
                    <a:bodyPr/>
                    <a:lstStyle/>
                    <a:p>
                      <a:pPr algn="l" fontAlgn="t"/>
                      <a:r>
                        <a:rPr lang="en-US" sz="1050" b="0" i="0" u="none" strike="noStrike" dirty="0">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(37.0, 41.7)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7603">
                <a:tc>
                  <a:txBody>
                    <a:bodyPr/>
                    <a:lstStyle/>
                    <a:p>
                      <a:pPr algn="l" fontAlgn="t"/>
                      <a:r>
                        <a:rPr lang="en-US" sz="1050" b="0" i="0" u="none" strike="noStrike" dirty="0">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(26.1, 33.7)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87603">
                <a:tc>
                  <a:txBody>
                    <a:bodyPr/>
                    <a:lstStyle/>
                    <a:p>
                      <a:pPr algn="l" fontAlgn="t"/>
                      <a:r>
                        <a:rPr lang="en-US" sz="105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(41.2, 44.5)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3194639609"/>
              </p:ext>
            </p:extLst>
          </p:nvPr>
        </p:nvGraphicFramePr>
        <p:xfrm>
          <a:off x="5337560" y="1161896"/>
          <a:ext cx="4257544" cy="4941333"/>
        </p:xfrm>
        <a:graphic>
          <a:graphicData uri="http://schemas.openxmlformats.org/drawingml/2006/table">
            <a:tbl>
              <a:tblPr firstRow="1"/>
              <a:tblGrid>
                <a:gridCol w="1482839">
                  <a:extLst>
                    <a:ext uri="{9D8B030D-6E8A-4147-A177-3AD203B41FA5}">
                      <a16:colId xmlns:a16="http://schemas.microsoft.com/office/drawing/2014/main" val="20000"/>
                    </a:ext>
                  </a:extLst>
                </a:gridCol>
                <a:gridCol w="1357686">
                  <a:extLst>
                    <a:ext uri="{9D8B030D-6E8A-4147-A177-3AD203B41FA5}">
                      <a16:colId xmlns:a16="http://schemas.microsoft.com/office/drawing/2014/main" val="20001"/>
                    </a:ext>
                  </a:extLst>
                </a:gridCol>
                <a:gridCol w="1417019">
                  <a:extLst>
                    <a:ext uri="{9D8B030D-6E8A-4147-A177-3AD203B41FA5}">
                      <a16:colId xmlns:a16="http://schemas.microsoft.com/office/drawing/2014/main" val="20002"/>
                    </a:ext>
                  </a:extLst>
                </a:gridCol>
              </a:tblGrid>
              <a:tr h="177315">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7315">
                <a:tc>
                  <a:txBody>
                    <a:bodyPr/>
                    <a:lstStyle/>
                    <a:p>
                      <a:pPr algn="l" fontAlgn="t"/>
                      <a:r>
                        <a:rPr lang="en-US" sz="105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(36.5, 43.5)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7315">
                <a:tc>
                  <a:txBody>
                    <a:bodyPr/>
                    <a:lstStyle/>
                    <a:p>
                      <a:pPr algn="l" fontAlgn="t"/>
                      <a:r>
                        <a:rPr lang="en-US" sz="1050" b="0" i="0" u="none" strike="noStrike" dirty="0">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7315">
                <a:tc>
                  <a:txBody>
                    <a:bodyPr/>
                    <a:lstStyle/>
                    <a:p>
                      <a:pPr algn="l" fontAlgn="t"/>
                      <a:r>
                        <a:rPr lang="en-US" sz="1050" b="0" i="0" u="none" strike="noStrike" dirty="0">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(30.0, 37.6)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7315">
                <a:tc>
                  <a:txBody>
                    <a:bodyPr/>
                    <a:lstStyle/>
                    <a:p>
                      <a:pPr algn="l" fontAlgn="t"/>
                      <a:r>
                        <a:rPr lang="en-US" sz="1050" b="0" i="0" u="none" strike="noStrike" dirty="0">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(29.7, 40.4)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5755">
                <a:tc>
                  <a:txBody>
                    <a:bodyPr/>
                    <a:lstStyle/>
                    <a:p>
                      <a:pPr algn="l" fontAlgn="t"/>
                      <a:r>
                        <a:rPr lang="en-US" sz="1050" b="0" i="0" u="none" strike="noStrike" dirty="0">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(18.7, 39.0)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7315">
                <a:tc>
                  <a:txBody>
                    <a:bodyPr/>
                    <a:lstStyle/>
                    <a:p>
                      <a:pPr algn="l" fontAlgn="t"/>
                      <a:r>
                        <a:rPr lang="en-US" sz="1050" b="0" i="0" u="none" strike="noStrike" dirty="0">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(32.6, 36.5)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7315">
                <a:tc>
                  <a:txBody>
                    <a:bodyPr/>
                    <a:lstStyle/>
                    <a:p>
                      <a:pPr algn="l" fontAlgn="t"/>
                      <a:r>
                        <a:rPr lang="en-US" sz="105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(24.1, 36.9)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7315">
                <a:tc>
                  <a:txBody>
                    <a:bodyPr/>
                    <a:lstStyle/>
                    <a:p>
                      <a:pPr algn="l" fontAlgn="t"/>
                      <a:r>
                        <a:rPr lang="en-US" sz="105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(30.1, 35.4)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7315">
                <a:tc>
                  <a:txBody>
                    <a:bodyPr/>
                    <a:lstStyle/>
                    <a:p>
                      <a:pPr algn="l" fontAlgn="t"/>
                      <a:r>
                        <a:rPr lang="en-US" sz="105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40.4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(38.6, 42.4)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7315">
                <a:tc>
                  <a:txBody>
                    <a:bodyPr/>
                    <a:lstStyle/>
                    <a:p>
                      <a:pPr algn="l" fontAlgn="t"/>
                      <a:r>
                        <a:rPr lang="en-US" sz="105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(15.5, 36.9)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7315">
                <a:tc>
                  <a:txBody>
                    <a:bodyPr/>
                    <a:lstStyle/>
                    <a:p>
                      <a:pPr algn="l" fontAlgn="t"/>
                      <a:r>
                        <a:rPr lang="en-US" sz="105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(33.5, 38.5)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7315">
                <a:tc>
                  <a:txBody>
                    <a:bodyPr/>
                    <a:lstStyle/>
                    <a:p>
                      <a:pPr algn="l" fontAlgn="t"/>
                      <a:r>
                        <a:rPr lang="en-US" sz="105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(35.2, 42.3)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7315">
                <a:tc>
                  <a:txBody>
                    <a:bodyPr/>
                    <a:lstStyle/>
                    <a:p>
                      <a:pPr algn="l" fontAlgn="t"/>
                      <a:r>
                        <a:rPr lang="en-US" sz="105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(29.3, 50.6)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64223">
                <a:tc>
                  <a:txBody>
                    <a:bodyPr/>
                    <a:lstStyle/>
                    <a:p>
                      <a:pPr algn="l" fontAlgn="t"/>
                      <a:r>
                        <a:rPr lang="en-US" sz="105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(33.2, 38.0)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67218">
                <a:tc>
                  <a:txBody>
                    <a:bodyPr/>
                    <a:lstStyle/>
                    <a:p>
                      <a:pPr algn="l" fontAlgn="t"/>
                      <a:r>
                        <a:rPr lang="en-US" sz="1050" b="0" i="0" u="none" strike="noStrike" dirty="0">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7315">
                <a:tc>
                  <a:txBody>
                    <a:bodyPr/>
                    <a:lstStyle/>
                    <a:p>
                      <a:pPr algn="l" fontAlgn="t"/>
                      <a:r>
                        <a:rPr lang="en-US" sz="105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(26.7, 36.6)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7315">
                <a:tc>
                  <a:txBody>
                    <a:bodyPr/>
                    <a:lstStyle/>
                    <a:p>
                      <a:pPr algn="l" fontAlgn="t"/>
                      <a:r>
                        <a:rPr lang="en-US" sz="105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(41.1, 44.2)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7315">
                <a:tc>
                  <a:txBody>
                    <a:bodyPr/>
                    <a:lstStyle/>
                    <a:p>
                      <a:pPr algn="l" fontAlgn="t"/>
                      <a:r>
                        <a:rPr lang="en-US" sz="105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(15.6, 40.3)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7315">
                <a:tc>
                  <a:txBody>
                    <a:bodyPr/>
                    <a:lstStyle/>
                    <a:p>
                      <a:pPr algn="l" fontAlgn="t"/>
                      <a:r>
                        <a:rPr lang="en-US" sz="105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40.4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(37.0, 43.9)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7315">
                <a:tc>
                  <a:txBody>
                    <a:bodyPr/>
                    <a:lstStyle/>
                    <a:p>
                      <a:pPr algn="l" fontAlgn="t"/>
                      <a:r>
                        <a:rPr lang="en-US" sz="105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(35.4, 41.1)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7315">
                <a:tc>
                  <a:txBody>
                    <a:bodyPr/>
                    <a:lstStyle/>
                    <a:p>
                      <a:pPr algn="l" fontAlgn="t"/>
                      <a:r>
                        <a:rPr lang="en-US" sz="105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(18.8, 34.7)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64223">
                <a:tc>
                  <a:txBody>
                    <a:bodyPr/>
                    <a:lstStyle/>
                    <a:p>
                      <a:pPr algn="l" fontAlgn="t"/>
                      <a:r>
                        <a:rPr lang="en-US" sz="1050" b="0" i="0" u="none" strike="noStrike" dirty="0">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(11.2, 33.7)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7315">
                <a:tc>
                  <a:txBody>
                    <a:bodyPr/>
                    <a:lstStyle/>
                    <a:p>
                      <a:pPr algn="l" fontAlgn="t"/>
                      <a:r>
                        <a:rPr lang="en-US" sz="1050" b="0" i="0" u="none" strike="noStrike" dirty="0">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(36.2, 41.0)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7315">
                <a:tc>
                  <a:txBody>
                    <a:bodyPr/>
                    <a:lstStyle/>
                    <a:p>
                      <a:pPr algn="l" fontAlgn="t"/>
                      <a:r>
                        <a:rPr lang="en-US" sz="105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(32.8, 42.7)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7315">
                <a:tc>
                  <a:txBody>
                    <a:bodyPr/>
                    <a:lstStyle/>
                    <a:p>
                      <a:pPr algn="l" fontAlgn="t"/>
                      <a:r>
                        <a:rPr lang="en-US" sz="105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(30.4, 43.0)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81247">
                <a:tc>
                  <a:txBody>
                    <a:bodyPr/>
                    <a:lstStyle/>
                    <a:p>
                      <a:pPr algn="l" fontAlgn="t"/>
                      <a:r>
                        <a:rPr lang="en-US" sz="105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(33.0, 44.3)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7315">
                <a:tc>
                  <a:txBody>
                    <a:bodyPr/>
                    <a:lstStyle/>
                    <a:p>
                      <a:pPr algn="l" fontAlgn="t"/>
                      <a:r>
                        <a:rPr lang="en-US" sz="105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Insufficient</a:t>
                      </a:r>
                      <a:r>
                        <a:rPr lang="en-US" sz="1050" b="0" i="0" u="none" strike="noStrike" baseline="0" dirty="0">
                          <a:solidFill>
                            <a:srgbClr val="000000"/>
                          </a:solidFill>
                          <a:effectLst/>
                          <a:latin typeface="Calibri" panose="020F0502020204030204" pitchFamily="34" charset="0"/>
                        </a:rPr>
                        <a:t> data</a:t>
                      </a:r>
                      <a:r>
                        <a:rPr lang="en-US" sz="1050" b="0" i="0" u="none" strike="noStrike" dirty="0">
                          <a:solidFill>
                            <a:srgbClr val="000000"/>
                          </a:solidFill>
                          <a:effectLst/>
                          <a:latin typeface="Calibri" panose="020F0502020204030204" pitchFamily="34" charset="0"/>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Insufficient</a:t>
                      </a:r>
                      <a:r>
                        <a:rPr lang="en-US" sz="1050" b="0" i="0" u="none" strike="noStrike" baseline="0" dirty="0">
                          <a:solidFill>
                            <a:srgbClr val="000000"/>
                          </a:solidFill>
                          <a:effectLst/>
                          <a:latin typeface="Calibri" panose="020F0502020204030204" pitchFamily="34" charset="0"/>
                        </a:rPr>
                        <a:t> data</a:t>
                      </a:r>
                      <a:r>
                        <a:rPr lang="en-US" sz="1050" b="0" i="0" u="none" strike="noStrike" dirty="0">
                          <a:solidFill>
                            <a:srgbClr val="000000"/>
                          </a:solidFill>
                          <a:effectLst/>
                          <a:latin typeface="Calibri" panose="020F0502020204030204" pitchFamily="34" charset="0"/>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259091813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Non-Hispanic Black Adults, by State and Territory, BRFSS, 2012-2014</a:t>
            </a:r>
          </a:p>
        </p:txBody>
      </p:sp>
      <p:sp>
        <p:nvSpPr>
          <p:cNvPr id="4" name="Text Placeholder 3"/>
          <p:cNvSpPr>
            <a:spLocks noGrp="1"/>
          </p:cNvSpPr>
          <p:nvPr>
            <p:ph type="body" sz="quarter" idx="11"/>
          </p:nvPr>
        </p:nvSpPr>
        <p:spPr>
          <a:xfrm>
            <a:off x="514350" y="5500047"/>
            <a:ext cx="9258300" cy="1146413"/>
          </a:xfrm>
        </p:spPr>
        <p:txBody>
          <a:bodyPr/>
          <a:lstStyle/>
          <a:p>
            <a:pPr indent="0"/>
            <a:endParaRPr lang="en-US" sz="900" i="1" dirty="0">
              <a:latin typeface="Verdana" pitchFamily="34" charset="0"/>
            </a:endParaRPr>
          </a:p>
          <a:p>
            <a:pPr indent="0"/>
            <a:endParaRPr lang="en-US" sz="900" i="1" dirty="0">
              <a:latin typeface="Verdana" panose="020B0604030504040204" pitchFamily="34" charset="0"/>
              <a:ea typeface="Verdana" panose="020B0604030504040204" pitchFamily="34" charset="0"/>
              <a:cs typeface="Verdana" panose="020B0604030504040204" pitchFamily="34" charset="0"/>
            </a:endParaRPr>
          </a:p>
          <a:p>
            <a:pPr indent="0"/>
            <a:r>
              <a:rPr lang="en-US" sz="900"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r>
              <a:rPr lang="en-US" sz="900" dirty="0">
                <a:solidFill>
                  <a:srgbClr val="060606"/>
                </a:solidFill>
                <a:latin typeface="Verdana" pitchFamily="34" charset="0"/>
              </a:rPr>
              <a:t>%.</a:t>
            </a:r>
          </a:p>
          <a:p>
            <a:pPr indent="0"/>
            <a:r>
              <a:rPr lang="en-US" sz="900" i="1" dirty="0">
                <a:latin typeface="Verdana" pitchFamily="34" charset="0"/>
              </a:rPr>
              <a:t>Source: </a:t>
            </a:r>
            <a:r>
              <a:rPr lang="en-US" sz="900" dirty="0">
                <a:latin typeface="Verdana" pitchFamily="34" charset="0"/>
              </a:rPr>
              <a:t>Behavioral Risk Factor Surveillance System, CDC. </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1176703511"/>
              </p:ext>
            </p:extLst>
          </p:nvPr>
        </p:nvGraphicFramePr>
        <p:xfrm>
          <a:off x="790575" y="1158468"/>
          <a:ext cx="4251102" cy="4832906"/>
        </p:xfrm>
        <a:graphic>
          <a:graphicData uri="http://schemas.openxmlformats.org/drawingml/2006/table">
            <a:tbl>
              <a:tblPr firstRow="1"/>
              <a:tblGrid>
                <a:gridCol w="1428750">
                  <a:extLst>
                    <a:ext uri="{9D8B030D-6E8A-4147-A177-3AD203B41FA5}">
                      <a16:colId xmlns:a16="http://schemas.microsoft.com/office/drawing/2014/main" val="20000"/>
                    </a:ext>
                  </a:extLst>
                </a:gridCol>
                <a:gridCol w="1409700">
                  <a:extLst>
                    <a:ext uri="{9D8B030D-6E8A-4147-A177-3AD203B41FA5}">
                      <a16:colId xmlns:a16="http://schemas.microsoft.com/office/drawing/2014/main" val="20001"/>
                    </a:ext>
                  </a:extLst>
                </a:gridCol>
                <a:gridCol w="1412652">
                  <a:extLst>
                    <a:ext uri="{9D8B030D-6E8A-4147-A177-3AD203B41FA5}">
                      <a16:colId xmlns:a16="http://schemas.microsoft.com/office/drawing/2014/main" val="20002"/>
                    </a:ext>
                  </a:extLst>
                </a:gridCol>
              </a:tblGrid>
              <a:tr h="178509">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8574">
                <a:tc>
                  <a:txBody>
                    <a:bodyPr/>
                    <a:lstStyle/>
                    <a:p>
                      <a:pPr algn="l" fontAlgn="t"/>
                      <a:r>
                        <a:rPr lang="en-US" sz="1050" b="0" i="0" u="none" strike="noStrike" dirty="0">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(40.5, 44.3)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8574">
                <a:tc>
                  <a:txBody>
                    <a:bodyPr/>
                    <a:lstStyle/>
                    <a:p>
                      <a:pPr algn="l" fontAlgn="t"/>
                      <a:r>
                        <a:rPr lang="en-US" sz="1050" b="0" i="0" u="none" strike="noStrike" dirty="0">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(32.0, 49.4)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8574">
                <a:tc>
                  <a:txBody>
                    <a:bodyPr/>
                    <a:lstStyle/>
                    <a:p>
                      <a:pPr algn="l" fontAlgn="t"/>
                      <a:r>
                        <a:rPr lang="en-US" sz="1050" b="0" i="0" u="none" strike="noStrike" dirty="0">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(29.3, 42.2)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8574">
                <a:tc>
                  <a:txBody>
                    <a:bodyPr/>
                    <a:lstStyle/>
                    <a:p>
                      <a:pPr algn="l" fontAlgn="t"/>
                      <a:r>
                        <a:rPr lang="en-US" sz="1050" b="0" i="0" u="none" strike="noStrike" dirty="0">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(41.2, 47.8)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8574">
                <a:tc>
                  <a:txBody>
                    <a:bodyPr/>
                    <a:lstStyle/>
                    <a:p>
                      <a:pPr algn="l" fontAlgn="t"/>
                      <a:r>
                        <a:rPr lang="en-US" sz="1050" b="0" i="0" u="none" strike="noStrike" dirty="0">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(31.6, 38.0)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8574">
                <a:tc>
                  <a:txBody>
                    <a:bodyPr/>
                    <a:lstStyle/>
                    <a:p>
                      <a:pPr algn="l" fontAlgn="t"/>
                      <a:r>
                        <a:rPr lang="en-US" sz="1050" b="0" i="0" u="none" strike="noStrike" dirty="0">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(25.7, 33.2)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8574">
                <a:tc>
                  <a:txBody>
                    <a:bodyPr/>
                    <a:lstStyle/>
                    <a:p>
                      <a:pPr algn="l" fontAlgn="t"/>
                      <a:r>
                        <a:rPr lang="en-US" sz="1050" b="0" i="0" u="none" strike="noStrike" dirty="0">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(31.7, 37.8)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8574">
                <a:tc>
                  <a:txBody>
                    <a:bodyPr/>
                    <a:lstStyle/>
                    <a:p>
                      <a:pPr algn="l" fontAlgn="t"/>
                      <a:r>
                        <a:rPr lang="en-US" sz="1050" b="0" i="0" u="none" strike="noStrike" dirty="0">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(34.4, 40.1)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8574">
                <a:tc>
                  <a:txBody>
                    <a:bodyPr/>
                    <a:lstStyle/>
                    <a:p>
                      <a:pPr algn="l" fontAlgn="t"/>
                      <a:r>
                        <a:rPr lang="en-US" sz="1050" b="0" i="0" u="none" strike="noStrike" dirty="0">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(32.7, 36.7)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8574">
                <a:tc>
                  <a:txBody>
                    <a:bodyPr/>
                    <a:lstStyle/>
                    <a:p>
                      <a:pPr algn="l" fontAlgn="t"/>
                      <a:r>
                        <a:rPr lang="en-US" sz="1050" b="0" i="0" u="none" strike="noStrike" dirty="0">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(32.4, 37.6)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8574">
                <a:tc>
                  <a:txBody>
                    <a:bodyPr/>
                    <a:lstStyle/>
                    <a:p>
                      <a:pPr algn="l" fontAlgn="t"/>
                      <a:r>
                        <a:rPr lang="en-US" sz="1050" b="0" i="0" u="none" strike="noStrike" dirty="0">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(35.6, 39.4)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8574">
                <a:tc>
                  <a:txBody>
                    <a:bodyPr/>
                    <a:lstStyle/>
                    <a:p>
                      <a:pPr algn="l" fontAlgn="t"/>
                      <a:r>
                        <a:rPr lang="en-US" sz="1050" b="0" i="0" u="none" strike="noStrike" dirty="0">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8574">
                <a:tc>
                  <a:txBody>
                    <a:bodyPr/>
                    <a:lstStyle/>
                    <a:p>
                      <a:pPr algn="l" fontAlgn="t"/>
                      <a:r>
                        <a:rPr lang="en-US" sz="1050" b="0" i="0" u="none" strike="noStrike" dirty="0">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(26.5, 46.7)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8574">
                <a:tc>
                  <a:txBody>
                    <a:bodyPr/>
                    <a:lstStyle/>
                    <a:p>
                      <a:pPr algn="l" fontAlgn="t"/>
                      <a:r>
                        <a:rPr lang="en-US" sz="1050" b="0" i="0" u="none" strike="noStrike" dirty="0">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8574">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(36.8, 43.7)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8574">
                <a:tc>
                  <a:txBody>
                    <a:bodyPr/>
                    <a:lstStyle/>
                    <a:p>
                      <a:pPr algn="l" fontAlgn="t"/>
                      <a:r>
                        <a:rPr lang="en-US" sz="1050" b="0" i="0" u="none" strike="noStrike" dirty="0">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(39.4, 45.6)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8574">
                <a:tc>
                  <a:txBody>
                    <a:bodyPr/>
                    <a:lstStyle/>
                    <a:p>
                      <a:pPr algn="l" fontAlgn="t"/>
                      <a:r>
                        <a:rPr lang="en-US" sz="1050" b="0" i="0" u="none" strike="noStrike" dirty="0">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(33.2, 47.3)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8574">
                <a:tc>
                  <a:txBody>
                    <a:bodyPr/>
                    <a:lstStyle/>
                    <a:p>
                      <a:pPr algn="l" fontAlgn="t"/>
                      <a:r>
                        <a:rPr lang="en-US" sz="1050" b="0" i="0" u="none" strike="noStrike" dirty="0">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(36.5, 42.7)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8574">
                <a:tc>
                  <a:txBody>
                    <a:bodyPr/>
                    <a:lstStyle/>
                    <a:p>
                      <a:pPr algn="l" fontAlgn="t"/>
                      <a:r>
                        <a:rPr lang="en-US" sz="1050" b="0" i="0" u="none" strike="noStrike" dirty="0">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(38.0, 45.9)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8574">
                <a:tc>
                  <a:txBody>
                    <a:bodyPr/>
                    <a:lstStyle/>
                    <a:p>
                      <a:pPr algn="l" fontAlgn="t"/>
                      <a:r>
                        <a:rPr lang="en-US" sz="1050" b="0" i="0" u="none" strike="noStrike" dirty="0">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(41.1, 45.3)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8574">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(21.1, 45.7)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8574">
                <a:tc>
                  <a:txBody>
                    <a:bodyPr/>
                    <a:lstStyle/>
                    <a:p>
                      <a:pPr algn="l" fontAlgn="t"/>
                      <a:r>
                        <a:rPr lang="en-US" sz="1050" b="0" i="0" u="none" strike="noStrike" dirty="0">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(36.2, 39.7)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7075">
                <a:tc>
                  <a:txBody>
                    <a:bodyPr/>
                    <a:lstStyle/>
                    <a:p>
                      <a:pPr algn="l" fontAlgn="t"/>
                      <a:r>
                        <a:rPr lang="en-US" sz="1050" b="0" i="0" u="none" strike="noStrike" dirty="0">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(31.6, 37.7)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7075">
                <a:tc>
                  <a:txBody>
                    <a:bodyPr/>
                    <a:lstStyle/>
                    <a:p>
                      <a:pPr algn="l" fontAlgn="t"/>
                      <a:r>
                        <a:rPr lang="en-US" sz="1050" b="0" i="0" u="none" strike="noStrike" dirty="0">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(34.6, 39.2)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7075">
                <a:tc>
                  <a:txBody>
                    <a:bodyPr/>
                    <a:lstStyle/>
                    <a:p>
                      <a:pPr algn="l" fontAlgn="t"/>
                      <a:r>
                        <a:rPr lang="en-US" sz="1050" b="0" i="0" u="none" strike="noStrike" dirty="0">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(27.7, 35.0)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4544">
                <a:tc>
                  <a:txBody>
                    <a:bodyPr/>
                    <a:lstStyle/>
                    <a:p>
                      <a:pPr algn="l" fontAlgn="t"/>
                      <a:r>
                        <a:rPr lang="en-US" sz="105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(41.2, 44.9)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825973189"/>
              </p:ext>
            </p:extLst>
          </p:nvPr>
        </p:nvGraphicFramePr>
        <p:xfrm>
          <a:off x="5364856" y="1173708"/>
          <a:ext cx="4167963" cy="4817669"/>
        </p:xfrm>
        <a:graphic>
          <a:graphicData uri="http://schemas.openxmlformats.org/drawingml/2006/table">
            <a:tbl>
              <a:tblPr firstRow="1"/>
              <a:tblGrid>
                <a:gridCol w="1369319">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gridCol w="1407994">
                  <a:extLst>
                    <a:ext uri="{9D8B030D-6E8A-4147-A177-3AD203B41FA5}">
                      <a16:colId xmlns:a16="http://schemas.microsoft.com/office/drawing/2014/main" val="20002"/>
                    </a:ext>
                  </a:extLst>
                </a:gridCol>
              </a:tblGrid>
              <a:tr h="207384">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0655">
                <a:tc>
                  <a:txBody>
                    <a:bodyPr/>
                    <a:lstStyle/>
                    <a:p>
                      <a:pPr algn="l" fontAlgn="t"/>
                      <a:r>
                        <a:rPr lang="en-US" sz="105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(36.5, 43.5)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0655">
                <a:tc>
                  <a:txBody>
                    <a:bodyPr/>
                    <a:lstStyle/>
                    <a:p>
                      <a:pPr algn="l" fontAlgn="t"/>
                      <a:r>
                        <a:rPr lang="en-US" sz="1050" b="0" i="0" u="none" strike="noStrike" dirty="0">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0655">
                <a:tc>
                  <a:txBody>
                    <a:bodyPr/>
                    <a:lstStyle/>
                    <a:p>
                      <a:pPr algn="l" fontAlgn="t"/>
                      <a:r>
                        <a:rPr lang="en-US" sz="1050" b="0" i="0" u="none" strike="noStrike" dirty="0">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(31.2, 39.4)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0655">
                <a:tc>
                  <a:txBody>
                    <a:bodyPr/>
                    <a:lstStyle/>
                    <a:p>
                      <a:pPr algn="l" fontAlgn="t"/>
                      <a:r>
                        <a:rPr lang="en-US" sz="1050" b="0" i="0" u="none" strike="noStrike" dirty="0">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(31.7, 42.8)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8778">
                <a:tc>
                  <a:txBody>
                    <a:bodyPr/>
                    <a:lstStyle/>
                    <a:p>
                      <a:pPr algn="l" fontAlgn="t"/>
                      <a:r>
                        <a:rPr lang="en-US" sz="1050" b="0" i="0" u="none" strike="noStrike" dirty="0">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(16.0, 37.7)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0655">
                <a:tc>
                  <a:txBody>
                    <a:bodyPr/>
                    <a:lstStyle/>
                    <a:p>
                      <a:pPr algn="l" fontAlgn="t"/>
                      <a:r>
                        <a:rPr lang="en-US" sz="1050" b="0" i="0" u="none" strike="noStrike" dirty="0">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(34.7, 38.8)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0655">
                <a:tc>
                  <a:txBody>
                    <a:bodyPr/>
                    <a:lstStyle/>
                    <a:p>
                      <a:pPr algn="l" fontAlgn="t"/>
                      <a:r>
                        <a:rPr lang="en-US" sz="105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(28.1, 42.5)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0655">
                <a:tc>
                  <a:txBody>
                    <a:bodyPr/>
                    <a:lstStyle/>
                    <a:p>
                      <a:pPr algn="l" fontAlgn="t"/>
                      <a:r>
                        <a:rPr lang="en-US" sz="105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(29.9, 35.1)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0655">
                <a:tc>
                  <a:txBody>
                    <a:bodyPr/>
                    <a:lstStyle/>
                    <a:p>
                      <a:pPr algn="l" fontAlgn="t"/>
                      <a:r>
                        <a:rPr lang="en-US" sz="1050" b="0" i="0" u="none" strike="noStrike" dirty="0">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(38.2, 41.8)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0655">
                <a:tc>
                  <a:txBody>
                    <a:bodyPr/>
                    <a:lstStyle/>
                    <a:p>
                      <a:pPr algn="l" fontAlgn="t"/>
                      <a:r>
                        <a:rPr lang="en-US" sz="105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(16.0, 36.7)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0655">
                <a:tc>
                  <a:txBody>
                    <a:bodyPr/>
                    <a:lstStyle/>
                    <a:p>
                      <a:pPr algn="l" fontAlgn="t"/>
                      <a:r>
                        <a:rPr lang="en-US" sz="105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(35.9, 41.4)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0655">
                <a:tc>
                  <a:txBody>
                    <a:bodyPr/>
                    <a:lstStyle/>
                    <a:p>
                      <a:pPr algn="l" fontAlgn="t"/>
                      <a:r>
                        <a:rPr lang="en-US" sz="105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(34.9, 41.7)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0655">
                <a:tc>
                  <a:txBody>
                    <a:bodyPr/>
                    <a:lstStyle/>
                    <a:p>
                      <a:pPr algn="l" fontAlgn="t"/>
                      <a:r>
                        <a:rPr lang="en-US" sz="105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(25.9, 46.1)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0655">
                <a:tc>
                  <a:txBody>
                    <a:bodyPr/>
                    <a:lstStyle/>
                    <a:p>
                      <a:pPr algn="l" fontAlgn="t"/>
                      <a:r>
                        <a:rPr lang="en-US" sz="1050" b="0" i="0" u="none" strike="noStrike" dirty="0">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(33.6, 38.4)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0655">
                <a:tc>
                  <a:txBody>
                    <a:bodyPr/>
                    <a:lstStyle/>
                    <a:p>
                      <a:pPr algn="l" fontAlgn="t"/>
                      <a:r>
                        <a:rPr lang="en-US" sz="1050" b="0" i="0" u="none" strike="noStrike" dirty="0">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0655">
                <a:tc>
                  <a:txBody>
                    <a:bodyPr/>
                    <a:lstStyle/>
                    <a:p>
                      <a:pPr algn="l" fontAlgn="t"/>
                      <a:r>
                        <a:rPr lang="en-US" sz="1050" b="0" i="0" u="none" strike="noStrike" dirty="0">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a:solidFill>
                            <a:srgbClr val="000000"/>
                          </a:solidFill>
                          <a:effectLst/>
                          <a:latin typeface="Calibri" panose="020F0502020204030204" pitchFamily="34" charset="0"/>
                        </a:rPr>
                        <a:t>31.3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(26.8, 36.2)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0655">
                <a:tc>
                  <a:txBody>
                    <a:bodyPr/>
                    <a:lstStyle/>
                    <a:p>
                      <a:pPr algn="l" fontAlgn="t"/>
                      <a:r>
                        <a:rPr lang="en-US" sz="105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(41.2, 44.2)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0655">
                <a:tc>
                  <a:txBody>
                    <a:bodyPr/>
                    <a:lstStyle/>
                    <a:p>
                      <a:pPr algn="l" fontAlgn="t"/>
                      <a:r>
                        <a:rPr lang="en-US" sz="105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(14.4, 37.9)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0655">
                <a:tc>
                  <a:txBody>
                    <a:bodyPr/>
                    <a:lstStyle/>
                    <a:p>
                      <a:pPr algn="l" fontAlgn="t"/>
                      <a:r>
                        <a:rPr lang="en-US" sz="105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(37.6, 43.6)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0655">
                <a:tc>
                  <a:txBody>
                    <a:bodyPr/>
                    <a:lstStyle/>
                    <a:p>
                      <a:pPr algn="l" fontAlgn="t"/>
                      <a:r>
                        <a:rPr lang="en-US" sz="105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(37.8, 43.6)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0655">
                <a:tc>
                  <a:txBody>
                    <a:bodyPr/>
                    <a:lstStyle/>
                    <a:p>
                      <a:pPr algn="l" fontAlgn="t"/>
                      <a:r>
                        <a:rPr lang="en-US" sz="105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(18.7, 34.0)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65132">
                <a:tc>
                  <a:txBody>
                    <a:bodyPr/>
                    <a:lstStyle/>
                    <a:p>
                      <a:pPr algn="l" fontAlgn="t"/>
                      <a:r>
                        <a:rPr lang="en-US" sz="1050" b="0" i="0" u="none" strike="noStrike" dirty="0">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(13.5, 37.0)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0655">
                <a:tc>
                  <a:txBody>
                    <a:bodyPr/>
                    <a:lstStyle/>
                    <a:p>
                      <a:pPr algn="l" fontAlgn="t"/>
                      <a:r>
                        <a:rPr lang="en-US" sz="1050" b="0" i="0" u="none" strike="noStrike" dirty="0">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(36.8, 41.0)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0655">
                <a:tc>
                  <a:txBody>
                    <a:bodyPr/>
                    <a:lstStyle/>
                    <a:p>
                      <a:pPr algn="l" fontAlgn="t"/>
                      <a:r>
                        <a:rPr lang="en-US" sz="105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(31.1, 40.6)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0655">
                <a:tc>
                  <a:txBody>
                    <a:bodyPr/>
                    <a:lstStyle/>
                    <a:p>
                      <a:pPr algn="l" fontAlgn="t"/>
                      <a:r>
                        <a:rPr lang="en-US" sz="105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(34.8, 47.3)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0655">
                <a:tc>
                  <a:txBody>
                    <a:bodyPr/>
                    <a:lstStyle/>
                    <a:p>
                      <a:pPr algn="l" fontAlgn="t"/>
                      <a:r>
                        <a:rPr lang="en-US" sz="105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(33.2, 44.7)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0655">
                <a:tc>
                  <a:txBody>
                    <a:bodyPr/>
                    <a:lstStyle/>
                    <a:p>
                      <a:pPr algn="l" fontAlgn="t"/>
                      <a:r>
                        <a:rPr lang="en-US" sz="105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(14.3, 38.2)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119358751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09" y="586544"/>
            <a:ext cx="9906000" cy="904489"/>
          </a:xfrm>
        </p:spPr>
        <p:txBody>
          <a:bodyPr/>
          <a:lstStyle/>
          <a:p>
            <a:r>
              <a:rPr lang="en-US" sz="2200" dirty="0">
                <a:latin typeface="Verdana" panose="020B0604030504040204" pitchFamily="34" charset="0"/>
                <a:ea typeface="Verdana" panose="020B0604030504040204" pitchFamily="34" charset="0"/>
                <a:cs typeface="Verdana" panose="020B0604030504040204" pitchFamily="34" charset="0"/>
              </a:rPr>
              <a:t>Prevalence of Self-Reported Obesity Among U.S. Adults </a:t>
            </a:r>
            <a:br>
              <a:rPr lang="en-US" sz="2200" dirty="0">
                <a:latin typeface="Verdana" panose="020B0604030504040204" pitchFamily="34" charset="0"/>
                <a:ea typeface="Verdana" panose="020B0604030504040204" pitchFamily="34" charset="0"/>
                <a:cs typeface="Verdana" panose="020B0604030504040204" pitchFamily="34" charset="0"/>
              </a:rPr>
            </a:br>
            <a:r>
              <a:rPr lang="en-US" sz="2200" dirty="0">
                <a:latin typeface="Verdana" panose="020B0604030504040204" pitchFamily="34" charset="0"/>
                <a:ea typeface="Verdana" panose="020B0604030504040204" pitchFamily="34" charset="0"/>
                <a:cs typeface="Verdana" panose="020B0604030504040204" pitchFamily="34" charset="0"/>
              </a:rPr>
              <a:t>by Race/Ethnicity, State and Territory, </a:t>
            </a:r>
            <a:r>
              <a:rPr lang="en-US" sz="2200" kern="0" dirty="0">
                <a:latin typeface="Verdana" panose="020B0604030504040204" pitchFamily="34" charset="0"/>
                <a:ea typeface="Verdana" panose="020B0604030504040204" pitchFamily="34" charset="0"/>
                <a:cs typeface="Verdana" panose="020B0604030504040204" pitchFamily="34" charset="0"/>
              </a:rPr>
              <a:t>BRFSS</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509823" y="1978924"/>
            <a:ext cx="8293396" cy="3524409"/>
          </a:xfrm>
        </p:spPr>
        <p:txBody>
          <a:bodyPr/>
          <a:lstStyle/>
          <a:p>
            <a:pPr marL="0" indent="0">
              <a:buNone/>
            </a:pPr>
            <a:r>
              <a:rPr lang="en-US" dirty="0">
                <a:solidFill>
                  <a:srgbClr val="080808"/>
                </a:solidFill>
              </a:rPr>
              <a:t>Exclusion Criteria </a:t>
            </a:r>
          </a:p>
          <a:p>
            <a:pPr marL="0" indent="0">
              <a:buNone/>
            </a:pPr>
            <a:r>
              <a:rPr lang="en-US" i="1" dirty="0">
                <a:solidFill>
                  <a:srgbClr val="000000"/>
                </a:solidFill>
              </a:rPr>
              <a:t>Records with the following were excluded:</a:t>
            </a:r>
          </a:p>
          <a:p>
            <a:r>
              <a:rPr lang="en-US" dirty="0">
                <a:solidFill>
                  <a:srgbClr val="000000"/>
                </a:solidFill>
              </a:rPr>
              <a:t>Height:  &lt;3 feet or ≥8 feet</a:t>
            </a:r>
          </a:p>
          <a:p>
            <a:pPr marL="0" indent="0">
              <a:buNone/>
            </a:pPr>
            <a:endParaRPr lang="en-US" dirty="0">
              <a:solidFill>
                <a:srgbClr val="000000"/>
              </a:solidFill>
            </a:endParaRPr>
          </a:p>
          <a:p>
            <a:r>
              <a:rPr lang="en-US" dirty="0">
                <a:solidFill>
                  <a:srgbClr val="000000"/>
                </a:solidFill>
              </a:rPr>
              <a:t>Weight:  &lt;50 pounds or ≥650 pounds</a:t>
            </a:r>
          </a:p>
          <a:p>
            <a:pPr marL="0" indent="0">
              <a:buNone/>
            </a:pPr>
            <a:endParaRPr lang="en-US" dirty="0">
              <a:solidFill>
                <a:srgbClr val="000000"/>
              </a:solidFill>
            </a:endParaRPr>
          </a:p>
          <a:p>
            <a:r>
              <a:rPr lang="en-US" dirty="0">
                <a:solidFill>
                  <a:srgbClr val="000000"/>
                </a:solidFill>
              </a:rPr>
              <a:t>BMI: </a:t>
            </a:r>
            <a:r>
              <a:rPr lang="en-US" dirty="0">
                <a:solidFill>
                  <a:srgbClr val="080808"/>
                </a:solidFill>
              </a:rPr>
              <a:t>&lt;12 kg/m</a:t>
            </a:r>
            <a:r>
              <a:rPr lang="en-US" baseline="30000" dirty="0">
                <a:solidFill>
                  <a:srgbClr val="080808"/>
                </a:solidFill>
              </a:rPr>
              <a:t>2</a:t>
            </a:r>
            <a:r>
              <a:rPr lang="en-US" dirty="0">
                <a:solidFill>
                  <a:srgbClr val="080808"/>
                </a:solidFill>
              </a:rPr>
              <a:t> or ≥100 kg/m</a:t>
            </a:r>
            <a:r>
              <a:rPr lang="en-US" baseline="30000" dirty="0">
                <a:solidFill>
                  <a:srgbClr val="080808"/>
                </a:solidFill>
              </a:rPr>
              <a:t>2</a:t>
            </a:r>
          </a:p>
          <a:p>
            <a:pPr marL="0" indent="0">
              <a:buNone/>
            </a:pPr>
            <a:endParaRPr lang="en-US" baseline="30000" dirty="0">
              <a:solidFill>
                <a:schemeClr val="bg2">
                  <a:lumMod val="50000"/>
                </a:schemeClr>
              </a:solidFill>
            </a:endParaRPr>
          </a:p>
          <a:p>
            <a:r>
              <a:rPr lang="en-US" dirty="0">
                <a:solidFill>
                  <a:srgbClr val="000000"/>
                </a:solidFill>
              </a:rPr>
              <a:t>Pregnant women</a:t>
            </a:r>
          </a:p>
          <a:p>
            <a:pPr marL="0" indent="0">
              <a:buNone/>
            </a:pPr>
            <a:endParaRPr lang="en-US" dirty="0">
              <a:solidFill>
                <a:srgbClr val="000000"/>
              </a:solidFill>
            </a:endParaRPr>
          </a:p>
          <a:p>
            <a:pPr marL="0" indent="0">
              <a:buNone/>
            </a:pPr>
            <a:endParaRPr lang="en-US" dirty="0">
              <a:solidFill>
                <a:srgbClr val="000000"/>
              </a:solidFill>
            </a:endParaRPr>
          </a:p>
        </p:txBody>
      </p:sp>
      <p:pic>
        <p:nvPicPr>
          <p:cNvPr id="5" name="Picture 2" descr="HHS and CDC logo" title="HHS and CDC log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840787" y="5991224"/>
            <a:ext cx="114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896603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Non-Hispanic Black Adults, by State and Territory, BRFSS, 2013-2015</a:t>
            </a:r>
          </a:p>
        </p:txBody>
      </p:sp>
      <p:sp>
        <p:nvSpPr>
          <p:cNvPr id="4" name="Text Placeholder 3"/>
          <p:cNvSpPr>
            <a:spLocks noGrp="1"/>
          </p:cNvSpPr>
          <p:nvPr>
            <p:ph type="body" sz="quarter" idx="11"/>
          </p:nvPr>
        </p:nvSpPr>
        <p:spPr>
          <a:xfrm>
            <a:off x="514350" y="5500047"/>
            <a:ext cx="9258300" cy="1146413"/>
          </a:xfrm>
        </p:spPr>
        <p:txBody>
          <a:bodyPr/>
          <a:lstStyle/>
          <a:p>
            <a:pPr indent="0"/>
            <a:endParaRPr lang="en-US" sz="900" i="1" dirty="0">
              <a:latin typeface="Verdana" pitchFamily="34" charset="0"/>
            </a:endParaRPr>
          </a:p>
          <a:p>
            <a:pPr indent="0"/>
            <a:endParaRPr lang="en-US" sz="900" i="1" dirty="0">
              <a:latin typeface="Verdana" panose="020B0604030504040204" pitchFamily="34" charset="0"/>
              <a:ea typeface="Verdana" panose="020B0604030504040204" pitchFamily="34" charset="0"/>
              <a:cs typeface="Verdana" panose="020B0604030504040204" pitchFamily="34" charset="0"/>
            </a:endParaRPr>
          </a:p>
          <a:p>
            <a:pPr indent="0"/>
            <a:r>
              <a:rPr lang="en-US" sz="900"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r>
              <a:rPr lang="en-US" sz="900" dirty="0">
                <a:solidFill>
                  <a:srgbClr val="060606"/>
                </a:solidFill>
                <a:latin typeface="Verdana" pitchFamily="34" charset="0"/>
              </a:rPr>
              <a:t>%.</a:t>
            </a:r>
          </a:p>
          <a:p>
            <a:pPr indent="0"/>
            <a:r>
              <a:rPr lang="en-US" sz="900" i="1" dirty="0">
                <a:latin typeface="Verdana" pitchFamily="34" charset="0"/>
              </a:rPr>
              <a:t>Source: </a:t>
            </a:r>
            <a:r>
              <a:rPr lang="en-US" sz="900" dirty="0">
                <a:latin typeface="Verdana" pitchFamily="34" charset="0"/>
              </a:rPr>
              <a:t>Behavioral Risk Factor Surveillance System, CDC. </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470884429"/>
              </p:ext>
            </p:extLst>
          </p:nvPr>
        </p:nvGraphicFramePr>
        <p:xfrm>
          <a:off x="790575" y="1158468"/>
          <a:ext cx="4251102" cy="4832906"/>
        </p:xfrm>
        <a:graphic>
          <a:graphicData uri="http://schemas.openxmlformats.org/drawingml/2006/table">
            <a:tbl>
              <a:tblPr firstRow="1"/>
              <a:tblGrid>
                <a:gridCol w="1428750">
                  <a:extLst>
                    <a:ext uri="{9D8B030D-6E8A-4147-A177-3AD203B41FA5}">
                      <a16:colId xmlns:a16="http://schemas.microsoft.com/office/drawing/2014/main" val="20000"/>
                    </a:ext>
                  </a:extLst>
                </a:gridCol>
                <a:gridCol w="1409700">
                  <a:extLst>
                    <a:ext uri="{9D8B030D-6E8A-4147-A177-3AD203B41FA5}">
                      <a16:colId xmlns:a16="http://schemas.microsoft.com/office/drawing/2014/main" val="20001"/>
                    </a:ext>
                  </a:extLst>
                </a:gridCol>
                <a:gridCol w="1412652">
                  <a:extLst>
                    <a:ext uri="{9D8B030D-6E8A-4147-A177-3AD203B41FA5}">
                      <a16:colId xmlns:a16="http://schemas.microsoft.com/office/drawing/2014/main" val="20002"/>
                    </a:ext>
                  </a:extLst>
                </a:gridCol>
              </a:tblGrid>
              <a:tr h="178509">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8574">
                <a:tc>
                  <a:txBody>
                    <a:bodyPr/>
                    <a:lstStyle/>
                    <a:p>
                      <a:pPr algn="l" fontAlgn="t"/>
                      <a:r>
                        <a:rPr lang="en-US" sz="105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(41.3, 45.2)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8574">
                <a:tc>
                  <a:txBody>
                    <a:bodyPr/>
                    <a:lstStyle/>
                    <a:p>
                      <a:pPr algn="l" fontAlgn="t"/>
                      <a:r>
                        <a:rPr lang="en-US" sz="105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(31.7, 49.9)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8574">
                <a:tc>
                  <a:txBody>
                    <a:bodyPr/>
                    <a:lstStyle/>
                    <a:p>
                      <a:pPr algn="l" fontAlgn="t"/>
                      <a:r>
                        <a:rPr lang="en-US" sz="105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(28.4, 40.5)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8574">
                <a:tc>
                  <a:txBody>
                    <a:bodyPr/>
                    <a:lstStyle/>
                    <a:p>
                      <a:pPr algn="l" fontAlgn="t"/>
                      <a:r>
                        <a:rPr lang="en-US" sz="105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(40.4, 47.6)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8574">
                <a:tc>
                  <a:txBody>
                    <a:bodyPr/>
                    <a:lstStyle/>
                    <a:p>
                      <a:pPr algn="l" fontAlgn="t"/>
                      <a:r>
                        <a:rPr lang="en-US" sz="105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(29.7, 36.0)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8574">
                <a:tc>
                  <a:txBody>
                    <a:bodyPr/>
                    <a:lstStyle/>
                    <a:p>
                      <a:pPr algn="l" fontAlgn="t"/>
                      <a:r>
                        <a:rPr lang="en-US" sz="105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(24.1, 31.6)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8574">
                <a:tc>
                  <a:txBody>
                    <a:bodyPr/>
                    <a:lstStyle/>
                    <a:p>
                      <a:pPr algn="l" fontAlgn="t"/>
                      <a:r>
                        <a:rPr lang="en-US" sz="105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(32.5, 38.6)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8574">
                <a:tc>
                  <a:txBody>
                    <a:bodyPr/>
                    <a:lstStyle/>
                    <a:p>
                      <a:pPr algn="l" fontAlgn="t"/>
                      <a:r>
                        <a:rPr lang="en-US" sz="105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(33.7, 39.7)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8574">
                <a:tc>
                  <a:txBody>
                    <a:bodyPr/>
                    <a:lstStyle/>
                    <a:p>
                      <a:pPr algn="l" fontAlgn="t"/>
                      <a:r>
                        <a:rPr lang="en-US" sz="105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(33.1, 37.4)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8574">
                <a:tc>
                  <a:txBody>
                    <a:bodyPr/>
                    <a:lstStyle/>
                    <a:p>
                      <a:pPr algn="l" fontAlgn="t"/>
                      <a:r>
                        <a:rPr lang="en-US" sz="105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(32.9, 37.7)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8574">
                <a:tc>
                  <a:txBody>
                    <a:bodyPr/>
                    <a:lstStyle/>
                    <a:p>
                      <a:pPr algn="l" fontAlgn="t"/>
                      <a:r>
                        <a:rPr lang="en-US" sz="105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(35.8, 39.8)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8574">
                <a:tc>
                  <a:txBody>
                    <a:bodyPr/>
                    <a:lstStyle/>
                    <a:p>
                      <a:pPr algn="l" fontAlgn="t"/>
                      <a:r>
                        <a:rPr lang="en-US" sz="105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8574">
                <a:tc>
                  <a:txBody>
                    <a:bodyPr/>
                    <a:lstStyle/>
                    <a:p>
                      <a:pPr algn="l" fontAlgn="t"/>
                      <a:r>
                        <a:rPr lang="en-US" sz="105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(23.7, 45.1)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8574">
                <a:tc>
                  <a:txBody>
                    <a:bodyPr/>
                    <a:lstStyle/>
                    <a:p>
                      <a:pPr algn="l" fontAlgn="t"/>
                      <a:r>
                        <a:rPr lang="en-US" sz="105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8574">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(37.5, 44.0)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8574">
                <a:tc>
                  <a:txBody>
                    <a:bodyPr/>
                    <a:lstStyle/>
                    <a:p>
                      <a:pPr algn="l" fontAlgn="t"/>
                      <a:r>
                        <a:rPr lang="en-US" sz="105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(38.0, 45.2)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8574">
                <a:tc>
                  <a:txBody>
                    <a:bodyPr/>
                    <a:lstStyle/>
                    <a:p>
                      <a:pPr algn="l" fontAlgn="t"/>
                      <a:r>
                        <a:rPr lang="en-US" sz="105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(28.8, 42.6)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8574">
                <a:tc>
                  <a:txBody>
                    <a:bodyPr/>
                    <a:lstStyle/>
                    <a:p>
                      <a:pPr algn="l" fontAlgn="t"/>
                      <a:r>
                        <a:rPr lang="en-US" sz="105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(39.9, 45.5)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8574">
                <a:tc>
                  <a:txBody>
                    <a:bodyPr/>
                    <a:lstStyle/>
                    <a:p>
                      <a:pPr algn="l" fontAlgn="t"/>
                      <a:r>
                        <a:rPr lang="en-US" sz="105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(38.6, 46.9)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8574">
                <a:tc>
                  <a:txBody>
                    <a:bodyPr/>
                    <a:lstStyle/>
                    <a:p>
                      <a:pPr algn="l" fontAlgn="t"/>
                      <a:r>
                        <a:rPr lang="en-US" sz="105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(40.3, 44.7)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8574">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(24.2, 49.6)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8574">
                <a:tc>
                  <a:txBody>
                    <a:bodyPr/>
                    <a:lstStyle/>
                    <a:p>
                      <a:pPr algn="l" fontAlgn="t"/>
                      <a:r>
                        <a:rPr lang="en-US" sz="105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(36.1, 40.0)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7075">
                <a:tc>
                  <a:txBody>
                    <a:bodyPr/>
                    <a:lstStyle/>
                    <a:p>
                      <a:pPr algn="l" fontAlgn="t"/>
                      <a:r>
                        <a:rPr lang="en-US" sz="105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(32.5, 39.4)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7075">
                <a:tc>
                  <a:txBody>
                    <a:bodyPr/>
                    <a:lstStyle/>
                    <a:p>
                      <a:pPr algn="l" fontAlgn="t"/>
                      <a:r>
                        <a:rPr lang="en-US" sz="105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(35.3, 40.0)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7075">
                <a:tc>
                  <a:txBody>
                    <a:bodyPr/>
                    <a:lstStyle/>
                    <a:p>
                      <a:pPr algn="l" fontAlgn="t"/>
                      <a:r>
                        <a:rPr lang="en-US" sz="105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(26.6, 33.5)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4544">
                <a:tc>
                  <a:txBody>
                    <a:bodyPr/>
                    <a:lstStyle/>
                    <a:p>
                      <a:pPr algn="l" fontAlgn="t"/>
                      <a:r>
                        <a:rPr lang="en-US" sz="1050" b="0" i="0" u="none" strike="noStrike">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(41.3, 45.2)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4242320965"/>
              </p:ext>
            </p:extLst>
          </p:nvPr>
        </p:nvGraphicFramePr>
        <p:xfrm>
          <a:off x="5364856" y="1173708"/>
          <a:ext cx="4167963" cy="4814654"/>
        </p:xfrm>
        <a:graphic>
          <a:graphicData uri="http://schemas.openxmlformats.org/drawingml/2006/table">
            <a:tbl>
              <a:tblPr firstRow="1"/>
              <a:tblGrid>
                <a:gridCol w="1369319">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gridCol w="1407994">
                  <a:extLst>
                    <a:ext uri="{9D8B030D-6E8A-4147-A177-3AD203B41FA5}">
                      <a16:colId xmlns:a16="http://schemas.microsoft.com/office/drawing/2014/main" val="20002"/>
                    </a:ext>
                  </a:extLst>
                </a:gridCol>
              </a:tblGrid>
              <a:tr h="207384">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0655">
                <a:tc>
                  <a:txBody>
                    <a:bodyPr/>
                    <a:lstStyle/>
                    <a:p>
                      <a:pPr algn="l" fontAlgn="t"/>
                      <a:r>
                        <a:rPr lang="en-US" sz="1050" b="0" i="0" u="none" strike="noStrike">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(35.0, 41.9)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0655">
                <a:tc>
                  <a:txBody>
                    <a:bodyPr/>
                    <a:lstStyle/>
                    <a:p>
                      <a:pPr algn="l" fontAlgn="t"/>
                      <a:r>
                        <a:rPr lang="en-US" sz="105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0655">
                <a:tc>
                  <a:txBody>
                    <a:bodyPr/>
                    <a:lstStyle/>
                    <a:p>
                      <a:pPr algn="l" fontAlgn="t"/>
                      <a:r>
                        <a:rPr lang="en-US" sz="105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(32.0, 40.8)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0655">
                <a:tc>
                  <a:txBody>
                    <a:bodyPr/>
                    <a:lstStyle/>
                    <a:p>
                      <a:pPr algn="l" fontAlgn="t"/>
                      <a:r>
                        <a:rPr lang="en-US" sz="105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(28.9, 40.6)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8778">
                <a:tc>
                  <a:txBody>
                    <a:bodyPr/>
                    <a:lstStyle/>
                    <a:p>
                      <a:pPr algn="l" fontAlgn="t"/>
                      <a:r>
                        <a:rPr lang="en-US" sz="105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(17.6, 40.5)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0655">
                <a:tc>
                  <a:txBody>
                    <a:bodyPr/>
                    <a:lstStyle/>
                    <a:p>
                      <a:pPr algn="l" fontAlgn="t"/>
                      <a:r>
                        <a:rPr lang="en-US" sz="105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(34.4, 38.8)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0655">
                <a:tc>
                  <a:txBody>
                    <a:bodyPr/>
                    <a:lstStyle/>
                    <a:p>
                      <a:pPr algn="l" fontAlgn="t"/>
                      <a:r>
                        <a:rPr lang="en-US" sz="105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(30.0, 45.6)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0655">
                <a:tc>
                  <a:txBody>
                    <a:bodyPr/>
                    <a:lstStyle/>
                    <a:p>
                      <a:pPr algn="l" fontAlgn="t"/>
                      <a:r>
                        <a:rPr lang="en-US" sz="105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(30.1, 34.6)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0655">
                <a:tc>
                  <a:txBody>
                    <a:bodyPr/>
                    <a:lstStyle/>
                    <a:p>
                      <a:pPr algn="l" fontAlgn="t"/>
                      <a:r>
                        <a:rPr lang="en-US" sz="105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(37.9, 41.8)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0655">
                <a:tc>
                  <a:txBody>
                    <a:bodyPr/>
                    <a:lstStyle/>
                    <a:p>
                      <a:pPr algn="l" fontAlgn="t"/>
                      <a:r>
                        <a:rPr lang="en-US" sz="105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(12.4, 30.6)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0655">
                <a:tc>
                  <a:txBody>
                    <a:bodyPr/>
                    <a:lstStyle/>
                    <a:p>
                      <a:pPr algn="l" fontAlgn="t"/>
                      <a:r>
                        <a:rPr lang="en-US" sz="105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(34.3, 40.1)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0655">
                <a:tc>
                  <a:txBody>
                    <a:bodyPr/>
                    <a:lstStyle/>
                    <a:p>
                      <a:pPr algn="l" fontAlgn="t"/>
                      <a:r>
                        <a:rPr lang="en-US" sz="105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(32.1, 38.8)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0655">
                <a:tc>
                  <a:txBody>
                    <a:bodyPr/>
                    <a:lstStyle/>
                    <a:p>
                      <a:pPr algn="l" fontAlgn="t"/>
                      <a:r>
                        <a:rPr lang="en-US" sz="105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(20.4, 40.4)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0655">
                <a:tc>
                  <a:txBody>
                    <a:bodyPr/>
                    <a:lstStyle/>
                    <a:p>
                      <a:pPr algn="l" fontAlgn="t"/>
                      <a:r>
                        <a:rPr lang="en-US" sz="105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(33.0, 38.5)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47439">
                <a:tc>
                  <a:txBody>
                    <a:bodyPr/>
                    <a:lstStyle/>
                    <a:p>
                      <a:pPr algn="l" fontAlgn="t"/>
                      <a:r>
                        <a:rPr lang="en-US" sz="105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0655">
                <a:tc>
                  <a:txBody>
                    <a:bodyPr/>
                    <a:lstStyle/>
                    <a:p>
                      <a:pPr algn="l" fontAlgn="t"/>
                      <a:r>
                        <a:rPr lang="en-US" sz="105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(29.8, 39.4)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0655">
                <a:tc>
                  <a:txBody>
                    <a:bodyPr/>
                    <a:lstStyle/>
                    <a:p>
                      <a:pPr algn="l" fontAlgn="t"/>
                      <a:r>
                        <a:rPr lang="en-US" sz="105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(40.7, 43.7)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0655">
                <a:tc>
                  <a:txBody>
                    <a:bodyPr/>
                    <a:lstStyle/>
                    <a:p>
                      <a:pPr algn="l" fontAlgn="t"/>
                      <a:r>
                        <a:rPr lang="en-US" sz="105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0655">
                <a:tc>
                  <a:txBody>
                    <a:bodyPr/>
                    <a:lstStyle/>
                    <a:p>
                      <a:pPr algn="l" fontAlgn="t"/>
                      <a:r>
                        <a:rPr lang="en-US" sz="105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(39.8, 46.4)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0655">
                <a:tc>
                  <a:txBody>
                    <a:bodyPr/>
                    <a:lstStyle/>
                    <a:p>
                      <a:pPr algn="l" fontAlgn="t"/>
                      <a:r>
                        <a:rPr lang="en-US" sz="105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(38.5, 44.6)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0655">
                <a:tc>
                  <a:txBody>
                    <a:bodyPr/>
                    <a:lstStyle/>
                    <a:p>
                      <a:pPr algn="l" fontAlgn="t"/>
                      <a:r>
                        <a:rPr lang="en-US" sz="105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(23.2, 39.8)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65132">
                <a:tc>
                  <a:txBody>
                    <a:bodyPr/>
                    <a:lstStyle/>
                    <a:p>
                      <a:pPr algn="l" fontAlgn="t"/>
                      <a:r>
                        <a:rPr lang="en-US" sz="105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(17.7, 43.7)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0655">
                <a:tc>
                  <a:txBody>
                    <a:bodyPr/>
                    <a:lstStyle/>
                    <a:p>
                      <a:pPr algn="l" fontAlgn="t"/>
                      <a:r>
                        <a:rPr lang="en-US" sz="105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(37.1, 41.3)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0655">
                <a:tc>
                  <a:txBody>
                    <a:bodyPr/>
                    <a:lstStyle/>
                    <a:p>
                      <a:pPr algn="l" fontAlgn="t"/>
                      <a:r>
                        <a:rPr lang="en-US" sz="105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(30.8, 40.2)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0655">
                <a:tc>
                  <a:txBody>
                    <a:bodyPr/>
                    <a:lstStyle/>
                    <a:p>
                      <a:pPr algn="l" fontAlgn="t"/>
                      <a:r>
                        <a:rPr lang="en-US" sz="105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(35.8, 47.4)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0655">
                <a:tc>
                  <a:txBody>
                    <a:bodyPr/>
                    <a:lstStyle/>
                    <a:p>
                      <a:pPr algn="l" fontAlgn="t"/>
                      <a:r>
                        <a:rPr lang="en-US" sz="105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(35.5, 48.0)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0655">
                <a:tc>
                  <a:txBody>
                    <a:bodyPr/>
                    <a:lstStyle/>
                    <a:p>
                      <a:pPr algn="l" fontAlgn="t"/>
                      <a:r>
                        <a:rPr lang="en-US" sz="105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(28.7, 58.5)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133340188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Non-Hispanic Black Adults, by State and Territory, BRFSS, 2014-2016</a:t>
            </a:r>
          </a:p>
        </p:txBody>
      </p:sp>
      <p:sp>
        <p:nvSpPr>
          <p:cNvPr id="4" name="Text Placeholder 3"/>
          <p:cNvSpPr>
            <a:spLocks noGrp="1"/>
          </p:cNvSpPr>
          <p:nvPr>
            <p:ph type="body" sz="quarter" idx="11"/>
          </p:nvPr>
        </p:nvSpPr>
        <p:spPr>
          <a:xfrm>
            <a:off x="514350" y="5500047"/>
            <a:ext cx="9258300" cy="1146413"/>
          </a:xfrm>
        </p:spPr>
        <p:txBody>
          <a:bodyPr/>
          <a:lstStyle/>
          <a:p>
            <a:pPr indent="0"/>
            <a:endParaRPr lang="en-US" sz="900" i="1" dirty="0">
              <a:latin typeface="Verdana" pitchFamily="34" charset="0"/>
            </a:endParaRPr>
          </a:p>
          <a:p>
            <a:pPr indent="0"/>
            <a:endParaRPr lang="en-US" sz="900" i="1" dirty="0">
              <a:latin typeface="Verdana" panose="020B0604030504040204" pitchFamily="34" charset="0"/>
              <a:ea typeface="Verdana" panose="020B0604030504040204" pitchFamily="34" charset="0"/>
              <a:cs typeface="Verdana" panose="020B0604030504040204" pitchFamily="34" charset="0"/>
            </a:endParaRPr>
          </a:p>
          <a:p>
            <a:pPr indent="0"/>
            <a:r>
              <a:rPr lang="en-US" sz="900"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r>
              <a:rPr lang="en-US" sz="900" dirty="0">
                <a:solidFill>
                  <a:srgbClr val="060606"/>
                </a:solidFill>
                <a:latin typeface="Verdana" pitchFamily="34" charset="0"/>
              </a:rPr>
              <a:t>%.</a:t>
            </a:r>
          </a:p>
          <a:p>
            <a:pPr indent="0"/>
            <a:r>
              <a:rPr lang="en-US" sz="900" i="1" dirty="0">
                <a:latin typeface="Verdana" pitchFamily="34" charset="0"/>
              </a:rPr>
              <a:t>Source: </a:t>
            </a:r>
            <a:r>
              <a:rPr lang="en-US" sz="900" dirty="0">
                <a:latin typeface="Verdana" pitchFamily="34" charset="0"/>
              </a:rPr>
              <a:t>Behavioral Risk Factor Surveillance System, CDC. </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nvGraphicFramePr>
        <p:xfrm>
          <a:off x="790575" y="1158468"/>
          <a:ext cx="4251102" cy="4836002"/>
        </p:xfrm>
        <a:graphic>
          <a:graphicData uri="http://schemas.openxmlformats.org/drawingml/2006/table">
            <a:tbl>
              <a:tblPr firstRow="1"/>
              <a:tblGrid>
                <a:gridCol w="1428750">
                  <a:extLst>
                    <a:ext uri="{9D8B030D-6E8A-4147-A177-3AD203B41FA5}">
                      <a16:colId xmlns:a16="http://schemas.microsoft.com/office/drawing/2014/main" val="20000"/>
                    </a:ext>
                  </a:extLst>
                </a:gridCol>
                <a:gridCol w="1409700">
                  <a:extLst>
                    <a:ext uri="{9D8B030D-6E8A-4147-A177-3AD203B41FA5}">
                      <a16:colId xmlns:a16="http://schemas.microsoft.com/office/drawing/2014/main" val="20001"/>
                    </a:ext>
                  </a:extLst>
                </a:gridCol>
                <a:gridCol w="1412652">
                  <a:extLst>
                    <a:ext uri="{9D8B030D-6E8A-4147-A177-3AD203B41FA5}">
                      <a16:colId xmlns:a16="http://schemas.microsoft.com/office/drawing/2014/main" val="20002"/>
                    </a:ext>
                  </a:extLst>
                </a:gridCol>
              </a:tblGrid>
              <a:tr h="178509">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8574">
                <a:tc>
                  <a:txBody>
                    <a:bodyPr/>
                    <a:lstStyle/>
                    <a:p>
                      <a:pPr algn="l" fontAlgn="t"/>
                      <a:r>
                        <a:rPr lang="en-US" sz="110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(42.3, 46.0)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8574">
                <a:tc>
                  <a:txBody>
                    <a:bodyPr/>
                    <a:lstStyle/>
                    <a:p>
                      <a:pPr algn="l" fontAlgn="t"/>
                      <a:r>
                        <a:rPr lang="en-US" sz="110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(32.6, 55.1)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8574">
                <a:tc>
                  <a:txBody>
                    <a:bodyPr/>
                    <a:lstStyle/>
                    <a:p>
                      <a:pPr algn="l" fontAlgn="t"/>
                      <a:r>
                        <a:rPr lang="en-US" sz="110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(28.6, 38.0)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8574">
                <a:tc>
                  <a:txBody>
                    <a:bodyPr/>
                    <a:lstStyle/>
                    <a:p>
                      <a:pPr algn="l" fontAlgn="t"/>
                      <a:r>
                        <a:rPr lang="en-US" sz="110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(40.3, 48.3)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8574">
                <a:tc>
                  <a:txBody>
                    <a:bodyPr/>
                    <a:lstStyle/>
                    <a:p>
                      <a:pPr algn="l" fontAlgn="t"/>
                      <a:r>
                        <a:rPr lang="en-US" sz="110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(28.2, 34.0)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8574">
                <a:tc>
                  <a:txBody>
                    <a:bodyPr/>
                    <a:lstStyle/>
                    <a:p>
                      <a:pPr algn="l" fontAlgn="t"/>
                      <a:r>
                        <a:rPr lang="en-US" sz="110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(25.4, 33.0)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8574">
                <a:tc>
                  <a:txBody>
                    <a:bodyPr/>
                    <a:lstStyle/>
                    <a:p>
                      <a:pPr algn="l" fontAlgn="t"/>
                      <a:r>
                        <a:rPr lang="en-US" sz="110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(34.8, 40.8)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8574">
                <a:tc>
                  <a:txBody>
                    <a:bodyPr/>
                    <a:lstStyle/>
                    <a:p>
                      <a:pPr algn="l" fontAlgn="t"/>
                      <a:r>
                        <a:rPr lang="en-US" sz="110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(33.4, 39.8)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8574">
                <a:tc>
                  <a:txBody>
                    <a:bodyPr/>
                    <a:lstStyle/>
                    <a:p>
                      <a:pPr algn="l" fontAlgn="t"/>
                      <a:r>
                        <a:rPr lang="en-US" sz="110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(33.4, 37.6)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8574">
                <a:tc>
                  <a:txBody>
                    <a:bodyPr/>
                    <a:lstStyle/>
                    <a:p>
                      <a:pPr algn="l" fontAlgn="t"/>
                      <a:r>
                        <a:rPr lang="en-US" sz="110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(32.8, 37.6)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8574">
                <a:tc>
                  <a:txBody>
                    <a:bodyPr/>
                    <a:lstStyle/>
                    <a:p>
                      <a:pPr algn="l" fontAlgn="t"/>
                      <a:r>
                        <a:rPr lang="en-US" sz="110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(35.6, 39.9)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8574">
                <a:tc>
                  <a:txBody>
                    <a:bodyPr/>
                    <a:lstStyle/>
                    <a:p>
                      <a:pPr algn="l" fontAlgn="t"/>
                      <a:r>
                        <a:rPr lang="en-US" sz="110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8574">
                <a:tc>
                  <a:txBody>
                    <a:bodyPr/>
                    <a:lstStyle/>
                    <a:p>
                      <a:pPr algn="l" fontAlgn="t"/>
                      <a:r>
                        <a:rPr lang="en-US" sz="110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(22.3, 41.9)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8574">
                <a:tc>
                  <a:txBody>
                    <a:bodyPr/>
                    <a:lstStyle/>
                    <a:p>
                      <a:pPr algn="l" fontAlgn="t"/>
                      <a:r>
                        <a:rPr lang="en-US" sz="110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8574">
                <a:tc>
                  <a:txBody>
                    <a:bodyPr/>
                    <a:lstStyle/>
                    <a:p>
                      <a:pPr algn="l" fontAlgn="t"/>
                      <a:r>
                        <a:rPr lang="en-US" sz="110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(38.2, 44.4)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8574">
                <a:tc>
                  <a:txBody>
                    <a:bodyPr/>
                    <a:lstStyle/>
                    <a:p>
                      <a:pPr algn="l" fontAlgn="t"/>
                      <a:r>
                        <a:rPr lang="en-US" sz="110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(38.2, 45.3)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8574">
                <a:tc>
                  <a:txBody>
                    <a:bodyPr/>
                    <a:lstStyle/>
                    <a:p>
                      <a:pPr algn="l" fontAlgn="t"/>
                      <a:r>
                        <a:rPr lang="en-US" sz="110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(25.9, 38.9)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8574">
                <a:tc>
                  <a:txBody>
                    <a:bodyPr/>
                    <a:lstStyle/>
                    <a:p>
                      <a:pPr algn="l" fontAlgn="t"/>
                      <a:r>
                        <a:rPr lang="en-US" sz="110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(40.0, 46.3)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8574">
                <a:tc>
                  <a:txBody>
                    <a:bodyPr/>
                    <a:lstStyle/>
                    <a:p>
                      <a:pPr algn="l" fontAlgn="t"/>
                      <a:r>
                        <a:rPr lang="en-US" sz="110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(38.5, 46.4)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8574">
                <a:tc>
                  <a:txBody>
                    <a:bodyPr/>
                    <a:lstStyle/>
                    <a:p>
                      <a:pPr algn="l" fontAlgn="t"/>
                      <a:r>
                        <a:rPr lang="en-US" sz="110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(40.7, 45.2)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8574">
                <a:tc>
                  <a:txBody>
                    <a:bodyPr/>
                    <a:lstStyle/>
                    <a:p>
                      <a:pPr algn="l" fontAlgn="t"/>
                      <a:r>
                        <a:rPr lang="en-US" sz="110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(23.2, 47.4)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8574">
                <a:tc>
                  <a:txBody>
                    <a:bodyPr/>
                    <a:lstStyle/>
                    <a:p>
                      <a:pPr algn="l" fontAlgn="t"/>
                      <a:r>
                        <a:rPr lang="en-US" sz="110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(36.3, 40.0)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7075">
                <a:tc>
                  <a:txBody>
                    <a:bodyPr/>
                    <a:lstStyle/>
                    <a:p>
                      <a:pPr algn="l" fontAlgn="t"/>
                      <a:r>
                        <a:rPr lang="en-US" sz="110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(33.0, 40.4)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7075">
                <a:tc>
                  <a:txBody>
                    <a:bodyPr/>
                    <a:lstStyle/>
                    <a:p>
                      <a:pPr algn="l" fontAlgn="t"/>
                      <a:r>
                        <a:rPr lang="en-US" sz="110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(35.1, 39.7)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7075">
                <a:tc>
                  <a:txBody>
                    <a:bodyPr/>
                    <a:lstStyle/>
                    <a:p>
                      <a:pPr algn="l" fontAlgn="t"/>
                      <a:r>
                        <a:rPr lang="en-US" sz="110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(27.4, 33.5)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4544">
                <a:tc>
                  <a:txBody>
                    <a:bodyPr/>
                    <a:lstStyle/>
                    <a:p>
                      <a:pPr algn="l" fontAlgn="t"/>
                      <a:r>
                        <a:rPr lang="en-US" sz="1100" b="0" i="0" u="none" strike="noStrike">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(42.7, 46.6)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nvGraphicFramePr>
        <p:xfrm>
          <a:off x="5364856" y="1173708"/>
          <a:ext cx="4167963" cy="4820177"/>
        </p:xfrm>
        <a:graphic>
          <a:graphicData uri="http://schemas.openxmlformats.org/drawingml/2006/table">
            <a:tbl>
              <a:tblPr firstRow="1"/>
              <a:tblGrid>
                <a:gridCol w="1369319">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gridCol w="1407994">
                  <a:extLst>
                    <a:ext uri="{9D8B030D-6E8A-4147-A177-3AD203B41FA5}">
                      <a16:colId xmlns:a16="http://schemas.microsoft.com/office/drawing/2014/main" val="20002"/>
                    </a:ext>
                  </a:extLst>
                </a:gridCol>
              </a:tblGrid>
              <a:tr h="207384">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0655">
                <a:tc>
                  <a:txBody>
                    <a:bodyPr/>
                    <a:lstStyle/>
                    <a:p>
                      <a:pPr algn="l" fontAlgn="t"/>
                      <a:r>
                        <a:rPr lang="en-US" sz="1100" b="0" i="0" u="none" strike="noStrike">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(35.2, 42.1)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0655">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0655">
                <a:tc>
                  <a:txBody>
                    <a:bodyPr/>
                    <a:lstStyle/>
                    <a:p>
                      <a:pPr algn="l" fontAlgn="t"/>
                      <a:r>
                        <a:rPr lang="en-US" sz="110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(32.8, 41.9)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0655">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(25.8, 36.2)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8778">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(19.2, 44.2)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0655">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(34.7, 39.8)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0655">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(26.2, 43.7)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0655">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(30.1, 34.3)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0655">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(38.3, 42.2)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0655">
                <a:tc>
                  <a:txBody>
                    <a:bodyPr/>
                    <a:lstStyle/>
                    <a:p>
                      <a:pPr algn="l" fontAlgn="t"/>
                      <a:r>
                        <a:rPr lang="en-US" sz="1100" b="0" i="0" u="none" strike="noStrike" dirty="0">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(9.6, 25.2)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0655">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(34.7, 40.5)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0655">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(33.0, 40.4)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0655">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(21.4, 40.6)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0655">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(33.5, 39.5)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0655">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0655">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(27.2, 37.1)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0655">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(40.2, 43.3)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0655">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0655">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(41.7, 48.6)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0655">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(39.2, 45.7)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0655">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(22.3, 39.1)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65132">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(13.3, 33.9)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0655">
                <a:tc>
                  <a:txBody>
                    <a:bodyPr/>
                    <a:lstStyle/>
                    <a:p>
                      <a:pPr algn="l" fontAlgn="t"/>
                      <a:r>
                        <a:rPr lang="en-US" sz="110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(37.4, 41.4)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0655">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(29.9, 38.7)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0655">
                <a:tc>
                  <a:txBody>
                    <a:bodyPr/>
                    <a:lstStyle/>
                    <a:p>
                      <a:pPr algn="l" fontAlgn="t"/>
                      <a:r>
                        <a:rPr lang="en-US" sz="110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(39.3, 50.1)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0655">
                <a:tc>
                  <a:txBody>
                    <a:bodyPr/>
                    <a:lstStyle/>
                    <a:p>
                      <a:pPr algn="l" fontAlgn="t"/>
                      <a:r>
                        <a:rPr lang="en-US" sz="110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(34.0, 46.1)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0655">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(29.3, 59.4)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299080831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Non-Hispanic Black Adults, by State and Territory, BRFSS, 2015-2017</a:t>
            </a:r>
          </a:p>
        </p:txBody>
      </p:sp>
      <p:sp>
        <p:nvSpPr>
          <p:cNvPr id="4" name="Text Placeholder 3"/>
          <p:cNvSpPr>
            <a:spLocks noGrp="1"/>
          </p:cNvSpPr>
          <p:nvPr>
            <p:ph type="body" sz="quarter" idx="11"/>
          </p:nvPr>
        </p:nvSpPr>
        <p:spPr>
          <a:xfrm>
            <a:off x="514350" y="5500047"/>
            <a:ext cx="9258300" cy="1146413"/>
          </a:xfrm>
        </p:spPr>
        <p:txBody>
          <a:bodyPr/>
          <a:lstStyle/>
          <a:p>
            <a:pPr indent="0"/>
            <a:endParaRPr lang="en-US" sz="900" i="1" dirty="0">
              <a:latin typeface="Verdana" pitchFamily="34" charset="0"/>
            </a:endParaRPr>
          </a:p>
          <a:p>
            <a:pPr indent="0"/>
            <a:endParaRPr lang="en-US" sz="900" i="1" dirty="0">
              <a:latin typeface="Verdana" panose="020B0604030504040204" pitchFamily="34" charset="0"/>
              <a:ea typeface="Verdana" panose="020B0604030504040204" pitchFamily="34" charset="0"/>
              <a:cs typeface="Verdana" panose="020B0604030504040204" pitchFamily="34" charset="0"/>
            </a:endParaRPr>
          </a:p>
          <a:p>
            <a:pPr indent="0"/>
            <a:r>
              <a:rPr lang="en-US" sz="900"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r>
              <a:rPr lang="en-US" sz="900" dirty="0">
                <a:solidFill>
                  <a:srgbClr val="060606"/>
                </a:solidFill>
                <a:latin typeface="Verdana" pitchFamily="34" charset="0"/>
              </a:rPr>
              <a:t>%.</a:t>
            </a:r>
          </a:p>
          <a:p>
            <a:pPr indent="0"/>
            <a:r>
              <a:rPr lang="en-US" sz="900" i="1" dirty="0">
                <a:latin typeface="Verdana" pitchFamily="34" charset="0"/>
              </a:rPr>
              <a:t>Source: </a:t>
            </a:r>
            <a:r>
              <a:rPr lang="en-US" sz="900" dirty="0">
                <a:latin typeface="Verdana" pitchFamily="34" charset="0"/>
              </a:rPr>
              <a:t>Behavioral Risk Factor Surveillance System, CDC. </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nvGraphicFramePr>
        <p:xfrm>
          <a:off x="790575" y="1158468"/>
          <a:ext cx="4218153" cy="4850426"/>
        </p:xfrm>
        <a:graphic>
          <a:graphicData uri="http://schemas.openxmlformats.org/drawingml/2006/table">
            <a:tbl>
              <a:tblPr firstRow="1"/>
              <a:tblGrid>
                <a:gridCol w="1417676">
                  <a:extLst>
                    <a:ext uri="{9D8B030D-6E8A-4147-A177-3AD203B41FA5}">
                      <a16:colId xmlns:a16="http://schemas.microsoft.com/office/drawing/2014/main" val="20000"/>
                    </a:ext>
                  </a:extLst>
                </a:gridCol>
                <a:gridCol w="1398774">
                  <a:extLst>
                    <a:ext uri="{9D8B030D-6E8A-4147-A177-3AD203B41FA5}">
                      <a16:colId xmlns:a16="http://schemas.microsoft.com/office/drawing/2014/main" val="20001"/>
                    </a:ext>
                  </a:extLst>
                </a:gridCol>
                <a:gridCol w="1401703">
                  <a:extLst>
                    <a:ext uri="{9D8B030D-6E8A-4147-A177-3AD203B41FA5}">
                      <a16:colId xmlns:a16="http://schemas.microsoft.com/office/drawing/2014/main" val="20002"/>
                    </a:ext>
                  </a:extLst>
                </a:gridCol>
              </a:tblGrid>
              <a:tr h="173180">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3243">
                <a:tc>
                  <a:txBody>
                    <a:bodyPr/>
                    <a:lstStyle/>
                    <a:p>
                      <a:pPr algn="l" fontAlgn="t"/>
                      <a:r>
                        <a:rPr lang="en-US" sz="110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(43.1, 46.9)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3243">
                <a:tc>
                  <a:txBody>
                    <a:bodyPr/>
                    <a:lstStyle/>
                    <a:p>
                      <a:pPr algn="l" fontAlgn="t"/>
                      <a:r>
                        <a:rPr lang="en-US" sz="110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(33.3, 56.8)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3243">
                <a:tc>
                  <a:txBody>
                    <a:bodyPr/>
                    <a:lstStyle/>
                    <a:p>
                      <a:pPr algn="l" fontAlgn="t"/>
                      <a:r>
                        <a:rPr lang="en-US" sz="110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(28.1, 36.9)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3243">
                <a:tc>
                  <a:txBody>
                    <a:bodyPr/>
                    <a:lstStyle/>
                    <a:p>
                      <a:pPr algn="l" fontAlgn="t"/>
                      <a:r>
                        <a:rPr lang="en-US" sz="110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(39.9, 48.5)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3243">
                <a:tc>
                  <a:txBody>
                    <a:bodyPr/>
                    <a:lstStyle/>
                    <a:p>
                      <a:pPr algn="l" fontAlgn="t"/>
                      <a:r>
                        <a:rPr lang="en-US" sz="110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(28.3, 34.7)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3243">
                <a:tc>
                  <a:txBody>
                    <a:bodyPr/>
                    <a:lstStyle/>
                    <a:p>
                      <a:pPr algn="l" fontAlgn="t"/>
                      <a:r>
                        <a:rPr lang="en-US" sz="110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(25.1, 33.1)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3243">
                <a:tc>
                  <a:txBody>
                    <a:bodyPr/>
                    <a:lstStyle/>
                    <a:p>
                      <a:pPr algn="l" fontAlgn="t"/>
                      <a:r>
                        <a:rPr lang="en-US" sz="110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(34.3, 40.0)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3243">
                <a:tc>
                  <a:txBody>
                    <a:bodyPr/>
                    <a:lstStyle/>
                    <a:p>
                      <a:pPr algn="l" fontAlgn="t"/>
                      <a:r>
                        <a:rPr lang="en-US" sz="110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(34.2, 40.7)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3243">
                <a:tc>
                  <a:txBody>
                    <a:bodyPr/>
                    <a:lstStyle/>
                    <a:p>
                      <a:pPr algn="l" fontAlgn="t"/>
                      <a:r>
                        <a:rPr lang="en-US" sz="110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(34.4, 38.2)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3243">
                <a:tc>
                  <a:txBody>
                    <a:bodyPr/>
                    <a:lstStyle/>
                    <a:p>
                      <a:pPr algn="l" fontAlgn="t"/>
                      <a:r>
                        <a:rPr lang="en-US" sz="110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(33.0, 37.8)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3243">
                <a:tc>
                  <a:txBody>
                    <a:bodyPr/>
                    <a:lstStyle/>
                    <a:p>
                      <a:pPr algn="l" fontAlgn="t"/>
                      <a:r>
                        <a:rPr lang="en-US" sz="110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(35.0, 39.2)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3243">
                <a:tc>
                  <a:txBody>
                    <a:bodyPr/>
                    <a:lstStyle/>
                    <a:p>
                      <a:pPr algn="l" fontAlgn="t"/>
                      <a:r>
                        <a:rPr lang="en-US" sz="110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(12.3, 38.4)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3243">
                <a:tc>
                  <a:txBody>
                    <a:bodyPr/>
                    <a:lstStyle/>
                    <a:p>
                      <a:pPr algn="l" fontAlgn="t"/>
                      <a:r>
                        <a:rPr lang="en-US" sz="110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(21.0, 40.6)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3243">
                <a:tc>
                  <a:txBody>
                    <a:bodyPr/>
                    <a:lstStyle/>
                    <a:p>
                      <a:pPr algn="l" fontAlgn="t"/>
                      <a:r>
                        <a:rPr lang="en-US" sz="110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3243">
                <a:tc>
                  <a:txBody>
                    <a:bodyPr/>
                    <a:lstStyle/>
                    <a:p>
                      <a:pPr algn="l" fontAlgn="t"/>
                      <a:r>
                        <a:rPr lang="en-US" sz="110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(36.6, 42.5)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3243">
                <a:tc>
                  <a:txBody>
                    <a:bodyPr/>
                    <a:lstStyle/>
                    <a:p>
                      <a:pPr algn="l" fontAlgn="t"/>
                      <a:r>
                        <a:rPr lang="en-US" sz="110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(38.8, 45.7)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3243">
                <a:tc>
                  <a:txBody>
                    <a:bodyPr/>
                    <a:lstStyle/>
                    <a:p>
                      <a:pPr algn="l" fontAlgn="t"/>
                      <a:r>
                        <a:rPr lang="en-US" sz="110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(30.1, 43.0)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3243">
                <a:tc>
                  <a:txBody>
                    <a:bodyPr/>
                    <a:lstStyle/>
                    <a:p>
                      <a:pPr algn="l" fontAlgn="t"/>
                      <a:r>
                        <a:rPr lang="en-US" sz="110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(38.3, 44.2)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3243">
                <a:tc>
                  <a:txBody>
                    <a:bodyPr/>
                    <a:lstStyle/>
                    <a:p>
                      <a:pPr algn="l" fontAlgn="t"/>
                      <a:r>
                        <a:rPr lang="en-US" sz="110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(36.2, 44.3)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3243">
                <a:tc>
                  <a:txBody>
                    <a:bodyPr/>
                    <a:lstStyle/>
                    <a:p>
                      <a:pPr algn="l" fontAlgn="t"/>
                      <a:r>
                        <a:rPr lang="en-US" sz="110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(40.1, 45.0)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3243">
                <a:tc>
                  <a:txBody>
                    <a:bodyPr/>
                    <a:lstStyle/>
                    <a:p>
                      <a:pPr algn="l" fontAlgn="t"/>
                      <a:r>
                        <a:rPr lang="en-US" sz="110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(16.2, 36.0)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3243">
                <a:tc>
                  <a:txBody>
                    <a:bodyPr/>
                    <a:lstStyle/>
                    <a:p>
                      <a:pPr algn="l" fontAlgn="t"/>
                      <a:r>
                        <a:rPr lang="en-US" sz="110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(37.4, 40.9)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1490">
                <a:tc>
                  <a:txBody>
                    <a:bodyPr/>
                    <a:lstStyle/>
                    <a:p>
                      <a:pPr algn="l" fontAlgn="t"/>
                      <a:r>
                        <a:rPr lang="en-US" sz="110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(30.8, 39.6)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1490">
                <a:tc>
                  <a:txBody>
                    <a:bodyPr/>
                    <a:lstStyle/>
                    <a:p>
                      <a:pPr algn="l" fontAlgn="t"/>
                      <a:r>
                        <a:rPr lang="en-US" sz="110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(37.7, 42.1)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62636">
                <a:tc>
                  <a:txBody>
                    <a:bodyPr/>
                    <a:lstStyle/>
                    <a:p>
                      <a:pPr algn="l" fontAlgn="t"/>
                      <a:r>
                        <a:rPr lang="en-US" sz="1100" b="0" i="0" u="none" strike="noStrike" dirty="0">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(27.5, 33.5)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2636">
                <a:tc>
                  <a:txBody>
                    <a:bodyPr/>
                    <a:lstStyle/>
                    <a:p>
                      <a:pPr algn="l" fontAlgn="t"/>
                      <a:r>
                        <a:rPr lang="en-US" sz="110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45.4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(43.4, 47.4)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4584776"/>
                  </a:ext>
                </a:extLst>
              </a:tr>
              <a:tr h="162636">
                <a:tc>
                  <a:txBody>
                    <a:bodyPr/>
                    <a:lstStyle/>
                    <a:p>
                      <a:pPr algn="l" fontAlgn="t"/>
                      <a:r>
                        <a:rPr lang="en-US" sz="110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(35.8, 42.5)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nvGraphicFramePr>
        <p:xfrm>
          <a:off x="5364856" y="1173708"/>
          <a:ext cx="4167963" cy="4835196"/>
        </p:xfrm>
        <a:graphic>
          <a:graphicData uri="http://schemas.openxmlformats.org/drawingml/2006/table">
            <a:tbl>
              <a:tblPr firstRow="1"/>
              <a:tblGrid>
                <a:gridCol w="1369319">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gridCol w="1407994">
                  <a:extLst>
                    <a:ext uri="{9D8B030D-6E8A-4147-A177-3AD203B41FA5}">
                      <a16:colId xmlns:a16="http://schemas.microsoft.com/office/drawing/2014/main" val="20002"/>
                    </a:ext>
                  </a:extLst>
                </a:gridCol>
              </a:tblGrid>
              <a:tr h="215525">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7355">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7355">
                <a:tc>
                  <a:txBody>
                    <a:bodyPr/>
                    <a:lstStyle/>
                    <a:p>
                      <a:pPr algn="l" fontAlgn="t"/>
                      <a:r>
                        <a:rPr lang="en-US" sz="110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(35.3, 44.7)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7355">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(24.5, 34.5)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7355">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(15.7, 39.7)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5796">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(33.8, 39.1)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7355">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(22.9, 40.8)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7355">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(31.5, 35.4)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7355">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(38.9, 43.3)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7355">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(13.3, 28.1)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7355">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(34.9, 40.3)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7355">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(33.8, 41.6)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7355">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(22.7, 40.4)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7355">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(33.7, 40.0)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7355">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7355">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(27.0, 37.1)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7355">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(40.5, 43.6)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7355">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7355">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(43.1, 49.8)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7355">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(36.4, 43.3)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7355">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(18.9, 35.4)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7355">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(13.4, 36.1)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7355">
                <a:tc>
                  <a:txBody>
                    <a:bodyPr/>
                    <a:lstStyle/>
                    <a:p>
                      <a:pPr algn="l" fontAlgn="t"/>
                      <a:r>
                        <a:rPr lang="en-US" sz="1100" b="0" i="0" u="none" strike="noStrike" dirty="0">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(39.0, 43.0)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7355">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(29.8, 37.9)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7355">
                <a:tc>
                  <a:txBody>
                    <a:bodyPr/>
                    <a:lstStyle/>
                    <a:p>
                      <a:pPr algn="l" fontAlgn="t"/>
                      <a:r>
                        <a:rPr lang="en-US" sz="110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(38.2, 49.3)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7355">
                <a:tc>
                  <a:txBody>
                    <a:bodyPr/>
                    <a:lstStyle/>
                    <a:p>
                      <a:pPr algn="l" fontAlgn="t"/>
                      <a:r>
                        <a:rPr lang="en-US" sz="110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(32.2, 44.4)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7355">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44.8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(30.8, 59.7)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250530638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Non-Hispanic Black Adults, by State and Territory, BRFSS, 2016-2018</a:t>
            </a:r>
          </a:p>
        </p:txBody>
      </p:sp>
      <p:sp>
        <p:nvSpPr>
          <p:cNvPr id="4" name="Text Placeholder 3"/>
          <p:cNvSpPr>
            <a:spLocks noGrp="1"/>
          </p:cNvSpPr>
          <p:nvPr>
            <p:ph type="body" sz="quarter" idx="11"/>
          </p:nvPr>
        </p:nvSpPr>
        <p:spPr>
          <a:xfrm>
            <a:off x="514350" y="5500047"/>
            <a:ext cx="9258300" cy="1146413"/>
          </a:xfrm>
        </p:spPr>
        <p:txBody>
          <a:bodyPr/>
          <a:lstStyle/>
          <a:p>
            <a:pPr indent="0"/>
            <a:endParaRPr lang="en-US" sz="900" i="1" dirty="0">
              <a:latin typeface="Verdana" pitchFamily="34" charset="0"/>
            </a:endParaRPr>
          </a:p>
          <a:p>
            <a:pPr indent="0"/>
            <a:endParaRPr lang="en-US" sz="900" i="1" dirty="0">
              <a:latin typeface="Verdana" panose="020B0604030504040204" pitchFamily="34" charset="0"/>
              <a:ea typeface="Verdana" panose="020B0604030504040204" pitchFamily="34" charset="0"/>
              <a:cs typeface="Verdana" panose="020B0604030504040204" pitchFamily="34" charset="0"/>
            </a:endParaRPr>
          </a:p>
          <a:p>
            <a:pPr indent="0"/>
            <a:r>
              <a:rPr lang="en-US" sz="900"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r>
              <a:rPr lang="en-US" sz="900" dirty="0">
                <a:solidFill>
                  <a:srgbClr val="060606"/>
                </a:solidFill>
                <a:latin typeface="Verdana" pitchFamily="34" charset="0"/>
              </a:rPr>
              <a:t>%.</a:t>
            </a:r>
          </a:p>
          <a:p>
            <a:pPr indent="0"/>
            <a:r>
              <a:rPr lang="en-US" sz="900" i="1" dirty="0">
                <a:latin typeface="Verdana" pitchFamily="34" charset="0"/>
              </a:rPr>
              <a:t>Source: </a:t>
            </a:r>
            <a:r>
              <a:rPr lang="en-US" sz="900" dirty="0">
                <a:latin typeface="Verdana" pitchFamily="34" charset="0"/>
              </a:rPr>
              <a:t>Behavioral Risk Factor Surveillance System, CDC. </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nvGraphicFramePr>
        <p:xfrm>
          <a:off x="754181" y="1158469"/>
          <a:ext cx="4254548" cy="4828106"/>
        </p:xfrm>
        <a:graphic>
          <a:graphicData uri="http://schemas.openxmlformats.org/drawingml/2006/table">
            <a:tbl>
              <a:tblPr firstRow="1"/>
              <a:tblGrid>
                <a:gridCol w="1429908">
                  <a:extLst>
                    <a:ext uri="{9D8B030D-6E8A-4147-A177-3AD203B41FA5}">
                      <a16:colId xmlns:a16="http://schemas.microsoft.com/office/drawing/2014/main" val="20000"/>
                    </a:ext>
                  </a:extLst>
                </a:gridCol>
                <a:gridCol w="1410843">
                  <a:extLst>
                    <a:ext uri="{9D8B030D-6E8A-4147-A177-3AD203B41FA5}">
                      <a16:colId xmlns:a16="http://schemas.microsoft.com/office/drawing/2014/main" val="20001"/>
                    </a:ext>
                  </a:extLst>
                </a:gridCol>
                <a:gridCol w="1413797">
                  <a:extLst>
                    <a:ext uri="{9D8B030D-6E8A-4147-A177-3AD203B41FA5}">
                      <a16:colId xmlns:a16="http://schemas.microsoft.com/office/drawing/2014/main" val="20002"/>
                    </a:ext>
                  </a:extLst>
                </a:gridCol>
              </a:tblGrid>
              <a:tr h="200110">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1199">
                <a:tc>
                  <a:txBody>
                    <a:bodyPr/>
                    <a:lstStyle/>
                    <a:p>
                      <a:pPr algn="l" fontAlgn="t"/>
                      <a:r>
                        <a:rPr lang="en-US" sz="110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(42.2, 46.0)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1199">
                <a:tc>
                  <a:txBody>
                    <a:bodyPr/>
                    <a:lstStyle/>
                    <a:p>
                      <a:pPr algn="l" fontAlgn="t"/>
                      <a:r>
                        <a:rPr lang="en-US" sz="110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(30.9, 54.8)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1199">
                <a:tc>
                  <a:txBody>
                    <a:bodyPr/>
                    <a:lstStyle/>
                    <a:p>
                      <a:pPr algn="l" fontAlgn="t"/>
                      <a:r>
                        <a:rPr lang="en-US" sz="110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(28.4, 37.5)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1199">
                <a:tc>
                  <a:txBody>
                    <a:bodyPr/>
                    <a:lstStyle/>
                    <a:p>
                      <a:pPr algn="l" fontAlgn="t"/>
                      <a:r>
                        <a:rPr lang="en-US" sz="110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(41.4, 49.5)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1199">
                <a:tc>
                  <a:txBody>
                    <a:bodyPr/>
                    <a:lstStyle/>
                    <a:p>
                      <a:pPr algn="l" fontAlgn="t"/>
                      <a:r>
                        <a:rPr lang="en-US" sz="110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(31.3, 37.9)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1199">
                <a:tc>
                  <a:txBody>
                    <a:bodyPr/>
                    <a:lstStyle/>
                    <a:p>
                      <a:pPr algn="l" fontAlgn="t"/>
                      <a:r>
                        <a:rPr lang="en-US" sz="110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(27.4, 35.8)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1199">
                <a:tc>
                  <a:txBody>
                    <a:bodyPr/>
                    <a:lstStyle/>
                    <a:p>
                      <a:pPr algn="l" fontAlgn="t"/>
                      <a:r>
                        <a:rPr lang="en-US" sz="110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(34.3, 39.9)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1199">
                <a:tc>
                  <a:txBody>
                    <a:bodyPr/>
                    <a:lstStyle/>
                    <a:p>
                      <a:pPr algn="l" fontAlgn="t"/>
                      <a:r>
                        <a:rPr lang="en-US" sz="110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(37.0, 43.3)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1199">
                <a:tc>
                  <a:txBody>
                    <a:bodyPr/>
                    <a:lstStyle/>
                    <a:p>
                      <a:pPr algn="l" fontAlgn="t"/>
                      <a:r>
                        <a:rPr lang="en-US" sz="110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(35.5, 38.6)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1199">
                <a:tc>
                  <a:txBody>
                    <a:bodyPr/>
                    <a:lstStyle/>
                    <a:p>
                      <a:pPr algn="l" fontAlgn="t"/>
                      <a:r>
                        <a:rPr lang="en-US" sz="110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(33.8, 38.8)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1199">
                <a:tc>
                  <a:txBody>
                    <a:bodyPr/>
                    <a:lstStyle/>
                    <a:p>
                      <a:pPr algn="l" fontAlgn="t"/>
                      <a:r>
                        <a:rPr lang="en-US" sz="110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(36.5, 40.1)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1199">
                <a:tc>
                  <a:txBody>
                    <a:bodyPr/>
                    <a:lstStyle/>
                    <a:p>
                      <a:pPr algn="l" fontAlgn="t"/>
                      <a:r>
                        <a:rPr lang="en-US" sz="110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1199">
                <a:tc>
                  <a:txBody>
                    <a:bodyPr/>
                    <a:lstStyle/>
                    <a:p>
                      <a:pPr algn="l" fontAlgn="t"/>
                      <a:r>
                        <a:rPr lang="en-US" sz="110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(22.8, 40.7)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1199">
                <a:tc>
                  <a:txBody>
                    <a:bodyPr/>
                    <a:lstStyle/>
                    <a:p>
                      <a:pPr algn="l" fontAlgn="t"/>
                      <a:r>
                        <a:rPr lang="en-US" sz="110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1199">
                <a:tc>
                  <a:txBody>
                    <a:bodyPr/>
                    <a:lstStyle/>
                    <a:p>
                      <a:pPr algn="l" fontAlgn="t"/>
                      <a:r>
                        <a:rPr lang="en-US" sz="110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(37.3, 43.0)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1199">
                <a:tc>
                  <a:txBody>
                    <a:bodyPr/>
                    <a:lstStyle/>
                    <a:p>
                      <a:pPr algn="l" fontAlgn="t"/>
                      <a:r>
                        <a:rPr lang="en-US" sz="110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(38.8, 44.6)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1199">
                <a:tc>
                  <a:txBody>
                    <a:bodyPr/>
                    <a:lstStyle/>
                    <a:p>
                      <a:pPr algn="l" fontAlgn="t"/>
                      <a:r>
                        <a:rPr lang="en-US" sz="110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(35.8, 47.8)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1199">
                <a:tc>
                  <a:txBody>
                    <a:bodyPr/>
                    <a:lstStyle/>
                    <a:p>
                      <a:pPr algn="l" fontAlgn="t"/>
                      <a:r>
                        <a:rPr lang="en-US" sz="110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(36.5, 43.0)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1199">
                <a:tc>
                  <a:txBody>
                    <a:bodyPr/>
                    <a:lstStyle/>
                    <a:p>
                      <a:pPr algn="l" fontAlgn="t"/>
                      <a:r>
                        <a:rPr lang="en-US" sz="110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(35.3, 43.5)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1199">
                <a:tc>
                  <a:txBody>
                    <a:bodyPr/>
                    <a:lstStyle/>
                    <a:p>
                      <a:pPr algn="l" fontAlgn="t"/>
                      <a:r>
                        <a:rPr lang="en-US" sz="110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(41.1, 46.0)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1199">
                <a:tc>
                  <a:txBody>
                    <a:bodyPr/>
                    <a:lstStyle/>
                    <a:p>
                      <a:pPr algn="l" fontAlgn="t"/>
                      <a:r>
                        <a:rPr lang="en-US" sz="110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(17.5, 42.2)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1199">
                <a:tc>
                  <a:txBody>
                    <a:bodyPr/>
                    <a:lstStyle/>
                    <a:p>
                      <a:pPr algn="l" fontAlgn="t"/>
                      <a:r>
                        <a:rPr lang="en-US" sz="110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(38.0, 40.9)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9349">
                <a:tc>
                  <a:txBody>
                    <a:bodyPr/>
                    <a:lstStyle/>
                    <a:p>
                      <a:pPr algn="l" fontAlgn="t"/>
                      <a:r>
                        <a:rPr lang="en-US" sz="110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(26.8, 35.3)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9349">
                <a:tc>
                  <a:txBody>
                    <a:bodyPr/>
                    <a:lstStyle/>
                    <a:p>
                      <a:pPr algn="l" fontAlgn="t"/>
                      <a:r>
                        <a:rPr lang="en-US" sz="110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(37.8, 42.1)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65662">
                <a:tc>
                  <a:txBody>
                    <a:bodyPr/>
                    <a:lstStyle/>
                    <a:p>
                      <a:pPr algn="l" fontAlgn="t"/>
                      <a:r>
                        <a:rPr lang="en-US" sz="1100" b="0" i="0" u="none" strike="noStrike" dirty="0">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(29.8, 35.7)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5662">
                <a:tc>
                  <a:txBody>
                    <a:bodyPr/>
                    <a:lstStyle/>
                    <a:p>
                      <a:pPr algn="l" fontAlgn="t"/>
                      <a:r>
                        <a:rPr lang="en-US" sz="110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(44.1, 48.1)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4584776"/>
                  </a:ext>
                </a:extLst>
              </a:tr>
              <a:tr h="165662">
                <a:tc>
                  <a:txBody>
                    <a:bodyPr/>
                    <a:lstStyle/>
                    <a:p>
                      <a:pPr algn="l" fontAlgn="t"/>
                      <a:r>
                        <a:rPr lang="en-US" sz="110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(38.4, 45.5)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nvGraphicFramePr>
        <p:xfrm>
          <a:off x="5364856" y="1173708"/>
          <a:ext cx="4167963" cy="4806930"/>
        </p:xfrm>
        <a:graphic>
          <a:graphicData uri="http://schemas.openxmlformats.org/drawingml/2006/table">
            <a:tbl>
              <a:tblPr firstRow="1"/>
              <a:tblGrid>
                <a:gridCol w="1369319">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gridCol w="1407994">
                  <a:extLst>
                    <a:ext uri="{9D8B030D-6E8A-4147-A177-3AD203B41FA5}">
                      <a16:colId xmlns:a16="http://schemas.microsoft.com/office/drawing/2014/main" val="20002"/>
                    </a:ext>
                  </a:extLst>
                </a:gridCol>
              </a:tblGrid>
              <a:tr h="187259">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7355">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(13.6, 42.5)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7355">
                <a:tc>
                  <a:txBody>
                    <a:bodyPr/>
                    <a:lstStyle/>
                    <a:p>
                      <a:pPr algn="l" fontAlgn="t"/>
                      <a:r>
                        <a:rPr lang="en-US" sz="110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(37.2, 46.8)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7355">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(29.8, 40.0)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7355">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(13.4, 36.7)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5796">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(32.5, 39.5)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7355">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(19.7, 37.2)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7355">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(32.3, 36.0)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7355">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(40.3, 45.1)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7355">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(16.9, 31.6)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7355">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(35.3, 40.6)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7355">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(35.8, 43.9)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7355">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(25.7, 43.1)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7355">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(36.5, 42.6)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7355">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7355">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(28.3, 38.6)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7355">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(40.7, 44.0)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7355">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7355">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(41.4, 48.0)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7355">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(36.4, 43.6)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7355">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(22.7, 39.6)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7355">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(15.4, 37.7)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7355">
                <a:tc>
                  <a:txBody>
                    <a:bodyPr/>
                    <a:lstStyle/>
                    <a:p>
                      <a:pPr algn="l" fontAlgn="t"/>
                      <a:r>
                        <a:rPr lang="en-US" sz="1100" b="0" i="0" u="none" strike="noStrike" dirty="0">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(39.3, 43.3)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7355">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(30.2, 38.7)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7355">
                <a:tc>
                  <a:txBody>
                    <a:bodyPr/>
                    <a:lstStyle/>
                    <a:p>
                      <a:pPr algn="l" fontAlgn="t"/>
                      <a:r>
                        <a:rPr lang="en-US" sz="110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(37.4, 49.6)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7355">
                <a:tc>
                  <a:txBody>
                    <a:bodyPr/>
                    <a:lstStyle/>
                    <a:p>
                      <a:pPr algn="l" fontAlgn="t"/>
                      <a:r>
                        <a:rPr lang="en-US" sz="110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(29.7, 41.3)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7355">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(20.9, 50.1)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81226497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Non-Hispanic Black Adults, by State and Territory, BRFSS, 2017-2019</a:t>
            </a:r>
          </a:p>
        </p:txBody>
      </p:sp>
      <p:sp>
        <p:nvSpPr>
          <p:cNvPr id="8" name="Text Placeholder 3">
            <a:extLst>
              <a:ext uri="{FF2B5EF4-FFF2-40B4-BE49-F238E27FC236}">
                <a16:creationId xmlns:a16="http://schemas.microsoft.com/office/drawing/2014/main" id="{F7864D3D-2A2A-4ABC-A7D8-82C966292553}"/>
              </a:ext>
            </a:extLst>
          </p:cNvPr>
          <p:cNvSpPr txBox="1">
            <a:spLocks/>
          </p:cNvSpPr>
          <p:nvPr/>
        </p:nvSpPr>
        <p:spPr>
          <a:xfrm>
            <a:off x="493183" y="5671392"/>
            <a:ext cx="9258300" cy="1146413"/>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fontAlgn="auto">
              <a:spcAft>
                <a:spcPts val="0"/>
              </a:spcAft>
            </a:pPr>
            <a:endParaRPr lang="en-US" sz="900" i="1" dirty="0">
              <a:latin typeface="Verdana" pitchFamily="34" charset="0"/>
            </a:endParaRPr>
          </a:p>
          <a:p>
            <a:pPr indent="0" fontAlgn="auto">
              <a:spcAft>
                <a:spcPts val="0"/>
              </a:spcAft>
            </a:pPr>
            <a:endParaRPr lang="en-US" sz="900" i="1" dirty="0">
              <a:latin typeface="Verdana" panose="020B0604030504040204" pitchFamily="34" charset="0"/>
              <a:ea typeface="Verdana" panose="020B0604030504040204" pitchFamily="34" charset="0"/>
              <a:cs typeface="Verdana" panose="020B0604030504040204" pitchFamily="34" charset="0"/>
            </a:endParaRPr>
          </a:p>
          <a:p>
            <a:pPr indent="0" fontAlgn="auto">
              <a:spcAft>
                <a:spcPts val="0"/>
              </a:spcAft>
            </a:pPr>
            <a:r>
              <a:rPr lang="en-US" sz="900"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a:t>
            </a:r>
            <a:r>
              <a:rPr lang="en-US" sz="900" dirty="0">
                <a:solidFill>
                  <a:srgbClr val="060606"/>
                </a:solidFill>
                <a:latin typeface="Verdana" pitchFamily="34" charset="0"/>
              </a:rPr>
              <a:t>%, or no data in a specific year.</a:t>
            </a:r>
          </a:p>
          <a:p>
            <a:pPr indent="0" fontAlgn="auto">
              <a:spcAft>
                <a:spcPts val="0"/>
              </a:spcAft>
            </a:pPr>
            <a:r>
              <a:rPr lang="en-US" sz="900" i="1" dirty="0">
                <a:latin typeface="Verdana" pitchFamily="34" charset="0"/>
              </a:rPr>
              <a:t>Source: </a:t>
            </a:r>
            <a:r>
              <a:rPr lang="en-US" sz="900" dirty="0">
                <a:latin typeface="Verdana" pitchFamily="34" charset="0"/>
              </a:rPr>
              <a:t>Behavioral Risk Factor Surveillance System, CDC. </a:t>
            </a:r>
          </a:p>
          <a:p>
            <a:pPr indent="0" fontAlgn="auto">
              <a:spcAft>
                <a:spcPts val="0"/>
              </a:spcAft>
            </a:pPr>
            <a:endParaRPr lang="en-US" sz="900" dirty="0">
              <a:latin typeface="Verdana" pitchFamily="34" charset="0"/>
            </a:endParaRPr>
          </a:p>
          <a:p>
            <a:pPr fontAlgn="auto">
              <a:spcAft>
                <a:spcPts val="0"/>
              </a:spcAft>
            </a:pPr>
            <a:endParaRPr lang="en-US" sz="1000" dirty="0">
              <a:latin typeface="Verdana" pitchFamily="34" charset="0"/>
            </a:endParaRPr>
          </a:p>
        </p:txBody>
      </p:sp>
      <p:graphicFrame>
        <p:nvGraphicFramePr>
          <p:cNvPr id="9" name="Table 8" descr="Prevalence of Self-Reported Obesity Among U.S. Adults" title="Prevalence of Self-Reported Obesity Among U.S. Adults">
            <a:extLst>
              <a:ext uri="{FF2B5EF4-FFF2-40B4-BE49-F238E27FC236}">
                <a16:creationId xmlns:a16="http://schemas.microsoft.com/office/drawing/2014/main" id="{06B3E685-8DCE-4E19-A105-774601547534}"/>
              </a:ext>
            </a:extLst>
          </p:cNvPr>
          <p:cNvGraphicFramePr>
            <a:graphicFrameLocks noGrp="1"/>
          </p:cNvGraphicFramePr>
          <p:nvPr>
            <p:extLst>
              <p:ext uri="{D42A27DB-BD31-4B8C-83A1-F6EECF244321}">
                <p14:modId xmlns:p14="http://schemas.microsoft.com/office/powerpoint/2010/main" val="26289559"/>
              </p:ext>
            </p:extLst>
          </p:nvPr>
        </p:nvGraphicFramePr>
        <p:xfrm>
          <a:off x="754181" y="1158469"/>
          <a:ext cx="4254548" cy="4828106"/>
        </p:xfrm>
        <a:graphic>
          <a:graphicData uri="http://schemas.openxmlformats.org/drawingml/2006/table">
            <a:tbl>
              <a:tblPr firstRow="1"/>
              <a:tblGrid>
                <a:gridCol w="1429908">
                  <a:extLst>
                    <a:ext uri="{9D8B030D-6E8A-4147-A177-3AD203B41FA5}">
                      <a16:colId xmlns:a16="http://schemas.microsoft.com/office/drawing/2014/main" val="20000"/>
                    </a:ext>
                  </a:extLst>
                </a:gridCol>
                <a:gridCol w="1410843">
                  <a:extLst>
                    <a:ext uri="{9D8B030D-6E8A-4147-A177-3AD203B41FA5}">
                      <a16:colId xmlns:a16="http://schemas.microsoft.com/office/drawing/2014/main" val="20001"/>
                    </a:ext>
                  </a:extLst>
                </a:gridCol>
                <a:gridCol w="1413797">
                  <a:extLst>
                    <a:ext uri="{9D8B030D-6E8A-4147-A177-3AD203B41FA5}">
                      <a16:colId xmlns:a16="http://schemas.microsoft.com/office/drawing/2014/main" val="20002"/>
                    </a:ext>
                  </a:extLst>
                </a:gridCol>
              </a:tblGrid>
              <a:tr h="200110">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1199">
                <a:tc>
                  <a:txBody>
                    <a:bodyPr/>
                    <a:lstStyle/>
                    <a:p>
                      <a:pPr algn="l" fontAlgn="t"/>
                      <a:r>
                        <a:rPr lang="en-US" sz="110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(43.0, 46.9)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1199">
                <a:tc>
                  <a:txBody>
                    <a:bodyPr/>
                    <a:lstStyle/>
                    <a:p>
                      <a:pPr algn="l" fontAlgn="t"/>
                      <a:r>
                        <a:rPr lang="en-US" sz="110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(29.1, 51.5)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1199">
                <a:tc>
                  <a:txBody>
                    <a:bodyPr/>
                    <a:lstStyle/>
                    <a:p>
                      <a:pPr algn="l" fontAlgn="t"/>
                      <a:r>
                        <a:rPr lang="en-US" sz="110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(30.3, 40.0)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1199">
                <a:tc>
                  <a:txBody>
                    <a:bodyPr/>
                    <a:lstStyle/>
                    <a:p>
                      <a:pPr algn="l" fontAlgn="t"/>
                      <a:r>
                        <a:rPr lang="en-US" sz="110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(40.9, 48.5)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1199">
                <a:tc>
                  <a:txBody>
                    <a:bodyPr/>
                    <a:lstStyle/>
                    <a:p>
                      <a:pPr algn="l" fontAlgn="t"/>
                      <a:r>
                        <a:rPr lang="en-US" sz="110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(32.4, 39.0)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1199">
                <a:tc>
                  <a:txBody>
                    <a:bodyPr/>
                    <a:lstStyle/>
                    <a:p>
                      <a:pPr algn="l" fontAlgn="t"/>
                      <a:r>
                        <a:rPr lang="en-US" sz="110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(25.3, 33.9)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1199">
                <a:tc>
                  <a:txBody>
                    <a:bodyPr/>
                    <a:lstStyle/>
                    <a:p>
                      <a:pPr algn="l" fontAlgn="t"/>
                      <a:r>
                        <a:rPr lang="en-US" sz="110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(35.9, 41.5)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1199">
                <a:tc>
                  <a:txBody>
                    <a:bodyPr/>
                    <a:lstStyle/>
                    <a:p>
                      <a:pPr algn="l" fontAlgn="t"/>
                      <a:r>
                        <a:rPr lang="en-US" sz="110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(36.6, 43.1)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1199">
                <a:tc>
                  <a:txBody>
                    <a:bodyPr/>
                    <a:lstStyle/>
                    <a:p>
                      <a:pPr algn="l" fontAlgn="t"/>
                      <a:r>
                        <a:rPr lang="en-US" sz="110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(36.3, 39.8)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1199">
                <a:tc>
                  <a:txBody>
                    <a:bodyPr/>
                    <a:lstStyle/>
                    <a:p>
                      <a:pPr algn="l" fontAlgn="t"/>
                      <a:r>
                        <a:rPr lang="en-US" sz="110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(34.0, 39.4)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1199">
                <a:tc>
                  <a:txBody>
                    <a:bodyPr/>
                    <a:lstStyle/>
                    <a:p>
                      <a:pPr algn="l" fontAlgn="t"/>
                      <a:r>
                        <a:rPr lang="en-US" sz="110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(37.2, 41.2)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1199">
                <a:tc>
                  <a:txBody>
                    <a:bodyPr/>
                    <a:lstStyle/>
                    <a:p>
                      <a:pPr algn="l" fontAlgn="t"/>
                      <a:r>
                        <a:rPr lang="en-US" sz="110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(13.2, 36.4)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1199">
                <a:tc>
                  <a:txBody>
                    <a:bodyPr/>
                    <a:lstStyle/>
                    <a:p>
                      <a:pPr algn="l" fontAlgn="t"/>
                      <a:r>
                        <a:rPr lang="en-US" sz="110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(23.2, 41.1)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1199">
                <a:tc>
                  <a:txBody>
                    <a:bodyPr/>
                    <a:lstStyle/>
                    <a:p>
                      <a:pPr algn="l" fontAlgn="t"/>
                      <a:r>
                        <a:rPr lang="en-US" sz="110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1199">
                <a:tc>
                  <a:txBody>
                    <a:bodyPr/>
                    <a:lstStyle/>
                    <a:p>
                      <a:pPr algn="l" fontAlgn="t"/>
                      <a:r>
                        <a:rPr lang="en-US" sz="110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(37.8, 43.4)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1199">
                <a:tc>
                  <a:txBody>
                    <a:bodyPr/>
                    <a:lstStyle/>
                    <a:p>
                      <a:pPr algn="l" fontAlgn="t"/>
                      <a:r>
                        <a:rPr lang="en-US" sz="110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(37.0, 42.8)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1199">
                <a:tc>
                  <a:txBody>
                    <a:bodyPr/>
                    <a:lstStyle/>
                    <a:p>
                      <a:pPr algn="l" fontAlgn="t"/>
                      <a:r>
                        <a:rPr lang="en-US" sz="110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(38.0, 48.9)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1199">
                <a:tc>
                  <a:txBody>
                    <a:bodyPr/>
                    <a:lstStyle/>
                    <a:p>
                      <a:pPr algn="l" fontAlgn="t"/>
                      <a:r>
                        <a:rPr lang="en-US" sz="110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(37.9, 44.2)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1199">
                <a:tc>
                  <a:txBody>
                    <a:bodyPr/>
                    <a:lstStyle/>
                    <a:p>
                      <a:pPr algn="l" fontAlgn="t"/>
                      <a:r>
                        <a:rPr lang="en-US" sz="110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(35.4, 44.5)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1199">
                <a:tc>
                  <a:txBody>
                    <a:bodyPr/>
                    <a:lstStyle/>
                    <a:p>
                      <a:pPr algn="l" fontAlgn="t"/>
                      <a:r>
                        <a:rPr lang="en-US" sz="110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(41.4, 45.9)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1199">
                <a:tc>
                  <a:txBody>
                    <a:bodyPr/>
                    <a:lstStyle/>
                    <a:p>
                      <a:pPr algn="l" fontAlgn="t"/>
                      <a:r>
                        <a:rPr lang="en-US" sz="110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(18.1, 42.9)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1199">
                <a:tc>
                  <a:txBody>
                    <a:bodyPr/>
                    <a:lstStyle/>
                    <a:p>
                      <a:pPr algn="l" fontAlgn="t"/>
                      <a:r>
                        <a:rPr lang="en-US" sz="110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(39.5, 42.5)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9349">
                <a:tc>
                  <a:txBody>
                    <a:bodyPr/>
                    <a:lstStyle/>
                    <a:p>
                      <a:pPr algn="l" fontAlgn="t"/>
                      <a:r>
                        <a:rPr lang="en-US" sz="110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(25.8, 33.9)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9349">
                <a:tc>
                  <a:txBody>
                    <a:bodyPr/>
                    <a:lstStyle/>
                    <a:p>
                      <a:pPr algn="l" fontAlgn="t"/>
                      <a:r>
                        <a:rPr lang="en-US" sz="110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(39.5, 44.1)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65662">
                <a:tc>
                  <a:txBody>
                    <a:bodyPr/>
                    <a:lstStyle/>
                    <a:p>
                      <a:pPr algn="l" fontAlgn="t"/>
                      <a:r>
                        <a:rPr lang="en-US" sz="1100" b="0" i="0" u="none" strike="noStrike" dirty="0">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(30.0, 35.9)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5662">
                <a:tc>
                  <a:txBody>
                    <a:bodyPr/>
                    <a:lstStyle/>
                    <a:p>
                      <a:pPr algn="l" fontAlgn="t"/>
                      <a:r>
                        <a:rPr lang="en-US" sz="110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(44.0, 48.0)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4584776"/>
                  </a:ext>
                </a:extLst>
              </a:tr>
              <a:tr h="165662">
                <a:tc>
                  <a:txBody>
                    <a:bodyPr/>
                    <a:lstStyle/>
                    <a:p>
                      <a:pPr algn="l" fontAlgn="t"/>
                      <a:r>
                        <a:rPr lang="en-US" sz="110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(38.7, 45.4)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10" name="Table 9" descr="Prevalence of Self-Reported Obesity Among U.S. Adults" title="Prevalence of Self-Reported Obesity Among U.S. Adults">
            <a:extLst>
              <a:ext uri="{FF2B5EF4-FFF2-40B4-BE49-F238E27FC236}">
                <a16:creationId xmlns:a16="http://schemas.microsoft.com/office/drawing/2014/main" id="{EEC08929-2C64-41F7-9ED7-D4541B3A0014}"/>
              </a:ext>
            </a:extLst>
          </p:cNvPr>
          <p:cNvGraphicFramePr>
            <a:graphicFrameLocks noGrp="1"/>
          </p:cNvGraphicFramePr>
          <p:nvPr>
            <p:extLst>
              <p:ext uri="{D42A27DB-BD31-4B8C-83A1-F6EECF244321}">
                <p14:modId xmlns:p14="http://schemas.microsoft.com/office/powerpoint/2010/main" val="706149262"/>
              </p:ext>
            </p:extLst>
          </p:nvPr>
        </p:nvGraphicFramePr>
        <p:xfrm>
          <a:off x="5364856" y="1173708"/>
          <a:ext cx="4167963" cy="4806930"/>
        </p:xfrm>
        <a:graphic>
          <a:graphicData uri="http://schemas.openxmlformats.org/drawingml/2006/table">
            <a:tbl>
              <a:tblPr firstRow="1"/>
              <a:tblGrid>
                <a:gridCol w="1369319">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gridCol w="1407994">
                  <a:extLst>
                    <a:ext uri="{9D8B030D-6E8A-4147-A177-3AD203B41FA5}">
                      <a16:colId xmlns:a16="http://schemas.microsoft.com/office/drawing/2014/main" val="20002"/>
                    </a:ext>
                  </a:extLst>
                </a:gridCol>
              </a:tblGrid>
              <a:tr h="187259">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7355">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(13.6, 41.3)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7355">
                <a:tc>
                  <a:txBody>
                    <a:bodyPr/>
                    <a:lstStyle/>
                    <a:p>
                      <a:pPr algn="l" fontAlgn="t"/>
                      <a:r>
                        <a:rPr lang="en-US" sz="1100" b="0" i="0" u="none" strike="noStrike" dirty="0">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(38.3, 47.1)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7355">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(33.2, 43.7)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7355">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(14.9, 38.2)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5796">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7355">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(25.2, 43.1)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7355">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(33.1, 36.9)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7355">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(42.3, 47.3)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7355">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(20.5, 36.2)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7355">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(37.4, 42.8)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7355">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(37.8, 45.8)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7355">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(23.4, 39.3)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7355">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(38.5, 44.5)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7355">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7355">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(31.3, 41.5)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7355">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(41.8, 45.5)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7355">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(17.3, 48.7)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7355">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(41.8, 48.2)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7355">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(34.9, 41.8)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7355">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(24.8, 40.7)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7355">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(22.0, 49.7)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7355">
                <a:tc>
                  <a:txBody>
                    <a:bodyPr/>
                    <a:lstStyle/>
                    <a:p>
                      <a:pPr algn="l" fontAlgn="t"/>
                      <a:r>
                        <a:rPr lang="en-US" sz="1100" b="0" i="0" u="none" strike="noStrike" dirty="0">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(40.7, 44.8)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7355">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(28.3, 36.7)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7355">
                <a:tc>
                  <a:txBody>
                    <a:bodyPr/>
                    <a:lstStyle/>
                    <a:p>
                      <a:pPr algn="l" fontAlgn="t"/>
                      <a:r>
                        <a:rPr lang="en-US" sz="110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(40.2, 54.6)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7355">
                <a:tc>
                  <a:txBody>
                    <a:bodyPr/>
                    <a:lstStyle/>
                    <a:p>
                      <a:pPr algn="l" fontAlgn="t"/>
                      <a:r>
                        <a:rPr lang="en-US" sz="110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(36.7, 49.3)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7355">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(20.7, 52.6)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1491940041"/>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112071E-732D-46AE-AD3D-0D7DEB8670B4}"/>
              </a:ext>
            </a:extLst>
          </p:cNvPr>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Non-Hispanic Black Adults, by State and Territory, BRFSS, 2018-2020</a:t>
            </a:r>
          </a:p>
        </p:txBody>
      </p:sp>
      <p:graphicFrame>
        <p:nvGraphicFramePr>
          <p:cNvPr id="3" name="Table 2">
            <a:extLst>
              <a:ext uri="{FF2B5EF4-FFF2-40B4-BE49-F238E27FC236}">
                <a16:creationId xmlns:a16="http://schemas.microsoft.com/office/drawing/2014/main" id="{50A4E637-1C41-4C25-BECF-9C70C35AA2D5}"/>
              </a:ext>
            </a:extLst>
          </p:cNvPr>
          <p:cNvGraphicFramePr>
            <a:graphicFrameLocks noGrp="1"/>
          </p:cNvGraphicFramePr>
          <p:nvPr/>
        </p:nvGraphicFramePr>
        <p:xfrm>
          <a:off x="1052035" y="1119176"/>
          <a:ext cx="4007852" cy="4820416"/>
        </p:xfrm>
        <a:graphic>
          <a:graphicData uri="http://schemas.openxmlformats.org/drawingml/2006/table">
            <a:tbl>
              <a:tblPr firstRow="1"/>
              <a:tblGrid>
                <a:gridCol w="1243817">
                  <a:extLst>
                    <a:ext uri="{9D8B030D-6E8A-4147-A177-3AD203B41FA5}">
                      <a16:colId xmlns:a16="http://schemas.microsoft.com/office/drawing/2014/main" val="3361439737"/>
                    </a:ext>
                  </a:extLst>
                </a:gridCol>
                <a:gridCol w="1136905">
                  <a:extLst>
                    <a:ext uri="{9D8B030D-6E8A-4147-A177-3AD203B41FA5}">
                      <a16:colId xmlns:a16="http://schemas.microsoft.com/office/drawing/2014/main" val="1756216994"/>
                    </a:ext>
                  </a:extLst>
                </a:gridCol>
                <a:gridCol w="1627130">
                  <a:extLst>
                    <a:ext uri="{9D8B030D-6E8A-4147-A177-3AD203B41FA5}">
                      <a16:colId xmlns:a16="http://schemas.microsoft.com/office/drawing/2014/main" val="2431566195"/>
                    </a:ext>
                  </a:extLst>
                </a:gridCol>
              </a:tblGrid>
              <a:tr h="165508">
                <a:tc>
                  <a:txBody>
                    <a:bodyPr/>
                    <a:lstStyle/>
                    <a:p>
                      <a:pPr algn="l" fontAlgn="b"/>
                      <a:r>
                        <a:rPr lang="en-US" sz="1000" b="1" i="0" u="none" strike="noStrike" dirty="0">
                          <a:solidFill>
                            <a:srgbClr val="000000"/>
                          </a:solidFill>
                          <a:effectLst/>
                          <a:latin typeface="Calibri" panose="020F0502020204030204" pitchFamily="34" charset="0"/>
                        </a:rPr>
                        <a:t>State</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dirty="0">
                          <a:solidFill>
                            <a:srgbClr val="000000"/>
                          </a:solidFill>
                          <a:effectLst/>
                          <a:latin typeface="Calibri" panose="020F0502020204030204" pitchFamily="34" charset="0"/>
                        </a:rPr>
                        <a:t>Prevalence</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effectLst/>
                          <a:latin typeface="Calibri" panose="020F0502020204030204" pitchFamily="34" charset="0"/>
                        </a:rPr>
                        <a:t>95% Confidence Interval</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64980710"/>
                  </a:ext>
                </a:extLst>
              </a:tr>
              <a:tr h="172404">
                <a:tc>
                  <a:txBody>
                    <a:bodyPr/>
                    <a:lstStyle/>
                    <a:p>
                      <a:pPr algn="l" fontAlgn="b"/>
                      <a:r>
                        <a:rPr lang="en-US" sz="1000" b="0" i="0" u="none" strike="noStrike" dirty="0">
                          <a:solidFill>
                            <a:srgbClr val="000000"/>
                          </a:solidFill>
                          <a:effectLst/>
                          <a:latin typeface="Calibri" panose="020F0502020204030204" pitchFamily="34" charset="0"/>
                        </a:rPr>
                        <a:t>Alabama</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46.2</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(44.2, 48.2)</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36591564"/>
                  </a:ext>
                </a:extLst>
              </a:tr>
              <a:tr h="172404">
                <a:tc>
                  <a:txBody>
                    <a:bodyPr/>
                    <a:lstStyle/>
                    <a:p>
                      <a:pPr algn="l" fontAlgn="b"/>
                      <a:r>
                        <a:rPr lang="en-US" sz="1000" b="0" i="0" u="none" strike="noStrike">
                          <a:solidFill>
                            <a:srgbClr val="000000"/>
                          </a:solidFill>
                          <a:effectLst/>
                          <a:latin typeface="Calibri" panose="020F0502020204030204" pitchFamily="34" charset="0"/>
                        </a:rPr>
                        <a:t>Alaska</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41.6</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(30.5, 53.6)</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39967166"/>
                  </a:ext>
                </a:extLst>
              </a:tr>
              <a:tr h="172404">
                <a:tc>
                  <a:txBody>
                    <a:bodyPr/>
                    <a:lstStyle/>
                    <a:p>
                      <a:pPr algn="l" fontAlgn="b"/>
                      <a:r>
                        <a:rPr lang="en-US" sz="1000" b="0" i="0" u="none" strike="noStrike" dirty="0">
                          <a:solidFill>
                            <a:srgbClr val="000000"/>
                          </a:solidFill>
                          <a:effectLst/>
                          <a:latin typeface="Calibri" panose="020F0502020204030204" pitchFamily="34" charset="0"/>
                        </a:rPr>
                        <a:t>Arizona</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000000"/>
                          </a:solidFill>
                          <a:effectLst/>
                          <a:latin typeface="Calibri" panose="020F0502020204030204" pitchFamily="34" charset="0"/>
                        </a:rPr>
                        <a:t>35.7</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(30.9, 40.9)</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00289822"/>
                  </a:ext>
                </a:extLst>
              </a:tr>
              <a:tr h="172404">
                <a:tc>
                  <a:txBody>
                    <a:bodyPr/>
                    <a:lstStyle/>
                    <a:p>
                      <a:pPr algn="l" fontAlgn="b"/>
                      <a:r>
                        <a:rPr lang="en-US" sz="1000" b="0" i="0" u="none" strike="noStrike">
                          <a:solidFill>
                            <a:srgbClr val="000000"/>
                          </a:solidFill>
                          <a:effectLst/>
                          <a:latin typeface="Calibri" panose="020F0502020204030204" pitchFamily="34" charset="0"/>
                        </a:rPr>
                        <a:t>Arkansas</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45.0</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(41.4, 48.5)</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01344889"/>
                  </a:ext>
                </a:extLst>
              </a:tr>
              <a:tr h="172404">
                <a:tc>
                  <a:txBody>
                    <a:bodyPr/>
                    <a:lstStyle/>
                    <a:p>
                      <a:pPr algn="l" fontAlgn="b"/>
                      <a:r>
                        <a:rPr lang="en-US" sz="1000" b="0" i="0" u="none" strike="noStrike">
                          <a:solidFill>
                            <a:srgbClr val="000000"/>
                          </a:solidFill>
                          <a:effectLst/>
                          <a:latin typeface="Calibri" panose="020F0502020204030204" pitchFamily="34" charset="0"/>
                        </a:rPr>
                        <a:t>California</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41.7</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(37.6, 45.8)</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95507818"/>
                  </a:ext>
                </a:extLst>
              </a:tr>
              <a:tr h="172404">
                <a:tc>
                  <a:txBody>
                    <a:bodyPr/>
                    <a:lstStyle/>
                    <a:p>
                      <a:pPr algn="l" fontAlgn="b"/>
                      <a:r>
                        <a:rPr lang="en-US" sz="1000" b="0" i="0" u="none" strike="noStrike">
                          <a:solidFill>
                            <a:srgbClr val="000000"/>
                          </a:solidFill>
                          <a:effectLst/>
                          <a:latin typeface="Calibri" panose="020F0502020204030204" pitchFamily="34" charset="0"/>
                        </a:rPr>
                        <a:t>Colorado</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31.0</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(26.9, 35.5)</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98813781"/>
                  </a:ext>
                </a:extLst>
              </a:tr>
              <a:tr h="172404">
                <a:tc>
                  <a:txBody>
                    <a:bodyPr/>
                    <a:lstStyle/>
                    <a:p>
                      <a:pPr algn="l" fontAlgn="b"/>
                      <a:r>
                        <a:rPr lang="en-US" sz="1000" b="0" i="0" u="none" strike="noStrike">
                          <a:solidFill>
                            <a:srgbClr val="000000"/>
                          </a:solidFill>
                          <a:effectLst/>
                          <a:latin typeface="Calibri" panose="020F0502020204030204" pitchFamily="34" charset="0"/>
                        </a:rPr>
                        <a:t>Connecticut</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40.3</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(37.3, 43.4)</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63008142"/>
                  </a:ext>
                </a:extLst>
              </a:tr>
              <a:tr h="172404">
                <a:tc>
                  <a:txBody>
                    <a:bodyPr/>
                    <a:lstStyle/>
                    <a:p>
                      <a:pPr algn="l" fontAlgn="b"/>
                      <a:r>
                        <a:rPr lang="en-US" sz="1000" b="0" i="0" u="none" strike="noStrike">
                          <a:solidFill>
                            <a:srgbClr val="000000"/>
                          </a:solidFill>
                          <a:effectLst/>
                          <a:latin typeface="Calibri" panose="020F0502020204030204" pitchFamily="34" charset="0"/>
                        </a:rPr>
                        <a:t>Delaware</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43.0</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(39.7, 46.3)</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08857615"/>
                  </a:ext>
                </a:extLst>
              </a:tr>
              <a:tr h="172404">
                <a:tc>
                  <a:txBody>
                    <a:bodyPr/>
                    <a:lstStyle/>
                    <a:p>
                      <a:pPr algn="l" fontAlgn="b"/>
                      <a:r>
                        <a:rPr lang="en-US" sz="1000" b="0" i="0" u="none" strike="noStrike">
                          <a:solidFill>
                            <a:srgbClr val="000000"/>
                          </a:solidFill>
                          <a:effectLst/>
                          <a:latin typeface="Calibri" panose="020F0502020204030204" pitchFamily="34" charset="0"/>
                        </a:rPr>
                        <a:t>District of Columbia</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39.1</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(37.1, 41.1)</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94027925"/>
                  </a:ext>
                </a:extLst>
              </a:tr>
              <a:tr h="172404">
                <a:tc>
                  <a:txBody>
                    <a:bodyPr/>
                    <a:lstStyle/>
                    <a:p>
                      <a:pPr algn="l" fontAlgn="b"/>
                      <a:r>
                        <a:rPr lang="en-US" sz="1000" b="0" i="0" u="none" strike="noStrike">
                          <a:solidFill>
                            <a:srgbClr val="000000"/>
                          </a:solidFill>
                          <a:effectLst/>
                          <a:latin typeface="Calibri" panose="020F0502020204030204" pitchFamily="34" charset="0"/>
                        </a:rPr>
                        <a:t>Florida</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35.7</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(32.6, 38.9)</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18622276"/>
                  </a:ext>
                </a:extLst>
              </a:tr>
              <a:tr h="172404">
                <a:tc>
                  <a:txBody>
                    <a:bodyPr/>
                    <a:lstStyle/>
                    <a:p>
                      <a:pPr algn="l" fontAlgn="b"/>
                      <a:r>
                        <a:rPr lang="en-US" sz="1000" b="0" i="0" u="none" strike="noStrike">
                          <a:solidFill>
                            <a:srgbClr val="000000"/>
                          </a:solidFill>
                          <a:effectLst/>
                          <a:latin typeface="Calibri" panose="020F0502020204030204" pitchFamily="34" charset="0"/>
                        </a:rPr>
                        <a:t>Georgia</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40.5</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(38.5, 42.6)</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25170544"/>
                  </a:ext>
                </a:extLst>
              </a:tr>
              <a:tr h="172404">
                <a:tc>
                  <a:txBody>
                    <a:bodyPr/>
                    <a:lstStyle/>
                    <a:p>
                      <a:pPr algn="l" fontAlgn="b"/>
                      <a:r>
                        <a:rPr lang="en-US" sz="1000" b="0" i="0" u="none" strike="noStrike">
                          <a:solidFill>
                            <a:srgbClr val="000000"/>
                          </a:solidFill>
                          <a:effectLst/>
                          <a:latin typeface="Calibri" panose="020F0502020204030204" pitchFamily="34" charset="0"/>
                        </a:rPr>
                        <a:t>Guam</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27.0</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(16.3, 41.2)</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65378608"/>
                  </a:ext>
                </a:extLst>
              </a:tr>
              <a:tr h="172404">
                <a:tc>
                  <a:txBody>
                    <a:bodyPr/>
                    <a:lstStyle/>
                    <a:p>
                      <a:pPr algn="l" fontAlgn="b"/>
                      <a:r>
                        <a:rPr lang="en-US" sz="1000" b="0" i="0" u="none" strike="noStrike">
                          <a:solidFill>
                            <a:srgbClr val="000000"/>
                          </a:solidFill>
                          <a:effectLst/>
                          <a:latin typeface="Calibri" panose="020F0502020204030204" pitchFamily="34" charset="0"/>
                        </a:rPr>
                        <a:t>Hawaii</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33.1</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(25.0, 42.4)</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97868219"/>
                  </a:ext>
                </a:extLst>
              </a:tr>
              <a:tr h="172404">
                <a:tc>
                  <a:txBody>
                    <a:bodyPr/>
                    <a:lstStyle/>
                    <a:p>
                      <a:pPr algn="l" fontAlgn="b"/>
                      <a:r>
                        <a:rPr lang="en-US" sz="1000" b="0" i="0" u="none" strike="noStrike">
                          <a:solidFill>
                            <a:srgbClr val="000000"/>
                          </a:solidFill>
                          <a:effectLst/>
                          <a:latin typeface="Calibri" panose="020F0502020204030204" pitchFamily="34" charset="0"/>
                        </a:rPr>
                        <a:t>Idaho</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30.7</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(16.6, 49.6)</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49605408"/>
                  </a:ext>
                </a:extLst>
              </a:tr>
              <a:tr h="172404">
                <a:tc>
                  <a:txBody>
                    <a:bodyPr/>
                    <a:lstStyle/>
                    <a:p>
                      <a:pPr algn="l" fontAlgn="b"/>
                      <a:r>
                        <a:rPr lang="en-US" sz="1000" b="0" i="0" u="none" strike="noStrike">
                          <a:solidFill>
                            <a:srgbClr val="000000"/>
                          </a:solidFill>
                          <a:effectLst/>
                          <a:latin typeface="Calibri" panose="020F0502020204030204" pitchFamily="34" charset="0"/>
                        </a:rPr>
                        <a:t>Illinois</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Times" panose="02020603050405020304" pitchFamily="18" charset="0"/>
                        </a:rPr>
                        <a:t>41.0</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000000"/>
                          </a:solidFill>
                          <a:effectLst/>
                          <a:latin typeface="Times" panose="02020603050405020304" pitchFamily="18" charset="0"/>
                        </a:rPr>
                        <a:t>(38.0, 44.1)</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09088597"/>
                  </a:ext>
                </a:extLst>
              </a:tr>
              <a:tr h="172404">
                <a:tc>
                  <a:txBody>
                    <a:bodyPr/>
                    <a:lstStyle/>
                    <a:p>
                      <a:pPr algn="l" fontAlgn="b"/>
                      <a:r>
                        <a:rPr lang="en-US" sz="1000" b="0" i="0" u="none" strike="noStrike">
                          <a:solidFill>
                            <a:srgbClr val="000000"/>
                          </a:solidFill>
                          <a:effectLst/>
                          <a:latin typeface="Calibri" panose="020F0502020204030204" pitchFamily="34" charset="0"/>
                        </a:rPr>
                        <a:t>Indiana</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39.7</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(36.8, 42.7)</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49417501"/>
                  </a:ext>
                </a:extLst>
              </a:tr>
              <a:tr h="172404">
                <a:tc>
                  <a:txBody>
                    <a:bodyPr/>
                    <a:lstStyle/>
                    <a:p>
                      <a:pPr algn="l" fontAlgn="b"/>
                      <a:r>
                        <a:rPr lang="en-US" sz="1000" b="0" i="0" u="none" strike="noStrike" dirty="0">
                          <a:solidFill>
                            <a:srgbClr val="000000"/>
                          </a:solidFill>
                          <a:effectLst/>
                          <a:latin typeface="Calibri" panose="020F0502020204030204" pitchFamily="34" charset="0"/>
                        </a:rPr>
                        <a:t>Iowa</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45.4</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(40.3, 50.7)</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92860375"/>
                  </a:ext>
                </a:extLst>
              </a:tr>
              <a:tr h="172404">
                <a:tc>
                  <a:txBody>
                    <a:bodyPr/>
                    <a:lstStyle/>
                    <a:p>
                      <a:pPr algn="l" fontAlgn="b"/>
                      <a:r>
                        <a:rPr lang="en-US" sz="1000" b="0" i="0" u="none" strike="noStrike">
                          <a:solidFill>
                            <a:srgbClr val="000000"/>
                          </a:solidFill>
                          <a:effectLst/>
                          <a:latin typeface="Calibri" panose="020F0502020204030204" pitchFamily="34" charset="0"/>
                        </a:rPr>
                        <a:t>Kansas</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43.3</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(39.8, 46.9)</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60434268"/>
                  </a:ext>
                </a:extLst>
              </a:tr>
              <a:tr h="172404">
                <a:tc>
                  <a:txBody>
                    <a:bodyPr/>
                    <a:lstStyle/>
                    <a:p>
                      <a:pPr algn="l" fontAlgn="b"/>
                      <a:r>
                        <a:rPr lang="en-US" sz="1000" b="0" i="0" u="none" strike="noStrike">
                          <a:solidFill>
                            <a:srgbClr val="000000"/>
                          </a:solidFill>
                          <a:effectLst/>
                          <a:latin typeface="Calibri" panose="020F0502020204030204" pitchFamily="34" charset="0"/>
                        </a:rPr>
                        <a:t>Kentucky</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000000"/>
                          </a:solidFill>
                          <a:effectLst/>
                          <a:latin typeface="Calibri" panose="020F0502020204030204" pitchFamily="34" charset="0"/>
                        </a:rPr>
                        <a:t>43.0</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(38.4, 47.8)</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15449461"/>
                  </a:ext>
                </a:extLst>
              </a:tr>
              <a:tr h="172404">
                <a:tc>
                  <a:txBody>
                    <a:bodyPr/>
                    <a:lstStyle/>
                    <a:p>
                      <a:pPr algn="l" fontAlgn="b"/>
                      <a:r>
                        <a:rPr lang="en-US" sz="1000" b="0" i="0" u="none" strike="noStrike">
                          <a:solidFill>
                            <a:srgbClr val="000000"/>
                          </a:solidFill>
                          <a:effectLst/>
                          <a:latin typeface="Calibri" panose="020F0502020204030204" pitchFamily="34" charset="0"/>
                        </a:rPr>
                        <a:t>Louisiana</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45.2</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(42.9, 47.6)</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11830400"/>
                  </a:ext>
                </a:extLst>
              </a:tr>
              <a:tr h="172404">
                <a:tc>
                  <a:txBody>
                    <a:bodyPr/>
                    <a:lstStyle/>
                    <a:p>
                      <a:pPr algn="l" fontAlgn="b"/>
                      <a:r>
                        <a:rPr lang="en-US" sz="1000" b="0" i="0" u="none" strike="noStrike">
                          <a:solidFill>
                            <a:srgbClr val="000000"/>
                          </a:solidFill>
                          <a:effectLst/>
                          <a:latin typeface="Calibri" panose="020F0502020204030204" pitchFamily="34" charset="0"/>
                        </a:rPr>
                        <a:t>Maine</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34.8</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(22.3, 49.8)</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10445392"/>
                  </a:ext>
                </a:extLst>
              </a:tr>
              <a:tr h="172404">
                <a:tc>
                  <a:txBody>
                    <a:bodyPr/>
                    <a:lstStyle/>
                    <a:p>
                      <a:pPr algn="l" fontAlgn="b"/>
                      <a:r>
                        <a:rPr lang="en-US" sz="1000" b="0" i="0" u="none" strike="noStrike" dirty="0">
                          <a:solidFill>
                            <a:srgbClr val="000000"/>
                          </a:solidFill>
                          <a:effectLst/>
                          <a:latin typeface="Calibri" panose="020F0502020204030204" pitchFamily="34" charset="0"/>
                        </a:rPr>
                        <a:t>Maryland</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39.9</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(38.5, 41.3)</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11023274"/>
                  </a:ext>
                </a:extLst>
              </a:tr>
              <a:tr h="172404">
                <a:tc>
                  <a:txBody>
                    <a:bodyPr/>
                    <a:lstStyle/>
                    <a:p>
                      <a:pPr algn="l" fontAlgn="b"/>
                      <a:r>
                        <a:rPr lang="en-US" sz="1000" b="0" i="0" u="none" strike="noStrike">
                          <a:solidFill>
                            <a:srgbClr val="000000"/>
                          </a:solidFill>
                          <a:effectLst/>
                          <a:latin typeface="Calibri" panose="020F0502020204030204" pitchFamily="34" charset="0"/>
                        </a:rPr>
                        <a:t>Massachusetts</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30.9</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(27.2, 35.0)</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33822939"/>
                  </a:ext>
                </a:extLst>
              </a:tr>
              <a:tr h="172404">
                <a:tc>
                  <a:txBody>
                    <a:bodyPr/>
                    <a:lstStyle/>
                    <a:p>
                      <a:pPr algn="l" fontAlgn="b"/>
                      <a:r>
                        <a:rPr lang="en-US" sz="1000" b="0" i="0" u="none" strike="noStrike">
                          <a:solidFill>
                            <a:srgbClr val="000000"/>
                          </a:solidFill>
                          <a:effectLst/>
                          <a:latin typeface="Calibri" panose="020F0502020204030204" pitchFamily="34" charset="0"/>
                        </a:rPr>
                        <a:t>Michigan</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42.3</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(39.8, 44.8)</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738946"/>
                  </a:ext>
                </a:extLst>
              </a:tr>
              <a:tr h="172404">
                <a:tc>
                  <a:txBody>
                    <a:bodyPr/>
                    <a:lstStyle/>
                    <a:p>
                      <a:pPr algn="l" fontAlgn="b"/>
                      <a:r>
                        <a:rPr lang="en-US" sz="1000" b="0" i="0" u="none" strike="noStrike">
                          <a:solidFill>
                            <a:srgbClr val="000000"/>
                          </a:solidFill>
                          <a:effectLst/>
                          <a:latin typeface="Calibri" panose="020F0502020204030204" pitchFamily="34" charset="0"/>
                        </a:rPr>
                        <a:t>Minnesota</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33.7</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(30.9, 36.6)</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79365708"/>
                  </a:ext>
                </a:extLst>
              </a:tr>
              <a:tr h="172404">
                <a:tc>
                  <a:txBody>
                    <a:bodyPr/>
                    <a:lstStyle/>
                    <a:p>
                      <a:pPr algn="l" fontAlgn="b"/>
                      <a:r>
                        <a:rPr lang="en-US" sz="1000" b="0" i="0" u="none" strike="noStrike">
                          <a:solidFill>
                            <a:srgbClr val="000000"/>
                          </a:solidFill>
                          <a:effectLst/>
                          <a:latin typeface="Calibri" panose="020F0502020204030204" pitchFamily="34" charset="0"/>
                        </a:rPr>
                        <a:t>Mississippi</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46.7</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000000"/>
                          </a:solidFill>
                          <a:effectLst/>
                          <a:latin typeface="Calibri" panose="020F0502020204030204" pitchFamily="34" charset="0"/>
                        </a:rPr>
                        <a:t>(45.0, 48.4)</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84856630"/>
                  </a:ext>
                </a:extLst>
              </a:tr>
              <a:tr h="172404">
                <a:tc>
                  <a:txBody>
                    <a:bodyPr/>
                    <a:lstStyle/>
                    <a:p>
                      <a:pPr algn="l" fontAlgn="b"/>
                      <a:r>
                        <a:rPr lang="en-US" sz="1000" b="0" i="0" u="none" strike="noStrike">
                          <a:solidFill>
                            <a:srgbClr val="000000"/>
                          </a:solidFill>
                          <a:effectLst/>
                          <a:latin typeface="Calibri" panose="020F0502020204030204" pitchFamily="34" charset="0"/>
                        </a:rPr>
                        <a:t>Missouri</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42.2</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000000"/>
                          </a:solidFill>
                          <a:effectLst/>
                          <a:latin typeface="Calibri" panose="020F0502020204030204" pitchFamily="34" charset="0"/>
                        </a:rPr>
                        <a:t>(39.1, 45.5)</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10118131"/>
                  </a:ext>
                </a:extLst>
              </a:tr>
            </a:tbl>
          </a:graphicData>
        </a:graphic>
      </p:graphicFrame>
      <p:graphicFrame>
        <p:nvGraphicFramePr>
          <p:cNvPr id="11" name="Table 10">
            <a:extLst>
              <a:ext uri="{FF2B5EF4-FFF2-40B4-BE49-F238E27FC236}">
                <a16:creationId xmlns:a16="http://schemas.microsoft.com/office/drawing/2014/main" id="{F05BF8F8-A7B9-4172-BC55-2EAE3E63231F}"/>
              </a:ext>
            </a:extLst>
          </p:cNvPr>
          <p:cNvGraphicFramePr>
            <a:graphicFrameLocks noGrp="1"/>
          </p:cNvGraphicFramePr>
          <p:nvPr/>
        </p:nvGraphicFramePr>
        <p:xfrm>
          <a:off x="5301403" y="1128701"/>
          <a:ext cx="4007849" cy="4810887"/>
        </p:xfrm>
        <a:graphic>
          <a:graphicData uri="http://schemas.openxmlformats.org/drawingml/2006/table">
            <a:tbl>
              <a:tblPr firstRow="1"/>
              <a:tblGrid>
                <a:gridCol w="1243816">
                  <a:extLst>
                    <a:ext uri="{9D8B030D-6E8A-4147-A177-3AD203B41FA5}">
                      <a16:colId xmlns:a16="http://schemas.microsoft.com/office/drawing/2014/main" val="1271635338"/>
                    </a:ext>
                  </a:extLst>
                </a:gridCol>
                <a:gridCol w="1136904">
                  <a:extLst>
                    <a:ext uri="{9D8B030D-6E8A-4147-A177-3AD203B41FA5}">
                      <a16:colId xmlns:a16="http://schemas.microsoft.com/office/drawing/2014/main" val="4122480355"/>
                    </a:ext>
                  </a:extLst>
                </a:gridCol>
                <a:gridCol w="1627129">
                  <a:extLst>
                    <a:ext uri="{9D8B030D-6E8A-4147-A177-3AD203B41FA5}">
                      <a16:colId xmlns:a16="http://schemas.microsoft.com/office/drawing/2014/main" val="3143671250"/>
                    </a:ext>
                  </a:extLst>
                </a:gridCol>
              </a:tblGrid>
              <a:tr h="161914">
                <a:tc>
                  <a:txBody>
                    <a:bodyPr/>
                    <a:lstStyle/>
                    <a:p>
                      <a:pPr algn="l" fontAlgn="b"/>
                      <a:r>
                        <a:rPr lang="en-US" sz="1000" b="1" i="0" u="none" strike="noStrike">
                          <a:solidFill>
                            <a:srgbClr val="000000"/>
                          </a:solidFill>
                          <a:effectLst/>
                          <a:latin typeface="Calibri" panose="020F0502020204030204" pitchFamily="34" charset="0"/>
                        </a:rPr>
                        <a:t>State</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effectLst/>
                          <a:latin typeface="Calibri" panose="020F0502020204030204" pitchFamily="34" charset="0"/>
                        </a:rPr>
                        <a:t>Prevalence</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effectLst/>
                          <a:latin typeface="Calibri" panose="020F0502020204030204" pitchFamily="34" charset="0"/>
                        </a:rPr>
                        <a:t>95% Confidence Interval</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32952852"/>
                  </a:ext>
                </a:extLst>
              </a:tr>
              <a:tr h="179943">
                <a:tc>
                  <a:txBody>
                    <a:bodyPr/>
                    <a:lstStyle/>
                    <a:p>
                      <a:pPr algn="l" fontAlgn="b"/>
                      <a:r>
                        <a:rPr lang="en-US" sz="1000" b="0" i="0" u="none" strike="noStrike">
                          <a:solidFill>
                            <a:srgbClr val="000000"/>
                          </a:solidFill>
                          <a:effectLst/>
                          <a:latin typeface="Calibri" panose="020F0502020204030204" pitchFamily="34" charset="0"/>
                        </a:rPr>
                        <a:t>Montana</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Calibri" panose="020F0502020204030204" pitchFamily="34" charset="0"/>
                        </a:rPr>
                        <a:t>Insufficient data*</a:t>
                      </a:r>
                    </a:p>
                  </a:txBody>
                  <a:tcPr marL="7090" marR="7090" marT="70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Calibri" panose="020F0502020204030204" pitchFamily="34" charset="0"/>
                        </a:rPr>
                        <a:t>Insufficient data*</a:t>
                      </a:r>
                    </a:p>
                  </a:txBody>
                  <a:tcPr marL="7090" marR="7090" marT="70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11930397"/>
                  </a:ext>
                </a:extLst>
              </a:tr>
              <a:tr h="179943">
                <a:tc>
                  <a:txBody>
                    <a:bodyPr/>
                    <a:lstStyle/>
                    <a:p>
                      <a:pPr algn="l" fontAlgn="b"/>
                      <a:r>
                        <a:rPr lang="en-US" sz="1000" b="0" i="0" u="none" strike="noStrike">
                          <a:solidFill>
                            <a:srgbClr val="000000"/>
                          </a:solidFill>
                          <a:effectLst/>
                          <a:latin typeface="Calibri" panose="020F0502020204030204" pitchFamily="34" charset="0"/>
                        </a:rPr>
                        <a:t>Nebraska</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41.1</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(36.8, 45.5)</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4115231"/>
                  </a:ext>
                </a:extLst>
              </a:tr>
              <a:tr h="179943">
                <a:tc>
                  <a:txBody>
                    <a:bodyPr/>
                    <a:lstStyle/>
                    <a:p>
                      <a:pPr algn="l" fontAlgn="b"/>
                      <a:r>
                        <a:rPr lang="en-US" sz="1000" b="0" i="0" u="none" strike="noStrike">
                          <a:solidFill>
                            <a:srgbClr val="000000"/>
                          </a:solidFill>
                          <a:effectLst/>
                          <a:latin typeface="Calibri" panose="020F0502020204030204" pitchFamily="34" charset="0"/>
                        </a:rPr>
                        <a:t>Nevada</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37.3</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(32.0, 43.0)</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17865634"/>
                  </a:ext>
                </a:extLst>
              </a:tr>
              <a:tr h="179943">
                <a:tc>
                  <a:txBody>
                    <a:bodyPr/>
                    <a:lstStyle/>
                    <a:p>
                      <a:pPr algn="l" fontAlgn="b"/>
                      <a:r>
                        <a:rPr lang="en-US" sz="1000" b="0" i="0" u="none" strike="noStrike">
                          <a:solidFill>
                            <a:srgbClr val="000000"/>
                          </a:solidFill>
                          <a:effectLst/>
                          <a:latin typeface="Calibri" panose="020F0502020204030204" pitchFamily="34" charset="0"/>
                        </a:rPr>
                        <a:t>New Hampshire</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31.3</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(20.6, 44.4)</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58085177"/>
                  </a:ext>
                </a:extLst>
              </a:tr>
              <a:tr h="179943">
                <a:tc>
                  <a:txBody>
                    <a:bodyPr/>
                    <a:lstStyle/>
                    <a:p>
                      <a:pPr algn="l" fontAlgn="b"/>
                      <a:r>
                        <a:rPr lang="en-US" sz="1000" b="0" i="0" u="none" strike="noStrike">
                          <a:solidFill>
                            <a:srgbClr val="000000"/>
                          </a:solidFill>
                          <a:effectLst/>
                          <a:latin typeface="Calibri" panose="020F0502020204030204" pitchFamily="34" charset="0"/>
                        </a:rPr>
                        <a:t>New Jersey</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Insufficient data*</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Insufficient data*</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30608875"/>
                  </a:ext>
                </a:extLst>
              </a:tr>
              <a:tr h="179943">
                <a:tc>
                  <a:txBody>
                    <a:bodyPr/>
                    <a:lstStyle/>
                    <a:p>
                      <a:pPr algn="l" fontAlgn="b"/>
                      <a:r>
                        <a:rPr lang="en-US" sz="1000" b="0" i="0" u="none" strike="noStrike">
                          <a:solidFill>
                            <a:srgbClr val="000000"/>
                          </a:solidFill>
                          <a:effectLst/>
                          <a:latin typeface="Calibri" panose="020F0502020204030204" pitchFamily="34" charset="0"/>
                        </a:rPr>
                        <a:t>New Mexico</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37.9</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(29.0, 47.6)</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30171974"/>
                  </a:ext>
                </a:extLst>
              </a:tr>
              <a:tr h="179943">
                <a:tc>
                  <a:txBody>
                    <a:bodyPr/>
                    <a:lstStyle/>
                    <a:p>
                      <a:pPr algn="l" fontAlgn="b"/>
                      <a:r>
                        <a:rPr lang="en-US" sz="1000" b="0" i="0" u="none" strike="noStrike">
                          <a:solidFill>
                            <a:srgbClr val="000000"/>
                          </a:solidFill>
                          <a:effectLst/>
                          <a:latin typeface="Calibri" panose="020F0502020204030204" pitchFamily="34" charset="0"/>
                        </a:rPr>
                        <a:t>New York</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34.8</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(32.9, 36.7)</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86473502"/>
                  </a:ext>
                </a:extLst>
              </a:tr>
              <a:tr h="179943">
                <a:tc>
                  <a:txBody>
                    <a:bodyPr/>
                    <a:lstStyle/>
                    <a:p>
                      <a:pPr algn="l" fontAlgn="b"/>
                      <a:r>
                        <a:rPr lang="en-US" sz="1000" b="0" i="0" u="none" strike="noStrike">
                          <a:solidFill>
                            <a:srgbClr val="000000"/>
                          </a:solidFill>
                          <a:effectLst/>
                          <a:latin typeface="Calibri" panose="020F0502020204030204" pitchFamily="34" charset="0"/>
                        </a:rPr>
                        <a:t>North Carolina</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46.5</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(44.1, 48.9)</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57384768"/>
                  </a:ext>
                </a:extLst>
              </a:tr>
              <a:tr h="179943">
                <a:tc>
                  <a:txBody>
                    <a:bodyPr/>
                    <a:lstStyle/>
                    <a:p>
                      <a:pPr algn="l" fontAlgn="b"/>
                      <a:r>
                        <a:rPr lang="en-US" sz="1000" b="0" i="0" u="none" strike="noStrike">
                          <a:solidFill>
                            <a:srgbClr val="000000"/>
                          </a:solidFill>
                          <a:effectLst/>
                          <a:latin typeface="Calibri" panose="020F0502020204030204" pitchFamily="34" charset="0"/>
                        </a:rPr>
                        <a:t>North Dakota</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25.8</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(18.5, 34.8)</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28617855"/>
                  </a:ext>
                </a:extLst>
              </a:tr>
              <a:tr h="179943">
                <a:tc>
                  <a:txBody>
                    <a:bodyPr/>
                    <a:lstStyle/>
                    <a:p>
                      <a:pPr algn="l" fontAlgn="b"/>
                      <a:r>
                        <a:rPr lang="en-US" sz="1000" b="0" i="0" u="none" strike="noStrike">
                          <a:solidFill>
                            <a:srgbClr val="000000"/>
                          </a:solidFill>
                          <a:effectLst/>
                          <a:latin typeface="Calibri" panose="020F0502020204030204" pitchFamily="34" charset="0"/>
                        </a:rPr>
                        <a:t>Ohio</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40.5</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(37.9, 43.2)</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97420042"/>
                  </a:ext>
                </a:extLst>
              </a:tr>
              <a:tr h="179943">
                <a:tc>
                  <a:txBody>
                    <a:bodyPr/>
                    <a:lstStyle/>
                    <a:p>
                      <a:pPr algn="l" fontAlgn="b"/>
                      <a:r>
                        <a:rPr lang="en-US" sz="1000" b="0" i="0" u="none" strike="noStrike">
                          <a:solidFill>
                            <a:srgbClr val="000000"/>
                          </a:solidFill>
                          <a:effectLst/>
                          <a:latin typeface="Calibri" panose="020F0502020204030204" pitchFamily="34" charset="0"/>
                        </a:rPr>
                        <a:t>Oklahoma</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43.4</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(39.2, 47.7)</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27550708"/>
                  </a:ext>
                </a:extLst>
              </a:tr>
              <a:tr h="179943">
                <a:tc>
                  <a:txBody>
                    <a:bodyPr/>
                    <a:lstStyle/>
                    <a:p>
                      <a:pPr algn="l" fontAlgn="b"/>
                      <a:r>
                        <a:rPr lang="en-US" sz="1000" b="0" i="0" u="none" strike="noStrike">
                          <a:solidFill>
                            <a:srgbClr val="000000"/>
                          </a:solidFill>
                          <a:effectLst/>
                          <a:latin typeface="Calibri" panose="020F0502020204030204" pitchFamily="34" charset="0"/>
                        </a:rPr>
                        <a:t>Oregon</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33.0</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(25.5, 41.4)</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6128040"/>
                  </a:ext>
                </a:extLst>
              </a:tr>
              <a:tr h="179943">
                <a:tc>
                  <a:txBody>
                    <a:bodyPr/>
                    <a:lstStyle/>
                    <a:p>
                      <a:pPr algn="l" fontAlgn="b"/>
                      <a:r>
                        <a:rPr lang="en-US" sz="1000" b="0" i="0" u="none" strike="noStrike">
                          <a:solidFill>
                            <a:srgbClr val="000000"/>
                          </a:solidFill>
                          <a:effectLst/>
                          <a:latin typeface="Calibri" panose="020F0502020204030204" pitchFamily="34" charset="0"/>
                        </a:rPr>
                        <a:t>Pennsylvania</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41.8</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(38.8, 44.9)</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98364610"/>
                  </a:ext>
                </a:extLst>
              </a:tr>
              <a:tr h="179943">
                <a:tc>
                  <a:txBody>
                    <a:bodyPr/>
                    <a:lstStyle/>
                    <a:p>
                      <a:pPr algn="l" fontAlgn="b"/>
                      <a:r>
                        <a:rPr lang="en-US" sz="1000" b="0" i="0" u="none" strike="noStrike">
                          <a:solidFill>
                            <a:srgbClr val="000000"/>
                          </a:solidFill>
                          <a:effectLst/>
                          <a:latin typeface="Calibri" panose="020F0502020204030204" pitchFamily="34" charset="0"/>
                        </a:rPr>
                        <a:t>Puerto Rico</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Calibri" panose="020F0502020204030204" pitchFamily="34" charset="0"/>
                        </a:rPr>
                        <a:t>Insufficient data*</a:t>
                      </a:r>
                    </a:p>
                  </a:txBody>
                  <a:tcPr marL="7090" marR="7090" marT="70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Calibri" panose="020F0502020204030204" pitchFamily="34" charset="0"/>
                        </a:rPr>
                        <a:t>Insufficient data*</a:t>
                      </a:r>
                    </a:p>
                  </a:txBody>
                  <a:tcPr marL="7090" marR="7090" marT="70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75148314"/>
                  </a:ext>
                </a:extLst>
              </a:tr>
              <a:tr h="179943">
                <a:tc>
                  <a:txBody>
                    <a:bodyPr/>
                    <a:lstStyle/>
                    <a:p>
                      <a:pPr algn="l" fontAlgn="b"/>
                      <a:r>
                        <a:rPr lang="en-US" sz="1000" b="0" i="0" u="none" strike="noStrike">
                          <a:solidFill>
                            <a:srgbClr val="000000"/>
                          </a:solidFill>
                          <a:effectLst/>
                          <a:latin typeface="Calibri" panose="020F0502020204030204" pitchFamily="34" charset="0"/>
                        </a:rPr>
                        <a:t>Rhode Island</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35.8</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(30.8, 41.1)</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06287312"/>
                  </a:ext>
                </a:extLst>
              </a:tr>
              <a:tr h="179943">
                <a:tc>
                  <a:txBody>
                    <a:bodyPr/>
                    <a:lstStyle/>
                    <a:p>
                      <a:pPr algn="l" fontAlgn="b"/>
                      <a:r>
                        <a:rPr lang="en-US" sz="1000" b="0" i="0" u="none" strike="noStrike">
                          <a:solidFill>
                            <a:srgbClr val="000000"/>
                          </a:solidFill>
                          <a:effectLst/>
                          <a:latin typeface="Calibri" panose="020F0502020204030204" pitchFamily="34" charset="0"/>
                        </a:rPr>
                        <a:t>South Carolina</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43.9</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(41.8, 46.1)</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69744682"/>
                  </a:ext>
                </a:extLst>
              </a:tr>
              <a:tr h="179943">
                <a:tc>
                  <a:txBody>
                    <a:bodyPr/>
                    <a:lstStyle/>
                    <a:p>
                      <a:pPr algn="l" fontAlgn="b"/>
                      <a:r>
                        <a:rPr lang="en-US" sz="1000" b="0" i="0" u="none" strike="noStrike">
                          <a:solidFill>
                            <a:srgbClr val="000000"/>
                          </a:solidFill>
                          <a:effectLst/>
                          <a:latin typeface="Calibri" panose="020F0502020204030204" pitchFamily="34" charset="0"/>
                        </a:rPr>
                        <a:t>South Dakota</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34.3</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(19.8, 52.5)</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86002917"/>
                  </a:ext>
                </a:extLst>
              </a:tr>
              <a:tr h="179943">
                <a:tc>
                  <a:txBody>
                    <a:bodyPr/>
                    <a:lstStyle/>
                    <a:p>
                      <a:pPr algn="l" fontAlgn="b"/>
                      <a:r>
                        <a:rPr lang="en-US" sz="1000" b="0" i="0" u="none" strike="noStrike">
                          <a:solidFill>
                            <a:srgbClr val="000000"/>
                          </a:solidFill>
                          <a:effectLst/>
                          <a:latin typeface="Calibri" panose="020F0502020204030204" pitchFamily="34" charset="0"/>
                        </a:rPr>
                        <a:t>Tennessee</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44.3</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(40.9, 47.6)</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92447059"/>
                  </a:ext>
                </a:extLst>
              </a:tr>
              <a:tr h="179943">
                <a:tc>
                  <a:txBody>
                    <a:bodyPr/>
                    <a:lstStyle/>
                    <a:p>
                      <a:pPr algn="l" fontAlgn="b"/>
                      <a:r>
                        <a:rPr lang="en-US" sz="1000" b="0" i="0" u="none" strike="noStrike">
                          <a:solidFill>
                            <a:srgbClr val="000000"/>
                          </a:solidFill>
                          <a:effectLst/>
                          <a:latin typeface="Calibri" panose="020F0502020204030204" pitchFamily="34" charset="0"/>
                        </a:rPr>
                        <a:t>Texas</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39.2</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(35.8, 42.7)</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02384795"/>
                  </a:ext>
                </a:extLst>
              </a:tr>
              <a:tr h="179943">
                <a:tc>
                  <a:txBody>
                    <a:bodyPr/>
                    <a:lstStyle/>
                    <a:p>
                      <a:pPr algn="l" fontAlgn="b"/>
                      <a:r>
                        <a:rPr lang="en-US" sz="1000" b="0" i="0" u="none" strike="noStrike">
                          <a:solidFill>
                            <a:srgbClr val="000000"/>
                          </a:solidFill>
                          <a:effectLst/>
                          <a:latin typeface="Calibri" panose="020F0502020204030204" pitchFamily="34" charset="0"/>
                        </a:rPr>
                        <a:t>Utah</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34.7</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(27.1, 43.1)</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3419962"/>
                  </a:ext>
                </a:extLst>
              </a:tr>
              <a:tr h="179943">
                <a:tc>
                  <a:txBody>
                    <a:bodyPr/>
                    <a:lstStyle/>
                    <a:p>
                      <a:pPr algn="l" fontAlgn="b"/>
                      <a:r>
                        <a:rPr lang="en-US" sz="1000" b="0" i="0" u="none" strike="noStrike">
                          <a:solidFill>
                            <a:srgbClr val="000000"/>
                          </a:solidFill>
                          <a:effectLst/>
                          <a:latin typeface="Calibri" panose="020F0502020204030204" pitchFamily="34" charset="0"/>
                        </a:rPr>
                        <a:t>Vermont</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37.2</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(24.2, 52.4)</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36086584"/>
                  </a:ext>
                </a:extLst>
              </a:tr>
              <a:tr h="179943">
                <a:tc>
                  <a:txBody>
                    <a:bodyPr/>
                    <a:lstStyle/>
                    <a:p>
                      <a:pPr algn="l" fontAlgn="b"/>
                      <a:r>
                        <a:rPr lang="en-US" sz="1000" b="0" i="0" u="none" strike="noStrike">
                          <a:solidFill>
                            <a:srgbClr val="000000"/>
                          </a:solidFill>
                          <a:effectLst/>
                          <a:latin typeface="Calibri" panose="020F0502020204030204" pitchFamily="34" charset="0"/>
                        </a:rPr>
                        <a:t>Virginia</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42.6</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(40.6, 44.7)</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6277347"/>
                  </a:ext>
                </a:extLst>
              </a:tr>
              <a:tr h="161914">
                <a:tc>
                  <a:txBody>
                    <a:bodyPr/>
                    <a:lstStyle/>
                    <a:p>
                      <a:pPr algn="l" fontAlgn="b"/>
                      <a:r>
                        <a:rPr lang="en-US" sz="1000" b="0" i="0" u="none" strike="noStrike">
                          <a:solidFill>
                            <a:srgbClr val="000000"/>
                          </a:solidFill>
                          <a:effectLst/>
                          <a:latin typeface="Calibri" panose="020F0502020204030204" pitchFamily="34" charset="0"/>
                        </a:rPr>
                        <a:t>Washington</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34.2</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(30.1, 38.5)</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96274985"/>
                  </a:ext>
                </a:extLst>
              </a:tr>
              <a:tr h="168427">
                <a:tc>
                  <a:txBody>
                    <a:bodyPr/>
                    <a:lstStyle/>
                    <a:p>
                      <a:pPr algn="l" fontAlgn="b"/>
                      <a:r>
                        <a:rPr lang="en-US" sz="1000" b="0" i="0" u="none" strike="noStrike">
                          <a:solidFill>
                            <a:srgbClr val="000000"/>
                          </a:solidFill>
                          <a:effectLst/>
                          <a:latin typeface="Calibri" panose="020F0502020204030204" pitchFamily="34" charset="0"/>
                        </a:rPr>
                        <a:t>West Virginia</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000000"/>
                          </a:solidFill>
                          <a:effectLst/>
                          <a:latin typeface="Calibri" panose="020F0502020204030204" pitchFamily="34" charset="0"/>
                        </a:rPr>
                        <a:t>46.3</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(39.0, 53.6)</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49708639"/>
                  </a:ext>
                </a:extLst>
              </a:tr>
              <a:tr h="179943">
                <a:tc>
                  <a:txBody>
                    <a:bodyPr/>
                    <a:lstStyle/>
                    <a:p>
                      <a:pPr algn="l" fontAlgn="b"/>
                      <a:r>
                        <a:rPr lang="en-US" sz="1000" b="0" i="0" u="none" strike="noStrike">
                          <a:solidFill>
                            <a:srgbClr val="000000"/>
                          </a:solidFill>
                          <a:effectLst/>
                          <a:latin typeface="Calibri" panose="020F0502020204030204" pitchFamily="34" charset="0"/>
                        </a:rPr>
                        <a:t>Wisconsin</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45.6</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(39.3, 52.0)</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65284912"/>
                  </a:ext>
                </a:extLst>
              </a:tr>
              <a:tr h="179943">
                <a:tc>
                  <a:txBody>
                    <a:bodyPr/>
                    <a:lstStyle/>
                    <a:p>
                      <a:pPr algn="l" fontAlgn="b"/>
                      <a:r>
                        <a:rPr lang="en-US" sz="1000" b="0" i="0" u="none" strike="noStrike" dirty="0">
                          <a:solidFill>
                            <a:srgbClr val="000000"/>
                          </a:solidFill>
                          <a:effectLst/>
                          <a:latin typeface="Calibri" panose="020F0502020204030204" pitchFamily="34" charset="0"/>
                        </a:rPr>
                        <a:t>Wyoming</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000000"/>
                          </a:solidFill>
                          <a:effectLst/>
                          <a:latin typeface="Calibri" panose="020F0502020204030204" pitchFamily="34" charset="0"/>
                        </a:rPr>
                        <a:t>35.0</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000000"/>
                          </a:solidFill>
                          <a:effectLst/>
                          <a:latin typeface="Calibri" panose="020F0502020204030204" pitchFamily="34" charset="0"/>
                        </a:rPr>
                        <a:t>(20.2, 53.4)</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9158052"/>
                  </a:ext>
                </a:extLst>
              </a:tr>
            </a:tbl>
          </a:graphicData>
        </a:graphic>
      </p:graphicFrame>
      <p:sp>
        <p:nvSpPr>
          <p:cNvPr id="4" name="Text Placeholder 3"/>
          <p:cNvSpPr>
            <a:spLocks noGrp="1"/>
          </p:cNvSpPr>
          <p:nvPr>
            <p:ph type="body" sz="quarter" idx="11"/>
          </p:nvPr>
        </p:nvSpPr>
        <p:spPr>
          <a:xfrm>
            <a:off x="605353" y="5541157"/>
            <a:ext cx="9261093" cy="1146413"/>
          </a:xfrm>
        </p:spPr>
        <p:txBody>
          <a:bodyPr/>
          <a:lstStyle/>
          <a:p>
            <a:pPr indent="0"/>
            <a:endParaRPr lang="en-US" sz="900" i="1" dirty="0">
              <a:latin typeface="Verdana" pitchFamily="34" charset="0"/>
            </a:endParaRPr>
          </a:p>
          <a:p>
            <a:pPr indent="0"/>
            <a:endParaRPr lang="en-US" sz="900" i="1" dirty="0">
              <a:latin typeface="Verdana" panose="020B0604030504040204" pitchFamily="34" charset="0"/>
              <a:ea typeface="Verdana" panose="020B0604030504040204" pitchFamily="34" charset="0"/>
              <a:cs typeface="Verdana" panose="020B0604030504040204" pitchFamily="34" charset="0"/>
            </a:endParaRPr>
          </a:p>
          <a:p>
            <a:pPr indent="0">
              <a:spcBef>
                <a:spcPts val="0"/>
              </a:spcBef>
            </a:pPr>
            <a:r>
              <a:rPr lang="en-US" sz="900" dirty="0">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a:t>
            </a:r>
            <a:r>
              <a:rPr lang="en-US" sz="900" dirty="0">
                <a:latin typeface="Verdana" pitchFamily="34" charset="0"/>
              </a:rPr>
              <a:t>%, or no data in a specific year.</a:t>
            </a:r>
          </a:p>
          <a:p>
            <a:pPr indent="0">
              <a:spcBef>
                <a:spcPts val="0"/>
              </a:spcBef>
            </a:pPr>
            <a:r>
              <a:rPr lang="en-US" sz="900" i="1" dirty="0">
                <a:latin typeface="Verdana" pitchFamily="34" charset="0"/>
              </a:rPr>
              <a:t>  Source: </a:t>
            </a:r>
            <a:r>
              <a:rPr lang="en-US" sz="900" dirty="0">
                <a:latin typeface="Verdana" pitchFamily="34" charset="0"/>
              </a:rPr>
              <a:t>Behavioral Risk Factor Surveillance System, CDC. </a:t>
            </a:r>
          </a:p>
          <a:p>
            <a:pPr indent="0"/>
            <a:endParaRPr lang="en-US" sz="900" dirty="0">
              <a:latin typeface="Verdana" pitchFamily="34" charset="0"/>
            </a:endParaRPr>
          </a:p>
          <a:p>
            <a:endParaRPr lang="en-US" sz="1000" dirty="0">
              <a:latin typeface="Verdana" pitchFamily="34" charset="0"/>
            </a:endParaRPr>
          </a:p>
        </p:txBody>
      </p:sp>
    </p:spTree>
    <p:extLst>
      <p:ext uri="{BB962C8B-B14F-4D97-AF65-F5344CB8AC3E}">
        <p14:creationId xmlns:p14="http://schemas.microsoft.com/office/powerpoint/2010/main" val="72369085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1185" y="229414"/>
            <a:ext cx="9240584" cy="1027647"/>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Hispanic Adults, by State and Territory, BRFSS, 2011-2013</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Prevalence of Self-Reported Obesity Among Hispanic Adults, by State and Territory, BRFSS, 2011-2013">
            <a:extLst>
              <a:ext uri="{FF2B5EF4-FFF2-40B4-BE49-F238E27FC236}">
                <a16:creationId xmlns:a16="http://schemas.microsoft.com/office/drawing/2014/main" id="{D69BA437-3657-41CA-BDC4-8B4B433748F6}"/>
              </a:ext>
            </a:extLst>
          </p:cNvPr>
          <p:cNvPicPr>
            <a:picLocks noChangeAspect="1"/>
          </p:cNvPicPr>
          <p:nvPr/>
        </p:nvPicPr>
        <p:blipFill>
          <a:blip r:embed="rId2"/>
          <a:stretch>
            <a:fillRect/>
          </a:stretch>
        </p:blipFill>
        <p:spPr>
          <a:xfrm>
            <a:off x="875897" y="1439857"/>
            <a:ext cx="7962059" cy="4879717"/>
          </a:xfrm>
          <a:prstGeom prst="rect">
            <a:avLst/>
          </a:prstGeom>
        </p:spPr>
      </p:pic>
      <p:sp>
        <p:nvSpPr>
          <p:cNvPr id="8" name="TextBox 7"/>
          <p:cNvSpPr txBox="1"/>
          <p:nvPr/>
        </p:nvSpPr>
        <p:spPr>
          <a:xfrm>
            <a:off x="1291682" y="6420465"/>
            <a:ext cx="7688825" cy="246221"/>
          </a:xfrm>
          <a:prstGeom prst="rect">
            <a:avLst/>
          </a:prstGeom>
          <a:noFill/>
        </p:spPr>
        <p:txBody>
          <a:bodyPr wrap="square" rtlCol="0">
            <a:spAutoFit/>
          </a:bodyPr>
          <a:lstStyle/>
          <a:p>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p:txBody>
      </p:sp>
      <p:pic>
        <p:nvPicPr>
          <p:cNvPr id="4" name="Picture 2" descr="HHS and CDC logo" title="HHS and CDC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6490315"/>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6972" y="347134"/>
            <a:ext cx="8723728" cy="932966"/>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Hispanic Adults, by State and Territory, BRFSS, 2012-2014</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Prevalence of Self-Reported Obesity Among Hispanic Adults, by State and Territory, BRFSS, 2012-2014">
            <a:extLst>
              <a:ext uri="{FF2B5EF4-FFF2-40B4-BE49-F238E27FC236}">
                <a16:creationId xmlns:a16="http://schemas.microsoft.com/office/drawing/2014/main" id="{40E3741E-30E1-42FB-BDC2-EAFA40141261}"/>
              </a:ext>
            </a:extLst>
          </p:cNvPr>
          <p:cNvPicPr>
            <a:picLocks noChangeAspect="1"/>
          </p:cNvPicPr>
          <p:nvPr/>
        </p:nvPicPr>
        <p:blipFill>
          <a:blip r:embed="rId2"/>
          <a:stretch>
            <a:fillRect/>
          </a:stretch>
        </p:blipFill>
        <p:spPr>
          <a:xfrm>
            <a:off x="801612" y="1424639"/>
            <a:ext cx="8070784" cy="4966636"/>
          </a:xfrm>
          <a:prstGeom prst="rect">
            <a:avLst/>
          </a:prstGeom>
        </p:spPr>
      </p:pic>
      <p:sp>
        <p:nvSpPr>
          <p:cNvPr id="8" name="TextBox 7"/>
          <p:cNvSpPr txBox="1"/>
          <p:nvPr/>
        </p:nvSpPr>
        <p:spPr>
          <a:xfrm>
            <a:off x="1286971" y="6391275"/>
            <a:ext cx="7600950"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p:txBody>
      </p:sp>
      <p:pic>
        <p:nvPicPr>
          <p:cNvPr id="4" name="Picture 2" descr="HHS and CDC logo" title="HHS and CDC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925970"/>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785" y="344463"/>
            <a:ext cx="9268720" cy="908977"/>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Hispanic Adults, by State and Territory, BRFSS, 2013-2015</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Prevalence of Self-Reported Obesity Among Hispanic Adults, by State and Territory, BRFSS, 2013-2015">
            <a:extLst>
              <a:ext uri="{FF2B5EF4-FFF2-40B4-BE49-F238E27FC236}">
                <a16:creationId xmlns:a16="http://schemas.microsoft.com/office/drawing/2014/main" id="{344FC12E-AAA4-444A-B720-3B048AB60891}"/>
              </a:ext>
            </a:extLst>
          </p:cNvPr>
          <p:cNvPicPr>
            <a:picLocks noChangeAspect="1"/>
          </p:cNvPicPr>
          <p:nvPr/>
        </p:nvPicPr>
        <p:blipFill>
          <a:blip r:embed="rId2"/>
          <a:stretch>
            <a:fillRect/>
          </a:stretch>
        </p:blipFill>
        <p:spPr>
          <a:xfrm>
            <a:off x="897136" y="1389179"/>
            <a:ext cx="7924983" cy="4944243"/>
          </a:xfrm>
          <a:prstGeom prst="rect">
            <a:avLst/>
          </a:prstGeom>
        </p:spPr>
      </p:pic>
      <p:sp>
        <p:nvSpPr>
          <p:cNvPr id="6" name="TextBox 5"/>
          <p:cNvSpPr txBox="1"/>
          <p:nvPr/>
        </p:nvSpPr>
        <p:spPr>
          <a:xfrm>
            <a:off x="1312424" y="6397497"/>
            <a:ext cx="7656263"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p:txBody>
      </p:sp>
      <p:pic>
        <p:nvPicPr>
          <p:cNvPr id="4" name="Picture 2" descr="HHS and CDC logo" title="HHS and CDC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3825577"/>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0385" y="269879"/>
            <a:ext cx="9372612" cy="977370"/>
          </a:xfrm>
        </p:spPr>
        <p:txBody>
          <a:bodyPr/>
          <a:lstStyle/>
          <a:p>
            <a:r>
              <a:rPr lang="en-US" sz="2200" kern="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 of Self-Reported Obesity Among Hispanic Adults, by State and Territory, BRFSS, 2014-2016</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descr="Prevalence of Self-Reported Obesity Among Hispanic Adults, by State and Territory, BRFSS, 2014-2016">
            <a:extLst>
              <a:ext uri="{FF2B5EF4-FFF2-40B4-BE49-F238E27FC236}">
                <a16:creationId xmlns:a16="http://schemas.microsoft.com/office/drawing/2014/main" id="{941D1CC4-6102-4452-879C-CA003C7690CE}"/>
              </a:ext>
            </a:extLst>
          </p:cNvPr>
          <p:cNvPicPr>
            <a:picLocks noChangeAspect="1"/>
          </p:cNvPicPr>
          <p:nvPr/>
        </p:nvPicPr>
        <p:blipFill>
          <a:blip r:embed="rId2"/>
          <a:stretch>
            <a:fillRect/>
          </a:stretch>
        </p:blipFill>
        <p:spPr>
          <a:xfrm>
            <a:off x="924919" y="1324127"/>
            <a:ext cx="7927664" cy="5009899"/>
          </a:xfrm>
          <a:prstGeom prst="rect">
            <a:avLst/>
          </a:prstGeom>
        </p:spPr>
      </p:pic>
      <p:sp>
        <p:nvSpPr>
          <p:cNvPr id="6" name="TextBox 5"/>
          <p:cNvSpPr txBox="1"/>
          <p:nvPr/>
        </p:nvSpPr>
        <p:spPr>
          <a:xfrm>
            <a:off x="1301505" y="6375221"/>
            <a:ext cx="7799215"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p:txBody>
      </p:sp>
      <p:pic>
        <p:nvPicPr>
          <p:cNvPr id="4" name="Picture 2" descr="HHS and CDC logo" title="HHS and CDC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345553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descr="Prevalence of Self-Reported Obesity Among Non-Hispanic White Adults, by State and Territory, BRFSS, 2011-2013. Map details in table below."/>
          <p:cNvSpPr>
            <a:spLocks noGrp="1"/>
          </p:cNvSpPr>
          <p:nvPr>
            <p:ph type="title"/>
          </p:nvPr>
        </p:nvSpPr>
        <p:spPr>
          <a:xfrm>
            <a:off x="112542" y="1024"/>
            <a:ext cx="10174458" cy="1254471"/>
          </a:xfrm>
        </p:spPr>
        <p:txBody>
          <a:bodyPr/>
          <a:lstStyle/>
          <a:p>
            <a:r>
              <a:rPr lang="en-US" sz="2200" kern="0" dirty="0">
                <a:latin typeface="Verdana"/>
              </a:rPr>
              <a:t>Prevalence of Self-Reported Obesity Among Non-Hispanic White Adults, by State and Territory, BRFSS, 2011-2013</a:t>
            </a:r>
            <a:endParaRPr lang="en-US" sz="2200" dirty="0"/>
          </a:p>
        </p:txBody>
      </p:sp>
      <p:pic>
        <p:nvPicPr>
          <p:cNvPr id="5" name="Picture 4" descr="Prevalence of Self-Reported Obesity Among Non-Hispanic White Adults, by State and Territory, BRFSS, 2011-2013">
            <a:extLst>
              <a:ext uri="{FF2B5EF4-FFF2-40B4-BE49-F238E27FC236}">
                <a16:creationId xmlns:a16="http://schemas.microsoft.com/office/drawing/2014/main" id="{CE06615A-B419-4240-8CBC-D783B8D3B9F2}"/>
              </a:ext>
            </a:extLst>
          </p:cNvPr>
          <p:cNvPicPr>
            <a:picLocks noChangeAspect="1"/>
          </p:cNvPicPr>
          <p:nvPr/>
        </p:nvPicPr>
        <p:blipFill>
          <a:blip r:embed="rId2"/>
          <a:stretch>
            <a:fillRect/>
          </a:stretch>
        </p:blipFill>
        <p:spPr>
          <a:xfrm>
            <a:off x="914400" y="1371600"/>
            <a:ext cx="8008921" cy="5042945"/>
          </a:xfrm>
          <a:prstGeom prst="rect">
            <a:avLst/>
          </a:prstGeom>
        </p:spPr>
      </p:pic>
      <p:sp>
        <p:nvSpPr>
          <p:cNvPr id="6" name="TextBox 5"/>
          <p:cNvSpPr txBox="1"/>
          <p:nvPr/>
        </p:nvSpPr>
        <p:spPr>
          <a:xfrm>
            <a:off x="1289831" y="6430298"/>
            <a:ext cx="7757652" cy="246221"/>
          </a:xfrm>
          <a:prstGeom prst="rect">
            <a:avLst/>
          </a:prstGeom>
          <a:noFill/>
        </p:spPr>
        <p:txBody>
          <a:bodyPr wrap="square" rtlCol="0">
            <a:spAutoFit/>
          </a:bodyPr>
          <a:lstStyle/>
          <a:p>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p:txBody>
      </p:sp>
      <p:pic>
        <p:nvPicPr>
          <p:cNvPr id="4" name="Picture 2" descr="HHS and CDC logo" title="HHS and CDC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3280393"/>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Prevalence of Self-Reported Obesity Among Hispanic Adults, by State and Territory, BRFSS, 2014-2016">
            <a:extLst>
              <a:ext uri="{FF2B5EF4-FFF2-40B4-BE49-F238E27FC236}">
                <a16:creationId xmlns:a16="http://schemas.microsoft.com/office/drawing/2014/main" id="{E63CA03D-9F37-45AB-96F2-5FCBA8085136}"/>
              </a:ext>
            </a:extLst>
          </p:cNvPr>
          <p:cNvPicPr>
            <a:picLocks noChangeAspect="1"/>
          </p:cNvPicPr>
          <p:nvPr/>
        </p:nvPicPr>
        <p:blipFill>
          <a:blip r:embed="rId2"/>
          <a:stretch>
            <a:fillRect/>
          </a:stretch>
        </p:blipFill>
        <p:spPr>
          <a:xfrm>
            <a:off x="935421" y="1206091"/>
            <a:ext cx="7901504" cy="5052555"/>
          </a:xfrm>
          <a:prstGeom prst="rect">
            <a:avLst/>
          </a:prstGeom>
        </p:spPr>
      </p:pic>
      <p:sp>
        <p:nvSpPr>
          <p:cNvPr id="2" name="Title 1"/>
          <p:cNvSpPr>
            <a:spLocks noGrp="1"/>
          </p:cNvSpPr>
          <p:nvPr>
            <p:ph type="title"/>
          </p:nvPr>
        </p:nvSpPr>
        <p:spPr>
          <a:xfrm>
            <a:off x="370384" y="433510"/>
            <a:ext cx="9372613" cy="813289"/>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Hispanic Adults, by State and Territory, BRFSS, 2015-2017</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p:nvPr/>
        </p:nvSpPr>
        <p:spPr>
          <a:xfrm>
            <a:off x="1292474" y="6356586"/>
            <a:ext cx="8586951"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p:txBody>
      </p:sp>
      <p:pic>
        <p:nvPicPr>
          <p:cNvPr id="4" name="Picture 2" descr="HHS and CDC logo" title="HHS and CDC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4435140"/>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0384" y="442734"/>
            <a:ext cx="9372613" cy="813289"/>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Hispanic Adults, by State and Territory, BRFSS, 2016-2018</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descr="Prevalence of Self-Reported Obesity Among Hispanic Adults, by State and Territory, BRFSS, 2016-2018">
            <a:extLst>
              <a:ext uri="{FF2B5EF4-FFF2-40B4-BE49-F238E27FC236}">
                <a16:creationId xmlns:a16="http://schemas.microsoft.com/office/drawing/2014/main" id="{04D5F35D-C400-417F-9457-9F0D0C04BDFD}"/>
              </a:ext>
            </a:extLst>
          </p:cNvPr>
          <p:cNvPicPr>
            <a:picLocks noChangeAspect="1"/>
          </p:cNvPicPr>
          <p:nvPr/>
        </p:nvPicPr>
        <p:blipFill>
          <a:blip r:embed="rId2"/>
          <a:stretch>
            <a:fillRect/>
          </a:stretch>
        </p:blipFill>
        <p:spPr>
          <a:xfrm>
            <a:off x="885522" y="1391375"/>
            <a:ext cx="7953946" cy="4918574"/>
          </a:xfrm>
          <a:prstGeom prst="rect">
            <a:avLst/>
          </a:prstGeom>
        </p:spPr>
      </p:pic>
      <p:sp>
        <p:nvSpPr>
          <p:cNvPr id="6" name="TextBox 5"/>
          <p:cNvSpPr txBox="1"/>
          <p:nvPr/>
        </p:nvSpPr>
        <p:spPr>
          <a:xfrm>
            <a:off x="1004047" y="6453352"/>
            <a:ext cx="7656263"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p:txBody>
      </p:sp>
      <p:pic>
        <p:nvPicPr>
          <p:cNvPr id="4" name="Picture 2" descr="HHS and CDC logo" title="HHS and CDC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608934"/>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0384" y="443136"/>
            <a:ext cx="9372613" cy="813289"/>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Hispanic Adults, by State and Territory, BRFSS, 2017-2019</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Prevalence of Self-Reported Obesity Among Hispanic Adults, by State and Territory, BRFSS, 2017-2019">
            <a:extLst>
              <a:ext uri="{FF2B5EF4-FFF2-40B4-BE49-F238E27FC236}">
                <a16:creationId xmlns:a16="http://schemas.microsoft.com/office/drawing/2014/main" id="{8F924D02-FB05-41A2-A668-1CCD0892D409}"/>
              </a:ext>
            </a:extLst>
          </p:cNvPr>
          <p:cNvPicPr>
            <a:picLocks noChangeAspect="1"/>
          </p:cNvPicPr>
          <p:nvPr/>
        </p:nvPicPr>
        <p:blipFill>
          <a:blip r:embed="rId3"/>
          <a:stretch>
            <a:fillRect/>
          </a:stretch>
        </p:blipFill>
        <p:spPr>
          <a:xfrm>
            <a:off x="827771" y="1328188"/>
            <a:ext cx="7999312" cy="4966737"/>
          </a:xfrm>
          <a:prstGeom prst="rect">
            <a:avLst/>
          </a:prstGeom>
        </p:spPr>
      </p:pic>
      <p:sp>
        <p:nvSpPr>
          <p:cNvPr id="6" name="TextBox 5"/>
          <p:cNvSpPr txBox="1"/>
          <p:nvPr/>
        </p:nvSpPr>
        <p:spPr>
          <a:xfrm>
            <a:off x="1329167" y="6330064"/>
            <a:ext cx="7548861" cy="55399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a:p>
            <a:pPr>
              <a:defRPr/>
            </a:pPr>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 or no data in a specific year.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4" name="Picture 2" descr="HHS and CDC logo" title="HHS and CDC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7554393"/>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0395F3E-9170-4699-9799-0ECA2051BBEA}"/>
              </a:ext>
            </a:extLst>
          </p:cNvPr>
          <p:cNvSpPr>
            <a:spLocks noGrp="1"/>
          </p:cNvSpPr>
          <p:nvPr>
            <p:ph type="title"/>
          </p:nvPr>
        </p:nvSpPr>
        <p:spPr>
          <a:xfrm>
            <a:off x="370384" y="443136"/>
            <a:ext cx="9372613" cy="813289"/>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Hispanic Adults, by State and Territory, BRFSS, 2018-2020</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descr="Prevalence of Self-Reported Obesity Among Hispanic Adults, by State and Territory, BRFSS, 2018–2020">
            <a:extLst>
              <a:ext uri="{FF2B5EF4-FFF2-40B4-BE49-F238E27FC236}">
                <a16:creationId xmlns:a16="http://schemas.microsoft.com/office/drawing/2014/main" id="{F606DF40-E70C-4941-9C41-ED8F6C8754F8}"/>
              </a:ext>
            </a:extLst>
          </p:cNvPr>
          <p:cNvPicPr>
            <a:picLocks noChangeAspect="1"/>
          </p:cNvPicPr>
          <p:nvPr/>
        </p:nvPicPr>
        <p:blipFill>
          <a:blip r:embed="rId3"/>
          <a:stretch>
            <a:fillRect/>
          </a:stretch>
        </p:blipFill>
        <p:spPr>
          <a:xfrm>
            <a:off x="1095959" y="1299524"/>
            <a:ext cx="7856800" cy="4967217"/>
          </a:xfrm>
          <a:prstGeom prst="rect">
            <a:avLst/>
          </a:prstGeom>
        </p:spPr>
      </p:pic>
      <p:sp>
        <p:nvSpPr>
          <p:cNvPr id="6" name="TextBox 5"/>
          <p:cNvSpPr txBox="1"/>
          <p:nvPr/>
        </p:nvSpPr>
        <p:spPr>
          <a:xfrm>
            <a:off x="1451205" y="6301466"/>
            <a:ext cx="7543863"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 or no data in a specific year.</a:t>
            </a:r>
          </a:p>
        </p:txBody>
      </p:sp>
      <p:pic>
        <p:nvPicPr>
          <p:cNvPr id="4" name="Picture 2" descr="HHS and CDC logo" title="HHS and CDC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8760510"/>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192" y="319901"/>
            <a:ext cx="9258300" cy="754062"/>
          </a:xfrm>
        </p:spPr>
        <p:txBody>
          <a:bodyPr/>
          <a:lstStyle/>
          <a:p>
            <a:br>
              <a:rPr lang="en-US" sz="2000" kern="0" dirty="0">
                <a:solidFill>
                  <a:srgbClr val="000000"/>
                </a:solidFill>
                <a:latin typeface="Verdana"/>
              </a:rPr>
            </a:br>
            <a:r>
              <a:rPr lang="en-US" sz="2000" kern="0" dirty="0">
                <a:latin typeface="Verdana"/>
              </a:rPr>
              <a:t>Prevalence of Self-Reported Obesity Among Hispanic Adults,  </a:t>
            </a:r>
            <a:br>
              <a:rPr lang="en-US" sz="2000" kern="0" dirty="0">
                <a:latin typeface="Verdana"/>
              </a:rPr>
            </a:br>
            <a:r>
              <a:rPr lang="en-US" sz="2000" kern="0" dirty="0">
                <a:latin typeface="Verdana"/>
              </a:rPr>
              <a:t>by State and Territory, BRFSS, 2011-2013</a:t>
            </a:r>
          </a:p>
        </p:txBody>
      </p:sp>
      <p:sp>
        <p:nvSpPr>
          <p:cNvPr id="4" name="Text Placeholder 3"/>
          <p:cNvSpPr>
            <a:spLocks noGrp="1"/>
          </p:cNvSpPr>
          <p:nvPr>
            <p:ph type="body" sz="quarter" idx="11"/>
          </p:nvPr>
        </p:nvSpPr>
        <p:spPr>
          <a:xfrm>
            <a:off x="514350" y="5472112"/>
            <a:ext cx="9258300" cy="1243013"/>
          </a:xfrm>
        </p:spPr>
        <p:txBody>
          <a:bodyPr/>
          <a:lstStyle/>
          <a:p>
            <a:pPr lvl="0" indent="0"/>
            <a:r>
              <a:rPr lang="en-US" sz="900" i="1" dirty="0">
                <a:latin typeface="Verdana" pitchFamily="34" charset="0"/>
              </a:rPr>
              <a:t>Source: </a:t>
            </a:r>
            <a:r>
              <a:rPr lang="en-US" sz="900" dirty="0">
                <a:latin typeface="Verdana" pitchFamily="34" charset="0"/>
              </a:rPr>
              <a:t>Behavioral Risk Factor Surveillance System, CDC. </a:t>
            </a:r>
          </a:p>
          <a:p>
            <a:pPr indent="0"/>
            <a:endParaRPr lang="en-US" sz="900" dirty="0">
              <a:latin typeface="Verdana" pitchFamily="34" charset="0"/>
            </a:endParaRP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366292509"/>
              </p:ext>
            </p:extLst>
          </p:nvPr>
        </p:nvGraphicFramePr>
        <p:xfrm>
          <a:off x="818707" y="1158467"/>
          <a:ext cx="4222970" cy="4844673"/>
        </p:xfrm>
        <a:graphic>
          <a:graphicData uri="http://schemas.openxmlformats.org/drawingml/2006/table">
            <a:tbl>
              <a:tblPr firstRow="1"/>
              <a:tblGrid>
                <a:gridCol w="1491472">
                  <a:extLst>
                    <a:ext uri="{9D8B030D-6E8A-4147-A177-3AD203B41FA5}">
                      <a16:colId xmlns:a16="http://schemas.microsoft.com/office/drawing/2014/main" val="20000"/>
                    </a:ext>
                  </a:extLst>
                </a:gridCol>
                <a:gridCol w="1338368">
                  <a:extLst>
                    <a:ext uri="{9D8B030D-6E8A-4147-A177-3AD203B41FA5}">
                      <a16:colId xmlns:a16="http://schemas.microsoft.com/office/drawing/2014/main" val="20001"/>
                    </a:ext>
                  </a:extLst>
                </a:gridCol>
                <a:gridCol w="1393130">
                  <a:extLst>
                    <a:ext uri="{9D8B030D-6E8A-4147-A177-3AD203B41FA5}">
                      <a16:colId xmlns:a16="http://schemas.microsoft.com/office/drawing/2014/main" val="20002"/>
                    </a:ext>
                  </a:extLst>
                </a:gridCol>
              </a:tblGrid>
              <a:tr h="192661">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9078">
                <a:tc>
                  <a:txBody>
                    <a:bodyPr/>
                    <a:lstStyle/>
                    <a:p>
                      <a:pPr algn="l" fontAlgn="t"/>
                      <a:r>
                        <a:rPr lang="en-US" sz="1050" b="0" i="0" u="none" strike="noStrike" dirty="0">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(19.6, 36.6)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9078">
                <a:tc>
                  <a:txBody>
                    <a:bodyPr/>
                    <a:lstStyle/>
                    <a:p>
                      <a:pPr algn="l" fontAlgn="t"/>
                      <a:r>
                        <a:rPr lang="en-US" sz="1050" b="0" i="0" u="none" strike="noStrike" dirty="0">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(22.1, 35.5)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9078">
                <a:tc>
                  <a:txBody>
                    <a:bodyPr/>
                    <a:lstStyle/>
                    <a:p>
                      <a:pPr algn="l" fontAlgn="t"/>
                      <a:r>
                        <a:rPr lang="en-US" sz="1050" b="0" i="0" u="none" strike="noStrike" dirty="0">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(30.5, 37.3)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9078">
                <a:tc>
                  <a:txBody>
                    <a:bodyPr/>
                    <a:lstStyle/>
                    <a:p>
                      <a:pPr algn="l" fontAlgn="t"/>
                      <a:r>
                        <a:rPr lang="en-US" sz="1050" b="0" i="0" u="none" strike="noStrike" dirty="0">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(28.3, 40.9)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9078">
                <a:tc>
                  <a:txBody>
                    <a:bodyPr/>
                    <a:lstStyle/>
                    <a:p>
                      <a:pPr algn="l" fontAlgn="t"/>
                      <a:r>
                        <a:rPr lang="en-US" sz="1050" b="0" i="0" u="none" strike="noStrike" dirty="0">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(29.5, 31.9)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9078">
                <a:tc>
                  <a:txBody>
                    <a:bodyPr/>
                    <a:lstStyle/>
                    <a:p>
                      <a:pPr algn="l" fontAlgn="t"/>
                      <a:r>
                        <a:rPr lang="en-US" sz="1050" b="0" i="0" u="none" strike="noStrike" dirty="0">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(26.2, 29.8)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9078">
                <a:tc>
                  <a:txBody>
                    <a:bodyPr/>
                    <a:lstStyle/>
                    <a:p>
                      <a:pPr algn="l" fontAlgn="t"/>
                      <a:r>
                        <a:rPr lang="en-US" sz="1050" b="0" i="0" u="none" strike="noStrike" dirty="0">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(29.5, 35.7)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9078">
                <a:tc>
                  <a:txBody>
                    <a:bodyPr/>
                    <a:lstStyle/>
                    <a:p>
                      <a:pPr algn="l" fontAlgn="t"/>
                      <a:r>
                        <a:rPr lang="en-US" sz="1050" b="0" i="0" u="none" strike="noStrike" dirty="0">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(24.2, 34.8)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9078">
                <a:tc>
                  <a:txBody>
                    <a:bodyPr/>
                    <a:lstStyle/>
                    <a:p>
                      <a:pPr algn="l" fontAlgn="t"/>
                      <a:r>
                        <a:rPr lang="en-US" sz="1050" b="0" i="0" u="none" strike="noStrike" dirty="0">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(14.1, 24.0)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9078">
                <a:tc>
                  <a:txBody>
                    <a:bodyPr/>
                    <a:lstStyle/>
                    <a:p>
                      <a:pPr algn="l" fontAlgn="t"/>
                      <a:r>
                        <a:rPr lang="en-US" sz="1050" b="0" i="0" u="none" strike="noStrike" dirty="0">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(24.4, 28.5)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89539">
                <a:tc>
                  <a:txBody>
                    <a:bodyPr/>
                    <a:lstStyle/>
                    <a:p>
                      <a:pPr algn="l" fontAlgn="t"/>
                      <a:r>
                        <a:rPr lang="en-US" sz="1050" b="0" i="0" u="none" strike="noStrike" dirty="0">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(24.3, 32.3)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0">
                <a:tc>
                  <a:txBody>
                    <a:bodyPr/>
                    <a:lstStyle/>
                    <a:p>
                      <a:pPr algn="l" fontAlgn="t"/>
                      <a:r>
                        <a:rPr lang="en-US" sz="1050" b="0" i="0" u="none" strike="noStrike" dirty="0">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(25.7, 38.5)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9078">
                <a:tc>
                  <a:txBody>
                    <a:bodyPr/>
                    <a:lstStyle/>
                    <a:p>
                      <a:pPr algn="l" fontAlgn="t"/>
                      <a:r>
                        <a:rPr lang="en-US" sz="1050" b="0" i="0" u="none" strike="noStrike" dirty="0">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(26.0, 33.1)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9078">
                <a:tc>
                  <a:txBody>
                    <a:bodyPr/>
                    <a:lstStyle/>
                    <a:p>
                      <a:pPr algn="l" fontAlgn="t"/>
                      <a:r>
                        <a:rPr lang="en-US" sz="1050" b="0" i="0" u="none" strike="noStrike" dirty="0">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(30.5, 40.3)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9078">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(26.3, 33.7)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9078">
                <a:tc>
                  <a:txBody>
                    <a:bodyPr/>
                    <a:lstStyle/>
                    <a:p>
                      <a:pPr algn="l" fontAlgn="t"/>
                      <a:r>
                        <a:rPr lang="en-US" sz="1050" b="0" i="0" u="none" strike="noStrike" dirty="0">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(29.1, 37.6)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9078">
                <a:tc>
                  <a:txBody>
                    <a:bodyPr/>
                    <a:lstStyle/>
                    <a:p>
                      <a:pPr algn="l" fontAlgn="t"/>
                      <a:r>
                        <a:rPr lang="en-US" sz="1050" b="0" i="0" u="none" strike="noStrike" dirty="0">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(32.5, 42.9)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9078">
                <a:tc>
                  <a:txBody>
                    <a:bodyPr/>
                    <a:lstStyle/>
                    <a:p>
                      <a:pPr algn="l" fontAlgn="t"/>
                      <a:r>
                        <a:rPr lang="en-US" sz="1050" b="0" i="0" u="none" strike="noStrike" dirty="0">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(30.8, 36.2)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9078">
                <a:tc>
                  <a:txBody>
                    <a:bodyPr/>
                    <a:lstStyle/>
                    <a:p>
                      <a:pPr algn="l" fontAlgn="t"/>
                      <a:r>
                        <a:rPr lang="en-US" sz="1050" b="0" i="0" u="none" strike="noStrike" dirty="0">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(18.5, 31.6)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9078">
                <a:tc>
                  <a:txBody>
                    <a:bodyPr/>
                    <a:lstStyle/>
                    <a:p>
                      <a:pPr algn="l" fontAlgn="t"/>
                      <a:r>
                        <a:rPr lang="en-US" sz="1050" b="0" i="0" u="none" strike="noStrike" dirty="0">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(26.0, 40.0)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9078">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(18.1, 31.6)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9078">
                <a:tc>
                  <a:txBody>
                    <a:bodyPr/>
                    <a:lstStyle/>
                    <a:p>
                      <a:pPr algn="l" fontAlgn="t"/>
                      <a:r>
                        <a:rPr lang="en-US" sz="1050" b="0" i="0" u="none" strike="noStrike" dirty="0">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(22.2, 29.9)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7603">
                <a:tc>
                  <a:txBody>
                    <a:bodyPr/>
                    <a:lstStyle/>
                    <a:p>
                      <a:pPr algn="l" fontAlgn="t"/>
                      <a:r>
                        <a:rPr lang="en-US" sz="1050" b="0" i="0" u="none" strike="noStrike" dirty="0">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(28.8, 33.3)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7603">
                <a:tc>
                  <a:txBody>
                    <a:bodyPr/>
                    <a:lstStyle/>
                    <a:p>
                      <a:pPr algn="l" fontAlgn="t"/>
                      <a:r>
                        <a:rPr lang="en-US" sz="1050" b="0" i="0" u="none" strike="noStrike" dirty="0">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(30.9, 40.3)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7603">
                <a:tc>
                  <a:txBody>
                    <a:bodyPr/>
                    <a:lstStyle/>
                    <a:p>
                      <a:pPr algn="l" fontAlgn="t"/>
                      <a:r>
                        <a:rPr lang="en-US" sz="1050" b="0" i="0" u="none" strike="noStrike" dirty="0">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(26.1, 35.3)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87603">
                <a:tc>
                  <a:txBody>
                    <a:bodyPr/>
                    <a:lstStyle/>
                    <a:p>
                      <a:pPr algn="l" fontAlgn="t"/>
                      <a:r>
                        <a:rPr lang="en-US" sz="105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(21.8, 35.6)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3717405475"/>
              </p:ext>
            </p:extLst>
          </p:nvPr>
        </p:nvGraphicFramePr>
        <p:xfrm>
          <a:off x="5337560" y="1161886"/>
          <a:ext cx="4167963" cy="4841267"/>
        </p:xfrm>
        <a:graphic>
          <a:graphicData uri="http://schemas.openxmlformats.org/drawingml/2006/table">
            <a:tbl>
              <a:tblPr firstRow="1"/>
              <a:tblGrid>
                <a:gridCol w="1451639">
                  <a:extLst>
                    <a:ext uri="{9D8B030D-6E8A-4147-A177-3AD203B41FA5}">
                      <a16:colId xmlns:a16="http://schemas.microsoft.com/office/drawing/2014/main" val="20000"/>
                    </a:ext>
                  </a:extLst>
                </a:gridCol>
                <a:gridCol w="1268385">
                  <a:extLst>
                    <a:ext uri="{9D8B030D-6E8A-4147-A177-3AD203B41FA5}">
                      <a16:colId xmlns:a16="http://schemas.microsoft.com/office/drawing/2014/main" val="20001"/>
                    </a:ext>
                  </a:extLst>
                </a:gridCol>
                <a:gridCol w="1447939">
                  <a:extLst>
                    <a:ext uri="{9D8B030D-6E8A-4147-A177-3AD203B41FA5}">
                      <a16:colId xmlns:a16="http://schemas.microsoft.com/office/drawing/2014/main" val="20002"/>
                    </a:ext>
                  </a:extLst>
                </a:gridCol>
              </a:tblGrid>
              <a:tr h="173592">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3592">
                <a:tc>
                  <a:txBody>
                    <a:bodyPr/>
                    <a:lstStyle/>
                    <a:p>
                      <a:pPr algn="l" fontAlgn="t"/>
                      <a:r>
                        <a:rPr lang="en-US" sz="105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(26.7, 41.2)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3592">
                <a:tc>
                  <a:txBody>
                    <a:bodyPr/>
                    <a:lstStyle/>
                    <a:p>
                      <a:pPr algn="l" fontAlgn="t"/>
                      <a:r>
                        <a:rPr lang="en-US" sz="1050" b="0" i="0" u="none" strike="noStrike" dirty="0">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(23.9, 36.0)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3592">
                <a:tc>
                  <a:txBody>
                    <a:bodyPr/>
                    <a:lstStyle/>
                    <a:p>
                      <a:pPr algn="l" fontAlgn="t"/>
                      <a:r>
                        <a:rPr lang="en-US" sz="1050" b="0" i="0" u="none" strike="noStrike" dirty="0">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(27.7, 33.1)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3592">
                <a:tc>
                  <a:txBody>
                    <a:bodyPr/>
                    <a:lstStyle/>
                    <a:p>
                      <a:pPr algn="l" fontAlgn="t"/>
                      <a:r>
                        <a:rPr lang="en-US" sz="1050" b="0" i="0" u="none" strike="noStrike" dirty="0">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(24.3, 30.6)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1856">
                <a:tc>
                  <a:txBody>
                    <a:bodyPr/>
                    <a:lstStyle/>
                    <a:p>
                      <a:pPr algn="l" fontAlgn="t"/>
                      <a:r>
                        <a:rPr lang="en-US" sz="1050" b="0" i="0" u="none" strike="noStrike" dirty="0">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(17.4, 33.6)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3592">
                <a:tc>
                  <a:txBody>
                    <a:bodyPr/>
                    <a:lstStyle/>
                    <a:p>
                      <a:pPr algn="l" fontAlgn="t"/>
                      <a:r>
                        <a:rPr lang="en-US" sz="1050" b="0" i="0" u="none" strike="noStrike" dirty="0">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(25.7, 29.3)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3592">
                <a:tc>
                  <a:txBody>
                    <a:bodyPr/>
                    <a:lstStyle/>
                    <a:p>
                      <a:pPr algn="l" fontAlgn="t"/>
                      <a:r>
                        <a:rPr lang="en-US" sz="105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29.8</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(28.5, 31.0)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3592">
                <a:tc>
                  <a:txBody>
                    <a:bodyPr/>
                    <a:lstStyle/>
                    <a:p>
                      <a:pPr algn="l" fontAlgn="t"/>
                      <a:r>
                        <a:rPr lang="en-US" sz="105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(25.1, 29.6)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3592">
                <a:tc>
                  <a:txBody>
                    <a:bodyPr/>
                    <a:lstStyle/>
                    <a:p>
                      <a:pPr algn="l" fontAlgn="t"/>
                      <a:r>
                        <a:rPr lang="en-US" sz="105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(24.0, 30.2)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3592">
                <a:tc>
                  <a:txBody>
                    <a:bodyPr/>
                    <a:lstStyle/>
                    <a:p>
                      <a:pPr algn="l" fontAlgn="t"/>
                      <a:r>
                        <a:rPr lang="en-US" sz="105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(27.8, 45.5)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3592">
                <a:tc>
                  <a:txBody>
                    <a:bodyPr/>
                    <a:lstStyle/>
                    <a:p>
                      <a:pPr algn="l" fontAlgn="t"/>
                      <a:r>
                        <a:rPr lang="en-US" sz="105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(25.7, 36.6)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3592">
                <a:tc>
                  <a:txBody>
                    <a:bodyPr/>
                    <a:lstStyle/>
                    <a:p>
                      <a:pPr algn="l" fontAlgn="t"/>
                      <a:r>
                        <a:rPr lang="en-US" sz="105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(27.9, 34.9)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3592">
                <a:tc>
                  <a:txBody>
                    <a:bodyPr/>
                    <a:lstStyle/>
                    <a:p>
                      <a:pPr algn="l" fontAlgn="t"/>
                      <a:r>
                        <a:rPr lang="en-US" sz="105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(26.8, 36.0)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64401">
                <a:tc>
                  <a:txBody>
                    <a:bodyPr/>
                    <a:lstStyle/>
                    <a:p>
                      <a:pPr algn="l" fontAlgn="t"/>
                      <a:r>
                        <a:rPr lang="en-US" sz="105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(31.0, 38.8)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64401">
                <a:tc>
                  <a:txBody>
                    <a:bodyPr/>
                    <a:lstStyle/>
                    <a:p>
                      <a:pPr algn="l" fontAlgn="t"/>
                      <a:r>
                        <a:rPr lang="en-US" sz="1050" b="0" i="0" u="none" strike="noStrike" dirty="0">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(26.7, 28.3)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3592">
                <a:tc>
                  <a:txBody>
                    <a:bodyPr/>
                    <a:lstStyle/>
                    <a:p>
                      <a:pPr algn="l" fontAlgn="t"/>
                      <a:r>
                        <a:rPr lang="en-US" sz="105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(24.5, 30.9)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3592">
                <a:tc>
                  <a:txBody>
                    <a:bodyPr/>
                    <a:lstStyle/>
                    <a:p>
                      <a:pPr algn="l" fontAlgn="t"/>
                      <a:r>
                        <a:rPr lang="en-US" sz="105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(24.7, 35.1)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3592">
                <a:tc>
                  <a:txBody>
                    <a:bodyPr/>
                    <a:lstStyle/>
                    <a:p>
                      <a:pPr algn="l" fontAlgn="t"/>
                      <a:r>
                        <a:rPr lang="en-US" sz="105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(24.4, 39.6)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3592">
                <a:tc>
                  <a:txBody>
                    <a:bodyPr/>
                    <a:lstStyle/>
                    <a:p>
                      <a:pPr algn="l" fontAlgn="t"/>
                      <a:r>
                        <a:rPr lang="en-US" sz="105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(17.5, 36.0)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3592">
                <a:tc>
                  <a:txBody>
                    <a:bodyPr/>
                    <a:lstStyle/>
                    <a:p>
                      <a:pPr algn="l" fontAlgn="t"/>
                      <a:r>
                        <a:rPr lang="en-US" sz="105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(33.8, 37.0)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3592">
                <a:tc>
                  <a:txBody>
                    <a:bodyPr/>
                    <a:lstStyle/>
                    <a:p>
                      <a:pPr algn="l" fontAlgn="t"/>
                      <a:r>
                        <a:rPr lang="en-US" sz="105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(23.9, 28.4)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64401">
                <a:tc>
                  <a:txBody>
                    <a:bodyPr/>
                    <a:lstStyle/>
                    <a:p>
                      <a:pPr algn="l" fontAlgn="t"/>
                      <a:r>
                        <a:rPr lang="en-US" sz="1050" b="0" i="0" u="none" strike="noStrike" dirty="0">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(19.6, 36.3)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3592">
                <a:tc>
                  <a:txBody>
                    <a:bodyPr/>
                    <a:lstStyle/>
                    <a:p>
                      <a:pPr algn="l" fontAlgn="t"/>
                      <a:r>
                        <a:rPr lang="en-US" sz="1050" b="0" i="0" u="none" strike="noStrike" dirty="0">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(20.3, 28.3)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3592">
                <a:tc>
                  <a:txBody>
                    <a:bodyPr/>
                    <a:lstStyle/>
                    <a:p>
                      <a:pPr algn="l" fontAlgn="t"/>
                      <a:r>
                        <a:rPr lang="en-US" sz="105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(27.0, 32.6)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3592">
                <a:tc>
                  <a:txBody>
                    <a:bodyPr/>
                    <a:lstStyle/>
                    <a:p>
                      <a:pPr algn="l" fontAlgn="t"/>
                      <a:r>
                        <a:rPr lang="en-US" sz="105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(24.3, 41.1)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3592">
                <a:tc>
                  <a:txBody>
                    <a:bodyPr/>
                    <a:lstStyle/>
                    <a:p>
                      <a:pPr algn="l" fontAlgn="t"/>
                      <a:r>
                        <a:rPr lang="en-US" sz="105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(24.9, 40.9)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3592">
                <a:tc>
                  <a:txBody>
                    <a:bodyPr/>
                    <a:lstStyle/>
                    <a:p>
                      <a:pPr algn="l" fontAlgn="t"/>
                      <a:r>
                        <a:rPr lang="en-US" sz="105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(24.9, 33.9)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680838176"/>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554" y="418280"/>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Hispanic Adults,</a:t>
            </a:r>
            <a:br>
              <a:rPr lang="en-US" sz="2000" kern="0" dirty="0">
                <a:latin typeface="Verdana"/>
              </a:rPr>
            </a:br>
            <a:r>
              <a:rPr lang="en-US" sz="2000" kern="0" dirty="0">
                <a:latin typeface="Verdana"/>
              </a:rPr>
              <a:t>by State and Territory, BRFSS, 2012-2014</a:t>
            </a:r>
          </a:p>
        </p:txBody>
      </p:sp>
      <p:sp>
        <p:nvSpPr>
          <p:cNvPr id="4" name="Text Placeholder 3"/>
          <p:cNvSpPr>
            <a:spLocks noGrp="1"/>
          </p:cNvSpPr>
          <p:nvPr>
            <p:ph type="body" sz="quarter" idx="11"/>
          </p:nvPr>
        </p:nvSpPr>
        <p:spPr>
          <a:xfrm>
            <a:off x="514350" y="6079751"/>
            <a:ext cx="9189208" cy="512118"/>
          </a:xfrm>
        </p:spPr>
        <p:txBody>
          <a:bodyPr/>
          <a:lstStyle/>
          <a:p>
            <a:pPr indent="0"/>
            <a:r>
              <a:rPr lang="en-US" sz="900" i="1" dirty="0">
                <a:latin typeface="Verdana" pitchFamily="34" charset="0"/>
              </a:rPr>
              <a:t>Source: </a:t>
            </a:r>
            <a:r>
              <a:rPr lang="en-US" sz="900" dirty="0">
                <a:latin typeface="Verdana" pitchFamily="34" charset="0"/>
              </a:rPr>
              <a:t>Behavioral Risk Factor Surveillance System, CDC. </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401869260"/>
              </p:ext>
            </p:extLst>
          </p:nvPr>
        </p:nvGraphicFramePr>
        <p:xfrm>
          <a:off x="790575" y="1158467"/>
          <a:ext cx="4251102" cy="4846548"/>
        </p:xfrm>
        <a:graphic>
          <a:graphicData uri="http://schemas.openxmlformats.org/drawingml/2006/table">
            <a:tbl>
              <a:tblPr firstRow="1"/>
              <a:tblGrid>
                <a:gridCol w="1457325">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422177">
                  <a:extLst>
                    <a:ext uri="{9D8B030D-6E8A-4147-A177-3AD203B41FA5}">
                      <a16:colId xmlns:a16="http://schemas.microsoft.com/office/drawing/2014/main" val="20002"/>
                    </a:ext>
                  </a:extLst>
                </a:gridCol>
              </a:tblGrid>
              <a:tr h="179014">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9078">
                <a:tc>
                  <a:txBody>
                    <a:bodyPr/>
                    <a:lstStyle/>
                    <a:p>
                      <a:pPr algn="l" fontAlgn="t"/>
                      <a:r>
                        <a:rPr lang="en-US" sz="1050" b="0" i="0" u="none" strike="noStrike" dirty="0">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(18.2, 34.3)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9078">
                <a:tc>
                  <a:txBody>
                    <a:bodyPr/>
                    <a:lstStyle/>
                    <a:p>
                      <a:pPr algn="l" fontAlgn="t"/>
                      <a:r>
                        <a:rPr lang="en-US" sz="1050" b="0" i="0" u="none" strike="noStrike" dirty="0">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(22.0, 34.2)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9078">
                <a:tc>
                  <a:txBody>
                    <a:bodyPr/>
                    <a:lstStyle/>
                    <a:p>
                      <a:pPr algn="l" fontAlgn="t"/>
                      <a:r>
                        <a:rPr lang="en-US" sz="1050" b="0" i="0" u="none" strike="noStrike" dirty="0">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(30.9, 36.9)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9078">
                <a:tc>
                  <a:txBody>
                    <a:bodyPr/>
                    <a:lstStyle/>
                    <a:p>
                      <a:pPr algn="l" fontAlgn="t"/>
                      <a:r>
                        <a:rPr lang="en-US" sz="1050" b="0" i="0" u="none" strike="noStrike" dirty="0">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(33.1, 46.3)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9078">
                <a:tc>
                  <a:txBody>
                    <a:bodyPr/>
                    <a:lstStyle/>
                    <a:p>
                      <a:pPr algn="l" fontAlgn="t"/>
                      <a:r>
                        <a:rPr lang="en-US" sz="1050" b="0" i="0" u="none" strike="noStrike" dirty="0">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(30.0, 32.6)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9078">
                <a:tc>
                  <a:txBody>
                    <a:bodyPr/>
                    <a:lstStyle/>
                    <a:p>
                      <a:pPr algn="l" fontAlgn="t"/>
                      <a:r>
                        <a:rPr lang="en-US" sz="1050" b="0" i="0" u="none" strike="noStrike" dirty="0">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(26.4, 29.8)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9078">
                <a:tc>
                  <a:txBody>
                    <a:bodyPr/>
                    <a:lstStyle/>
                    <a:p>
                      <a:pPr algn="l" fontAlgn="t"/>
                      <a:r>
                        <a:rPr lang="en-US" sz="1050" b="0" i="0" u="none" strike="noStrike" dirty="0">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(28.0, 33.8)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9078">
                <a:tc>
                  <a:txBody>
                    <a:bodyPr/>
                    <a:lstStyle/>
                    <a:p>
                      <a:pPr algn="l" fontAlgn="t"/>
                      <a:r>
                        <a:rPr lang="en-US" sz="1050" b="0" i="0" u="none" strike="noStrike" dirty="0">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(27.1, 37.1)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9078">
                <a:tc>
                  <a:txBody>
                    <a:bodyPr/>
                    <a:lstStyle/>
                    <a:p>
                      <a:pPr algn="l" fontAlgn="t"/>
                      <a:r>
                        <a:rPr lang="en-US" sz="1050" b="0" i="0" u="none" strike="noStrike" dirty="0">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(15.5, 26.7)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9078">
                <a:tc>
                  <a:txBody>
                    <a:bodyPr/>
                    <a:lstStyle/>
                    <a:p>
                      <a:pPr algn="l" fontAlgn="t"/>
                      <a:r>
                        <a:rPr lang="en-US" sz="1050" b="0" i="0" u="none" strike="noStrike" dirty="0">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(24.3, 28.3)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9078">
                <a:tc>
                  <a:txBody>
                    <a:bodyPr/>
                    <a:lstStyle/>
                    <a:p>
                      <a:pPr algn="l" fontAlgn="t"/>
                      <a:r>
                        <a:rPr lang="en-US" sz="1050" b="0" i="0" u="none" strike="noStrike" dirty="0">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(23.1, 31.2)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9078">
                <a:tc>
                  <a:txBody>
                    <a:bodyPr/>
                    <a:lstStyle/>
                    <a:p>
                      <a:pPr algn="l" fontAlgn="t"/>
                      <a:r>
                        <a:rPr lang="en-US" sz="1050" b="0" i="0" u="none" strike="noStrike" dirty="0">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(28.8, 41.3)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9078">
                <a:tc>
                  <a:txBody>
                    <a:bodyPr/>
                    <a:lstStyle/>
                    <a:p>
                      <a:pPr algn="l" fontAlgn="t"/>
                      <a:r>
                        <a:rPr lang="en-US" sz="1050" b="0" i="0" u="none" strike="noStrike" dirty="0">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(28.0, 34.8)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9078">
                <a:tc>
                  <a:txBody>
                    <a:bodyPr/>
                    <a:lstStyle/>
                    <a:p>
                      <a:pPr algn="l" fontAlgn="t"/>
                      <a:r>
                        <a:rPr lang="en-US" sz="1050" b="0" i="0" u="none" strike="noStrike" dirty="0">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(31.2, 40.9)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9078">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(29.5, 36.7)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9078">
                <a:tc>
                  <a:txBody>
                    <a:bodyPr/>
                    <a:lstStyle/>
                    <a:p>
                      <a:pPr algn="l" fontAlgn="t"/>
                      <a:r>
                        <a:rPr lang="en-US" sz="1050" b="0" i="0" u="none" strike="noStrike" dirty="0">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(28.3, 35.9)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9078">
                <a:tc>
                  <a:txBody>
                    <a:bodyPr/>
                    <a:lstStyle/>
                    <a:p>
                      <a:pPr algn="l" fontAlgn="t"/>
                      <a:r>
                        <a:rPr lang="en-US" sz="1050" b="0" i="0" u="none" strike="noStrike" dirty="0">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(30.6, 40.8)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9078">
                <a:tc>
                  <a:txBody>
                    <a:bodyPr/>
                    <a:lstStyle/>
                    <a:p>
                      <a:pPr algn="l" fontAlgn="t"/>
                      <a:r>
                        <a:rPr lang="en-US" sz="1050" b="0" i="0" u="none" strike="noStrike" dirty="0">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(31.5, 37.0)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9078">
                <a:tc>
                  <a:txBody>
                    <a:bodyPr/>
                    <a:lstStyle/>
                    <a:p>
                      <a:pPr algn="l" fontAlgn="t"/>
                      <a:r>
                        <a:rPr lang="en-US" sz="1050" b="0" i="0" u="none" strike="noStrike" dirty="0">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(17.2, 30.5)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9078">
                <a:tc>
                  <a:txBody>
                    <a:bodyPr/>
                    <a:lstStyle/>
                    <a:p>
                      <a:pPr algn="l" fontAlgn="t"/>
                      <a:r>
                        <a:rPr lang="en-US" sz="1050" b="0" i="0" u="none" strike="noStrike" dirty="0">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(24.9, 38.6)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9078">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(17.6, 32.4)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9078">
                <a:tc>
                  <a:txBody>
                    <a:bodyPr/>
                    <a:lstStyle/>
                    <a:p>
                      <a:pPr algn="l" fontAlgn="t"/>
                      <a:r>
                        <a:rPr lang="en-US" sz="1050" b="0" i="0" u="none" strike="noStrike" dirty="0">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(22.4, 29.9)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7603">
                <a:tc>
                  <a:txBody>
                    <a:bodyPr/>
                    <a:lstStyle/>
                    <a:p>
                      <a:pPr algn="l" fontAlgn="t"/>
                      <a:r>
                        <a:rPr lang="en-US" sz="1050" b="0" i="0" u="none" strike="noStrike" dirty="0">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(29.1, 33.9)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7603">
                <a:tc>
                  <a:txBody>
                    <a:bodyPr/>
                    <a:lstStyle/>
                    <a:p>
                      <a:pPr algn="l" fontAlgn="t"/>
                      <a:r>
                        <a:rPr lang="en-US" sz="1050" b="0" i="0" u="none" strike="noStrike" dirty="0">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(30.7, 40.6)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7603">
                <a:tc>
                  <a:txBody>
                    <a:bodyPr/>
                    <a:lstStyle/>
                    <a:p>
                      <a:pPr algn="l" fontAlgn="t"/>
                      <a:r>
                        <a:rPr lang="en-US" sz="1050" b="0" i="0" u="none" strike="noStrike" dirty="0">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(27.6, 36.0)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5009">
                <a:tc>
                  <a:txBody>
                    <a:bodyPr/>
                    <a:lstStyle/>
                    <a:p>
                      <a:pPr algn="l" fontAlgn="t"/>
                      <a:r>
                        <a:rPr lang="en-US" sz="105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(14.8, 29.2)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2664286324"/>
              </p:ext>
            </p:extLst>
          </p:nvPr>
        </p:nvGraphicFramePr>
        <p:xfrm>
          <a:off x="5337560" y="1161883"/>
          <a:ext cx="4167963" cy="4843131"/>
        </p:xfrm>
        <a:graphic>
          <a:graphicData uri="http://schemas.openxmlformats.org/drawingml/2006/table">
            <a:tbl>
              <a:tblPr firstRow="1"/>
              <a:tblGrid>
                <a:gridCol w="1339465">
                  <a:extLst>
                    <a:ext uri="{9D8B030D-6E8A-4147-A177-3AD203B41FA5}">
                      <a16:colId xmlns:a16="http://schemas.microsoft.com/office/drawing/2014/main" val="20000"/>
                    </a:ext>
                  </a:extLst>
                </a:gridCol>
                <a:gridCol w="1400175">
                  <a:extLst>
                    <a:ext uri="{9D8B030D-6E8A-4147-A177-3AD203B41FA5}">
                      <a16:colId xmlns:a16="http://schemas.microsoft.com/office/drawing/2014/main" val="20001"/>
                    </a:ext>
                  </a:extLst>
                </a:gridCol>
                <a:gridCol w="1428323">
                  <a:extLst>
                    <a:ext uri="{9D8B030D-6E8A-4147-A177-3AD203B41FA5}">
                      <a16:colId xmlns:a16="http://schemas.microsoft.com/office/drawing/2014/main" val="20002"/>
                    </a:ext>
                  </a:extLst>
                </a:gridCol>
              </a:tblGrid>
              <a:tr h="172948">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2948">
                <a:tc>
                  <a:txBody>
                    <a:bodyPr/>
                    <a:lstStyle/>
                    <a:p>
                      <a:pPr algn="l" fontAlgn="t"/>
                      <a:r>
                        <a:rPr lang="en-US" sz="105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(28.5, 43.1)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2948">
                <a:tc>
                  <a:txBody>
                    <a:bodyPr/>
                    <a:lstStyle/>
                    <a:p>
                      <a:pPr algn="l" fontAlgn="t"/>
                      <a:r>
                        <a:rPr lang="en-US" sz="1050" b="0" i="0" u="none" strike="noStrike" dirty="0">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(24.4, 36.5)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2948">
                <a:tc>
                  <a:txBody>
                    <a:bodyPr/>
                    <a:lstStyle/>
                    <a:p>
                      <a:pPr algn="l" fontAlgn="t"/>
                      <a:r>
                        <a:rPr lang="en-US" sz="1050" b="0" i="0" u="none" strike="noStrike" dirty="0">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(28.2, 33.8)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2948">
                <a:tc>
                  <a:txBody>
                    <a:bodyPr/>
                    <a:lstStyle/>
                    <a:p>
                      <a:pPr algn="l" fontAlgn="t"/>
                      <a:r>
                        <a:rPr lang="en-US" sz="1050" b="0" i="0" u="none" strike="noStrike" dirty="0">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(24.7, 31.1)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1181">
                <a:tc>
                  <a:txBody>
                    <a:bodyPr/>
                    <a:lstStyle/>
                    <a:p>
                      <a:pPr algn="l" fontAlgn="t"/>
                      <a:r>
                        <a:rPr lang="en-US" sz="1050" b="0" i="0" u="none" strike="noStrike" dirty="0">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(21.7, 38.3)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2948">
                <a:tc>
                  <a:txBody>
                    <a:bodyPr/>
                    <a:lstStyle/>
                    <a:p>
                      <a:pPr algn="l" fontAlgn="t"/>
                      <a:r>
                        <a:rPr lang="en-US" sz="1050" b="0" i="0" u="none" strike="noStrike" dirty="0">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(26.9, 30.7)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2948">
                <a:tc>
                  <a:txBody>
                    <a:bodyPr/>
                    <a:lstStyle/>
                    <a:p>
                      <a:pPr algn="l" fontAlgn="t"/>
                      <a:r>
                        <a:rPr lang="en-US" sz="105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(28.8, 31.5)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2948">
                <a:tc>
                  <a:txBody>
                    <a:bodyPr/>
                    <a:lstStyle/>
                    <a:p>
                      <a:pPr algn="l" fontAlgn="t"/>
                      <a:r>
                        <a:rPr lang="en-US" sz="105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(27.0, 31.6)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2948">
                <a:tc>
                  <a:txBody>
                    <a:bodyPr/>
                    <a:lstStyle/>
                    <a:p>
                      <a:pPr algn="l" fontAlgn="t"/>
                      <a:r>
                        <a:rPr lang="en-US" sz="1050" b="0" i="0" u="none" strike="noStrike" dirty="0">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(26.9, 32.7)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2948">
                <a:tc>
                  <a:txBody>
                    <a:bodyPr/>
                    <a:lstStyle/>
                    <a:p>
                      <a:pPr algn="l" fontAlgn="t"/>
                      <a:r>
                        <a:rPr lang="en-US" sz="105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(29.1, 47.7)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2948">
                <a:tc>
                  <a:txBody>
                    <a:bodyPr/>
                    <a:lstStyle/>
                    <a:p>
                      <a:pPr algn="l" fontAlgn="t"/>
                      <a:r>
                        <a:rPr lang="en-US" sz="105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(24.2, 34.4)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2948">
                <a:tc>
                  <a:txBody>
                    <a:bodyPr/>
                    <a:lstStyle/>
                    <a:p>
                      <a:pPr algn="l" fontAlgn="t"/>
                      <a:r>
                        <a:rPr lang="en-US" sz="105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(30.0, 37.0)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2948">
                <a:tc>
                  <a:txBody>
                    <a:bodyPr/>
                    <a:lstStyle/>
                    <a:p>
                      <a:pPr algn="l" fontAlgn="t"/>
                      <a:r>
                        <a:rPr lang="en-US" sz="105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(26.0, 34.8)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2948">
                <a:tc>
                  <a:txBody>
                    <a:bodyPr/>
                    <a:lstStyle/>
                    <a:p>
                      <a:pPr algn="l" fontAlgn="t"/>
                      <a:r>
                        <a:rPr lang="en-US" sz="1050" b="0" i="0" u="none" strike="noStrike" dirty="0">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(32.6, 40.9)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2948">
                <a:tc>
                  <a:txBody>
                    <a:bodyPr/>
                    <a:lstStyle/>
                    <a:p>
                      <a:pPr algn="l" fontAlgn="t"/>
                      <a:r>
                        <a:rPr lang="en-US" sz="1050" b="0" i="0" u="none" strike="noStrike" dirty="0">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(27.3, 28.9)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2948">
                <a:tc>
                  <a:txBody>
                    <a:bodyPr/>
                    <a:lstStyle/>
                    <a:p>
                      <a:pPr algn="l" fontAlgn="t"/>
                      <a:r>
                        <a:rPr lang="en-US" sz="1050" b="0" i="0" u="none" strike="noStrike" dirty="0">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(24.9, 31.3)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2948">
                <a:tc>
                  <a:txBody>
                    <a:bodyPr/>
                    <a:lstStyle/>
                    <a:p>
                      <a:pPr algn="l" fontAlgn="t"/>
                      <a:r>
                        <a:rPr lang="en-US" sz="105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(27.3, 37.5)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2948">
                <a:tc>
                  <a:txBody>
                    <a:bodyPr/>
                    <a:lstStyle/>
                    <a:p>
                      <a:pPr algn="l" fontAlgn="t"/>
                      <a:r>
                        <a:rPr lang="en-US" sz="105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(19.0, 37.1)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2948">
                <a:tc>
                  <a:txBody>
                    <a:bodyPr/>
                    <a:lstStyle/>
                    <a:p>
                      <a:pPr algn="l" fontAlgn="t"/>
                      <a:r>
                        <a:rPr lang="en-US" sz="105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(23.4, 41.2)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2948">
                <a:tc>
                  <a:txBody>
                    <a:bodyPr/>
                    <a:lstStyle/>
                    <a:p>
                      <a:pPr algn="l" fontAlgn="t"/>
                      <a:r>
                        <a:rPr lang="en-US" sz="105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(34.3, 37.3)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2948">
                <a:tc>
                  <a:txBody>
                    <a:bodyPr/>
                    <a:lstStyle/>
                    <a:p>
                      <a:pPr algn="l" fontAlgn="t"/>
                      <a:r>
                        <a:rPr lang="en-US" sz="105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(25.4, 29.7)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2948">
                <a:tc>
                  <a:txBody>
                    <a:bodyPr/>
                    <a:lstStyle/>
                    <a:p>
                      <a:pPr algn="l" fontAlgn="t"/>
                      <a:r>
                        <a:rPr lang="en-US" sz="1050" b="0" i="0" u="none" strike="noStrike" dirty="0">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(17.9, 35.0)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65302">
                <a:tc>
                  <a:txBody>
                    <a:bodyPr/>
                    <a:lstStyle/>
                    <a:p>
                      <a:pPr algn="l" fontAlgn="t"/>
                      <a:r>
                        <a:rPr lang="en-US" sz="105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(21.2, 28.2)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2948">
                <a:tc>
                  <a:txBody>
                    <a:bodyPr/>
                    <a:lstStyle/>
                    <a:p>
                      <a:pPr algn="l" fontAlgn="t"/>
                      <a:r>
                        <a:rPr lang="en-US" sz="1050" b="0" i="0" u="none" strike="noStrike" dirty="0">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(29.0, 34.9)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2948">
                <a:tc>
                  <a:txBody>
                    <a:bodyPr/>
                    <a:lstStyle/>
                    <a:p>
                      <a:pPr algn="l" fontAlgn="t"/>
                      <a:r>
                        <a:rPr lang="en-US" sz="105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(28.8, 46.3)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2948">
                <a:tc>
                  <a:txBody>
                    <a:bodyPr/>
                    <a:lstStyle/>
                    <a:p>
                      <a:pPr algn="l" fontAlgn="t"/>
                      <a:r>
                        <a:rPr lang="en-US" sz="105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(27.5, 41.0)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2948">
                <a:tc>
                  <a:txBody>
                    <a:bodyPr/>
                    <a:lstStyle/>
                    <a:p>
                      <a:pPr algn="l" fontAlgn="t"/>
                      <a:r>
                        <a:rPr lang="en-US" sz="105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(27.7, 38.0)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1219444392"/>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Hispanic Adults,</a:t>
            </a:r>
            <a:br>
              <a:rPr lang="en-US" sz="2000" kern="0" dirty="0">
                <a:latin typeface="Verdana"/>
              </a:rPr>
            </a:br>
            <a:r>
              <a:rPr lang="en-US" sz="2000" kern="0" dirty="0">
                <a:latin typeface="Verdana"/>
              </a:rPr>
              <a:t>by State and Territory, BRFSS, 2013-2015</a:t>
            </a:r>
          </a:p>
        </p:txBody>
      </p:sp>
      <p:sp>
        <p:nvSpPr>
          <p:cNvPr id="4" name="Text Placeholder 3"/>
          <p:cNvSpPr>
            <a:spLocks noGrp="1"/>
          </p:cNvSpPr>
          <p:nvPr>
            <p:ph type="body" sz="quarter" idx="11"/>
          </p:nvPr>
        </p:nvSpPr>
        <p:spPr>
          <a:xfrm>
            <a:off x="514350" y="6079751"/>
            <a:ext cx="9189208" cy="512118"/>
          </a:xfrm>
        </p:spPr>
        <p:txBody>
          <a:bodyPr/>
          <a:lstStyle/>
          <a:p>
            <a:pPr indent="0"/>
            <a:r>
              <a:rPr lang="en-US" sz="900" i="1" dirty="0">
                <a:latin typeface="Verdana" pitchFamily="34" charset="0"/>
              </a:rPr>
              <a:t>Source: </a:t>
            </a:r>
            <a:r>
              <a:rPr lang="en-US" sz="900" dirty="0">
                <a:latin typeface="Verdana" pitchFamily="34" charset="0"/>
              </a:rPr>
              <a:t>Behavioral Risk Factor Surveillance System, CDC. </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nvGraphicFramePr>
        <p:xfrm>
          <a:off x="790575" y="1158467"/>
          <a:ext cx="4251102" cy="4846548"/>
        </p:xfrm>
        <a:graphic>
          <a:graphicData uri="http://schemas.openxmlformats.org/drawingml/2006/table">
            <a:tbl>
              <a:tblPr firstRow="1"/>
              <a:tblGrid>
                <a:gridCol w="1457325">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422177">
                  <a:extLst>
                    <a:ext uri="{9D8B030D-6E8A-4147-A177-3AD203B41FA5}">
                      <a16:colId xmlns:a16="http://schemas.microsoft.com/office/drawing/2014/main" val="20002"/>
                    </a:ext>
                  </a:extLst>
                </a:gridCol>
              </a:tblGrid>
              <a:tr h="179014">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9078">
                <a:tc>
                  <a:txBody>
                    <a:bodyPr/>
                    <a:lstStyle/>
                    <a:p>
                      <a:pPr algn="l" fontAlgn="t"/>
                      <a:r>
                        <a:rPr lang="en-US" sz="105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(20.5, 36.0)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9078">
                <a:tc>
                  <a:txBody>
                    <a:bodyPr/>
                    <a:lstStyle/>
                    <a:p>
                      <a:pPr algn="l" fontAlgn="t"/>
                      <a:r>
                        <a:rPr lang="en-US" sz="105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(22.3, 35.1)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9078">
                <a:tc>
                  <a:txBody>
                    <a:bodyPr/>
                    <a:lstStyle/>
                    <a:p>
                      <a:pPr algn="l" fontAlgn="t"/>
                      <a:r>
                        <a:rPr lang="en-US" sz="105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(32.6, 38.4)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9078">
                <a:tc>
                  <a:txBody>
                    <a:bodyPr/>
                    <a:lstStyle/>
                    <a:p>
                      <a:pPr algn="l" fontAlgn="t"/>
                      <a:r>
                        <a:rPr lang="en-US" sz="105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(30.1, 44.4)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9078">
                <a:tc>
                  <a:txBody>
                    <a:bodyPr/>
                    <a:lstStyle/>
                    <a:p>
                      <a:pPr algn="l" fontAlgn="t"/>
                      <a:r>
                        <a:rPr lang="en-US" sz="105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(30.1, 32.6)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9078">
                <a:tc>
                  <a:txBody>
                    <a:bodyPr/>
                    <a:lstStyle/>
                    <a:p>
                      <a:pPr algn="l" fontAlgn="t"/>
                      <a:r>
                        <a:rPr lang="en-US" sz="105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(26.6, 30.1)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9078">
                <a:tc>
                  <a:txBody>
                    <a:bodyPr/>
                    <a:lstStyle/>
                    <a:p>
                      <a:pPr algn="l" fontAlgn="t"/>
                      <a:r>
                        <a:rPr lang="en-US" sz="105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(27.6, 33.0)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9078">
                <a:tc>
                  <a:txBody>
                    <a:bodyPr/>
                    <a:lstStyle/>
                    <a:p>
                      <a:pPr algn="l" fontAlgn="t"/>
                      <a:r>
                        <a:rPr lang="en-US" sz="105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(30.5, 40.3)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9078">
                <a:tc>
                  <a:txBody>
                    <a:bodyPr/>
                    <a:lstStyle/>
                    <a:p>
                      <a:pPr algn="l" fontAlgn="t"/>
                      <a:r>
                        <a:rPr lang="en-US" sz="105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(13.2, 25.1)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9078">
                <a:tc>
                  <a:txBody>
                    <a:bodyPr/>
                    <a:lstStyle/>
                    <a:p>
                      <a:pPr algn="l" fontAlgn="t"/>
                      <a:r>
                        <a:rPr lang="en-US" sz="105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(24.7, 28.4)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9078">
                <a:tc>
                  <a:txBody>
                    <a:bodyPr/>
                    <a:lstStyle/>
                    <a:p>
                      <a:pPr algn="l" fontAlgn="t"/>
                      <a:r>
                        <a:rPr lang="en-US" sz="105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(23.0, 31.8)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9078">
                <a:tc>
                  <a:txBody>
                    <a:bodyPr/>
                    <a:lstStyle/>
                    <a:p>
                      <a:pPr algn="l" fontAlgn="t"/>
                      <a:r>
                        <a:rPr lang="en-US" sz="105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(27.3, 38.9)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9078">
                <a:tc>
                  <a:txBody>
                    <a:bodyPr/>
                    <a:lstStyle/>
                    <a:p>
                      <a:pPr algn="l" fontAlgn="t"/>
                      <a:r>
                        <a:rPr lang="en-US" sz="105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(28.6, 35.1)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9078">
                <a:tc>
                  <a:txBody>
                    <a:bodyPr/>
                    <a:lstStyle/>
                    <a:p>
                      <a:pPr algn="l" fontAlgn="t"/>
                      <a:r>
                        <a:rPr lang="en-US" sz="105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(31.8, 41.0)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9078">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(32.6, 39.6)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9078">
                <a:tc>
                  <a:txBody>
                    <a:bodyPr/>
                    <a:lstStyle/>
                    <a:p>
                      <a:pPr algn="l" fontAlgn="t"/>
                      <a:r>
                        <a:rPr lang="en-US" sz="105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(27.4, 35.7)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9078">
                <a:tc>
                  <a:txBody>
                    <a:bodyPr/>
                    <a:lstStyle/>
                    <a:p>
                      <a:pPr algn="l" fontAlgn="t"/>
                      <a:r>
                        <a:rPr lang="en-US" sz="105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(28.6, 39.8)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9078">
                <a:tc>
                  <a:txBody>
                    <a:bodyPr/>
                    <a:lstStyle/>
                    <a:p>
                      <a:pPr algn="l" fontAlgn="t"/>
                      <a:r>
                        <a:rPr lang="en-US" sz="105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(33.3, 37.5)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9078">
                <a:tc>
                  <a:txBody>
                    <a:bodyPr/>
                    <a:lstStyle/>
                    <a:p>
                      <a:pPr algn="l" fontAlgn="t"/>
                      <a:r>
                        <a:rPr lang="en-US" sz="105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(17.9, 32.2)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9078">
                <a:tc>
                  <a:txBody>
                    <a:bodyPr/>
                    <a:lstStyle/>
                    <a:p>
                      <a:pPr algn="l" fontAlgn="t"/>
                      <a:r>
                        <a:rPr lang="en-US" sz="105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(23.5, 37.3)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9078">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(18.5, 33.5)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9078">
                <a:tc>
                  <a:txBody>
                    <a:bodyPr/>
                    <a:lstStyle/>
                    <a:p>
                      <a:pPr algn="l" fontAlgn="t"/>
                      <a:r>
                        <a:rPr lang="en-US" sz="105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(21.2, 29.4)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7603">
                <a:tc>
                  <a:txBody>
                    <a:bodyPr/>
                    <a:lstStyle/>
                    <a:p>
                      <a:pPr algn="l" fontAlgn="t"/>
                      <a:r>
                        <a:rPr lang="en-US" sz="105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(29.9, 35.1)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7603">
                <a:tc>
                  <a:txBody>
                    <a:bodyPr/>
                    <a:lstStyle/>
                    <a:p>
                      <a:pPr algn="l" fontAlgn="t"/>
                      <a:r>
                        <a:rPr lang="en-US" sz="105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(32.2, 41.8)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7603">
                <a:tc>
                  <a:txBody>
                    <a:bodyPr/>
                    <a:lstStyle/>
                    <a:p>
                      <a:pPr algn="l" fontAlgn="t"/>
                      <a:r>
                        <a:rPr lang="en-US" sz="105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(27.5, 35.2)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5009">
                <a:tc>
                  <a:txBody>
                    <a:bodyPr/>
                    <a:lstStyle/>
                    <a:p>
                      <a:pPr algn="l" fontAlgn="t"/>
                      <a:r>
                        <a:rPr lang="en-US" sz="1050" b="0" i="0" u="none" strike="noStrike">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(16.7, 36.6)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nvGraphicFramePr>
        <p:xfrm>
          <a:off x="5337560" y="1161883"/>
          <a:ext cx="4167963" cy="4843131"/>
        </p:xfrm>
        <a:graphic>
          <a:graphicData uri="http://schemas.openxmlformats.org/drawingml/2006/table">
            <a:tbl>
              <a:tblPr firstRow="1"/>
              <a:tblGrid>
                <a:gridCol w="1339465">
                  <a:extLst>
                    <a:ext uri="{9D8B030D-6E8A-4147-A177-3AD203B41FA5}">
                      <a16:colId xmlns:a16="http://schemas.microsoft.com/office/drawing/2014/main" val="20000"/>
                    </a:ext>
                  </a:extLst>
                </a:gridCol>
                <a:gridCol w="1400175">
                  <a:extLst>
                    <a:ext uri="{9D8B030D-6E8A-4147-A177-3AD203B41FA5}">
                      <a16:colId xmlns:a16="http://schemas.microsoft.com/office/drawing/2014/main" val="20001"/>
                    </a:ext>
                  </a:extLst>
                </a:gridCol>
                <a:gridCol w="1428323">
                  <a:extLst>
                    <a:ext uri="{9D8B030D-6E8A-4147-A177-3AD203B41FA5}">
                      <a16:colId xmlns:a16="http://schemas.microsoft.com/office/drawing/2014/main" val="20002"/>
                    </a:ext>
                  </a:extLst>
                </a:gridCol>
              </a:tblGrid>
              <a:tr h="172948">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2948">
                <a:tc>
                  <a:txBody>
                    <a:bodyPr/>
                    <a:lstStyle/>
                    <a:p>
                      <a:pPr algn="l" fontAlgn="t"/>
                      <a:r>
                        <a:rPr lang="en-US" sz="1050" b="0" i="0" u="none" strike="noStrike">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(25.0, 38.8)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2948">
                <a:tc>
                  <a:txBody>
                    <a:bodyPr/>
                    <a:lstStyle/>
                    <a:p>
                      <a:pPr algn="l" fontAlgn="t"/>
                      <a:r>
                        <a:rPr lang="en-US" sz="105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(21.2, 33.2)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2948">
                <a:tc>
                  <a:txBody>
                    <a:bodyPr/>
                    <a:lstStyle/>
                    <a:p>
                      <a:pPr algn="l" fontAlgn="t"/>
                      <a:r>
                        <a:rPr lang="en-US" sz="105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(27.9, 33.8)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2948">
                <a:tc>
                  <a:txBody>
                    <a:bodyPr/>
                    <a:lstStyle/>
                    <a:p>
                      <a:pPr algn="l" fontAlgn="t"/>
                      <a:r>
                        <a:rPr lang="en-US" sz="105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(26.9, 34.3)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1181">
                <a:tc>
                  <a:txBody>
                    <a:bodyPr/>
                    <a:lstStyle/>
                    <a:p>
                      <a:pPr algn="l" fontAlgn="t"/>
                      <a:r>
                        <a:rPr lang="en-US" sz="105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(20.2, 36.8)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2948">
                <a:tc>
                  <a:txBody>
                    <a:bodyPr/>
                    <a:lstStyle/>
                    <a:p>
                      <a:pPr algn="l" fontAlgn="t"/>
                      <a:r>
                        <a:rPr lang="en-US" sz="105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(26.8, 30.9)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2948">
                <a:tc>
                  <a:txBody>
                    <a:bodyPr/>
                    <a:lstStyle/>
                    <a:p>
                      <a:pPr algn="l" fontAlgn="t"/>
                      <a:r>
                        <a:rPr lang="en-US" sz="105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(29.7, 32.8)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2948">
                <a:tc>
                  <a:txBody>
                    <a:bodyPr/>
                    <a:lstStyle/>
                    <a:p>
                      <a:pPr algn="l" fontAlgn="t"/>
                      <a:r>
                        <a:rPr lang="en-US" sz="105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(28.6, 32.7)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2948">
                <a:tc>
                  <a:txBody>
                    <a:bodyPr/>
                    <a:lstStyle/>
                    <a:p>
                      <a:pPr algn="l" fontAlgn="t"/>
                      <a:r>
                        <a:rPr lang="en-US" sz="105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(25.2, 31.2)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2948">
                <a:tc>
                  <a:txBody>
                    <a:bodyPr/>
                    <a:lstStyle/>
                    <a:p>
                      <a:pPr algn="l" fontAlgn="t"/>
                      <a:r>
                        <a:rPr lang="en-US" sz="105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(26.7, 44.6)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2948">
                <a:tc>
                  <a:txBody>
                    <a:bodyPr/>
                    <a:lstStyle/>
                    <a:p>
                      <a:pPr algn="l" fontAlgn="t"/>
                      <a:r>
                        <a:rPr lang="en-US" sz="105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(21.4, 31.8)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2948">
                <a:tc>
                  <a:txBody>
                    <a:bodyPr/>
                    <a:lstStyle/>
                    <a:p>
                      <a:pPr algn="l" fontAlgn="t"/>
                      <a:r>
                        <a:rPr lang="en-US" sz="105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(30.2, 37.8)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2948">
                <a:tc>
                  <a:txBody>
                    <a:bodyPr/>
                    <a:lstStyle/>
                    <a:p>
                      <a:pPr algn="l" fontAlgn="t"/>
                      <a:r>
                        <a:rPr lang="en-US" sz="105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(27.1, 36.1)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2948">
                <a:tc>
                  <a:txBody>
                    <a:bodyPr/>
                    <a:lstStyle/>
                    <a:p>
                      <a:pPr algn="l" fontAlgn="t"/>
                      <a:r>
                        <a:rPr lang="en-US" sz="105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(34.1, 44.3)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2948">
                <a:tc>
                  <a:txBody>
                    <a:bodyPr/>
                    <a:lstStyle/>
                    <a:p>
                      <a:pPr algn="l" fontAlgn="t"/>
                      <a:r>
                        <a:rPr lang="en-US" sz="105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(27.6, 29.4)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2948">
                <a:tc>
                  <a:txBody>
                    <a:bodyPr/>
                    <a:lstStyle/>
                    <a:p>
                      <a:pPr algn="l" fontAlgn="t"/>
                      <a:r>
                        <a:rPr lang="en-US" sz="105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(25.7, 32.3)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2948">
                <a:tc>
                  <a:txBody>
                    <a:bodyPr/>
                    <a:lstStyle/>
                    <a:p>
                      <a:pPr algn="l" fontAlgn="t"/>
                      <a:r>
                        <a:rPr lang="en-US" sz="105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(27.3, 37.3)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2948">
                <a:tc>
                  <a:txBody>
                    <a:bodyPr/>
                    <a:lstStyle/>
                    <a:p>
                      <a:pPr algn="l" fontAlgn="t"/>
                      <a:r>
                        <a:rPr lang="en-US" sz="105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(20.0, 39.5)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2948">
                <a:tc>
                  <a:txBody>
                    <a:bodyPr/>
                    <a:lstStyle/>
                    <a:p>
                      <a:pPr algn="l" fontAlgn="t"/>
                      <a:r>
                        <a:rPr lang="en-US" sz="105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(19.7, 37.3)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2948">
                <a:tc>
                  <a:txBody>
                    <a:bodyPr/>
                    <a:lstStyle/>
                    <a:p>
                      <a:pPr algn="l" fontAlgn="t"/>
                      <a:r>
                        <a:rPr lang="en-US" sz="105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(35.4, 38.5)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2948">
                <a:tc>
                  <a:txBody>
                    <a:bodyPr/>
                    <a:lstStyle/>
                    <a:p>
                      <a:pPr algn="l" fontAlgn="t"/>
                      <a:r>
                        <a:rPr lang="en-US" sz="105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(25.7, 29.9)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2948">
                <a:tc>
                  <a:txBody>
                    <a:bodyPr/>
                    <a:lstStyle/>
                    <a:p>
                      <a:pPr algn="l" fontAlgn="t"/>
                      <a:r>
                        <a:rPr lang="en-US" sz="105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(15.4, 31.5)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65302">
                <a:tc>
                  <a:txBody>
                    <a:bodyPr/>
                    <a:lstStyle/>
                    <a:p>
                      <a:pPr algn="l" fontAlgn="t"/>
                      <a:r>
                        <a:rPr lang="en-US" sz="105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(24.3, 31.7)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2948">
                <a:tc>
                  <a:txBody>
                    <a:bodyPr/>
                    <a:lstStyle/>
                    <a:p>
                      <a:pPr algn="l" fontAlgn="t"/>
                      <a:r>
                        <a:rPr lang="en-US" sz="105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(28.7, 34.5)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2948">
                <a:tc>
                  <a:txBody>
                    <a:bodyPr/>
                    <a:lstStyle/>
                    <a:p>
                      <a:pPr algn="l" fontAlgn="t"/>
                      <a:r>
                        <a:rPr lang="en-US" sz="105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(31.4, 49.6)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2948">
                <a:tc>
                  <a:txBody>
                    <a:bodyPr/>
                    <a:lstStyle/>
                    <a:p>
                      <a:pPr algn="l" fontAlgn="t"/>
                      <a:r>
                        <a:rPr lang="en-US" sz="105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(27.6, 39.8)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2948">
                <a:tc>
                  <a:txBody>
                    <a:bodyPr/>
                    <a:lstStyle/>
                    <a:p>
                      <a:pPr algn="l" fontAlgn="t"/>
                      <a:r>
                        <a:rPr lang="en-US" sz="105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(28.4, 38.8)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2136982325"/>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Hispanic Adults,</a:t>
            </a:r>
            <a:br>
              <a:rPr lang="en-US" sz="2000" kern="0" dirty="0">
                <a:latin typeface="Verdana"/>
              </a:rPr>
            </a:br>
            <a:r>
              <a:rPr lang="en-US" sz="2000" kern="0" dirty="0">
                <a:latin typeface="Verdana"/>
              </a:rPr>
              <a:t>by State and Territory, BRFSS, 2014-2016</a:t>
            </a:r>
          </a:p>
        </p:txBody>
      </p:sp>
      <p:sp>
        <p:nvSpPr>
          <p:cNvPr id="4" name="Text Placeholder 3"/>
          <p:cNvSpPr>
            <a:spLocks noGrp="1"/>
          </p:cNvSpPr>
          <p:nvPr>
            <p:ph type="body" sz="quarter" idx="11"/>
          </p:nvPr>
        </p:nvSpPr>
        <p:spPr>
          <a:xfrm>
            <a:off x="514350" y="6079751"/>
            <a:ext cx="9189208" cy="512118"/>
          </a:xfrm>
        </p:spPr>
        <p:txBody>
          <a:bodyPr/>
          <a:lstStyle/>
          <a:p>
            <a:pPr indent="0"/>
            <a:r>
              <a:rPr lang="en-US" sz="900" i="1" dirty="0">
                <a:latin typeface="Verdana" pitchFamily="34" charset="0"/>
              </a:rPr>
              <a:t>Source: </a:t>
            </a:r>
            <a:r>
              <a:rPr lang="en-US" sz="900" dirty="0">
                <a:latin typeface="Verdana" pitchFamily="34" charset="0"/>
              </a:rPr>
              <a:t>Behavioral Risk Factor Surveillance System, CDC. </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nvGraphicFramePr>
        <p:xfrm>
          <a:off x="790575" y="1158467"/>
          <a:ext cx="4251102" cy="4849179"/>
        </p:xfrm>
        <a:graphic>
          <a:graphicData uri="http://schemas.openxmlformats.org/drawingml/2006/table">
            <a:tbl>
              <a:tblPr firstRow="1"/>
              <a:tblGrid>
                <a:gridCol w="1457325">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422177">
                  <a:extLst>
                    <a:ext uri="{9D8B030D-6E8A-4147-A177-3AD203B41FA5}">
                      <a16:colId xmlns:a16="http://schemas.microsoft.com/office/drawing/2014/main" val="20002"/>
                    </a:ext>
                  </a:extLst>
                </a:gridCol>
              </a:tblGrid>
              <a:tr h="179014">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9078">
                <a:tc>
                  <a:txBody>
                    <a:bodyPr/>
                    <a:lstStyle/>
                    <a:p>
                      <a:pPr algn="l" fontAlgn="t"/>
                      <a:r>
                        <a:rPr lang="en-US" sz="110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(21.7, 35.6)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9078">
                <a:tc>
                  <a:txBody>
                    <a:bodyPr/>
                    <a:lstStyle/>
                    <a:p>
                      <a:pPr algn="l" fontAlgn="t"/>
                      <a:r>
                        <a:rPr lang="en-US" sz="110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(21.3, 35.5)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9078">
                <a:tc>
                  <a:txBody>
                    <a:bodyPr/>
                    <a:lstStyle/>
                    <a:p>
                      <a:pPr algn="l" fontAlgn="t"/>
                      <a:r>
                        <a:rPr lang="en-US" sz="110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(32.8, 37.2)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9078">
                <a:tc>
                  <a:txBody>
                    <a:bodyPr/>
                    <a:lstStyle/>
                    <a:p>
                      <a:pPr algn="l" fontAlgn="t"/>
                      <a:r>
                        <a:rPr lang="en-US" sz="110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(25.4, 40.3)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9078">
                <a:tc>
                  <a:txBody>
                    <a:bodyPr/>
                    <a:lstStyle/>
                    <a:p>
                      <a:pPr algn="l" fontAlgn="t"/>
                      <a:r>
                        <a:rPr lang="en-US" sz="110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(31.1, 33.5)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9078">
                <a:tc>
                  <a:txBody>
                    <a:bodyPr/>
                    <a:lstStyle/>
                    <a:p>
                      <a:pPr algn="l" fontAlgn="t"/>
                      <a:r>
                        <a:rPr lang="en-US" sz="110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(25.5, 28.8)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9078">
                <a:tc>
                  <a:txBody>
                    <a:bodyPr/>
                    <a:lstStyle/>
                    <a:p>
                      <a:pPr algn="l" fontAlgn="t"/>
                      <a:r>
                        <a:rPr lang="en-US" sz="110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(28.0, 32.8)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9078">
                <a:tc>
                  <a:txBody>
                    <a:bodyPr/>
                    <a:lstStyle/>
                    <a:p>
                      <a:pPr algn="l" fontAlgn="t"/>
                      <a:r>
                        <a:rPr lang="en-US" sz="110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(27.6, 37.1)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9078">
                <a:tc>
                  <a:txBody>
                    <a:bodyPr/>
                    <a:lstStyle/>
                    <a:p>
                      <a:pPr algn="l" fontAlgn="t"/>
                      <a:r>
                        <a:rPr lang="en-US" sz="110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(15.0, 26.1)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9078">
                <a:tc>
                  <a:txBody>
                    <a:bodyPr/>
                    <a:lstStyle/>
                    <a:p>
                      <a:pPr algn="l" fontAlgn="t"/>
                      <a:r>
                        <a:rPr lang="en-US" sz="110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(25.1, 28.6)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9078">
                <a:tc>
                  <a:txBody>
                    <a:bodyPr/>
                    <a:lstStyle/>
                    <a:p>
                      <a:pPr algn="l" fontAlgn="t"/>
                      <a:r>
                        <a:rPr lang="en-US" sz="110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(23.9, 33.4)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9078">
                <a:tc>
                  <a:txBody>
                    <a:bodyPr/>
                    <a:lstStyle/>
                    <a:p>
                      <a:pPr algn="l" fontAlgn="t"/>
                      <a:r>
                        <a:rPr lang="en-US" sz="110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(27.0, 38.7)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9078">
                <a:tc>
                  <a:txBody>
                    <a:bodyPr/>
                    <a:lstStyle/>
                    <a:p>
                      <a:pPr algn="l" fontAlgn="t"/>
                      <a:r>
                        <a:rPr lang="en-US" sz="110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(28.3, 34.6)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9078">
                <a:tc>
                  <a:txBody>
                    <a:bodyPr/>
                    <a:lstStyle/>
                    <a:p>
                      <a:pPr algn="l" fontAlgn="t"/>
                      <a:r>
                        <a:rPr lang="en-US" sz="110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(29.3, 38.2)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9078">
                <a:tc>
                  <a:txBody>
                    <a:bodyPr/>
                    <a:lstStyle/>
                    <a:p>
                      <a:pPr algn="l" fontAlgn="t"/>
                      <a:r>
                        <a:rPr lang="en-US" sz="110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(33.2, 39.6)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9078">
                <a:tc>
                  <a:txBody>
                    <a:bodyPr/>
                    <a:lstStyle/>
                    <a:p>
                      <a:pPr algn="l" fontAlgn="t"/>
                      <a:r>
                        <a:rPr lang="en-US" sz="110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(24.9, 32.9)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9078">
                <a:tc>
                  <a:txBody>
                    <a:bodyPr/>
                    <a:lstStyle/>
                    <a:p>
                      <a:pPr algn="l" fontAlgn="t"/>
                      <a:r>
                        <a:rPr lang="en-US" sz="110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(24.9, 35.5)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9078">
                <a:tc>
                  <a:txBody>
                    <a:bodyPr/>
                    <a:lstStyle/>
                    <a:p>
                      <a:pPr algn="l" fontAlgn="t"/>
                      <a:r>
                        <a:rPr lang="en-US" sz="110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(32.8, 37.6)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9078">
                <a:tc>
                  <a:txBody>
                    <a:bodyPr/>
                    <a:lstStyle/>
                    <a:p>
                      <a:pPr algn="l" fontAlgn="t"/>
                      <a:r>
                        <a:rPr lang="en-US" sz="110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(18.4, 33.0)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9078">
                <a:tc>
                  <a:txBody>
                    <a:bodyPr/>
                    <a:lstStyle/>
                    <a:p>
                      <a:pPr algn="l" fontAlgn="t"/>
                      <a:r>
                        <a:rPr lang="en-US" sz="110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(25.9, 39.2)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9078">
                <a:tc>
                  <a:txBody>
                    <a:bodyPr/>
                    <a:lstStyle/>
                    <a:p>
                      <a:pPr algn="l" fontAlgn="t"/>
                      <a:r>
                        <a:rPr lang="en-US" sz="110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(22.5, 39.9)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9078">
                <a:tc>
                  <a:txBody>
                    <a:bodyPr/>
                    <a:lstStyle/>
                    <a:p>
                      <a:pPr algn="l" fontAlgn="t"/>
                      <a:r>
                        <a:rPr lang="en-US" sz="110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(21.6, 29.5)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7603">
                <a:tc>
                  <a:txBody>
                    <a:bodyPr/>
                    <a:lstStyle/>
                    <a:p>
                      <a:pPr algn="l" fontAlgn="t"/>
                      <a:r>
                        <a:rPr lang="en-US" sz="110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(28.8, 34.2)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7603">
                <a:tc>
                  <a:txBody>
                    <a:bodyPr/>
                    <a:lstStyle/>
                    <a:p>
                      <a:pPr algn="l" fontAlgn="t"/>
                      <a:r>
                        <a:rPr lang="en-US" sz="110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(33.8, 43.3)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7603">
                <a:tc>
                  <a:txBody>
                    <a:bodyPr/>
                    <a:lstStyle/>
                    <a:p>
                      <a:pPr algn="l" fontAlgn="t"/>
                      <a:r>
                        <a:rPr lang="en-US" sz="110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(30.0, 36.3)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5009">
                <a:tc>
                  <a:txBody>
                    <a:bodyPr/>
                    <a:lstStyle/>
                    <a:p>
                      <a:pPr algn="l" fontAlgn="t"/>
                      <a:r>
                        <a:rPr lang="en-US" sz="1100" b="0" i="0" u="none" strike="noStrike">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(14.2, 33.4)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nvGraphicFramePr>
        <p:xfrm>
          <a:off x="5337560" y="1161883"/>
          <a:ext cx="4167963" cy="4845469"/>
        </p:xfrm>
        <a:graphic>
          <a:graphicData uri="http://schemas.openxmlformats.org/drawingml/2006/table">
            <a:tbl>
              <a:tblPr firstRow="1"/>
              <a:tblGrid>
                <a:gridCol w="1339465">
                  <a:extLst>
                    <a:ext uri="{9D8B030D-6E8A-4147-A177-3AD203B41FA5}">
                      <a16:colId xmlns:a16="http://schemas.microsoft.com/office/drawing/2014/main" val="20000"/>
                    </a:ext>
                  </a:extLst>
                </a:gridCol>
                <a:gridCol w="1400175">
                  <a:extLst>
                    <a:ext uri="{9D8B030D-6E8A-4147-A177-3AD203B41FA5}">
                      <a16:colId xmlns:a16="http://schemas.microsoft.com/office/drawing/2014/main" val="20001"/>
                    </a:ext>
                  </a:extLst>
                </a:gridCol>
                <a:gridCol w="1428323">
                  <a:extLst>
                    <a:ext uri="{9D8B030D-6E8A-4147-A177-3AD203B41FA5}">
                      <a16:colId xmlns:a16="http://schemas.microsoft.com/office/drawing/2014/main" val="20002"/>
                    </a:ext>
                  </a:extLst>
                </a:gridCol>
              </a:tblGrid>
              <a:tr h="172948">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2948">
                <a:tc>
                  <a:txBody>
                    <a:bodyPr/>
                    <a:lstStyle/>
                    <a:p>
                      <a:pPr algn="l" fontAlgn="t"/>
                      <a:r>
                        <a:rPr lang="en-US" sz="1100" b="0" i="0" u="none" strike="noStrike">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(26.1, 40.2)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2948">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(19.1, 31.7)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2948">
                <a:tc>
                  <a:txBody>
                    <a:bodyPr/>
                    <a:lstStyle/>
                    <a:p>
                      <a:pPr algn="l" fontAlgn="t"/>
                      <a:r>
                        <a:rPr lang="en-US" sz="110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(29.1, 34.7)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2948">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(27.3, 34.1)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1181">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(17.7, 33.4)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2948">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(29.1, 33.7)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2948">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(29.7, 33.0)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2948">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(28.7, 32.5)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2948">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(28.1, 34.4)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2948">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(28.8, 46.5)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2948">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(22.7, 33.5)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2948">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(32.7, 41.0)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2948">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(28.6, 36.6)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2948">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(34.3, 45.0)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2948">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(28.5, 30.4)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2948">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(27.4, 34.4)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2948">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(23.9, 33.0)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2948">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(20.0, 41.3)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2948">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(25.1, 42.0)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2948">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(35.7, 39.1)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2948">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(26.0, 30.4)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2948">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(16.7, 34.1)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65302">
                <a:tc>
                  <a:txBody>
                    <a:bodyPr/>
                    <a:lstStyle/>
                    <a:p>
                      <a:pPr algn="l" fontAlgn="t"/>
                      <a:r>
                        <a:rPr lang="en-US" sz="110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(26.1, 33.3)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2948">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(31.7, 37.1)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2948">
                <a:tc>
                  <a:txBody>
                    <a:bodyPr/>
                    <a:lstStyle/>
                    <a:p>
                      <a:pPr algn="l" fontAlgn="t"/>
                      <a:r>
                        <a:rPr lang="en-US" sz="110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(28.7, 47.6)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2948">
                <a:tc>
                  <a:txBody>
                    <a:bodyPr/>
                    <a:lstStyle/>
                    <a:p>
                      <a:pPr algn="l" fontAlgn="t"/>
                      <a:r>
                        <a:rPr lang="en-US" sz="110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(25.7, 37.1)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2948">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(27.2, 38.1)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2984366321"/>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Hispanic Adults,</a:t>
            </a:r>
            <a:br>
              <a:rPr lang="en-US" sz="2000" kern="0" dirty="0">
                <a:latin typeface="Verdana"/>
              </a:rPr>
            </a:br>
            <a:r>
              <a:rPr lang="en-US" sz="2000" kern="0" dirty="0">
                <a:latin typeface="Verdana"/>
              </a:rPr>
              <a:t>by State and Territory, BRFSS, 2015-2017</a:t>
            </a:r>
          </a:p>
        </p:txBody>
      </p:sp>
      <p:sp>
        <p:nvSpPr>
          <p:cNvPr id="4" name="Text Placeholder 3"/>
          <p:cNvSpPr>
            <a:spLocks noGrp="1"/>
          </p:cNvSpPr>
          <p:nvPr>
            <p:ph type="body" sz="quarter" idx="11"/>
          </p:nvPr>
        </p:nvSpPr>
        <p:spPr>
          <a:xfrm>
            <a:off x="514350" y="5992660"/>
            <a:ext cx="9189208" cy="778249"/>
          </a:xfrm>
        </p:spPr>
        <p:txBody>
          <a:bodyPr/>
          <a:lstStyle/>
          <a:p>
            <a:pPr indent="0"/>
            <a:r>
              <a:rPr lang="en-US" sz="900" i="1" dirty="0">
                <a:latin typeface="Verdana" pitchFamily="34" charset="0"/>
              </a:rPr>
              <a:t>Source: </a:t>
            </a:r>
            <a:r>
              <a:rPr lang="en-US" sz="900" dirty="0">
                <a:latin typeface="Verdana" pitchFamily="34" charset="0"/>
              </a:rPr>
              <a:t>Behavioral Risk Factor Surveillance System, CDC. </a:t>
            </a:r>
          </a:p>
          <a:p>
            <a:pPr indent="0"/>
            <a:r>
              <a:rPr lang="en-US" sz="900" dirty="0">
                <a:latin typeface="Verdana" pitchFamily="34" charset="0"/>
              </a:rPr>
              <a:t>. </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nvGraphicFramePr>
        <p:xfrm>
          <a:off x="790575" y="1158468"/>
          <a:ext cx="4251102" cy="4851708"/>
        </p:xfrm>
        <a:graphic>
          <a:graphicData uri="http://schemas.openxmlformats.org/drawingml/2006/table">
            <a:tbl>
              <a:tblPr firstRow="1"/>
              <a:tblGrid>
                <a:gridCol w="1457325">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422177">
                  <a:extLst>
                    <a:ext uri="{9D8B030D-6E8A-4147-A177-3AD203B41FA5}">
                      <a16:colId xmlns:a16="http://schemas.microsoft.com/office/drawing/2014/main" val="20002"/>
                    </a:ext>
                  </a:extLst>
                </a:gridCol>
              </a:tblGrid>
              <a:tr h="173232">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3294">
                <a:tc>
                  <a:txBody>
                    <a:bodyPr/>
                    <a:lstStyle/>
                    <a:p>
                      <a:pPr algn="l" fontAlgn="t"/>
                      <a:r>
                        <a:rPr lang="en-US" sz="110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(25.1, 39.6)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3294">
                <a:tc>
                  <a:txBody>
                    <a:bodyPr/>
                    <a:lstStyle/>
                    <a:p>
                      <a:pPr algn="l" fontAlgn="t"/>
                      <a:r>
                        <a:rPr lang="en-US" sz="110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(21.7, 37.1)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3294">
                <a:tc>
                  <a:txBody>
                    <a:bodyPr/>
                    <a:lstStyle/>
                    <a:p>
                      <a:pPr algn="l" fontAlgn="t"/>
                      <a:r>
                        <a:rPr lang="en-US" sz="110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(33.5, 37.5)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3294">
                <a:tc>
                  <a:txBody>
                    <a:bodyPr/>
                    <a:lstStyle/>
                    <a:p>
                      <a:pPr algn="l" fontAlgn="t"/>
                      <a:r>
                        <a:rPr lang="en-US" sz="110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(22.6, 38.8)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3294">
                <a:tc>
                  <a:txBody>
                    <a:bodyPr/>
                    <a:lstStyle/>
                    <a:p>
                      <a:pPr algn="l" fontAlgn="t"/>
                      <a:r>
                        <a:rPr lang="en-US" sz="110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(30.9, 33.3)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3294">
                <a:tc>
                  <a:txBody>
                    <a:bodyPr/>
                    <a:lstStyle/>
                    <a:p>
                      <a:pPr algn="l" fontAlgn="t"/>
                      <a:r>
                        <a:rPr lang="en-US" sz="110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(25.7, 29.1)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3294">
                <a:tc>
                  <a:txBody>
                    <a:bodyPr/>
                    <a:lstStyle/>
                    <a:p>
                      <a:pPr algn="l" fontAlgn="t"/>
                      <a:r>
                        <a:rPr lang="en-US" sz="110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(29.5, 34.1)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3294">
                <a:tc>
                  <a:txBody>
                    <a:bodyPr/>
                    <a:lstStyle/>
                    <a:p>
                      <a:pPr algn="l" fontAlgn="t"/>
                      <a:r>
                        <a:rPr lang="en-US" sz="110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(27.4, 36.8)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3294">
                <a:tc>
                  <a:txBody>
                    <a:bodyPr/>
                    <a:lstStyle/>
                    <a:p>
                      <a:pPr algn="l" fontAlgn="t"/>
                      <a:r>
                        <a:rPr lang="en-US" sz="110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(15.1, 25.3)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3294">
                <a:tc>
                  <a:txBody>
                    <a:bodyPr/>
                    <a:lstStyle/>
                    <a:p>
                      <a:pPr algn="l" fontAlgn="t"/>
                      <a:r>
                        <a:rPr lang="en-US" sz="110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(26.1, 30.2)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3294">
                <a:tc>
                  <a:txBody>
                    <a:bodyPr/>
                    <a:lstStyle/>
                    <a:p>
                      <a:pPr algn="l" fontAlgn="t"/>
                      <a:r>
                        <a:rPr lang="en-US" sz="110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(25.7, 34.9)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3294">
                <a:tc>
                  <a:txBody>
                    <a:bodyPr/>
                    <a:lstStyle/>
                    <a:p>
                      <a:pPr algn="l" fontAlgn="t"/>
                      <a:r>
                        <a:rPr lang="en-US" sz="110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(27.3, 39.3)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3294">
                <a:tc>
                  <a:txBody>
                    <a:bodyPr/>
                    <a:lstStyle/>
                    <a:p>
                      <a:pPr algn="l" fontAlgn="t"/>
                      <a:r>
                        <a:rPr lang="en-US" sz="110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(28.9, 35.1)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3294">
                <a:tc>
                  <a:txBody>
                    <a:bodyPr/>
                    <a:lstStyle/>
                    <a:p>
                      <a:pPr algn="l" fontAlgn="t"/>
                      <a:r>
                        <a:rPr lang="en-US" sz="110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(29.5, 38.1)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3294">
                <a:tc>
                  <a:txBody>
                    <a:bodyPr/>
                    <a:lstStyle/>
                    <a:p>
                      <a:pPr algn="l" fontAlgn="t"/>
                      <a:r>
                        <a:rPr lang="en-US" sz="110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(33.0, 38.9)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3294">
                <a:tc>
                  <a:txBody>
                    <a:bodyPr/>
                    <a:lstStyle/>
                    <a:p>
                      <a:pPr algn="l" fontAlgn="t"/>
                      <a:r>
                        <a:rPr lang="en-US" sz="110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(24.6, 32.1)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3294">
                <a:tc>
                  <a:txBody>
                    <a:bodyPr/>
                    <a:lstStyle/>
                    <a:p>
                      <a:pPr algn="l" fontAlgn="t"/>
                      <a:r>
                        <a:rPr lang="en-US" sz="110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(28.5, 38.8)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3294">
                <a:tc>
                  <a:txBody>
                    <a:bodyPr/>
                    <a:lstStyle/>
                    <a:p>
                      <a:pPr algn="l" fontAlgn="t"/>
                      <a:r>
                        <a:rPr lang="en-US" sz="110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(34.5, 39.2)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3294">
                <a:tc>
                  <a:txBody>
                    <a:bodyPr/>
                    <a:lstStyle/>
                    <a:p>
                      <a:pPr algn="l" fontAlgn="t"/>
                      <a:r>
                        <a:rPr lang="en-US" sz="110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(21.6, 36.6)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3294">
                <a:tc>
                  <a:txBody>
                    <a:bodyPr/>
                    <a:lstStyle/>
                    <a:p>
                      <a:pPr algn="l" fontAlgn="t"/>
                      <a:r>
                        <a:rPr lang="en-US" sz="110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(25.8, 39.6)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3294">
                <a:tc>
                  <a:txBody>
                    <a:bodyPr/>
                    <a:lstStyle/>
                    <a:p>
                      <a:pPr algn="l" fontAlgn="t"/>
                      <a:r>
                        <a:rPr lang="en-US" sz="110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(23.4, 42.5)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3294">
                <a:tc>
                  <a:txBody>
                    <a:bodyPr/>
                    <a:lstStyle/>
                    <a:p>
                      <a:pPr algn="l" fontAlgn="t"/>
                      <a:r>
                        <a:rPr lang="en-US" sz="110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(23.8, 31.8)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1544">
                <a:tc>
                  <a:txBody>
                    <a:bodyPr/>
                    <a:lstStyle/>
                    <a:p>
                      <a:pPr algn="l" fontAlgn="t"/>
                      <a:r>
                        <a:rPr lang="en-US" sz="110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(28.2, 34.0)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1544">
                <a:tc>
                  <a:txBody>
                    <a:bodyPr/>
                    <a:lstStyle/>
                    <a:p>
                      <a:pPr algn="l" fontAlgn="t"/>
                      <a:r>
                        <a:rPr lang="en-US" sz="110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(34.4, 43.0)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64716">
                <a:tc>
                  <a:txBody>
                    <a:bodyPr/>
                    <a:lstStyle/>
                    <a:p>
                      <a:pPr algn="l" fontAlgn="t"/>
                      <a:r>
                        <a:rPr lang="en-US" sz="110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(30.2, 36.5)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4716">
                <a:tc>
                  <a:txBody>
                    <a:bodyPr/>
                    <a:lstStyle/>
                    <a:p>
                      <a:pPr algn="l" fontAlgn="t"/>
                      <a:r>
                        <a:rPr lang="en-US" sz="110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(20.1, 40.4)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26198628"/>
                  </a:ext>
                </a:extLst>
              </a:tr>
              <a:tr h="164716">
                <a:tc>
                  <a:txBody>
                    <a:bodyPr/>
                    <a:lstStyle/>
                    <a:p>
                      <a:pPr algn="l" fontAlgn="t"/>
                      <a:r>
                        <a:rPr lang="en-US" sz="110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(23.8, 36.8)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nvGraphicFramePr>
        <p:xfrm>
          <a:off x="5337560" y="1161883"/>
          <a:ext cx="4167963" cy="4848294"/>
        </p:xfrm>
        <a:graphic>
          <a:graphicData uri="http://schemas.openxmlformats.org/drawingml/2006/table">
            <a:tbl>
              <a:tblPr firstRow="1"/>
              <a:tblGrid>
                <a:gridCol w="1339465">
                  <a:extLst>
                    <a:ext uri="{9D8B030D-6E8A-4147-A177-3AD203B41FA5}">
                      <a16:colId xmlns:a16="http://schemas.microsoft.com/office/drawing/2014/main" val="20000"/>
                    </a:ext>
                  </a:extLst>
                </a:gridCol>
                <a:gridCol w="1400175">
                  <a:extLst>
                    <a:ext uri="{9D8B030D-6E8A-4147-A177-3AD203B41FA5}">
                      <a16:colId xmlns:a16="http://schemas.microsoft.com/office/drawing/2014/main" val="20001"/>
                    </a:ext>
                  </a:extLst>
                </a:gridCol>
                <a:gridCol w="1428323">
                  <a:extLst>
                    <a:ext uri="{9D8B030D-6E8A-4147-A177-3AD203B41FA5}">
                      <a16:colId xmlns:a16="http://schemas.microsoft.com/office/drawing/2014/main" val="20002"/>
                    </a:ext>
                  </a:extLst>
                </a:gridCol>
              </a:tblGrid>
              <a:tr h="179454">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9454">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(20.0, 33.2)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9454">
                <a:tc>
                  <a:txBody>
                    <a:bodyPr/>
                    <a:lstStyle/>
                    <a:p>
                      <a:pPr algn="l" fontAlgn="t"/>
                      <a:r>
                        <a:rPr lang="en-US" sz="110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(30.0, 35.7)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9454">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(26.1, 32.4)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9454">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(16.7, 33.4)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7997">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(29.4, 34.5)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9454">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(29.6, 33.0)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9454">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(27.1, 30.4)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9454">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(25.0, 31.8)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9454">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(28.6, 45.1)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9454">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(26.7, 37.6)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9454">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(32.6, 41.3)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9454">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(31.1, 38.9)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9454">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(29.9, 39.9)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9454">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(30.0, 32.1)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9454">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(29.6, 36.9)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9454">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(23.6, 32.4)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9454">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(25.0, 46.5)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9454">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(22.6, 37.6)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9454">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(36.1, 39.8)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9454">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(25.6, 30.4)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9454">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(18.7, 35.9)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3947">
                <a:tc>
                  <a:txBody>
                    <a:bodyPr/>
                    <a:lstStyle/>
                    <a:p>
                      <a:pPr algn="l" fontAlgn="t"/>
                      <a:r>
                        <a:rPr lang="en-US" sz="1100" b="0" i="0" u="none" strike="noStrike" dirty="0">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(26.3, 33.7)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9454">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(31.6, 36.2)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9454">
                <a:tc>
                  <a:txBody>
                    <a:bodyPr/>
                    <a:lstStyle/>
                    <a:p>
                      <a:pPr algn="l" fontAlgn="t"/>
                      <a:r>
                        <a:rPr lang="en-US" sz="110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(21.0, 38.6)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9454">
                <a:tc>
                  <a:txBody>
                    <a:bodyPr/>
                    <a:lstStyle/>
                    <a:p>
                      <a:pPr algn="l" fontAlgn="t"/>
                      <a:r>
                        <a:rPr lang="en-US" sz="110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(26.0, 37.5)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9454">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(24.2, 33.9)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313812457"/>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Hispanic Adults,</a:t>
            </a:r>
            <a:br>
              <a:rPr lang="en-US" sz="2000" kern="0" dirty="0">
                <a:latin typeface="Verdana"/>
              </a:rPr>
            </a:br>
            <a:r>
              <a:rPr lang="en-US" sz="2000" kern="0" dirty="0">
                <a:latin typeface="Verdana"/>
              </a:rPr>
              <a:t>by State and Territory, BRFSS, 2016-2018</a:t>
            </a:r>
          </a:p>
        </p:txBody>
      </p:sp>
      <p:sp>
        <p:nvSpPr>
          <p:cNvPr id="4" name="Text Placeholder 3"/>
          <p:cNvSpPr>
            <a:spLocks noGrp="1"/>
          </p:cNvSpPr>
          <p:nvPr>
            <p:ph type="body" sz="quarter" idx="11"/>
          </p:nvPr>
        </p:nvSpPr>
        <p:spPr>
          <a:xfrm>
            <a:off x="514350" y="6018790"/>
            <a:ext cx="9189208" cy="778249"/>
          </a:xfrm>
        </p:spPr>
        <p:txBody>
          <a:bodyPr/>
          <a:lstStyle/>
          <a:p>
            <a:pPr indent="0"/>
            <a:r>
              <a:rPr lang="en-US" sz="900" i="1" dirty="0">
                <a:latin typeface="Verdana" pitchFamily="34" charset="0"/>
              </a:rPr>
              <a:t>Source: </a:t>
            </a:r>
            <a:r>
              <a:rPr lang="en-US" sz="900" dirty="0">
                <a:latin typeface="Verdana" pitchFamily="34" charset="0"/>
              </a:rPr>
              <a:t>Behavioral Risk Factor Surveillance System, CDC. </a:t>
            </a:r>
          </a:p>
          <a:p>
            <a:pPr indent="0"/>
            <a:r>
              <a:rPr lang="en-US" sz="900" dirty="0">
                <a:latin typeface="Verdana" pitchFamily="34" charset="0"/>
              </a:rPr>
              <a:t>. </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728349364"/>
              </p:ext>
            </p:extLst>
          </p:nvPr>
        </p:nvGraphicFramePr>
        <p:xfrm>
          <a:off x="790575" y="1199108"/>
          <a:ext cx="4251102" cy="4851708"/>
        </p:xfrm>
        <a:graphic>
          <a:graphicData uri="http://schemas.openxmlformats.org/drawingml/2006/table">
            <a:tbl>
              <a:tblPr firstRow="1"/>
              <a:tblGrid>
                <a:gridCol w="1457325">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422177">
                  <a:extLst>
                    <a:ext uri="{9D8B030D-6E8A-4147-A177-3AD203B41FA5}">
                      <a16:colId xmlns:a16="http://schemas.microsoft.com/office/drawing/2014/main" val="20002"/>
                    </a:ext>
                  </a:extLst>
                </a:gridCol>
              </a:tblGrid>
              <a:tr h="173232">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3294">
                <a:tc>
                  <a:txBody>
                    <a:bodyPr/>
                    <a:lstStyle/>
                    <a:p>
                      <a:pPr algn="l" fontAlgn="t"/>
                      <a:r>
                        <a:rPr lang="en-US" sz="110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(24.6, 39.8)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3294">
                <a:tc>
                  <a:txBody>
                    <a:bodyPr/>
                    <a:lstStyle/>
                    <a:p>
                      <a:pPr algn="l" fontAlgn="t"/>
                      <a:r>
                        <a:rPr lang="en-US" sz="110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(22.6, 38.2)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3294">
                <a:tc>
                  <a:txBody>
                    <a:bodyPr/>
                    <a:lstStyle/>
                    <a:p>
                      <a:pPr algn="l" fontAlgn="t"/>
                      <a:r>
                        <a:rPr lang="en-US" sz="110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(32.7, 36.9)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3294">
                <a:tc>
                  <a:txBody>
                    <a:bodyPr/>
                    <a:lstStyle/>
                    <a:p>
                      <a:pPr algn="l" fontAlgn="t"/>
                      <a:r>
                        <a:rPr lang="en-US" sz="110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(24.7, 40.4)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3294">
                <a:tc>
                  <a:txBody>
                    <a:bodyPr/>
                    <a:lstStyle/>
                    <a:p>
                      <a:pPr algn="l" fontAlgn="t"/>
                      <a:r>
                        <a:rPr lang="en-US" sz="110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(31.6, 34.0)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3294">
                <a:tc>
                  <a:txBody>
                    <a:bodyPr/>
                    <a:lstStyle/>
                    <a:p>
                      <a:pPr algn="l" fontAlgn="t"/>
                      <a:r>
                        <a:rPr lang="en-US" sz="110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(26.5, 29.8)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3294">
                <a:tc>
                  <a:txBody>
                    <a:bodyPr/>
                    <a:lstStyle/>
                    <a:p>
                      <a:pPr algn="l" fontAlgn="t"/>
                      <a:r>
                        <a:rPr lang="en-US" sz="110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(29.7, 34.4)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3294">
                <a:tc>
                  <a:txBody>
                    <a:bodyPr/>
                    <a:lstStyle/>
                    <a:p>
                      <a:pPr algn="l" fontAlgn="t"/>
                      <a:r>
                        <a:rPr lang="en-US" sz="110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(26.2, 34.5)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3294">
                <a:tc>
                  <a:txBody>
                    <a:bodyPr/>
                    <a:lstStyle/>
                    <a:p>
                      <a:pPr algn="l" fontAlgn="t"/>
                      <a:r>
                        <a:rPr lang="en-US" sz="110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(19.0, 28.5)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3294">
                <a:tc>
                  <a:txBody>
                    <a:bodyPr/>
                    <a:lstStyle/>
                    <a:p>
                      <a:pPr algn="l" fontAlgn="t"/>
                      <a:r>
                        <a:rPr lang="en-US" sz="110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(28.4, 33.1)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3294">
                <a:tc>
                  <a:txBody>
                    <a:bodyPr/>
                    <a:lstStyle/>
                    <a:p>
                      <a:pPr algn="l" fontAlgn="t"/>
                      <a:r>
                        <a:rPr lang="en-US" sz="110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(26.6, 33.9)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3294">
                <a:tc>
                  <a:txBody>
                    <a:bodyPr/>
                    <a:lstStyle/>
                    <a:p>
                      <a:pPr algn="l" fontAlgn="t"/>
                      <a:r>
                        <a:rPr lang="en-US" sz="110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(26.8, 38.6)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3294">
                <a:tc>
                  <a:txBody>
                    <a:bodyPr/>
                    <a:lstStyle/>
                    <a:p>
                      <a:pPr algn="l" fontAlgn="t"/>
                      <a:r>
                        <a:rPr lang="en-US" sz="110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(30.3, 36.3)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3294">
                <a:tc>
                  <a:txBody>
                    <a:bodyPr/>
                    <a:lstStyle/>
                    <a:p>
                      <a:pPr algn="l" fontAlgn="t"/>
                      <a:r>
                        <a:rPr lang="en-US" sz="110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(29.1, 37.9)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3294">
                <a:tc>
                  <a:txBody>
                    <a:bodyPr/>
                    <a:lstStyle/>
                    <a:p>
                      <a:pPr algn="l" fontAlgn="t"/>
                      <a:r>
                        <a:rPr lang="en-US" sz="110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(32.9, 38.4)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3294">
                <a:tc>
                  <a:txBody>
                    <a:bodyPr/>
                    <a:lstStyle/>
                    <a:p>
                      <a:pPr algn="l" fontAlgn="t"/>
                      <a:r>
                        <a:rPr lang="en-US" sz="110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(28.1, 35.4)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3294">
                <a:tc>
                  <a:txBody>
                    <a:bodyPr/>
                    <a:lstStyle/>
                    <a:p>
                      <a:pPr algn="l" fontAlgn="t"/>
                      <a:r>
                        <a:rPr lang="en-US" sz="110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(30.5, 38.6)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3294">
                <a:tc>
                  <a:txBody>
                    <a:bodyPr/>
                    <a:lstStyle/>
                    <a:p>
                      <a:pPr algn="l" fontAlgn="t"/>
                      <a:r>
                        <a:rPr lang="en-US" sz="110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(33.7, 39.1)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3294">
                <a:tc>
                  <a:txBody>
                    <a:bodyPr/>
                    <a:lstStyle/>
                    <a:p>
                      <a:pPr algn="l" fontAlgn="t"/>
                      <a:r>
                        <a:rPr lang="en-US" sz="110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(24.2, 38.6)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3294">
                <a:tc>
                  <a:txBody>
                    <a:bodyPr/>
                    <a:lstStyle/>
                    <a:p>
                      <a:pPr algn="l" fontAlgn="t"/>
                      <a:r>
                        <a:rPr lang="en-US" sz="110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(25.6, 38.6)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3294">
                <a:tc>
                  <a:txBody>
                    <a:bodyPr/>
                    <a:lstStyle/>
                    <a:p>
                      <a:pPr algn="l" fontAlgn="t"/>
                      <a:r>
                        <a:rPr lang="en-US" sz="110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(20.4, 39.4)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3294">
                <a:tc>
                  <a:txBody>
                    <a:bodyPr/>
                    <a:lstStyle/>
                    <a:p>
                      <a:pPr algn="l" fontAlgn="t"/>
                      <a:r>
                        <a:rPr lang="en-US" sz="110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(26.6, 33.1)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1544">
                <a:tc>
                  <a:txBody>
                    <a:bodyPr/>
                    <a:lstStyle/>
                    <a:p>
                      <a:pPr algn="l" fontAlgn="t"/>
                      <a:r>
                        <a:rPr lang="en-US" sz="110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(27.1, 33.1)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1544">
                <a:tc>
                  <a:txBody>
                    <a:bodyPr/>
                    <a:lstStyle/>
                    <a:p>
                      <a:pPr algn="l" fontAlgn="t"/>
                      <a:r>
                        <a:rPr lang="en-US" sz="110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(32.8, 41.1)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64716">
                <a:tc>
                  <a:txBody>
                    <a:bodyPr/>
                    <a:lstStyle/>
                    <a:p>
                      <a:pPr algn="l" fontAlgn="t"/>
                      <a:r>
                        <a:rPr lang="en-US" sz="110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(31.6, 37.5)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4716">
                <a:tc>
                  <a:txBody>
                    <a:bodyPr/>
                    <a:lstStyle/>
                    <a:p>
                      <a:pPr algn="l" fontAlgn="t"/>
                      <a:r>
                        <a:rPr lang="en-US" sz="110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(20.1, 38.0)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26198628"/>
                  </a:ext>
                </a:extLst>
              </a:tr>
              <a:tr h="164716">
                <a:tc>
                  <a:txBody>
                    <a:bodyPr/>
                    <a:lstStyle/>
                    <a:p>
                      <a:pPr algn="l" fontAlgn="t"/>
                      <a:r>
                        <a:rPr lang="en-US" sz="110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(30.3, 44.5)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3849839173"/>
              </p:ext>
            </p:extLst>
          </p:nvPr>
        </p:nvGraphicFramePr>
        <p:xfrm>
          <a:off x="5337560" y="1202523"/>
          <a:ext cx="4167963" cy="4836480"/>
        </p:xfrm>
        <a:graphic>
          <a:graphicData uri="http://schemas.openxmlformats.org/drawingml/2006/table">
            <a:tbl>
              <a:tblPr firstRow="1"/>
              <a:tblGrid>
                <a:gridCol w="1339465">
                  <a:extLst>
                    <a:ext uri="{9D8B030D-6E8A-4147-A177-3AD203B41FA5}">
                      <a16:colId xmlns:a16="http://schemas.microsoft.com/office/drawing/2014/main" val="20000"/>
                    </a:ext>
                  </a:extLst>
                </a:gridCol>
                <a:gridCol w="1400175">
                  <a:extLst>
                    <a:ext uri="{9D8B030D-6E8A-4147-A177-3AD203B41FA5}">
                      <a16:colId xmlns:a16="http://schemas.microsoft.com/office/drawing/2014/main" val="20001"/>
                    </a:ext>
                  </a:extLst>
                </a:gridCol>
                <a:gridCol w="1428323">
                  <a:extLst>
                    <a:ext uri="{9D8B030D-6E8A-4147-A177-3AD203B41FA5}">
                      <a16:colId xmlns:a16="http://schemas.microsoft.com/office/drawing/2014/main" val="20002"/>
                    </a:ext>
                  </a:extLst>
                </a:gridCol>
              </a:tblGrid>
              <a:tr h="179454">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9454">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(20.7, 33.9)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9454">
                <a:tc>
                  <a:txBody>
                    <a:bodyPr/>
                    <a:lstStyle/>
                    <a:p>
                      <a:pPr algn="l" fontAlgn="t"/>
                      <a:r>
                        <a:rPr lang="en-US" sz="110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(31.4, 36.7)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9454">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(26.1, 31.8)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9454">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(17.0, 33.1)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7997">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(28.9, 35.0)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9454">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(31.2, 34.5)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9454">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(27.9, 31.0)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9454">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(26.5, 33.7)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9454">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(32.1, 49.0)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9454">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(34.3, 45.5)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9454">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(32.8, 41.3)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9454">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(31.2, 37.9)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36343">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(28.1, 36.7)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9454">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(31.1, 33.2)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9454">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(30.8, 38.1)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9454">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(23.6, 31.9)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9454">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(23.6, 43.7)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9454">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(26.7, 41.4)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9454">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(35.8, 40.0)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9454">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(26.6, 31.3)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9454">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(17.1, 34.6)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3947">
                <a:tc>
                  <a:txBody>
                    <a:bodyPr/>
                    <a:lstStyle/>
                    <a:p>
                      <a:pPr algn="l" fontAlgn="t"/>
                      <a:r>
                        <a:rPr lang="en-US" sz="1100" b="0" i="0" u="none" strike="noStrike" dirty="0">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(25.9, 32.8)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9454">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(33.5, 38.2)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9454">
                <a:tc>
                  <a:txBody>
                    <a:bodyPr/>
                    <a:lstStyle/>
                    <a:p>
                      <a:pPr algn="l" fontAlgn="t"/>
                      <a:r>
                        <a:rPr lang="en-US" sz="110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(18.9, 36.2)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9454">
                <a:tc>
                  <a:txBody>
                    <a:bodyPr/>
                    <a:lstStyle/>
                    <a:p>
                      <a:pPr algn="l" fontAlgn="t"/>
                      <a:r>
                        <a:rPr lang="en-US" sz="110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(29.4, 40.9)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9454">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(25.5, 34.2)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171022330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7793" y="343416"/>
            <a:ext cx="9268720" cy="912079"/>
          </a:xfrm>
        </p:spPr>
        <p:txBody>
          <a:bodyPr/>
          <a:lstStyle/>
          <a:p>
            <a:br>
              <a:rPr lang="en-US" sz="2400" kern="0" dirty="0">
                <a:latin typeface="Verdana" panose="020B0604030504040204" pitchFamily="34" charset="0"/>
                <a:ea typeface="Verdana" panose="020B0604030504040204" pitchFamily="34" charset="0"/>
                <a:cs typeface="Verdana" panose="020B0604030504040204" pitchFamily="34" charset="0"/>
              </a:rPr>
            </a:br>
            <a:br>
              <a:rPr lang="en-US" sz="2400" kern="0" dirty="0">
                <a:latin typeface="Verdana" panose="020B0604030504040204" pitchFamily="34" charset="0"/>
                <a:ea typeface="Verdana" panose="020B0604030504040204" pitchFamily="34" charset="0"/>
                <a:cs typeface="Verdana" panose="020B0604030504040204" pitchFamily="34" charset="0"/>
              </a:rPr>
            </a:br>
            <a:br>
              <a:rPr lang="en-US" sz="2400" kern="0" dirty="0">
                <a:latin typeface="Verdana" panose="020B0604030504040204" pitchFamily="34" charset="0"/>
                <a:ea typeface="Verdana" panose="020B0604030504040204" pitchFamily="34" charset="0"/>
                <a:cs typeface="Verdana" panose="020B0604030504040204" pitchFamily="34" charset="0"/>
              </a:rPr>
            </a:br>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White Adults, by State and Territory, BRFSS, 2012-2014</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descr="Prevalence of Self-Reported Obesity Among Non-Hispanic White Adults, by State and Territory, BRFSS, 2012-2014">
            <a:extLst>
              <a:ext uri="{FF2B5EF4-FFF2-40B4-BE49-F238E27FC236}">
                <a16:creationId xmlns:a16="http://schemas.microsoft.com/office/drawing/2014/main" id="{F05329F4-0C5E-4E4E-9970-F6F4BE5A338A}"/>
              </a:ext>
            </a:extLst>
          </p:cNvPr>
          <p:cNvPicPr>
            <a:picLocks noChangeAspect="1"/>
          </p:cNvPicPr>
          <p:nvPr/>
        </p:nvPicPr>
        <p:blipFill>
          <a:blip r:embed="rId2"/>
          <a:stretch>
            <a:fillRect/>
          </a:stretch>
        </p:blipFill>
        <p:spPr>
          <a:xfrm>
            <a:off x="914400" y="1371600"/>
            <a:ext cx="7898881" cy="4990835"/>
          </a:xfrm>
          <a:prstGeom prst="rect">
            <a:avLst/>
          </a:prstGeom>
        </p:spPr>
      </p:pic>
      <p:sp>
        <p:nvSpPr>
          <p:cNvPr id="8" name="TextBox 7"/>
          <p:cNvSpPr txBox="1"/>
          <p:nvPr/>
        </p:nvSpPr>
        <p:spPr>
          <a:xfrm>
            <a:off x="1291376" y="6438188"/>
            <a:ext cx="7705725" cy="246221"/>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p:txBody>
      </p:sp>
      <p:pic>
        <p:nvPicPr>
          <p:cNvPr id="4" name="Picture 2" descr="HHS and CDC logo" title="HHS and CDC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9018050"/>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Hispanic Adults,</a:t>
            </a:r>
            <a:br>
              <a:rPr lang="en-US" sz="2000" kern="0" dirty="0">
                <a:latin typeface="Verdana"/>
              </a:rPr>
            </a:br>
            <a:r>
              <a:rPr lang="en-US" sz="2000" kern="0" dirty="0">
                <a:latin typeface="Verdana"/>
              </a:rPr>
              <a:t>by State and Territory, BRFSS, 2017-2019</a:t>
            </a:r>
          </a:p>
        </p:txBody>
      </p:sp>
      <p:sp>
        <p:nvSpPr>
          <p:cNvPr id="8" name="Text Placeholder 3">
            <a:extLst>
              <a:ext uri="{FF2B5EF4-FFF2-40B4-BE49-F238E27FC236}">
                <a16:creationId xmlns:a16="http://schemas.microsoft.com/office/drawing/2014/main" id="{92242C3D-1601-42E0-9D21-17BCD44BEBFE}"/>
              </a:ext>
            </a:extLst>
          </p:cNvPr>
          <p:cNvSpPr>
            <a:spLocks noGrp="1"/>
          </p:cNvSpPr>
          <p:nvPr>
            <p:ph type="body" sz="quarter" idx="11"/>
          </p:nvPr>
        </p:nvSpPr>
        <p:spPr>
          <a:xfrm>
            <a:off x="514350" y="6140714"/>
            <a:ext cx="9189208" cy="668866"/>
          </a:xfrm>
        </p:spPr>
        <p:txBody>
          <a:bodyPr/>
          <a:lstStyle/>
          <a:p>
            <a:pPr indent="0"/>
            <a:r>
              <a:rPr lang="en-US" sz="900"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a:t>
            </a:r>
            <a:r>
              <a:rPr lang="en-US" sz="900" dirty="0">
                <a:solidFill>
                  <a:srgbClr val="060606"/>
                </a:solidFill>
                <a:latin typeface="Verdana" pitchFamily="34" charset="0"/>
              </a:rPr>
              <a:t>%, or no data in a specific year.</a:t>
            </a:r>
          </a:p>
          <a:p>
            <a:pPr indent="0"/>
            <a:r>
              <a:rPr lang="en-US" sz="900" i="1" dirty="0">
                <a:latin typeface="Verdana" pitchFamily="34" charset="0"/>
              </a:rPr>
              <a:t>Source: </a:t>
            </a:r>
            <a:r>
              <a:rPr lang="en-US" sz="900" dirty="0">
                <a:latin typeface="Verdana" pitchFamily="34" charset="0"/>
              </a:rPr>
              <a:t>Behavioral Risk Factor Surveillance System, CDC. </a:t>
            </a:r>
          </a:p>
          <a:p>
            <a:pPr indent="0"/>
            <a:r>
              <a:rPr lang="en-US" sz="900" dirty="0">
                <a:latin typeface="Verdana" pitchFamily="34" charset="0"/>
              </a:rPr>
              <a:t>. </a:t>
            </a:r>
          </a:p>
          <a:p>
            <a:endParaRPr lang="en-US" sz="1000" dirty="0">
              <a:latin typeface="Verdana" pitchFamily="34" charset="0"/>
            </a:endParaRPr>
          </a:p>
        </p:txBody>
      </p:sp>
      <p:graphicFrame>
        <p:nvGraphicFramePr>
          <p:cNvPr id="9" name="Table 8" descr="Prevalence of Self-Reported Obesity Among U.S. Adults" title="Prevalence of Self-Reported Obesity Among U.S. Adults">
            <a:extLst>
              <a:ext uri="{FF2B5EF4-FFF2-40B4-BE49-F238E27FC236}">
                <a16:creationId xmlns:a16="http://schemas.microsoft.com/office/drawing/2014/main" id="{A244BD27-B585-49E7-B430-6D1575684E12}"/>
              </a:ext>
            </a:extLst>
          </p:cNvPr>
          <p:cNvGraphicFramePr>
            <a:graphicFrameLocks noGrp="1"/>
          </p:cNvGraphicFramePr>
          <p:nvPr>
            <p:extLst>
              <p:ext uri="{D42A27DB-BD31-4B8C-83A1-F6EECF244321}">
                <p14:modId xmlns:p14="http://schemas.microsoft.com/office/powerpoint/2010/main" val="855473736"/>
              </p:ext>
            </p:extLst>
          </p:nvPr>
        </p:nvGraphicFramePr>
        <p:xfrm>
          <a:off x="790575" y="1158468"/>
          <a:ext cx="4251102" cy="4851708"/>
        </p:xfrm>
        <a:graphic>
          <a:graphicData uri="http://schemas.openxmlformats.org/drawingml/2006/table">
            <a:tbl>
              <a:tblPr firstRow="1"/>
              <a:tblGrid>
                <a:gridCol w="1457325">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422177">
                  <a:extLst>
                    <a:ext uri="{9D8B030D-6E8A-4147-A177-3AD203B41FA5}">
                      <a16:colId xmlns:a16="http://schemas.microsoft.com/office/drawing/2014/main" val="20002"/>
                    </a:ext>
                  </a:extLst>
                </a:gridCol>
              </a:tblGrid>
              <a:tr h="173232">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3294">
                <a:tc>
                  <a:txBody>
                    <a:bodyPr/>
                    <a:lstStyle/>
                    <a:p>
                      <a:pPr algn="l" fontAlgn="t"/>
                      <a:r>
                        <a:rPr lang="en-US" sz="110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(26.2, 41.8)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3294">
                <a:tc>
                  <a:txBody>
                    <a:bodyPr/>
                    <a:lstStyle/>
                    <a:p>
                      <a:pPr algn="l" fontAlgn="t"/>
                      <a:r>
                        <a:rPr lang="en-US" sz="110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(26.0, 42.3)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3294">
                <a:tc>
                  <a:txBody>
                    <a:bodyPr/>
                    <a:lstStyle/>
                    <a:p>
                      <a:pPr algn="l" fontAlgn="t"/>
                      <a:r>
                        <a:rPr lang="en-US" sz="110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(33.0, 37.4)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3294">
                <a:tc>
                  <a:txBody>
                    <a:bodyPr/>
                    <a:lstStyle/>
                    <a:p>
                      <a:pPr algn="l" fontAlgn="t"/>
                      <a:r>
                        <a:rPr lang="en-US" sz="110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(25.7, 40.2)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3294">
                <a:tc>
                  <a:txBody>
                    <a:bodyPr/>
                    <a:lstStyle/>
                    <a:p>
                      <a:pPr algn="l" fontAlgn="t"/>
                      <a:r>
                        <a:rPr lang="en-US" sz="110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(31.8, 34.1)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3294">
                <a:tc>
                  <a:txBody>
                    <a:bodyPr/>
                    <a:lstStyle/>
                    <a:p>
                      <a:pPr algn="l" fontAlgn="t"/>
                      <a:r>
                        <a:rPr lang="en-US" sz="110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(28.1, 31.5)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3294">
                <a:tc>
                  <a:txBody>
                    <a:bodyPr/>
                    <a:lstStyle/>
                    <a:p>
                      <a:pPr algn="l" fontAlgn="t"/>
                      <a:r>
                        <a:rPr lang="en-US" sz="110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(30.4, 35.3)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3294">
                <a:tc>
                  <a:txBody>
                    <a:bodyPr/>
                    <a:lstStyle/>
                    <a:p>
                      <a:pPr algn="l" fontAlgn="t"/>
                      <a:r>
                        <a:rPr lang="en-US" sz="110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(29.1, 38.5)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3294">
                <a:tc>
                  <a:txBody>
                    <a:bodyPr/>
                    <a:lstStyle/>
                    <a:p>
                      <a:pPr algn="l" fontAlgn="t"/>
                      <a:r>
                        <a:rPr lang="en-US" sz="110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(20.1, 29.7)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3294">
                <a:tc>
                  <a:txBody>
                    <a:bodyPr/>
                    <a:lstStyle/>
                    <a:p>
                      <a:pPr algn="l" fontAlgn="t"/>
                      <a:r>
                        <a:rPr lang="en-US" sz="110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(28.5, 33.6)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3294">
                <a:tc>
                  <a:txBody>
                    <a:bodyPr/>
                    <a:lstStyle/>
                    <a:p>
                      <a:pPr algn="l" fontAlgn="t"/>
                      <a:r>
                        <a:rPr lang="en-US" sz="110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(29.3, 36.8)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3294">
                <a:tc>
                  <a:txBody>
                    <a:bodyPr/>
                    <a:lstStyle/>
                    <a:p>
                      <a:pPr algn="l" fontAlgn="t"/>
                      <a:r>
                        <a:rPr lang="en-US" sz="110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(28.2, 40.4)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3294">
                <a:tc>
                  <a:txBody>
                    <a:bodyPr/>
                    <a:lstStyle/>
                    <a:p>
                      <a:pPr algn="l" fontAlgn="t"/>
                      <a:r>
                        <a:rPr lang="en-US" sz="110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(31.0, 37.0)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3294">
                <a:tc>
                  <a:txBody>
                    <a:bodyPr/>
                    <a:lstStyle/>
                    <a:p>
                      <a:pPr algn="l" fontAlgn="t"/>
                      <a:r>
                        <a:rPr lang="en-US" sz="110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(28.6, 37.4)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3294">
                <a:tc>
                  <a:txBody>
                    <a:bodyPr/>
                    <a:lstStyle/>
                    <a:p>
                      <a:pPr algn="l" fontAlgn="t"/>
                      <a:r>
                        <a:rPr lang="en-US" sz="110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(32.2, 37.1)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3294">
                <a:tc>
                  <a:txBody>
                    <a:bodyPr/>
                    <a:lstStyle/>
                    <a:p>
                      <a:pPr algn="l" fontAlgn="t"/>
                      <a:r>
                        <a:rPr lang="en-US" sz="110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(34.5, 42.2)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3294">
                <a:tc>
                  <a:txBody>
                    <a:bodyPr/>
                    <a:lstStyle/>
                    <a:p>
                      <a:pPr algn="l" fontAlgn="t"/>
                      <a:r>
                        <a:rPr lang="en-US" sz="110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(33.6, 40.7)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3294">
                <a:tc>
                  <a:txBody>
                    <a:bodyPr/>
                    <a:lstStyle/>
                    <a:p>
                      <a:pPr algn="l" fontAlgn="t"/>
                      <a:r>
                        <a:rPr lang="en-US" sz="110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(34.0, 39.4)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3294">
                <a:tc>
                  <a:txBody>
                    <a:bodyPr/>
                    <a:lstStyle/>
                    <a:p>
                      <a:pPr algn="l" fontAlgn="t"/>
                      <a:r>
                        <a:rPr lang="en-US" sz="110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(24.3, 39.8)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3294">
                <a:tc>
                  <a:txBody>
                    <a:bodyPr/>
                    <a:lstStyle/>
                    <a:p>
                      <a:pPr algn="l" fontAlgn="t"/>
                      <a:r>
                        <a:rPr lang="en-US" sz="110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(26.9, 39.1)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3294">
                <a:tc>
                  <a:txBody>
                    <a:bodyPr/>
                    <a:lstStyle/>
                    <a:p>
                      <a:pPr algn="l" fontAlgn="t"/>
                      <a:r>
                        <a:rPr lang="en-US" sz="110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(21.2, 37.4)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3294">
                <a:tc>
                  <a:txBody>
                    <a:bodyPr/>
                    <a:lstStyle/>
                    <a:p>
                      <a:pPr algn="l" fontAlgn="t"/>
                      <a:r>
                        <a:rPr lang="en-US" sz="110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(27.8, 34.1)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1544">
                <a:tc>
                  <a:txBody>
                    <a:bodyPr/>
                    <a:lstStyle/>
                    <a:p>
                      <a:pPr algn="l" fontAlgn="t"/>
                      <a:r>
                        <a:rPr lang="en-US" sz="110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(26.8, 32.9)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1544">
                <a:tc>
                  <a:txBody>
                    <a:bodyPr/>
                    <a:lstStyle/>
                    <a:p>
                      <a:pPr algn="l" fontAlgn="t"/>
                      <a:r>
                        <a:rPr lang="en-US" sz="110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(35.8, 44.4)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64716">
                <a:tc>
                  <a:txBody>
                    <a:bodyPr/>
                    <a:lstStyle/>
                    <a:p>
                      <a:pPr algn="l" fontAlgn="t"/>
                      <a:r>
                        <a:rPr lang="en-US" sz="110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(30.5, 36.5)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4716">
                <a:tc>
                  <a:txBody>
                    <a:bodyPr/>
                    <a:lstStyle/>
                    <a:p>
                      <a:pPr algn="l" fontAlgn="t"/>
                      <a:r>
                        <a:rPr lang="en-US" sz="110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(22.1, 41.2)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26198628"/>
                  </a:ext>
                </a:extLst>
              </a:tr>
              <a:tr h="164716">
                <a:tc>
                  <a:txBody>
                    <a:bodyPr/>
                    <a:lstStyle/>
                    <a:p>
                      <a:pPr algn="l" fontAlgn="t"/>
                      <a:r>
                        <a:rPr lang="en-US" sz="110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(32.4, 45.7)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10" name="Table 9" descr="Prevalence of Self-Reported Obesity Among U.S. Adults" title="Prevalence of Self-Reported Obesity Among U.S. Adults">
            <a:extLst>
              <a:ext uri="{FF2B5EF4-FFF2-40B4-BE49-F238E27FC236}">
                <a16:creationId xmlns:a16="http://schemas.microsoft.com/office/drawing/2014/main" id="{E221810E-FF91-46DD-932B-6DD31C018332}"/>
              </a:ext>
            </a:extLst>
          </p:cNvPr>
          <p:cNvGraphicFramePr>
            <a:graphicFrameLocks noGrp="1"/>
          </p:cNvGraphicFramePr>
          <p:nvPr>
            <p:extLst>
              <p:ext uri="{D42A27DB-BD31-4B8C-83A1-F6EECF244321}">
                <p14:modId xmlns:p14="http://schemas.microsoft.com/office/powerpoint/2010/main" val="843439724"/>
              </p:ext>
            </p:extLst>
          </p:nvPr>
        </p:nvGraphicFramePr>
        <p:xfrm>
          <a:off x="5337560" y="1161883"/>
          <a:ext cx="4167963" cy="4836480"/>
        </p:xfrm>
        <a:graphic>
          <a:graphicData uri="http://schemas.openxmlformats.org/drawingml/2006/table">
            <a:tbl>
              <a:tblPr firstRow="1"/>
              <a:tblGrid>
                <a:gridCol w="1339465">
                  <a:extLst>
                    <a:ext uri="{9D8B030D-6E8A-4147-A177-3AD203B41FA5}">
                      <a16:colId xmlns:a16="http://schemas.microsoft.com/office/drawing/2014/main" val="20000"/>
                    </a:ext>
                  </a:extLst>
                </a:gridCol>
                <a:gridCol w="1400175">
                  <a:extLst>
                    <a:ext uri="{9D8B030D-6E8A-4147-A177-3AD203B41FA5}">
                      <a16:colId xmlns:a16="http://schemas.microsoft.com/office/drawing/2014/main" val="20001"/>
                    </a:ext>
                  </a:extLst>
                </a:gridCol>
                <a:gridCol w="1428323">
                  <a:extLst>
                    <a:ext uri="{9D8B030D-6E8A-4147-A177-3AD203B41FA5}">
                      <a16:colId xmlns:a16="http://schemas.microsoft.com/office/drawing/2014/main" val="20002"/>
                    </a:ext>
                  </a:extLst>
                </a:gridCol>
              </a:tblGrid>
              <a:tr h="179454">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9454">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(22.4, 34.9)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9454">
                <a:tc>
                  <a:txBody>
                    <a:bodyPr/>
                    <a:lstStyle/>
                    <a:p>
                      <a:pPr algn="l" fontAlgn="t"/>
                      <a:r>
                        <a:rPr lang="en-US" sz="110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(32.7, 37.7)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9454">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(28.7, 34.6)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9454">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(19.7, 37.0)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7997">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9454">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(32.8, 36.1)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9454">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(27.7, 30.9)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9454">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(26.5, 33.9)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9454">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(31.5, 48.0)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9454">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(34.9, 45.8)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9454">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(32.9, 40.9)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9454">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(31.3, 37.7)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36343">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(27.0, 35.1)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9454">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(31.8, 33.8)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9454">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(31.6, 38.8)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9454">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(25.2, 34.5)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9454">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(28.9, 49.2)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9454">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(26.3, 40.4)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9454">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(36.6, 40.9)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9454">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(28.3, 32.8)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9454">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(10.5, 25.6)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3947">
                <a:tc>
                  <a:txBody>
                    <a:bodyPr/>
                    <a:lstStyle/>
                    <a:p>
                      <a:pPr algn="l" fontAlgn="t"/>
                      <a:r>
                        <a:rPr lang="en-US" sz="1100" b="0" i="0" u="none" strike="noStrike" dirty="0">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(27.4, 34.7)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9454">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(32.9, 37.6)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9454">
                <a:tc>
                  <a:txBody>
                    <a:bodyPr/>
                    <a:lstStyle/>
                    <a:p>
                      <a:pPr algn="l" fontAlgn="t"/>
                      <a:r>
                        <a:rPr lang="en-US" sz="110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(24.6, 43.8)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9454">
                <a:tc>
                  <a:txBody>
                    <a:bodyPr/>
                    <a:lstStyle/>
                    <a:p>
                      <a:pPr algn="l" fontAlgn="t"/>
                      <a:r>
                        <a:rPr lang="en-US" sz="110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(34.2, 46.0)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9454">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(25.0, 33.4)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3861136515"/>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60A0A64-7E4F-42CF-A72C-BB6D9BBCE428}"/>
              </a:ext>
            </a:extLst>
          </p:cNvPr>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Hispanic Adults,</a:t>
            </a:r>
            <a:br>
              <a:rPr lang="en-US" sz="2000" kern="0" dirty="0">
                <a:latin typeface="Verdana"/>
              </a:rPr>
            </a:br>
            <a:r>
              <a:rPr lang="en-US" sz="2000" kern="0" dirty="0">
                <a:latin typeface="Verdana"/>
              </a:rPr>
              <a:t>by State and Territory, BRFSS, 2018-2020</a:t>
            </a:r>
          </a:p>
        </p:txBody>
      </p:sp>
      <p:graphicFrame>
        <p:nvGraphicFramePr>
          <p:cNvPr id="3" name="Table 2">
            <a:extLst>
              <a:ext uri="{FF2B5EF4-FFF2-40B4-BE49-F238E27FC236}">
                <a16:creationId xmlns:a16="http://schemas.microsoft.com/office/drawing/2014/main" id="{C931F29C-EEFA-4F9C-958F-CDFFDBBE92F5}"/>
              </a:ext>
            </a:extLst>
          </p:cNvPr>
          <p:cNvGraphicFramePr>
            <a:graphicFrameLocks noGrp="1"/>
          </p:cNvGraphicFramePr>
          <p:nvPr/>
        </p:nvGraphicFramePr>
        <p:xfrm>
          <a:off x="1046742" y="1100931"/>
          <a:ext cx="4030579" cy="4894736"/>
        </p:xfrm>
        <a:graphic>
          <a:graphicData uri="http://schemas.openxmlformats.org/drawingml/2006/table">
            <a:tbl>
              <a:tblPr firstRow="1"/>
              <a:tblGrid>
                <a:gridCol w="1247623">
                  <a:extLst>
                    <a:ext uri="{9D8B030D-6E8A-4147-A177-3AD203B41FA5}">
                      <a16:colId xmlns:a16="http://schemas.microsoft.com/office/drawing/2014/main" val="1629300963"/>
                    </a:ext>
                  </a:extLst>
                </a:gridCol>
                <a:gridCol w="1150846">
                  <a:extLst>
                    <a:ext uri="{9D8B030D-6E8A-4147-A177-3AD203B41FA5}">
                      <a16:colId xmlns:a16="http://schemas.microsoft.com/office/drawing/2014/main" val="1887741920"/>
                    </a:ext>
                  </a:extLst>
                </a:gridCol>
                <a:gridCol w="1632110">
                  <a:extLst>
                    <a:ext uri="{9D8B030D-6E8A-4147-A177-3AD203B41FA5}">
                      <a16:colId xmlns:a16="http://schemas.microsoft.com/office/drawing/2014/main" val="3718536226"/>
                    </a:ext>
                  </a:extLst>
                </a:gridCol>
              </a:tblGrid>
              <a:tr h="171766">
                <a:tc>
                  <a:txBody>
                    <a:bodyPr/>
                    <a:lstStyle/>
                    <a:p>
                      <a:pPr algn="l" fontAlgn="b"/>
                      <a:r>
                        <a:rPr lang="en-US" sz="1100" b="1" i="0" u="none" strike="noStrike">
                          <a:solidFill>
                            <a:srgbClr val="000000"/>
                          </a:solidFill>
                          <a:effectLst/>
                          <a:latin typeface="Calibri" panose="020F0502020204030204" pitchFamily="34" charset="0"/>
                        </a:rPr>
                        <a:t>State</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Prevalence</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95% Confidence Interval</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9971578"/>
                  </a:ext>
                </a:extLst>
              </a:tr>
              <a:tr h="171766">
                <a:tc>
                  <a:txBody>
                    <a:bodyPr/>
                    <a:lstStyle/>
                    <a:p>
                      <a:pPr algn="l" fontAlgn="b"/>
                      <a:r>
                        <a:rPr lang="en-US" sz="1100" b="0" i="0" u="none" strike="noStrike">
                          <a:solidFill>
                            <a:srgbClr val="000000"/>
                          </a:solidFill>
                          <a:effectLst/>
                          <a:latin typeface="Calibri" panose="020F0502020204030204" pitchFamily="34" charset="0"/>
                        </a:rPr>
                        <a:t>Alabama</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35.3</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(27.7, 43.8)</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77033497"/>
                  </a:ext>
                </a:extLst>
              </a:tr>
              <a:tr h="171766">
                <a:tc>
                  <a:txBody>
                    <a:bodyPr/>
                    <a:lstStyle/>
                    <a:p>
                      <a:pPr algn="l" fontAlgn="b"/>
                      <a:r>
                        <a:rPr lang="en-US" sz="1100" b="0" i="0" u="none" strike="noStrike">
                          <a:solidFill>
                            <a:srgbClr val="000000"/>
                          </a:solidFill>
                          <a:effectLst/>
                          <a:latin typeface="Calibri" panose="020F0502020204030204" pitchFamily="34" charset="0"/>
                        </a:rPr>
                        <a:t>Alaska</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34.0</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(26.8, 42.0)</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43922871"/>
                  </a:ext>
                </a:extLst>
              </a:tr>
              <a:tr h="171766">
                <a:tc>
                  <a:txBody>
                    <a:bodyPr/>
                    <a:lstStyle/>
                    <a:p>
                      <a:pPr algn="l" fontAlgn="b"/>
                      <a:r>
                        <a:rPr lang="en-US" sz="1100" b="0" i="0" u="none" strike="noStrike">
                          <a:solidFill>
                            <a:srgbClr val="000000"/>
                          </a:solidFill>
                          <a:effectLst/>
                          <a:latin typeface="Calibri" panose="020F0502020204030204" pitchFamily="34" charset="0"/>
                        </a:rPr>
                        <a:t>Arizona</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35.9</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(33.7, 38.1)</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62491681"/>
                  </a:ext>
                </a:extLst>
              </a:tr>
              <a:tr h="171766">
                <a:tc>
                  <a:txBody>
                    <a:bodyPr/>
                    <a:lstStyle/>
                    <a:p>
                      <a:pPr algn="l" fontAlgn="b"/>
                      <a:r>
                        <a:rPr lang="en-US" sz="1100" b="0" i="0" u="none" strike="noStrike">
                          <a:solidFill>
                            <a:srgbClr val="000000"/>
                          </a:solidFill>
                          <a:effectLst/>
                          <a:latin typeface="Calibri" panose="020F0502020204030204" pitchFamily="34" charset="0"/>
                        </a:rPr>
                        <a:t>Arkansas</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34.0</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(27.9, 40.7)</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62503548"/>
                  </a:ext>
                </a:extLst>
              </a:tr>
              <a:tr h="171766">
                <a:tc>
                  <a:txBody>
                    <a:bodyPr/>
                    <a:lstStyle/>
                    <a:p>
                      <a:pPr algn="l" fontAlgn="b"/>
                      <a:r>
                        <a:rPr lang="en-US" sz="1100" b="0" i="0" u="none" strike="noStrike">
                          <a:solidFill>
                            <a:srgbClr val="000000"/>
                          </a:solidFill>
                          <a:effectLst/>
                          <a:latin typeface="Calibri" panose="020F0502020204030204" pitchFamily="34" charset="0"/>
                        </a:rPr>
                        <a:t>California</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36.2</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(34.7, 37.8)</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54015556"/>
                  </a:ext>
                </a:extLst>
              </a:tr>
              <a:tr h="171766">
                <a:tc>
                  <a:txBody>
                    <a:bodyPr/>
                    <a:lstStyle/>
                    <a:p>
                      <a:pPr algn="l" fontAlgn="b"/>
                      <a:r>
                        <a:rPr lang="en-US" sz="1100" b="0" i="0" u="none" strike="noStrike">
                          <a:solidFill>
                            <a:srgbClr val="000000"/>
                          </a:solidFill>
                          <a:effectLst/>
                          <a:latin typeface="Calibri" panose="020F0502020204030204" pitchFamily="34" charset="0"/>
                        </a:rPr>
                        <a:t>Colorado</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30.9</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(29.2, 32.6)</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50931005"/>
                  </a:ext>
                </a:extLst>
              </a:tr>
              <a:tr h="171766">
                <a:tc>
                  <a:txBody>
                    <a:bodyPr/>
                    <a:lstStyle/>
                    <a:p>
                      <a:pPr algn="l" fontAlgn="b"/>
                      <a:r>
                        <a:rPr lang="en-US" sz="1100" b="0" i="0" u="none" strike="noStrike">
                          <a:solidFill>
                            <a:srgbClr val="000000"/>
                          </a:solidFill>
                          <a:effectLst/>
                          <a:latin typeface="Calibri" panose="020F0502020204030204" pitchFamily="34" charset="0"/>
                        </a:rPr>
                        <a:t>Connecticut</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34.5</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(32.0, 37.0)</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93844407"/>
                  </a:ext>
                </a:extLst>
              </a:tr>
              <a:tr h="171766">
                <a:tc>
                  <a:txBody>
                    <a:bodyPr/>
                    <a:lstStyle/>
                    <a:p>
                      <a:pPr algn="l" fontAlgn="b"/>
                      <a:r>
                        <a:rPr lang="en-US" sz="1100" b="0" i="0" u="none" strike="noStrike">
                          <a:solidFill>
                            <a:srgbClr val="000000"/>
                          </a:solidFill>
                          <a:effectLst/>
                          <a:latin typeface="Calibri" panose="020F0502020204030204" pitchFamily="34" charset="0"/>
                        </a:rPr>
                        <a:t>Delaware</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34.5</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(30.1, 39.2)</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14875136"/>
                  </a:ext>
                </a:extLst>
              </a:tr>
              <a:tr h="171766">
                <a:tc>
                  <a:txBody>
                    <a:bodyPr/>
                    <a:lstStyle/>
                    <a:p>
                      <a:pPr algn="l" fontAlgn="b"/>
                      <a:r>
                        <a:rPr lang="en-US" sz="1100" b="0" i="0" u="none" strike="noStrike">
                          <a:solidFill>
                            <a:srgbClr val="000000"/>
                          </a:solidFill>
                          <a:effectLst/>
                          <a:latin typeface="Calibri" panose="020F0502020204030204" pitchFamily="34" charset="0"/>
                        </a:rPr>
                        <a:t>District of Columbia</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25.2</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(20.9, 30.1)</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18274854"/>
                  </a:ext>
                </a:extLst>
              </a:tr>
              <a:tr h="171766">
                <a:tc>
                  <a:txBody>
                    <a:bodyPr/>
                    <a:lstStyle/>
                    <a:p>
                      <a:pPr algn="l" fontAlgn="b"/>
                      <a:r>
                        <a:rPr lang="en-US" sz="1100" b="0" i="0" u="none" strike="noStrike">
                          <a:solidFill>
                            <a:srgbClr val="000000"/>
                          </a:solidFill>
                          <a:effectLst/>
                          <a:latin typeface="Calibri" panose="020F0502020204030204" pitchFamily="34" charset="0"/>
                        </a:rPr>
                        <a:t>Florida</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29.7</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(27.2, 32.3)</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19449798"/>
                  </a:ext>
                </a:extLst>
              </a:tr>
              <a:tr h="171766">
                <a:tc>
                  <a:txBody>
                    <a:bodyPr/>
                    <a:lstStyle/>
                    <a:p>
                      <a:pPr algn="l" fontAlgn="b"/>
                      <a:r>
                        <a:rPr lang="en-US" sz="1100" b="0" i="0" u="none" strike="noStrike">
                          <a:solidFill>
                            <a:srgbClr val="000000"/>
                          </a:solidFill>
                          <a:effectLst/>
                          <a:latin typeface="Calibri" panose="020F0502020204030204" pitchFamily="34" charset="0"/>
                        </a:rPr>
                        <a:t>Georgia</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35.7</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(31.7, 40.0)</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76265234"/>
                  </a:ext>
                </a:extLst>
              </a:tr>
              <a:tr h="171766">
                <a:tc>
                  <a:txBody>
                    <a:bodyPr/>
                    <a:lstStyle/>
                    <a:p>
                      <a:pPr algn="l" fontAlgn="b"/>
                      <a:r>
                        <a:rPr lang="en-US" sz="1100" b="0" i="0" u="none" strike="noStrike">
                          <a:solidFill>
                            <a:srgbClr val="000000"/>
                          </a:solidFill>
                          <a:effectLst/>
                          <a:latin typeface="Calibri" panose="020F0502020204030204" pitchFamily="34" charset="0"/>
                        </a:rPr>
                        <a:t>Guam</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34.7</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(28.3, 41.7)</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54535306"/>
                  </a:ext>
                </a:extLst>
              </a:tr>
              <a:tr h="171766">
                <a:tc>
                  <a:txBody>
                    <a:bodyPr/>
                    <a:lstStyle/>
                    <a:p>
                      <a:pPr algn="l" fontAlgn="b"/>
                      <a:r>
                        <a:rPr lang="en-US" sz="1100" b="0" i="0" u="none" strike="noStrike">
                          <a:solidFill>
                            <a:srgbClr val="000000"/>
                          </a:solidFill>
                          <a:effectLst/>
                          <a:latin typeface="Calibri" panose="020F0502020204030204" pitchFamily="34" charset="0"/>
                        </a:rPr>
                        <a:t>Hawaii</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33.0</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(30.1, 36.1)</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85750904"/>
                  </a:ext>
                </a:extLst>
              </a:tr>
              <a:tr h="171766">
                <a:tc>
                  <a:txBody>
                    <a:bodyPr/>
                    <a:lstStyle/>
                    <a:p>
                      <a:pPr algn="l" fontAlgn="b"/>
                      <a:r>
                        <a:rPr lang="en-US" sz="1100" b="0" i="0" u="none" strike="noStrike">
                          <a:solidFill>
                            <a:srgbClr val="000000"/>
                          </a:solidFill>
                          <a:effectLst/>
                          <a:latin typeface="Calibri" panose="020F0502020204030204" pitchFamily="34" charset="0"/>
                        </a:rPr>
                        <a:t>Idaho</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33.1</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(29.0, 37.5)</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20777415"/>
                  </a:ext>
                </a:extLst>
              </a:tr>
              <a:tr h="171766">
                <a:tc>
                  <a:txBody>
                    <a:bodyPr/>
                    <a:lstStyle/>
                    <a:p>
                      <a:pPr algn="l" fontAlgn="b"/>
                      <a:r>
                        <a:rPr lang="en-US" sz="1100" b="0" i="0" u="none" strike="noStrike">
                          <a:solidFill>
                            <a:srgbClr val="000000"/>
                          </a:solidFill>
                          <a:effectLst/>
                          <a:latin typeface="Calibri" panose="020F0502020204030204" pitchFamily="34" charset="0"/>
                        </a:rPr>
                        <a:t>Illinois</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Times" panose="02020603050405020304" pitchFamily="18" charset="0"/>
                        </a:rPr>
                        <a:t>35.4</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Times" panose="02020603050405020304" pitchFamily="18" charset="0"/>
                        </a:rPr>
                        <a:t>(32.1, 38.8)</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2044217"/>
                  </a:ext>
                </a:extLst>
              </a:tr>
              <a:tr h="171766">
                <a:tc>
                  <a:txBody>
                    <a:bodyPr/>
                    <a:lstStyle/>
                    <a:p>
                      <a:pPr algn="l" fontAlgn="b"/>
                      <a:r>
                        <a:rPr lang="en-US" sz="1100" b="0" i="0" u="none" strike="noStrike">
                          <a:solidFill>
                            <a:srgbClr val="000000"/>
                          </a:solidFill>
                          <a:effectLst/>
                          <a:latin typeface="Calibri" panose="020F0502020204030204" pitchFamily="34" charset="0"/>
                        </a:rPr>
                        <a:t>Indiana</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40.0</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(36.0, 44.1)</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32566249"/>
                  </a:ext>
                </a:extLst>
              </a:tr>
              <a:tr h="171766">
                <a:tc>
                  <a:txBody>
                    <a:bodyPr/>
                    <a:lstStyle/>
                    <a:p>
                      <a:pPr algn="l" fontAlgn="b"/>
                      <a:r>
                        <a:rPr lang="en-US" sz="1100" b="0" i="0" u="none" strike="noStrike">
                          <a:solidFill>
                            <a:srgbClr val="000000"/>
                          </a:solidFill>
                          <a:effectLst/>
                          <a:latin typeface="Calibri" panose="020F0502020204030204" pitchFamily="34" charset="0"/>
                        </a:rPr>
                        <a:t>Iowa</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36.4</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(33.2, 39.7)</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57229098"/>
                  </a:ext>
                </a:extLst>
              </a:tr>
              <a:tr h="171766">
                <a:tc>
                  <a:txBody>
                    <a:bodyPr/>
                    <a:lstStyle/>
                    <a:p>
                      <a:pPr algn="l" fontAlgn="b"/>
                      <a:r>
                        <a:rPr lang="en-US" sz="1100" b="0" i="0" u="none" strike="noStrike">
                          <a:solidFill>
                            <a:srgbClr val="000000"/>
                          </a:solidFill>
                          <a:effectLst/>
                          <a:latin typeface="Calibri" panose="020F0502020204030204" pitchFamily="34" charset="0"/>
                        </a:rPr>
                        <a:t>Kansas</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38.0</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(35.1, 41.0)</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72886388"/>
                  </a:ext>
                </a:extLst>
              </a:tr>
              <a:tr h="171766">
                <a:tc>
                  <a:txBody>
                    <a:bodyPr/>
                    <a:lstStyle/>
                    <a:p>
                      <a:pPr algn="l" fontAlgn="b"/>
                      <a:r>
                        <a:rPr lang="en-US" sz="1100" b="0" i="0" u="none" strike="noStrike">
                          <a:solidFill>
                            <a:srgbClr val="000000"/>
                          </a:solidFill>
                          <a:effectLst/>
                          <a:latin typeface="Calibri" panose="020F0502020204030204" pitchFamily="34" charset="0"/>
                        </a:rPr>
                        <a:t>Kentucky</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33.2</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(25.7, 41.8)</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66188430"/>
                  </a:ext>
                </a:extLst>
              </a:tr>
              <a:tr h="171766">
                <a:tc>
                  <a:txBody>
                    <a:bodyPr/>
                    <a:lstStyle/>
                    <a:p>
                      <a:pPr algn="l" fontAlgn="b"/>
                      <a:r>
                        <a:rPr lang="en-US" sz="1100" b="0" i="0" u="none" strike="noStrike">
                          <a:solidFill>
                            <a:srgbClr val="000000"/>
                          </a:solidFill>
                          <a:effectLst/>
                          <a:latin typeface="Calibri" panose="020F0502020204030204" pitchFamily="34" charset="0"/>
                        </a:rPr>
                        <a:t>Louisiana</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32.2</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(26.6, 38.4)</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98877949"/>
                  </a:ext>
                </a:extLst>
              </a:tr>
              <a:tr h="171766">
                <a:tc>
                  <a:txBody>
                    <a:bodyPr/>
                    <a:lstStyle/>
                    <a:p>
                      <a:pPr algn="l" fontAlgn="b"/>
                      <a:r>
                        <a:rPr lang="en-US" sz="1100" b="0" i="0" u="none" strike="noStrike">
                          <a:solidFill>
                            <a:srgbClr val="000000"/>
                          </a:solidFill>
                          <a:effectLst/>
                          <a:latin typeface="Calibri" panose="020F0502020204030204" pitchFamily="34" charset="0"/>
                        </a:rPr>
                        <a:t>Maine</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28.2</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(21.5, 35.9)</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03642919"/>
                  </a:ext>
                </a:extLst>
              </a:tr>
              <a:tr h="171766">
                <a:tc>
                  <a:txBody>
                    <a:bodyPr/>
                    <a:lstStyle/>
                    <a:p>
                      <a:pPr algn="l" fontAlgn="b"/>
                      <a:r>
                        <a:rPr lang="en-US" sz="1100" b="0" i="0" u="none" strike="noStrike">
                          <a:solidFill>
                            <a:srgbClr val="000000"/>
                          </a:solidFill>
                          <a:effectLst/>
                          <a:latin typeface="Calibri" panose="020F0502020204030204" pitchFamily="34" charset="0"/>
                        </a:rPr>
                        <a:t>Maryland</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31.3</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(28.6, 34.1)</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26306480"/>
                  </a:ext>
                </a:extLst>
              </a:tr>
              <a:tr h="171766">
                <a:tc>
                  <a:txBody>
                    <a:bodyPr/>
                    <a:lstStyle/>
                    <a:p>
                      <a:pPr algn="l" fontAlgn="b"/>
                      <a:r>
                        <a:rPr lang="en-US" sz="1100" b="0" i="0" u="none" strike="noStrike">
                          <a:solidFill>
                            <a:srgbClr val="000000"/>
                          </a:solidFill>
                          <a:effectLst/>
                          <a:latin typeface="Calibri" panose="020F0502020204030204" pitchFamily="34" charset="0"/>
                        </a:rPr>
                        <a:t>Massachusetts</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30.4</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(27.4, 33.5)</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17630666"/>
                  </a:ext>
                </a:extLst>
              </a:tr>
              <a:tr h="171766">
                <a:tc>
                  <a:txBody>
                    <a:bodyPr/>
                    <a:lstStyle/>
                    <a:p>
                      <a:pPr algn="l" fontAlgn="b"/>
                      <a:r>
                        <a:rPr lang="en-US" sz="1100" b="0" i="0" u="none" strike="noStrike">
                          <a:solidFill>
                            <a:srgbClr val="000000"/>
                          </a:solidFill>
                          <a:effectLst/>
                          <a:latin typeface="Calibri" panose="020F0502020204030204" pitchFamily="34" charset="0"/>
                        </a:rPr>
                        <a:t>Michigan</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43.1</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(38.4, 48.0)</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48799589"/>
                  </a:ext>
                </a:extLst>
              </a:tr>
              <a:tr h="171766">
                <a:tc>
                  <a:txBody>
                    <a:bodyPr/>
                    <a:lstStyle/>
                    <a:p>
                      <a:pPr algn="l" fontAlgn="b"/>
                      <a:r>
                        <a:rPr lang="en-US" sz="1100" b="0" i="0" u="none" strike="noStrike">
                          <a:solidFill>
                            <a:srgbClr val="000000"/>
                          </a:solidFill>
                          <a:effectLst/>
                          <a:latin typeface="Calibri" panose="020F0502020204030204" pitchFamily="34" charset="0"/>
                        </a:rPr>
                        <a:t>Minnesota</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33.9</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(31.1, 36.8)</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34999759"/>
                  </a:ext>
                </a:extLst>
              </a:tr>
              <a:tr h="171766">
                <a:tc>
                  <a:txBody>
                    <a:bodyPr/>
                    <a:lstStyle/>
                    <a:p>
                      <a:pPr algn="l" fontAlgn="b"/>
                      <a:r>
                        <a:rPr lang="en-US" sz="1100" b="0" i="0" u="none" strike="noStrike">
                          <a:solidFill>
                            <a:srgbClr val="000000"/>
                          </a:solidFill>
                          <a:effectLst/>
                          <a:latin typeface="Calibri" panose="020F0502020204030204" pitchFamily="34" charset="0"/>
                        </a:rPr>
                        <a:t>Mississippi</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33.0</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(23.9, 43.5)</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4700571"/>
                  </a:ext>
                </a:extLst>
              </a:tr>
              <a:tr h="171766">
                <a:tc>
                  <a:txBody>
                    <a:bodyPr/>
                    <a:lstStyle/>
                    <a:p>
                      <a:pPr algn="l" fontAlgn="b"/>
                      <a:r>
                        <a:rPr lang="en-US" sz="1100" b="0" i="0" u="none" strike="noStrike">
                          <a:solidFill>
                            <a:srgbClr val="000000"/>
                          </a:solidFill>
                          <a:effectLst/>
                          <a:latin typeface="Calibri" panose="020F0502020204030204" pitchFamily="34" charset="0"/>
                        </a:rPr>
                        <a:t>Missouri</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39.5</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(33.4, 45.9)</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4111893"/>
                  </a:ext>
                </a:extLst>
              </a:tr>
            </a:tbl>
          </a:graphicData>
        </a:graphic>
      </p:graphicFrame>
      <p:graphicFrame>
        <p:nvGraphicFramePr>
          <p:cNvPr id="5" name="Table 4">
            <a:extLst>
              <a:ext uri="{FF2B5EF4-FFF2-40B4-BE49-F238E27FC236}">
                <a16:creationId xmlns:a16="http://schemas.microsoft.com/office/drawing/2014/main" id="{08168FD3-8451-4C68-A9CD-D31D5469DA51}"/>
              </a:ext>
            </a:extLst>
          </p:cNvPr>
          <p:cNvGraphicFramePr>
            <a:graphicFrameLocks noGrp="1"/>
          </p:cNvGraphicFramePr>
          <p:nvPr/>
        </p:nvGraphicFramePr>
        <p:xfrm>
          <a:off x="5293892" y="1100918"/>
          <a:ext cx="4030578" cy="4894749"/>
        </p:xfrm>
        <a:graphic>
          <a:graphicData uri="http://schemas.openxmlformats.org/drawingml/2006/table">
            <a:tbl>
              <a:tblPr firstRow="1"/>
              <a:tblGrid>
                <a:gridCol w="1247622">
                  <a:extLst>
                    <a:ext uri="{9D8B030D-6E8A-4147-A177-3AD203B41FA5}">
                      <a16:colId xmlns:a16="http://schemas.microsoft.com/office/drawing/2014/main" val="3198623076"/>
                    </a:ext>
                  </a:extLst>
                </a:gridCol>
                <a:gridCol w="1150847">
                  <a:extLst>
                    <a:ext uri="{9D8B030D-6E8A-4147-A177-3AD203B41FA5}">
                      <a16:colId xmlns:a16="http://schemas.microsoft.com/office/drawing/2014/main" val="730110257"/>
                    </a:ext>
                  </a:extLst>
                </a:gridCol>
                <a:gridCol w="1632109">
                  <a:extLst>
                    <a:ext uri="{9D8B030D-6E8A-4147-A177-3AD203B41FA5}">
                      <a16:colId xmlns:a16="http://schemas.microsoft.com/office/drawing/2014/main" val="169782266"/>
                    </a:ext>
                  </a:extLst>
                </a:gridCol>
              </a:tblGrid>
              <a:tr h="181287">
                <a:tc>
                  <a:txBody>
                    <a:bodyPr/>
                    <a:lstStyle/>
                    <a:p>
                      <a:pPr algn="l" fontAlgn="b"/>
                      <a:r>
                        <a:rPr lang="en-US" sz="1100" b="1" i="0" u="none" strike="noStrike">
                          <a:solidFill>
                            <a:srgbClr val="000000"/>
                          </a:solidFill>
                          <a:effectLst/>
                          <a:latin typeface="Calibri" panose="020F0502020204030204" pitchFamily="34" charset="0"/>
                        </a:rPr>
                        <a:t>State</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Prevalence</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95% Confidence Interval</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74416786"/>
                  </a:ext>
                </a:extLst>
              </a:tr>
              <a:tr h="181287">
                <a:tc>
                  <a:txBody>
                    <a:bodyPr/>
                    <a:lstStyle/>
                    <a:p>
                      <a:pPr algn="l" fontAlgn="b"/>
                      <a:r>
                        <a:rPr lang="en-US" sz="1100" b="0" i="0" u="none" strike="noStrike">
                          <a:solidFill>
                            <a:srgbClr val="000000"/>
                          </a:solidFill>
                          <a:effectLst/>
                          <a:latin typeface="Calibri" panose="020F0502020204030204" pitchFamily="34" charset="0"/>
                        </a:rPr>
                        <a:t>Montana</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(23.9, 36.2)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8079294"/>
                  </a:ext>
                </a:extLst>
              </a:tr>
              <a:tr h="181287">
                <a:tc>
                  <a:txBody>
                    <a:bodyPr/>
                    <a:lstStyle/>
                    <a:p>
                      <a:pPr algn="l" fontAlgn="b"/>
                      <a:r>
                        <a:rPr lang="en-US" sz="1100" b="0" i="0" u="none" strike="noStrike">
                          <a:solidFill>
                            <a:srgbClr val="000000"/>
                          </a:solidFill>
                          <a:effectLst/>
                          <a:latin typeface="Calibri" panose="020F0502020204030204" pitchFamily="34" charset="0"/>
                        </a:rPr>
                        <a:t>Nebraska</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(33.3, 38.4)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7892498"/>
                  </a:ext>
                </a:extLst>
              </a:tr>
              <a:tr h="181287">
                <a:tc>
                  <a:txBody>
                    <a:bodyPr/>
                    <a:lstStyle/>
                    <a:p>
                      <a:pPr algn="l" fontAlgn="b"/>
                      <a:r>
                        <a:rPr lang="en-US" sz="1100" b="0" i="0" u="none" strike="noStrike">
                          <a:solidFill>
                            <a:srgbClr val="000000"/>
                          </a:solidFill>
                          <a:effectLst/>
                          <a:latin typeface="Calibri" panose="020F0502020204030204" pitchFamily="34" charset="0"/>
                        </a:rPr>
                        <a:t>Nevada</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(30.0, 36.3)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91842013"/>
                  </a:ext>
                </a:extLst>
              </a:tr>
              <a:tr h="181287">
                <a:tc>
                  <a:txBody>
                    <a:bodyPr/>
                    <a:lstStyle/>
                    <a:p>
                      <a:pPr algn="l" fontAlgn="b"/>
                      <a:r>
                        <a:rPr lang="en-US" sz="1100" b="0" i="0" u="none" strike="noStrike">
                          <a:solidFill>
                            <a:srgbClr val="000000"/>
                          </a:solidFill>
                          <a:effectLst/>
                          <a:latin typeface="Calibri" panose="020F0502020204030204" pitchFamily="34" charset="0"/>
                        </a:rPr>
                        <a:t>New Hampshire</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25.8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(19.1, 34.0)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51067509"/>
                  </a:ext>
                </a:extLst>
              </a:tr>
              <a:tr h="181287">
                <a:tc>
                  <a:txBody>
                    <a:bodyPr/>
                    <a:lstStyle/>
                    <a:p>
                      <a:pPr algn="l" fontAlgn="b"/>
                      <a:r>
                        <a:rPr lang="en-US" sz="1100" b="0" i="0" u="none" strike="noStrike">
                          <a:solidFill>
                            <a:srgbClr val="000000"/>
                          </a:solidFill>
                          <a:effectLst/>
                          <a:latin typeface="Calibri" panose="020F0502020204030204" pitchFamily="34" charset="0"/>
                        </a:rPr>
                        <a:t>New Jersey</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87603615"/>
                  </a:ext>
                </a:extLst>
              </a:tr>
              <a:tr h="181287">
                <a:tc>
                  <a:txBody>
                    <a:bodyPr/>
                    <a:lstStyle/>
                    <a:p>
                      <a:pPr algn="l" fontAlgn="b"/>
                      <a:r>
                        <a:rPr lang="en-US" sz="1100" b="0" i="0" u="none" strike="noStrike">
                          <a:solidFill>
                            <a:srgbClr val="000000"/>
                          </a:solidFill>
                          <a:effectLst/>
                          <a:latin typeface="Calibri" panose="020F0502020204030204" pitchFamily="34" charset="0"/>
                        </a:rPr>
                        <a:t>New Mexico</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(34.0, 37.4)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40008594"/>
                  </a:ext>
                </a:extLst>
              </a:tr>
              <a:tr h="181287">
                <a:tc>
                  <a:txBody>
                    <a:bodyPr/>
                    <a:lstStyle/>
                    <a:p>
                      <a:pPr algn="l" fontAlgn="b"/>
                      <a:r>
                        <a:rPr lang="en-US" sz="1100" b="0" i="0" u="none" strike="noStrike">
                          <a:solidFill>
                            <a:srgbClr val="000000"/>
                          </a:solidFill>
                          <a:effectLst/>
                          <a:latin typeface="Calibri" panose="020F0502020204030204" pitchFamily="34" charset="0"/>
                        </a:rPr>
                        <a:t>New York</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(28.7, 32.1)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2409602"/>
                  </a:ext>
                </a:extLst>
              </a:tr>
              <a:tr h="181287">
                <a:tc>
                  <a:txBody>
                    <a:bodyPr/>
                    <a:lstStyle/>
                    <a:p>
                      <a:pPr algn="l" fontAlgn="b"/>
                      <a:r>
                        <a:rPr lang="en-US" sz="1100" b="0" i="0" u="none" strike="noStrike">
                          <a:solidFill>
                            <a:srgbClr val="000000"/>
                          </a:solidFill>
                          <a:effectLst/>
                          <a:latin typeface="Calibri" panose="020F0502020204030204" pitchFamily="34" charset="0"/>
                        </a:rPr>
                        <a:t>North Carolina</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(27.9, 34.8)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68320801"/>
                  </a:ext>
                </a:extLst>
              </a:tr>
              <a:tr h="181287">
                <a:tc>
                  <a:txBody>
                    <a:bodyPr/>
                    <a:lstStyle/>
                    <a:p>
                      <a:pPr algn="l" fontAlgn="b"/>
                      <a:r>
                        <a:rPr lang="en-US" sz="1100" b="0" i="0" u="none" strike="noStrike">
                          <a:solidFill>
                            <a:srgbClr val="000000"/>
                          </a:solidFill>
                          <a:effectLst/>
                          <a:latin typeface="Calibri" panose="020F0502020204030204" pitchFamily="34" charset="0"/>
                        </a:rPr>
                        <a:t>North Dakota</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37.9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(30.2, 46.2)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35696612"/>
                  </a:ext>
                </a:extLst>
              </a:tr>
              <a:tr h="181287">
                <a:tc>
                  <a:txBody>
                    <a:bodyPr/>
                    <a:lstStyle/>
                    <a:p>
                      <a:pPr algn="l" fontAlgn="b"/>
                      <a:r>
                        <a:rPr lang="en-US" sz="1100" b="0" i="0" u="none" strike="noStrike">
                          <a:solidFill>
                            <a:srgbClr val="000000"/>
                          </a:solidFill>
                          <a:effectLst/>
                          <a:latin typeface="Calibri" panose="020F0502020204030204" pitchFamily="34" charset="0"/>
                        </a:rPr>
                        <a:t>Ohio</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39.7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(34.7, 44.8)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06428164"/>
                  </a:ext>
                </a:extLst>
              </a:tr>
              <a:tr h="181287">
                <a:tc>
                  <a:txBody>
                    <a:bodyPr/>
                    <a:lstStyle/>
                    <a:p>
                      <a:pPr algn="l" fontAlgn="b"/>
                      <a:r>
                        <a:rPr lang="en-US" sz="1100" b="0" i="0" u="none" strike="noStrike">
                          <a:solidFill>
                            <a:srgbClr val="000000"/>
                          </a:solidFill>
                          <a:effectLst/>
                          <a:latin typeface="Calibri" panose="020F0502020204030204" pitchFamily="34" charset="0"/>
                        </a:rPr>
                        <a:t>Oklahoma</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(32.4, 40.2)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0165536"/>
                  </a:ext>
                </a:extLst>
              </a:tr>
              <a:tr h="181287">
                <a:tc>
                  <a:txBody>
                    <a:bodyPr/>
                    <a:lstStyle/>
                    <a:p>
                      <a:pPr algn="l" fontAlgn="b"/>
                      <a:r>
                        <a:rPr lang="en-US" sz="1100" b="0" i="0" u="none" strike="noStrike">
                          <a:solidFill>
                            <a:srgbClr val="000000"/>
                          </a:solidFill>
                          <a:effectLst/>
                          <a:latin typeface="Calibri" panose="020F0502020204030204" pitchFamily="34" charset="0"/>
                        </a:rPr>
                        <a:t>Oregon</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(32.3, 38.6)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73221364"/>
                  </a:ext>
                </a:extLst>
              </a:tr>
              <a:tr h="181287">
                <a:tc>
                  <a:txBody>
                    <a:bodyPr/>
                    <a:lstStyle/>
                    <a:p>
                      <a:pPr algn="l" fontAlgn="b"/>
                      <a:r>
                        <a:rPr lang="en-US" sz="1100" b="0" i="0" u="none" strike="noStrike">
                          <a:solidFill>
                            <a:srgbClr val="000000"/>
                          </a:solidFill>
                          <a:effectLst/>
                          <a:latin typeface="Calibri" panose="020F0502020204030204" pitchFamily="34" charset="0"/>
                        </a:rPr>
                        <a:t>Pennsylvania</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(28.8, 37.3)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49927174"/>
                  </a:ext>
                </a:extLst>
              </a:tr>
              <a:tr h="181287">
                <a:tc>
                  <a:txBody>
                    <a:bodyPr/>
                    <a:lstStyle/>
                    <a:p>
                      <a:pPr algn="l" fontAlgn="b"/>
                      <a:r>
                        <a:rPr lang="en-US" sz="1100" b="0" i="0" u="none" strike="noStrike">
                          <a:solidFill>
                            <a:srgbClr val="000000"/>
                          </a:solidFill>
                          <a:effectLst/>
                          <a:latin typeface="Calibri" panose="020F0502020204030204" pitchFamily="34" charset="0"/>
                        </a:rPr>
                        <a:t>Puerto Rico</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(31.3, 33.3)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81091392"/>
                  </a:ext>
                </a:extLst>
              </a:tr>
              <a:tr h="181287">
                <a:tc>
                  <a:txBody>
                    <a:bodyPr/>
                    <a:lstStyle/>
                    <a:p>
                      <a:pPr algn="l" fontAlgn="b"/>
                      <a:r>
                        <a:rPr lang="en-US" sz="1100" b="0" i="0" u="none" strike="noStrike">
                          <a:solidFill>
                            <a:srgbClr val="000000"/>
                          </a:solidFill>
                          <a:effectLst/>
                          <a:latin typeface="Calibri" panose="020F0502020204030204" pitchFamily="34" charset="0"/>
                        </a:rPr>
                        <a:t>Rhode Island</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(31.8, 38.8)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78541956"/>
                  </a:ext>
                </a:extLst>
              </a:tr>
              <a:tr h="181287">
                <a:tc>
                  <a:txBody>
                    <a:bodyPr/>
                    <a:lstStyle/>
                    <a:p>
                      <a:pPr algn="l" fontAlgn="b"/>
                      <a:r>
                        <a:rPr lang="en-US" sz="1100" b="0" i="0" u="none" strike="noStrike">
                          <a:solidFill>
                            <a:srgbClr val="000000"/>
                          </a:solidFill>
                          <a:effectLst/>
                          <a:latin typeface="Calibri" panose="020F0502020204030204" pitchFamily="34" charset="0"/>
                        </a:rPr>
                        <a:t>South Carolina</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(25.4, 37.1)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98229913"/>
                  </a:ext>
                </a:extLst>
              </a:tr>
              <a:tr h="181287">
                <a:tc>
                  <a:txBody>
                    <a:bodyPr/>
                    <a:lstStyle/>
                    <a:p>
                      <a:pPr algn="l" fontAlgn="b"/>
                      <a:r>
                        <a:rPr lang="en-US" sz="1100" b="0" i="0" u="none" strike="noStrike">
                          <a:solidFill>
                            <a:srgbClr val="000000"/>
                          </a:solidFill>
                          <a:effectLst/>
                          <a:latin typeface="Calibri" panose="020F0502020204030204" pitchFamily="34" charset="0"/>
                        </a:rPr>
                        <a:t>South Dakota</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37.8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(28.1, 48.5)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07572980"/>
                  </a:ext>
                </a:extLst>
              </a:tr>
              <a:tr h="181287">
                <a:tc>
                  <a:txBody>
                    <a:bodyPr/>
                    <a:lstStyle/>
                    <a:p>
                      <a:pPr algn="l" fontAlgn="b"/>
                      <a:r>
                        <a:rPr lang="en-US" sz="1100" b="0" i="0" u="none" strike="noStrike">
                          <a:solidFill>
                            <a:srgbClr val="000000"/>
                          </a:solidFill>
                          <a:effectLst/>
                          <a:latin typeface="Calibri" panose="020F0502020204030204" pitchFamily="34" charset="0"/>
                        </a:rPr>
                        <a:t>Tennessee</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(28.2, 42.4)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20848893"/>
                  </a:ext>
                </a:extLst>
              </a:tr>
              <a:tr h="181287">
                <a:tc>
                  <a:txBody>
                    <a:bodyPr/>
                    <a:lstStyle/>
                    <a:p>
                      <a:pPr algn="l" fontAlgn="b"/>
                      <a:r>
                        <a:rPr lang="en-US" sz="1100" b="0" i="0" u="none" strike="noStrike">
                          <a:solidFill>
                            <a:srgbClr val="000000"/>
                          </a:solidFill>
                          <a:effectLst/>
                          <a:latin typeface="Calibri" panose="020F0502020204030204" pitchFamily="34" charset="0"/>
                        </a:rPr>
                        <a:t>Texas</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39.7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(37.5, 41.9)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9260351"/>
                  </a:ext>
                </a:extLst>
              </a:tr>
              <a:tr h="181287">
                <a:tc>
                  <a:txBody>
                    <a:bodyPr/>
                    <a:lstStyle/>
                    <a:p>
                      <a:pPr algn="l" fontAlgn="b"/>
                      <a:r>
                        <a:rPr lang="en-US" sz="1100" b="0" i="0" u="none" strike="noStrike">
                          <a:solidFill>
                            <a:srgbClr val="000000"/>
                          </a:solidFill>
                          <a:effectLst/>
                          <a:latin typeface="Calibri" panose="020F0502020204030204" pitchFamily="34" charset="0"/>
                        </a:rPr>
                        <a:t>Utah</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(30.1, 34.6)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05543397"/>
                  </a:ext>
                </a:extLst>
              </a:tr>
              <a:tr h="181287">
                <a:tc>
                  <a:txBody>
                    <a:bodyPr/>
                    <a:lstStyle/>
                    <a:p>
                      <a:pPr algn="l" fontAlgn="b"/>
                      <a:r>
                        <a:rPr lang="en-US" sz="1100" b="0" i="0" u="none" strike="noStrike">
                          <a:solidFill>
                            <a:srgbClr val="000000"/>
                          </a:solidFill>
                          <a:effectLst/>
                          <a:latin typeface="Calibri" panose="020F0502020204030204" pitchFamily="34" charset="0"/>
                        </a:rPr>
                        <a:t>Vermont</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21.7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(14.2, 31.8)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65562061"/>
                  </a:ext>
                </a:extLst>
              </a:tr>
              <a:tr h="181287">
                <a:tc>
                  <a:txBody>
                    <a:bodyPr/>
                    <a:lstStyle/>
                    <a:p>
                      <a:pPr algn="l" fontAlgn="b"/>
                      <a:r>
                        <a:rPr lang="en-US" sz="1100" b="0" i="0" u="none" strike="noStrike">
                          <a:solidFill>
                            <a:srgbClr val="000000"/>
                          </a:solidFill>
                          <a:effectLst/>
                          <a:latin typeface="Calibri" panose="020F0502020204030204" pitchFamily="34" charset="0"/>
                        </a:rPr>
                        <a:t>Virginia</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(28.1, 34.7)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56182768"/>
                  </a:ext>
                </a:extLst>
              </a:tr>
              <a:tr h="181287">
                <a:tc>
                  <a:txBody>
                    <a:bodyPr/>
                    <a:lstStyle/>
                    <a:p>
                      <a:pPr algn="l" fontAlgn="b"/>
                      <a:r>
                        <a:rPr lang="en-US" sz="1100" b="0" i="0" u="none" strike="noStrike">
                          <a:solidFill>
                            <a:srgbClr val="000000"/>
                          </a:solidFill>
                          <a:effectLst/>
                          <a:latin typeface="Calibri" panose="020F0502020204030204" pitchFamily="34" charset="0"/>
                        </a:rPr>
                        <a:t>Washington</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(32.6, 37.2)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68761395"/>
                  </a:ext>
                </a:extLst>
              </a:tr>
              <a:tr h="181287">
                <a:tc>
                  <a:txBody>
                    <a:bodyPr/>
                    <a:lstStyle/>
                    <a:p>
                      <a:pPr algn="l" fontAlgn="b"/>
                      <a:r>
                        <a:rPr lang="en-US" sz="1100" b="0" i="0" u="none" strike="noStrike">
                          <a:solidFill>
                            <a:srgbClr val="000000"/>
                          </a:solidFill>
                          <a:effectLst/>
                          <a:latin typeface="Calibri" panose="020F0502020204030204" pitchFamily="34" charset="0"/>
                        </a:rPr>
                        <a:t>West Virginia</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39.3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(29.9, 49.6)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70995654"/>
                  </a:ext>
                </a:extLst>
              </a:tr>
              <a:tr h="181287">
                <a:tc>
                  <a:txBody>
                    <a:bodyPr/>
                    <a:lstStyle/>
                    <a:p>
                      <a:pPr algn="l" fontAlgn="b"/>
                      <a:r>
                        <a:rPr lang="en-US" sz="1100" b="0" i="0" u="none" strike="noStrike">
                          <a:solidFill>
                            <a:srgbClr val="000000"/>
                          </a:solidFill>
                          <a:effectLst/>
                          <a:latin typeface="Calibri" panose="020F0502020204030204" pitchFamily="34" charset="0"/>
                        </a:rPr>
                        <a:t>Wisconsin</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39.0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(33.4, 44.9)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24540235"/>
                  </a:ext>
                </a:extLst>
              </a:tr>
              <a:tr h="181287">
                <a:tc>
                  <a:txBody>
                    <a:bodyPr/>
                    <a:lstStyle/>
                    <a:p>
                      <a:pPr algn="l" fontAlgn="b"/>
                      <a:r>
                        <a:rPr lang="en-US" sz="1100" b="0" i="0" u="none" strike="noStrike">
                          <a:solidFill>
                            <a:srgbClr val="000000"/>
                          </a:solidFill>
                          <a:effectLst/>
                          <a:latin typeface="Calibri" panose="020F0502020204030204" pitchFamily="34" charset="0"/>
                        </a:rPr>
                        <a:t>Wyoming</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(27.8, 37.1)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05656257"/>
                  </a:ext>
                </a:extLst>
              </a:tr>
            </a:tbl>
          </a:graphicData>
        </a:graphic>
      </p:graphicFrame>
      <p:sp>
        <p:nvSpPr>
          <p:cNvPr id="4" name="Text Placeholder 3"/>
          <p:cNvSpPr>
            <a:spLocks noGrp="1"/>
          </p:cNvSpPr>
          <p:nvPr>
            <p:ph type="body" sz="quarter" idx="11"/>
          </p:nvPr>
        </p:nvSpPr>
        <p:spPr>
          <a:xfrm>
            <a:off x="594662" y="6092798"/>
            <a:ext cx="9189208" cy="668866"/>
          </a:xfrm>
        </p:spPr>
        <p:txBody>
          <a:bodyPr/>
          <a:lstStyle/>
          <a:p>
            <a:pPr indent="0">
              <a:spcBef>
                <a:spcPts val="0"/>
              </a:spcBef>
            </a:pPr>
            <a:r>
              <a:rPr lang="en-US" sz="900" dirty="0">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a:t>
            </a:r>
            <a:r>
              <a:rPr lang="en-US" sz="900" dirty="0">
                <a:latin typeface="Verdana" pitchFamily="34" charset="0"/>
              </a:rPr>
              <a:t>%, or no data in a specific year.</a:t>
            </a:r>
          </a:p>
          <a:p>
            <a:pPr indent="0">
              <a:spcBef>
                <a:spcPts val="0"/>
              </a:spcBef>
            </a:pPr>
            <a:r>
              <a:rPr lang="en-US" sz="900" i="1" dirty="0">
                <a:latin typeface="Verdana" pitchFamily="34" charset="0"/>
              </a:rPr>
              <a:t>  Source: </a:t>
            </a:r>
            <a:r>
              <a:rPr lang="en-US" sz="900" dirty="0">
                <a:latin typeface="Verdana" pitchFamily="34" charset="0"/>
              </a:rPr>
              <a:t>Behavioral Risk Factor Surveillance System, CDC. </a:t>
            </a:r>
          </a:p>
          <a:p>
            <a:pPr indent="0"/>
            <a:endParaRPr lang="en-US" sz="900" dirty="0">
              <a:latin typeface="Verdana" pitchFamily="34" charset="0"/>
            </a:endParaRPr>
          </a:p>
          <a:p>
            <a:endParaRPr lang="en-US" sz="1000" dirty="0">
              <a:latin typeface="Verdana" pitchFamily="34" charset="0"/>
            </a:endParaRPr>
          </a:p>
        </p:txBody>
      </p:sp>
    </p:spTree>
    <p:extLst>
      <p:ext uri="{BB962C8B-B14F-4D97-AF65-F5344CB8AC3E}">
        <p14:creationId xmlns:p14="http://schemas.microsoft.com/office/powerpoint/2010/main" val="3835994995"/>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2427" y="514698"/>
            <a:ext cx="9322147" cy="597429"/>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Asian Adults, by State and Territory, BRFSS, 2018–2020</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descr="Prevalence of Self-Reported Obesity Among Non-Hispanic Asian Adults, by State and Territory, BRFSS, 2018–2020">
            <a:extLst>
              <a:ext uri="{FF2B5EF4-FFF2-40B4-BE49-F238E27FC236}">
                <a16:creationId xmlns:a16="http://schemas.microsoft.com/office/drawing/2014/main" id="{A39643F0-FB0C-493A-8D11-F149C82D11E0}"/>
              </a:ext>
            </a:extLst>
          </p:cNvPr>
          <p:cNvPicPr>
            <a:picLocks noChangeAspect="1"/>
          </p:cNvPicPr>
          <p:nvPr/>
        </p:nvPicPr>
        <p:blipFill>
          <a:blip r:embed="rId3"/>
          <a:stretch>
            <a:fillRect/>
          </a:stretch>
        </p:blipFill>
        <p:spPr>
          <a:xfrm>
            <a:off x="923542" y="1020500"/>
            <a:ext cx="7873218" cy="5212398"/>
          </a:xfrm>
          <a:prstGeom prst="rect">
            <a:avLst/>
          </a:prstGeom>
        </p:spPr>
      </p:pic>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395785" y="1441663"/>
            <a:ext cx="8862515" cy="4349537"/>
          </a:xfrm>
        </p:spPr>
        <p:txBody>
          <a:bodyPr/>
          <a:lstStyle/>
          <a:p>
            <a:pPr marL="0" indent="0">
              <a:spcBef>
                <a:spcPts val="0"/>
              </a:spcBef>
              <a:buClrTx/>
              <a:buSzTx/>
              <a:buNone/>
            </a:pPr>
            <a:r>
              <a:rPr lang="en-US" b="0" dirty="0">
                <a:solidFill>
                  <a:srgbClr val="000000"/>
                </a:solidFill>
              </a:rPr>
              <a:t>	</a:t>
            </a:r>
            <a:endParaRPr lang="en-US" dirty="0"/>
          </a:p>
        </p:txBody>
      </p:sp>
      <p:sp>
        <p:nvSpPr>
          <p:cNvPr id="10" name="TextBox 9"/>
          <p:cNvSpPr txBox="1"/>
          <p:nvPr/>
        </p:nvSpPr>
        <p:spPr>
          <a:xfrm>
            <a:off x="1452000" y="6300589"/>
            <a:ext cx="7430888"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 or no data in a specific year.</a:t>
            </a:r>
          </a:p>
        </p:txBody>
      </p:sp>
      <p:pic>
        <p:nvPicPr>
          <p:cNvPr id="4" name="Picture 2" descr="HHS and CDC logo" title="HHS and CDC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7394958"/>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463" y="313899"/>
            <a:ext cx="8982075" cy="791569"/>
          </a:xfrm>
        </p:spPr>
        <p:txBody>
          <a:bodyPr/>
          <a:lstStyle/>
          <a:p>
            <a:pPr>
              <a:lnSpc>
                <a:spcPts val="2800"/>
              </a:lnSpc>
            </a:pPr>
            <a:br>
              <a:rPr lang="en-US" sz="2000" kern="0" dirty="0">
                <a:solidFill>
                  <a:srgbClr val="000000"/>
                </a:solidFill>
                <a:latin typeface="Verdana"/>
              </a:rPr>
            </a:br>
            <a:r>
              <a:rPr lang="en-US" sz="2000" kern="0" dirty="0">
                <a:latin typeface="Verdana"/>
              </a:rPr>
              <a:t>Prevalence of Self-Reported Obesity Among Non-Hispanic Asian Adults, by State and Territory, BRFSS, </a:t>
            </a:r>
            <a:r>
              <a:rPr lang="en-US" sz="2000" dirty="0">
                <a:latin typeface="Verdana" panose="020B0604030504040204" pitchFamily="34" charset="0"/>
                <a:ea typeface="Verdana" panose="020B0604030504040204" pitchFamily="34" charset="0"/>
                <a:cs typeface="Verdana" panose="020B0604030504040204" pitchFamily="34" charset="0"/>
              </a:rPr>
              <a:t>2018–2020</a:t>
            </a:r>
            <a:endParaRPr lang="en-US" sz="2000" kern="0" dirty="0">
              <a:latin typeface="Verdana"/>
            </a:endParaRPr>
          </a:p>
        </p:txBody>
      </p:sp>
      <p:graphicFrame>
        <p:nvGraphicFramePr>
          <p:cNvPr id="13" name="Table 12">
            <a:extLst>
              <a:ext uri="{FF2B5EF4-FFF2-40B4-BE49-F238E27FC236}">
                <a16:creationId xmlns:a16="http://schemas.microsoft.com/office/drawing/2014/main" id="{EBBAD376-66F4-4625-A4F8-EE1C553D349C}"/>
              </a:ext>
            </a:extLst>
          </p:cNvPr>
          <p:cNvGraphicFramePr>
            <a:graphicFrameLocks noGrp="1"/>
          </p:cNvGraphicFramePr>
          <p:nvPr>
            <p:extLst>
              <p:ext uri="{D42A27DB-BD31-4B8C-83A1-F6EECF244321}">
                <p14:modId xmlns:p14="http://schemas.microsoft.com/office/powerpoint/2010/main" val="3971218063"/>
              </p:ext>
            </p:extLst>
          </p:nvPr>
        </p:nvGraphicFramePr>
        <p:xfrm>
          <a:off x="1138769" y="1119439"/>
          <a:ext cx="3975275" cy="4922973"/>
        </p:xfrm>
        <a:graphic>
          <a:graphicData uri="http://schemas.openxmlformats.org/drawingml/2006/table">
            <a:tbl>
              <a:tblPr firstRow="1"/>
              <a:tblGrid>
                <a:gridCol w="1252662">
                  <a:extLst>
                    <a:ext uri="{9D8B030D-6E8A-4147-A177-3AD203B41FA5}">
                      <a16:colId xmlns:a16="http://schemas.microsoft.com/office/drawing/2014/main" val="2606539779"/>
                    </a:ext>
                  </a:extLst>
                </a:gridCol>
                <a:gridCol w="1158122">
                  <a:extLst>
                    <a:ext uri="{9D8B030D-6E8A-4147-A177-3AD203B41FA5}">
                      <a16:colId xmlns:a16="http://schemas.microsoft.com/office/drawing/2014/main" val="579528530"/>
                    </a:ext>
                  </a:extLst>
                </a:gridCol>
                <a:gridCol w="1564491">
                  <a:extLst>
                    <a:ext uri="{9D8B030D-6E8A-4147-A177-3AD203B41FA5}">
                      <a16:colId xmlns:a16="http://schemas.microsoft.com/office/drawing/2014/main" val="3942211345"/>
                    </a:ext>
                  </a:extLst>
                </a:gridCol>
              </a:tblGrid>
              <a:tr h="173026">
                <a:tc>
                  <a:txBody>
                    <a:bodyPr/>
                    <a:lstStyle/>
                    <a:p>
                      <a:pPr algn="l" fontAlgn="b"/>
                      <a:r>
                        <a:rPr lang="en-US" sz="1100" b="1" i="0" u="none" strike="noStrike" dirty="0">
                          <a:solidFill>
                            <a:srgbClr val="000000"/>
                          </a:solidFill>
                          <a:effectLst/>
                          <a:latin typeface="Calibri" panose="020F0502020204030204" pitchFamily="34" charset="0"/>
                        </a:rPr>
                        <a:t>State</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Prevalence</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95% Confidence Interval</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06926483"/>
                  </a:ext>
                </a:extLst>
              </a:tr>
              <a:tr h="173440">
                <a:tc>
                  <a:txBody>
                    <a:bodyPr/>
                    <a:lstStyle/>
                    <a:p>
                      <a:pPr algn="l" fontAlgn="b"/>
                      <a:r>
                        <a:rPr lang="en-US" sz="1100" b="0" i="0" u="none" strike="noStrike" dirty="0">
                          <a:solidFill>
                            <a:srgbClr val="000000"/>
                          </a:solidFill>
                          <a:effectLst/>
                          <a:latin typeface="Calibri" panose="020F0502020204030204" pitchFamily="34" charset="0"/>
                        </a:rPr>
                        <a:t>Alabama</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15.6</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(8.7, 26.4)</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75098814"/>
                  </a:ext>
                </a:extLst>
              </a:tr>
              <a:tr h="173440">
                <a:tc>
                  <a:txBody>
                    <a:bodyPr/>
                    <a:lstStyle/>
                    <a:p>
                      <a:pPr algn="l" fontAlgn="b"/>
                      <a:r>
                        <a:rPr lang="en-US" sz="1100" b="0" i="0" u="none" strike="noStrike" dirty="0">
                          <a:solidFill>
                            <a:srgbClr val="000000"/>
                          </a:solidFill>
                          <a:effectLst/>
                          <a:latin typeface="Calibri" panose="020F0502020204030204" pitchFamily="34" charset="0"/>
                        </a:rPr>
                        <a:t>Alaska</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25.5</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(17.2, 36.1)</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08844212"/>
                  </a:ext>
                </a:extLst>
              </a:tr>
              <a:tr h="195881">
                <a:tc>
                  <a:txBody>
                    <a:bodyPr/>
                    <a:lstStyle/>
                    <a:p>
                      <a:pPr algn="l" fontAlgn="b"/>
                      <a:r>
                        <a:rPr lang="en-US" sz="1100" b="0" i="0" u="none" strike="noStrike">
                          <a:solidFill>
                            <a:srgbClr val="000000"/>
                          </a:solidFill>
                          <a:effectLst/>
                          <a:latin typeface="Calibri" panose="020F0502020204030204" pitchFamily="34" charset="0"/>
                        </a:rPr>
                        <a:t>Arizona</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12.3</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(8.1, 18.3)</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08088176"/>
                  </a:ext>
                </a:extLst>
              </a:tr>
              <a:tr h="173440">
                <a:tc>
                  <a:txBody>
                    <a:bodyPr/>
                    <a:lstStyle/>
                    <a:p>
                      <a:pPr algn="l" fontAlgn="b"/>
                      <a:r>
                        <a:rPr lang="en-US" sz="1100" b="0" i="0" u="none" strike="noStrike">
                          <a:solidFill>
                            <a:srgbClr val="000000"/>
                          </a:solidFill>
                          <a:effectLst/>
                          <a:latin typeface="Calibri" panose="020F0502020204030204" pitchFamily="34" charset="0"/>
                        </a:rPr>
                        <a:t>Arkansas</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14391805"/>
                  </a:ext>
                </a:extLst>
              </a:tr>
              <a:tr h="173440">
                <a:tc>
                  <a:txBody>
                    <a:bodyPr/>
                    <a:lstStyle/>
                    <a:p>
                      <a:pPr algn="l" fontAlgn="b"/>
                      <a:r>
                        <a:rPr lang="en-US" sz="1100" b="0" i="0" u="none" strike="noStrike" dirty="0">
                          <a:solidFill>
                            <a:srgbClr val="000000"/>
                          </a:solidFill>
                          <a:effectLst/>
                          <a:latin typeface="Calibri" panose="020F0502020204030204" pitchFamily="34" charset="0"/>
                        </a:rPr>
                        <a:t>California</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10.5</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(8.8, 12.5)</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755578"/>
                  </a:ext>
                </a:extLst>
              </a:tr>
              <a:tr h="173440">
                <a:tc>
                  <a:txBody>
                    <a:bodyPr/>
                    <a:lstStyle/>
                    <a:p>
                      <a:pPr algn="l" fontAlgn="b"/>
                      <a:r>
                        <a:rPr lang="en-US" sz="1100" b="0" i="0" u="none" strike="noStrike" dirty="0">
                          <a:solidFill>
                            <a:srgbClr val="000000"/>
                          </a:solidFill>
                          <a:effectLst/>
                          <a:latin typeface="Calibri" panose="020F0502020204030204" pitchFamily="34" charset="0"/>
                        </a:rPr>
                        <a:t>Colorado</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6.3</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(4.3, 9.3)</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71653849"/>
                  </a:ext>
                </a:extLst>
              </a:tr>
              <a:tr h="173440">
                <a:tc>
                  <a:txBody>
                    <a:bodyPr/>
                    <a:lstStyle/>
                    <a:p>
                      <a:pPr algn="l" fontAlgn="b"/>
                      <a:r>
                        <a:rPr lang="en-US" sz="1100" b="0" i="0" u="none" strike="noStrike" dirty="0">
                          <a:solidFill>
                            <a:srgbClr val="000000"/>
                          </a:solidFill>
                          <a:effectLst/>
                          <a:latin typeface="Calibri" panose="020F0502020204030204" pitchFamily="34" charset="0"/>
                        </a:rPr>
                        <a:t>Connecticut</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11.6</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(8.4, 15.9)</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52732027"/>
                  </a:ext>
                </a:extLst>
              </a:tr>
              <a:tr h="173440">
                <a:tc>
                  <a:txBody>
                    <a:bodyPr/>
                    <a:lstStyle/>
                    <a:p>
                      <a:pPr algn="l" fontAlgn="b"/>
                      <a:r>
                        <a:rPr lang="en-US" sz="1100" b="0" i="0" u="none" strike="noStrike" dirty="0">
                          <a:solidFill>
                            <a:srgbClr val="000000"/>
                          </a:solidFill>
                          <a:effectLst/>
                          <a:latin typeface="Calibri" panose="020F0502020204030204" pitchFamily="34" charset="0"/>
                        </a:rPr>
                        <a:t>Delaware</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13.4</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(8.2, 21.2)</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34815784"/>
                  </a:ext>
                </a:extLst>
              </a:tr>
              <a:tr h="173440">
                <a:tc>
                  <a:txBody>
                    <a:bodyPr/>
                    <a:lstStyle/>
                    <a:p>
                      <a:pPr algn="l" fontAlgn="b"/>
                      <a:r>
                        <a:rPr lang="en-US" sz="1100" b="0" i="0" u="none" strike="noStrike">
                          <a:solidFill>
                            <a:srgbClr val="000000"/>
                          </a:solidFill>
                          <a:effectLst/>
                          <a:latin typeface="Calibri" panose="020F0502020204030204" pitchFamily="34" charset="0"/>
                        </a:rPr>
                        <a:t>District of Columbia</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7.3</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(4.3, 12.2)</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38076541"/>
                  </a:ext>
                </a:extLst>
              </a:tr>
              <a:tr h="173440">
                <a:tc>
                  <a:txBody>
                    <a:bodyPr/>
                    <a:lstStyle/>
                    <a:p>
                      <a:pPr algn="l" fontAlgn="b"/>
                      <a:r>
                        <a:rPr lang="en-US" sz="1100" b="0" i="0" u="none" strike="noStrike">
                          <a:solidFill>
                            <a:srgbClr val="000000"/>
                          </a:solidFill>
                          <a:effectLst/>
                          <a:latin typeface="Calibri" panose="020F0502020204030204" pitchFamily="34" charset="0"/>
                        </a:rPr>
                        <a:t>Florida</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14.9</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(9.8, 22.2)</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6191862"/>
                  </a:ext>
                </a:extLst>
              </a:tr>
              <a:tr h="173440">
                <a:tc>
                  <a:txBody>
                    <a:bodyPr/>
                    <a:lstStyle/>
                    <a:p>
                      <a:pPr algn="l" fontAlgn="b"/>
                      <a:r>
                        <a:rPr lang="en-US" sz="1100" b="0" i="0" u="none" strike="noStrike">
                          <a:solidFill>
                            <a:srgbClr val="000000"/>
                          </a:solidFill>
                          <a:effectLst/>
                          <a:latin typeface="Calibri" panose="020F0502020204030204" pitchFamily="34" charset="0"/>
                        </a:rPr>
                        <a:t>Georgia</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11.6</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(7.0, 18.7)</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73938317"/>
                  </a:ext>
                </a:extLst>
              </a:tr>
              <a:tr h="173440">
                <a:tc>
                  <a:txBody>
                    <a:bodyPr/>
                    <a:lstStyle/>
                    <a:p>
                      <a:pPr algn="l" fontAlgn="b"/>
                      <a:r>
                        <a:rPr lang="en-US" sz="1100" b="0" i="0" u="none" strike="noStrike" dirty="0">
                          <a:solidFill>
                            <a:srgbClr val="000000"/>
                          </a:solidFill>
                          <a:effectLst/>
                          <a:latin typeface="Calibri" panose="020F0502020204030204" pitchFamily="34" charset="0"/>
                        </a:rPr>
                        <a:t>Guam</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15.9</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(13.5, 18.5)</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74759464"/>
                  </a:ext>
                </a:extLst>
              </a:tr>
              <a:tr h="173440">
                <a:tc>
                  <a:txBody>
                    <a:bodyPr/>
                    <a:lstStyle/>
                    <a:p>
                      <a:pPr algn="l" fontAlgn="b"/>
                      <a:r>
                        <a:rPr lang="en-US" sz="1100" b="0" i="0" u="none" strike="noStrike">
                          <a:solidFill>
                            <a:srgbClr val="000000"/>
                          </a:solidFill>
                          <a:effectLst/>
                          <a:latin typeface="Calibri" panose="020F0502020204030204" pitchFamily="34" charset="0"/>
                        </a:rPr>
                        <a:t>Hawaii</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16.6</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(15.5, 17.8)</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9602082"/>
                  </a:ext>
                </a:extLst>
              </a:tr>
              <a:tr h="173440">
                <a:tc>
                  <a:txBody>
                    <a:bodyPr/>
                    <a:lstStyle/>
                    <a:p>
                      <a:pPr algn="l" fontAlgn="b"/>
                      <a:r>
                        <a:rPr lang="en-US" sz="1100" b="0" i="0" u="none" strike="noStrike">
                          <a:solidFill>
                            <a:srgbClr val="000000"/>
                          </a:solidFill>
                          <a:effectLst/>
                          <a:latin typeface="Calibri" panose="020F0502020204030204" pitchFamily="34" charset="0"/>
                        </a:rPr>
                        <a:t>Idaho</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19.0</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(10.3, 32.5)</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51671091"/>
                  </a:ext>
                </a:extLst>
              </a:tr>
              <a:tr h="173440">
                <a:tc>
                  <a:txBody>
                    <a:bodyPr/>
                    <a:lstStyle/>
                    <a:p>
                      <a:pPr algn="l" fontAlgn="b"/>
                      <a:r>
                        <a:rPr lang="en-US" sz="1100" b="0" i="0" u="none" strike="noStrike">
                          <a:solidFill>
                            <a:srgbClr val="000000"/>
                          </a:solidFill>
                          <a:effectLst/>
                          <a:latin typeface="Calibri" panose="020F0502020204030204" pitchFamily="34" charset="0"/>
                        </a:rPr>
                        <a:t>Illinois</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Times" panose="02020603050405020304" pitchFamily="18" charset="0"/>
                        </a:rPr>
                        <a:t>12.1</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Times" panose="02020603050405020304" pitchFamily="18" charset="0"/>
                        </a:rPr>
                        <a:t>(9.1, 15.8)</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83928518"/>
                  </a:ext>
                </a:extLst>
              </a:tr>
              <a:tr h="173440">
                <a:tc>
                  <a:txBody>
                    <a:bodyPr/>
                    <a:lstStyle/>
                    <a:p>
                      <a:pPr algn="l" fontAlgn="b"/>
                      <a:r>
                        <a:rPr lang="en-US" sz="1100" b="0" i="0" u="none" strike="noStrike">
                          <a:solidFill>
                            <a:srgbClr val="000000"/>
                          </a:solidFill>
                          <a:effectLst/>
                          <a:latin typeface="Calibri" panose="020F0502020204030204" pitchFamily="34" charset="0"/>
                        </a:rPr>
                        <a:t>Indiana</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50213635"/>
                  </a:ext>
                </a:extLst>
              </a:tr>
              <a:tr h="173440">
                <a:tc>
                  <a:txBody>
                    <a:bodyPr/>
                    <a:lstStyle/>
                    <a:p>
                      <a:pPr algn="l" fontAlgn="b"/>
                      <a:r>
                        <a:rPr lang="en-US" sz="1100" b="0" i="0" u="none" strike="noStrike">
                          <a:solidFill>
                            <a:srgbClr val="000000"/>
                          </a:solidFill>
                          <a:effectLst/>
                          <a:latin typeface="Calibri" panose="020F0502020204030204" pitchFamily="34" charset="0"/>
                        </a:rPr>
                        <a:t>Iowa</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13.4</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(9.4, 18.7)</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85701129"/>
                  </a:ext>
                </a:extLst>
              </a:tr>
              <a:tr h="173440">
                <a:tc>
                  <a:txBody>
                    <a:bodyPr/>
                    <a:lstStyle/>
                    <a:p>
                      <a:pPr algn="l" fontAlgn="b"/>
                      <a:r>
                        <a:rPr lang="en-US" sz="1100" b="0" i="0" u="none" strike="noStrike">
                          <a:solidFill>
                            <a:srgbClr val="000000"/>
                          </a:solidFill>
                          <a:effectLst/>
                          <a:latin typeface="Calibri" panose="020F0502020204030204" pitchFamily="34" charset="0"/>
                        </a:rPr>
                        <a:t>Kansas</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11.9</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(8.5, 16.5)</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8203445"/>
                  </a:ext>
                </a:extLst>
              </a:tr>
              <a:tr h="173440">
                <a:tc>
                  <a:txBody>
                    <a:bodyPr/>
                    <a:lstStyle/>
                    <a:p>
                      <a:pPr algn="l" fontAlgn="b"/>
                      <a:r>
                        <a:rPr lang="en-US" sz="1100" b="0" i="0" u="none" strike="noStrike">
                          <a:solidFill>
                            <a:srgbClr val="000000"/>
                          </a:solidFill>
                          <a:effectLst/>
                          <a:latin typeface="Calibri" panose="020F0502020204030204" pitchFamily="34" charset="0"/>
                        </a:rPr>
                        <a:t>Kentucky</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8194055"/>
                  </a:ext>
                </a:extLst>
              </a:tr>
              <a:tr h="173440">
                <a:tc>
                  <a:txBody>
                    <a:bodyPr/>
                    <a:lstStyle/>
                    <a:p>
                      <a:pPr algn="l" fontAlgn="b"/>
                      <a:r>
                        <a:rPr lang="en-US" sz="1100" b="0" i="0" u="none" strike="noStrike">
                          <a:solidFill>
                            <a:srgbClr val="000000"/>
                          </a:solidFill>
                          <a:effectLst/>
                          <a:latin typeface="Calibri" panose="020F0502020204030204" pitchFamily="34" charset="0"/>
                        </a:rPr>
                        <a:t>Louisiana</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16.9</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(9.4, 28.5)</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26013512"/>
                  </a:ext>
                </a:extLst>
              </a:tr>
              <a:tr h="173440">
                <a:tc>
                  <a:txBody>
                    <a:bodyPr/>
                    <a:lstStyle/>
                    <a:p>
                      <a:pPr algn="l" fontAlgn="b"/>
                      <a:r>
                        <a:rPr lang="en-US" sz="1100" b="0" i="0" u="none" strike="noStrike">
                          <a:solidFill>
                            <a:srgbClr val="000000"/>
                          </a:solidFill>
                          <a:effectLst/>
                          <a:latin typeface="Calibri" panose="020F0502020204030204" pitchFamily="34" charset="0"/>
                        </a:rPr>
                        <a:t>Maine</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46250334"/>
                  </a:ext>
                </a:extLst>
              </a:tr>
              <a:tr h="173440">
                <a:tc>
                  <a:txBody>
                    <a:bodyPr/>
                    <a:lstStyle/>
                    <a:p>
                      <a:pPr algn="l" fontAlgn="b"/>
                      <a:r>
                        <a:rPr lang="en-US" sz="1100" b="0" i="0" u="none" strike="noStrike">
                          <a:solidFill>
                            <a:srgbClr val="000000"/>
                          </a:solidFill>
                          <a:effectLst/>
                          <a:latin typeface="Calibri" panose="020F0502020204030204" pitchFamily="34" charset="0"/>
                        </a:rPr>
                        <a:t>Maryland</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11.8</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(9.5, 14.5)</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9858063"/>
                  </a:ext>
                </a:extLst>
              </a:tr>
              <a:tr h="173440">
                <a:tc>
                  <a:txBody>
                    <a:bodyPr/>
                    <a:lstStyle/>
                    <a:p>
                      <a:pPr algn="l" fontAlgn="b"/>
                      <a:r>
                        <a:rPr lang="en-US" sz="1100" b="0" i="0" u="none" strike="noStrike" dirty="0">
                          <a:solidFill>
                            <a:srgbClr val="000000"/>
                          </a:solidFill>
                          <a:effectLst/>
                          <a:latin typeface="Calibri" panose="020F0502020204030204" pitchFamily="34" charset="0"/>
                        </a:rPr>
                        <a:t>Massachusetts</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9.6</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(7.1, 12.8)</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67756045"/>
                  </a:ext>
                </a:extLst>
              </a:tr>
              <a:tr h="173440">
                <a:tc>
                  <a:txBody>
                    <a:bodyPr/>
                    <a:lstStyle/>
                    <a:p>
                      <a:pPr algn="l" fontAlgn="b"/>
                      <a:r>
                        <a:rPr lang="en-US" sz="1100" b="0" i="0" u="none" strike="noStrike">
                          <a:solidFill>
                            <a:srgbClr val="000000"/>
                          </a:solidFill>
                          <a:effectLst/>
                          <a:latin typeface="Calibri" panose="020F0502020204030204" pitchFamily="34" charset="0"/>
                        </a:rPr>
                        <a:t>Michigan</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8.8</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(6.1, 12.6)</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3626594"/>
                  </a:ext>
                </a:extLst>
              </a:tr>
              <a:tr h="173440">
                <a:tc>
                  <a:txBody>
                    <a:bodyPr/>
                    <a:lstStyle/>
                    <a:p>
                      <a:pPr algn="l" fontAlgn="b"/>
                      <a:r>
                        <a:rPr lang="en-US" sz="1100" b="0" i="0" u="none" strike="noStrike">
                          <a:solidFill>
                            <a:srgbClr val="000000"/>
                          </a:solidFill>
                          <a:effectLst/>
                          <a:latin typeface="Calibri" panose="020F0502020204030204" pitchFamily="34" charset="0"/>
                        </a:rPr>
                        <a:t>Minnesota</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18.8</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(16.0, 22.0)</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88292550"/>
                  </a:ext>
                </a:extLst>
              </a:tr>
              <a:tr h="173440">
                <a:tc>
                  <a:txBody>
                    <a:bodyPr/>
                    <a:lstStyle/>
                    <a:p>
                      <a:pPr algn="l" fontAlgn="b"/>
                      <a:r>
                        <a:rPr lang="en-US" sz="1100" b="0" i="0" u="none" strike="noStrike" dirty="0">
                          <a:solidFill>
                            <a:srgbClr val="000000"/>
                          </a:solidFill>
                          <a:effectLst/>
                          <a:latin typeface="Calibri" panose="020F0502020204030204" pitchFamily="34" charset="0"/>
                        </a:rPr>
                        <a:t>Mississippi</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Insufficient data*</a:t>
                      </a:r>
                    </a:p>
                  </a:txBody>
                  <a:tcPr marL="7372" marR="7372" marT="7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25382431"/>
                  </a:ext>
                </a:extLst>
              </a:tr>
              <a:tr h="174795">
                <a:tc>
                  <a:txBody>
                    <a:bodyPr/>
                    <a:lstStyle/>
                    <a:p>
                      <a:pPr algn="l" fontAlgn="b"/>
                      <a:r>
                        <a:rPr lang="en-US" sz="1100" b="0" i="0" u="none" strike="noStrike" dirty="0">
                          <a:solidFill>
                            <a:srgbClr val="000000"/>
                          </a:solidFill>
                          <a:effectLst/>
                          <a:latin typeface="Calibri" panose="020F0502020204030204" pitchFamily="34" charset="0"/>
                        </a:rPr>
                        <a:t>Missouri</a:t>
                      </a:r>
                    </a:p>
                  </a:txBody>
                  <a:tcPr marL="9140" marR="9140" marT="9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9140" marR="9140" marT="9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Insufficient data*</a:t>
                      </a:r>
                    </a:p>
                  </a:txBody>
                  <a:tcPr marL="9140" marR="9140" marT="9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44708648"/>
                  </a:ext>
                </a:extLst>
              </a:tr>
            </a:tbl>
          </a:graphicData>
        </a:graphic>
      </p:graphicFrame>
      <p:graphicFrame>
        <p:nvGraphicFramePr>
          <p:cNvPr id="12" name="Table 11">
            <a:extLst>
              <a:ext uri="{FF2B5EF4-FFF2-40B4-BE49-F238E27FC236}">
                <a16:creationId xmlns:a16="http://schemas.microsoft.com/office/drawing/2014/main" id="{802EECD2-20DB-4A2A-ADCB-01148156056A}"/>
              </a:ext>
            </a:extLst>
          </p:cNvPr>
          <p:cNvGraphicFramePr>
            <a:graphicFrameLocks noGrp="1"/>
          </p:cNvGraphicFramePr>
          <p:nvPr>
            <p:extLst>
              <p:ext uri="{D42A27DB-BD31-4B8C-83A1-F6EECF244321}">
                <p14:modId xmlns:p14="http://schemas.microsoft.com/office/powerpoint/2010/main" val="1969969554"/>
              </p:ext>
            </p:extLst>
          </p:nvPr>
        </p:nvGraphicFramePr>
        <p:xfrm>
          <a:off x="5267424" y="1119439"/>
          <a:ext cx="4022919" cy="4879710"/>
        </p:xfrm>
        <a:graphic>
          <a:graphicData uri="http://schemas.openxmlformats.org/drawingml/2006/table">
            <a:tbl>
              <a:tblPr firstRow="1"/>
              <a:tblGrid>
                <a:gridCol w="1272228">
                  <a:extLst>
                    <a:ext uri="{9D8B030D-6E8A-4147-A177-3AD203B41FA5}">
                      <a16:colId xmlns:a16="http://schemas.microsoft.com/office/drawing/2014/main" val="3221116391"/>
                    </a:ext>
                  </a:extLst>
                </a:gridCol>
                <a:gridCol w="1176209">
                  <a:extLst>
                    <a:ext uri="{9D8B030D-6E8A-4147-A177-3AD203B41FA5}">
                      <a16:colId xmlns:a16="http://schemas.microsoft.com/office/drawing/2014/main" val="1830442782"/>
                    </a:ext>
                  </a:extLst>
                </a:gridCol>
                <a:gridCol w="1574482">
                  <a:extLst>
                    <a:ext uri="{9D8B030D-6E8A-4147-A177-3AD203B41FA5}">
                      <a16:colId xmlns:a16="http://schemas.microsoft.com/office/drawing/2014/main" val="2335981441"/>
                    </a:ext>
                  </a:extLst>
                </a:gridCol>
              </a:tblGrid>
              <a:tr h="180730">
                <a:tc>
                  <a:txBody>
                    <a:bodyPr/>
                    <a:lstStyle/>
                    <a:p>
                      <a:pPr algn="l" fontAlgn="b"/>
                      <a:r>
                        <a:rPr lang="en-US" sz="1100" b="1" i="0" u="none" strike="noStrike" dirty="0">
                          <a:solidFill>
                            <a:srgbClr val="000000"/>
                          </a:solidFill>
                          <a:effectLst/>
                          <a:latin typeface="Calibri" panose="020F0502020204030204" pitchFamily="34" charset="0"/>
                        </a:rPr>
                        <a:t>State</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dirty="0">
                          <a:solidFill>
                            <a:srgbClr val="000000"/>
                          </a:solidFill>
                          <a:effectLst/>
                          <a:latin typeface="Calibri" panose="020F0502020204030204" pitchFamily="34" charset="0"/>
                        </a:rPr>
                        <a:t>Prevalence</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95% Confidence Interval</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05962"/>
                  </a:ext>
                </a:extLst>
              </a:tr>
              <a:tr h="180730">
                <a:tc>
                  <a:txBody>
                    <a:bodyPr/>
                    <a:lstStyle/>
                    <a:p>
                      <a:pPr algn="l" fontAlgn="b"/>
                      <a:r>
                        <a:rPr lang="en-US" sz="1100" b="0" i="0" u="none" strike="noStrike">
                          <a:solidFill>
                            <a:srgbClr val="000000"/>
                          </a:solidFill>
                          <a:effectLst/>
                          <a:latin typeface="Calibri" panose="020F0502020204030204" pitchFamily="34" charset="0"/>
                        </a:rPr>
                        <a:t>Montana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3185371"/>
                  </a:ext>
                </a:extLst>
              </a:tr>
              <a:tr h="180730">
                <a:tc>
                  <a:txBody>
                    <a:bodyPr/>
                    <a:lstStyle/>
                    <a:p>
                      <a:pPr algn="l" fontAlgn="b"/>
                      <a:r>
                        <a:rPr lang="en-US" sz="1100" b="0" i="0" u="none" strike="noStrike">
                          <a:solidFill>
                            <a:srgbClr val="000000"/>
                          </a:solidFill>
                          <a:effectLst/>
                          <a:latin typeface="Calibri" panose="020F0502020204030204" pitchFamily="34" charset="0"/>
                        </a:rPr>
                        <a:t>Nebraska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9.3</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(5.9, 14.3)</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21955677"/>
                  </a:ext>
                </a:extLst>
              </a:tr>
              <a:tr h="180730">
                <a:tc>
                  <a:txBody>
                    <a:bodyPr/>
                    <a:lstStyle/>
                    <a:p>
                      <a:pPr algn="l" fontAlgn="b"/>
                      <a:r>
                        <a:rPr lang="en-US" sz="1100" b="0" i="0" u="none" strike="noStrike">
                          <a:solidFill>
                            <a:srgbClr val="000000"/>
                          </a:solidFill>
                          <a:effectLst/>
                          <a:latin typeface="Calibri" panose="020F0502020204030204" pitchFamily="34" charset="0"/>
                        </a:rPr>
                        <a:t>Nevada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13.4</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(8.5, 20.7)</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9479971"/>
                  </a:ext>
                </a:extLst>
              </a:tr>
              <a:tr h="180730">
                <a:tc>
                  <a:txBody>
                    <a:bodyPr/>
                    <a:lstStyle/>
                    <a:p>
                      <a:pPr algn="l" fontAlgn="b"/>
                      <a:r>
                        <a:rPr lang="en-US" sz="1100" b="0" i="0" u="none" strike="noStrike" dirty="0">
                          <a:solidFill>
                            <a:srgbClr val="000000"/>
                          </a:solidFill>
                          <a:effectLst/>
                          <a:latin typeface="Calibri" panose="020F0502020204030204" pitchFamily="34" charset="0"/>
                        </a:rPr>
                        <a:t>New Hampshire</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13.7</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(7.8, 23.1)</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15292467"/>
                  </a:ext>
                </a:extLst>
              </a:tr>
              <a:tr h="180730">
                <a:tc>
                  <a:txBody>
                    <a:bodyPr/>
                    <a:lstStyle/>
                    <a:p>
                      <a:pPr algn="l" fontAlgn="b"/>
                      <a:r>
                        <a:rPr lang="en-US" sz="1100" b="0" i="0" u="none" strike="noStrike">
                          <a:solidFill>
                            <a:srgbClr val="000000"/>
                          </a:solidFill>
                          <a:effectLst/>
                          <a:latin typeface="Calibri" panose="020F0502020204030204" pitchFamily="34" charset="0"/>
                        </a:rPr>
                        <a:t>New Jersey</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92367947"/>
                  </a:ext>
                </a:extLst>
              </a:tr>
              <a:tr h="180730">
                <a:tc>
                  <a:txBody>
                    <a:bodyPr/>
                    <a:lstStyle/>
                    <a:p>
                      <a:pPr algn="l" fontAlgn="b"/>
                      <a:r>
                        <a:rPr lang="en-US" sz="1100" b="0" i="0" u="none" strike="noStrike">
                          <a:solidFill>
                            <a:srgbClr val="000000"/>
                          </a:solidFill>
                          <a:effectLst/>
                          <a:latin typeface="Calibri" panose="020F0502020204030204" pitchFamily="34" charset="0"/>
                        </a:rPr>
                        <a:t>New Mexico</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70324934"/>
                  </a:ext>
                </a:extLst>
              </a:tr>
              <a:tr h="180730">
                <a:tc>
                  <a:txBody>
                    <a:bodyPr/>
                    <a:lstStyle/>
                    <a:p>
                      <a:pPr algn="l" fontAlgn="b"/>
                      <a:r>
                        <a:rPr lang="en-US" sz="1100" b="0" i="0" u="none" strike="noStrike">
                          <a:solidFill>
                            <a:srgbClr val="000000"/>
                          </a:solidFill>
                          <a:effectLst/>
                          <a:latin typeface="Calibri" panose="020F0502020204030204" pitchFamily="34" charset="0"/>
                        </a:rPr>
                        <a:t>New York</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11.4</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(9.5, 13.5)</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65703962"/>
                  </a:ext>
                </a:extLst>
              </a:tr>
              <a:tr h="180730">
                <a:tc>
                  <a:txBody>
                    <a:bodyPr/>
                    <a:lstStyle/>
                    <a:p>
                      <a:pPr algn="l" fontAlgn="b"/>
                      <a:r>
                        <a:rPr lang="en-US" sz="1100" b="0" i="0" u="none" strike="noStrike">
                          <a:solidFill>
                            <a:srgbClr val="000000"/>
                          </a:solidFill>
                          <a:effectLst/>
                          <a:latin typeface="Calibri" panose="020F0502020204030204" pitchFamily="34" charset="0"/>
                        </a:rPr>
                        <a:t>North Carolina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16.9</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(11.5, 24.2)</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82833788"/>
                  </a:ext>
                </a:extLst>
              </a:tr>
              <a:tr h="180730">
                <a:tc>
                  <a:txBody>
                    <a:bodyPr/>
                    <a:lstStyle/>
                    <a:p>
                      <a:pPr algn="l" fontAlgn="b"/>
                      <a:r>
                        <a:rPr lang="en-US" sz="1100" b="0" i="0" u="none" strike="noStrike">
                          <a:solidFill>
                            <a:srgbClr val="000000"/>
                          </a:solidFill>
                          <a:effectLst/>
                          <a:latin typeface="Calibri" panose="020F0502020204030204" pitchFamily="34" charset="0"/>
                        </a:rPr>
                        <a:t>North Dakota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16.7</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(9.3, 28.1)</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48328824"/>
                  </a:ext>
                </a:extLst>
              </a:tr>
              <a:tr h="180730">
                <a:tc>
                  <a:txBody>
                    <a:bodyPr/>
                    <a:lstStyle/>
                    <a:p>
                      <a:pPr algn="l" fontAlgn="b"/>
                      <a:r>
                        <a:rPr lang="en-US" sz="1100" b="0" i="0" u="none" strike="noStrike">
                          <a:solidFill>
                            <a:srgbClr val="000000"/>
                          </a:solidFill>
                          <a:effectLst/>
                          <a:latin typeface="Calibri" panose="020F0502020204030204" pitchFamily="34" charset="0"/>
                        </a:rPr>
                        <a:t>Ohio</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10.5</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(6.9, 15.5)</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40773475"/>
                  </a:ext>
                </a:extLst>
              </a:tr>
              <a:tr h="180730">
                <a:tc>
                  <a:txBody>
                    <a:bodyPr/>
                    <a:lstStyle/>
                    <a:p>
                      <a:pPr algn="l" fontAlgn="b"/>
                      <a:r>
                        <a:rPr lang="en-US" sz="1100" b="0" i="0" u="none" strike="noStrike">
                          <a:solidFill>
                            <a:srgbClr val="000000"/>
                          </a:solidFill>
                          <a:effectLst/>
                          <a:latin typeface="Calibri" panose="020F0502020204030204" pitchFamily="34" charset="0"/>
                        </a:rPr>
                        <a:t>Oklahoma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12.2</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(7.3, 19.8)</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46471963"/>
                  </a:ext>
                </a:extLst>
              </a:tr>
              <a:tr h="180730">
                <a:tc>
                  <a:txBody>
                    <a:bodyPr/>
                    <a:lstStyle/>
                    <a:p>
                      <a:pPr algn="l" fontAlgn="b"/>
                      <a:r>
                        <a:rPr lang="en-US" sz="1100" b="0" i="0" u="none" strike="noStrike">
                          <a:solidFill>
                            <a:srgbClr val="000000"/>
                          </a:solidFill>
                          <a:effectLst/>
                          <a:latin typeface="Calibri" panose="020F0502020204030204" pitchFamily="34" charset="0"/>
                        </a:rPr>
                        <a:t>Oregon</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16.7</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(11.4, 23.7)</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71726950"/>
                  </a:ext>
                </a:extLst>
              </a:tr>
              <a:tr h="180730">
                <a:tc>
                  <a:txBody>
                    <a:bodyPr/>
                    <a:lstStyle/>
                    <a:p>
                      <a:pPr algn="l" fontAlgn="b"/>
                      <a:r>
                        <a:rPr lang="en-US" sz="1100" b="0" i="0" u="none" strike="noStrike">
                          <a:solidFill>
                            <a:srgbClr val="000000"/>
                          </a:solidFill>
                          <a:effectLst/>
                          <a:latin typeface="Calibri" panose="020F0502020204030204" pitchFamily="34" charset="0"/>
                        </a:rPr>
                        <a:t>Pennsylvania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7.2</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(4.5, 11.2)</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68677524"/>
                  </a:ext>
                </a:extLst>
              </a:tr>
              <a:tr h="180730">
                <a:tc>
                  <a:txBody>
                    <a:bodyPr/>
                    <a:lstStyle/>
                    <a:p>
                      <a:pPr algn="l" fontAlgn="b"/>
                      <a:r>
                        <a:rPr lang="en-US" sz="1100" b="0" i="0" u="none" strike="noStrike">
                          <a:solidFill>
                            <a:srgbClr val="000000"/>
                          </a:solidFill>
                          <a:effectLst/>
                          <a:latin typeface="Calibri" panose="020F0502020204030204" pitchFamily="34" charset="0"/>
                        </a:rPr>
                        <a:t>Puerto Rico</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Insufficient data*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10557978"/>
                  </a:ext>
                </a:extLst>
              </a:tr>
              <a:tr h="180730">
                <a:tc>
                  <a:txBody>
                    <a:bodyPr/>
                    <a:lstStyle/>
                    <a:p>
                      <a:pPr algn="l" fontAlgn="b"/>
                      <a:r>
                        <a:rPr lang="en-US" sz="1100" b="0" i="0" u="none" strike="noStrike">
                          <a:solidFill>
                            <a:srgbClr val="000000"/>
                          </a:solidFill>
                          <a:effectLst/>
                          <a:latin typeface="Calibri" panose="020F0502020204030204" pitchFamily="34" charset="0"/>
                        </a:rPr>
                        <a:t>Rhode Island</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Insufficient data*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57306020"/>
                  </a:ext>
                </a:extLst>
              </a:tr>
              <a:tr h="180730">
                <a:tc>
                  <a:txBody>
                    <a:bodyPr/>
                    <a:lstStyle/>
                    <a:p>
                      <a:pPr algn="l" fontAlgn="b"/>
                      <a:r>
                        <a:rPr lang="en-US" sz="1100" b="0" i="0" u="none" strike="noStrike">
                          <a:solidFill>
                            <a:srgbClr val="000000"/>
                          </a:solidFill>
                          <a:effectLst/>
                          <a:latin typeface="Calibri" panose="020F0502020204030204" pitchFamily="34" charset="0"/>
                        </a:rPr>
                        <a:t>South Carolina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23.7</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(14.3, 36.7)</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87999553"/>
                  </a:ext>
                </a:extLst>
              </a:tr>
              <a:tr h="180730">
                <a:tc>
                  <a:txBody>
                    <a:bodyPr/>
                    <a:lstStyle/>
                    <a:p>
                      <a:pPr algn="l" fontAlgn="b"/>
                      <a:r>
                        <a:rPr lang="en-US" sz="1100" b="0" i="0" u="none" strike="noStrike">
                          <a:solidFill>
                            <a:srgbClr val="000000"/>
                          </a:solidFill>
                          <a:effectLst/>
                          <a:latin typeface="Calibri" panose="020F0502020204030204" pitchFamily="34" charset="0"/>
                        </a:rPr>
                        <a:t>South Dakota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Insufficient data*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21286568"/>
                  </a:ext>
                </a:extLst>
              </a:tr>
              <a:tr h="180730">
                <a:tc>
                  <a:txBody>
                    <a:bodyPr/>
                    <a:lstStyle/>
                    <a:p>
                      <a:pPr algn="l" fontAlgn="b"/>
                      <a:r>
                        <a:rPr lang="en-US" sz="1100" b="0" i="0" u="none" strike="noStrike">
                          <a:solidFill>
                            <a:srgbClr val="000000"/>
                          </a:solidFill>
                          <a:effectLst/>
                          <a:latin typeface="Calibri" panose="020F0502020204030204" pitchFamily="34" charset="0"/>
                        </a:rPr>
                        <a:t>Tennessee</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08585157"/>
                  </a:ext>
                </a:extLst>
              </a:tr>
              <a:tr h="180730">
                <a:tc>
                  <a:txBody>
                    <a:bodyPr/>
                    <a:lstStyle/>
                    <a:p>
                      <a:pPr algn="l" fontAlgn="b"/>
                      <a:r>
                        <a:rPr lang="en-US" sz="1100" b="0" i="0" u="none" strike="noStrike">
                          <a:solidFill>
                            <a:srgbClr val="000000"/>
                          </a:solidFill>
                          <a:effectLst/>
                          <a:latin typeface="Calibri" panose="020F0502020204030204" pitchFamily="34" charset="0"/>
                        </a:rPr>
                        <a:t>Texas</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12.5</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(9.1, 16.9)</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16351543"/>
                  </a:ext>
                </a:extLst>
              </a:tr>
              <a:tr h="180730">
                <a:tc>
                  <a:txBody>
                    <a:bodyPr/>
                    <a:lstStyle/>
                    <a:p>
                      <a:pPr algn="l" fontAlgn="b"/>
                      <a:r>
                        <a:rPr lang="en-US" sz="1100" b="0" i="0" u="none" strike="noStrike">
                          <a:solidFill>
                            <a:srgbClr val="000000"/>
                          </a:solidFill>
                          <a:effectLst/>
                          <a:latin typeface="Calibri" panose="020F0502020204030204" pitchFamily="34" charset="0"/>
                        </a:rPr>
                        <a:t>Utah</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11.6</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(8.0, 16.6)</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10467023"/>
                  </a:ext>
                </a:extLst>
              </a:tr>
              <a:tr h="180730">
                <a:tc>
                  <a:txBody>
                    <a:bodyPr/>
                    <a:lstStyle/>
                    <a:p>
                      <a:pPr algn="l" fontAlgn="b"/>
                      <a:r>
                        <a:rPr lang="en-US" sz="1100" b="0" i="0" u="none" strike="noStrike">
                          <a:solidFill>
                            <a:srgbClr val="000000"/>
                          </a:solidFill>
                          <a:effectLst/>
                          <a:latin typeface="Calibri" panose="020F0502020204030204" pitchFamily="34" charset="0"/>
                        </a:rPr>
                        <a:t>Vermont</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23719089"/>
                  </a:ext>
                </a:extLst>
              </a:tr>
              <a:tr h="180730">
                <a:tc>
                  <a:txBody>
                    <a:bodyPr/>
                    <a:lstStyle/>
                    <a:p>
                      <a:pPr algn="l" fontAlgn="b"/>
                      <a:r>
                        <a:rPr lang="en-US" sz="1100" b="0" i="0" u="none" strike="noStrike">
                          <a:solidFill>
                            <a:srgbClr val="000000"/>
                          </a:solidFill>
                          <a:effectLst/>
                          <a:latin typeface="Calibri" panose="020F0502020204030204" pitchFamily="34" charset="0"/>
                        </a:rPr>
                        <a:t>Virginia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11.8</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(9.0, 15.3)</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83709892"/>
                  </a:ext>
                </a:extLst>
              </a:tr>
              <a:tr h="180730">
                <a:tc>
                  <a:txBody>
                    <a:bodyPr/>
                    <a:lstStyle/>
                    <a:p>
                      <a:pPr algn="l" fontAlgn="b"/>
                      <a:r>
                        <a:rPr lang="en-US" sz="1100" b="0" i="0" u="none" strike="noStrike">
                          <a:solidFill>
                            <a:srgbClr val="000000"/>
                          </a:solidFill>
                          <a:effectLst/>
                          <a:latin typeface="Calibri" panose="020F0502020204030204" pitchFamily="34" charset="0"/>
                        </a:rPr>
                        <a:t>Washington</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9.9</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(8.2, 12.0)</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63452902"/>
                  </a:ext>
                </a:extLst>
              </a:tr>
              <a:tr h="180730">
                <a:tc>
                  <a:txBody>
                    <a:bodyPr/>
                    <a:lstStyle/>
                    <a:p>
                      <a:pPr algn="l" fontAlgn="b"/>
                      <a:r>
                        <a:rPr lang="en-US" sz="1100" b="0" i="0" u="none" strike="noStrike" dirty="0">
                          <a:solidFill>
                            <a:srgbClr val="000000"/>
                          </a:solidFill>
                          <a:effectLst/>
                          <a:latin typeface="Calibri" panose="020F0502020204030204" pitchFamily="34" charset="0"/>
                        </a:rPr>
                        <a:t>West Virginia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03582014"/>
                  </a:ext>
                </a:extLst>
              </a:tr>
              <a:tr h="180730">
                <a:tc>
                  <a:txBody>
                    <a:bodyPr/>
                    <a:lstStyle/>
                    <a:p>
                      <a:pPr algn="l" fontAlgn="b"/>
                      <a:r>
                        <a:rPr lang="en-US" sz="1100" b="0" i="0" u="none" strike="noStrike">
                          <a:solidFill>
                            <a:srgbClr val="000000"/>
                          </a:solidFill>
                          <a:effectLst/>
                          <a:latin typeface="Calibri" panose="020F0502020204030204" pitchFamily="34" charset="0"/>
                        </a:rPr>
                        <a:t>Wisconsin</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18.1</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(11.8, 26.7)</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19681610"/>
                  </a:ext>
                </a:extLst>
              </a:tr>
              <a:tr h="180730">
                <a:tc>
                  <a:txBody>
                    <a:bodyPr/>
                    <a:lstStyle/>
                    <a:p>
                      <a:pPr algn="l" fontAlgn="b"/>
                      <a:r>
                        <a:rPr lang="en-US" sz="1100" b="0" i="0" u="none" strike="noStrike">
                          <a:solidFill>
                            <a:srgbClr val="000000"/>
                          </a:solidFill>
                          <a:effectLst/>
                          <a:latin typeface="Calibri" panose="020F0502020204030204" pitchFamily="34" charset="0"/>
                        </a:rPr>
                        <a:t>Wyoming</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Insufficient data*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05610548"/>
                  </a:ext>
                </a:extLst>
              </a:tr>
            </a:tbl>
          </a:graphicData>
        </a:graphic>
      </p:graphicFrame>
      <p:sp>
        <p:nvSpPr>
          <p:cNvPr id="4" name="Text Placeholder 3"/>
          <p:cNvSpPr>
            <a:spLocks noGrp="1"/>
          </p:cNvSpPr>
          <p:nvPr>
            <p:ph type="body" sz="quarter" idx="11"/>
          </p:nvPr>
        </p:nvSpPr>
        <p:spPr>
          <a:xfrm>
            <a:off x="587182" y="5757151"/>
            <a:ext cx="9448799" cy="641446"/>
          </a:xfrm>
        </p:spPr>
        <p:txBody>
          <a:bodyPr/>
          <a:lstStyle/>
          <a:p>
            <a:pPr indent="0">
              <a:spcBef>
                <a:spcPts val="0"/>
              </a:spcBef>
            </a:pPr>
            <a:r>
              <a:rPr lang="en-US" sz="900" dirty="0">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a:t>
            </a:r>
            <a:r>
              <a:rPr lang="en-US" sz="900" dirty="0">
                <a:latin typeface="Verdana" pitchFamily="34" charset="0"/>
              </a:rPr>
              <a:t>%, or no data in a specific year.</a:t>
            </a:r>
          </a:p>
          <a:p>
            <a:pPr indent="0">
              <a:spcBef>
                <a:spcPts val="0"/>
              </a:spcBef>
            </a:pPr>
            <a:r>
              <a:rPr lang="en-US" sz="900" i="1" dirty="0">
                <a:latin typeface="Verdana" pitchFamily="34" charset="0"/>
              </a:rPr>
              <a:t>  Source: </a:t>
            </a:r>
            <a:r>
              <a:rPr lang="en-US" sz="900" dirty="0">
                <a:latin typeface="Verdana" pitchFamily="34" charset="0"/>
              </a:rPr>
              <a:t>Behavioral Risk Factor Surveillance System, CDC. </a:t>
            </a:r>
            <a:endParaRPr lang="en-US" sz="1000" dirty="0">
              <a:latin typeface="Verdana" pitchFamily="34" charset="0"/>
            </a:endParaRPr>
          </a:p>
        </p:txBody>
      </p:sp>
    </p:spTree>
    <p:extLst>
      <p:ext uri="{BB962C8B-B14F-4D97-AF65-F5344CB8AC3E}">
        <p14:creationId xmlns:p14="http://schemas.microsoft.com/office/powerpoint/2010/main" val="211769923"/>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704" y="467866"/>
            <a:ext cx="9981592" cy="597429"/>
          </a:xfrm>
        </p:spPr>
        <p:txBody>
          <a:bodyPr/>
          <a:lstStyle/>
          <a:p>
            <a:pPr>
              <a:lnSpc>
                <a:spcPts val="2600"/>
              </a:lnSpc>
            </a:pPr>
            <a:r>
              <a:rPr kumimoji="0" lang="en-US" sz="1800" b="1" i="0" u="none" strike="noStrike" kern="0" cap="none" spc="0" normalizeH="0" baseline="0" noProof="0" dirty="0">
                <a:ln>
                  <a:noFill/>
                </a:ln>
                <a:solidFill>
                  <a:srgbClr val="0039A6"/>
                </a:solidFill>
                <a:effectLst/>
                <a:uLnTx/>
                <a:uFillTx/>
                <a:latin typeface="Verdana" panose="020B0604030504040204" pitchFamily="34" charset="0"/>
                <a:ea typeface="Verdana" panose="020B0604030504040204" pitchFamily="34" charset="0"/>
                <a:cs typeface="Verdana" panose="020B0604030504040204" pitchFamily="34" charset="0"/>
              </a:rPr>
              <a:t>Prevalence of Self-Reported Obesity Among Non-Hispanic American Indian or Alaska Native Adults, by State and Territory, BRFSS, 2018–2020</a:t>
            </a:r>
            <a:endParaRPr lang="en-US" sz="1800"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descr="Prevalence of Self-Reported Obesity Among Non-Hispanic American Indian or Alaska Native Adults, by State and Territory, BRFSS, 2018–2020">
            <a:extLst>
              <a:ext uri="{FF2B5EF4-FFF2-40B4-BE49-F238E27FC236}">
                <a16:creationId xmlns:a16="http://schemas.microsoft.com/office/drawing/2014/main" id="{437BBCF4-EB4B-44E3-BBFB-2A4E579E24A3}"/>
              </a:ext>
            </a:extLst>
          </p:cNvPr>
          <p:cNvPicPr>
            <a:picLocks noChangeAspect="1"/>
          </p:cNvPicPr>
          <p:nvPr/>
        </p:nvPicPr>
        <p:blipFill>
          <a:blip r:embed="rId3"/>
          <a:stretch>
            <a:fillRect/>
          </a:stretch>
        </p:blipFill>
        <p:spPr>
          <a:xfrm>
            <a:off x="1057062" y="1469896"/>
            <a:ext cx="7701331" cy="4714943"/>
          </a:xfrm>
          <a:prstGeom prst="rect">
            <a:avLst/>
          </a:prstGeom>
        </p:spPr>
      </p:pic>
      <p:sp>
        <p:nvSpPr>
          <p:cNvPr id="10" name="TextBox 9"/>
          <p:cNvSpPr txBox="1"/>
          <p:nvPr/>
        </p:nvSpPr>
        <p:spPr>
          <a:xfrm>
            <a:off x="1416333" y="6300589"/>
            <a:ext cx="7430888"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 or no data in a specific year.</a:t>
            </a:r>
          </a:p>
        </p:txBody>
      </p:sp>
      <p:pic>
        <p:nvPicPr>
          <p:cNvPr id="4" name="Picture 2" descr="HHS and CDC logo" title="HHS and CDC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7508519"/>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8" y="262040"/>
            <a:ext cx="9994187" cy="769834"/>
          </a:xfrm>
        </p:spPr>
        <p:txBody>
          <a:bodyPr/>
          <a:lstStyle/>
          <a:p>
            <a:pPr>
              <a:lnSpc>
                <a:spcPts val="2600"/>
              </a:lnSpc>
            </a:pPr>
            <a:br>
              <a:rPr lang="en-US" sz="1700" kern="0" dirty="0">
                <a:solidFill>
                  <a:srgbClr val="000000"/>
                </a:solidFill>
                <a:latin typeface="Verdana"/>
              </a:rPr>
            </a:br>
            <a:r>
              <a:rPr lang="en-US" sz="1800" kern="0" dirty="0">
                <a:latin typeface="Verdana"/>
              </a:rPr>
              <a:t>Prevalence of Self-Reported Obesity Among Non-Hispanic American Indian or Alaska </a:t>
            </a:r>
            <a:r>
              <a:rPr kumimoji="0" lang="en-US" sz="1800" b="1" i="0" u="none" strike="noStrike" kern="0" cap="none" spc="0" normalizeH="0" baseline="0" noProof="0" dirty="0">
                <a:ln>
                  <a:noFill/>
                </a:ln>
                <a:solidFill>
                  <a:srgbClr val="0039A6"/>
                </a:solidFill>
                <a:effectLst/>
                <a:uLnTx/>
                <a:uFillTx/>
                <a:latin typeface="Verdana" panose="020B0604030504040204" pitchFamily="34" charset="0"/>
                <a:ea typeface="Verdana" panose="020B0604030504040204" pitchFamily="34" charset="0"/>
                <a:cs typeface="Verdana" panose="020B0604030504040204" pitchFamily="34" charset="0"/>
              </a:rPr>
              <a:t>Native</a:t>
            </a:r>
            <a:r>
              <a:rPr lang="en-US" sz="1800" kern="0" dirty="0">
                <a:latin typeface="Verdana"/>
              </a:rPr>
              <a:t> Adults, by State and Territory, BRFSS, </a:t>
            </a:r>
            <a:r>
              <a:rPr lang="en-US" sz="1800" dirty="0">
                <a:latin typeface="Verdana" panose="020B0604030504040204" pitchFamily="34" charset="0"/>
                <a:ea typeface="Verdana" panose="020B0604030504040204" pitchFamily="34" charset="0"/>
                <a:cs typeface="Verdana" panose="020B0604030504040204" pitchFamily="34" charset="0"/>
              </a:rPr>
              <a:t>2018–2020</a:t>
            </a:r>
            <a:endParaRPr lang="en-US" sz="1800" kern="0" dirty="0">
              <a:latin typeface="Verdana"/>
            </a:endParaRPr>
          </a:p>
        </p:txBody>
      </p:sp>
      <p:graphicFrame>
        <p:nvGraphicFramePr>
          <p:cNvPr id="22" name="Table 21">
            <a:extLst>
              <a:ext uri="{FF2B5EF4-FFF2-40B4-BE49-F238E27FC236}">
                <a16:creationId xmlns:a16="http://schemas.microsoft.com/office/drawing/2014/main" id="{5C752FA4-551A-4EC5-8698-6F60EBCBEA51}"/>
              </a:ext>
            </a:extLst>
          </p:cNvPr>
          <p:cNvGraphicFramePr>
            <a:graphicFrameLocks noGrp="1"/>
          </p:cNvGraphicFramePr>
          <p:nvPr/>
        </p:nvGraphicFramePr>
        <p:xfrm>
          <a:off x="1063256" y="1125252"/>
          <a:ext cx="4051004" cy="4867968"/>
        </p:xfrm>
        <a:graphic>
          <a:graphicData uri="http://schemas.openxmlformats.org/drawingml/2006/table">
            <a:tbl>
              <a:tblPr firstRow="1"/>
              <a:tblGrid>
                <a:gridCol w="1266628">
                  <a:extLst>
                    <a:ext uri="{9D8B030D-6E8A-4147-A177-3AD203B41FA5}">
                      <a16:colId xmlns:a16="http://schemas.microsoft.com/office/drawing/2014/main" val="941486858"/>
                    </a:ext>
                  </a:extLst>
                </a:gridCol>
                <a:gridCol w="1241239">
                  <a:extLst>
                    <a:ext uri="{9D8B030D-6E8A-4147-A177-3AD203B41FA5}">
                      <a16:colId xmlns:a16="http://schemas.microsoft.com/office/drawing/2014/main" val="3590291401"/>
                    </a:ext>
                  </a:extLst>
                </a:gridCol>
                <a:gridCol w="1543137">
                  <a:extLst>
                    <a:ext uri="{9D8B030D-6E8A-4147-A177-3AD203B41FA5}">
                      <a16:colId xmlns:a16="http://schemas.microsoft.com/office/drawing/2014/main" val="4071761231"/>
                    </a:ext>
                  </a:extLst>
                </a:gridCol>
              </a:tblGrid>
              <a:tr h="0">
                <a:tc>
                  <a:txBody>
                    <a:bodyPr/>
                    <a:lstStyle/>
                    <a:p>
                      <a:pPr algn="l" fontAlgn="b"/>
                      <a:r>
                        <a:rPr lang="en-US" sz="1100" b="1" i="0" u="none" strike="noStrike" dirty="0">
                          <a:solidFill>
                            <a:srgbClr val="000000"/>
                          </a:solidFill>
                          <a:effectLst/>
                          <a:latin typeface="Calibri" panose="020F0502020204030204" pitchFamily="34" charset="0"/>
                        </a:rPr>
                        <a:t>State</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000000"/>
                          </a:solidFill>
                          <a:effectLst/>
                          <a:latin typeface="Calibri" panose="020F0502020204030204" pitchFamily="34" charset="0"/>
                        </a:rPr>
                        <a:t>Prevalence</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1" i="0" u="none" strike="noStrike">
                          <a:solidFill>
                            <a:srgbClr val="000000"/>
                          </a:solidFill>
                          <a:effectLst/>
                          <a:latin typeface="Calibri" panose="020F0502020204030204" pitchFamily="34" charset="0"/>
                        </a:rPr>
                        <a:t>95% Confidence Interval</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187294"/>
                  </a:ext>
                </a:extLst>
              </a:tr>
              <a:tr h="168883">
                <a:tc>
                  <a:txBody>
                    <a:bodyPr/>
                    <a:lstStyle/>
                    <a:p>
                      <a:pPr algn="l" fontAlgn="b"/>
                      <a:r>
                        <a:rPr lang="en-US" sz="1100" b="0" i="0" u="none" strike="noStrike" dirty="0">
                          <a:solidFill>
                            <a:srgbClr val="000000"/>
                          </a:solidFill>
                          <a:effectLst/>
                          <a:latin typeface="Calibri" panose="020F0502020204030204" pitchFamily="34" charset="0"/>
                        </a:rPr>
                        <a:t>Alabama</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35.4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(27.3, 44.5)</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79207625"/>
                  </a:ext>
                </a:extLst>
              </a:tr>
              <a:tr h="168883">
                <a:tc>
                  <a:txBody>
                    <a:bodyPr/>
                    <a:lstStyle/>
                    <a:p>
                      <a:pPr algn="l" fontAlgn="b"/>
                      <a:r>
                        <a:rPr lang="en-US" sz="1100" b="0" i="0" u="none" strike="noStrike">
                          <a:solidFill>
                            <a:srgbClr val="000000"/>
                          </a:solidFill>
                          <a:effectLst/>
                          <a:latin typeface="Calibri" panose="020F0502020204030204" pitchFamily="34" charset="0"/>
                        </a:rPr>
                        <a:t>Alaska</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34.0</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(30.0, 38.2)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54887257"/>
                  </a:ext>
                </a:extLst>
              </a:tr>
              <a:tr h="168883">
                <a:tc>
                  <a:txBody>
                    <a:bodyPr/>
                    <a:lstStyle/>
                    <a:p>
                      <a:pPr algn="l" fontAlgn="b"/>
                      <a:r>
                        <a:rPr lang="en-US" sz="1100" b="0" i="0" u="none" strike="noStrike">
                          <a:solidFill>
                            <a:srgbClr val="000000"/>
                          </a:solidFill>
                          <a:effectLst/>
                          <a:latin typeface="Calibri" panose="020F0502020204030204" pitchFamily="34" charset="0"/>
                        </a:rPr>
                        <a:t>Arizona</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50.4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(45.7, 55.1)</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10270002"/>
                  </a:ext>
                </a:extLst>
              </a:tr>
              <a:tr h="168883">
                <a:tc>
                  <a:txBody>
                    <a:bodyPr/>
                    <a:lstStyle/>
                    <a:p>
                      <a:pPr algn="l" fontAlgn="b"/>
                      <a:r>
                        <a:rPr lang="en-US" sz="1100" b="0" i="0" u="none" strike="noStrike">
                          <a:solidFill>
                            <a:srgbClr val="000000"/>
                          </a:solidFill>
                          <a:effectLst/>
                          <a:latin typeface="Calibri" panose="020F0502020204030204" pitchFamily="34" charset="0"/>
                        </a:rPr>
                        <a:t>Arkansas</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37.1</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(27.7, 47.6)</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08389792"/>
                  </a:ext>
                </a:extLst>
              </a:tr>
              <a:tr h="168883">
                <a:tc>
                  <a:txBody>
                    <a:bodyPr/>
                    <a:lstStyle/>
                    <a:p>
                      <a:pPr algn="l" fontAlgn="b"/>
                      <a:r>
                        <a:rPr lang="en-US" sz="1100" b="0" i="0" u="none" strike="noStrike">
                          <a:solidFill>
                            <a:srgbClr val="000000"/>
                          </a:solidFill>
                          <a:effectLst/>
                          <a:latin typeface="Calibri" panose="020F0502020204030204" pitchFamily="34" charset="0"/>
                        </a:rPr>
                        <a:t>California</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32.6</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(22.7, 44.3)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00762460"/>
                  </a:ext>
                </a:extLst>
              </a:tr>
              <a:tr h="168883">
                <a:tc>
                  <a:txBody>
                    <a:bodyPr/>
                    <a:lstStyle/>
                    <a:p>
                      <a:pPr algn="l" fontAlgn="b"/>
                      <a:r>
                        <a:rPr lang="en-US" sz="1100" b="0" i="0" u="none" strike="noStrike">
                          <a:solidFill>
                            <a:srgbClr val="000000"/>
                          </a:solidFill>
                          <a:effectLst/>
                          <a:latin typeface="Calibri" panose="020F0502020204030204" pitchFamily="34" charset="0"/>
                        </a:rPr>
                        <a:t>Colorado</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30.1</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(23.3, 38.0)</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44089921"/>
                  </a:ext>
                </a:extLst>
              </a:tr>
              <a:tr h="168883">
                <a:tc>
                  <a:txBody>
                    <a:bodyPr/>
                    <a:lstStyle/>
                    <a:p>
                      <a:pPr algn="l" fontAlgn="b"/>
                      <a:r>
                        <a:rPr lang="en-US" sz="1100" b="0" i="0" u="none" strike="noStrike">
                          <a:solidFill>
                            <a:srgbClr val="000000"/>
                          </a:solidFill>
                          <a:effectLst/>
                          <a:latin typeface="Calibri" panose="020F0502020204030204" pitchFamily="34" charset="0"/>
                        </a:rPr>
                        <a:t>Connecticut</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45.3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(32.9, 58.3)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96825656"/>
                  </a:ext>
                </a:extLst>
              </a:tr>
              <a:tr h="168883">
                <a:tc>
                  <a:txBody>
                    <a:bodyPr/>
                    <a:lstStyle/>
                    <a:p>
                      <a:pPr algn="l" fontAlgn="b"/>
                      <a:r>
                        <a:rPr lang="en-US" sz="1100" b="0" i="0" u="none" strike="noStrike">
                          <a:solidFill>
                            <a:srgbClr val="000000"/>
                          </a:solidFill>
                          <a:effectLst/>
                          <a:latin typeface="Calibri" panose="020F0502020204030204" pitchFamily="34" charset="0"/>
                        </a:rPr>
                        <a:t>Delaware</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44.4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(30.9, 58.7)</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63464089"/>
                  </a:ext>
                </a:extLst>
              </a:tr>
              <a:tr h="168883">
                <a:tc>
                  <a:txBody>
                    <a:bodyPr/>
                    <a:lstStyle/>
                    <a:p>
                      <a:pPr algn="l" fontAlgn="b"/>
                      <a:r>
                        <a:rPr lang="en-US" sz="1100" b="0" i="0" u="none" strike="noStrike">
                          <a:solidFill>
                            <a:srgbClr val="000000"/>
                          </a:solidFill>
                          <a:effectLst/>
                          <a:latin typeface="Calibri" panose="020F0502020204030204" pitchFamily="34" charset="0"/>
                        </a:rPr>
                        <a:t>District of Columbia</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33.4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(19.9, 50.3)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24396668"/>
                  </a:ext>
                </a:extLst>
              </a:tr>
              <a:tr h="168883">
                <a:tc>
                  <a:txBody>
                    <a:bodyPr/>
                    <a:lstStyle/>
                    <a:p>
                      <a:pPr algn="l" fontAlgn="b"/>
                      <a:r>
                        <a:rPr lang="en-US" sz="1100" b="0" i="0" u="none" strike="noStrike">
                          <a:solidFill>
                            <a:srgbClr val="000000"/>
                          </a:solidFill>
                          <a:effectLst/>
                          <a:latin typeface="Calibri" panose="020F0502020204030204" pitchFamily="34" charset="0"/>
                        </a:rPr>
                        <a:t>Florida</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22.5</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(16.3, 30.2)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84084483"/>
                  </a:ext>
                </a:extLst>
              </a:tr>
              <a:tr h="168883">
                <a:tc>
                  <a:txBody>
                    <a:bodyPr/>
                    <a:lstStyle/>
                    <a:p>
                      <a:pPr algn="l" fontAlgn="b"/>
                      <a:r>
                        <a:rPr lang="en-US" sz="1100" b="0" i="0" u="none" strike="noStrike">
                          <a:solidFill>
                            <a:srgbClr val="000000"/>
                          </a:solidFill>
                          <a:effectLst/>
                          <a:latin typeface="Calibri" panose="020F0502020204030204" pitchFamily="34" charset="0"/>
                        </a:rPr>
                        <a:t>Georgia</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36.4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(24.4, 50.4)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98378873"/>
                  </a:ext>
                </a:extLst>
              </a:tr>
              <a:tr h="168883">
                <a:tc>
                  <a:txBody>
                    <a:bodyPr/>
                    <a:lstStyle/>
                    <a:p>
                      <a:pPr algn="l" fontAlgn="b"/>
                      <a:r>
                        <a:rPr lang="en-US" sz="1100" b="0" i="0" u="none" strike="noStrike">
                          <a:solidFill>
                            <a:srgbClr val="000000"/>
                          </a:solidFill>
                          <a:effectLst/>
                          <a:latin typeface="Calibri" panose="020F0502020204030204" pitchFamily="34" charset="0"/>
                        </a:rPr>
                        <a:t>Guam</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Insufficient data*</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05009565"/>
                  </a:ext>
                </a:extLst>
              </a:tr>
              <a:tr h="168883">
                <a:tc>
                  <a:txBody>
                    <a:bodyPr/>
                    <a:lstStyle/>
                    <a:p>
                      <a:pPr algn="l" fontAlgn="b"/>
                      <a:r>
                        <a:rPr lang="en-US" sz="1100" b="0" i="0" u="none" strike="noStrike">
                          <a:solidFill>
                            <a:srgbClr val="000000"/>
                          </a:solidFill>
                          <a:effectLst/>
                          <a:latin typeface="Calibri" panose="020F0502020204030204" pitchFamily="34" charset="0"/>
                        </a:rPr>
                        <a:t>Hawaii</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28.7</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(15.3, 47.3)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81290505"/>
                  </a:ext>
                </a:extLst>
              </a:tr>
              <a:tr h="168883">
                <a:tc>
                  <a:txBody>
                    <a:bodyPr/>
                    <a:lstStyle/>
                    <a:p>
                      <a:pPr algn="l" fontAlgn="b"/>
                      <a:r>
                        <a:rPr lang="en-US" sz="1100" b="0" i="0" u="none" strike="noStrike">
                          <a:solidFill>
                            <a:srgbClr val="000000"/>
                          </a:solidFill>
                          <a:effectLst/>
                          <a:latin typeface="Calibri" panose="020F0502020204030204" pitchFamily="34" charset="0"/>
                        </a:rPr>
                        <a:t>Idaho</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40.8</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(31.2, 51.1)</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72061919"/>
                  </a:ext>
                </a:extLst>
              </a:tr>
              <a:tr h="168883">
                <a:tc>
                  <a:txBody>
                    <a:bodyPr/>
                    <a:lstStyle/>
                    <a:p>
                      <a:pPr algn="l" fontAlgn="b"/>
                      <a:r>
                        <a:rPr lang="en-US" sz="1100" b="0" i="0" u="none" strike="noStrike">
                          <a:solidFill>
                            <a:srgbClr val="000000"/>
                          </a:solidFill>
                          <a:effectLst/>
                          <a:latin typeface="Calibri" panose="020F0502020204030204" pitchFamily="34" charset="0"/>
                        </a:rPr>
                        <a:t>Illinois</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30.5</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(19.7, 44.1)</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75225365"/>
                  </a:ext>
                </a:extLst>
              </a:tr>
              <a:tr h="168883">
                <a:tc>
                  <a:txBody>
                    <a:bodyPr/>
                    <a:lstStyle/>
                    <a:p>
                      <a:pPr algn="l" fontAlgn="b"/>
                      <a:r>
                        <a:rPr lang="en-US" sz="1100" b="0" i="0" u="none" strike="noStrike">
                          <a:solidFill>
                            <a:srgbClr val="000000"/>
                          </a:solidFill>
                          <a:effectLst/>
                          <a:latin typeface="Calibri" panose="020F0502020204030204" pitchFamily="34" charset="0"/>
                        </a:rPr>
                        <a:t>Indiana</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42.3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(32.3, 53.0)</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72512846"/>
                  </a:ext>
                </a:extLst>
              </a:tr>
              <a:tr h="168883">
                <a:tc>
                  <a:txBody>
                    <a:bodyPr/>
                    <a:lstStyle/>
                    <a:p>
                      <a:pPr algn="l" fontAlgn="b"/>
                      <a:r>
                        <a:rPr lang="en-US" sz="1100" b="0" i="0" u="none" strike="noStrike">
                          <a:solidFill>
                            <a:srgbClr val="000000"/>
                          </a:solidFill>
                          <a:effectLst/>
                          <a:latin typeface="Calibri" panose="020F0502020204030204" pitchFamily="34" charset="0"/>
                        </a:rPr>
                        <a:t>Iowa</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37.5</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(27.1, 49.2)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45271508"/>
                  </a:ext>
                </a:extLst>
              </a:tr>
              <a:tr h="168883">
                <a:tc>
                  <a:txBody>
                    <a:bodyPr/>
                    <a:lstStyle/>
                    <a:p>
                      <a:pPr algn="l" fontAlgn="b"/>
                      <a:r>
                        <a:rPr lang="en-US" sz="1100" b="0" i="0" u="none" strike="noStrike">
                          <a:solidFill>
                            <a:srgbClr val="000000"/>
                          </a:solidFill>
                          <a:effectLst/>
                          <a:latin typeface="Calibri" panose="020F0502020204030204" pitchFamily="34" charset="0"/>
                        </a:rPr>
                        <a:t>Kansas</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42.2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(35.4, 49.3)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66708578"/>
                  </a:ext>
                </a:extLst>
              </a:tr>
              <a:tr h="168883">
                <a:tc>
                  <a:txBody>
                    <a:bodyPr/>
                    <a:lstStyle/>
                    <a:p>
                      <a:pPr algn="l" fontAlgn="b"/>
                      <a:r>
                        <a:rPr lang="en-US" sz="1100" b="0" i="0" u="none" strike="noStrike">
                          <a:solidFill>
                            <a:srgbClr val="000000"/>
                          </a:solidFill>
                          <a:effectLst/>
                          <a:latin typeface="Calibri" panose="020F0502020204030204" pitchFamily="34" charset="0"/>
                        </a:rPr>
                        <a:t>Kentucky</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28.8</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(19.3, 40.6)</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11105041"/>
                  </a:ext>
                </a:extLst>
              </a:tr>
              <a:tr h="168883">
                <a:tc>
                  <a:txBody>
                    <a:bodyPr/>
                    <a:lstStyle/>
                    <a:p>
                      <a:pPr algn="l" fontAlgn="b"/>
                      <a:r>
                        <a:rPr lang="en-US" sz="1100" b="0" i="0" u="none" strike="noStrike">
                          <a:solidFill>
                            <a:srgbClr val="000000"/>
                          </a:solidFill>
                          <a:effectLst/>
                          <a:latin typeface="Calibri" panose="020F0502020204030204" pitchFamily="34" charset="0"/>
                        </a:rPr>
                        <a:t>Louisiana</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42.1</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(33.5, 51.2)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31450945"/>
                  </a:ext>
                </a:extLst>
              </a:tr>
              <a:tr h="168883">
                <a:tc>
                  <a:txBody>
                    <a:bodyPr/>
                    <a:lstStyle/>
                    <a:p>
                      <a:pPr algn="l" fontAlgn="b"/>
                      <a:r>
                        <a:rPr lang="en-US" sz="1100" b="0" i="0" u="none" strike="noStrike">
                          <a:solidFill>
                            <a:srgbClr val="000000"/>
                          </a:solidFill>
                          <a:effectLst/>
                          <a:latin typeface="Calibri" panose="020F0502020204030204" pitchFamily="34" charset="0"/>
                        </a:rPr>
                        <a:t>Maine</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33.9</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(24.2, 45.2)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12315821"/>
                  </a:ext>
                </a:extLst>
              </a:tr>
              <a:tr h="168883">
                <a:tc>
                  <a:txBody>
                    <a:bodyPr/>
                    <a:lstStyle/>
                    <a:p>
                      <a:pPr algn="l" fontAlgn="b"/>
                      <a:r>
                        <a:rPr lang="en-US" sz="1100" b="0" i="0" u="none" strike="noStrike">
                          <a:solidFill>
                            <a:srgbClr val="000000"/>
                          </a:solidFill>
                          <a:effectLst/>
                          <a:latin typeface="Calibri" panose="020F0502020204030204" pitchFamily="34" charset="0"/>
                        </a:rPr>
                        <a:t>Maryland</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34.9</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(27.1, 43.6)</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89873849"/>
                  </a:ext>
                </a:extLst>
              </a:tr>
              <a:tr h="168883">
                <a:tc>
                  <a:txBody>
                    <a:bodyPr/>
                    <a:lstStyle/>
                    <a:p>
                      <a:pPr algn="l" fontAlgn="b"/>
                      <a:r>
                        <a:rPr lang="en-US" sz="1100" b="0" i="0" u="none" strike="noStrike">
                          <a:solidFill>
                            <a:srgbClr val="000000"/>
                          </a:solidFill>
                          <a:effectLst/>
                          <a:latin typeface="Calibri" panose="020F0502020204030204" pitchFamily="34" charset="0"/>
                        </a:rPr>
                        <a:t>Massachusetts</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21.2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(11.8, 35.1)</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17361490"/>
                  </a:ext>
                </a:extLst>
              </a:tr>
              <a:tr h="168883">
                <a:tc>
                  <a:txBody>
                    <a:bodyPr/>
                    <a:lstStyle/>
                    <a:p>
                      <a:pPr algn="l" fontAlgn="b"/>
                      <a:r>
                        <a:rPr lang="en-US" sz="1100" b="0" i="0" u="none" strike="noStrike">
                          <a:solidFill>
                            <a:srgbClr val="000000"/>
                          </a:solidFill>
                          <a:effectLst/>
                          <a:latin typeface="Calibri" panose="020F0502020204030204" pitchFamily="34" charset="0"/>
                        </a:rPr>
                        <a:t>Michigan</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35.4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(27.3, 44.4)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92309634"/>
                  </a:ext>
                </a:extLst>
              </a:tr>
              <a:tr h="168883">
                <a:tc>
                  <a:txBody>
                    <a:bodyPr/>
                    <a:lstStyle/>
                    <a:p>
                      <a:pPr algn="l" fontAlgn="b"/>
                      <a:r>
                        <a:rPr lang="en-US" sz="1100" b="0" i="0" u="none" strike="noStrike">
                          <a:solidFill>
                            <a:srgbClr val="000000"/>
                          </a:solidFill>
                          <a:effectLst/>
                          <a:latin typeface="Calibri" panose="020F0502020204030204" pitchFamily="34" charset="0"/>
                        </a:rPr>
                        <a:t>Minnesota</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49.8</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(44.6, 55.0)</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88174338"/>
                  </a:ext>
                </a:extLst>
              </a:tr>
              <a:tr h="0">
                <a:tc>
                  <a:txBody>
                    <a:bodyPr/>
                    <a:lstStyle/>
                    <a:p>
                      <a:pPr algn="l" fontAlgn="b"/>
                      <a:r>
                        <a:rPr lang="en-US" sz="1100" b="0" i="0" u="none" strike="noStrike">
                          <a:solidFill>
                            <a:srgbClr val="000000"/>
                          </a:solidFill>
                          <a:effectLst/>
                          <a:latin typeface="Calibri" panose="020F0502020204030204" pitchFamily="34" charset="0"/>
                        </a:rPr>
                        <a:t>Mississippi</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34.8</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(24.7, 46.4)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07470173"/>
                  </a:ext>
                </a:extLst>
              </a:tr>
              <a:tr h="168883">
                <a:tc>
                  <a:txBody>
                    <a:bodyPr/>
                    <a:lstStyle/>
                    <a:p>
                      <a:pPr algn="l" fontAlgn="b"/>
                      <a:r>
                        <a:rPr lang="en-US" sz="1100" b="0" i="0" u="none" strike="noStrike">
                          <a:solidFill>
                            <a:srgbClr val="000000"/>
                          </a:solidFill>
                          <a:effectLst/>
                          <a:latin typeface="Calibri" panose="020F0502020204030204" pitchFamily="34" charset="0"/>
                        </a:rPr>
                        <a:t>Missouri</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41.8</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(32.5, 51.7)</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20550288"/>
                  </a:ext>
                </a:extLst>
              </a:tr>
            </a:tbl>
          </a:graphicData>
        </a:graphic>
      </p:graphicFrame>
      <p:graphicFrame>
        <p:nvGraphicFramePr>
          <p:cNvPr id="23" name="Table 22">
            <a:extLst>
              <a:ext uri="{FF2B5EF4-FFF2-40B4-BE49-F238E27FC236}">
                <a16:creationId xmlns:a16="http://schemas.microsoft.com/office/drawing/2014/main" id="{916A6D06-D171-412A-B972-19137FD51F3D}"/>
              </a:ext>
            </a:extLst>
          </p:cNvPr>
          <p:cNvGraphicFramePr>
            <a:graphicFrameLocks noGrp="1"/>
          </p:cNvGraphicFramePr>
          <p:nvPr/>
        </p:nvGraphicFramePr>
        <p:xfrm>
          <a:off x="5337549" y="1116092"/>
          <a:ext cx="4221123" cy="4877128"/>
        </p:xfrm>
        <a:graphic>
          <a:graphicData uri="http://schemas.openxmlformats.org/drawingml/2006/table">
            <a:tbl>
              <a:tblPr firstRow="1"/>
              <a:tblGrid>
                <a:gridCol w="1368552">
                  <a:extLst>
                    <a:ext uri="{9D8B030D-6E8A-4147-A177-3AD203B41FA5}">
                      <a16:colId xmlns:a16="http://schemas.microsoft.com/office/drawing/2014/main" val="362647940"/>
                    </a:ext>
                  </a:extLst>
                </a:gridCol>
                <a:gridCol w="1217830">
                  <a:extLst>
                    <a:ext uri="{9D8B030D-6E8A-4147-A177-3AD203B41FA5}">
                      <a16:colId xmlns:a16="http://schemas.microsoft.com/office/drawing/2014/main" val="45130115"/>
                    </a:ext>
                  </a:extLst>
                </a:gridCol>
                <a:gridCol w="1634741">
                  <a:extLst>
                    <a:ext uri="{9D8B030D-6E8A-4147-A177-3AD203B41FA5}">
                      <a16:colId xmlns:a16="http://schemas.microsoft.com/office/drawing/2014/main" val="1379075454"/>
                    </a:ext>
                  </a:extLst>
                </a:gridCol>
              </a:tblGrid>
              <a:tr h="180295">
                <a:tc>
                  <a:txBody>
                    <a:bodyPr/>
                    <a:lstStyle/>
                    <a:p>
                      <a:pPr algn="l" fontAlgn="b"/>
                      <a:r>
                        <a:rPr lang="en-US" sz="1100" b="1" i="0" u="none" strike="noStrike" dirty="0">
                          <a:solidFill>
                            <a:srgbClr val="000000"/>
                          </a:solidFill>
                          <a:effectLst/>
                          <a:latin typeface="Calibri" panose="020F0502020204030204" pitchFamily="34" charset="0"/>
                        </a:rPr>
                        <a:t>State</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000000"/>
                          </a:solidFill>
                          <a:effectLst/>
                          <a:latin typeface="Calibri" panose="020F0502020204030204" pitchFamily="34" charset="0"/>
                        </a:rPr>
                        <a:t>Prevalence</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1" i="0" u="none" strike="noStrike">
                          <a:solidFill>
                            <a:srgbClr val="000000"/>
                          </a:solidFill>
                          <a:effectLst/>
                          <a:latin typeface="Calibri" panose="020F0502020204030204" pitchFamily="34" charset="0"/>
                        </a:rPr>
                        <a:t>95% Confidence Interval</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61973912"/>
                  </a:ext>
                </a:extLst>
              </a:tr>
              <a:tr h="180295">
                <a:tc>
                  <a:txBody>
                    <a:bodyPr/>
                    <a:lstStyle/>
                    <a:p>
                      <a:pPr algn="l" fontAlgn="b"/>
                      <a:r>
                        <a:rPr lang="en-US" sz="1100" b="0" i="0" u="none" strike="noStrike" dirty="0">
                          <a:solidFill>
                            <a:srgbClr val="000000"/>
                          </a:solidFill>
                          <a:effectLst/>
                          <a:latin typeface="Calibri" panose="020F0502020204030204" pitchFamily="34" charset="0"/>
                        </a:rPr>
                        <a:t>Montana</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43.1</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(38.9, 47.4)</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04506673"/>
                  </a:ext>
                </a:extLst>
              </a:tr>
              <a:tr h="180295">
                <a:tc>
                  <a:txBody>
                    <a:bodyPr/>
                    <a:lstStyle/>
                    <a:p>
                      <a:pPr algn="l" fontAlgn="b"/>
                      <a:r>
                        <a:rPr lang="en-US" sz="1100" b="0" i="0" u="none" strike="noStrike" dirty="0">
                          <a:solidFill>
                            <a:srgbClr val="000000"/>
                          </a:solidFill>
                          <a:effectLst/>
                          <a:latin typeface="Calibri" panose="020F0502020204030204" pitchFamily="34" charset="0"/>
                        </a:rPr>
                        <a:t>Nebraska</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44.3</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(37.1, 51.8)</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89750182"/>
                  </a:ext>
                </a:extLst>
              </a:tr>
              <a:tr h="180295">
                <a:tc>
                  <a:txBody>
                    <a:bodyPr/>
                    <a:lstStyle/>
                    <a:p>
                      <a:pPr algn="l" fontAlgn="b"/>
                      <a:r>
                        <a:rPr lang="en-US" sz="1100" b="0" i="0" u="none" strike="noStrike" dirty="0">
                          <a:solidFill>
                            <a:srgbClr val="000000"/>
                          </a:solidFill>
                          <a:effectLst/>
                          <a:latin typeface="Calibri" panose="020F0502020204030204" pitchFamily="34" charset="0"/>
                        </a:rPr>
                        <a:t>Nevada</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44.5</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(30.5, 59.5)</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64813198"/>
                  </a:ext>
                </a:extLst>
              </a:tr>
              <a:tr h="180295">
                <a:tc>
                  <a:txBody>
                    <a:bodyPr/>
                    <a:lstStyle/>
                    <a:p>
                      <a:pPr algn="l" fontAlgn="b"/>
                      <a:r>
                        <a:rPr lang="en-US" sz="1100" b="0" i="0" u="none" strike="noStrike" dirty="0">
                          <a:solidFill>
                            <a:srgbClr val="000000"/>
                          </a:solidFill>
                          <a:effectLst/>
                          <a:latin typeface="Calibri" panose="020F0502020204030204" pitchFamily="34" charset="0"/>
                        </a:rPr>
                        <a:t>New Hampshire</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36.6</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(24.9, 50.2)</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55511256"/>
                  </a:ext>
                </a:extLst>
              </a:tr>
              <a:tr h="180295">
                <a:tc>
                  <a:txBody>
                    <a:bodyPr/>
                    <a:lstStyle/>
                    <a:p>
                      <a:pPr algn="l" fontAlgn="b"/>
                      <a:r>
                        <a:rPr lang="en-US" sz="1100" b="0" i="0" u="none" strike="noStrike" dirty="0">
                          <a:solidFill>
                            <a:srgbClr val="000000"/>
                          </a:solidFill>
                          <a:effectLst/>
                          <a:latin typeface="Calibri" panose="020F0502020204030204" pitchFamily="34" charset="0"/>
                        </a:rPr>
                        <a:t>New Jersey</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Insufficient data*</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34699728"/>
                  </a:ext>
                </a:extLst>
              </a:tr>
              <a:tr h="180295">
                <a:tc>
                  <a:txBody>
                    <a:bodyPr/>
                    <a:lstStyle/>
                    <a:p>
                      <a:pPr algn="l" fontAlgn="b"/>
                      <a:r>
                        <a:rPr lang="en-US" sz="1100" b="0" i="0" u="none" strike="noStrike">
                          <a:solidFill>
                            <a:srgbClr val="000000"/>
                          </a:solidFill>
                          <a:effectLst/>
                          <a:latin typeface="Calibri" panose="020F0502020204030204" pitchFamily="34" charset="0"/>
                        </a:rPr>
                        <a:t>New Mexico</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44.0</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(40.4, 47.6)</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45221748"/>
                  </a:ext>
                </a:extLst>
              </a:tr>
              <a:tr h="180295">
                <a:tc>
                  <a:txBody>
                    <a:bodyPr/>
                    <a:lstStyle/>
                    <a:p>
                      <a:pPr algn="l" fontAlgn="b"/>
                      <a:r>
                        <a:rPr lang="en-US" sz="1100" b="0" i="0" u="none" strike="noStrike" dirty="0">
                          <a:solidFill>
                            <a:srgbClr val="000000"/>
                          </a:solidFill>
                          <a:effectLst/>
                          <a:latin typeface="Calibri" panose="020F0502020204030204" pitchFamily="34" charset="0"/>
                        </a:rPr>
                        <a:t>New York</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24.1</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(16.3, 34.1)</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6536450"/>
                  </a:ext>
                </a:extLst>
              </a:tr>
              <a:tr h="189458">
                <a:tc>
                  <a:txBody>
                    <a:bodyPr/>
                    <a:lstStyle/>
                    <a:p>
                      <a:pPr algn="l" fontAlgn="b"/>
                      <a:r>
                        <a:rPr lang="en-US" sz="1100" b="0" i="0" u="none" strike="noStrike">
                          <a:solidFill>
                            <a:srgbClr val="000000"/>
                          </a:solidFill>
                          <a:effectLst/>
                          <a:latin typeface="Calibri" panose="020F0502020204030204" pitchFamily="34" charset="0"/>
                        </a:rPr>
                        <a:t>North Carolina</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46.4</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(38.7, 54.2)</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37721895"/>
                  </a:ext>
                </a:extLst>
              </a:tr>
              <a:tr h="180295">
                <a:tc>
                  <a:txBody>
                    <a:bodyPr/>
                    <a:lstStyle/>
                    <a:p>
                      <a:pPr algn="l" fontAlgn="b"/>
                      <a:r>
                        <a:rPr lang="en-US" sz="1100" b="0" i="0" u="none" strike="noStrike">
                          <a:solidFill>
                            <a:srgbClr val="000000"/>
                          </a:solidFill>
                          <a:effectLst/>
                          <a:latin typeface="Calibri" panose="020F0502020204030204" pitchFamily="34" charset="0"/>
                        </a:rPr>
                        <a:t>North Dakota</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51.8</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(45.8, 57.7)</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76090079"/>
                  </a:ext>
                </a:extLst>
              </a:tr>
              <a:tr h="180295">
                <a:tc>
                  <a:txBody>
                    <a:bodyPr/>
                    <a:lstStyle/>
                    <a:p>
                      <a:pPr algn="l" fontAlgn="b"/>
                      <a:r>
                        <a:rPr lang="en-US" sz="1100" b="0" i="0" u="none" strike="noStrike" dirty="0">
                          <a:solidFill>
                            <a:srgbClr val="000000"/>
                          </a:solidFill>
                          <a:effectLst/>
                          <a:latin typeface="Calibri" panose="020F0502020204030204" pitchFamily="34" charset="0"/>
                        </a:rPr>
                        <a:t>Ohio</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31.2</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(20.1, 44.9)</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49819926"/>
                  </a:ext>
                </a:extLst>
              </a:tr>
              <a:tr h="180295">
                <a:tc>
                  <a:txBody>
                    <a:bodyPr/>
                    <a:lstStyle/>
                    <a:p>
                      <a:pPr algn="l" fontAlgn="b"/>
                      <a:r>
                        <a:rPr lang="en-US" sz="1100" b="0" i="0" u="none" strike="noStrike">
                          <a:solidFill>
                            <a:srgbClr val="000000"/>
                          </a:solidFill>
                          <a:effectLst/>
                          <a:latin typeface="Calibri" panose="020F0502020204030204" pitchFamily="34" charset="0"/>
                        </a:rPr>
                        <a:t>Oklahoma</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40.9</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(37.3, 44.6)</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43038621"/>
                  </a:ext>
                </a:extLst>
              </a:tr>
              <a:tr h="180295">
                <a:tc>
                  <a:txBody>
                    <a:bodyPr/>
                    <a:lstStyle/>
                    <a:p>
                      <a:pPr algn="l" fontAlgn="b"/>
                      <a:r>
                        <a:rPr lang="en-US" sz="1100" b="0" i="0" u="none" strike="noStrike" dirty="0">
                          <a:solidFill>
                            <a:srgbClr val="000000"/>
                          </a:solidFill>
                          <a:effectLst/>
                          <a:latin typeface="Calibri" panose="020F0502020204030204" pitchFamily="34" charset="0"/>
                        </a:rPr>
                        <a:t>Oregon</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37.6</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(28.8, 47.4)</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29365420"/>
                  </a:ext>
                </a:extLst>
              </a:tr>
              <a:tr h="180295">
                <a:tc>
                  <a:txBody>
                    <a:bodyPr/>
                    <a:lstStyle/>
                    <a:p>
                      <a:pPr algn="l" fontAlgn="b"/>
                      <a:r>
                        <a:rPr lang="en-US" sz="1100" b="0" i="0" u="none" strike="noStrike">
                          <a:solidFill>
                            <a:srgbClr val="000000"/>
                          </a:solidFill>
                          <a:effectLst/>
                          <a:latin typeface="Calibri" panose="020F0502020204030204" pitchFamily="34" charset="0"/>
                        </a:rPr>
                        <a:t>Pennsylvania</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45.9</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(32.1, 60.4)</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57371438"/>
                  </a:ext>
                </a:extLst>
              </a:tr>
              <a:tr h="180295">
                <a:tc>
                  <a:txBody>
                    <a:bodyPr/>
                    <a:lstStyle/>
                    <a:p>
                      <a:pPr algn="l" fontAlgn="b"/>
                      <a:r>
                        <a:rPr lang="en-US" sz="1100" b="0" i="0" u="none" strike="noStrike" dirty="0">
                          <a:solidFill>
                            <a:srgbClr val="000000"/>
                          </a:solidFill>
                          <a:effectLst/>
                          <a:latin typeface="Calibri" panose="020F0502020204030204" pitchFamily="34" charset="0"/>
                        </a:rPr>
                        <a:t>Puerto Rico</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Insufficient data*</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45376785"/>
                  </a:ext>
                </a:extLst>
              </a:tr>
              <a:tr h="180295">
                <a:tc>
                  <a:txBody>
                    <a:bodyPr/>
                    <a:lstStyle/>
                    <a:p>
                      <a:pPr algn="l" fontAlgn="b"/>
                      <a:r>
                        <a:rPr lang="en-US" sz="1100" b="0" i="0" u="none" strike="noStrike">
                          <a:solidFill>
                            <a:srgbClr val="000000"/>
                          </a:solidFill>
                          <a:effectLst/>
                          <a:latin typeface="Calibri" panose="020F0502020204030204" pitchFamily="34" charset="0"/>
                        </a:rPr>
                        <a:t>Rhode Island</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34.5</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(23.3, 47.7)</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14422443"/>
                  </a:ext>
                </a:extLst>
              </a:tr>
              <a:tr h="180295">
                <a:tc>
                  <a:txBody>
                    <a:bodyPr/>
                    <a:lstStyle/>
                    <a:p>
                      <a:pPr algn="l" fontAlgn="b"/>
                      <a:r>
                        <a:rPr lang="en-US" sz="1100" b="0" i="0" u="none" strike="noStrike" dirty="0">
                          <a:solidFill>
                            <a:srgbClr val="000000"/>
                          </a:solidFill>
                          <a:effectLst/>
                          <a:latin typeface="Calibri" panose="020F0502020204030204" pitchFamily="34" charset="0"/>
                        </a:rPr>
                        <a:t>South Carolina</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39.9</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(29.0, 52.0)</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11846124"/>
                  </a:ext>
                </a:extLst>
              </a:tr>
              <a:tr h="180295">
                <a:tc>
                  <a:txBody>
                    <a:bodyPr/>
                    <a:lstStyle/>
                    <a:p>
                      <a:pPr algn="l" fontAlgn="b"/>
                      <a:r>
                        <a:rPr lang="en-US" sz="1100" b="0" i="0" u="none" strike="noStrike" dirty="0">
                          <a:solidFill>
                            <a:srgbClr val="000000"/>
                          </a:solidFill>
                          <a:effectLst/>
                          <a:latin typeface="Calibri" panose="020F0502020204030204" pitchFamily="34" charset="0"/>
                        </a:rPr>
                        <a:t>South Dakota</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43.8</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(38.0, 49.9)</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63561842"/>
                  </a:ext>
                </a:extLst>
              </a:tr>
              <a:tr h="180295">
                <a:tc>
                  <a:txBody>
                    <a:bodyPr/>
                    <a:lstStyle/>
                    <a:p>
                      <a:pPr algn="l" fontAlgn="b"/>
                      <a:r>
                        <a:rPr lang="en-US" sz="1100" b="0" i="0" u="none" strike="noStrike" dirty="0">
                          <a:solidFill>
                            <a:srgbClr val="000000"/>
                          </a:solidFill>
                          <a:effectLst/>
                          <a:latin typeface="Calibri" panose="020F0502020204030204" pitchFamily="34" charset="0"/>
                        </a:rPr>
                        <a:t>Tennessee</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27.5</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(19.0, 38.0)</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246432"/>
                  </a:ext>
                </a:extLst>
              </a:tr>
              <a:tr h="180295">
                <a:tc>
                  <a:txBody>
                    <a:bodyPr/>
                    <a:lstStyle/>
                    <a:p>
                      <a:pPr algn="l" fontAlgn="b"/>
                      <a:r>
                        <a:rPr lang="en-US" sz="1100" b="0" i="0" u="none" strike="noStrike" dirty="0">
                          <a:solidFill>
                            <a:srgbClr val="000000"/>
                          </a:solidFill>
                          <a:effectLst/>
                          <a:latin typeface="Calibri" panose="020F0502020204030204" pitchFamily="34" charset="0"/>
                        </a:rPr>
                        <a:t>Texas</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37.3</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(25.7, 50.5)</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95373434"/>
                  </a:ext>
                </a:extLst>
              </a:tr>
              <a:tr h="180295">
                <a:tc>
                  <a:txBody>
                    <a:bodyPr/>
                    <a:lstStyle/>
                    <a:p>
                      <a:pPr algn="l" fontAlgn="b"/>
                      <a:r>
                        <a:rPr lang="en-US" sz="1100" b="0" i="0" u="none" strike="noStrike" dirty="0">
                          <a:solidFill>
                            <a:srgbClr val="000000"/>
                          </a:solidFill>
                          <a:effectLst/>
                          <a:latin typeface="Calibri" panose="020F0502020204030204" pitchFamily="34" charset="0"/>
                        </a:rPr>
                        <a:t>Utah</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41.8</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(35.0, 48.8)</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08951690"/>
                  </a:ext>
                </a:extLst>
              </a:tr>
              <a:tr h="180295">
                <a:tc>
                  <a:txBody>
                    <a:bodyPr/>
                    <a:lstStyle/>
                    <a:p>
                      <a:pPr algn="l" fontAlgn="b"/>
                      <a:r>
                        <a:rPr lang="en-US" sz="1100" b="0" i="0" u="none" strike="noStrike" dirty="0">
                          <a:solidFill>
                            <a:srgbClr val="000000"/>
                          </a:solidFill>
                          <a:effectLst/>
                          <a:latin typeface="Calibri" panose="020F0502020204030204" pitchFamily="34" charset="0"/>
                        </a:rPr>
                        <a:t>Vermont</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33.7</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(24.3, 44.6)</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23389274"/>
                  </a:ext>
                </a:extLst>
              </a:tr>
              <a:tr h="180295">
                <a:tc>
                  <a:txBody>
                    <a:bodyPr/>
                    <a:lstStyle/>
                    <a:p>
                      <a:pPr algn="l" fontAlgn="b"/>
                      <a:r>
                        <a:rPr lang="en-US" sz="1100" b="0" i="0" u="none" strike="noStrike" dirty="0">
                          <a:solidFill>
                            <a:srgbClr val="000000"/>
                          </a:solidFill>
                          <a:effectLst/>
                          <a:latin typeface="Calibri" panose="020F0502020204030204" pitchFamily="34" charset="0"/>
                        </a:rPr>
                        <a:t>Virginia</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27.8</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(18.9, 38.9)</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78213504"/>
                  </a:ext>
                </a:extLst>
              </a:tr>
              <a:tr h="180295">
                <a:tc>
                  <a:txBody>
                    <a:bodyPr/>
                    <a:lstStyle/>
                    <a:p>
                      <a:pPr algn="l" fontAlgn="b"/>
                      <a:r>
                        <a:rPr lang="en-US" sz="1100" b="0" i="0" u="none" strike="noStrike" dirty="0">
                          <a:solidFill>
                            <a:srgbClr val="000000"/>
                          </a:solidFill>
                          <a:effectLst/>
                          <a:latin typeface="Calibri" panose="020F0502020204030204" pitchFamily="34" charset="0"/>
                        </a:rPr>
                        <a:t>Washington</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38.2</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(32.5, 44.3)</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11778330"/>
                  </a:ext>
                </a:extLst>
              </a:tr>
              <a:tr h="180295">
                <a:tc>
                  <a:txBody>
                    <a:bodyPr/>
                    <a:lstStyle/>
                    <a:p>
                      <a:pPr algn="l" fontAlgn="b"/>
                      <a:r>
                        <a:rPr lang="en-US" sz="1100" b="0" i="0" u="none" strike="noStrike" dirty="0">
                          <a:solidFill>
                            <a:srgbClr val="000000"/>
                          </a:solidFill>
                          <a:effectLst/>
                          <a:latin typeface="Calibri" panose="020F0502020204030204" pitchFamily="34" charset="0"/>
                        </a:rPr>
                        <a:t>West Virginia</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40.0</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(26.7, 55.0)</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828765"/>
                  </a:ext>
                </a:extLst>
              </a:tr>
              <a:tr h="180295">
                <a:tc>
                  <a:txBody>
                    <a:bodyPr/>
                    <a:lstStyle/>
                    <a:p>
                      <a:pPr algn="l" fontAlgn="b"/>
                      <a:r>
                        <a:rPr lang="en-US" sz="1100" b="0" i="0" u="none" strike="noStrike" dirty="0">
                          <a:solidFill>
                            <a:srgbClr val="000000"/>
                          </a:solidFill>
                          <a:effectLst/>
                          <a:latin typeface="Calibri" panose="020F0502020204030204" pitchFamily="34" charset="0"/>
                        </a:rPr>
                        <a:t>Wisconsin</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44.4</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(33.3, 56.2)</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02833758"/>
                  </a:ext>
                </a:extLst>
              </a:tr>
              <a:tr h="180295">
                <a:tc>
                  <a:txBody>
                    <a:bodyPr/>
                    <a:lstStyle/>
                    <a:p>
                      <a:pPr algn="l" fontAlgn="b"/>
                      <a:r>
                        <a:rPr lang="en-US" sz="1100" b="0" i="0" u="none" strike="noStrike" dirty="0">
                          <a:solidFill>
                            <a:srgbClr val="000000"/>
                          </a:solidFill>
                          <a:effectLst/>
                          <a:latin typeface="Calibri" panose="020F0502020204030204" pitchFamily="34" charset="0"/>
                        </a:rPr>
                        <a:t>Wyoming</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39.1</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(29.3, 49.8)</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60652786"/>
                  </a:ext>
                </a:extLst>
              </a:tr>
            </a:tbl>
          </a:graphicData>
        </a:graphic>
      </p:graphicFrame>
      <p:sp>
        <p:nvSpPr>
          <p:cNvPr id="21" name="TextBox 20">
            <a:extLst>
              <a:ext uri="{FF2B5EF4-FFF2-40B4-BE49-F238E27FC236}">
                <a16:creationId xmlns:a16="http://schemas.microsoft.com/office/drawing/2014/main" id="{47EF16FF-51F6-48A8-A3A7-73099E5287FC}"/>
              </a:ext>
            </a:extLst>
          </p:cNvPr>
          <p:cNvSpPr txBox="1"/>
          <p:nvPr/>
        </p:nvSpPr>
        <p:spPr>
          <a:xfrm>
            <a:off x="612085" y="6022572"/>
            <a:ext cx="8099384" cy="369332"/>
          </a:xfrm>
          <a:prstGeom prst="rect">
            <a:avLst/>
          </a:prstGeom>
          <a:noFill/>
        </p:spPr>
        <p:txBody>
          <a:bodyPr wrap="square">
            <a:spAutoFit/>
          </a:bodyPr>
          <a:lstStyle/>
          <a:p>
            <a:pPr marL="34290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srgbClr val="0039A6"/>
                </a:solidFill>
                <a:effectLst/>
                <a:uLnTx/>
                <a:uFillTx/>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a:t>
            </a:r>
            <a:r>
              <a:rPr kumimoji="0" lang="en-US" sz="900" b="0" i="0" u="none" strike="noStrike" kern="1200" cap="none" spc="0" normalizeH="0" baseline="0" noProof="0" dirty="0">
                <a:ln>
                  <a:noFill/>
                </a:ln>
                <a:solidFill>
                  <a:srgbClr val="0039A6"/>
                </a:solidFill>
                <a:effectLst/>
                <a:uLnTx/>
                <a:uFillTx/>
                <a:latin typeface="Verdana" pitchFamily="34" charset="0"/>
                <a:ea typeface="+mn-ea"/>
                <a:cs typeface="+mn-cs"/>
              </a:rPr>
              <a:t>%, or no data in a specific year.</a:t>
            </a:r>
          </a:p>
          <a:p>
            <a:pPr marL="34290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900" b="0" i="1" u="none" strike="noStrike" kern="1200" cap="none" spc="0" normalizeH="0" baseline="0" noProof="0" dirty="0">
                <a:ln>
                  <a:noFill/>
                </a:ln>
                <a:solidFill>
                  <a:srgbClr val="0039A6"/>
                </a:solidFill>
                <a:effectLst/>
                <a:uLnTx/>
                <a:uFillTx/>
                <a:latin typeface="Verdana" pitchFamily="34" charset="0"/>
                <a:ea typeface="+mn-ea"/>
                <a:cs typeface="+mn-cs"/>
              </a:rPr>
              <a:t>  Source: </a:t>
            </a:r>
            <a:r>
              <a:rPr kumimoji="0" lang="en-US" sz="900" b="0" i="0" u="none" strike="noStrike" kern="1200" cap="none" spc="0" normalizeH="0" baseline="0" noProof="0" dirty="0">
                <a:ln>
                  <a:noFill/>
                </a:ln>
                <a:solidFill>
                  <a:srgbClr val="0039A6"/>
                </a:solidFill>
                <a:effectLst/>
                <a:uLnTx/>
                <a:uFillTx/>
                <a:latin typeface="Verdana" pitchFamily="34" charset="0"/>
                <a:ea typeface="+mn-ea"/>
                <a:cs typeface="+mn-cs"/>
              </a:rPr>
              <a:t>Behavioral Risk Factor Surveillance System, CDC. </a:t>
            </a:r>
          </a:p>
        </p:txBody>
      </p:sp>
    </p:spTree>
    <p:extLst>
      <p:ext uri="{BB962C8B-B14F-4D97-AF65-F5344CB8AC3E}">
        <p14:creationId xmlns:p14="http://schemas.microsoft.com/office/powerpoint/2010/main" val="119886846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revalence of Self-Reported Obesity Among Non-Hispanic White Adults, by State and Territory, BRFSS, 2013-2015">
            <a:extLst>
              <a:ext uri="{FF2B5EF4-FFF2-40B4-BE49-F238E27FC236}">
                <a16:creationId xmlns:a16="http://schemas.microsoft.com/office/drawing/2014/main" id="{36880DB0-59AA-4399-91A9-DB8D8421173B}"/>
              </a:ext>
            </a:extLst>
          </p:cNvPr>
          <p:cNvPicPr>
            <a:picLocks noChangeAspect="1"/>
          </p:cNvPicPr>
          <p:nvPr/>
        </p:nvPicPr>
        <p:blipFill>
          <a:blip r:embed="rId2"/>
          <a:stretch>
            <a:fillRect/>
          </a:stretch>
        </p:blipFill>
        <p:spPr>
          <a:xfrm>
            <a:off x="914400" y="1219765"/>
            <a:ext cx="7847332" cy="5121911"/>
          </a:xfrm>
          <a:prstGeom prst="rect">
            <a:avLst/>
          </a:prstGeom>
        </p:spPr>
      </p:pic>
      <p:sp>
        <p:nvSpPr>
          <p:cNvPr id="2" name="Title 1"/>
          <p:cNvSpPr>
            <a:spLocks noGrp="1"/>
          </p:cNvSpPr>
          <p:nvPr>
            <p:ph type="title"/>
          </p:nvPr>
        </p:nvSpPr>
        <p:spPr>
          <a:xfrm>
            <a:off x="540696" y="310969"/>
            <a:ext cx="9312812" cy="942224"/>
          </a:xfrm>
        </p:spPr>
        <p:txBody>
          <a:bodyPr/>
          <a:lstStyle/>
          <a:p>
            <a:br>
              <a:rPr lang="en-US" sz="2400" kern="0" dirty="0">
                <a:latin typeface="Verdana" panose="020B0604030504040204" pitchFamily="34" charset="0"/>
                <a:ea typeface="Verdana" panose="020B0604030504040204" pitchFamily="34" charset="0"/>
                <a:cs typeface="Verdana" panose="020B0604030504040204" pitchFamily="34" charset="0"/>
              </a:rPr>
            </a:br>
            <a:br>
              <a:rPr lang="en-US" sz="2400" kern="0" dirty="0">
                <a:latin typeface="Verdana" panose="020B0604030504040204" pitchFamily="34" charset="0"/>
                <a:ea typeface="Verdana" panose="020B0604030504040204" pitchFamily="34" charset="0"/>
                <a:cs typeface="Verdana" panose="020B0604030504040204" pitchFamily="34" charset="0"/>
              </a:rPr>
            </a:br>
            <a:br>
              <a:rPr lang="en-US" sz="2400" kern="0" dirty="0">
                <a:latin typeface="Verdana" panose="020B0604030504040204" pitchFamily="34" charset="0"/>
                <a:ea typeface="Verdana" panose="020B0604030504040204" pitchFamily="34" charset="0"/>
                <a:cs typeface="Verdana" panose="020B0604030504040204" pitchFamily="34" charset="0"/>
              </a:rPr>
            </a:br>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White Adults, by State and Territory, BRFSS, 2013-2015</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p:nvPr/>
        </p:nvSpPr>
        <p:spPr>
          <a:xfrm>
            <a:off x="1296803" y="6438189"/>
            <a:ext cx="7847332"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p:txBody>
      </p:sp>
      <p:pic>
        <p:nvPicPr>
          <p:cNvPr id="4" name="Picture 2" descr="HHS and CDC logo" title="HHS and CDC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384713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835" y="127116"/>
            <a:ext cx="10761784" cy="1120617"/>
          </a:xfrm>
        </p:spPr>
        <p:txBody>
          <a:bodyPr/>
          <a:lstStyle/>
          <a:p>
            <a:r>
              <a:rPr lang="en-US" sz="2200" kern="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 of Self-Reported Obesity Among Non-Hispanic </a:t>
            </a:r>
            <a:br>
              <a:rPr lang="en-US" sz="2200" kern="0" dirty="0">
                <a:solidFill>
                  <a:srgbClr val="0039A6"/>
                </a:solidFill>
                <a:latin typeface="Verdana" panose="020B0604030504040204" pitchFamily="34" charset="0"/>
                <a:ea typeface="Verdana" panose="020B0604030504040204" pitchFamily="34" charset="0"/>
                <a:cs typeface="Verdana" panose="020B0604030504040204" pitchFamily="34" charset="0"/>
              </a:rPr>
            </a:br>
            <a:r>
              <a:rPr lang="en-US" sz="2200" kern="0" dirty="0">
                <a:solidFill>
                  <a:srgbClr val="0039A6"/>
                </a:solidFill>
                <a:latin typeface="Verdana" panose="020B0604030504040204" pitchFamily="34" charset="0"/>
                <a:ea typeface="Verdana" panose="020B0604030504040204" pitchFamily="34" charset="0"/>
                <a:cs typeface="Verdana" panose="020B0604030504040204" pitchFamily="34" charset="0"/>
              </a:rPr>
              <a:t>White Adults, by State </a:t>
            </a:r>
            <a:r>
              <a:rPr lang="en-US" sz="2200" kern="0" dirty="0">
                <a:solidFill>
                  <a:srgbClr val="0039A6"/>
                </a:solidFill>
                <a:latin typeface="Verdana"/>
              </a:rPr>
              <a:t>and Territory</a:t>
            </a:r>
            <a:r>
              <a:rPr lang="en-US" sz="2200" kern="0" dirty="0">
                <a:solidFill>
                  <a:srgbClr val="0039A6"/>
                </a:solidFill>
                <a:latin typeface="Verdana" panose="020B0604030504040204" pitchFamily="34" charset="0"/>
                <a:ea typeface="Verdana" panose="020B0604030504040204" pitchFamily="34" charset="0"/>
                <a:cs typeface="Verdana" panose="020B0604030504040204" pitchFamily="34" charset="0"/>
              </a:rPr>
              <a:t>, BRFSS, 2014-2016</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descr="Prevalence of Self-Reported Obesity Among Non-Hispanic &#10;White Adults, by State and Territory, BRFSS, 2014-2016">
            <a:extLst>
              <a:ext uri="{FF2B5EF4-FFF2-40B4-BE49-F238E27FC236}">
                <a16:creationId xmlns:a16="http://schemas.microsoft.com/office/drawing/2014/main" id="{9C9BF703-BE18-4341-A643-2FB26F4D50B3}"/>
              </a:ext>
            </a:extLst>
          </p:cNvPr>
          <p:cNvPicPr>
            <a:picLocks noChangeAspect="1"/>
          </p:cNvPicPr>
          <p:nvPr/>
        </p:nvPicPr>
        <p:blipFill>
          <a:blip r:embed="rId2"/>
          <a:stretch>
            <a:fillRect/>
          </a:stretch>
        </p:blipFill>
        <p:spPr>
          <a:xfrm>
            <a:off x="933651" y="1427190"/>
            <a:ext cx="7923998" cy="4979216"/>
          </a:xfrm>
          <a:prstGeom prst="rect">
            <a:avLst/>
          </a:prstGeom>
        </p:spPr>
      </p:pic>
      <p:sp>
        <p:nvSpPr>
          <p:cNvPr id="5" name="TextBox 4"/>
          <p:cNvSpPr txBox="1"/>
          <p:nvPr/>
        </p:nvSpPr>
        <p:spPr>
          <a:xfrm>
            <a:off x="1287889" y="6478073"/>
            <a:ext cx="7627512"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p:txBody>
      </p:sp>
      <p:pic>
        <p:nvPicPr>
          <p:cNvPr id="4" name="Picture 2" descr="HHS and CDC logo&#10;&#10;HHS and CDC logo" title="HHS and CDC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740728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5251" y="606656"/>
            <a:ext cx="9883815" cy="647653"/>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White Adults, by State and Territory, BRFSS, 2015-2017</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Prevalence of Self-Reported Obesity Among Non-Hispanic White Adults, by State and Territory, BRFSS, 2015-2017">
            <a:extLst>
              <a:ext uri="{FF2B5EF4-FFF2-40B4-BE49-F238E27FC236}">
                <a16:creationId xmlns:a16="http://schemas.microsoft.com/office/drawing/2014/main" id="{73DF0083-29A3-4C4D-A350-4F5D891D8E48}"/>
              </a:ext>
            </a:extLst>
          </p:cNvPr>
          <p:cNvPicPr>
            <a:picLocks noChangeAspect="1"/>
          </p:cNvPicPr>
          <p:nvPr/>
        </p:nvPicPr>
        <p:blipFill>
          <a:blip r:embed="rId2"/>
          <a:stretch>
            <a:fillRect/>
          </a:stretch>
        </p:blipFill>
        <p:spPr>
          <a:xfrm>
            <a:off x="945854" y="1420318"/>
            <a:ext cx="7882192" cy="4957005"/>
          </a:xfrm>
          <a:prstGeom prst="rect">
            <a:avLst/>
          </a:prstGeom>
        </p:spPr>
      </p:pic>
      <p:sp>
        <p:nvSpPr>
          <p:cNvPr id="8" name="TextBox 7"/>
          <p:cNvSpPr txBox="1"/>
          <p:nvPr/>
        </p:nvSpPr>
        <p:spPr>
          <a:xfrm>
            <a:off x="1305017" y="6377323"/>
            <a:ext cx="7882192"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p:txBody>
      </p:sp>
      <p:pic>
        <p:nvPicPr>
          <p:cNvPr id="4" name="Picture 2" descr="HHS and CDC logo" title="HHS and CDC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289420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04" y="595418"/>
            <a:ext cx="9883815" cy="647653"/>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White Adults, by State and Territory, BRFSS, 2016-2018</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descr="Prevalence of Self-Reported Obesity Among Non-Hispanic White Adults, by State and Territory, BRFSS, 2016-2018">
            <a:extLst>
              <a:ext uri="{FF2B5EF4-FFF2-40B4-BE49-F238E27FC236}">
                <a16:creationId xmlns:a16="http://schemas.microsoft.com/office/drawing/2014/main" id="{98F0CDB9-8DD4-4B8B-A7A0-76F14681DDBC}"/>
              </a:ext>
            </a:extLst>
          </p:cNvPr>
          <p:cNvPicPr>
            <a:picLocks noChangeAspect="1"/>
          </p:cNvPicPr>
          <p:nvPr/>
        </p:nvPicPr>
        <p:blipFill>
          <a:blip r:embed="rId2"/>
          <a:stretch>
            <a:fillRect/>
          </a:stretch>
        </p:blipFill>
        <p:spPr>
          <a:xfrm>
            <a:off x="1001032" y="1311661"/>
            <a:ext cx="7812254" cy="4998288"/>
          </a:xfrm>
          <a:prstGeom prst="rect">
            <a:avLst/>
          </a:prstGeom>
        </p:spPr>
      </p:pic>
      <p:sp>
        <p:nvSpPr>
          <p:cNvPr id="9" name="TextBox 8"/>
          <p:cNvSpPr txBox="1"/>
          <p:nvPr/>
        </p:nvSpPr>
        <p:spPr>
          <a:xfrm>
            <a:off x="1299516" y="6383867"/>
            <a:ext cx="7690129"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p:txBody>
      </p:sp>
      <p:pic>
        <p:nvPicPr>
          <p:cNvPr id="4" name="Picture 2" descr="HHS and CDC logo" title="HHS and CDC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582684"/>
      </p:ext>
    </p:extLst>
  </p:cSld>
  <p:clrMapOvr>
    <a:masterClrMapping/>
  </p:clrMapOvr>
  <p:transition>
    <p:fade/>
  </p:transition>
</p:sld>
</file>

<file path=ppt/theme/theme1.xml><?xml version="1.0" encoding="utf-8"?>
<a:theme xmlns:a="http://schemas.openxmlformats.org/drawingml/2006/main" name="NCCDPHP_ppt_darktheme[1]">
  <a:themeElements>
    <a:clrScheme name="NCCDPHP Dark PPT Colors">
      <a:dk1>
        <a:srgbClr val="FFC000"/>
      </a:dk1>
      <a:lt1>
        <a:srgbClr val="0F56DC"/>
      </a:lt1>
      <a:dk2>
        <a:srgbClr val="FFFFFF"/>
      </a:dk2>
      <a:lt2>
        <a:srgbClr val="FFFFFF"/>
      </a:lt2>
      <a:accent1>
        <a:srgbClr val="878800"/>
      </a:accent1>
      <a:accent2>
        <a:srgbClr val="DF7A00"/>
      </a:accent2>
      <a:accent3>
        <a:srgbClr val="6E273D"/>
      </a:accent3>
      <a:accent4>
        <a:srgbClr val="64A0C8"/>
      </a:accent4>
      <a:accent5>
        <a:srgbClr val="69923A"/>
      </a:accent5>
      <a:accent6>
        <a:srgbClr val="7F7F7F"/>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EZID_ppt_lighttheme[1]">
  <a:themeElements>
    <a:clrScheme name="NCEZID Light PPT Colors">
      <a:dk1>
        <a:srgbClr val="0039A6"/>
      </a:dk1>
      <a:lt1>
        <a:srgbClr val="FFFFFF"/>
      </a:lt1>
      <a:dk2>
        <a:srgbClr val="3077FF"/>
      </a:dk2>
      <a:lt2>
        <a:srgbClr val="4B4B4B"/>
      </a:lt2>
      <a:accent1>
        <a:srgbClr val="BD3632"/>
      </a:accent1>
      <a:accent2>
        <a:srgbClr val="782327"/>
      </a:accent2>
      <a:accent3>
        <a:srgbClr val="7D7A00"/>
      </a:accent3>
      <a:accent4>
        <a:srgbClr val="156570"/>
      </a:accent4>
      <a:accent5>
        <a:srgbClr val="6E267B"/>
      </a:accent5>
      <a:accent6>
        <a:srgbClr val="002060"/>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NCEZID_ppt_lighttheme[1]">
  <a:themeElements>
    <a:clrScheme name="NCEZID Light PPT Colors">
      <a:dk1>
        <a:srgbClr val="0039A6"/>
      </a:dk1>
      <a:lt1>
        <a:srgbClr val="FFFFFF"/>
      </a:lt1>
      <a:dk2>
        <a:srgbClr val="3077FF"/>
      </a:dk2>
      <a:lt2>
        <a:srgbClr val="4B4B4B"/>
      </a:lt2>
      <a:accent1>
        <a:srgbClr val="BD3632"/>
      </a:accent1>
      <a:accent2>
        <a:srgbClr val="782327"/>
      </a:accent2>
      <a:accent3>
        <a:srgbClr val="7D7A00"/>
      </a:accent3>
      <a:accent4>
        <a:srgbClr val="156570"/>
      </a:accent4>
      <a:accent5>
        <a:srgbClr val="6E267B"/>
      </a:accent5>
      <a:accent6>
        <a:srgbClr val="002060"/>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2823EB-E734-45EF-B626-31039DC951D8}">
  <ds:schemaRefs>
    <ds:schemaRef ds:uri="http://schemas.microsoft.com/sharepoint/v3/contenttype/forms"/>
  </ds:schemaRefs>
</ds:datastoreItem>
</file>

<file path=customXml/itemProps2.xml><?xml version="1.0" encoding="utf-8"?>
<ds:datastoreItem xmlns:ds="http://schemas.openxmlformats.org/officeDocument/2006/customXml" ds:itemID="{BF2AC2EC-5CBF-4B45-A361-3B99BBF9359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C9A2512-DA85-42E6-8307-A8427E2CFD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7466</TotalTime>
  <Words>12731</Words>
  <Application>Microsoft Office PowerPoint</Application>
  <PresentationFormat>35mm Slides</PresentationFormat>
  <Paragraphs>4486</Paragraphs>
  <Slides>55</Slides>
  <Notes>22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55</vt:i4>
      </vt:variant>
    </vt:vector>
  </HeadingPairs>
  <TitlesOfParts>
    <vt:vector size="65" baseType="lpstr">
      <vt:lpstr>Arial</vt:lpstr>
      <vt:lpstr>Calibri</vt:lpstr>
      <vt:lpstr>Myriad Web Pro</vt:lpstr>
      <vt:lpstr>Times</vt:lpstr>
      <vt:lpstr>Times New Roman</vt:lpstr>
      <vt:lpstr>Verdana</vt:lpstr>
      <vt:lpstr>Wingdings</vt:lpstr>
      <vt:lpstr>NCCDPHP_ppt_darktheme[1]</vt:lpstr>
      <vt:lpstr>NCEZID_ppt_lighttheme[1]</vt:lpstr>
      <vt:lpstr>1_NCEZID_ppt_lighttheme[1]</vt:lpstr>
      <vt:lpstr>Prevalence of Self-Reported Obesity Among U.S. Adults  by Race/Ethnicity, State and Territory, BRFSS</vt:lpstr>
      <vt:lpstr>Prevalence of Self-Reported Obesity Among U.S. Adults by Race/Ethnicity, State and Territory, BRFSS,</vt:lpstr>
      <vt:lpstr>Prevalence of Self-Reported Obesity Among U.S. Adults  by Race/Ethnicity, State and Territory, BRFSS</vt:lpstr>
      <vt:lpstr>Prevalence of Self-Reported Obesity Among Non-Hispanic White Adults, by State and Territory, BRFSS, 2011-2013</vt:lpstr>
      <vt:lpstr>   Prevalence of Self-Reported Obesity Among Non-Hispanic White Adults, by State and Territory, BRFSS, 2012-2014</vt:lpstr>
      <vt:lpstr>   Prevalence of Self-Reported Obesity Among Non-Hispanic White Adults, by State and Territory, BRFSS, 2013-2015</vt:lpstr>
      <vt:lpstr>Prevalence of Self-Reported Obesity Among Non-Hispanic  White Adults, by State and Territory, BRFSS, 2014-2016</vt:lpstr>
      <vt:lpstr>Prevalence of Self-Reported Obesity Among Non-Hispanic White Adults, by State and Territory, BRFSS, 2015-2017</vt:lpstr>
      <vt:lpstr>Prevalence of Self-Reported Obesity Among Non-Hispanic White Adults, by State and Territory, BRFSS, 2016-2018</vt:lpstr>
      <vt:lpstr>Prevalence of Self-Reported Obesity Among Non-Hispanic White Adults, by State and Territory, BRFSS, 2017-2019</vt:lpstr>
      <vt:lpstr>Prevalence of Self-Reported Obesity Among Non-Hispanic White Adults, by State and Territory, BRFSS, 2018-2020</vt:lpstr>
      <vt:lpstr> Prevalence of Self-Reported Obesity Among Non-Hispanic White Adults, by State and Territory, BRFSS, 2011-2013</vt:lpstr>
      <vt:lpstr> Prevalence of Self-Reported Obesity Among Non-Hispanic White Adults, by State and Territory, BRFSS, 2012-2014</vt:lpstr>
      <vt:lpstr> Prevalence of Self-Reported Obesity Among Non-Hispanic White Adults, by State and Territory, BRFSS, 2013-2015</vt:lpstr>
      <vt:lpstr> Prevalence of Self-Reported Obesity Among Non-Hispanic White Adults, by State and Territory, BRFSS, 2014-2016</vt:lpstr>
      <vt:lpstr> Prevalence of Self-Reported Obesity Among Non-Hispanic White Adults, by State and Territory, BRFSS, 2015-2017</vt:lpstr>
      <vt:lpstr> Prevalence of Self-Reported Obesity Among Non-Hispanic White Adults, by State and Territory, BRFSS, 2016-2018</vt:lpstr>
      <vt:lpstr> Prevalence of Self-Reported Obesity Among Non-Hispanic White Adults, by State and Territory, BRFSS, 2017-2019</vt:lpstr>
      <vt:lpstr> Prevalence of Self-Reported Obesity Among Non-Hispanic White Adults, by State and Territory, BRFSS, 2018-2020</vt:lpstr>
      <vt:lpstr>Prevalence of Self-Reported Obesity Among Non-Hispanic Black Adults, by State and Territory, BRFSS, 2011-2013</vt:lpstr>
      <vt:lpstr>Prevalence of Self-Reported Obesity Among Non-Hispanic Black Adults, by State and Territory, BRFSS, 2012-2014</vt:lpstr>
      <vt:lpstr>Prevalence of Self-Reported Obesity Among Non-Hispanic Black Adults, by State and Territory, BRFSS, 2013-2015</vt:lpstr>
      <vt:lpstr>Prevalence of Self-Reported Obesity Among Non-Hispanic Black Adults, by State and Territory, BRFSS, 2014-2016</vt:lpstr>
      <vt:lpstr>Prevalence of Self-Reported Obesity Among Non-Hispanic Black Adults, by State and Territory, BRFSS, 2015-2017</vt:lpstr>
      <vt:lpstr>Prevalence of Self-Reported Obesity Among Non-Hispanic Black Adults, by State and Territory, BRFSS, 2016-2018</vt:lpstr>
      <vt:lpstr>Prevalence of Self-Reported Obesity Among Non-Hispanic Black Adults, by State and Territory, BRFSS, 2017-2019</vt:lpstr>
      <vt:lpstr>Prevalence of Self-Reported Obesity Among Non-Hispanic Black Adults, by State and Territory, BRFSS, 2018-2020</vt:lpstr>
      <vt:lpstr>Prevalence of Self-Reported Obesity Among Non-Hispanic Black Adults, by State and Territory, BRFSS, 2011-2013</vt:lpstr>
      <vt:lpstr> Prevalence of Self-Reported Obesity Among Non-Hispanic Black Adults, by State and Territory, BRFSS, 2012-2014</vt:lpstr>
      <vt:lpstr> Prevalence of Self-Reported Obesity Among Non-Hispanic Black Adults, by State and Territory, BRFSS, 2013-2015</vt:lpstr>
      <vt:lpstr> Prevalence of Self-Reported Obesity Among Non-Hispanic Black Adults, by State and Territory, BRFSS, 2014-2016</vt:lpstr>
      <vt:lpstr> Prevalence of Self-Reported Obesity Among Non-Hispanic Black Adults, by State and Territory, BRFSS, 2015-2017</vt:lpstr>
      <vt:lpstr> Prevalence of Self-Reported Obesity Among Non-Hispanic Black Adults, by State and Territory, BRFSS, 2016-2018</vt:lpstr>
      <vt:lpstr> Prevalence of Self-Reported Obesity Among Non-Hispanic Black Adults, by State and Territory, BRFSS, 2017-2019</vt:lpstr>
      <vt:lpstr> Prevalence of Self-Reported Obesity Among Non-Hispanic Black Adults, by State and Territory, BRFSS, 2018-2020</vt:lpstr>
      <vt:lpstr>Prevalence of Self-Reported Obesity Among Hispanic Adults, by State and Territory, BRFSS, 2011-2013</vt:lpstr>
      <vt:lpstr>Prevalence of Self-Reported Obesity Among Hispanic Adults, by State and Territory, BRFSS, 2012-2014</vt:lpstr>
      <vt:lpstr>Prevalence of Self-Reported Obesity Among Hispanic Adults, by State and Territory, BRFSS, 2013-2015</vt:lpstr>
      <vt:lpstr>Prevalence of Self-Reported Obesity Among Hispanic Adults, by State and Territory, BRFSS, 2014-2016</vt:lpstr>
      <vt:lpstr>Prevalence of Self-Reported Obesity Among Hispanic Adults, by State and Territory, BRFSS, 2015-2017</vt:lpstr>
      <vt:lpstr>Prevalence of Self-Reported Obesity Among Hispanic Adults, by State and Territory, BRFSS, 2016-2018</vt:lpstr>
      <vt:lpstr>Prevalence of Self-Reported Obesity Among Hispanic Adults, by State and Territory, BRFSS, 2017-2019</vt:lpstr>
      <vt:lpstr>Prevalence of Self-Reported Obesity Among Hispanic Adults, by State and Territory, BRFSS, 2018-2020</vt:lpstr>
      <vt:lpstr> Prevalence of Self-Reported Obesity Among Hispanic Adults,   by State and Territory, BRFSS, 2011-2013</vt:lpstr>
      <vt:lpstr> Prevalence of Self-Reported Obesity Among Hispanic Adults, by State and Territory, BRFSS, 2012-2014</vt:lpstr>
      <vt:lpstr> Prevalence of Self-Reported Obesity Among Hispanic Adults, by State and Territory, BRFSS, 2013-2015</vt:lpstr>
      <vt:lpstr> Prevalence of Self-Reported Obesity Among Hispanic Adults, by State and Territory, BRFSS, 2014-2016</vt:lpstr>
      <vt:lpstr> Prevalence of Self-Reported Obesity Among Hispanic Adults, by State and Territory, BRFSS, 2015-2017</vt:lpstr>
      <vt:lpstr> Prevalence of Self-Reported Obesity Among Hispanic Adults, by State and Territory, BRFSS, 2016-2018</vt:lpstr>
      <vt:lpstr> Prevalence of Self-Reported Obesity Among Hispanic Adults, by State and Territory, BRFSS, 2017-2019</vt:lpstr>
      <vt:lpstr> Prevalence of Self-Reported Obesity Among Hispanic Adults, by State and Territory, BRFSS, 2018-2020</vt:lpstr>
      <vt:lpstr>Prevalence of Self-Reported Obesity Among Non-Hispanic Asian Adults, by State and Territory, BRFSS, 2018–2020</vt:lpstr>
      <vt:lpstr> Prevalence of Self-Reported Obesity Among Non-Hispanic Asian Adults, by State and Territory, BRFSS, 2018–2020</vt:lpstr>
      <vt:lpstr>Prevalence of Self-Reported Obesity Among Non-Hispanic American Indian or Alaska Native Adults, by State and Territory, BRFSS, 2018–2020</vt:lpstr>
      <vt:lpstr> Prevalence of Self-Reported Obesity Among Non-Hispanic American Indian or Alaska Native Adults, by State and Territory, BRFSS, 2018–2020</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DNPAO State Obesity Prevalence Map 2011</dc:title>
  <dc:subject>DNPAO State Obesity Prevalence Map 2011</dc:subject>
  <dc:creator>CDC</dc:creator>
  <cp:keywords>DNPAO state obesity prevalence map 2011</cp:keywords>
  <cp:lastModifiedBy>Hendrickson, Curtis (CDC/DDNID/NCCDPHP/DNPAO)</cp:lastModifiedBy>
  <cp:revision>683</cp:revision>
  <cp:lastPrinted>2014-08-11T12:44:34Z</cp:lastPrinted>
  <dcterms:created xsi:type="dcterms:W3CDTF">2000-10-25T15:41:08Z</dcterms:created>
  <dcterms:modified xsi:type="dcterms:W3CDTF">2022-09-14T15:36:19Z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2021-08-09T18:32:01Z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79065406-344f-4a48-bdff-8253a8fa22e9</vt:lpwstr>
  </property>
  <property fmtid="{D5CDD505-2E9C-101B-9397-08002B2CF9AE}" pid="9" name="MSIP_Label_7b94a7b8-f06c-4dfe-bdcc-9b548fd58c31_ContentBits">
    <vt:lpwstr>0</vt:lpwstr>
  </property>
</Properties>
</file>