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730" r:id="rId2"/>
  </p:sldMasterIdLst>
  <p:notesMasterIdLst>
    <p:notesMasterId r:id="rId28"/>
  </p:notesMasterIdLst>
  <p:handoutMasterIdLst>
    <p:handoutMasterId r:id="rId29"/>
  </p:handoutMasterIdLst>
  <p:sldIdLst>
    <p:sldId id="539" r:id="rId3"/>
    <p:sldId id="542" r:id="rId4"/>
    <p:sldId id="543" r:id="rId5"/>
    <p:sldId id="545" r:id="rId6"/>
    <p:sldId id="553" r:id="rId7"/>
    <p:sldId id="554" r:id="rId8"/>
    <p:sldId id="555" r:id="rId9"/>
    <p:sldId id="556" r:id="rId10"/>
    <p:sldId id="560" r:id="rId11"/>
    <p:sldId id="562" r:id="rId12"/>
    <p:sldId id="573" r:id="rId13"/>
    <p:sldId id="577" r:id="rId14"/>
    <p:sldId id="580" r:id="rId15"/>
    <p:sldId id="582" r:id="rId16"/>
    <p:sldId id="566" r:id="rId17"/>
    <p:sldId id="567" r:id="rId18"/>
    <p:sldId id="568" r:id="rId19"/>
    <p:sldId id="569" r:id="rId20"/>
    <p:sldId id="570" r:id="rId21"/>
    <p:sldId id="563" r:id="rId22"/>
    <p:sldId id="574" r:id="rId23"/>
    <p:sldId id="575" r:id="rId24"/>
    <p:sldId id="578" r:id="rId25"/>
    <p:sldId id="583" r:id="rId26"/>
    <p:sldId id="579" r:id="rId27"/>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15:clr>
            <a:srgbClr val="A4A3A4"/>
          </p15:clr>
        </p15:guide>
        <p15:guide id="3" pos="57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PIE" lastIdx="1" clrIdx="0"/>
  <p:cmAuthor id="1" name="CDC User" initials="CU" lastIdx="1" clrIdx="1"/>
  <p:cmAuthor id="2" name="DAG" initials="DAG" lastIdx="4" clrIdx="2">
    <p:extLst>
      <p:ext uri="{19B8F6BF-5375-455C-9EA6-DF929625EA0E}">
        <p15:presenceInfo xmlns:p15="http://schemas.microsoft.com/office/powerpoint/2012/main" userId="DAG" providerId="None"/>
      </p:ext>
    </p:extLst>
  </p:cmAuthor>
  <p:cmAuthor id="3" name="Ederer, David (CDC/DDNID/NCCDPHP/DNPAO)" initials="E(" lastIdx="2" clrIdx="3">
    <p:extLst>
      <p:ext uri="{19B8F6BF-5375-455C-9EA6-DF929625EA0E}">
        <p15:presenceInfo xmlns:p15="http://schemas.microsoft.com/office/powerpoint/2012/main" userId="S::xhj2@cdc.gov::66410689-e4e9-4a94-87f9-ef385ed74ac4" providerId="AD"/>
      </p:ext>
    </p:extLst>
  </p:cmAuthor>
  <p:cmAuthor id="4" name="Lee, Seung Hee (CDC/DDNID/NCCDPHP/DNPAO)" initials="L(" lastIdx="1" clrIdx="4">
    <p:extLst>
      <p:ext uri="{19B8F6BF-5375-455C-9EA6-DF929625EA0E}">
        <p15:presenceInfo xmlns:p15="http://schemas.microsoft.com/office/powerpoint/2012/main" userId="S::xde5@cdc.gov::62db3593-58ad-4ec6-b072-1cdac82d1a74" providerId="AD"/>
      </p:ext>
    </p:extLst>
  </p:cmAuthor>
  <p:cmAuthor id="5" name="Zhao, Lixia (CDC/DDNID/NCCDPHP/DNPAO)" initials="Z(" lastIdx="2" clrIdx="5">
    <p:extLst>
      <p:ext uri="{19B8F6BF-5375-455C-9EA6-DF929625EA0E}">
        <p15:presenceInfo xmlns:p15="http://schemas.microsoft.com/office/powerpoint/2012/main" userId="S::ynl3@cdc.gov::4676f9d5-1308-442c-a674-67b1138ed0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80808"/>
    <a:srgbClr val="FAF400"/>
    <a:srgbClr val="BCE292"/>
    <a:srgbClr val="9ED561"/>
    <a:srgbClr val="E8FECE"/>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462" y="84"/>
      </p:cViewPr>
      <p:guideLst>
        <p:guide orient="horz" pos="3632"/>
        <p:guide/>
        <p:guide pos="57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Lixia (CDC/DDNID/NCCDPHP/DNPAO)" userId="4676f9d5-1308-442c-a674-67b1138ed07f" providerId="ADAL" clId="{775A0DFA-1407-46BE-82D3-C355EB71E7C8}"/>
    <pc:docChg chg="undo custSel modSld">
      <pc:chgData name="Zhao, Lixia (CDC/DDNID/NCCDPHP/DNPAO)" userId="4676f9d5-1308-442c-a674-67b1138ed07f" providerId="ADAL" clId="{775A0DFA-1407-46BE-82D3-C355EB71E7C8}" dt="2022-02-28T13:57:49.862" v="148" actId="1037"/>
      <pc:docMkLst>
        <pc:docMk/>
      </pc:docMkLst>
      <pc:sldChg chg="modSp mod">
        <pc:chgData name="Zhao, Lixia (CDC/DDNID/NCCDPHP/DNPAO)" userId="4676f9d5-1308-442c-a674-67b1138ed07f" providerId="ADAL" clId="{775A0DFA-1407-46BE-82D3-C355EB71E7C8}" dt="2022-02-28T13:54:49.929" v="83" actId="20577"/>
        <pc:sldMkLst>
          <pc:docMk/>
          <pc:sldMk cId="3677284100" sldId="563"/>
        </pc:sldMkLst>
        <pc:spChg chg="mod">
          <ac:chgData name="Zhao, Lixia (CDC/DDNID/NCCDPHP/DNPAO)" userId="4676f9d5-1308-442c-a674-67b1138ed07f" providerId="ADAL" clId="{775A0DFA-1407-46BE-82D3-C355EB71E7C8}" dt="2022-02-28T13:54:49.929" v="83" actId="20577"/>
          <ac:spMkLst>
            <pc:docMk/>
            <pc:sldMk cId="3677284100" sldId="563"/>
            <ac:spMk id="4" creationId="{00000000-0000-0000-0000-000000000000}"/>
          </ac:spMkLst>
        </pc:spChg>
      </pc:sldChg>
      <pc:sldChg chg="modSp mod">
        <pc:chgData name="Zhao, Lixia (CDC/DDNID/NCCDPHP/DNPAO)" userId="4676f9d5-1308-442c-a674-67b1138ed07f" providerId="ADAL" clId="{775A0DFA-1407-46BE-82D3-C355EB71E7C8}" dt="2022-02-28T13:57:49.862" v="148" actId="1037"/>
        <pc:sldMkLst>
          <pc:docMk/>
          <pc:sldMk cId="3501025910" sldId="566"/>
        </pc:sldMkLst>
        <pc:spChg chg="mod">
          <ac:chgData name="Zhao, Lixia (CDC/DDNID/NCCDPHP/DNPAO)" userId="4676f9d5-1308-442c-a674-67b1138ed07f" providerId="ADAL" clId="{775A0DFA-1407-46BE-82D3-C355EB71E7C8}" dt="2022-02-28T13:57:49.862" v="148" actId="1037"/>
          <ac:spMkLst>
            <pc:docMk/>
            <pc:sldMk cId="3501025910" sldId="566"/>
            <ac:spMk id="4" creationId="{00000000-0000-0000-0000-000000000000}"/>
          </ac:spMkLst>
        </pc:spChg>
      </pc:sldChg>
      <pc:sldChg chg="modSp mod">
        <pc:chgData name="Zhao, Lixia (CDC/DDNID/NCCDPHP/DNPAO)" userId="4676f9d5-1308-442c-a674-67b1138ed07f" providerId="ADAL" clId="{775A0DFA-1407-46BE-82D3-C355EB71E7C8}" dt="2022-02-28T13:57:26.741" v="127" actId="1038"/>
        <pc:sldMkLst>
          <pc:docMk/>
          <pc:sldMk cId="296401053" sldId="567"/>
        </pc:sldMkLst>
        <pc:spChg chg="mod">
          <ac:chgData name="Zhao, Lixia (CDC/DDNID/NCCDPHP/DNPAO)" userId="4676f9d5-1308-442c-a674-67b1138ed07f" providerId="ADAL" clId="{775A0DFA-1407-46BE-82D3-C355EB71E7C8}" dt="2022-02-28T13:57:26.741" v="127" actId="1038"/>
          <ac:spMkLst>
            <pc:docMk/>
            <pc:sldMk cId="296401053" sldId="567"/>
            <ac:spMk id="4" creationId="{00000000-0000-0000-0000-000000000000}"/>
          </ac:spMkLst>
        </pc:spChg>
      </pc:sldChg>
      <pc:sldChg chg="addSp delSp modSp mod">
        <pc:chgData name="Zhao, Lixia (CDC/DDNID/NCCDPHP/DNPAO)" userId="4676f9d5-1308-442c-a674-67b1138ed07f" providerId="ADAL" clId="{775A0DFA-1407-46BE-82D3-C355EB71E7C8}" dt="2022-02-28T13:53:11.942" v="41" actId="1038"/>
        <pc:sldMkLst>
          <pc:docMk/>
          <pc:sldMk cId="1365350615" sldId="568"/>
        </pc:sldMkLst>
        <pc:spChg chg="add del mod">
          <ac:chgData name="Zhao, Lixia (CDC/DDNID/NCCDPHP/DNPAO)" userId="4676f9d5-1308-442c-a674-67b1138ed07f" providerId="ADAL" clId="{775A0DFA-1407-46BE-82D3-C355EB71E7C8}" dt="2022-02-28T13:53:11.942" v="41" actId="1038"/>
          <ac:spMkLst>
            <pc:docMk/>
            <pc:sldMk cId="1365350615" sldId="568"/>
            <ac:spMk id="4" creationId="{00000000-0000-0000-0000-000000000000}"/>
          </ac:spMkLst>
        </pc:spChg>
        <pc:spChg chg="add del mod">
          <ac:chgData name="Zhao, Lixia (CDC/DDNID/NCCDPHP/DNPAO)" userId="4676f9d5-1308-442c-a674-67b1138ed07f" providerId="ADAL" clId="{775A0DFA-1407-46BE-82D3-C355EB71E7C8}" dt="2022-02-28T13:51:02.197" v="5" actId="478"/>
          <ac:spMkLst>
            <pc:docMk/>
            <pc:sldMk cId="1365350615" sldId="568"/>
            <ac:spMk id="7" creationId="{42F06E6F-DD61-4C3A-8F50-1787F2E1CBB0}"/>
          </ac:spMkLst>
        </pc:spChg>
        <pc:spChg chg="add del">
          <ac:chgData name="Zhao, Lixia (CDC/DDNID/NCCDPHP/DNPAO)" userId="4676f9d5-1308-442c-a674-67b1138ed07f" providerId="ADAL" clId="{775A0DFA-1407-46BE-82D3-C355EB71E7C8}" dt="2022-02-28T13:51:00.181" v="3" actId="22"/>
          <ac:spMkLst>
            <pc:docMk/>
            <pc:sldMk cId="1365350615" sldId="568"/>
            <ac:spMk id="9" creationId="{470EF6F4-10B6-4ACE-91A6-54A380B32884}"/>
          </ac:spMkLst>
        </pc:spChg>
      </pc:sldChg>
      <pc:sldChg chg="modSp mod">
        <pc:chgData name="Zhao, Lixia (CDC/DDNID/NCCDPHP/DNPAO)" userId="4676f9d5-1308-442c-a674-67b1138ed07f" providerId="ADAL" clId="{775A0DFA-1407-46BE-82D3-C355EB71E7C8}" dt="2022-02-28T13:54:19.064" v="81" actId="1035"/>
        <pc:sldMkLst>
          <pc:docMk/>
          <pc:sldMk cId="2108333880" sldId="569"/>
        </pc:sldMkLst>
        <pc:spChg chg="mod">
          <ac:chgData name="Zhao, Lixia (CDC/DDNID/NCCDPHP/DNPAO)" userId="4676f9d5-1308-442c-a674-67b1138ed07f" providerId="ADAL" clId="{775A0DFA-1407-46BE-82D3-C355EB71E7C8}" dt="2022-02-28T13:54:19.064" v="81" actId="1035"/>
          <ac:spMkLst>
            <pc:docMk/>
            <pc:sldMk cId="2108333880" sldId="569"/>
            <ac:spMk id="4" creationId="{00000000-0000-0000-0000-000000000000}"/>
          </ac:spMkLst>
        </pc:spChg>
      </pc:sldChg>
      <pc:sldChg chg="modSp mod">
        <pc:chgData name="Zhao, Lixia (CDC/DDNID/NCCDPHP/DNPAO)" userId="4676f9d5-1308-442c-a674-67b1138ed07f" providerId="ADAL" clId="{775A0DFA-1407-46BE-82D3-C355EB71E7C8}" dt="2022-02-28T13:54:45.407" v="82" actId="20577"/>
        <pc:sldMkLst>
          <pc:docMk/>
          <pc:sldMk cId="1696789138" sldId="570"/>
        </pc:sldMkLst>
        <pc:spChg chg="mod">
          <ac:chgData name="Zhao, Lixia (CDC/DDNID/NCCDPHP/DNPAO)" userId="4676f9d5-1308-442c-a674-67b1138ed07f" providerId="ADAL" clId="{775A0DFA-1407-46BE-82D3-C355EB71E7C8}" dt="2022-02-28T13:54:45.407" v="82" actId="20577"/>
          <ac:spMkLst>
            <pc:docMk/>
            <pc:sldMk cId="1696789138" sldId="570"/>
            <ac:spMk id="4" creationId="{00000000-0000-0000-0000-000000000000}"/>
          </ac:spMkLst>
        </pc:spChg>
      </pc:sldChg>
      <pc:sldChg chg="modSp mod">
        <pc:chgData name="Zhao, Lixia (CDC/DDNID/NCCDPHP/DNPAO)" userId="4676f9d5-1308-442c-a674-67b1138ed07f" providerId="ADAL" clId="{775A0DFA-1407-46BE-82D3-C355EB71E7C8}" dt="2022-02-28T13:54:53.982" v="84" actId="20577"/>
        <pc:sldMkLst>
          <pc:docMk/>
          <pc:sldMk cId="944671425" sldId="574"/>
        </pc:sldMkLst>
        <pc:spChg chg="mod">
          <ac:chgData name="Zhao, Lixia (CDC/DDNID/NCCDPHP/DNPAO)" userId="4676f9d5-1308-442c-a674-67b1138ed07f" providerId="ADAL" clId="{775A0DFA-1407-46BE-82D3-C355EB71E7C8}" dt="2022-02-28T13:54:53.982" v="84" actId="20577"/>
          <ac:spMkLst>
            <pc:docMk/>
            <pc:sldMk cId="944671425" sldId="574"/>
            <ac:spMk id="4" creationId="{00000000-0000-0000-0000-000000000000}"/>
          </ac:spMkLst>
        </pc:spChg>
      </pc:sldChg>
      <pc:sldChg chg="modSp mod">
        <pc:chgData name="Zhao, Lixia (CDC/DDNID/NCCDPHP/DNPAO)" userId="4676f9d5-1308-442c-a674-67b1138ed07f" providerId="ADAL" clId="{775A0DFA-1407-46BE-82D3-C355EB71E7C8}" dt="2022-02-28T13:55:02.222" v="85" actId="20577"/>
        <pc:sldMkLst>
          <pc:docMk/>
          <pc:sldMk cId="1675152912" sldId="575"/>
        </pc:sldMkLst>
        <pc:spChg chg="mod">
          <ac:chgData name="Zhao, Lixia (CDC/DDNID/NCCDPHP/DNPAO)" userId="4676f9d5-1308-442c-a674-67b1138ed07f" providerId="ADAL" clId="{775A0DFA-1407-46BE-82D3-C355EB71E7C8}" dt="2022-02-28T13:55:02.222" v="85" actId="20577"/>
          <ac:spMkLst>
            <pc:docMk/>
            <pc:sldMk cId="1675152912" sldId="575"/>
            <ac:spMk id="4" creationId="{00000000-0000-0000-0000-000000000000}"/>
          </ac:spMkLst>
        </pc:spChg>
      </pc:sldChg>
      <pc:sldChg chg="modSp mod">
        <pc:chgData name="Zhao, Lixia (CDC/DDNID/NCCDPHP/DNPAO)" userId="4676f9d5-1308-442c-a674-67b1138ed07f" providerId="ADAL" clId="{775A0DFA-1407-46BE-82D3-C355EB71E7C8}" dt="2022-02-28T13:55:06.661" v="86" actId="20577"/>
        <pc:sldMkLst>
          <pc:docMk/>
          <pc:sldMk cId="1079065165" sldId="578"/>
        </pc:sldMkLst>
        <pc:spChg chg="mod">
          <ac:chgData name="Zhao, Lixia (CDC/DDNID/NCCDPHP/DNPAO)" userId="4676f9d5-1308-442c-a674-67b1138ed07f" providerId="ADAL" clId="{775A0DFA-1407-46BE-82D3-C355EB71E7C8}" dt="2022-02-28T13:55:06.661" v="86" actId="20577"/>
          <ac:spMkLst>
            <pc:docMk/>
            <pc:sldMk cId="1079065165" sldId="578"/>
            <ac:spMk id="4" creationId="{00000000-0000-0000-0000-000000000000}"/>
          </ac:spMkLst>
        </pc:spChg>
      </pc:sldChg>
      <pc:sldChg chg="addSp delSp modSp mod">
        <pc:chgData name="Zhao, Lixia (CDC/DDNID/NCCDPHP/DNPAO)" userId="4676f9d5-1308-442c-a674-67b1138ed07f" providerId="ADAL" clId="{775A0DFA-1407-46BE-82D3-C355EB71E7C8}" dt="2022-02-28T13:55:44.528" v="92" actId="14100"/>
        <pc:sldMkLst>
          <pc:docMk/>
          <pc:sldMk cId="634059161" sldId="583"/>
        </pc:sldMkLst>
        <pc:spChg chg="add del mod">
          <ac:chgData name="Zhao, Lixia (CDC/DDNID/NCCDPHP/DNPAO)" userId="4676f9d5-1308-442c-a674-67b1138ed07f" providerId="ADAL" clId="{775A0DFA-1407-46BE-82D3-C355EB71E7C8}" dt="2022-02-28T13:55:44.528" v="92" actId="14100"/>
          <ac:spMkLst>
            <pc:docMk/>
            <pc:sldMk cId="634059161" sldId="583"/>
            <ac:spMk id="4" creationId="{00000000-0000-0000-0000-000000000000}"/>
          </ac:spMkLst>
        </pc:spChg>
        <pc:spChg chg="add del mod">
          <ac:chgData name="Zhao, Lixia (CDC/DDNID/NCCDPHP/DNPAO)" userId="4676f9d5-1308-442c-a674-67b1138ed07f" providerId="ADAL" clId="{775A0DFA-1407-46BE-82D3-C355EB71E7C8}" dt="2022-02-28T13:55:42.926" v="91" actId="478"/>
          <ac:spMkLst>
            <pc:docMk/>
            <pc:sldMk cId="634059161" sldId="583"/>
            <ac:spMk id="6" creationId="{D41CC64A-D71C-4B73-93E7-A5C89DB5031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3" y="2"/>
            <a:ext cx="3033306"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2"/>
            <a:ext cx="3033305"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3" y="8694295"/>
            <a:ext cx="3033306"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3023822"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defTabSz="916515"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21" y="0"/>
            <a:ext cx="3023821"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algn="r" defTabSz="916515"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7" y="4344029"/>
            <a:ext cx="5118209" cy="4114488"/>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2" y="8686491"/>
            <a:ext cx="3023822"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defTabSz="916515"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21" y="8686491"/>
            <a:ext cx="3023821"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algn="r" defTabSz="916515"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13</a:t>
            </a:fld>
            <a:endParaRPr lang="en-US"/>
          </a:p>
        </p:txBody>
      </p:sp>
    </p:spTree>
    <p:extLst>
      <p:ext uri="{BB962C8B-B14F-4D97-AF65-F5344CB8AC3E}">
        <p14:creationId xmlns:p14="http://schemas.microsoft.com/office/powerpoint/2010/main" val="46018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24</a:t>
            </a:fld>
            <a:endParaRPr lang="en-US"/>
          </a:p>
        </p:txBody>
      </p:sp>
    </p:spTree>
    <p:extLst>
      <p:ext uri="{BB962C8B-B14F-4D97-AF65-F5344CB8AC3E}">
        <p14:creationId xmlns:p14="http://schemas.microsoft.com/office/powerpoint/2010/main" val="379907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25</a:t>
            </a:fld>
            <a:endParaRPr lang="en-US"/>
          </a:p>
        </p:txBody>
      </p:sp>
    </p:spTree>
    <p:extLst>
      <p:ext uri="{BB962C8B-B14F-4D97-AF65-F5344CB8AC3E}">
        <p14:creationId xmlns:p14="http://schemas.microsoft.com/office/powerpoint/2010/main" val="185829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14</a:t>
            </a:fld>
            <a:endParaRPr lang="en-US"/>
          </a:p>
        </p:txBody>
      </p:sp>
    </p:spTree>
    <p:extLst>
      <p:ext uri="{BB962C8B-B14F-4D97-AF65-F5344CB8AC3E}">
        <p14:creationId xmlns:p14="http://schemas.microsoft.com/office/powerpoint/2010/main" val="361271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17</a:t>
            </a:fld>
            <a:endParaRPr lang="en-US"/>
          </a:p>
        </p:txBody>
      </p:sp>
    </p:spTree>
    <p:extLst>
      <p:ext uri="{BB962C8B-B14F-4D97-AF65-F5344CB8AC3E}">
        <p14:creationId xmlns:p14="http://schemas.microsoft.com/office/powerpoint/2010/main" val="222527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18</a:t>
            </a:fld>
            <a:endParaRPr lang="en-US"/>
          </a:p>
        </p:txBody>
      </p:sp>
    </p:spTree>
    <p:extLst>
      <p:ext uri="{BB962C8B-B14F-4D97-AF65-F5344CB8AC3E}">
        <p14:creationId xmlns:p14="http://schemas.microsoft.com/office/powerpoint/2010/main" val="113522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19</a:t>
            </a:fld>
            <a:endParaRPr lang="en-US"/>
          </a:p>
        </p:txBody>
      </p:sp>
    </p:spTree>
    <p:extLst>
      <p:ext uri="{BB962C8B-B14F-4D97-AF65-F5344CB8AC3E}">
        <p14:creationId xmlns:p14="http://schemas.microsoft.com/office/powerpoint/2010/main" val="251356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20</a:t>
            </a:fld>
            <a:endParaRPr lang="en-US"/>
          </a:p>
        </p:txBody>
      </p:sp>
    </p:spTree>
    <p:extLst>
      <p:ext uri="{BB962C8B-B14F-4D97-AF65-F5344CB8AC3E}">
        <p14:creationId xmlns:p14="http://schemas.microsoft.com/office/powerpoint/2010/main" val="53129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21</a:t>
            </a:fld>
            <a:endParaRPr lang="en-US"/>
          </a:p>
        </p:txBody>
      </p:sp>
    </p:spTree>
    <p:extLst>
      <p:ext uri="{BB962C8B-B14F-4D97-AF65-F5344CB8AC3E}">
        <p14:creationId xmlns:p14="http://schemas.microsoft.com/office/powerpoint/2010/main" val="275511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22</a:t>
            </a:fld>
            <a:endParaRPr lang="en-US"/>
          </a:p>
        </p:txBody>
      </p:sp>
    </p:spTree>
    <p:extLst>
      <p:ext uri="{BB962C8B-B14F-4D97-AF65-F5344CB8AC3E}">
        <p14:creationId xmlns:p14="http://schemas.microsoft.com/office/powerpoint/2010/main" val="209459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23</a:t>
            </a:fld>
            <a:endParaRPr lang="en-US"/>
          </a:p>
        </p:txBody>
      </p:sp>
    </p:spTree>
    <p:extLst>
      <p:ext uri="{BB962C8B-B14F-4D97-AF65-F5344CB8AC3E}">
        <p14:creationId xmlns:p14="http://schemas.microsoft.com/office/powerpoint/2010/main" val="265450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1929-DDAE-41A7-94AD-DC728493A493}"/>
              </a:ext>
            </a:extLst>
          </p:cNvPr>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4534B5-503F-4F1E-A4AF-E03D45514B89}"/>
              </a:ext>
            </a:extLst>
          </p:cNvPr>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325641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a:solidFill>
                  <a:srgbClr val="0039A6"/>
                </a:solidFill>
                <a:latin typeface="Myriad Web Pro"/>
              </a:rPr>
              <a:t>1600 Clifton Road NE, Atlanta, GA 30333</a:t>
            </a:r>
          </a:p>
          <a:p>
            <a:pPr fontAlgn="auto">
              <a:spcBef>
                <a:spcPts val="0"/>
              </a:spcBef>
              <a:spcAft>
                <a:spcPts val="0"/>
              </a:spcAft>
            </a:pPr>
            <a:r>
              <a:rPr lang="en-US" sz="1200">
                <a:solidFill>
                  <a:srgbClr val="0039A6"/>
                </a:solidFill>
                <a:latin typeface="Myriad Web Pro"/>
              </a:rPr>
              <a:t>Telephone, 1-800-CDC-INFO (232-4636)/TTY: 1-888-232-6348</a:t>
            </a:r>
          </a:p>
          <a:p>
            <a:pPr fontAlgn="auto">
              <a:spcBef>
                <a:spcPts val="0"/>
              </a:spcBef>
              <a:spcAft>
                <a:spcPts val="0"/>
              </a:spcAft>
            </a:pPr>
            <a:r>
              <a:rPr lang="en-US" sz="120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BA1F-B2A5-4B99-A3AF-D1B84C9CEA10}"/>
              </a:ext>
            </a:extLst>
          </p:cNvPr>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0BCDF-DCF7-4DE5-9897-BC00E86038F0}"/>
              </a:ext>
            </a:extLst>
          </p:cNvPr>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37805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0" r:id="rId1"/>
    <p:sldLayoutId id="2147483741" r:id="rId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obesity/data/prevalence-maps.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26472"/>
            <a:ext cx="9366250" cy="1014461"/>
          </a:xfrm>
        </p:spPr>
        <p:txBody>
          <a:bodyPr/>
          <a:lstStyle/>
          <a:p>
            <a:r>
              <a:rPr lang="en-US" sz="240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U.S. Adults by State </a:t>
            </a:r>
            <a:r>
              <a:rPr lang="en-US" sz="2400" kern="0">
                <a:latin typeface="Verdana"/>
              </a:rPr>
              <a:t>and Territory</a:t>
            </a: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684867"/>
            <a:ext cx="8229600" cy="4182533"/>
          </a:xfrm>
        </p:spPr>
        <p:txBody>
          <a:bodyPr/>
          <a:lstStyle/>
          <a:p>
            <a:pPr>
              <a:buNone/>
            </a:pPr>
            <a:endParaRPr lang="en-US">
              <a:solidFill>
                <a:srgbClr val="000000"/>
              </a:solidFill>
            </a:endParaRPr>
          </a:p>
          <a:p>
            <a:pPr marL="0" indent="0">
              <a:buNone/>
            </a:pPr>
            <a:r>
              <a:rPr lang="en-US">
                <a:solidFill>
                  <a:srgbClr val="080808"/>
                </a:solidFill>
              </a:rPr>
              <a:t>Definitions</a:t>
            </a:r>
          </a:p>
          <a:p>
            <a:r>
              <a:rPr lang="en-US">
                <a:solidFill>
                  <a:srgbClr val="080808"/>
                </a:solidFill>
              </a:rPr>
              <a:t>Obesity: Body Mass Index (BMI) of 30 kg/m</a:t>
            </a:r>
            <a:r>
              <a:rPr lang="en-US" baseline="30000">
                <a:solidFill>
                  <a:srgbClr val="080808"/>
                </a:solidFill>
              </a:rPr>
              <a:t>2</a:t>
            </a:r>
            <a:r>
              <a:rPr lang="en-US">
                <a:solidFill>
                  <a:srgbClr val="080808"/>
                </a:solidFill>
              </a:rPr>
              <a:t> or higher.</a:t>
            </a:r>
          </a:p>
          <a:p>
            <a:pPr marL="0" indent="0">
              <a:buNone/>
            </a:pPr>
            <a:endParaRPr lang="en-US" sz="2800" b="0">
              <a:solidFill>
                <a:srgbClr val="080808"/>
              </a:solidFill>
            </a:endParaRPr>
          </a:p>
          <a:p>
            <a:r>
              <a:rPr lang="en-US">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a:solidFill>
                <a:srgbClr val="000000"/>
              </a:solidFill>
            </a:endParaRPr>
          </a:p>
        </p:txBody>
      </p:sp>
      <p:pic>
        <p:nvPicPr>
          <p:cNvPr id="1026"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2016</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6" name="Picture 5" descr="Prevalence¶ of Self-Reported Obesity Among U.S. Adults by State and Territory, BRFSS, 2016">
            <a:hlinkClick r:id="rId2" action="ppaction://hlinksldjump"/>
            <a:extLst>
              <a:ext uri="{FF2B5EF4-FFF2-40B4-BE49-F238E27FC236}">
                <a16:creationId xmlns:a16="http://schemas.microsoft.com/office/drawing/2014/main" id="{0F0F4755-F62F-4A46-857E-C3F00113FAF9}"/>
              </a:ext>
              <a:ext uri="{C183D7F6-B498-43B3-948B-1728B52AA6E4}">
                <adec:decorative xmlns:adec="http://schemas.microsoft.com/office/drawing/2017/decorative" val="0"/>
              </a:ext>
            </a:extLst>
          </p:cNvPr>
          <p:cNvPicPr>
            <a:picLocks noChangeAspect="1"/>
          </p:cNvPicPr>
          <p:nvPr/>
        </p:nvPicPr>
        <p:blipFill rotWithShape="1">
          <a:blip r:embed="rId3"/>
          <a:srcRect t="2806"/>
          <a:stretch/>
        </p:blipFill>
        <p:spPr>
          <a:xfrm>
            <a:off x="784734" y="1578235"/>
            <a:ext cx="7950702" cy="4751399"/>
          </a:xfrm>
          <a:prstGeom prst="rect">
            <a:avLst/>
          </a:prstGeom>
        </p:spPr>
      </p:pic>
      <p:sp>
        <p:nvSpPr>
          <p:cNvPr id="8" name="TextBox 7"/>
          <p:cNvSpPr txBox="1"/>
          <p:nvPr/>
        </p:nvSpPr>
        <p:spPr>
          <a:xfrm>
            <a:off x="1235945" y="6377610"/>
            <a:ext cx="7498079"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0142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2017</a:t>
            </a:r>
            <a:endParaRPr lang="en-US"/>
          </a:p>
        </p:txBody>
      </p:sp>
      <p:sp>
        <p:nvSpPr>
          <p:cNvPr id="9" name="TextBox 8"/>
          <p:cNvSpPr txBox="1"/>
          <p:nvPr/>
        </p:nvSpPr>
        <p:spPr>
          <a:xfrm>
            <a:off x="815009" y="1184580"/>
            <a:ext cx="8963664"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pic>
        <p:nvPicPr>
          <p:cNvPr id="6" name="Picture 5" descr="Prevalence¶ of Self-Reported Obesity Among U.S. Adults by State and Territory, BRFSS, 2017">
            <a:hlinkClick r:id="rId2" action="ppaction://hlinksldjump"/>
            <a:extLst>
              <a:ext uri="{FF2B5EF4-FFF2-40B4-BE49-F238E27FC236}">
                <a16:creationId xmlns:a16="http://schemas.microsoft.com/office/drawing/2014/main" id="{4679D964-A41A-4FE1-9FE6-6D5EF4626F2B}"/>
              </a:ext>
            </a:extLst>
          </p:cNvPr>
          <p:cNvPicPr>
            <a:picLocks noChangeAspect="1"/>
          </p:cNvPicPr>
          <p:nvPr/>
        </p:nvPicPr>
        <p:blipFill rotWithShape="1">
          <a:blip r:embed="rId3"/>
          <a:srcRect t="5472"/>
          <a:stretch/>
        </p:blipFill>
        <p:spPr>
          <a:xfrm>
            <a:off x="705970" y="1581637"/>
            <a:ext cx="7960047" cy="4802396"/>
          </a:xfrm>
          <a:prstGeom prst="rect">
            <a:avLst/>
          </a:prstGeom>
        </p:spPr>
      </p:pic>
      <p:sp>
        <p:nvSpPr>
          <p:cNvPr id="10" name="TextBox 9"/>
          <p:cNvSpPr txBox="1"/>
          <p:nvPr/>
        </p:nvSpPr>
        <p:spPr>
          <a:xfrm>
            <a:off x="1243482" y="6368871"/>
            <a:ext cx="7563942"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6494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2018</a:t>
            </a:r>
            <a:endParaRPr lang="en-US"/>
          </a:p>
        </p:txBody>
      </p:sp>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18">
            <a:hlinkClick r:id="rId2" action="ppaction://hlinksldjump"/>
            <a:extLst>
              <a:ext uri="{FF2B5EF4-FFF2-40B4-BE49-F238E27FC236}">
                <a16:creationId xmlns:a16="http://schemas.microsoft.com/office/drawing/2014/main" id="{55D4911D-6CC3-4A9A-A270-84BCB9BD2DC2}"/>
              </a:ext>
            </a:extLst>
          </p:cNvPr>
          <p:cNvPicPr>
            <a:picLocks noChangeAspect="1"/>
          </p:cNvPicPr>
          <p:nvPr/>
        </p:nvPicPr>
        <p:blipFill rotWithShape="1">
          <a:blip r:embed="rId3"/>
          <a:srcRect t="6327"/>
          <a:stretch/>
        </p:blipFill>
        <p:spPr>
          <a:xfrm>
            <a:off x="799916" y="1578235"/>
            <a:ext cx="7866102" cy="4762236"/>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sp>
        <p:nvSpPr>
          <p:cNvPr id="13" name="TextBox 12"/>
          <p:cNvSpPr txBox="1"/>
          <p:nvPr/>
        </p:nvSpPr>
        <p:spPr>
          <a:xfrm>
            <a:off x="1238533" y="6384471"/>
            <a:ext cx="7556331"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304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2019</a:t>
            </a:r>
            <a:endParaRPr lang="en-US"/>
          </a:p>
        </p:txBody>
      </p:sp>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6" name="Picture 5" descr="Prevalence¶ of Self-Reported Obesity Among U.S. Adults by State and Territory, BRFSS, 2019">
            <a:hlinkClick r:id="rId3" action="ppaction://hlinksldjump"/>
            <a:extLst>
              <a:ext uri="{FF2B5EF4-FFF2-40B4-BE49-F238E27FC236}">
                <a16:creationId xmlns:a16="http://schemas.microsoft.com/office/drawing/2014/main" id="{604AFD04-91D9-42C3-A0DB-AEBD5DB4A7F4}"/>
              </a:ext>
            </a:extLst>
          </p:cNvPr>
          <p:cNvPicPr>
            <a:picLocks noChangeAspect="1"/>
          </p:cNvPicPr>
          <p:nvPr/>
        </p:nvPicPr>
        <p:blipFill rotWithShape="1">
          <a:blip r:embed="rId4"/>
          <a:srcRect t="4101"/>
          <a:stretch/>
        </p:blipFill>
        <p:spPr>
          <a:xfrm>
            <a:off x="915894" y="1558780"/>
            <a:ext cx="7800088" cy="4864734"/>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239310" y="6387092"/>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5221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2020</a:t>
            </a:r>
            <a:endParaRPr lang="en-US"/>
          </a:p>
        </p:txBody>
      </p:sp>
      <p:sp>
        <p:nvSpPr>
          <p:cNvPr id="12" name="TextBox 11"/>
          <p:cNvSpPr txBox="1"/>
          <p:nvPr/>
        </p:nvSpPr>
        <p:spPr>
          <a:xfrm>
            <a:off x="898071" y="1178126"/>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7" name="Picture 6" descr="Prevalence¶ of Self-Reported Obesity Among U.S. Adults by State and Territory, BRFSS, 2020">
            <a:hlinkClick r:id="rId3" action="ppaction://hlinksldjump"/>
            <a:extLst>
              <a:ext uri="{FF2B5EF4-FFF2-40B4-BE49-F238E27FC236}">
                <a16:creationId xmlns:a16="http://schemas.microsoft.com/office/drawing/2014/main" id="{B3FD29CF-42CB-4B9D-AC22-38AB9090168F}"/>
              </a:ext>
            </a:extLst>
          </p:cNvPr>
          <p:cNvPicPr>
            <a:picLocks noChangeAspect="1"/>
          </p:cNvPicPr>
          <p:nvPr/>
        </p:nvPicPr>
        <p:blipFill rotWithShape="1">
          <a:blip r:embed="rId4"/>
          <a:srcRect t="7730"/>
          <a:stretch/>
        </p:blipFill>
        <p:spPr>
          <a:xfrm>
            <a:off x="812347" y="1558780"/>
            <a:ext cx="7884758" cy="4747238"/>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242409" y="6401090"/>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2384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84686"/>
            <a:ext cx="9258300" cy="754062"/>
          </a:xfrm>
        </p:spPr>
        <p:txBody>
          <a:bodyPr/>
          <a:lstStyle/>
          <a:p>
            <a:br>
              <a:rPr lang="en-US" sz="23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2011</a:t>
            </a:r>
            <a:endParaRPr lang="en-US" sz="2400" dirty="0"/>
          </a:p>
        </p:txBody>
      </p:sp>
      <p:sp>
        <p:nvSpPr>
          <p:cNvPr id="4" name="Text Placeholder 3"/>
          <p:cNvSpPr>
            <a:spLocks noGrp="1"/>
          </p:cNvSpPr>
          <p:nvPr>
            <p:ph type="body" sz="quarter" idx="11"/>
          </p:nvPr>
        </p:nvSpPr>
        <p:spPr>
          <a:xfrm>
            <a:off x="236058" y="5442156"/>
            <a:ext cx="9683198" cy="1238864"/>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10606330"/>
              </p:ext>
            </p:extLst>
          </p:nvPr>
        </p:nvGraphicFramePr>
        <p:xfrm>
          <a:off x="850432" y="1028692"/>
          <a:ext cx="4191245" cy="5103671"/>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280819">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5574">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(30.5, 33.5)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5574">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5574">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(23.0, 27.3)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5574">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(28.8, 33.1)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(22.9, 24.7)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5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(19.7, 21.8)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5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(23.0, 26.0)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5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(26.9, 30.7)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5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(21.9, 25.7)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5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(25.4, 27.9)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4739">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(26.6, 29.4)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0109">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80808"/>
                          </a:solidFill>
                          <a:effectLst/>
                          <a:latin typeface="Calibri" panose="020F0502020204030204" pitchFamily="34" charset="0"/>
                          <a:ea typeface="Calibri"/>
                          <a:cs typeface="Times New Roman"/>
                        </a:rPr>
                        <a:t>(24.8, 30.2)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5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(20.4, 23.4)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5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5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(25.4, 28.9)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5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(29.5, 32.3)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5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(27.6, 30.3)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5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(28.7, 30.4)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5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(28.9, 31.9)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5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(32.0, 34.9)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5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(26.8, 28.9)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5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(26.9, 29.7)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9131">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(21.8, 23.7)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9131">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(30.0, 32.6)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9131">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(24.6, 26.8)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9131">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(33.5, 36.3)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5039656"/>
              </p:ext>
            </p:extLst>
          </p:nvPr>
        </p:nvGraphicFramePr>
        <p:xfrm>
          <a:off x="5337560" y="1028705"/>
          <a:ext cx="4167963" cy="5007288"/>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92917">
                  <a:extLst>
                    <a:ext uri="{9D8B030D-6E8A-4147-A177-3AD203B41FA5}">
                      <a16:colId xmlns:a16="http://schemas.microsoft.com/office/drawing/2014/main" val="20001"/>
                    </a:ext>
                  </a:extLst>
                </a:gridCol>
                <a:gridCol w="1423407">
                  <a:extLst>
                    <a:ext uri="{9D8B030D-6E8A-4147-A177-3AD203B41FA5}">
                      <a16:colId xmlns:a16="http://schemas.microsoft.com/office/drawing/2014/main" val="20002"/>
                    </a:ext>
                  </a:extLst>
                </a:gridCol>
              </a:tblGrid>
              <a:tr h="168994">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544">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(28.6, 32.0)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544">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(23.3, 26.0)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544">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(27.6, 29.2)</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544">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(22.5, 26.6)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544">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(24.7, 27.7)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544">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(22.7, 24.8)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544">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(25.1, 27.6)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544">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(23.2, 25.9)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544">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(27.7, 30.6)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544">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(26.3, 29.4)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544">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(28.3, 31.0)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544">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(29.7, 32.5)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544">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(25.2, 28.3)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4847">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(27.3, 29.8)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4847">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80808"/>
                          </a:solidFill>
                          <a:effectLst/>
                          <a:latin typeface="Calibri" panose="020F0502020204030204" pitchFamily="34" charset="0"/>
                          <a:ea typeface="Calibri"/>
                          <a:cs typeface="Times New Roman"/>
                        </a:rPr>
                        <a:t>(25.0, 27.7)</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544">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(23.9, 27.0)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544">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(29.6, 32.1)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544">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(26.3, 30.1)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544">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(26.8, 31.7)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544">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(29.1, 31.8)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544">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(23.4, 25.5)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544">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(24.1, 26.8)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544">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(27.5, 30.9)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544">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(25.3, 27.7)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544">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(30.9, 34.0)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544">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(25.8, 29.7)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544">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(23.5, 26.6)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50102591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46131"/>
            <a:ext cx="9258300" cy="615745"/>
          </a:xfrm>
        </p:spPr>
        <p:txBody>
          <a:bodyPr/>
          <a:lstStyle/>
          <a:p>
            <a:br>
              <a:rPr lang="en-US" sz="20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2012</a:t>
            </a:r>
            <a:endParaRPr lang="en-US" sz="2400" dirty="0"/>
          </a:p>
        </p:txBody>
      </p:sp>
      <p:sp>
        <p:nvSpPr>
          <p:cNvPr id="4" name="Text Placeholder 3"/>
          <p:cNvSpPr>
            <a:spLocks noGrp="1"/>
          </p:cNvSpPr>
          <p:nvPr>
            <p:ph type="body" sz="quarter" idx="11"/>
          </p:nvPr>
        </p:nvSpPr>
        <p:spPr>
          <a:xfrm>
            <a:off x="206235" y="6199772"/>
            <a:ext cx="9653380" cy="575188"/>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pPr indent="0"/>
            <a:endParaRPr lang="en-US" sz="1000" b="1" dirty="0">
              <a:solidFill>
                <a:srgbClr val="0070C0"/>
              </a:solidFill>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69613354"/>
              </p:ext>
            </p:extLst>
          </p:nvPr>
        </p:nvGraphicFramePr>
        <p:xfrm>
          <a:off x="806187" y="1161876"/>
          <a:ext cx="4191245" cy="4830271"/>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47421">
                  <a:extLst>
                    <a:ext uri="{9D8B030D-6E8A-4147-A177-3AD203B41FA5}">
                      <a16:colId xmlns:a16="http://schemas.microsoft.com/office/drawing/2014/main" val="20001"/>
                    </a:ext>
                  </a:extLst>
                </a:gridCol>
                <a:gridCol w="1384077">
                  <a:extLst>
                    <a:ext uri="{9D8B030D-6E8A-4147-A177-3AD203B41FA5}">
                      <a16:colId xmlns:a16="http://schemas.microsoft.com/office/drawing/2014/main" val="20002"/>
                    </a:ext>
                  </a:extLst>
                </a:gridCol>
              </a:tblGrid>
              <a:tr h="202811">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063">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063">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063">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063">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(32.7, 36.4)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063">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(23.9, 26.0)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063">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(19.5, 21.4)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063">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063">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(25.2, 28.6)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063">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(19.8, 24.0)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063">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032">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(27.4, 30.8)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50" b="0" i="0" u="none" strike="noStrike">
                          <a:solidFill>
                            <a:schemeClr val="bg2">
                              <a:lumMod val="50000"/>
                            </a:schemeClr>
                          </a:solidFill>
                          <a:effectLst/>
                          <a:latin typeface="Calibri" panose="020F0502020204030204" pitchFamily="34" charset="0"/>
                        </a:rPr>
                        <a:t>(26.3, 31.9)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063">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063">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063">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063">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(30.1, 32.7)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063">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063">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(28.7, 31.0)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063">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(29.9, 32.6)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063">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063">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063">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540">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540">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(29.8, 32.3)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540">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(24.7, 26.8)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540">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(33.0, 36.2)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54124228"/>
              </p:ext>
            </p:extLst>
          </p:nvPr>
        </p:nvGraphicFramePr>
        <p:xfrm>
          <a:off x="5337560" y="1161876"/>
          <a:ext cx="4167963" cy="4831719"/>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307666">
                  <a:extLst>
                    <a:ext uri="{9D8B030D-6E8A-4147-A177-3AD203B41FA5}">
                      <a16:colId xmlns:a16="http://schemas.microsoft.com/office/drawing/2014/main" val="20001"/>
                    </a:ext>
                  </a:extLst>
                </a:gridCol>
                <a:gridCol w="1408658">
                  <a:extLst>
                    <a:ext uri="{9D8B030D-6E8A-4147-A177-3AD203B41FA5}">
                      <a16:colId xmlns:a16="http://schemas.microsoft.com/office/drawing/2014/main" val="20002"/>
                    </a:ext>
                  </a:extLst>
                </a:gridCol>
              </a:tblGrid>
              <a:tr h="173209">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09">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09">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(23.1, 25.5)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09">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(27.7, 29.6)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09">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454">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09">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09">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(25.9, 28.3)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09">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09">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(28.5, 30.7)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09">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09">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09">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(30.8, 33.6)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09">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8660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0">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09">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(24.1, 27.4)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09">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(30.4, 32.8)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09">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(26.5, 29.8)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09">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09">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09">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(23.3, 25.3)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09">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209">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(26.0, 28.7)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209">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209">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(32.2, 35.4)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209">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(27.8, 31.6)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209">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64010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solidFill>
                  <a:srgbClr val="0039A6"/>
                </a:solidFill>
                <a:latin typeface="Verdana"/>
              </a:rPr>
              <a:t>Self-Reported Obesity Among U.S. Adults by State and Territory, BRFSS, 2013</a:t>
            </a:r>
            <a:endParaRPr lang="en-US" sz="2400"/>
          </a:p>
        </p:txBody>
      </p:sp>
      <p:sp>
        <p:nvSpPr>
          <p:cNvPr id="4" name="Text Placeholder 3"/>
          <p:cNvSpPr>
            <a:spLocks noGrp="1"/>
          </p:cNvSpPr>
          <p:nvPr>
            <p:ph type="body" sz="quarter" idx="11"/>
          </p:nvPr>
        </p:nvSpPr>
        <p:spPr>
          <a:xfrm>
            <a:off x="235778" y="6189939"/>
            <a:ext cx="9894956" cy="499531"/>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8095215"/>
              </p:ext>
            </p:extLst>
          </p:nvPr>
        </p:nvGraphicFramePr>
        <p:xfrm>
          <a:off x="818707" y="1069979"/>
          <a:ext cx="4222970" cy="4983970"/>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20225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575">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575">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575">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575">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2575">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575">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575">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575">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575">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(21.0, 24.8)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575">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575">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575">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575">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575">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575">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575">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575">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575">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575">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575">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575">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a:t>
                      </a:r>
                      <a:r>
                        <a:rPr lang="en-US" sz="1050" b="0" i="0" u="none" strike="noStrike">
                          <a:solidFill>
                            <a:srgbClr val="080808"/>
                          </a:solidFill>
                          <a:effectLst/>
                          <a:latin typeface="Calibri" panose="020F0502020204030204" pitchFamily="34" charset="0"/>
                        </a:rPr>
                        <a:t>27.5</a:t>
                      </a:r>
                      <a:r>
                        <a:rPr lang="en-US" sz="1050" b="0" i="0" u="none" strike="noStrike">
                          <a:solidFill>
                            <a:srgbClr val="000000"/>
                          </a:solidFill>
                          <a:effectLst/>
                          <a:latin typeface="Calibri" panose="020F0502020204030204" pitchFamily="34" charset="0"/>
                        </a:rPr>
                        <a:t>,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575">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91266">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91266">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91266">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91266">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94247855"/>
              </p:ext>
            </p:extLst>
          </p:nvPr>
        </p:nvGraphicFramePr>
        <p:xfrm>
          <a:off x="5337560" y="1073398"/>
          <a:ext cx="4167963" cy="4980553"/>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78169">
                  <a:extLst>
                    <a:ext uri="{9D8B030D-6E8A-4147-A177-3AD203B41FA5}">
                      <a16:colId xmlns:a16="http://schemas.microsoft.com/office/drawing/2014/main" val="20001"/>
                    </a:ext>
                  </a:extLst>
                </a:gridCol>
                <a:gridCol w="1438155">
                  <a:extLst>
                    <a:ext uri="{9D8B030D-6E8A-4147-A177-3AD203B41FA5}">
                      <a16:colId xmlns:a16="http://schemas.microsoft.com/office/drawing/2014/main" val="20002"/>
                    </a:ext>
                  </a:extLst>
                </a:gridCol>
              </a:tblGrid>
              <a:tr h="17757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 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(24.0, 28.6)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028">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(25.1, 27.5)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(25.9, 28.5)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(26.0, 28.3)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(33.6, 36.6)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653506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2014</a:t>
            </a:r>
            <a:endParaRPr lang="en-US" sz="2400"/>
          </a:p>
        </p:txBody>
      </p:sp>
      <p:sp>
        <p:nvSpPr>
          <p:cNvPr id="4" name="Text Placeholder 3"/>
          <p:cNvSpPr>
            <a:spLocks noGrp="1"/>
          </p:cNvSpPr>
          <p:nvPr>
            <p:ph type="body" sz="quarter" idx="11"/>
          </p:nvPr>
        </p:nvSpPr>
        <p:spPr>
          <a:xfrm>
            <a:off x="203200" y="5742898"/>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18706" y="1069979"/>
          <a:ext cx="4229543" cy="4840650"/>
        </p:xfrm>
        <a:graphic>
          <a:graphicData uri="http://schemas.openxmlformats.org/drawingml/2006/table">
            <a:tbl>
              <a:tblPr firstRow="1"/>
              <a:tblGrid>
                <a:gridCol w="1457769">
                  <a:extLst>
                    <a:ext uri="{9D8B030D-6E8A-4147-A177-3AD203B41FA5}">
                      <a16:colId xmlns:a16="http://schemas.microsoft.com/office/drawing/2014/main" val="20000"/>
                    </a:ext>
                  </a:extLst>
                </a:gridCol>
                <a:gridCol w="1356923">
                  <a:extLst>
                    <a:ext uri="{9D8B030D-6E8A-4147-A177-3AD203B41FA5}">
                      <a16:colId xmlns:a16="http://schemas.microsoft.com/office/drawing/2014/main" val="20001"/>
                    </a:ext>
                  </a:extLst>
                </a:gridCol>
                <a:gridCol w="1414851">
                  <a:extLst>
                    <a:ext uri="{9D8B030D-6E8A-4147-A177-3AD203B41FA5}">
                      <a16:colId xmlns:a16="http://schemas.microsoft.com/office/drawing/2014/main" val="20002"/>
                    </a:ext>
                  </a:extLst>
                </a:gridCol>
              </a:tblGrid>
              <a:tr h="185908">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(19.5, 24.0)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(20.7, 23.5)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(22.3, 24.4)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083338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2015</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52168" y="1069979"/>
          <a:ext cx="4296081" cy="4840650"/>
        </p:xfrm>
        <a:graphic>
          <a:graphicData uri="http://schemas.openxmlformats.org/drawingml/2006/table">
            <a:tbl>
              <a:tblPr firstRow="1"/>
              <a:tblGrid>
                <a:gridCol w="1466014">
                  <a:extLst>
                    <a:ext uri="{9D8B030D-6E8A-4147-A177-3AD203B41FA5}">
                      <a16:colId xmlns:a16="http://schemas.microsoft.com/office/drawing/2014/main" val="20000"/>
                    </a:ext>
                  </a:extLst>
                </a:gridCol>
                <a:gridCol w="1385460">
                  <a:extLst>
                    <a:ext uri="{9D8B030D-6E8A-4147-A177-3AD203B41FA5}">
                      <a16:colId xmlns:a16="http://schemas.microsoft.com/office/drawing/2014/main" val="20001"/>
                    </a:ext>
                  </a:extLst>
                </a:gridCol>
                <a:gridCol w="1444607">
                  <a:extLst>
                    <a:ext uri="{9D8B030D-6E8A-4147-A177-3AD203B41FA5}">
                      <a16:colId xmlns:a16="http://schemas.microsoft.com/office/drawing/2014/main" val="20002"/>
                    </a:ext>
                  </a:extLst>
                </a:gridCol>
              </a:tblGrid>
              <a:tr h="185908">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(19.1, 21.3)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(19.7, 24.8)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(21.3, 24.1)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967891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18656"/>
            <a:ext cx="9417050" cy="1177636"/>
          </a:xfrm>
        </p:spPr>
        <p:txBody>
          <a:bodyPr/>
          <a:lstStyle/>
          <a:p>
            <a:r>
              <a:rPr lang="en-US" sz="240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U.S. Adults by State </a:t>
            </a:r>
            <a:r>
              <a:rPr lang="en-US" sz="2400" kern="0">
                <a:latin typeface="Verdana"/>
              </a:rPr>
              <a:t>and Territory</a:t>
            </a: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467293" y="1769533"/>
            <a:ext cx="7946580" cy="4097867"/>
          </a:xfrm>
        </p:spPr>
        <p:txBody>
          <a:bodyPr/>
          <a:lstStyle/>
          <a:p>
            <a:pPr marL="0" indent="0">
              <a:buNone/>
            </a:pPr>
            <a:r>
              <a:rPr lang="en-US">
                <a:solidFill>
                  <a:srgbClr val="080808"/>
                </a:solidFill>
              </a:rPr>
              <a:t>Source of the Data</a:t>
            </a:r>
          </a:p>
          <a:p>
            <a:pPr marL="0" indent="0">
              <a:buNone/>
            </a:pPr>
            <a:endParaRPr lang="en-US">
              <a:solidFill>
                <a:srgbClr val="000000"/>
              </a:solidFill>
            </a:endParaRPr>
          </a:p>
          <a:p>
            <a:r>
              <a:rPr lang="en-US">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a:solidFill>
                <a:srgbClr val="000000"/>
              </a:solidFill>
            </a:endParaRPr>
          </a:p>
          <a:p>
            <a:r>
              <a:rPr lang="en-US">
                <a:solidFill>
                  <a:srgbClr val="000000"/>
                </a:solidFill>
              </a:rPr>
              <a:t>Height and weight data used in the BMI calculations were self-reported.</a:t>
            </a:r>
          </a:p>
          <a:p>
            <a:endParaRPr lang="en-US">
              <a:solidFill>
                <a:srgbClr val="000000"/>
              </a:solidFill>
            </a:endParaRPr>
          </a:p>
          <a:p>
            <a:pPr marL="0" indent="0">
              <a:buNone/>
            </a:pPr>
            <a:endParaRPr lang="en-US">
              <a:solidFill>
                <a:srgbClr val="000000"/>
              </a:solidFill>
            </a:endParaRPr>
          </a:p>
          <a:p>
            <a:pPr marL="0" indent="0">
              <a:buNone/>
            </a:pPr>
            <a:endParaRPr lang="en-US">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2016</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733618923"/>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(20.9, 24.3)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08829335"/>
              </p:ext>
            </p:extLst>
          </p:nvPr>
        </p:nvGraphicFramePr>
        <p:xfrm>
          <a:off x="5337560" y="1069981"/>
          <a:ext cx="4167963" cy="4842683"/>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100" b="0" i="0" u="none" strike="noStrike">
                          <a:solidFill>
                            <a:srgbClr val="000000"/>
                          </a:solidFill>
                          <a:effectLst/>
                          <a:latin typeface="Calibri" panose="020F0502020204030204" pitchFamily="34" charset="0"/>
                        </a:rPr>
                        <a:t>Virgin Islands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67728410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2017</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672539892"/>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80808"/>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80808"/>
                          </a:solidFill>
                          <a:effectLst/>
                          <a:latin typeface="Calibri" panose="020F0502020204030204" pitchFamily="34" charset="0"/>
                        </a:rPr>
                        <a:t>(28.5, 30.5)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(22.4, 25.2)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299647256"/>
              </p:ext>
            </p:extLst>
          </p:nvPr>
        </p:nvGraphicFramePr>
        <p:xfrm>
          <a:off x="5337560" y="1069981"/>
          <a:ext cx="4167963" cy="4864511"/>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850">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850">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850">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850">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(24.5, 29.0)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850">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8411">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850">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850">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850">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850">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850">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850">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850">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850">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850">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850">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850">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850">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850">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850">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850">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850">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850">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850">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850">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850">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850">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9446714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2018</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595672181"/>
              </p:ext>
            </p:extLst>
          </p:nvPr>
        </p:nvGraphicFramePr>
        <p:xfrm>
          <a:off x="781476" y="1069980"/>
          <a:ext cx="4242701" cy="4947524"/>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73519">
                <a:tc>
                  <a:txBody>
                    <a:bodyPr/>
                    <a:lstStyle/>
                    <a:p>
                      <a:pPr algn="l" fontAlgn="t"/>
                      <a:r>
                        <a:rPr lang="en-US" sz="1050" b="1" i="0" u="none" strike="noStrike">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cs typeface="Calibri" panose="020F0502020204030204" pitchFamily="34" charset="0"/>
                        </a:rPr>
                        <a:t> Interval</a:t>
                      </a:r>
                      <a:endParaRPr lang="en-US" sz="1050" b="1" i="0" u="none" strike="noStrike">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(34.6, 37.9)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(27.0, 32.2)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(35.1, 39.1)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(21.9, 24.0)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(26.2, 28.7)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(31.7, 35.4)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(22.9, 26.5)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(23.6, 26.3)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(26.3, 30.5)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(32.6, 35.6)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(34.9, 38.4)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(28.9, 31.9)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(24.3, 27.2)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(29.2, 30.9)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(37.8, 41.2)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(33.3, 36.8)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188353026"/>
              </p:ext>
            </p:extLst>
          </p:nvPr>
        </p:nvGraphicFramePr>
        <p:xfrm>
          <a:off x="5337560" y="1069981"/>
          <a:ext cx="4167963" cy="494752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82919">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919">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919">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919">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919">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162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919">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919">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919">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919">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919">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919">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919">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919">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919">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919">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919">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919">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919">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919">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919">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919">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919">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2919">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2919">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2919">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82919">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7515291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2019</a:t>
            </a:r>
            <a:endParaRPr lang="en-US" sz="2400" dirty="0"/>
          </a:p>
        </p:txBody>
      </p:sp>
      <p:sp>
        <p:nvSpPr>
          <p:cNvPr id="4" name="Text Placeholder 3"/>
          <p:cNvSpPr>
            <a:spLocks noGrp="1"/>
          </p:cNvSpPr>
          <p:nvPr>
            <p:ph type="body" sz="quarter" idx="11"/>
          </p:nvPr>
        </p:nvSpPr>
        <p:spPr>
          <a:xfrm>
            <a:off x="182880" y="5808068"/>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r>
              <a:rPr lang="en-US" sz="900" dirty="0">
                <a:solidFill>
                  <a:schemeClr val="accent6">
                    <a:lumMod val="75000"/>
                    <a:lumOff val="25000"/>
                  </a:schemeClr>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chemeClr val="accent6">
                    <a:lumMod val="75000"/>
                    <a:lumOff val="25000"/>
                  </a:schemeClr>
                </a:solidFill>
                <a:latin typeface="Verdana" pitchFamily="34" charset="0"/>
              </a:rPr>
              <a:t>%, or no data in a specific year</a:t>
            </a:r>
            <a:r>
              <a:rPr lang="en-US" sz="900" dirty="0">
                <a:solidFill>
                  <a:srgbClr val="0070C0"/>
                </a:solidFill>
                <a:latin typeface="Verdana" pitchFamily="34" charset="0"/>
              </a:rPr>
              <a:t>.</a:t>
            </a: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416097636"/>
              </p:ext>
            </p:extLst>
          </p:nvPr>
        </p:nvGraphicFramePr>
        <p:xfrm>
          <a:off x="781476" y="1069980"/>
          <a:ext cx="4242701" cy="4761880"/>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64182">
                <a:tc>
                  <a:txBody>
                    <a:bodyPr/>
                    <a:lstStyle/>
                    <a:p>
                      <a:pPr algn="l" fontAlgn="t"/>
                      <a:r>
                        <a:rPr lang="en-US" sz="1050" b="1" i="0" u="none" strike="noStrike">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cs typeface="Calibri" panose="020F0502020204030204" pitchFamily="34" charset="0"/>
                        </a:rPr>
                        <a:t> Interval</a:t>
                      </a:r>
                      <a:endParaRPr lang="en-US" sz="1050" b="1" i="0" u="none" strike="noStrike">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319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(34.6, 37.7)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(21.7, 25.9)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(23.7, 26.3)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83808864"/>
              </p:ext>
            </p:extLst>
          </p:nvPr>
        </p:nvGraphicFramePr>
        <p:xfrm>
          <a:off x="5337560" y="1069981"/>
          <a:ext cx="4167963" cy="473809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5176">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51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51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51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51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351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51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51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51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51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51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51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51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51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51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51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51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51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51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51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51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51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5176">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51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51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51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51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07906516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2020</a:t>
            </a:r>
            <a:endParaRPr lang="en-US" sz="2400" dirty="0"/>
          </a:p>
        </p:txBody>
      </p:sp>
      <p:sp>
        <p:nvSpPr>
          <p:cNvPr id="4" name="Text Placeholder 3"/>
          <p:cNvSpPr>
            <a:spLocks noGrp="1"/>
          </p:cNvSpPr>
          <p:nvPr>
            <p:ph type="body" sz="quarter" idx="11"/>
          </p:nvPr>
        </p:nvSpPr>
        <p:spPr>
          <a:xfrm>
            <a:off x="182880" y="5898380"/>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solidFill>
                <a:srgbClr val="0070C0"/>
              </a:solidFill>
              <a:latin typeface="Verdana" pitchFamily="34" charset="0"/>
            </a:endParaRP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26" name="Table 25">
            <a:extLst>
              <a:ext uri="{FF2B5EF4-FFF2-40B4-BE49-F238E27FC236}">
                <a16:creationId xmlns:a16="http://schemas.microsoft.com/office/drawing/2014/main" id="{96D451B6-BDDB-4E05-81E9-0FBC8CC689AB}"/>
              </a:ext>
            </a:extLst>
          </p:cNvPr>
          <p:cNvGraphicFramePr>
            <a:graphicFrameLocks noGrp="1"/>
          </p:cNvGraphicFramePr>
          <p:nvPr>
            <p:extLst>
              <p:ext uri="{D42A27DB-BD31-4B8C-83A1-F6EECF244321}">
                <p14:modId xmlns:p14="http://schemas.microsoft.com/office/powerpoint/2010/main" val="281178122"/>
              </p:ext>
            </p:extLst>
          </p:nvPr>
        </p:nvGraphicFramePr>
        <p:xfrm>
          <a:off x="1056222" y="1015947"/>
          <a:ext cx="3983969" cy="4893840"/>
        </p:xfrm>
        <a:graphic>
          <a:graphicData uri="http://schemas.openxmlformats.org/drawingml/2006/table">
            <a:tbl>
              <a:tblPr firstRow="1"/>
              <a:tblGrid>
                <a:gridCol w="1262694">
                  <a:extLst>
                    <a:ext uri="{9D8B030D-6E8A-4147-A177-3AD203B41FA5}">
                      <a16:colId xmlns:a16="http://schemas.microsoft.com/office/drawing/2014/main" val="2062295614"/>
                    </a:ext>
                  </a:extLst>
                </a:gridCol>
                <a:gridCol w="1154160">
                  <a:extLst>
                    <a:ext uri="{9D8B030D-6E8A-4147-A177-3AD203B41FA5}">
                      <a16:colId xmlns:a16="http://schemas.microsoft.com/office/drawing/2014/main" val="3038746659"/>
                    </a:ext>
                  </a:extLst>
                </a:gridCol>
                <a:gridCol w="1567115">
                  <a:extLst>
                    <a:ext uri="{9D8B030D-6E8A-4147-A177-3AD203B41FA5}">
                      <a16:colId xmlns:a16="http://schemas.microsoft.com/office/drawing/2014/main" val="3038672040"/>
                    </a:ext>
                  </a:extLst>
                </a:gridCol>
              </a:tblGrid>
              <a:tr h="170979">
                <a:tc>
                  <a:txBody>
                    <a:bodyPr/>
                    <a:lstStyle/>
                    <a:p>
                      <a:pPr algn="l" fontAlgn="b"/>
                      <a:r>
                        <a:rPr lang="en-US" sz="1100" b="1" i="0" u="none" strike="noStrike">
                          <a:solidFill>
                            <a:srgbClr val="000000"/>
                          </a:solidFill>
                          <a:effectLst/>
                          <a:latin typeface="Calibri" panose="020F0502020204030204" pitchFamily="34" charset="0"/>
                        </a:rPr>
                        <a:t>State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236698"/>
                  </a:ext>
                </a:extLst>
              </a:tr>
              <a:tr h="170979">
                <a:tc>
                  <a:txBody>
                    <a:bodyPr/>
                    <a:lstStyle/>
                    <a:p>
                      <a:pPr algn="l" fontAlgn="b"/>
                      <a:r>
                        <a:rPr lang="en-US" sz="1100" b="0" i="0" u="none" strike="noStrike">
                          <a:solidFill>
                            <a:srgbClr val="000000"/>
                          </a:solidFill>
                          <a:effectLst/>
                          <a:latin typeface="Calibri" panose="020F0502020204030204" pitchFamily="34" charset="0"/>
                        </a:rPr>
                        <a:t>Alabama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(37.3, 40.8)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6358410"/>
                  </a:ext>
                </a:extLst>
              </a:tr>
              <a:tr h="170979">
                <a:tc>
                  <a:txBody>
                    <a:bodyPr/>
                    <a:lstStyle/>
                    <a:p>
                      <a:pPr algn="l" fontAlgn="b"/>
                      <a:r>
                        <a:rPr lang="en-US" sz="1100" b="0" i="0" u="none" strike="noStrike">
                          <a:solidFill>
                            <a:srgbClr val="000000"/>
                          </a:solidFill>
                          <a:effectLst/>
                          <a:latin typeface="Calibri" panose="020F0502020204030204" pitchFamily="34" charset="0"/>
                        </a:rPr>
                        <a:t>Alaska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7475005"/>
                  </a:ext>
                </a:extLst>
              </a:tr>
              <a:tr h="170979">
                <a:tc>
                  <a:txBody>
                    <a:bodyPr/>
                    <a:lstStyle/>
                    <a:p>
                      <a:pPr algn="l" fontAlgn="b"/>
                      <a:r>
                        <a:rPr lang="en-US" sz="1100" b="0" i="0" u="none" strike="noStrike">
                          <a:solidFill>
                            <a:srgbClr val="000000"/>
                          </a:solidFill>
                          <a:effectLst/>
                          <a:latin typeface="Calibri" panose="020F0502020204030204" pitchFamily="34" charset="0"/>
                        </a:rPr>
                        <a:t>Arizona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(29.5, 32.3)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1653090"/>
                  </a:ext>
                </a:extLst>
              </a:tr>
              <a:tr h="170979">
                <a:tc>
                  <a:txBody>
                    <a:bodyPr/>
                    <a:lstStyle/>
                    <a:p>
                      <a:pPr algn="l" fontAlgn="b"/>
                      <a:r>
                        <a:rPr lang="en-US" sz="1100" b="0" i="0" u="none" strike="noStrike">
                          <a:solidFill>
                            <a:srgbClr val="000000"/>
                          </a:solidFill>
                          <a:effectLst/>
                          <a:latin typeface="Calibri" panose="020F0502020204030204" pitchFamily="34" charset="0"/>
                        </a:rPr>
                        <a:t>Arkansas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(34.5, 38.4)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6230938"/>
                  </a:ext>
                </a:extLst>
              </a:tr>
              <a:tr h="170979">
                <a:tc>
                  <a:txBody>
                    <a:bodyPr/>
                    <a:lstStyle/>
                    <a:p>
                      <a:pPr algn="l" fontAlgn="b"/>
                      <a:r>
                        <a:rPr lang="en-US" sz="1100" b="0" i="0" u="none" strike="noStrike">
                          <a:solidFill>
                            <a:srgbClr val="000000"/>
                          </a:solidFill>
                          <a:effectLst/>
                          <a:latin typeface="Calibri" panose="020F0502020204030204" pitchFamily="34" charset="0"/>
                        </a:rPr>
                        <a:t>California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(28.3, 32.2)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3797079"/>
                  </a:ext>
                </a:extLst>
              </a:tr>
              <a:tr h="170979">
                <a:tc>
                  <a:txBody>
                    <a:bodyPr/>
                    <a:lstStyle/>
                    <a:p>
                      <a:pPr algn="l" fontAlgn="b"/>
                      <a:r>
                        <a:rPr lang="en-US" sz="1100" b="0" i="0" u="none" strike="noStrike">
                          <a:solidFill>
                            <a:srgbClr val="000000"/>
                          </a:solidFill>
                          <a:effectLst/>
                          <a:latin typeface="Calibri" panose="020F0502020204030204" pitchFamily="34" charset="0"/>
                        </a:rPr>
                        <a:t>Colorado</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(23.1, 25.2)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0177357"/>
                  </a:ext>
                </a:extLst>
              </a:tr>
              <a:tr h="170979">
                <a:tc>
                  <a:txBody>
                    <a:bodyPr/>
                    <a:lstStyle/>
                    <a:p>
                      <a:pPr algn="l" fontAlgn="b"/>
                      <a:r>
                        <a:rPr lang="en-US" sz="1100" b="0" i="0" u="none" strike="noStrike">
                          <a:solidFill>
                            <a:srgbClr val="000000"/>
                          </a:solidFill>
                          <a:effectLst/>
                          <a:latin typeface="Calibri" panose="020F0502020204030204" pitchFamily="34" charset="0"/>
                        </a:rPr>
                        <a:t>Connecticut</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(27.7, 30.8)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5918152"/>
                  </a:ext>
                </a:extLst>
              </a:tr>
              <a:tr h="170979">
                <a:tc>
                  <a:txBody>
                    <a:bodyPr/>
                    <a:lstStyle/>
                    <a:p>
                      <a:pPr algn="l" fontAlgn="b"/>
                      <a:r>
                        <a:rPr lang="en-US" sz="1100" b="0" i="0" u="none" strike="noStrike">
                          <a:solidFill>
                            <a:srgbClr val="000000"/>
                          </a:solidFill>
                          <a:effectLst/>
                          <a:latin typeface="Calibri" panose="020F0502020204030204" pitchFamily="34" charset="0"/>
                        </a:rPr>
                        <a:t>Delaware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(34.3, 38.8)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5576929"/>
                  </a:ext>
                </a:extLst>
              </a:tr>
              <a:tr h="170979">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(22.3, 26.4)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8497380"/>
                  </a:ext>
                </a:extLst>
              </a:tr>
              <a:tr h="170979">
                <a:tc>
                  <a:txBody>
                    <a:bodyPr/>
                    <a:lstStyle/>
                    <a:p>
                      <a:pPr algn="l" fontAlgn="b"/>
                      <a:r>
                        <a:rPr lang="en-US" sz="1100" b="0" i="0" u="none" strike="noStrike">
                          <a:solidFill>
                            <a:srgbClr val="000000"/>
                          </a:solidFill>
                          <a:effectLst/>
                          <a:latin typeface="Calibri" panose="020F0502020204030204" pitchFamily="34" charset="0"/>
                        </a:rPr>
                        <a:t>Florida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(26.7, 30.2)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7469332"/>
                  </a:ext>
                </a:extLst>
              </a:tr>
              <a:tr h="170979">
                <a:tc>
                  <a:txBody>
                    <a:bodyPr/>
                    <a:lstStyle/>
                    <a:p>
                      <a:pPr algn="l" fontAlgn="b"/>
                      <a:r>
                        <a:rPr lang="en-US" sz="1100" b="0" i="0" u="none" strike="noStrike">
                          <a:solidFill>
                            <a:srgbClr val="000000"/>
                          </a:solidFill>
                          <a:effectLst/>
                          <a:latin typeface="Calibri" panose="020F0502020204030204" pitchFamily="34" charset="0"/>
                        </a:rPr>
                        <a:t>Georgia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(32.5, 36.0)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7800103"/>
                  </a:ext>
                </a:extLst>
              </a:tr>
              <a:tr h="170979">
                <a:tc>
                  <a:txBody>
                    <a:bodyPr/>
                    <a:lstStyle/>
                    <a:p>
                      <a:pPr algn="l" fontAlgn="b"/>
                      <a:r>
                        <a:rPr lang="en-US" sz="1100" b="0" i="0" u="none" strike="noStrike">
                          <a:solidFill>
                            <a:srgbClr val="000000"/>
                          </a:solidFill>
                          <a:effectLst/>
                          <a:latin typeface="Calibri" panose="020F0502020204030204" pitchFamily="34" charset="0"/>
                        </a:rPr>
                        <a:t>Guam</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(30.8, 38.2)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3226532"/>
                  </a:ext>
                </a:extLst>
              </a:tr>
              <a:tr h="170979">
                <a:tc>
                  <a:txBody>
                    <a:bodyPr/>
                    <a:lstStyle/>
                    <a:p>
                      <a:pPr algn="l" fontAlgn="b"/>
                      <a:r>
                        <a:rPr lang="en-US" sz="1100" b="0" i="0" u="none" strike="noStrike">
                          <a:solidFill>
                            <a:srgbClr val="000000"/>
                          </a:solidFill>
                          <a:effectLst/>
                          <a:latin typeface="Calibri" panose="020F0502020204030204" pitchFamily="34" charset="0"/>
                        </a:rPr>
                        <a:t>Hawaii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(23.2, 25.9)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252152"/>
                  </a:ext>
                </a:extLst>
              </a:tr>
              <a:tr h="170979">
                <a:tc>
                  <a:txBody>
                    <a:bodyPr/>
                    <a:lstStyle/>
                    <a:p>
                      <a:pPr algn="l" fontAlgn="b"/>
                      <a:r>
                        <a:rPr lang="en-US" sz="1100" b="0" i="0" u="none" strike="noStrike">
                          <a:solidFill>
                            <a:srgbClr val="000000"/>
                          </a:solidFill>
                          <a:effectLst/>
                          <a:latin typeface="Calibri" panose="020F0502020204030204" pitchFamily="34" charset="0"/>
                        </a:rPr>
                        <a:t>Idaho</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(29.4, 32.9)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5322391"/>
                  </a:ext>
                </a:extLst>
              </a:tr>
              <a:tr h="170979">
                <a:tc>
                  <a:txBody>
                    <a:bodyPr/>
                    <a:lstStyle/>
                    <a:p>
                      <a:pPr algn="l" fontAlgn="b"/>
                      <a:r>
                        <a:rPr lang="en-US" sz="1100" b="0" i="0" u="none" strike="noStrike">
                          <a:solidFill>
                            <a:srgbClr val="000000"/>
                          </a:solidFill>
                          <a:effectLst/>
                          <a:latin typeface="Calibri" panose="020F0502020204030204" pitchFamily="34" charset="0"/>
                        </a:rPr>
                        <a:t>Illinois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(30.2, 34.6)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1094815"/>
                  </a:ext>
                </a:extLst>
              </a:tr>
              <a:tr h="170979">
                <a:tc>
                  <a:txBody>
                    <a:bodyPr/>
                    <a:lstStyle/>
                    <a:p>
                      <a:pPr algn="l" fontAlgn="b"/>
                      <a:r>
                        <a:rPr lang="en-US" sz="1100" b="0" i="0" u="none" strike="noStrike">
                          <a:solidFill>
                            <a:srgbClr val="000000"/>
                          </a:solidFill>
                          <a:effectLst/>
                          <a:latin typeface="Calibri" panose="020F0502020204030204" pitchFamily="34" charset="0"/>
                        </a:rPr>
                        <a:t>Indiana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(35.4, 38.1)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0284338"/>
                  </a:ext>
                </a:extLst>
              </a:tr>
              <a:tr h="170979">
                <a:tc>
                  <a:txBody>
                    <a:bodyPr/>
                    <a:lstStyle/>
                    <a:p>
                      <a:pPr algn="l" fontAlgn="b"/>
                      <a:r>
                        <a:rPr lang="en-US" sz="1100" b="0" i="0" u="none" strike="noStrike">
                          <a:solidFill>
                            <a:srgbClr val="000000"/>
                          </a:solidFill>
                          <a:effectLst/>
                          <a:latin typeface="Calibri" panose="020F0502020204030204" pitchFamily="34" charset="0"/>
                        </a:rPr>
                        <a:t>Iowa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(35.3, 37.7)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6004704"/>
                  </a:ext>
                </a:extLst>
              </a:tr>
              <a:tr h="170979">
                <a:tc>
                  <a:txBody>
                    <a:bodyPr/>
                    <a:lstStyle/>
                    <a:p>
                      <a:pPr algn="l" fontAlgn="b"/>
                      <a:r>
                        <a:rPr lang="en-US" sz="1100" b="0" i="0" u="none" strike="noStrike">
                          <a:solidFill>
                            <a:srgbClr val="000000"/>
                          </a:solidFill>
                          <a:effectLst/>
                          <a:latin typeface="Calibri" panose="020F0502020204030204" pitchFamily="34" charset="0"/>
                        </a:rPr>
                        <a:t>Kansas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787911"/>
                  </a:ext>
                </a:extLst>
              </a:tr>
              <a:tr h="170979">
                <a:tc>
                  <a:txBody>
                    <a:bodyPr/>
                    <a:lstStyle/>
                    <a:p>
                      <a:pPr algn="l" fontAlgn="b"/>
                      <a:r>
                        <a:rPr lang="en-US" sz="1100" b="0" i="0" u="none" strike="noStrike" dirty="0">
                          <a:solidFill>
                            <a:srgbClr val="000000"/>
                          </a:solidFill>
                          <a:effectLst/>
                          <a:latin typeface="Calibri" panose="020F0502020204030204" pitchFamily="34" charset="0"/>
                        </a:rPr>
                        <a:t>Kentucky</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(34.6, 38.6)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9333219"/>
                  </a:ext>
                </a:extLst>
              </a:tr>
              <a:tr h="170979">
                <a:tc>
                  <a:txBody>
                    <a:bodyPr/>
                    <a:lstStyle/>
                    <a:p>
                      <a:pPr algn="l" fontAlgn="b"/>
                      <a:r>
                        <a:rPr lang="en-US" sz="1100" b="0" i="0" u="none" strike="noStrike">
                          <a:solidFill>
                            <a:srgbClr val="000000"/>
                          </a:solidFill>
                          <a:effectLst/>
                          <a:latin typeface="Calibri" panose="020F0502020204030204" pitchFamily="34" charset="0"/>
                        </a:rPr>
                        <a:t>Louisiana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(36.2, 40.1)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8120246"/>
                  </a:ext>
                </a:extLst>
              </a:tr>
              <a:tr h="170979">
                <a:tc>
                  <a:txBody>
                    <a:bodyPr/>
                    <a:lstStyle/>
                    <a:p>
                      <a:pPr algn="l" fontAlgn="b"/>
                      <a:r>
                        <a:rPr lang="en-US" sz="1100" b="0" i="0" u="none" strike="noStrike">
                          <a:solidFill>
                            <a:srgbClr val="000000"/>
                          </a:solidFill>
                          <a:effectLst/>
                          <a:latin typeface="Calibri" panose="020F0502020204030204" pitchFamily="34" charset="0"/>
                        </a:rPr>
                        <a:t>Maine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(29.6, 32.5)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0644008"/>
                  </a:ext>
                </a:extLst>
              </a:tr>
              <a:tr h="170979">
                <a:tc>
                  <a:txBody>
                    <a:bodyPr/>
                    <a:lstStyle/>
                    <a:p>
                      <a:pPr algn="l" fontAlgn="b"/>
                      <a:r>
                        <a:rPr lang="en-US" sz="1100" b="0" i="0" u="none" strike="noStrike">
                          <a:solidFill>
                            <a:srgbClr val="000000"/>
                          </a:solidFill>
                          <a:effectLst/>
                          <a:latin typeface="Calibri" panose="020F0502020204030204" pitchFamily="34" charset="0"/>
                        </a:rPr>
                        <a:t>Maryland</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(29.8, 32.2)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1890821"/>
                  </a:ext>
                </a:extLst>
              </a:tr>
              <a:tr h="170979">
                <a:tc>
                  <a:txBody>
                    <a:bodyPr/>
                    <a:lstStyle/>
                    <a:p>
                      <a:pPr algn="l" fontAlgn="b"/>
                      <a:r>
                        <a:rPr lang="en-US" sz="1100" b="0" i="0" u="none" strike="noStrike">
                          <a:solidFill>
                            <a:srgbClr val="000000"/>
                          </a:solidFill>
                          <a:effectLst/>
                          <a:latin typeface="Calibri" panose="020F0502020204030204" pitchFamily="34" charset="0"/>
                        </a:rPr>
                        <a:t>Massachusetts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(23.0, 25.9)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0268295"/>
                  </a:ext>
                </a:extLst>
              </a:tr>
              <a:tr h="170979">
                <a:tc>
                  <a:txBody>
                    <a:bodyPr/>
                    <a:lstStyle/>
                    <a:p>
                      <a:pPr algn="l" fontAlgn="b"/>
                      <a:r>
                        <a:rPr lang="en-US" sz="1100" b="0" i="0" u="none" strike="noStrike">
                          <a:solidFill>
                            <a:srgbClr val="000000"/>
                          </a:solidFill>
                          <a:effectLst/>
                          <a:latin typeface="Calibri" panose="020F0502020204030204" pitchFamily="34" charset="0"/>
                        </a:rPr>
                        <a:t>Michigan</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(33.7, 36.7)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574569"/>
                  </a:ext>
                </a:extLst>
              </a:tr>
              <a:tr h="170979">
                <a:tc>
                  <a:txBody>
                    <a:bodyPr/>
                    <a:lstStyle/>
                    <a:p>
                      <a:pPr algn="l" fontAlgn="b"/>
                      <a:r>
                        <a:rPr lang="en-US" sz="1100" b="0" i="0" u="none" strike="noStrike">
                          <a:solidFill>
                            <a:srgbClr val="000000"/>
                          </a:solidFill>
                          <a:effectLst/>
                          <a:latin typeface="Calibri" panose="020F0502020204030204" pitchFamily="34" charset="0"/>
                        </a:rPr>
                        <a:t>Minnesota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(29.8, 31.7)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6737758"/>
                  </a:ext>
                </a:extLst>
              </a:tr>
              <a:tr h="170979">
                <a:tc>
                  <a:txBody>
                    <a:bodyPr/>
                    <a:lstStyle/>
                    <a:p>
                      <a:pPr algn="l" fontAlgn="b"/>
                      <a:r>
                        <a:rPr lang="en-US" sz="1100" b="0" i="0" u="none" strike="noStrike">
                          <a:solidFill>
                            <a:srgbClr val="000000"/>
                          </a:solidFill>
                          <a:effectLst/>
                          <a:latin typeface="Calibri" panose="020F0502020204030204" pitchFamily="34" charset="0"/>
                        </a:rPr>
                        <a:t>Mississippi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(38.1, 41.3)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5648118"/>
                  </a:ext>
                </a:extLst>
              </a:tr>
              <a:tr h="170979">
                <a:tc>
                  <a:txBody>
                    <a:bodyPr/>
                    <a:lstStyle/>
                    <a:p>
                      <a:pPr algn="l" fontAlgn="b"/>
                      <a:r>
                        <a:rPr lang="en-US" sz="1100" b="0" i="0" u="none" strike="noStrike">
                          <a:solidFill>
                            <a:srgbClr val="000000"/>
                          </a:solidFill>
                          <a:effectLst/>
                          <a:latin typeface="Calibri" panose="020F0502020204030204" pitchFamily="34" charset="0"/>
                        </a:rPr>
                        <a:t>Missouri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(32.7, 35.4)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2431020"/>
                  </a:ext>
                </a:extLst>
              </a:tr>
            </a:tbl>
          </a:graphicData>
        </a:graphic>
      </p:graphicFrame>
      <p:graphicFrame>
        <p:nvGraphicFramePr>
          <p:cNvPr id="3" name="Table 2">
            <a:extLst>
              <a:ext uri="{FF2B5EF4-FFF2-40B4-BE49-F238E27FC236}">
                <a16:creationId xmlns:a16="http://schemas.microsoft.com/office/drawing/2014/main" id="{64CD8E10-CE73-4288-9F4A-93E81CC027D3}"/>
              </a:ext>
            </a:extLst>
          </p:cNvPr>
          <p:cNvGraphicFramePr>
            <a:graphicFrameLocks noGrp="1"/>
          </p:cNvGraphicFramePr>
          <p:nvPr>
            <p:extLst>
              <p:ext uri="{D42A27DB-BD31-4B8C-83A1-F6EECF244321}">
                <p14:modId xmlns:p14="http://schemas.microsoft.com/office/powerpoint/2010/main" val="2728500519"/>
              </p:ext>
            </p:extLst>
          </p:nvPr>
        </p:nvGraphicFramePr>
        <p:xfrm>
          <a:off x="5246811" y="1015947"/>
          <a:ext cx="3874203" cy="4882437"/>
        </p:xfrm>
        <a:graphic>
          <a:graphicData uri="http://schemas.openxmlformats.org/drawingml/2006/table">
            <a:tbl>
              <a:tblPr firstRow="1"/>
              <a:tblGrid>
                <a:gridCol w="1227904">
                  <a:extLst>
                    <a:ext uri="{9D8B030D-6E8A-4147-A177-3AD203B41FA5}">
                      <a16:colId xmlns:a16="http://schemas.microsoft.com/office/drawing/2014/main" val="1061395069"/>
                    </a:ext>
                  </a:extLst>
                </a:gridCol>
                <a:gridCol w="1122361">
                  <a:extLst>
                    <a:ext uri="{9D8B030D-6E8A-4147-A177-3AD203B41FA5}">
                      <a16:colId xmlns:a16="http://schemas.microsoft.com/office/drawing/2014/main" val="2494663012"/>
                    </a:ext>
                  </a:extLst>
                </a:gridCol>
                <a:gridCol w="1523938">
                  <a:extLst>
                    <a:ext uri="{9D8B030D-6E8A-4147-A177-3AD203B41FA5}">
                      <a16:colId xmlns:a16="http://schemas.microsoft.com/office/drawing/2014/main" val="3701861293"/>
                    </a:ext>
                  </a:extLst>
                </a:gridCol>
              </a:tblGrid>
              <a:tr h="180831">
                <a:tc>
                  <a:txBody>
                    <a:bodyPr/>
                    <a:lstStyle/>
                    <a:p>
                      <a:pPr algn="l" fontAlgn="b"/>
                      <a:r>
                        <a:rPr lang="en-US" sz="1100" b="1" i="0" u="none" strike="noStrike">
                          <a:solidFill>
                            <a:srgbClr val="000000"/>
                          </a:solidFill>
                          <a:effectLst/>
                          <a:latin typeface="Calibri" panose="020F0502020204030204" pitchFamily="34" charset="0"/>
                        </a:rPr>
                        <a:t>State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774546"/>
                  </a:ext>
                </a:extLst>
              </a:tr>
              <a:tr h="180831">
                <a:tc>
                  <a:txBody>
                    <a:bodyPr/>
                    <a:lstStyle/>
                    <a:p>
                      <a:pPr algn="l" fontAlgn="b"/>
                      <a:r>
                        <a:rPr lang="en-US" sz="1100" b="0" i="0" u="none" strike="noStrike">
                          <a:solidFill>
                            <a:srgbClr val="000000"/>
                          </a:solidFill>
                          <a:effectLst/>
                          <a:latin typeface="Calibri" panose="020F0502020204030204" pitchFamily="34" charset="0"/>
                        </a:rPr>
                        <a:t>Montana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(27.1, 30.0)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7433787"/>
                  </a:ext>
                </a:extLst>
              </a:tr>
              <a:tr h="180831">
                <a:tc>
                  <a:txBody>
                    <a:bodyPr/>
                    <a:lstStyle/>
                    <a:p>
                      <a:pPr algn="l" fontAlgn="b"/>
                      <a:r>
                        <a:rPr lang="en-US" sz="1100" b="0" i="0" u="none" strike="noStrike">
                          <a:solidFill>
                            <a:srgbClr val="000000"/>
                          </a:solidFill>
                          <a:effectLst/>
                          <a:latin typeface="Calibri" panose="020F0502020204030204" pitchFamily="34" charset="0"/>
                        </a:rPr>
                        <a:t>Nebraska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(32.8, 35.2)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0424842"/>
                  </a:ext>
                </a:extLst>
              </a:tr>
              <a:tr h="180831">
                <a:tc>
                  <a:txBody>
                    <a:bodyPr/>
                    <a:lstStyle/>
                    <a:p>
                      <a:pPr algn="l" fontAlgn="b"/>
                      <a:r>
                        <a:rPr lang="en-US" sz="1100" b="0" i="0" u="none" strike="noStrike">
                          <a:solidFill>
                            <a:srgbClr val="000000"/>
                          </a:solidFill>
                          <a:effectLst/>
                          <a:latin typeface="Calibri" panose="020F0502020204030204" pitchFamily="34" charset="0"/>
                        </a:rPr>
                        <a:t>Nevada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(26.2, 31.3)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390363"/>
                  </a:ext>
                </a:extLst>
              </a:tr>
              <a:tr h="180831">
                <a:tc>
                  <a:txBody>
                    <a:bodyPr/>
                    <a:lstStyle/>
                    <a:p>
                      <a:pPr algn="l" fontAlgn="b"/>
                      <a:r>
                        <a:rPr lang="en-US" sz="1100" b="0" i="0" u="none" strike="noStrike">
                          <a:solidFill>
                            <a:srgbClr val="000000"/>
                          </a:solidFill>
                          <a:effectLst/>
                          <a:latin typeface="Calibri" panose="020F0502020204030204" pitchFamily="34" charset="0"/>
                        </a:rPr>
                        <a:t>New Hampshire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(28.2, 31.6)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2225799"/>
                  </a:ext>
                </a:extLst>
              </a:tr>
              <a:tr h="180831">
                <a:tc>
                  <a:txBody>
                    <a:bodyPr/>
                    <a:lstStyle/>
                    <a:p>
                      <a:pPr algn="l" fontAlgn="b"/>
                      <a:r>
                        <a:rPr lang="en-US" sz="1100" b="0" i="0" u="none" strike="noStrike">
                          <a:solidFill>
                            <a:srgbClr val="000000"/>
                          </a:solidFill>
                          <a:effectLst/>
                          <a:latin typeface="Calibri" panose="020F0502020204030204" pitchFamily="34" charset="0"/>
                        </a:rPr>
                        <a:t>New Jersey</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(26.5, 28.9)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720797"/>
                  </a:ext>
                </a:extLst>
              </a:tr>
              <a:tr h="180831">
                <a:tc>
                  <a:txBody>
                    <a:bodyPr/>
                    <a:lstStyle/>
                    <a:p>
                      <a:pPr algn="l" fontAlgn="b"/>
                      <a:r>
                        <a:rPr lang="en-US" sz="1100" b="0" i="0" u="none" strike="noStrike">
                          <a:solidFill>
                            <a:srgbClr val="000000"/>
                          </a:solidFill>
                          <a:effectLst/>
                          <a:latin typeface="Calibri" panose="020F0502020204030204" pitchFamily="34" charset="0"/>
                        </a:rPr>
                        <a:t>New Mexico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(29.0, 32.8)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1367640"/>
                  </a:ext>
                </a:extLst>
              </a:tr>
              <a:tr h="180831">
                <a:tc>
                  <a:txBody>
                    <a:bodyPr/>
                    <a:lstStyle/>
                    <a:p>
                      <a:pPr algn="l" fontAlgn="b"/>
                      <a:r>
                        <a:rPr lang="en-US" sz="1100" b="0" i="0" u="none" strike="noStrike">
                          <a:solidFill>
                            <a:srgbClr val="000000"/>
                          </a:solidFill>
                          <a:effectLst/>
                          <a:latin typeface="Calibri" panose="020F0502020204030204" pitchFamily="34" charset="0"/>
                        </a:rPr>
                        <a:t>New York</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(25.3, 27.4)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0186061"/>
                  </a:ext>
                </a:extLst>
              </a:tr>
              <a:tr h="180831">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(32.0, 35.2)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4007262"/>
                  </a:ext>
                </a:extLst>
              </a:tr>
              <a:tr h="180831">
                <a:tc>
                  <a:txBody>
                    <a:bodyPr/>
                    <a:lstStyle/>
                    <a:p>
                      <a:pPr algn="l" fontAlgn="b"/>
                      <a:r>
                        <a:rPr lang="en-US" sz="1100" b="0" i="0" u="none" strike="noStrike">
                          <a:solidFill>
                            <a:srgbClr val="000000"/>
                          </a:solidFill>
                          <a:effectLst/>
                          <a:latin typeface="Calibri" panose="020F0502020204030204" pitchFamily="34" charset="0"/>
                        </a:rPr>
                        <a:t>North Dakota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(31.1, 35.1)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564330"/>
                  </a:ext>
                </a:extLst>
              </a:tr>
              <a:tr h="180831">
                <a:tc>
                  <a:txBody>
                    <a:bodyPr/>
                    <a:lstStyle/>
                    <a:p>
                      <a:pPr algn="l" fontAlgn="b"/>
                      <a:r>
                        <a:rPr lang="en-US" sz="1100" b="0" i="0" u="none" strike="noStrike">
                          <a:solidFill>
                            <a:srgbClr val="000000"/>
                          </a:solidFill>
                          <a:effectLst/>
                          <a:latin typeface="Calibri" panose="020F0502020204030204" pitchFamily="34" charset="0"/>
                        </a:rPr>
                        <a:t>Ohio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(34.3, 36.7)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511837"/>
                  </a:ext>
                </a:extLst>
              </a:tr>
              <a:tr h="180831">
                <a:tc>
                  <a:txBody>
                    <a:bodyPr/>
                    <a:lstStyle/>
                    <a:p>
                      <a:pPr algn="l" fontAlgn="b"/>
                      <a:r>
                        <a:rPr lang="en-US" sz="1100" b="0" i="0" u="none" strike="noStrike">
                          <a:solidFill>
                            <a:srgbClr val="000000"/>
                          </a:solidFill>
                          <a:effectLst/>
                          <a:latin typeface="Calibri" panose="020F0502020204030204" pitchFamily="34" charset="0"/>
                        </a:rPr>
                        <a:t>Oklahoma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(34.7, 38.2)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878289"/>
                  </a:ext>
                </a:extLst>
              </a:tr>
              <a:tr h="180831">
                <a:tc>
                  <a:txBody>
                    <a:bodyPr/>
                    <a:lstStyle/>
                    <a:p>
                      <a:pPr algn="l" fontAlgn="b"/>
                      <a:r>
                        <a:rPr lang="en-US" sz="1100" b="0" i="0" u="none" strike="noStrike">
                          <a:solidFill>
                            <a:srgbClr val="000000"/>
                          </a:solidFill>
                          <a:effectLst/>
                          <a:latin typeface="Calibri" panose="020F0502020204030204" pitchFamily="34" charset="0"/>
                        </a:rPr>
                        <a:t>Oregon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(26.6, 29.6)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468756"/>
                  </a:ext>
                </a:extLst>
              </a:tr>
              <a:tr h="180831">
                <a:tc>
                  <a:txBody>
                    <a:bodyPr/>
                    <a:lstStyle/>
                    <a:p>
                      <a:pPr algn="l" fontAlgn="b"/>
                      <a:r>
                        <a:rPr lang="en-US" sz="1100" b="0" i="0" u="none" strike="noStrike">
                          <a:solidFill>
                            <a:srgbClr val="000000"/>
                          </a:solidFill>
                          <a:effectLst/>
                          <a:latin typeface="Calibri" panose="020F0502020204030204" pitchFamily="34" charset="0"/>
                        </a:rPr>
                        <a:t>Pennsylvania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(29.8, 33.2)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703898"/>
                  </a:ext>
                </a:extLst>
              </a:tr>
              <a:tr h="180831">
                <a:tc>
                  <a:txBody>
                    <a:bodyPr/>
                    <a:lstStyle/>
                    <a:p>
                      <a:pPr algn="l" fontAlgn="b"/>
                      <a:r>
                        <a:rPr lang="en-US" sz="1100" b="0" i="0" u="none" strike="noStrike">
                          <a:solidFill>
                            <a:srgbClr val="000000"/>
                          </a:solidFill>
                          <a:effectLst/>
                          <a:latin typeface="Calibri" panose="020F0502020204030204" pitchFamily="34" charset="0"/>
                        </a:rPr>
                        <a:t>Puerto Rico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(29.5, 33.3)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70592"/>
                  </a:ext>
                </a:extLst>
              </a:tr>
              <a:tr h="180831">
                <a:tc>
                  <a:txBody>
                    <a:bodyPr/>
                    <a:lstStyle/>
                    <a:p>
                      <a:pPr algn="l" fontAlgn="b"/>
                      <a:r>
                        <a:rPr lang="en-US" sz="1100" b="0" i="0" u="none" strike="noStrike">
                          <a:solidFill>
                            <a:srgbClr val="000000"/>
                          </a:solidFill>
                          <a:effectLst/>
                          <a:latin typeface="Calibri" panose="020F0502020204030204" pitchFamily="34" charset="0"/>
                        </a:rPr>
                        <a:t>Rhode Island</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(28.2, 32.1)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299780"/>
                  </a:ext>
                </a:extLst>
              </a:tr>
              <a:tr h="180831">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(34.2, 38.3)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8115772"/>
                  </a:ext>
                </a:extLst>
              </a:tr>
              <a:tr h="180831">
                <a:tc>
                  <a:txBody>
                    <a:bodyPr/>
                    <a:lstStyle/>
                    <a:p>
                      <a:pPr algn="l" fontAlgn="b"/>
                      <a:r>
                        <a:rPr lang="en-US" sz="1100" b="0" i="0" u="none" strike="noStrike">
                          <a:solidFill>
                            <a:srgbClr val="000000"/>
                          </a:solidFill>
                          <a:effectLst/>
                          <a:latin typeface="Calibri" panose="020F0502020204030204" pitchFamily="34" charset="0"/>
                        </a:rPr>
                        <a:t>South Dakota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(30.7, 35.8)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4488420"/>
                  </a:ext>
                </a:extLst>
              </a:tr>
              <a:tr h="180831">
                <a:tc>
                  <a:txBody>
                    <a:bodyPr/>
                    <a:lstStyle/>
                    <a:p>
                      <a:pPr algn="l" fontAlgn="b"/>
                      <a:r>
                        <a:rPr lang="en-US" sz="1100" b="0" i="0" u="none" strike="noStrike">
                          <a:solidFill>
                            <a:srgbClr val="000000"/>
                          </a:solidFill>
                          <a:effectLst/>
                          <a:latin typeface="Calibri" panose="020F0502020204030204" pitchFamily="34" charset="0"/>
                        </a:rPr>
                        <a:t>Tennessee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(33.6, 37.6)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034148"/>
                  </a:ext>
                </a:extLst>
              </a:tr>
              <a:tr h="180831">
                <a:tc>
                  <a:txBody>
                    <a:bodyPr/>
                    <a:lstStyle/>
                    <a:p>
                      <a:pPr algn="l" fontAlgn="b"/>
                      <a:r>
                        <a:rPr lang="en-US" sz="1100" b="0" i="0" u="none" strike="noStrike">
                          <a:solidFill>
                            <a:srgbClr val="000000"/>
                          </a:solidFill>
                          <a:effectLst/>
                          <a:latin typeface="Calibri" panose="020F0502020204030204" pitchFamily="34" charset="0"/>
                        </a:rPr>
                        <a:t>Texas</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(33.9, 37.7)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9734551"/>
                  </a:ext>
                </a:extLst>
              </a:tr>
              <a:tr h="180831">
                <a:tc>
                  <a:txBody>
                    <a:bodyPr/>
                    <a:lstStyle/>
                    <a:p>
                      <a:pPr algn="l" fontAlgn="b"/>
                      <a:r>
                        <a:rPr lang="en-US" sz="1100" b="0" i="0" u="none" strike="noStrike">
                          <a:solidFill>
                            <a:srgbClr val="000000"/>
                          </a:solidFill>
                          <a:effectLst/>
                          <a:latin typeface="Calibri" panose="020F0502020204030204" pitchFamily="34" charset="0"/>
                        </a:rPr>
                        <a:t>Utah</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(27.4, 29.7)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2736266"/>
                  </a:ext>
                </a:extLst>
              </a:tr>
              <a:tr h="180831">
                <a:tc>
                  <a:txBody>
                    <a:bodyPr/>
                    <a:lstStyle/>
                    <a:p>
                      <a:pPr algn="l" fontAlgn="b"/>
                      <a:r>
                        <a:rPr lang="en-US" sz="1100" b="0" i="0" u="none" strike="noStrike">
                          <a:solidFill>
                            <a:srgbClr val="000000"/>
                          </a:solidFill>
                          <a:effectLst/>
                          <a:latin typeface="Calibri" panose="020F0502020204030204" pitchFamily="34" charset="0"/>
                        </a:rPr>
                        <a:t>Vermont</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(24.6, 27.9)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6352027"/>
                  </a:ext>
                </a:extLst>
              </a:tr>
              <a:tr h="180831">
                <a:tc>
                  <a:txBody>
                    <a:bodyPr/>
                    <a:lstStyle/>
                    <a:p>
                      <a:pPr algn="l" fontAlgn="b"/>
                      <a:r>
                        <a:rPr lang="en-US" sz="1100" b="0" i="0" u="none" strike="noStrike">
                          <a:solidFill>
                            <a:srgbClr val="000000"/>
                          </a:solidFill>
                          <a:effectLst/>
                          <a:latin typeface="Calibri" panose="020F0502020204030204" pitchFamily="34" charset="0"/>
                        </a:rPr>
                        <a:t>Virginia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(30.8, 33.6)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123371"/>
                  </a:ext>
                </a:extLst>
              </a:tr>
              <a:tr h="180831">
                <a:tc>
                  <a:txBody>
                    <a:bodyPr/>
                    <a:lstStyle/>
                    <a:p>
                      <a:pPr algn="l" fontAlgn="b"/>
                      <a:r>
                        <a:rPr lang="en-US" sz="1100" b="0" i="0" u="none" strike="noStrike">
                          <a:solidFill>
                            <a:srgbClr val="000000"/>
                          </a:solidFill>
                          <a:effectLst/>
                          <a:latin typeface="Calibri" panose="020F0502020204030204" pitchFamily="34" charset="0"/>
                        </a:rPr>
                        <a:t>Washington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(27.0, 29.1)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7125030"/>
                  </a:ext>
                </a:extLst>
              </a:tr>
              <a:tr h="180831">
                <a:tc>
                  <a:txBody>
                    <a:bodyPr/>
                    <a:lstStyle/>
                    <a:p>
                      <a:pPr algn="l" fontAlgn="b"/>
                      <a:r>
                        <a:rPr lang="en-US" sz="1100" b="0" i="0" u="none" strike="noStrike">
                          <a:solidFill>
                            <a:srgbClr val="000000"/>
                          </a:solidFill>
                          <a:effectLst/>
                          <a:latin typeface="Calibri" panose="020F0502020204030204" pitchFamily="34" charset="0"/>
                        </a:rPr>
                        <a:t>West Virginia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(37.5, 40.7)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6748238"/>
                  </a:ext>
                </a:extLst>
              </a:tr>
              <a:tr h="180831">
                <a:tc>
                  <a:txBody>
                    <a:bodyPr/>
                    <a:lstStyle/>
                    <a:p>
                      <a:pPr algn="l" fontAlgn="b"/>
                      <a:r>
                        <a:rPr lang="en-US" sz="1100" b="0" i="0" u="none" strike="noStrike">
                          <a:solidFill>
                            <a:srgbClr val="000000"/>
                          </a:solidFill>
                          <a:effectLst/>
                          <a:latin typeface="Calibri" panose="020F0502020204030204" pitchFamily="34" charset="0"/>
                        </a:rPr>
                        <a:t>Wisconsin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(30.4, 34.2)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256577"/>
                  </a:ext>
                </a:extLst>
              </a:tr>
              <a:tr h="180831">
                <a:tc>
                  <a:txBody>
                    <a:bodyPr/>
                    <a:lstStyle/>
                    <a:p>
                      <a:pPr algn="l" fontAlgn="b"/>
                      <a:r>
                        <a:rPr lang="en-US" sz="1100" b="0" i="0" u="none" strike="noStrike">
                          <a:solidFill>
                            <a:srgbClr val="000000"/>
                          </a:solidFill>
                          <a:effectLst/>
                          <a:latin typeface="Calibri" panose="020F0502020204030204" pitchFamily="34" charset="0"/>
                        </a:rPr>
                        <a:t>Wyoming</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(28.7, 32.7)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491250"/>
                  </a:ext>
                </a:extLst>
              </a:tr>
            </a:tbl>
          </a:graphicData>
        </a:graphic>
      </p:graphicFrame>
    </p:spTree>
    <p:extLst>
      <p:ext uri="{BB962C8B-B14F-4D97-AF65-F5344CB8AC3E}">
        <p14:creationId xmlns:p14="http://schemas.microsoft.com/office/powerpoint/2010/main" val="63405916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14671"/>
            <a:ext cx="9258300" cy="793644"/>
          </a:xfrm>
        </p:spPr>
        <p:txBody>
          <a:bodyPr/>
          <a:lstStyle/>
          <a:p>
            <a:br>
              <a:rPr lang="en-US"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latin typeface="Verdana" panose="020B0604030504040204" pitchFamily="34" charset="0"/>
                <a:ea typeface="Verdana" panose="020B0604030504040204" pitchFamily="34" charset="0"/>
                <a:cs typeface="Verdana" panose="020B0604030504040204" pitchFamily="34" charset="0"/>
              </a:rPr>
              <a:t> of Self-Reported Obesity Among U.S. Adults by State and Territory, BRFSS, 2020</a:t>
            </a:r>
          </a:p>
        </p:txBody>
      </p:sp>
      <p:sp>
        <p:nvSpPr>
          <p:cNvPr id="8" name="Content Placeholder 2">
            <a:extLst>
              <a:ext uri="{FF2B5EF4-FFF2-40B4-BE49-F238E27FC236}">
                <a16:creationId xmlns:a16="http://schemas.microsoft.com/office/drawing/2014/main" id="{365FAD3C-09B0-4548-8603-574986ECF6E6}"/>
              </a:ext>
            </a:extLst>
          </p:cNvPr>
          <p:cNvSpPr txBox="1">
            <a:spLocks/>
          </p:cNvSpPr>
          <p:nvPr/>
        </p:nvSpPr>
        <p:spPr>
          <a:xfrm>
            <a:off x="874641" y="1646990"/>
            <a:ext cx="8898009" cy="410729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Wingdings" pitchFamily="2" charset="2"/>
              <a:buNone/>
            </a:pPr>
            <a:r>
              <a:rPr lang="en-US" sz="2000" dirty="0">
                <a:solidFill>
                  <a:srgbClr val="000000"/>
                </a:solidFill>
              </a:rPr>
              <a:t>Summary</a:t>
            </a:r>
          </a:p>
          <a:p>
            <a:pPr fontAlgn="auto">
              <a:spcAft>
                <a:spcPts val="0"/>
              </a:spcAft>
            </a:pPr>
            <a:r>
              <a:rPr lang="en-US" sz="2000" dirty="0">
                <a:solidFill>
                  <a:srgbClr val="000000"/>
                </a:solidFill>
              </a:rPr>
              <a:t>No state or territory had a prevalence of obesity less than 20%.</a:t>
            </a:r>
            <a:endParaRPr lang="en-US" sz="2000" dirty="0">
              <a:solidFill>
                <a:srgbClr val="FF0000"/>
              </a:solidFill>
            </a:endParaRPr>
          </a:p>
          <a:p>
            <a:pPr fontAlgn="auto">
              <a:spcAft>
                <a:spcPts val="0"/>
              </a:spcAft>
            </a:pPr>
            <a:r>
              <a:rPr lang="en-US" sz="2000" dirty="0">
                <a:solidFill>
                  <a:srgbClr val="000000"/>
                </a:solidFill>
              </a:rPr>
              <a:t>3 states (Colorado, Hawaii, Massachusetts) and the District of Columbia had a prevalence of obesity between 20% and &lt;25%.</a:t>
            </a:r>
          </a:p>
          <a:p>
            <a:pPr fontAlgn="auto">
              <a:spcAft>
                <a:spcPts val="0"/>
              </a:spcAft>
            </a:pPr>
            <a:r>
              <a:rPr lang="en-US" sz="2000" dirty="0">
                <a:solidFill>
                  <a:srgbClr val="000000"/>
                </a:solidFill>
              </a:rPr>
              <a:t>11 states had a prevalence of obesity between 25% and</a:t>
            </a:r>
            <a:r>
              <a:rPr lang="en-US" sz="2000" dirty="0">
                <a:solidFill>
                  <a:srgbClr val="FF0000"/>
                </a:solidFill>
              </a:rPr>
              <a:t> </a:t>
            </a:r>
            <a:r>
              <a:rPr lang="en-US" sz="2000" dirty="0">
                <a:solidFill>
                  <a:srgbClr val="000000"/>
                </a:solidFill>
              </a:rPr>
              <a:t>&lt;30%.</a:t>
            </a:r>
          </a:p>
          <a:p>
            <a:pPr fontAlgn="auto">
              <a:spcAft>
                <a:spcPts val="0"/>
              </a:spcAft>
            </a:pPr>
            <a:r>
              <a:rPr lang="en-US" sz="2000" dirty="0">
                <a:solidFill>
                  <a:srgbClr val="000000"/>
                </a:solidFill>
              </a:rPr>
              <a:t>20 states, Guam, and Puerto Rico had a prevalence of obesity between 30% and</a:t>
            </a:r>
            <a:r>
              <a:rPr lang="en-US" sz="2000" dirty="0">
                <a:solidFill>
                  <a:srgbClr val="FF0000"/>
                </a:solidFill>
              </a:rPr>
              <a:t> </a:t>
            </a:r>
            <a:r>
              <a:rPr lang="en-US" sz="2000" dirty="0">
                <a:solidFill>
                  <a:srgbClr val="000000"/>
                </a:solidFill>
              </a:rPr>
              <a:t>&lt;35%.</a:t>
            </a:r>
          </a:p>
          <a:p>
            <a:pPr fontAlgn="auto">
              <a:spcAft>
                <a:spcPts val="0"/>
              </a:spcAft>
            </a:pPr>
            <a:r>
              <a:rPr lang="en-US" sz="2000" dirty="0">
                <a:solidFill>
                  <a:srgbClr val="000000"/>
                </a:solidFill>
              </a:rPr>
              <a:t>16 states (Alabama, Arkansas, Delaware, Indiana, Iowa, Kansas, Kentucky, Louisiana, Michigan, Mississippi, Ohio, Oklahoma, South Carolina, Tennessee, Texas, and West Virginia) had a prevalence of obesity between 35% and &lt;40%.</a:t>
            </a:r>
          </a:p>
          <a:p>
            <a:pPr fontAlgn="auto">
              <a:spcAft>
                <a:spcPts val="0"/>
              </a:spcAft>
            </a:pPr>
            <a:r>
              <a:rPr lang="en-US" sz="2000" dirty="0">
                <a:solidFill>
                  <a:srgbClr val="000000"/>
                </a:solidFill>
              </a:rPr>
              <a:t>No state had a prevalence of obesity of 40% or greater.</a:t>
            </a:r>
          </a:p>
        </p:txBody>
      </p:sp>
      <p:sp>
        <p:nvSpPr>
          <p:cNvPr id="6" name="TextBox 5"/>
          <p:cNvSpPr txBox="1"/>
          <p:nvPr/>
        </p:nvSpPr>
        <p:spPr>
          <a:xfrm>
            <a:off x="874642" y="5743049"/>
            <a:ext cx="7966146" cy="1092607"/>
          </a:xfrm>
          <a:prstGeom prst="rect">
            <a:avLst/>
          </a:prstGeom>
          <a:noFill/>
        </p:spPr>
        <p:txBody>
          <a:bodyPr wrap="square" rtlCol="0">
            <a:spAutoFit/>
          </a:bodyPr>
          <a:lstStyle/>
          <a:p>
            <a:pPr>
              <a:spcAft>
                <a:spcPts val="600"/>
              </a:spcAft>
            </a:pPr>
            <a:r>
              <a:rPr lang="en-US" sz="1000" b="1" baseline="30000" dirty="0">
                <a:solidFill>
                  <a:srgbClr val="080808"/>
                </a:solidFill>
                <a:latin typeface="+mn-lt"/>
              </a:rPr>
              <a:t>¶ </a:t>
            </a:r>
            <a:r>
              <a:rPr lang="en-US" sz="1000" b="1" dirty="0">
                <a:solidFill>
                  <a:srgbClr val="080808"/>
                </a:solidFill>
                <a:latin typeface="+mn-lt"/>
              </a:rPr>
              <a:t>Prevalence estimates reflect BRFSS methodological changes started in 2011. These estimates should not be compared to prevalence estimates before 2011.</a:t>
            </a:r>
          </a:p>
          <a:p>
            <a:pPr>
              <a:spcAft>
                <a:spcPts val="600"/>
              </a:spcAft>
            </a:pPr>
            <a:r>
              <a:rPr lang="en-US" sz="1000" b="1" dirty="0">
                <a:solidFill>
                  <a:srgbClr val="080808"/>
                </a:solidFill>
                <a:hlinkClick r:id="rId3"/>
              </a:rPr>
              <a:t>http://www.cdc.gov/obesity/data/prevalence-maps.html</a:t>
            </a:r>
            <a:endParaRPr lang="en-US" sz="1000" b="1" dirty="0">
              <a:solidFill>
                <a:srgbClr val="080808"/>
              </a:solidFill>
            </a:endParaRPr>
          </a:p>
          <a:p>
            <a:pPr>
              <a:spcAft>
                <a:spcPts val="600"/>
              </a:spcAft>
            </a:pPr>
            <a:endParaRPr lang="en-US" sz="1000" b="1" dirty="0">
              <a:solidFill>
                <a:srgbClr val="080808"/>
              </a:solidFill>
              <a:latin typeface="+mn-lt"/>
            </a:endParaRPr>
          </a:p>
          <a:p>
            <a:endParaRPr lang="en-US" sz="1000" b="1" dirty="0">
              <a:solidFill>
                <a:srgbClr val="0039A6"/>
              </a:solidFill>
              <a:latin typeface="Verdana" pitchFamily="34" charset="0"/>
            </a:endParaRPr>
          </a:p>
        </p:txBody>
      </p:sp>
      <p:pic>
        <p:nvPicPr>
          <p:cNvPr id="5"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1243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360218"/>
            <a:ext cx="9906000" cy="1177637"/>
          </a:xfrm>
        </p:spPr>
        <p:txBody>
          <a:bodyPr/>
          <a:lstStyle/>
          <a:p>
            <a:r>
              <a:rPr lang="en-US" sz="240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U.S. Adults by State </a:t>
            </a:r>
            <a:r>
              <a:rPr lang="en-US" sz="2400" kern="0">
                <a:latin typeface="Verdana"/>
              </a:rPr>
              <a:t>and Territory</a:t>
            </a: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8472" y="2094614"/>
            <a:ext cx="7552315" cy="3772785"/>
          </a:xfrm>
        </p:spPr>
        <p:txBody>
          <a:bodyPr/>
          <a:lstStyle/>
          <a:p>
            <a:pPr marL="0" indent="0">
              <a:buNone/>
            </a:pPr>
            <a:r>
              <a:rPr lang="en-US">
                <a:solidFill>
                  <a:srgbClr val="080808"/>
                </a:solidFill>
              </a:rPr>
              <a:t>BRFSS Methodological Changes Started in 2011</a:t>
            </a:r>
          </a:p>
          <a:p>
            <a:pPr marL="0" indent="0">
              <a:buNone/>
            </a:pPr>
            <a:endParaRPr lang="en-US">
              <a:solidFill>
                <a:srgbClr val="080808"/>
              </a:solidFill>
            </a:endParaRPr>
          </a:p>
          <a:p>
            <a:r>
              <a:rPr lang="en-US">
                <a:solidFill>
                  <a:srgbClr val="000000"/>
                </a:solidFill>
              </a:rPr>
              <a:t>New sampling frame that included both landline and cell phone households.</a:t>
            </a:r>
          </a:p>
          <a:p>
            <a:endParaRPr lang="en-US">
              <a:solidFill>
                <a:srgbClr val="000000"/>
              </a:solidFill>
            </a:endParaRPr>
          </a:p>
          <a:p>
            <a:r>
              <a:rPr lang="en-US">
                <a:solidFill>
                  <a:srgbClr val="000000"/>
                </a:solidFill>
              </a:rPr>
              <a:t>New weighting methodology used to provide a closer match between the sample and the population.</a:t>
            </a:r>
            <a:endParaRPr lang="en-US">
              <a:solidFill>
                <a:srgbClr val="FF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3778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457199"/>
            <a:ext cx="9906000" cy="999067"/>
          </a:xfrm>
        </p:spPr>
        <p:txBody>
          <a:bodyPr/>
          <a:lstStyle/>
          <a:p>
            <a:r>
              <a:rPr lang="en-US" sz="240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U.S. Adults by State </a:t>
            </a:r>
            <a:r>
              <a:rPr lang="en-US" sz="2400" kern="0">
                <a:latin typeface="Verdana"/>
              </a:rPr>
              <a:t>and Territory</a:t>
            </a: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6933" y="1837267"/>
            <a:ext cx="8516286" cy="3770508"/>
          </a:xfrm>
        </p:spPr>
        <p:txBody>
          <a:bodyPr/>
          <a:lstStyle/>
          <a:p>
            <a:pPr marL="0" indent="0">
              <a:buNone/>
            </a:pPr>
            <a:r>
              <a:rPr lang="en-US">
                <a:solidFill>
                  <a:srgbClr val="080808"/>
                </a:solidFill>
              </a:rPr>
              <a:t>Exclusion Criteria Used Beginning with 2011 BRFSS Data</a:t>
            </a:r>
          </a:p>
          <a:p>
            <a:pPr marL="0" indent="0">
              <a:buNone/>
            </a:pPr>
            <a:r>
              <a:rPr lang="en-US" i="1">
                <a:solidFill>
                  <a:srgbClr val="000000"/>
                </a:solidFill>
              </a:rPr>
              <a:t>Records with the following were excluded:</a:t>
            </a:r>
          </a:p>
          <a:p>
            <a:r>
              <a:rPr lang="en-US">
                <a:solidFill>
                  <a:srgbClr val="000000"/>
                </a:solidFill>
              </a:rPr>
              <a:t>Height:  &lt;3 feet or ≥8 feet </a:t>
            </a:r>
          </a:p>
          <a:p>
            <a:pPr marL="0" indent="0">
              <a:buNone/>
            </a:pPr>
            <a:endParaRPr lang="en-US">
              <a:solidFill>
                <a:srgbClr val="000000"/>
              </a:solidFill>
            </a:endParaRPr>
          </a:p>
          <a:p>
            <a:r>
              <a:rPr lang="en-US">
                <a:solidFill>
                  <a:srgbClr val="000000"/>
                </a:solidFill>
              </a:rPr>
              <a:t>Weight:  &lt;50 pounds or ≥650 pounds</a:t>
            </a:r>
          </a:p>
          <a:p>
            <a:pPr marL="0" indent="0">
              <a:buNone/>
            </a:pPr>
            <a:endParaRPr lang="en-US">
              <a:solidFill>
                <a:srgbClr val="000000"/>
              </a:solidFill>
            </a:endParaRPr>
          </a:p>
          <a:p>
            <a:r>
              <a:rPr lang="en-US">
                <a:solidFill>
                  <a:srgbClr val="000000"/>
                </a:solidFill>
              </a:rPr>
              <a:t>BMI: </a:t>
            </a:r>
            <a:r>
              <a:rPr lang="en-US">
                <a:solidFill>
                  <a:srgbClr val="080808"/>
                </a:solidFill>
              </a:rPr>
              <a:t>&lt;12 kg/m</a:t>
            </a:r>
            <a:r>
              <a:rPr lang="en-US" baseline="30000">
                <a:solidFill>
                  <a:srgbClr val="080808"/>
                </a:solidFill>
              </a:rPr>
              <a:t>2</a:t>
            </a:r>
            <a:r>
              <a:rPr lang="en-US">
                <a:solidFill>
                  <a:srgbClr val="080808"/>
                </a:solidFill>
              </a:rPr>
              <a:t> or ≥100 kg/m</a:t>
            </a:r>
            <a:r>
              <a:rPr lang="en-US" baseline="30000">
                <a:solidFill>
                  <a:srgbClr val="080808"/>
                </a:solidFill>
              </a:rPr>
              <a:t>2</a:t>
            </a:r>
          </a:p>
          <a:p>
            <a:pPr marL="0" indent="0">
              <a:buNone/>
            </a:pPr>
            <a:endParaRPr lang="en-US" baseline="30000">
              <a:solidFill>
                <a:schemeClr val="bg2">
                  <a:lumMod val="50000"/>
                </a:schemeClr>
              </a:solidFill>
            </a:endParaRPr>
          </a:p>
          <a:p>
            <a:r>
              <a:rPr lang="en-US">
                <a:solidFill>
                  <a:srgbClr val="000000"/>
                </a:solidFill>
              </a:rPr>
              <a:t>Pregnant women</a:t>
            </a:r>
          </a:p>
          <a:p>
            <a:pPr marL="0" indent="0">
              <a:buNone/>
            </a:pPr>
            <a:endParaRPr lang="en-US">
              <a:solidFill>
                <a:srgbClr val="000000"/>
              </a:solidFill>
            </a:endParaRPr>
          </a:p>
          <a:p>
            <a:pPr marL="0" indent="0">
              <a:buNone/>
            </a:pPr>
            <a:endParaRPr lang="en-US">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62353"/>
            <a:ext cx="10287000" cy="757629"/>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2011</a:t>
            </a:r>
            <a:endParaRPr lang="en-US" dirty="0"/>
          </a:p>
        </p:txBody>
      </p:sp>
      <p:sp>
        <p:nvSpPr>
          <p:cNvPr id="8" name="TextBox 7"/>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6" name="Picture 5" descr="Prevalence¶ of Self-Reported Obesity Among U.S. Adults by State and Territory, BRFSS, 2011">
            <a:hlinkClick r:id="rId2" action="ppaction://hlinksldjump"/>
            <a:extLst>
              <a:ext uri="{FF2B5EF4-FFF2-40B4-BE49-F238E27FC236}">
                <a16:creationId xmlns:a16="http://schemas.microsoft.com/office/drawing/2014/main" id="{88E293A5-789A-4DE6-81CF-50815A495EDB}"/>
              </a:ext>
            </a:extLst>
          </p:cNvPr>
          <p:cNvPicPr>
            <a:picLocks noChangeAspect="1"/>
          </p:cNvPicPr>
          <p:nvPr/>
        </p:nvPicPr>
        <p:blipFill rotWithShape="1">
          <a:blip r:embed="rId3">
            <a:alphaModFix/>
          </a:blip>
          <a:srcRect t="10195"/>
          <a:stretch/>
        </p:blipFill>
        <p:spPr>
          <a:xfrm>
            <a:off x="784734" y="1568508"/>
            <a:ext cx="8058255" cy="4927139"/>
          </a:xfrm>
          <a:prstGeom prst="rect">
            <a:avLst/>
          </a:prstGeom>
        </p:spPr>
      </p:pic>
      <p:sp>
        <p:nvSpPr>
          <p:cNvPr id="10" name="TextBox 9"/>
          <p:cNvSpPr txBox="1"/>
          <p:nvPr/>
        </p:nvSpPr>
        <p:spPr>
          <a:xfrm>
            <a:off x="1241248" y="6451488"/>
            <a:ext cx="7547956"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7283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8277"/>
            <a:ext cx="10286999" cy="79841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2012</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a:solidFill>
                  <a:srgbClr val="000000"/>
                </a:solidFill>
              </a:rPr>
              <a:t>	</a:t>
            </a:r>
            <a:endParaRPr lang="en-US"/>
          </a:p>
        </p:txBody>
      </p:sp>
      <p:pic>
        <p:nvPicPr>
          <p:cNvPr id="7" name="Picture 6" descr="Prevalence¶ of Self-Reported Obesity Among U.S. Adults by State and Territory, BRFSS, 2012">
            <a:hlinkClick r:id="rId2" action="ppaction://hlinksldjump"/>
            <a:extLst>
              <a:ext uri="{FF2B5EF4-FFF2-40B4-BE49-F238E27FC236}">
                <a16:creationId xmlns:a16="http://schemas.microsoft.com/office/drawing/2014/main" id="{8B1BA27D-A659-442B-A127-C68DB8154B60}"/>
              </a:ext>
            </a:extLst>
          </p:cNvPr>
          <p:cNvPicPr>
            <a:picLocks noChangeAspect="1"/>
          </p:cNvPicPr>
          <p:nvPr/>
        </p:nvPicPr>
        <p:blipFill rotWithShape="1">
          <a:blip r:embed="rId3"/>
          <a:srcRect t="10191"/>
          <a:stretch/>
        </p:blipFill>
        <p:spPr>
          <a:xfrm>
            <a:off x="782452" y="1597691"/>
            <a:ext cx="7831844" cy="4779541"/>
          </a:xfrm>
          <a:prstGeom prst="rect">
            <a:avLst/>
          </a:prstGeom>
        </p:spPr>
      </p:pic>
      <p:sp>
        <p:nvSpPr>
          <p:cNvPr id="8" name="TextBox 7"/>
          <p:cNvSpPr txBox="1"/>
          <p:nvPr/>
        </p:nvSpPr>
        <p:spPr>
          <a:xfrm>
            <a:off x="1230284" y="6441440"/>
            <a:ext cx="7564581" cy="400110"/>
          </a:xfrm>
          <a:prstGeom prst="rect">
            <a:avLst/>
          </a:prstGeom>
          <a:noFill/>
        </p:spPr>
        <p:txBody>
          <a:bodyPr wrap="square" rtlCol="0">
            <a:spAutoFit/>
          </a:bodyPr>
          <a:lstStyle/>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504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7678"/>
            <a:ext cx="10287000" cy="81723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2013</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7" name="Picture 6" descr="Prevalence¶ of Self-Reported Obesity Among U.S. Adults by State and Territory, BRFSS, 2013">
            <a:hlinkClick r:id="rId2" action="ppaction://hlinksldjump"/>
            <a:extLst>
              <a:ext uri="{FF2B5EF4-FFF2-40B4-BE49-F238E27FC236}">
                <a16:creationId xmlns:a16="http://schemas.microsoft.com/office/drawing/2014/main" id="{B95964CE-7C2E-4F7F-BA4C-E35009D16040}"/>
              </a:ext>
            </a:extLst>
          </p:cNvPr>
          <p:cNvPicPr>
            <a:picLocks noChangeAspect="1"/>
          </p:cNvPicPr>
          <p:nvPr/>
        </p:nvPicPr>
        <p:blipFill rotWithShape="1">
          <a:blip r:embed="rId3"/>
          <a:srcRect t="2867"/>
          <a:stretch/>
        </p:blipFill>
        <p:spPr>
          <a:xfrm>
            <a:off x="866406" y="1568508"/>
            <a:ext cx="7866655" cy="4841906"/>
          </a:xfrm>
          <a:prstGeom prst="rect">
            <a:avLst/>
          </a:prstGeom>
        </p:spPr>
      </p:pic>
      <p:sp>
        <p:nvSpPr>
          <p:cNvPr id="8" name="TextBox 7"/>
          <p:cNvSpPr txBox="1"/>
          <p:nvPr/>
        </p:nvSpPr>
        <p:spPr>
          <a:xfrm>
            <a:off x="1231878" y="6441440"/>
            <a:ext cx="7481454"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0531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8771"/>
            <a:ext cx="10287000" cy="777982"/>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2014</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14">
            <a:hlinkClick r:id="rId2" action="ppaction://hlinksldjump"/>
            <a:extLst>
              <a:ext uri="{FF2B5EF4-FFF2-40B4-BE49-F238E27FC236}">
                <a16:creationId xmlns:a16="http://schemas.microsoft.com/office/drawing/2014/main" id="{D216DCCB-711D-49EF-A81F-0DCC0481C4DD}"/>
              </a:ext>
            </a:extLst>
          </p:cNvPr>
          <p:cNvPicPr>
            <a:picLocks noChangeAspect="1"/>
          </p:cNvPicPr>
          <p:nvPr/>
        </p:nvPicPr>
        <p:blipFill rotWithShape="1">
          <a:blip r:embed="rId3"/>
          <a:srcRect t="3003"/>
          <a:stretch/>
        </p:blipFill>
        <p:spPr>
          <a:xfrm>
            <a:off x="784734" y="1566155"/>
            <a:ext cx="7964392" cy="4821694"/>
          </a:xfrm>
          <a:prstGeom prst="rect">
            <a:avLst/>
          </a:prstGeom>
        </p:spPr>
      </p:pic>
      <p:sp>
        <p:nvSpPr>
          <p:cNvPr id="8" name="TextBox 7"/>
          <p:cNvSpPr txBox="1"/>
          <p:nvPr/>
        </p:nvSpPr>
        <p:spPr>
          <a:xfrm>
            <a:off x="1240369" y="6441440"/>
            <a:ext cx="7498080"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8275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8500"/>
            <a:ext cx="10287000" cy="78825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2015</a:t>
            </a:r>
            <a:endParaRPr lang="en-US"/>
          </a:p>
        </p:txBody>
      </p:sp>
      <p:sp>
        <p:nvSpPr>
          <p:cNvPr id="9" name="TextBox 8"/>
          <p:cNvSpPr txBox="1"/>
          <p:nvPr/>
        </p:nvSpPr>
        <p:spPr>
          <a:xfrm>
            <a:off x="784734" y="1149926"/>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7" name="Picture 6" descr="Prevalence¶ of Self-Reported Obesity Among U.S. Adults by State and Territory, BRFSS, 2015">
            <a:hlinkClick r:id="rId2" action="ppaction://hlinksldjump"/>
            <a:extLst>
              <a:ext uri="{FF2B5EF4-FFF2-40B4-BE49-F238E27FC236}">
                <a16:creationId xmlns:a16="http://schemas.microsoft.com/office/drawing/2014/main" id="{D08FA54E-5FBD-429E-B41B-F2CAF466CFEF}"/>
              </a:ext>
            </a:extLst>
          </p:cNvPr>
          <p:cNvPicPr>
            <a:picLocks noChangeAspect="1"/>
          </p:cNvPicPr>
          <p:nvPr/>
        </p:nvPicPr>
        <p:blipFill rotWithShape="1">
          <a:blip r:embed="rId3"/>
          <a:srcRect t="7237"/>
          <a:stretch/>
        </p:blipFill>
        <p:spPr>
          <a:xfrm>
            <a:off x="784734" y="1579220"/>
            <a:ext cx="7940977" cy="4850766"/>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50"/>
            <a:ext cx="8862515" cy="3799912"/>
          </a:xfrm>
        </p:spPr>
        <p:txBody>
          <a:bodyPr/>
          <a:lstStyle/>
          <a:p>
            <a:pPr marL="0" indent="0">
              <a:spcBef>
                <a:spcPts val="0"/>
              </a:spcBef>
              <a:buClrTx/>
              <a:buSzTx/>
              <a:buNone/>
            </a:pPr>
            <a:r>
              <a:rPr lang="en-US" b="0">
                <a:solidFill>
                  <a:srgbClr val="000000"/>
                </a:solidFill>
              </a:rPr>
              <a:t>	</a:t>
            </a:r>
            <a:endParaRPr lang="en-US"/>
          </a:p>
        </p:txBody>
      </p:sp>
      <p:sp>
        <p:nvSpPr>
          <p:cNvPr id="8" name="TextBox 7"/>
          <p:cNvSpPr txBox="1"/>
          <p:nvPr/>
        </p:nvSpPr>
        <p:spPr>
          <a:xfrm>
            <a:off x="1229404" y="6421984"/>
            <a:ext cx="7481455"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997591"/>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499</TotalTime>
  <Words>5708</Words>
  <Application>Microsoft Office PowerPoint</Application>
  <PresentationFormat>35mm Slides</PresentationFormat>
  <Paragraphs>1781</Paragraphs>
  <Slides>25</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Courier New</vt:lpstr>
      <vt:lpstr>Latha</vt:lpstr>
      <vt:lpstr>Myriad Web Pro</vt:lpstr>
      <vt:lpstr>Times New Roman</vt:lpstr>
      <vt:lpstr>Verdana</vt:lpstr>
      <vt:lpstr>Wingdings</vt:lpstr>
      <vt:lpstr>NCCDPHP_ppt_darktheme[1]</vt:lpstr>
      <vt:lpstr>NCEZID_ppt_lighttheme[1]</vt:lpstr>
      <vt:lpstr>Prevalence of Self-Reported Obesity Among  U.S. Adults by State and Territory</vt:lpstr>
      <vt:lpstr>Prevalence of Self-Reported Obesity Among  U.S. Adults by State and Territory</vt:lpstr>
      <vt:lpstr>Prevalence of Self-Reported Obesity Among  U.S. Adults by State and Territory</vt:lpstr>
      <vt:lpstr>Prevalence of Self-Reported Obesity Among  U.S. Adults by State and Territory</vt:lpstr>
      <vt:lpstr>Prevalence¶ of Self-Reported Obesity Among U.S. Adults by State and Territory, BRFSS, 2011</vt:lpstr>
      <vt:lpstr>Prevalence¶ of Self-Reported Obesity Among U.S. Adults by State and Territory, BRFSS, 2012</vt:lpstr>
      <vt:lpstr>Prevalence¶ of Self-Reported Obesity Among U.S. Adults by State and Territory, BRFSS, 2013</vt:lpstr>
      <vt:lpstr>Prevalence¶ of Self-Reported Obesity Among U.S. Adults by State and Territory, BRFSS, 2014</vt:lpstr>
      <vt:lpstr>Prevalence¶ of Self-Reported Obesity Among U.S. Adults by State and Territory, BRFSS, 2015</vt:lpstr>
      <vt:lpstr>Prevalence¶ of Self-Reported Obesity Among U.S. Adults by State and Territory, BRFSS, 2016</vt:lpstr>
      <vt:lpstr>Prevalence¶ of Self-Reported Obesity Among U.S. Adults by State and Territory, BRFSS, 2017</vt:lpstr>
      <vt:lpstr>Prevalence¶ of Self-Reported Obesity Among U.S. Adults by State and Territory, BRFSS, 2018</vt:lpstr>
      <vt:lpstr>Prevalence¶ of Self-Reported Obesity Among U.S. Adults by State and Territory, BRFSS, 2019</vt:lpstr>
      <vt:lpstr>Prevalence¶ of Self-Reported Obesity Among U.S. Adults by State and Territory, BRFSS, 2020</vt:lpstr>
      <vt:lpstr> Prevalence¶ of Self-Reported Obesity Among U.S. Adults by State and Territory, BRFSS, 2011</vt:lpstr>
      <vt:lpstr> Prevalence¶ of Self-Reported Obesity Among U.S. Adults by State and Territory, BRFSS, 2012</vt:lpstr>
      <vt:lpstr>Prevalence¶ of Self-Reported Obesity Among U.S. Adults by State and Territory, BRFSS, 2013</vt:lpstr>
      <vt:lpstr> Prevalence¶ of Self-Reported Obesity Among U.S. Adults by State and Territory, BRFSS, 2014</vt:lpstr>
      <vt:lpstr> Prevalence¶ of Self-Reported Obesity Among U.S. Adults by State and Territory, BRFSS, 2015</vt:lpstr>
      <vt:lpstr> Prevalence¶ of Self-Reported Obesity Among U.S. Adults by State and Territory, BRFSS, 2016</vt:lpstr>
      <vt:lpstr> Prevalence¶ of Self-Reported Obesity Among U.S. Adults by State and Territory, BRFSS, 2017</vt:lpstr>
      <vt:lpstr> Prevalence¶ of Self-Reported Obesity Among U.S. Adults by State and Territory, BRFSS, 2018</vt:lpstr>
      <vt:lpstr> Prevalence¶ of Self-Reported Obesity Among U.S. Adults by State and Territory, BRFSS, 2019</vt:lpstr>
      <vt:lpstr> Prevalence¶ of Self-Reported Obesity Among U.S. Adults by State and Territory, BRFSS, 2020</vt:lpstr>
      <vt:lpstr> Prevalence¶ of Self-Reported Obesity Among U.S. Adults by State and Territory, BRFSS, 2020</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25</cp:revision>
  <cp:lastPrinted>2019-08-01T19:27:15Z</cp:lastPrinted>
  <dcterms:created xsi:type="dcterms:W3CDTF">2000-10-25T15:41:08Z</dcterms:created>
  <dcterms:modified xsi:type="dcterms:W3CDTF">2022-05-09T14:48:18Z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2021-08-05T18:32:31Z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1c6404f3-5063-40ee-b372-ec1d31ac3843</vt:lpwstr>
  </property>
  <property fmtid="{D5CDD505-2E9C-101B-9397-08002B2CF9AE}" pid="9" name="MSIP_Label_7b94a7b8-f06c-4dfe-bdcc-9b548fd58c31_ContentBits">
    <vt:lpwstr>0</vt:lpwstr>
  </property>
</Properties>
</file>