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730" r:id="rId2"/>
    <p:sldMasterId id="2147483740" r:id="rId3"/>
  </p:sldMasterIdLst>
  <p:notesMasterIdLst>
    <p:notesMasterId r:id="rId22"/>
  </p:notesMasterIdLst>
  <p:handoutMasterIdLst>
    <p:handoutMasterId r:id="rId23"/>
  </p:handoutMasterIdLst>
  <p:sldIdLst>
    <p:sldId id="539" r:id="rId4"/>
    <p:sldId id="542" r:id="rId5"/>
    <p:sldId id="545" r:id="rId6"/>
    <p:sldId id="582" r:id="rId7"/>
    <p:sldId id="591" r:id="rId8"/>
    <p:sldId id="592" r:id="rId9"/>
    <p:sldId id="589" r:id="rId10"/>
    <p:sldId id="593" r:id="rId11"/>
    <p:sldId id="594" r:id="rId12"/>
    <p:sldId id="590" r:id="rId13"/>
    <p:sldId id="595" r:id="rId14"/>
    <p:sldId id="596" r:id="rId15"/>
    <p:sldId id="597" r:id="rId16"/>
    <p:sldId id="598" r:id="rId17"/>
    <p:sldId id="599" r:id="rId18"/>
    <p:sldId id="605" r:id="rId19"/>
    <p:sldId id="603" r:id="rId20"/>
    <p:sldId id="604" r:id="rId21"/>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384" userDrawn="1">
          <p15:clr>
            <a:srgbClr val="A4A3A4"/>
          </p15:clr>
        </p15:guide>
        <p15:guide id="3" pos="6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uire, Lisa (CDC/ONDIEH/NCIPC)" initials="LCM" lastIdx="2" clrIdx="0"/>
  <p:cmAuthor id="1" name="CDC User" initials="DAG" lastIdx="3" clrIdx="1"/>
  <p:cmAuthor id="2" name="Ederer, David (CDC/DDNID/NCCDPHP/DNPAO)" initials="E(" lastIdx="1" clrIdx="2">
    <p:extLst>
      <p:ext uri="{19B8F6BF-5375-455C-9EA6-DF929625EA0E}">
        <p15:presenceInfo xmlns:p15="http://schemas.microsoft.com/office/powerpoint/2012/main" userId="S::xhj2@cdc.gov::66410689-e4e9-4a94-87f9-ef385ed74ac4" providerId="AD"/>
      </p:ext>
    </p:extLst>
  </p:cmAuthor>
  <p:cmAuthor id="3" name="Zhao, Lixia (CDC/DDNID/NCCDPHP/DNPAO)" initials="ZL(" lastIdx="1" clrIdx="3">
    <p:extLst>
      <p:ext uri="{19B8F6BF-5375-455C-9EA6-DF929625EA0E}">
        <p15:presenceInfo xmlns:p15="http://schemas.microsoft.com/office/powerpoint/2012/main" userId="S::ynl3@cdc.gov::4676f9d5-1308-442c-a674-67b1138ed07f" providerId="AD"/>
      </p:ext>
    </p:extLst>
  </p:cmAuthor>
  <p:cmAuthor id="4" name="Evelyn" initials="E" lastIdx="3" clrIdx="4">
    <p:extLst>
      <p:ext uri="{19B8F6BF-5375-455C-9EA6-DF929625EA0E}">
        <p15:presenceInfo xmlns:p15="http://schemas.microsoft.com/office/powerpoint/2012/main" userId="S::ydj2@cdc.gov::6ac5eaec-675e-457c-bb46-8f407369e67b" providerId="AD"/>
      </p:ext>
    </p:extLst>
  </p:cmAuthor>
  <p:cmAuthor id="5" name="Moore, Georgia Ann (CDC/DDPHSIS/CSTLTS/OD)" initials="MGA(" lastIdx="3" clrIdx="5">
    <p:extLst>
      <p:ext uri="{19B8F6BF-5375-455C-9EA6-DF929625EA0E}">
        <p15:presenceInfo xmlns:p15="http://schemas.microsoft.com/office/powerpoint/2012/main" userId="S::gbm7@cdc.gov::3d8af32e-2536-40e7-8bd3-fae50345a15a" providerId="AD"/>
      </p:ext>
    </p:extLst>
  </p:cmAuthor>
  <p:cmAuthor id="6" name="CSTLTS ADS" initials="acy2" lastIdx="3" clrIdx="6">
    <p:extLst>
      <p:ext uri="{19B8F6BF-5375-455C-9EA6-DF929625EA0E}">
        <p15:presenceInfo xmlns:p15="http://schemas.microsoft.com/office/powerpoint/2012/main" userId="CSTLTS A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60606"/>
    <a:srgbClr val="BCE292"/>
    <a:srgbClr val="9ED561"/>
    <a:srgbClr val="E8FECE"/>
    <a:srgbClr val="FAF400"/>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86375" autoAdjust="0"/>
  </p:normalViewPr>
  <p:slideViewPr>
    <p:cSldViewPr snapToGrid="0">
      <p:cViewPr varScale="1">
        <p:scale>
          <a:sx n="89" d="100"/>
          <a:sy n="89" d="100"/>
        </p:scale>
        <p:origin x="948" y="90"/>
      </p:cViewPr>
      <p:guideLst>
        <p:guide orient="horz" pos="696"/>
        <p:guide pos="384"/>
        <p:guide pos="64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5" d="100"/>
          <a:sy n="55" d="100"/>
        </p:scale>
        <p:origin x="-1806" y="-9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Lixia (CDC/DDNID/NCCDPHP/DNPAO)" userId="4676f9d5-1308-442c-a674-67b1138ed07f" providerId="ADAL" clId="{754F5271-AD11-429A-AFB7-0C0069333F15}"/>
    <pc:docChg chg="undo custSel modSld">
      <pc:chgData name="Zhao, Lixia (CDC/DDNID/NCCDPHP/DNPAO)" userId="4676f9d5-1308-442c-a674-67b1138ed07f" providerId="ADAL" clId="{754F5271-AD11-429A-AFB7-0C0069333F15}" dt="2022-03-29T19:14:18.821" v="116" actId="20577"/>
      <pc:docMkLst>
        <pc:docMk/>
      </pc:docMkLst>
      <pc:sldChg chg="modSp mod">
        <pc:chgData name="Zhao, Lixia (CDC/DDNID/NCCDPHP/DNPAO)" userId="4676f9d5-1308-442c-a674-67b1138ed07f" providerId="ADAL" clId="{754F5271-AD11-429A-AFB7-0C0069333F15}" dt="2022-03-29T15:26:35.635" v="66" actId="948"/>
        <pc:sldMkLst>
          <pc:docMk/>
          <pc:sldMk cId="211769923" sldId="598"/>
        </pc:sldMkLst>
        <pc:spChg chg="mod">
          <ac:chgData name="Zhao, Lixia (CDC/DDNID/NCCDPHP/DNPAO)" userId="4676f9d5-1308-442c-a674-67b1138ed07f" providerId="ADAL" clId="{754F5271-AD11-429A-AFB7-0C0069333F15}" dt="2022-03-29T15:26:35.635" v="66" actId="948"/>
          <ac:spMkLst>
            <pc:docMk/>
            <pc:sldMk cId="211769923" sldId="598"/>
            <ac:spMk id="2" creationId="{00000000-0000-0000-0000-000000000000}"/>
          </ac:spMkLst>
        </pc:spChg>
      </pc:sldChg>
      <pc:sldChg chg="modSp mod delCm">
        <pc:chgData name="Zhao, Lixia (CDC/DDNID/NCCDPHP/DNPAO)" userId="4676f9d5-1308-442c-a674-67b1138ed07f" providerId="ADAL" clId="{754F5271-AD11-429A-AFB7-0C0069333F15}" dt="2022-03-29T19:14:06.999" v="115" actId="20577"/>
        <pc:sldMkLst>
          <pc:docMk/>
          <pc:sldMk cId="1198868466" sldId="603"/>
        </pc:sldMkLst>
        <pc:spChg chg="mod">
          <ac:chgData name="Zhao, Lixia (CDC/DDNID/NCCDPHP/DNPAO)" userId="4676f9d5-1308-442c-a674-67b1138ed07f" providerId="ADAL" clId="{754F5271-AD11-429A-AFB7-0C0069333F15}" dt="2022-03-29T19:14:06.999" v="115" actId="20577"/>
          <ac:spMkLst>
            <pc:docMk/>
            <pc:sldMk cId="1198868466" sldId="603"/>
            <ac:spMk id="2" creationId="{00000000-0000-0000-0000-000000000000}"/>
          </ac:spMkLst>
        </pc:spChg>
      </pc:sldChg>
      <pc:sldChg chg="modSp mod delCm">
        <pc:chgData name="Zhao, Lixia (CDC/DDNID/NCCDPHP/DNPAO)" userId="4676f9d5-1308-442c-a674-67b1138ed07f" providerId="ADAL" clId="{754F5271-AD11-429A-AFB7-0C0069333F15}" dt="2022-03-29T19:14:18.821" v="116" actId="20577"/>
        <pc:sldMkLst>
          <pc:docMk/>
          <pc:sldMk cId="2570849238" sldId="604"/>
        </pc:sldMkLst>
        <pc:spChg chg="mod">
          <ac:chgData name="Zhao, Lixia (CDC/DDNID/NCCDPHP/DNPAO)" userId="4676f9d5-1308-442c-a674-67b1138ed07f" providerId="ADAL" clId="{754F5271-AD11-429A-AFB7-0C0069333F15}" dt="2022-03-29T19:14:18.821" v="116" actId="20577"/>
          <ac:spMkLst>
            <pc:docMk/>
            <pc:sldMk cId="2570849238" sldId="604"/>
            <ac:spMk id="2" creationId="{00000000-0000-0000-0000-000000000000}"/>
          </ac:spMkLst>
        </pc:spChg>
      </pc:sldChg>
      <pc:sldChg chg="modSp mod delCm">
        <pc:chgData name="Zhao, Lixia (CDC/DDNID/NCCDPHP/DNPAO)" userId="4676f9d5-1308-442c-a674-67b1138ed07f" providerId="ADAL" clId="{754F5271-AD11-429A-AFB7-0C0069333F15}" dt="2022-03-29T19:13:13.208" v="114" actId="20577"/>
        <pc:sldMkLst>
          <pc:docMk/>
          <pc:sldMk cId="3997508519" sldId="605"/>
        </pc:sldMkLst>
        <pc:spChg chg="mod">
          <ac:chgData name="Zhao, Lixia (CDC/DDNID/NCCDPHP/DNPAO)" userId="4676f9d5-1308-442c-a674-67b1138ed07f" providerId="ADAL" clId="{754F5271-AD11-429A-AFB7-0C0069333F15}" dt="2022-03-29T19:13:13.208" v="114" actId="20577"/>
          <ac:spMkLst>
            <pc:docMk/>
            <pc:sldMk cId="3997508519" sldId="605"/>
            <ac:spMk id="2" creationId="{00000000-0000-0000-0000-000000000000}"/>
          </ac:spMkLst>
        </pc:spChg>
        <pc:picChg chg="mod">
          <ac:chgData name="Zhao, Lixia (CDC/DDNID/NCCDPHP/DNPAO)" userId="4676f9d5-1308-442c-a674-67b1138ed07f" providerId="ADAL" clId="{754F5271-AD11-429A-AFB7-0C0069333F15}" dt="2022-03-29T15:15:34.390" v="12" actId="1076"/>
          <ac:picMkLst>
            <pc:docMk/>
            <pc:sldMk cId="3997508519" sldId="605"/>
            <ac:picMk id="6" creationId="{437BBCF4-EB4B-44E3-BBFB-2A4E579E24A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1" y="0"/>
            <a:ext cx="3033306"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0"/>
            <a:ext cx="3033305" cy="449705"/>
          </a:xfrm>
          <a:prstGeom prst="rect">
            <a:avLst/>
          </a:prstGeom>
          <a:noFill/>
          <a:ln w="9525">
            <a:noFill/>
            <a:miter lim="800000"/>
            <a:headEnd/>
            <a:tailEnd/>
          </a:ln>
          <a:effectLst/>
        </p:spPr>
        <p:txBody>
          <a:bodyPr vert="horz" wrap="square" lIns="90395" tIns="45198" rIns="90395" bIns="4519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1" y="8694295"/>
            <a:ext cx="3033306"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95" tIns="45198" rIns="90395" bIns="4519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3822"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defTabSz="916716"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19" y="0"/>
            <a:ext cx="3023821" cy="457513"/>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lvl1pPr algn="r" defTabSz="916716"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5" y="4344027"/>
            <a:ext cx="5118209" cy="4114488"/>
          </a:xfrm>
          <a:prstGeom prst="rect">
            <a:avLst/>
          </a:prstGeom>
          <a:noFill/>
          <a:ln w="9525">
            <a:noFill/>
            <a:miter lim="800000"/>
            <a:headEnd/>
            <a:tailEnd/>
          </a:ln>
          <a:effectLst/>
        </p:spPr>
        <p:txBody>
          <a:bodyPr vert="horz" wrap="square" lIns="91678" tIns="45840" rIns="91678" bIns="458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491"/>
            <a:ext cx="3023822"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defTabSz="916716"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19" y="8686491"/>
            <a:ext cx="3023821" cy="457512"/>
          </a:xfrm>
          <a:prstGeom prst="rect">
            <a:avLst/>
          </a:prstGeom>
          <a:noFill/>
          <a:ln w="9525">
            <a:noFill/>
            <a:miter lim="800000"/>
            <a:headEnd/>
            <a:tailEnd/>
          </a:ln>
          <a:effectLst/>
        </p:spPr>
        <p:txBody>
          <a:bodyPr vert="horz" wrap="square" lIns="91678" tIns="45840" rIns="91678" bIns="45840" numCol="1" anchor="b" anchorCtr="0" compatLnSpc="1">
            <a:prstTxWarp prst="textNoShape">
              <a:avLst/>
            </a:prstTxWarp>
          </a:bodyPr>
          <a:lstStyle>
            <a:lvl1pPr algn="r" defTabSz="916716"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a:t>
            </a:fld>
            <a:endParaRPr lang="en-US"/>
          </a:p>
        </p:txBody>
      </p:sp>
    </p:spTree>
    <p:extLst>
      <p:ext uri="{BB962C8B-B14F-4D97-AF65-F5344CB8AC3E}">
        <p14:creationId xmlns:p14="http://schemas.microsoft.com/office/powerpoint/2010/main" val="10503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849000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13</a:t>
            </a:fld>
            <a:endParaRPr lang="en-US"/>
          </a:p>
        </p:txBody>
      </p:sp>
    </p:spTree>
    <p:extLst>
      <p:ext uri="{BB962C8B-B14F-4D97-AF65-F5344CB8AC3E}">
        <p14:creationId xmlns:p14="http://schemas.microsoft.com/office/powerpoint/2010/main" val="53945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14</a:t>
            </a:fld>
            <a:endParaRPr lang="en-US"/>
          </a:p>
        </p:txBody>
      </p:sp>
    </p:spTree>
    <p:extLst>
      <p:ext uri="{BB962C8B-B14F-4D97-AF65-F5344CB8AC3E}">
        <p14:creationId xmlns:p14="http://schemas.microsoft.com/office/powerpoint/2010/main" val="45886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73598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16</a:t>
            </a:fld>
            <a:endParaRPr lang="en-US"/>
          </a:p>
        </p:txBody>
      </p:sp>
    </p:spTree>
    <p:extLst>
      <p:ext uri="{BB962C8B-B14F-4D97-AF65-F5344CB8AC3E}">
        <p14:creationId xmlns:p14="http://schemas.microsoft.com/office/powerpoint/2010/main" val="96076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17</a:t>
            </a:fld>
            <a:endParaRPr lang="en-US"/>
          </a:p>
        </p:txBody>
      </p:sp>
    </p:spTree>
    <p:extLst>
      <p:ext uri="{BB962C8B-B14F-4D97-AF65-F5344CB8AC3E}">
        <p14:creationId xmlns:p14="http://schemas.microsoft.com/office/powerpoint/2010/main" val="354257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60583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4</a:t>
            </a:fld>
            <a:endParaRPr lang="en-US"/>
          </a:p>
        </p:txBody>
      </p:sp>
    </p:spTree>
    <p:extLst>
      <p:ext uri="{BB962C8B-B14F-4D97-AF65-F5344CB8AC3E}">
        <p14:creationId xmlns:p14="http://schemas.microsoft.com/office/powerpoint/2010/main" val="51553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5</a:t>
            </a:fld>
            <a:endParaRPr lang="en-US"/>
          </a:p>
        </p:txBody>
      </p:sp>
    </p:spTree>
    <p:extLst>
      <p:ext uri="{BB962C8B-B14F-4D97-AF65-F5344CB8AC3E}">
        <p14:creationId xmlns:p14="http://schemas.microsoft.com/office/powerpoint/2010/main" val="31591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70348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7</a:t>
            </a:fld>
            <a:endParaRPr lang="en-US"/>
          </a:p>
        </p:txBody>
      </p:sp>
    </p:spTree>
    <p:extLst>
      <p:ext uri="{BB962C8B-B14F-4D97-AF65-F5344CB8AC3E}">
        <p14:creationId xmlns:p14="http://schemas.microsoft.com/office/powerpoint/2010/main" val="172213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8</a:t>
            </a:fld>
            <a:endParaRPr lang="en-US"/>
          </a:p>
        </p:txBody>
      </p:sp>
    </p:spTree>
    <p:extLst>
      <p:ext uri="{BB962C8B-B14F-4D97-AF65-F5344CB8AC3E}">
        <p14:creationId xmlns:p14="http://schemas.microsoft.com/office/powerpoint/2010/main" val="188505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76460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10</a:t>
            </a:fld>
            <a:endParaRPr lang="en-US"/>
          </a:p>
        </p:txBody>
      </p:sp>
    </p:spTree>
    <p:extLst>
      <p:ext uri="{BB962C8B-B14F-4D97-AF65-F5344CB8AC3E}">
        <p14:creationId xmlns:p14="http://schemas.microsoft.com/office/powerpoint/2010/main" val="28929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11</a:t>
            </a:fld>
            <a:endParaRPr lang="en-US"/>
          </a:p>
        </p:txBody>
      </p:sp>
    </p:spTree>
    <p:extLst>
      <p:ext uri="{BB962C8B-B14F-4D97-AF65-F5344CB8AC3E}">
        <p14:creationId xmlns:p14="http://schemas.microsoft.com/office/powerpoint/2010/main" val="315758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2E0D-6485-4017-A1BE-6FD4DBC85973}"/>
              </a:ext>
            </a:extLst>
          </p:cNvPr>
          <p:cNvSpPr>
            <a:spLocks noGrp="1"/>
          </p:cNvSpPr>
          <p:nvPr>
            <p:ph type="ctrTitle"/>
          </p:nvPr>
        </p:nvSpPr>
        <p:spPr>
          <a:xfrm>
            <a:off x="1285875" y="1122363"/>
            <a:ext cx="771525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CE96A-4367-47F5-B211-314F2C4B4251}"/>
              </a:ext>
            </a:extLst>
          </p:cNvPr>
          <p:cNvSpPr>
            <a:spLocks noGrp="1"/>
          </p:cNvSpPr>
          <p:nvPr>
            <p:ph type="subTitle" idx="1"/>
          </p:nvPr>
        </p:nvSpPr>
        <p:spPr>
          <a:xfrm>
            <a:off x="1285875" y="3602038"/>
            <a:ext cx="77152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44432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80452640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191724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2080585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91768215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20909704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1"/>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7514224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1"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1" y="1435102"/>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0805831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3229255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dirty="0">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5"/>
            <a:ext cx="6686550" cy="646331"/>
          </a:xfrm>
          <a:prstGeom prst="rect">
            <a:avLst/>
          </a:prstGeom>
        </p:spPr>
        <p:txBody>
          <a:bodyPr wrap="square">
            <a:spAutoFit/>
          </a:bodyPr>
          <a:lstStyle/>
          <a:p>
            <a:pPr fontAlgn="auto">
              <a:spcBef>
                <a:spcPts val="0"/>
              </a:spcBef>
              <a:spcAft>
                <a:spcPts val="0"/>
              </a:spcAft>
            </a:pPr>
            <a:r>
              <a:rPr lang="en-US" sz="1200" dirty="0">
                <a:solidFill>
                  <a:srgbClr val="0039A6"/>
                </a:solidFill>
                <a:latin typeface="Myriad Web Pro"/>
              </a:rPr>
              <a:t>1600 Clifton Road NE, Atlanta, GA 30333</a:t>
            </a:r>
          </a:p>
          <a:p>
            <a:pPr fontAlgn="auto">
              <a:spcBef>
                <a:spcPts val="0"/>
              </a:spcBef>
              <a:spcAft>
                <a:spcPts val="0"/>
              </a:spcAft>
            </a:pPr>
            <a:r>
              <a:rPr lang="en-US" sz="1200" dirty="0">
                <a:solidFill>
                  <a:srgbClr val="0039A6"/>
                </a:solidFill>
                <a:latin typeface="Myriad Web Pro"/>
              </a:rPr>
              <a:t>Telephone, 1-800-CDC-INFO (232-4636)/TTY: 1-888-232-6348</a:t>
            </a:r>
          </a:p>
          <a:p>
            <a:pPr fontAlgn="auto">
              <a:spcBef>
                <a:spcPts val="0"/>
              </a:spcBef>
              <a:spcAft>
                <a:spcPts val="0"/>
              </a:spcAft>
            </a:pPr>
            <a:r>
              <a:rPr lang="en-US" sz="1200" dirty="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15898061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9092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1755"/>
            <a:ext cx="9258300" cy="1247738"/>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kern="0" dirty="0">
                <a:latin typeface="Verdana" panose="020B0604030504040204" pitchFamily="34" charset="0"/>
                <a:ea typeface="Verdana" panose="020B0604030504040204" pitchFamily="34" charset="0"/>
                <a:cs typeface="Verdana" panose="020B0604030504040204" pitchFamily="34" charset="0"/>
              </a:rPr>
              <a:t>BRFSS, </a:t>
            </a:r>
            <a:r>
              <a:rPr lang="en-US" sz="2400" dirty="0">
                <a:latin typeface="Verdana" panose="020B0604030504040204" pitchFamily="34" charset="0"/>
                <a:ea typeface="Verdana" panose="020B0604030504040204" pitchFamily="34" charset="0"/>
                <a:cs typeface="Verdana" panose="020B0604030504040204" pitchFamily="34" charset="0"/>
              </a:rPr>
              <a:t>2018–2020</a:t>
            </a:r>
          </a:p>
        </p:txBody>
      </p:sp>
      <p:sp>
        <p:nvSpPr>
          <p:cNvPr id="3" name="Content Placeholder 2"/>
          <p:cNvSpPr>
            <a:spLocks noGrp="1"/>
          </p:cNvSpPr>
          <p:nvPr>
            <p:ph idx="1"/>
          </p:nvPr>
        </p:nvSpPr>
        <p:spPr>
          <a:xfrm>
            <a:off x="1114425" y="1876425"/>
            <a:ext cx="8229600" cy="3990975"/>
          </a:xfrm>
        </p:spPr>
        <p:txBody>
          <a:bodyPr/>
          <a:lstStyle/>
          <a:p>
            <a:pPr>
              <a:buNone/>
            </a:pPr>
            <a:endParaRPr lang="en-US" dirty="0">
              <a:solidFill>
                <a:srgbClr val="000000"/>
              </a:solidFill>
            </a:endParaRPr>
          </a:p>
          <a:p>
            <a:pPr marL="0" indent="0">
              <a:buNone/>
            </a:pPr>
            <a:r>
              <a:rPr lang="en-US" dirty="0">
                <a:solidFill>
                  <a:srgbClr val="080808"/>
                </a:solidFill>
              </a:rPr>
              <a:t>Definitions</a:t>
            </a:r>
          </a:p>
          <a:p>
            <a:r>
              <a:rPr lang="en-US" dirty="0">
                <a:solidFill>
                  <a:srgbClr val="080808"/>
                </a:solidFill>
              </a:rPr>
              <a:t>Obesity: Body Mass Index (BMI) of 30 kg/m</a:t>
            </a:r>
            <a:r>
              <a:rPr lang="en-US" baseline="30000" dirty="0">
                <a:solidFill>
                  <a:srgbClr val="080808"/>
                </a:solidFill>
              </a:rPr>
              <a:t>2</a:t>
            </a:r>
            <a:r>
              <a:rPr lang="en-US" dirty="0">
                <a:solidFill>
                  <a:srgbClr val="080808"/>
                </a:solidFill>
              </a:rPr>
              <a:t> or higher.</a:t>
            </a:r>
          </a:p>
          <a:p>
            <a:pPr marL="0" indent="0">
              <a:buNone/>
            </a:pPr>
            <a:endParaRPr lang="en-US" b="0" dirty="0">
              <a:solidFill>
                <a:srgbClr val="080808"/>
              </a:solidFill>
            </a:endParaRPr>
          </a:p>
          <a:p>
            <a:r>
              <a:rPr lang="en-US" dirty="0">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dirty="0">
              <a:solidFill>
                <a:srgbClr val="000000"/>
              </a:solidFill>
            </a:endParaRPr>
          </a:p>
        </p:txBody>
      </p:sp>
      <p:pic>
        <p:nvPicPr>
          <p:cNvPr id="1026"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4" y="299624"/>
            <a:ext cx="9372613" cy="8132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and Territory,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Hispanic Adults, by State and Territory, BRFSS, 2018–2020">
            <a:extLst>
              <a:ext uri="{FF2B5EF4-FFF2-40B4-BE49-F238E27FC236}">
                <a16:creationId xmlns:a16="http://schemas.microsoft.com/office/drawing/2014/main" id="{F606DF40-E70C-4941-9C41-ED8F6C8754F8}"/>
              </a:ext>
            </a:extLst>
          </p:cNvPr>
          <p:cNvPicPr>
            <a:picLocks noChangeAspect="1"/>
          </p:cNvPicPr>
          <p:nvPr/>
        </p:nvPicPr>
        <p:blipFill>
          <a:blip r:embed="rId3"/>
          <a:stretch>
            <a:fillRect/>
          </a:stretch>
        </p:blipFill>
        <p:spPr>
          <a:xfrm>
            <a:off x="1095959" y="1299524"/>
            <a:ext cx="7856800" cy="4967217"/>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sp>
        <p:nvSpPr>
          <p:cNvPr id="6" name="TextBox 5"/>
          <p:cNvSpPr txBox="1"/>
          <p:nvPr/>
        </p:nvSpPr>
        <p:spPr>
          <a:xfrm>
            <a:off x="1451205" y="6301466"/>
            <a:ext cx="754386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089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152" y="272955"/>
            <a:ext cx="8718697" cy="810778"/>
          </a:xfrm>
        </p:spPr>
        <p:txBody>
          <a:bodyPr/>
          <a:lstStyle/>
          <a:p>
            <a:br>
              <a:rPr lang="en-US" sz="2000" kern="0" dirty="0">
                <a:solidFill>
                  <a:srgbClr val="000000"/>
                </a:solidFill>
                <a:latin typeface="Verdana"/>
              </a:rPr>
            </a:br>
            <a:r>
              <a:rPr lang="en-US" sz="2000" kern="0" dirty="0">
                <a:latin typeface="Verdana"/>
              </a:rPr>
              <a:t>Prevalence of Self-Reported Obesity Among Hispanic Adults, by State and Territory, BRFSS, 2018–2020</a:t>
            </a:r>
          </a:p>
        </p:txBody>
      </p:sp>
      <p:sp>
        <p:nvSpPr>
          <p:cNvPr id="4" name="Text Placeholder 3"/>
          <p:cNvSpPr>
            <a:spLocks noGrp="1"/>
          </p:cNvSpPr>
          <p:nvPr>
            <p:ph type="body" sz="quarter" idx="11"/>
          </p:nvPr>
        </p:nvSpPr>
        <p:spPr>
          <a:xfrm>
            <a:off x="594662" y="6092798"/>
            <a:ext cx="9189208" cy="668866"/>
          </a:xfrm>
        </p:spPr>
        <p:txBody>
          <a:bodyPr/>
          <a:lstStyle/>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graphicFrame>
        <p:nvGraphicFramePr>
          <p:cNvPr id="3" name="Table 2">
            <a:extLst>
              <a:ext uri="{FF2B5EF4-FFF2-40B4-BE49-F238E27FC236}">
                <a16:creationId xmlns:a16="http://schemas.microsoft.com/office/drawing/2014/main" id="{C931F29C-EEFA-4F9C-958F-CDFFDBBE92F5}"/>
              </a:ext>
            </a:extLst>
          </p:cNvPr>
          <p:cNvGraphicFramePr>
            <a:graphicFrameLocks noGrp="1"/>
          </p:cNvGraphicFramePr>
          <p:nvPr>
            <p:extLst>
              <p:ext uri="{D42A27DB-BD31-4B8C-83A1-F6EECF244321}">
                <p14:modId xmlns:p14="http://schemas.microsoft.com/office/powerpoint/2010/main" val="3824583491"/>
              </p:ext>
            </p:extLst>
          </p:nvPr>
        </p:nvGraphicFramePr>
        <p:xfrm>
          <a:off x="1046742" y="1100931"/>
          <a:ext cx="4030579" cy="4894736"/>
        </p:xfrm>
        <a:graphic>
          <a:graphicData uri="http://schemas.openxmlformats.org/drawingml/2006/table">
            <a:tbl>
              <a:tblPr firstRow="1"/>
              <a:tblGrid>
                <a:gridCol w="1247623">
                  <a:extLst>
                    <a:ext uri="{9D8B030D-6E8A-4147-A177-3AD203B41FA5}">
                      <a16:colId xmlns:a16="http://schemas.microsoft.com/office/drawing/2014/main" val="1629300963"/>
                    </a:ext>
                  </a:extLst>
                </a:gridCol>
                <a:gridCol w="1150846">
                  <a:extLst>
                    <a:ext uri="{9D8B030D-6E8A-4147-A177-3AD203B41FA5}">
                      <a16:colId xmlns:a16="http://schemas.microsoft.com/office/drawing/2014/main" val="1887741920"/>
                    </a:ext>
                  </a:extLst>
                </a:gridCol>
                <a:gridCol w="1632110">
                  <a:extLst>
                    <a:ext uri="{9D8B030D-6E8A-4147-A177-3AD203B41FA5}">
                      <a16:colId xmlns:a16="http://schemas.microsoft.com/office/drawing/2014/main" val="3718536226"/>
                    </a:ext>
                  </a:extLst>
                </a:gridCol>
              </a:tblGrid>
              <a:tr h="171766">
                <a:tc>
                  <a:txBody>
                    <a:bodyPr/>
                    <a:lstStyle/>
                    <a:p>
                      <a:pPr algn="l" fontAlgn="b"/>
                      <a:r>
                        <a:rPr lang="en-US" sz="1100" b="1" i="0" u="none" strike="noStrike">
                          <a:solidFill>
                            <a:srgbClr val="000000"/>
                          </a:solidFill>
                          <a:effectLst/>
                          <a:latin typeface="Calibri" panose="020F0502020204030204" pitchFamily="34" charset="0"/>
                        </a:rPr>
                        <a:t>State</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971578"/>
                  </a:ext>
                </a:extLst>
              </a:tr>
              <a:tr h="171766">
                <a:tc>
                  <a:txBody>
                    <a:bodyPr/>
                    <a:lstStyle/>
                    <a:p>
                      <a:pPr algn="l" fontAlgn="b"/>
                      <a:r>
                        <a:rPr lang="en-US" sz="1100" b="0" i="0" u="none" strike="noStrike">
                          <a:solidFill>
                            <a:srgbClr val="000000"/>
                          </a:solidFill>
                          <a:effectLst/>
                          <a:latin typeface="Calibri" panose="020F0502020204030204" pitchFamily="34" charset="0"/>
                        </a:rPr>
                        <a:t>Alabama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(27.7, 43.8)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7033497"/>
                  </a:ext>
                </a:extLst>
              </a:tr>
              <a:tr h="171766">
                <a:tc>
                  <a:txBody>
                    <a:bodyPr/>
                    <a:lstStyle/>
                    <a:p>
                      <a:pPr algn="l" fontAlgn="b"/>
                      <a:r>
                        <a:rPr lang="en-US" sz="1100" b="0" i="0" u="none" strike="noStrike">
                          <a:solidFill>
                            <a:srgbClr val="000000"/>
                          </a:solidFill>
                          <a:effectLst/>
                          <a:latin typeface="Calibri" panose="020F0502020204030204" pitchFamily="34" charset="0"/>
                        </a:rPr>
                        <a:t>Alaska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(26.8, 42.0)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3922871"/>
                  </a:ext>
                </a:extLst>
              </a:tr>
              <a:tr h="171766">
                <a:tc>
                  <a:txBody>
                    <a:bodyPr/>
                    <a:lstStyle/>
                    <a:p>
                      <a:pPr algn="l" fontAlgn="b"/>
                      <a:r>
                        <a:rPr lang="en-US" sz="1100" b="0" i="0" u="none" strike="noStrike">
                          <a:solidFill>
                            <a:srgbClr val="000000"/>
                          </a:solidFill>
                          <a:effectLst/>
                          <a:latin typeface="Calibri" panose="020F0502020204030204" pitchFamily="34" charset="0"/>
                        </a:rPr>
                        <a:t>Arizona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(33.7, 38.1)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2491681"/>
                  </a:ext>
                </a:extLst>
              </a:tr>
              <a:tr h="171766">
                <a:tc>
                  <a:txBody>
                    <a:bodyPr/>
                    <a:lstStyle/>
                    <a:p>
                      <a:pPr algn="l" fontAlgn="b"/>
                      <a:r>
                        <a:rPr lang="en-US" sz="1100" b="0" i="0" u="none" strike="noStrike">
                          <a:solidFill>
                            <a:srgbClr val="000000"/>
                          </a:solidFill>
                          <a:effectLst/>
                          <a:latin typeface="Calibri" panose="020F0502020204030204" pitchFamily="34" charset="0"/>
                        </a:rPr>
                        <a:t>Arkansas</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(27.9, 40.7)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2503548"/>
                  </a:ext>
                </a:extLst>
              </a:tr>
              <a:tr h="171766">
                <a:tc>
                  <a:txBody>
                    <a:bodyPr/>
                    <a:lstStyle/>
                    <a:p>
                      <a:pPr algn="l" fontAlgn="b"/>
                      <a:r>
                        <a:rPr lang="en-US" sz="1100" b="0" i="0" u="none" strike="noStrike">
                          <a:solidFill>
                            <a:srgbClr val="000000"/>
                          </a:solidFill>
                          <a:effectLst/>
                          <a:latin typeface="Calibri" panose="020F0502020204030204" pitchFamily="34" charset="0"/>
                        </a:rPr>
                        <a:t>California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(34.7, 37.8)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4015556"/>
                  </a:ext>
                </a:extLst>
              </a:tr>
              <a:tr h="171766">
                <a:tc>
                  <a:txBody>
                    <a:bodyPr/>
                    <a:lstStyle/>
                    <a:p>
                      <a:pPr algn="l" fontAlgn="b"/>
                      <a:r>
                        <a:rPr lang="en-US" sz="1100" b="0" i="0" u="none" strike="noStrike">
                          <a:solidFill>
                            <a:srgbClr val="000000"/>
                          </a:solidFill>
                          <a:effectLst/>
                          <a:latin typeface="Calibri" panose="020F0502020204030204" pitchFamily="34" charset="0"/>
                        </a:rPr>
                        <a:t>Colorado</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(29.2, 32.6)</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0931005"/>
                  </a:ext>
                </a:extLst>
              </a:tr>
              <a:tr h="171766">
                <a:tc>
                  <a:txBody>
                    <a:bodyPr/>
                    <a:lstStyle/>
                    <a:p>
                      <a:pPr algn="l" fontAlgn="b"/>
                      <a:r>
                        <a:rPr lang="en-US" sz="1100" b="0" i="0" u="none" strike="noStrike">
                          <a:solidFill>
                            <a:srgbClr val="000000"/>
                          </a:solidFill>
                          <a:effectLst/>
                          <a:latin typeface="Calibri" panose="020F0502020204030204" pitchFamily="34" charset="0"/>
                        </a:rPr>
                        <a:t>Connecticut</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(32.0, 37.0)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3844407"/>
                  </a:ext>
                </a:extLst>
              </a:tr>
              <a:tr h="171766">
                <a:tc>
                  <a:txBody>
                    <a:bodyPr/>
                    <a:lstStyle/>
                    <a:p>
                      <a:pPr algn="l" fontAlgn="b"/>
                      <a:r>
                        <a:rPr lang="en-US" sz="1100" b="0" i="0" u="none" strike="noStrike">
                          <a:solidFill>
                            <a:srgbClr val="000000"/>
                          </a:solidFill>
                          <a:effectLst/>
                          <a:latin typeface="Calibri" panose="020F0502020204030204" pitchFamily="34" charset="0"/>
                        </a:rPr>
                        <a:t>Delaware</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(30.1, 39.2)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4875136"/>
                  </a:ext>
                </a:extLst>
              </a:tr>
              <a:tr h="171766">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(20.9, 30.1)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8274854"/>
                  </a:ext>
                </a:extLst>
              </a:tr>
              <a:tr h="171766">
                <a:tc>
                  <a:txBody>
                    <a:bodyPr/>
                    <a:lstStyle/>
                    <a:p>
                      <a:pPr algn="l" fontAlgn="b"/>
                      <a:r>
                        <a:rPr lang="en-US" sz="1100" b="0" i="0" u="none" strike="noStrike">
                          <a:solidFill>
                            <a:srgbClr val="000000"/>
                          </a:solidFill>
                          <a:effectLst/>
                          <a:latin typeface="Calibri" panose="020F0502020204030204" pitchFamily="34" charset="0"/>
                        </a:rPr>
                        <a:t>Florida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(27.2, 32.3)</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9449798"/>
                  </a:ext>
                </a:extLst>
              </a:tr>
              <a:tr h="171766">
                <a:tc>
                  <a:txBody>
                    <a:bodyPr/>
                    <a:lstStyle/>
                    <a:p>
                      <a:pPr algn="l" fontAlgn="b"/>
                      <a:r>
                        <a:rPr lang="en-US" sz="1100" b="0" i="0" u="none" strike="noStrike">
                          <a:solidFill>
                            <a:srgbClr val="000000"/>
                          </a:solidFill>
                          <a:effectLst/>
                          <a:latin typeface="Calibri" panose="020F0502020204030204" pitchFamily="34" charset="0"/>
                        </a:rPr>
                        <a:t>Georgia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(31.7, 40.0)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6265234"/>
                  </a:ext>
                </a:extLst>
              </a:tr>
              <a:tr h="171766">
                <a:tc>
                  <a:txBody>
                    <a:bodyPr/>
                    <a:lstStyle/>
                    <a:p>
                      <a:pPr algn="l" fontAlgn="b"/>
                      <a:r>
                        <a:rPr lang="en-US" sz="1100" b="0" i="0" u="none" strike="noStrike">
                          <a:solidFill>
                            <a:srgbClr val="000000"/>
                          </a:solidFill>
                          <a:effectLst/>
                          <a:latin typeface="Calibri" panose="020F0502020204030204" pitchFamily="34" charset="0"/>
                        </a:rPr>
                        <a:t>Guam</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(28.3, 41.7)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4535306"/>
                  </a:ext>
                </a:extLst>
              </a:tr>
              <a:tr h="171766">
                <a:tc>
                  <a:txBody>
                    <a:bodyPr/>
                    <a:lstStyle/>
                    <a:p>
                      <a:pPr algn="l" fontAlgn="b"/>
                      <a:r>
                        <a:rPr lang="en-US" sz="1100" b="0" i="0" u="none" strike="noStrike">
                          <a:solidFill>
                            <a:srgbClr val="000000"/>
                          </a:solidFill>
                          <a:effectLst/>
                          <a:latin typeface="Calibri" panose="020F0502020204030204" pitchFamily="34" charset="0"/>
                        </a:rPr>
                        <a:t>Hawaii</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(30.1, 36.1)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5750904"/>
                  </a:ext>
                </a:extLst>
              </a:tr>
              <a:tr h="171766">
                <a:tc>
                  <a:txBody>
                    <a:bodyPr/>
                    <a:lstStyle/>
                    <a:p>
                      <a:pPr algn="l" fontAlgn="b"/>
                      <a:r>
                        <a:rPr lang="en-US" sz="1100" b="0" i="0" u="none" strike="noStrike">
                          <a:solidFill>
                            <a:srgbClr val="000000"/>
                          </a:solidFill>
                          <a:effectLst/>
                          <a:latin typeface="Calibri" panose="020F0502020204030204" pitchFamily="34" charset="0"/>
                        </a:rPr>
                        <a:t>Idaho</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(29.0, 37.5)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0777415"/>
                  </a:ext>
                </a:extLst>
              </a:tr>
              <a:tr h="171766">
                <a:tc>
                  <a:txBody>
                    <a:bodyPr/>
                    <a:lstStyle/>
                    <a:p>
                      <a:pPr algn="l" fontAlgn="b"/>
                      <a:r>
                        <a:rPr lang="en-US" sz="1100" b="0" i="0" u="none" strike="noStrike">
                          <a:solidFill>
                            <a:srgbClr val="000000"/>
                          </a:solidFill>
                          <a:effectLst/>
                          <a:latin typeface="Calibri" panose="020F0502020204030204" pitchFamily="34" charset="0"/>
                        </a:rPr>
                        <a:t>Illinois</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panose="02020603050405020304" pitchFamily="18" charset="0"/>
                        </a:rPr>
                        <a:t>35.4</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panose="02020603050405020304" pitchFamily="18" charset="0"/>
                        </a:rPr>
                        <a:t>(32.1, 38.8)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2044217"/>
                  </a:ext>
                </a:extLst>
              </a:tr>
              <a:tr h="171766">
                <a:tc>
                  <a:txBody>
                    <a:bodyPr/>
                    <a:lstStyle/>
                    <a:p>
                      <a:pPr algn="l" fontAlgn="b"/>
                      <a:r>
                        <a:rPr lang="en-US" sz="1100" b="0" i="0" u="none" strike="noStrike">
                          <a:solidFill>
                            <a:srgbClr val="000000"/>
                          </a:solidFill>
                          <a:effectLst/>
                          <a:latin typeface="Calibri" panose="020F0502020204030204" pitchFamily="34" charset="0"/>
                        </a:rPr>
                        <a:t>Indiana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(36.0, 44.1)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2566249"/>
                  </a:ext>
                </a:extLst>
              </a:tr>
              <a:tr h="171766">
                <a:tc>
                  <a:txBody>
                    <a:bodyPr/>
                    <a:lstStyle/>
                    <a:p>
                      <a:pPr algn="l" fontAlgn="b"/>
                      <a:r>
                        <a:rPr lang="en-US" sz="1100" b="0" i="0" u="none" strike="noStrike">
                          <a:solidFill>
                            <a:srgbClr val="000000"/>
                          </a:solidFill>
                          <a:effectLst/>
                          <a:latin typeface="Calibri" panose="020F0502020204030204" pitchFamily="34" charset="0"/>
                        </a:rPr>
                        <a:t>Iowa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(33.2, 39.7)</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7229098"/>
                  </a:ext>
                </a:extLst>
              </a:tr>
              <a:tr h="171766">
                <a:tc>
                  <a:txBody>
                    <a:bodyPr/>
                    <a:lstStyle/>
                    <a:p>
                      <a:pPr algn="l" fontAlgn="b"/>
                      <a:r>
                        <a:rPr lang="en-US" sz="1100" b="0" i="0" u="none" strike="noStrike">
                          <a:solidFill>
                            <a:srgbClr val="000000"/>
                          </a:solidFill>
                          <a:effectLst/>
                          <a:latin typeface="Calibri" panose="020F0502020204030204" pitchFamily="34" charset="0"/>
                        </a:rPr>
                        <a:t>Kansas</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(35.1, 41.0)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2886388"/>
                  </a:ext>
                </a:extLst>
              </a:tr>
              <a:tr h="171766">
                <a:tc>
                  <a:txBody>
                    <a:bodyPr/>
                    <a:lstStyle/>
                    <a:p>
                      <a:pPr algn="l" fontAlgn="b"/>
                      <a:r>
                        <a:rPr lang="en-US" sz="1100" b="0" i="0" u="none" strike="noStrike">
                          <a:solidFill>
                            <a:srgbClr val="000000"/>
                          </a:solidFill>
                          <a:effectLst/>
                          <a:latin typeface="Calibri" panose="020F0502020204030204" pitchFamily="34" charset="0"/>
                        </a:rPr>
                        <a:t>Kentucky</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(25.7, 41.8)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6188430"/>
                  </a:ext>
                </a:extLst>
              </a:tr>
              <a:tr h="171766">
                <a:tc>
                  <a:txBody>
                    <a:bodyPr/>
                    <a:lstStyle/>
                    <a:p>
                      <a:pPr algn="l" fontAlgn="b"/>
                      <a:r>
                        <a:rPr lang="en-US" sz="1100" b="0" i="0" u="none" strike="noStrike">
                          <a:solidFill>
                            <a:srgbClr val="000000"/>
                          </a:solidFill>
                          <a:effectLst/>
                          <a:latin typeface="Calibri" panose="020F0502020204030204" pitchFamily="34" charset="0"/>
                        </a:rPr>
                        <a:t>Louisiana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(26.6, 38.4)</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8877949"/>
                  </a:ext>
                </a:extLst>
              </a:tr>
              <a:tr h="171766">
                <a:tc>
                  <a:txBody>
                    <a:bodyPr/>
                    <a:lstStyle/>
                    <a:p>
                      <a:pPr algn="l" fontAlgn="b"/>
                      <a:r>
                        <a:rPr lang="en-US" sz="1100" b="0" i="0" u="none" strike="noStrike">
                          <a:solidFill>
                            <a:srgbClr val="000000"/>
                          </a:solidFill>
                          <a:effectLst/>
                          <a:latin typeface="Calibri" panose="020F0502020204030204" pitchFamily="34" charset="0"/>
                        </a:rPr>
                        <a:t>Maine</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(21.5, 35.9)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3642919"/>
                  </a:ext>
                </a:extLst>
              </a:tr>
              <a:tr h="171766">
                <a:tc>
                  <a:txBody>
                    <a:bodyPr/>
                    <a:lstStyle/>
                    <a:p>
                      <a:pPr algn="l" fontAlgn="b"/>
                      <a:r>
                        <a:rPr lang="en-US" sz="1100" b="0" i="0" u="none" strike="noStrike">
                          <a:solidFill>
                            <a:srgbClr val="000000"/>
                          </a:solidFill>
                          <a:effectLst/>
                          <a:latin typeface="Calibri" panose="020F0502020204030204" pitchFamily="34" charset="0"/>
                        </a:rPr>
                        <a:t>Maryland</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(28.6, 34.1)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6306480"/>
                  </a:ext>
                </a:extLst>
              </a:tr>
              <a:tr h="171766">
                <a:tc>
                  <a:txBody>
                    <a:bodyPr/>
                    <a:lstStyle/>
                    <a:p>
                      <a:pPr algn="l" fontAlgn="b"/>
                      <a:r>
                        <a:rPr lang="en-US" sz="1100" b="0" i="0" u="none" strike="noStrike">
                          <a:solidFill>
                            <a:srgbClr val="000000"/>
                          </a:solidFill>
                          <a:effectLst/>
                          <a:latin typeface="Calibri" panose="020F0502020204030204" pitchFamily="34" charset="0"/>
                        </a:rPr>
                        <a:t>Massachusetts</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(27.4, 33.5)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630666"/>
                  </a:ext>
                </a:extLst>
              </a:tr>
              <a:tr h="171766">
                <a:tc>
                  <a:txBody>
                    <a:bodyPr/>
                    <a:lstStyle/>
                    <a:p>
                      <a:pPr algn="l" fontAlgn="b"/>
                      <a:r>
                        <a:rPr lang="en-US" sz="1100" b="0" i="0" u="none" strike="noStrike">
                          <a:solidFill>
                            <a:srgbClr val="000000"/>
                          </a:solidFill>
                          <a:effectLst/>
                          <a:latin typeface="Calibri" panose="020F0502020204030204" pitchFamily="34" charset="0"/>
                        </a:rPr>
                        <a:t>Michigan</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43.1</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(38.4, 48.0)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8799589"/>
                  </a:ext>
                </a:extLst>
              </a:tr>
              <a:tr h="171766">
                <a:tc>
                  <a:txBody>
                    <a:bodyPr/>
                    <a:lstStyle/>
                    <a:p>
                      <a:pPr algn="l" fontAlgn="b"/>
                      <a:r>
                        <a:rPr lang="en-US" sz="1100" b="0" i="0" u="none" strike="noStrike">
                          <a:solidFill>
                            <a:srgbClr val="000000"/>
                          </a:solidFill>
                          <a:effectLst/>
                          <a:latin typeface="Calibri" panose="020F0502020204030204" pitchFamily="34" charset="0"/>
                        </a:rPr>
                        <a:t>Minnesota</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(31.1, 36.8)</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4999759"/>
                  </a:ext>
                </a:extLst>
              </a:tr>
              <a:tr h="171766">
                <a:tc>
                  <a:txBody>
                    <a:bodyPr/>
                    <a:lstStyle/>
                    <a:p>
                      <a:pPr algn="l" fontAlgn="b"/>
                      <a:r>
                        <a:rPr lang="en-US" sz="1100" b="0" i="0" u="none" strike="noStrike">
                          <a:solidFill>
                            <a:srgbClr val="000000"/>
                          </a:solidFill>
                          <a:effectLst/>
                          <a:latin typeface="Calibri" panose="020F0502020204030204" pitchFamily="34" charset="0"/>
                        </a:rPr>
                        <a:t>Mississippi</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33.0</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(23.9, 43.5)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700571"/>
                  </a:ext>
                </a:extLst>
              </a:tr>
              <a:tr h="171766">
                <a:tc>
                  <a:txBody>
                    <a:bodyPr/>
                    <a:lstStyle/>
                    <a:p>
                      <a:pPr algn="l" fontAlgn="b"/>
                      <a:r>
                        <a:rPr lang="en-US" sz="1100" b="0" i="0" u="none" strike="noStrike">
                          <a:solidFill>
                            <a:srgbClr val="000000"/>
                          </a:solidFill>
                          <a:effectLst/>
                          <a:latin typeface="Calibri" panose="020F0502020204030204" pitchFamily="34" charset="0"/>
                        </a:rPr>
                        <a:t>Missouri</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39.5</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(33.4, 45.9)</a:t>
                      </a:r>
                    </a:p>
                  </a:txBody>
                  <a:tcPr marL="7172" marR="7172" marT="7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4111893"/>
                  </a:ext>
                </a:extLst>
              </a:tr>
            </a:tbl>
          </a:graphicData>
        </a:graphic>
      </p:graphicFrame>
      <p:graphicFrame>
        <p:nvGraphicFramePr>
          <p:cNvPr id="5" name="Table 4">
            <a:extLst>
              <a:ext uri="{FF2B5EF4-FFF2-40B4-BE49-F238E27FC236}">
                <a16:creationId xmlns:a16="http://schemas.microsoft.com/office/drawing/2014/main" id="{08168FD3-8451-4C68-A9CD-D31D5469DA51}"/>
              </a:ext>
            </a:extLst>
          </p:cNvPr>
          <p:cNvGraphicFramePr>
            <a:graphicFrameLocks noGrp="1"/>
          </p:cNvGraphicFramePr>
          <p:nvPr>
            <p:extLst>
              <p:ext uri="{D42A27DB-BD31-4B8C-83A1-F6EECF244321}">
                <p14:modId xmlns:p14="http://schemas.microsoft.com/office/powerpoint/2010/main" val="1602370015"/>
              </p:ext>
            </p:extLst>
          </p:nvPr>
        </p:nvGraphicFramePr>
        <p:xfrm>
          <a:off x="5293892" y="1100918"/>
          <a:ext cx="4030578" cy="4894749"/>
        </p:xfrm>
        <a:graphic>
          <a:graphicData uri="http://schemas.openxmlformats.org/drawingml/2006/table">
            <a:tbl>
              <a:tblPr firstRow="1"/>
              <a:tblGrid>
                <a:gridCol w="1247622">
                  <a:extLst>
                    <a:ext uri="{9D8B030D-6E8A-4147-A177-3AD203B41FA5}">
                      <a16:colId xmlns:a16="http://schemas.microsoft.com/office/drawing/2014/main" val="3198623076"/>
                    </a:ext>
                  </a:extLst>
                </a:gridCol>
                <a:gridCol w="1150847">
                  <a:extLst>
                    <a:ext uri="{9D8B030D-6E8A-4147-A177-3AD203B41FA5}">
                      <a16:colId xmlns:a16="http://schemas.microsoft.com/office/drawing/2014/main" val="730110257"/>
                    </a:ext>
                  </a:extLst>
                </a:gridCol>
                <a:gridCol w="1632109">
                  <a:extLst>
                    <a:ext uri="{9D8B030D-6E8A-4147-A177-3AD203B41FA5}">
                      <a16:colId xmlns:a16="http://schemas.microsoft.com/office/drawing/2014/main" val="169782266"/>
                    </a:ext>
                  </a:extLst>
                </a:gridCol>
              </a:tblGrid>
              <a:tr h="181287">
                <a:tc>
                  <a:txBody>
                    <a:bodyPr/>
                    <a:lstStyle/>
                    <a:p>
                      <a:pPr algn="l" fontAlgn="b"/>
                      <a:r>
                        <a:rPr lang="en-US" sz="1100" b="1" i="0" u="none" strike="noStrike">
                          <a:solidFill>
                            <a:srgbClr val="000000"/>
                          </a:solidFill>
                          <a:effectLst/>
                          <a:latin typeface="Calibri" panose="020F0502020204030204" pitchFamily="34" charset="0"/>
                        </a:rPr>
                        <a:t>State</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4416786"/>
                  </a:ext>
                </a:extLst>
              </a:tr>
              <a:tr h="181287">
                <a:tc>
                  <a:txBody>
                    <a:bodyPr/>
                    <a:lstStyle/>
                    <a:p>
                      <a:pPr algn="l" fontAlgn="b"/>
                      <a:r>
                        <a:rPr lang="en-US" sz="1100" b="0" i="0" u="none" strike="noStrike">
                          <a:solidFill>
                            <a:srgbClr val="000000"/>
                          </a:solidFill>
                          <a:effectLst/>
                          <a:latin typeface="Calibri" panose="020F0502020204030204" pitchFamily="34" charset="0"/>
                        </a:rPr>
                        <a:t>Montana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(23.9, 36.2)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079294"/>
                  </a:ext>
                </a:extLst>
              </a:tr>
              <a:tr h="181287">
                <a:tc>
                  <a:txBody>
                    <a:bodyPr/>
                    <a:lstStyle/>
                    <a:p>
                      <a:pPr algn="l" fontAlgn="b"/>
                      <a:r>
                        <a:rPr lang="en-US" sz="1100" b="0" i="0" u="none" strike="noStrike">
                          <a:solidFill>
                            <a:srgbClr val="000000"/>
                          </a:solidFill>
                          <a:effectLst/>
                          <a:latin typeface="Calibri" panose="020F0502020204030204" pitchFamily="34" charset="0"/>
                        </a:rPr>
                        <a:t>Nebraska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(33.3, 38.4)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892498"/>
                  </a:ext>
                </a:extLst>
              </a:tr>
              <a:tr h="181287">
                <a:tc>
                  <a:txBody>
                    <a:bodyPr/>
                    <a:lstStyle/>
                    <a:p>
                      <a:pPr algn="l" fontAlgn="b"/>
                      <a:r>
                        <a:rPr lang="en-US" sz="1100" b="0" i="0" u="none" strike="noStrike">
                          <a:solidFill>
                            <a:srgbClr val="000000"/>
                          </a:solidFill>
                          <a:effectLst/>
                          <a:latin typeface="Calibri" panose="020F0502020204030204" pitchFamily="34" charset="0"/>
                        </a:rPr>
                        <a:t>Nevada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(30.0, 36.3)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1842013"/>
                  </a:ext>
                </a:extLst>
              </a:tr>
              <a:tr h="181287">
                <a:tc>
                  <a:txBody>
                    <a:bodyPr/>
                    <a:lstStyle/>
                    <a:p>
                      <a:pPr algn="l" fontAlgn="b"/>
                      <a:r>
                        <a:rPr lang="en-US" sz="1100" b="0" i="0" u="none" strike="noStrike">
                          <a:solidFill>
                            <a:srgbClr val="000000"/>
                          </a:solidFill>
                          <a:effectLst/>
                          <a:latin typeface="Calibri" panose="020F0502020204030204" pitchFamily="34" charset="0"/>
                        </a:rPr>
                        <a:t>New Hampshire</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(19.1, 34.0)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1067509"/>
                  </a:ext>
                </a:extLst>
              </a:tr>
              <a:tr h="181287">
                <a:tc>
                  <a:txBody>
                    <a:bodyPr/>
                    <a:lstStyle/>
                    <a:p>
                      <a:pPr algn="l" fontAlgn="b"/>
                      <a:r>
                        <a:rPr lang="en-US" sz="1100" b="0" i="0" u="none" strike="noStrike">
                          <a:solidFill>
                            <a:srgbClr val="000000"/>
                          </a:solidFill>
                          <a:effectLst/>
                          <a:latin typeface="Calibri" panose="020F0502020204030204" pitchFamily="34" charset="0"/>
                        </a:rPr>
                        <a:t>New Jersey</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7603615"/>
                  </a:ext>
                </a:extLst>
              </a:tr>
              <a:tr h="181287">
                <a:tc>
                  <a:txBody>
                    <a:bodyPr/>
                    <a:lstStyle/>
                    <a:p>
                      <a:pPr algn="l" fontAlgn="b"/>
                      <a:r>
                        <a:rPr lang="en-US" sz="1100" b="0" i="0" u="none" strike="noStrike">
                          <a:solidFill>
                            <a:srgbClr val="000000"/>
                          </a:solidFill>
                          <a:effectLst/>
                          <a:latin typeface="Calibri" panose="020F0502020204030204" pitchFamily="34" charset="0"/>
                        </a:rPr>
                        <a:t>New Mexico</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(34.0, 37.4)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0008594"/>
                  </a:ext>
                </a:extLst>
              </a:tr>
              <a:tr h="181287">
                <a:tc>
                  <a:txBody>
                    <a:bodyPr/>
                    <a:lstStyle/>
                    <a:p>
                      <a:pPr algn="l" fontAlgn="b"/>
                      <a:r>
                        <a:rPr lang="en-US" sz="1100" b="0" i="0" u="none" strike="noStrike">
                          <a:solidFill>
                            <a:srgbClr val="000000"/>
                          </a:solidFill>
                          <a:effectLst/>
                          <a:latin typeface="Calibri" panose="020F0502020204030204" pitchFamily="34" charset="0"/>
                        </a:rPr>
                        <a:t>New York</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(28.7, 32.1)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409602"/>
                  </a:ext>
                </a:extLst>
              </a:tr>
              <a:tr h="181287">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(27.9, 34.8)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8320801"/>
                  </a:ext>
                </a:extLst>
              </a:tr>
              <a:tr h="181287">
                <a:tc>
                  <a:txBody>
                    <a:bodyPr/>
                    <a:lstStyle/>
                    <a:p>
                      <a:pPr algn="l" fontAlgn="b"/>
                      <a:r>
                        <a:rPr lang="en-US" sz="1100" b="0" i="0" u="none" strike="noStrike">
                          <a:solidFill>
                            <a:srgbClr val="000000"/>
                          </a:solidFill>
                          <a:effectLst/>
                          <a:latin typeface="Calibri" panose="020F0502020204030204" pitchFamily="34" charset="0"/>
                        </a:rPr>
                        <a:t>North Dakota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(30.2, 46.2)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5696612"/>
                  </a:ext>
                </a:extLst>
              </a:tr>
              <a:tr h="181287">
                <a:tc>
                  <a:txBody>
                    <a:bodyPr/>
                    <a:lstStyle/>
                    <a:p>
                      <a:pPr algn="l" fontAlgn="b"/>
                      <a:r>
                        <a:rPr lang="en-US" sz="1100" b="0" i="0" u="none" strike="noStrike">
                          <a:solidFill>
                            <a:srgbClr val="000000"/>
                          </a:solidFill>
                          <a:effectLst/>
                          <a:latin typeface="Calibri" panose="020F0502020204030204" pitchFamily="34" charset="0"/>
                        </a:rPr>
                        <a:t>Ohio</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(34.7, 44.8)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6428164"/>
                  </a:ext>
                </a:extLst>
              </a:tr>
              <a:tr h="181287">
                <a:tc>
                  <a:txBody>
                    <a:bodyPr/>
                    <a:lstStyle/>
                    <a:p>
                      <a:pPr algn="l" fontAlgn="b"/>
                      <a:r>
                        <a:rPr lang="en-US" sz="1100" b="0" i="0" u="none" strike="noStrike">
                          <a:solidFill>
                            <a:srgbClr val="000000"/>
                          </a:solidFill>
                          <a:effectLst/>
                          <a:latin typeface="Calibri" panose="020F0502020204030204" pitchFamily="34" charset="0"/>
                        </a:rPr>
                        <a:t>Oklahoma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(32.4, 40.2)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165536"/>
                  </a:ext>
                </a:extLst>
              </a:tr>
              <a:tr h="181287">
                <a:tc>
                  <a:txBody>
                    <a:bodyPr/>
                    <a:lstStyle/>
                    <a:p>
                      <a:pPr algn="l" fontAlgn="b"/>
                      <a:r>
                        <a:rPr lang="en-US" sz="1100" b="0" i="0" u="none" strike="noStrike">
                          <a:solidFill>
                            <a:srgbClr val="000000"/>
                          </a:solidFill>
                          <a:effectLst/>
                          <a:latin typeface="Calibri" panose="020F0502020204030204" pitchFamily="34" charset="0"/>
                        </a:rPr>
                        <a:t>Oregon</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(32.3, 38.6)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3221364"/>
                  </a:ext>
                </a:extLst>
              </a:tr>
              <a:tr h="181287">
                <a:tc>
                  <a:txBody>
                    <a:bodyPr/>
                    <a:lstStyle/>
                    <a:p>
                      <a:pPr algn="l" fontAlgn="b"/>
                      <a:r>
                        <a:rPr lang="en-US" sz="1100" b="0" i="0" u="none" strike="noStrike">
                          <a:solidFill>
                            <a:srgbClr val="000000"/>
                          </a:solidFill>
                          <a:effectLst/>
                          <a:latin typeface="Calibri" panose="020F0502020204030204" pitchFamily="34" charset="0"/>
                        </a:rPr>
                        <a:t>Pennsylvania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(28.8, 37.3)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9927174"/>
                  </a:ext>
                </a:extLst>
              </a:tr>
              <a:tr h="181287">
                <a:tc>
                  <a:txBody>
                    <a:bodyPr/>
                    <a:lstStyle/>
                    <a:p>
                      <a:pPr algn="l" fontAlgn="b"/>
                      <a:r>
                        <a:rPr lang="en-US" sz="1100" b="0" i="0" u="none" strike="noStrike">
                          <a:solidFill>
                            <a:srgbClr val="000000"/>
                          </a:solidFill>
                          <a:effectLst/>
                          <a:latin typeface="Calibri" panose="020F0502020204030204" pitchFamily="34" charset="0"/>
                        </a:rPr>
                        <a:t>Puerto Rico</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(31.3, 33.3)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091392"/>
                  </a:ext>
                </a:extLst>
              </a:tr>
              <a:tr h="181287">
                <a:tc>
                  <a:txBody>
                    <a:bodyPr/>
                    <a:lstStyle/>
                    <a:p>
                      <a:pPr algn="l" fontAlgn="b"/>
                      <a:r>
                        <a:rPr lang="en-US" sz="1100" b="0" i="0" u="none" strike="noStrike">
                          <a:solidFill>
                            <a:srgbClr val="000000"/>
                          </a:solidFill>
                          <a:effectLst/>
                          <a:latin typeface="Calibri" panose="020F0502020204030204" pitchFamily="34" charset="0"/>
                        </a:rPr>
                        <a:t>Rhode Island</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(31.8, 38.8)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8541956"/>
                  </a:ext>
                </a:extLst>
              </a:tr>
              <a:tr h="181287">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(25.4, 37.1)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8229913"/>
                  </a:ext>
                </a:extLst>
              </a:tr>
              <a:tr h="181287">
                <a:tc>
                  <a:txBody>
                    <a:bodyPr/>
                    <a:lstStyle/>
                    <a:p>
                      <a:pPr algn="l" fontAlgn="b"/>
                      <a:r>
                        <a:rPr lang="en-US" sz="1100" b="0" i="0" u="none" strike="noStrike">
                          <a:solidFill>
                            <a:srgbClr val="000000"/>
                          </a:solidFill>
                          <a:effectLst/>
                          <a:latin typeface="Calibri" panose="020F0502020204030204" pitchFamily="34" charset="0"/>
                        </a:rPr>
                        <a:t>South Dakota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(28.1, 48.5)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7572980"/>
                  </a:ext>
                </a:extLst>
              </a:tr>
              <a:tr h="181287">
                <a:tc>
                  <a:txBody>
                    <a:bodyPr/>
                    <a:lstStyle/>
                    <a:p>
                      <a:pPr algn="l" fontAlgn="b"/>
                      <a:r>
                        <a:rPr lang="en-US" sz="1100" b="0" i="0" u="none" strike="noStrike">
                          <a:solidFill>
                            <a:srgbClr val="000000"/>
                          </a:solidFill>
                          <a:effectLst/>
                          <a:latin typeface="Calibri" panose="020F0502020204030204" pitchFamily="34" charset="0"/>
                        </a:rPr>
                        <a:t>Tennessee</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(28.2, 42.4)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0848893"/>
                  </a:ext>
                </a:extLst>
              </a:tr>
              <a:tr h="181287">
                <a:tc>
                  <a:txBody>
                    <a:bodyPr/>
                    <a:lstStyle/>
                    <a:p>
                      <a:pPr algn="l" fontAlgn="b"/>
                      <a:r>
                        <a:rPr lang="en-US" sz="1100" b="0" i="0" u="none" strike="noStrike">
                          <a:solidFill>
                            <a:srgbClr val="000000"/>
                          </a:solidFill>
                          <a:effectLst/>
                          <a:latin typeface="Calibri" panose="020F0502020204030204" pitchFamily="34" charset="0"/>
                        </a:rPr>
                        <a:t>Texas</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(37.5, 41.9)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260351"/>
                  </a:ext>
                </a:extLst>
              </a:tr>
              <a:tr h="181287">
                <a:tc>
                  <a:txBody>
                    <a:bodyPr/>
                    <a:lstStyle/>
                    <a:p>
                      <a:pPr algn="l" fontAlgn="b"/>
                      <a:r>
                        <a:rPr lang="en-US" sz="1100" b="0" i="0" u="none" strike="noStrike">
                          <a:solidFill>
                            <a:srgbClr val="000000"/>
                          </a:solidFill>
                          <a:effectLst/>
                          <a:latin typeface="Calibri" panose="020F0502020204030204" pitchFamily="34" charset="0"/>
                        </a:rPr>
                        <a:t>Utah</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(30.1, 34.6)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5543397"/>
                  </a:ext>
                </a:extLst>
              </a:tr>
              <a:tr h="181287">
                <a:tc>
                  <a:txBody>
                    <a:bodyPr/>
                    <a:lstStyle/>
                    <a:p>
                      <a:pPr algn="l" fontAlgn="b"/>
                      <a:r>
                        <a:rPr lang="en-US" sz="1100" b="0" i="0" u="none" strike="noStrike">
                          <a:solidFill>
                            <a:srgbClr val="000000"/>
                          </a:solidFill>
                          <a:effectLst/>
                          <a:latin typeface="Calibri" panose="020F0502020204030204" pitchFamily="34" charset="0"/>
                        </a:rPr>
                        <a:t>Vermont</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(14.2, 31.8)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5562061"/>
                  </a:ext>
                </a:extLst>
              </a:tr>
              <a:tr h="181287">
                <a:tc>
                  <a:txBody>
                    <a:bodyPr/>
                    <a:lstStyle/>
                    <a:p>
                      <a:pPr algn="l" fontAlgn="b"/>
                      <a:r>
                        <a:rPr lang="en-US" sz="1100" b="0" i="0" u="none" strike="noStrike">
                          <a:solidFill>
                            <a:srgbClr val="000000"/>
                          </a:solidFill>
                          <a:effectLst/>
                          <a:latin typeface="Calibri" panose="020F0502020204030204" pitchFamily="34" charset="0"/>
                        </a:rPr>
                        <a:t>Virginia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(28.1, 34.7)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6182768"/>
                  </a:ext>
                </a:extLst>
              </a:tr>
              <a:tr h="181287">
                <a:tc>
                  <a:txBody>
                    <a:bodyPr/>
                    <a:lstStyle/>
                    <a:p>
                      <a:pPr algn="l" fontAlgn="b"/>
                      <a:r>
                        <a:rPr lang="en-US" sz="1100" b="0" i="0" u="none" strike="noStrike">
                          <a:solidFill>
                            <a:srgbClr val="000000"/>
                          </a:solidFill>
                          <a:effectLst/>
                          <a:latin typeface="Calibri" panose="020F0502020204030204" pitchFamily="34" charset="0"/>
                        </a:rPr>
                        <a:t>Washington</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(32.6, 37.2)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8761395"/>
                  </a:ext>
                </a:extLst>
              </a:tr>
              <a:tr h="181287">
                <a:tc>
                  <a:txBody>
                    <a:bodyPr/>
                    <a:lstStyle/>
                    <a:p>
                      <a:pPr algn="l" fontAlgn="b"/>
                      <a:r>
                        <a:rPr lang="en-US" sz="1100" b="0" i="0" u="none" strike="noStrike">
                          <a:solidFill>
                            <a:srgbClr val="000000"/>
                          </a:solidFill>
                          <a:effectLst/>
                          <a:latin typeface="Calibri" panose="020F0502020204030204" pitchFamily="34" charset="0"/>
                        </a:rPr>
                        <a:t>West Virginia</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(29.9, 49.6)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0995654"/>
                  </a:ext>
                </a:extLst>
              </a:tr>
              <a:tr h="181287">
                <a:tc>
                  <a:txBody>
                    <a:bodyPr/>
                    <a:lstStyle/>
                    <a:p>
                      <a:pPr algn="l" fontAlgn="b"/>
                      <a:r>
                        <a:rPr lang="en-US" sz="1100" b="0" i="0" u="none" strike="noStrike">
                          <a:solidFill>
                            <a:srgbClr val="000000"/>
                          </a:solidFill>
                          <a:effectLst/>
                          <a:latin typeface="Calibri" panose="020F0502020204030204" pitchFamily="34" charset="0"/>
                        </a:rPr>
                        <a:t>Wisconsin</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(33.4, 44.9)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4540235"/>
                  </a:ext>
                </a:extLst>
              </a:tr>
              <a:tr h="181287">
                <a:tc>
                  <a:txBody>
                    <a:bodyPr/>
                    <a:lstStyle/>
                    <a:p>
                      <a:pPr algn="l" fontAlgn="b"/>
                      <a:r>
                        <a:rPr lang="en-US" sz="1100" b="0" i="0" u="none" strike="noStrike">
                          <a:solidFill>
                            <a:srgbClr val="000000"/>
                          </a:solidFill>
                          <a:effectLst/>
                          <a:latin typeface="Calibri" panose="020F0502020204030204" pitchFamily="34" charset="0"/>
                        </a:rPr>
                        <a:t>Wyoming</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(27.8, 37.1)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5656257"/>
                  </a:ext>
                </a:extLst>
              </a:tr>
            </a:tbl>
          </a:graphicData>
        </a:graphic>
      </p:graphicFrame>
    </p:spTree>
    <p:extLst>
      <p:ext uri="{BB962C8B-B14F-4D97-AF65-F5344CB8AC3E}">
        <p14:creationId xmlns:p14="http://schemas.microsoft.com/office/powerpoint/2010/main" val="38359949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68" y="350166"/>
            <a:ext cx="9364864" cy="959988"/>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Hispanic Adults, by State </a:t>
            </a:r>
            <a:r>
              <a:rPr lang="en-US" sz="2200" kern="0" dirty="0">
                <a:latin typeface="Verdana"/>
              </a:rPr>
              <a:t>and Territory</a:t>
            </a:r>
            <a:r>
              <a:rPr lang="en-US" sz="2200" kern="0" dirty="0">
                <a:latin typeface="Verdana" panose="020B0604030504040204" pitchFamily="34" charset="0"/>
                <a:ea typeface="Verdana" panose="020B0604030504040204" pitchFamily="34" charset="0"/>
                <a:cs typeface="Verdana" panose="020B0604030504040204" pitchFamily="34" charset="0"/>
              </a:rPr>
              <a:t>,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01272" y="1709440"/>
            <a:ext cx="7781364" cy="4452126"/>
          </a:xfrm>
        </p:spPr>
        <p:txBody>
          <a:bodyPr/>
          <a:lstStyle/>
          <a:p>
            <a:pPr>
              <a:buNone/>
            </a:pPr>
            <a:r>
              <a:rPr lang="en-US" sz="2000" dirty="0">
                <a:solidFill>
                  <a:srgbClr val="000000"/>
                </a:solidFill>
              </a:rPr>
              <a:t>Summary</a:t>
            </a:r>
          </a:p>
          <a:p>
            <a:r>
              <a:rPr lang="en-US" sz="2000" dirty="0">
                <a:solidFill>
                  <a:srgbClr val="000000"/>
                </a:solidFill>
              </a:rPr>
              <a:t>No state or territory had a prevalence of obesity less than 20%.</a:t>
            </a:r>
          </a:p>
          <a:p>
            <a:r>
              <a:rPr lang="en-US" sz="2000" dirty="0">
                <a:solidFill>
                  <a:srgbClr val="000000"/>
                </a:solidFill>
              </a:rPr>
              <a:t>1 state (Vermont) had a prevalence of obesity between 20% and</a:t>
            </a:r>
            <a:r>
              <a:rPr lang="en-US" sz="2000" dirty="0">
                <a:solidFill>
                  <a:srgbClr val="FF0000"/>
                </a:solidFill>
              </a:rPr>
              <a:t> </a:t>
            </a:r>
            <a:r>
              <a:rPr lang="en-US" sz="2000" dirty="0">
                <a:solidFill>
                  <a:srgbClr val="000000"/>
                </a:solidFill>
              </a:rPr>
              <a:t>&lt;25%.</a:t>
            </a:r>
          </a:p>
          <a:p>
            <a:r>
              <a:rPr lang="en-US" sz="2000" dirty="0">
                <a:solidFill>
                  <a:srgbClr val="000000"/>
                </a:solidFill>
              </a:rPr>
              <a:t>4 states and the District of Columbia had a prevalence of obesity between 25% and</a:t>
            </a:r>
            <a:r>
              <a:rPr lang="en-US" sz="2000" dirty="0">
                <a:solidFill>
                  <a:srgbClr val="FF0000"/>
                </a:solidFill>
              </a:rPr>
              <a:t> </a:t>
            </a:r>
            <a:r>
              <a:rPr lang="en-US" sz="2000" dirty="0">
                <a:solidFill>
                  <a:srgbClr val="000000"/>
                </a:solidFill>
              </a:rPr>
              <a:t>&lt;30%.</a:t>
            </a:r>
          </a:p>
          <a:p>
            <a:r>
              <a:rPr lang="en-US" sz="2000" dirty="0">
                <a:solidFill>
                  <a:srgbClr val="000000"/>
                </a:solidFill>
              </a:rPr>
              <a:t>22 states, Guam, and Puerto Rico had a prevalence of obesity between 30% and</a:t>
            </a:r>
            <a:r>
              <a:rPr lang="en-US" sz="2000" dirty="0">
                <a:solidFill>
                  <a:srgbClr val="FF0000"/>
                </a:solidFill>
              </a:rPr>
              <a:t> </a:t>
            </a:r>
            <a:r>
              <a:rPr lang="en-US" sz="2000" dirty="0">
                <a:solidFill>
                  <a:srgbClr val="000000"/>
                </a:solidFill>
              </a:rPr>
              <a:t>&lt;35%.</a:t>
            </a:r>
          </a:p>
          <a:p>
            <a:r>
              <a:rPr lang="en-US" sz="2000" dirty="0">
                <a:solidFill>
                  <a:srgbClr val="000000"/>
                </a:solidFill>
              </a:rPr>
              <a:t>20 states had a prevalence of obesity between 35% and &lt;40%.</a:t>
            </a:r>
          </a:p>
          <a:p>
            <a:r>
              <a:rPr lang="en-US" sz="2000" dirty="0">
                <a:solidFill>
                  <a:srgbClr val="000000"/>
                </a:solidFill>
              </a:rPr>
              <a:t>2 states (Indiana and Michigan) had a prevalence of obesity between 40% and &lt;45%.</a:t>
            </a:r>
          </a:p>
          <a:p>
            <a:r>
              <a:rPr lang="en-US" sz="2000" dirty="0">
                <a:solidFill>
                  <a:srgbClr val="000000"/>
                </a:solidFill>
              </a:rPr>
              <a:t>No state had a prevalence of obesity 45% or greater.</a:t>
            </a:r>
          </a:p>
          <a:p>
            <a:pPr marL="0" indent="0">
              <a:buNone/>
            </a:pPr>
            <a:endParaRPr lang="en-US" dirty="0">
              <a:solidFill>
                <a:srgbClr val="000000"/>
              </a:solidFill>
            </a:endParaRPr>
          </a:p>
          <a:p>
            <a:pPr marL="0" indent="0">
              <a:buNone/>
            </a:pPr>
            <a:endParaRPr lang="en-US" dirty="0">
              <a:solidFill>
                <a:srgbClr val="000000"/>
              </a:solidFill>
            </a:endParaRPr>
          </a:p>
        </p:txBody>
      </p:sp>
      <p:sp>
        <p:nvSpPr>
          <p:cNvPr id="4" name="TextBox 3"/>
          <p:cNvSpPr txBox="1"/>
          <p:nvPr/>
        </p:nvSpPr>
        <p:spPr>
          <a:xfrm>
            <a:off x="1360978" y="6124353"/>
            <a:ext cx="4327451" cy="246221"/>
          </a:xfrm>
          <a:prstGeom prst="rect">
            <a:avLst/>
          </a:prstGeom>
          <a:noFill/>
        </p:spPr>
        <p:txBody>
          <a:bodyPr wrap="square" rtlCol="0">
            <a:spAutoFit/>
          </a:bodyPr>
          <a:lstStyle/>
          <a:p>
            <a:r>
              <a:rPr lang="en-US" sz="1000" b="1" dirty="0">
                <a:solidFill>
                  <a:srgbClr val="0039A6"/>
                </a:solidFill>
                <a:latin typeface="Verdana" pitchFamily="34" charset="0"/>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569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427" y="514698"/>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Asian Adults, by State and Territory,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revalence of Self-Reported Obesity Among Non-Hispanic Asian Adults, by State and Territory, BRFSS, 2018–2020">
            <a:extLst>
              <a:ext uri="{FF2B5EF4-FFF2-40B4-BE49-F238E27FC236}">
                <a16:creationId xmlns:a16="http://schemas.microsoft.com/office/drawing/2014/main" id="{A39643F0-FB0C-493A-8D11-F149C82D11E0}"/>
              </a:ext>
            </a:extLst>
          </p:cNvPr>
          <p:cNvPicPr>
            <a:picLocks noChangeAspect="1"/>
          </p:cNvPicPr>
          <p:nvPr/>
        </p:nvPicPr>
        <p:blipFill>
          <a:blip r:embed="rId3"/>
          <a:stretch>
            <a:fillRect/>
          </a:stretch>
        </p:blipFill>
        <p:spPr>
          <a:xfrm>
            <a:off x="923542" y="1020500"/>
            <a:ext cx="7873218" cy="5212398"/>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sp>
        <p:nvSpPr>
          <p:cNvPr id="10" name="TextBox 9"/>
          <p:cNvSpPr txBox="1"/>
          <p:nvPr/>
        </p:nvSpPr>
        <p:spPr>
          <a:xfrm>
            <a:off x="1452000" y="6300589"/>
            <a:ext cx="7430888"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3949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313899"/>
            <a:ext cx="8982075" cy="791569"/>
          </a:xfrm>
        </p:spPr>
        <p:txBody>
          <a:bodyPr/>
          <a:lstStyle/>
          <a:p>
            <a:pPr>
              <a:lnSpc>
                <a:spcPts val="2800"/>
              </a:lnSpc>
            </a:pPr>
            <a:br>
              <a:rPr lang="en-US" sz="2000" kern="0" dirty="0">
                <a:solidFill>
                  <a:srgbClr val="000000"/>
                </a:solidFill>
                <a:latin typeface="Verdana"/>
              </a:rPr>
            </a:br>
            <a:r>
              <a:rPr lang="en-US" sz="2000" kern="0" dirty="0">
                <a:latin typeface="Verdana"/>
              </a:rPr>
              <a:t>Prevalence of Self-Reported Obesity Among Non-Hispanic Asian Adults, by State and Territory, BRFSS, </a:t>
            </a:r>
            <a:r>
              <a:rPr lang="en-US" sz="2000" dirty="0">
                <a:latin typeface="Verdana" panose="020B0604030504040204" pitchFamily="34" charset="0"/>
                <a:ea typeface="Verdana" panose="020B0604030504040204" pitchFamily="34" charset="0"/>
                <a:cs typeface="Verdana" panose="020B0604030504040204" pitchFamily="34" charset="0"/>
              </a:rPr>
              <a:t>2018–2020</a:t>
            </a:r>
            <a:endParaRPr lang="en-US" sz="2000" kern="0" dirty="0">
              <a:latin typeface="Verdana"/>
            </a:endParaRPr>
          </a:p>
        </p:txBody>
      </p:sp>
      <p:graphicFrame>
        <p:nvGraphicFramePr>
          <p:cNvPr id="13" name="Table 12">
            <a:extLst>
              <a:ext uri="{FF2B5EF4-FFF2-40B4-BE49-F238E27FC236}">
                <a16:creationId xmlns:a16="http://schemas.microsoft.com/office/drawing/2014/main" id="{EBBAD376-66F4-4625-A4F8-EE1C553D349C}"/>
              </a:ext>
            </a:extLst>
          </p:cNvPr>
          <p:cNvGraphicFramePr>
            <a:graphicFrameLocks noGrp="1"/>
          </p:cNvGraphicFramePr>
          <p:nvPr>
            <p:extLst>
              <p:ext uri="{D42A27DB-BD31-4B8C-83A1-F6EECF244321}">
                <p14:modId xmlns:p14="http://schemas.microsoft.com/office/powerpoint/2010/main" val="3516103802"/>
              </p:ext>
            </p:extLst>
          </p:nvPr>
        </p:nvGraphicFramePr>
        <p:xfrm>
          <a:off x="1048754" y="1119439"/>
          <a:ext cx="4142371" cy="4879710"/>
        </p:xfrm>
        <a:graphic>
          <a:graphicData uri="http://schemas.openxmlformats.org/drawingml/2006/table">
            <a:tbl>
              <a:tblPr firstRow="1"/>
              <a:tblGrid>
                <a:gridCol w="1305317">
                  <a:extLst>
                    <a:ext uri="{9D8B030D-6E8A-4147-A177-3AD203B41FA5}">
                      <a16:colId xmlns:a16="http://schemas.microsoft.com/office/drawing/2014/main" val="2606539779"/>
                    </a:ext>
                  </a:extLst>
                </a:gridCol>
                <a:gridCol w="1206802">
                  <a:extLst>
                    <a:ext uri="{9D8B030D-6E8A-4147-A177-3AD203B41FA5}">
                      <a16:colId xmlns:a16="http://schemas.microsoft.com/office/drawing/2014/main" val="579528530"/>
                    </a:ext>
                  </a:extLst>
                </a:gridCol>
                <a:gridCol w="1630252">
                  <a:extLst>
                    <a:ext uri="{9D8B030D-6E8A-4147-A177-3AD203B41FA5}">
                      <a16:colId xmlns:a16="http://schemas.microsoft.com/office/drawing/2014/main" val="3942211345"/>
                    </a:ext>
                  </a:extLst>
                </a:gridCol>
              </a:tblGrid>
              <a:tr h="180730">
                <a:tc>
                  <a:txBody>
                    <a:bodyPr/>
                    <a:lstStyle/>
                    <a:p>
                      <a:pPr algn="l" fontAlgn="b"/>
                      <a:r>
                        <a:rPr lang="en-US" sz="1100" b="1" i="0" u="none" strike="noStrike">
                          <a:solidFill>
                            <a:srgbClr val="000000"/>
                          </a:solidFill>
                          <a:effectLst/>
                          <a:latin typeface="Calibri" panose="020F0502020204030204" pitchFamily="34" charset="0"/>
                        </a:rPr>
                        <a:t>State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6926483"/>
                  </a:ext>
                </a:extLst>
              </a:tr>
              <a:tr h="180730">
                <a:tc>
                  <a:txBody>
                    <a:bodyPr/>
                    <a:lstStyle/>
                    <a:p>
                      <a:pPr algn="l" fontAlgn="b"/>
                      <a:r>
                        <a:rPr lang="en-US" sz="1100" b="0" i="0" u="none" strike="noStrike">
                          <a:solidFill>
                            <a:srgbClr val="000000"/>
                          </a:solidFill>
                          <a:effectLst/>
                          <a:latin typeface="Calibri" panose="020F0502020204030204" pitchFamily="34" charset="0"/>
                        </a:rPr>
                        <a:t>Alabama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(8.7, 26.4)</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5098814"/>
                  </a:ext>
                </a:extLst>
              </a:tr>
              <a:tr h="180730">
                <a:tc>
                  <a:txBody>
                    <a:bodyPr/>
                    <a:lstStyle/>
                    <a:p>
                      <a:pPr algn="l" fontAlgn="b"/>
                      <a:r>
                        <a:rPr lang="en-US" sz="1100" b="0" i="0" u="none" strike="noStrike">
                          <a:solidFill>
                            <a:srgbClr val="000000"/>
                          </a:solidFill>
                          <a:effectLst/>
                          <a:latin typeface="Calibri" panose="020F0502020204030204" pitchFamily="34" charset="0"/>
                        </a:rPr>
                        <a:t>Alaska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(17.2, 36.1)</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8844212"/>
                  </a:ext>
                </a:extLst>
              </a:tr>
              <a:tr h="180730">
                <a:tc>
                  <a:txBody>
                    <a:bodyPr/>
                    <a:lstStyle/>
                    <a:p>
                      <a:pPr algn="l" fontAlgn="b"/>
                      <a:r>
                        <a:rPr lang="en-US" sz="1100" b="0" i="0" u="none" strike="noStrike">
                          <a:solidFill>
                            <a:srgbClr val="000000"/>
                          </a:solidFill>
                          <a:effectLst/>
                          <a:latin typeface="Calibri" panose="020F0502020204030204" pitchFamily="34" charset="0"/>
                        </a:rPr>
                        <a:t>Arizona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12.3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(8.1, 18.3)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8088176"/>
                  </a:ext>
                </a:extLst>
              </a:tr>
              <a:tr h="180730">
                <a:tc>
                  <a:txBody>
                    <a:bodyPr/>
                    <a:lstStyle/>
                    <a:p>
                      <a:pPr algn="l" fontAlgn="b"/>
                      <a:r>
                        <a:rPr lang="en-US" sz="1100" b="0" i="0" u="none" strike="noStrike">
                          <a:solidFill>
                            <a:srgbClr val="000000"/>
                          </a:solidFill>
                          <a:effectLst/>
                          <a:latin typeface="Calibri" panose="020F0502020204030204" pitchFamily="34" charset="0"/>
                        </a:rPr>
                        <a:t>Arkansas</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4391805"/>
                  </a:ext>
                </a:extLst>
              </a:tr>
              <a:tr h="180730">
                <a:tc>
                  <a:txBody>
                    <a:bodyPr/>
                    <a:lstStyle/>
                    <a:p>
                      <a:pPr algn="l" fontAlgn="b"/>
                      <a:r>
                        <a:rPr lang="en-US" sz="1100" b="0" i="0" u="none" strike="noStrike" dirty="0">
                          <a:solidFill>
                            <a:srgbClr val="000000"/>
                          </a:solidFill>
                          <a:effectLst/>
                          <a:latin typeface="Calibri" panose="020F0502020204030204" pitchFamily="34" charset="0"/>
                        </a:rPr>
                        <a:t>California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(8.8, 12.5)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55578"/>
                  </a:ext>
                </a:extLst>
              </a:tr>
              <a:tr h="180730">
                <a:tc>
                  <a:txBody>
                    <a:bodyPr/>
                    <a:lstStyle/>
                    <a:p>
                      <a:pPr algn="l" fontAlgn="b"/>
                      <a:r>
                        <a:rPr lang="en-US" sz="1100" b="0" i="0" u="none" strike="noStrike" dirty="0">
                          <a:solidFill>
                            <a:srgbClr val="000000"/>
                          </a:solidFill>
                          <a:effectLst/>
                          <a:latin typeface="Calibri" panose="020F0502020204030204" pitchFamily="34" charset="0"/>
                        </a:rPr>
                        <a:t>Colorado</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(4.3, 9.3)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1653849"/>
                  </a:ext>
                </a:extLst>
              </a:tr>
              <a:tr h="180730">
                <a:tc>
                  <a:txBody>
                    <a:bodyPr/>
                    <a:lstStyle/>
                    <a:p>
                      <a:pPr algn="l" fontAlgn="b"/>
                      <a:r>
                        <a:rPr lang="en-US" sz="1100" b="0" i="0" u="none" strike="noStrike" dirty="0">
                          <a:solidFill>
                            <a:srgbClr val="000000"/>
                          </a:solidFill>
                          <a:effectLst/>
                          <a:latin typeface="Calibri" panose="020F0502020204030204" pitchFamily="34" charset="0"/>
                        </a:rPr>
                        <a:t>Connecticut</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(8.4, 15.9)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732027"/>
                  </a:ext>
                </a:extLst>
              </a:tr>
              <a:tr h="180730">
                <a:tc>
                  <a:txBody>
                    <a:bodyPr/>
                    <a:lstStyle/>
                    <a:p>
                      <a:pPr algn="l" fontAlgn="b"/>
                      <a:r>
                        <a:rPr lang="en-US" sz="1100" b="0" i="0" u="none" strike="noStrike" dirty="0">
                          <a:solidFill>
                            <a:srgbClr val="000000"/>
                          </a:solidFill>
                          <a:effectLst/>
                          <a:latin typeface="Calibri" panose="020F0502020204030204" pitchFamily="34" charset="0"/>
                        </a:rPr>
                        <a:t>Delaware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(8.2, 21.2)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4815784"/>
                  </a:ext>
                </a:extLst>
              </a:tr>
              <a:tr h="180730">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(4.3, 12.2)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8076541"/>
                  </a:ext>
                </a:extLst>
              </a:tr>
              <a:tr h="180730">
                <a:tc>
                  <a:txBody>
                    <a:bodyPr/>
                    <a:lstStyle/>
                    <a:p>
                      <a:pPr algn="l" fontAlgn="b"/>
                      <a:r>
                        <a:rPr lang="en-US" sz="1100" b="0" i="0" u="none" strike="noStrike">
                          <a:solidFill>
                            <a:srgbClr val="000000"/>
                          </a:solidFill>
                          <a:effectLst/>
                          <a:latin typeface="Calibri" panose="020F0502020204030204" pitchFamily="34" charset="0"/>
                        </a:rPr>
                        <a:t>Florida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14.9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(9.8, 22.2)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191862"/>
                  </a:ext>
                </a:extLst>
              </a:tr>
              <a:tr h="180730">
                <a:tc>
                  <a:txBody>
                    <a:bodyPr/>
                    <a:lstStyle/>
                    <a:p>
                      <a:pPr algn="l" fontAlgn="b"/>
                      <a:r>
                        <a:rPr lang="en-US" sz="1100" b="0" i="0" u="none" strike="noStrike">
                          <a:solidFill>
                            <a:srgbClr val="000000"/>
                          </a:solidFill>
                          <a:effectLst/>
                          <a:latin typeface="Calibri" panose="020F0502020204030204" pitchFamily="34" charset="0"/>
                        </a:rPr>
                        <a:t>Georgia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11.6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(7.0, 18.7)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3938317"/>
                  </a:ext>
                </a:extLst>
              </a:tr>
              <a:tr h="180730">
                <a:tc>
                  <a:txBody>
                    <a:bodyPr/>
                    <a:lstStyle/>
                    <a:p>
                      <a:pPr algn="l" fontAlgn="b"/>
                      <a:r>
                        <a:rPr lang="en-US" sz="1100" b="0" i="0" u="none" strike="noStrike" dirty="0">
                          <a:solidFill>
                            <a:srgbClr val="000000"/>
                          </a:solidFill>
                          <a:effectLst/>
                          <a:latin typeface="Calibri" panose="020F0502020204030204" pitchFamily="34" charset="0"/>
                        </a:rPr>
                        <a:t>Guam</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(13.5, 18.5)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4759464"/>
                  </a:ext>
                </a:extLst>
              </a:tr>
              <a:tr h="180730">
                <a:tc>
                  <a:txBody>
                    <a:bodyPr/>
                    <a:lstStyle/>
                    <a:p>
                      <a:pPr algn="l" fontAlgn="b"/>
                      <a:r>
                        <a:rPr lang="en-US" sz="1100" b="0" i="0" u="none" strike="noStrike">
                          <a:solidFill>
                            <a:srgbClr val="000000"/>
                          </a:solidFill>
                          <a:effectLst/>
                          <a:latin typeface="Calibri" panose="020F0502020204030204" pitchFamily="34" charset="0"/>
                        </a:rPr>
                        <a:t>Hawaii</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16.6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(15.5, 17.8)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9602082"/>
                  </a:ext>
                </a:extLst>
              </a:tr>
              <a:tr h="180730">
                <a:tc>
                  <a:txBody>
                    <a:bodyPr/>
                    <a:lstStyle/>
                    <a:p>
                      <a:pPr algn="l" fontAlgn="b"/>
                      <a:r>
                        <a:rPr lang="en-US" sz="1100" b="0" i="0" u="none" strike="noStrike">
                          <a:solidFill>
                            <a:srgbClr val="000000"/>
                          </a:solidFill>
                          <a:effectLst/>
                          <a:latin typeface="Calibri" panose="020F0502020204030204" pitchFamily="34" charset="0"/>
                        </a:rPr>
                        <a:t>Idaho</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19.0</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(10.3, 32.5)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1671091"/>
                  </a:ext>
                </a:extLst>
              </a:tr>
              <a:tr h="180730">
                <a:tc>
                  <a:txBody>
                    <a:bodyPr/>
                    <a:lstStyle/>
                    <a:p>
                      <a:pPr algn="l" fontAlgn="b"/>
                      <a:r>
                        <a:rPr lang="en-US" sz="1100" b="0" i="0" u="none" strike="noStrike">
                          <a:solidFill>
                            <a:srgbClr val="000000"/>
                          </a:solidFill>
                          <a:effectLst/>
                          <a:latin typeface="Calibri" panose="020F0502020204030204" pitchFamily="34" charset="0"/>
                        </a:rPr>
                        <a:t>Illinois</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panose="02020603050405020304" pitchFamily="18" charset="0"/>
                        </a:rPr>
                        <a:t>12.1</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Times" panose="02020603050405020304" pitchFamily="18" charset="0"/>
                        </a:rPr>
                        <a:t>(9.1, 15.8)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3928518"/>
                  </a:ext>
                </a:extLst>
              </a:tr>
              <a:tr h="180730">
                <a:tc>
                  <a:txBody>
                    <a:bodyPr/>
                    <a:lstStyle/>
                    <a:p>
                      <a:pPr algn="l" fontAlgn="b"/>
                      <a:r>
                        <a:rPr lang="en-US" sz="1100" b="0" i="0" u="none" strike="noStrike">
                          <a:solidFill>
                            <a:srgbClr val="000000"/>
                          </a:solidFill>
                          <a:effectLst/>
                          <a:latin typeface="Calibri" panose="020F0502020204030204" pitchFamily="34" charset="0"/>
                        </a:rPr>
                        <a:t>Indiana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0213635"/>
                  </a:ext>
                </a:extLst>
              </a:tr>
              <a:tr h="180730">
                <a:tc>
                  <a:txBody>
                    <a:bodyPr/>
                    <a:lstStyle/>
                    <a:p>
                      <a:pPr algn="l" fontAlgn="b"/>
                      <a:r>
                        <a:rPr lang="en-US" sz="1100" b="0" i="0" u="none" strike="noStrike">
                          <a:solidFill>
                            <a:srgbClr val="000000"/>
                          </a:solidFill>
                          <a:effectLst/>
                          <a:latin typeface="Calibri" panose="020F0502020204030204" pitchFamily="34" charset="0"/>
                        </a:rPr>
                        <a:t>Iowa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(9.4, 18.7)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5701129"/>
                  </a:ext>
                </a:extLst>
              </a:tr>
              <a:tr h="180730">
                <a:tc>
                  <a:txBody>
                    <a:bodyPr/>
                    <a:lstStyle/>
                    <a:p>
                      <a:pPr algn="l" fontAlgn="b"/>
                      <a:r>
                        <a:rPr lang="en-US" sz="1100" b="0" i="0" u="none" strike="noStrike">
                          <a:solidFill>
                            <a:srgbClr val="000000"/>
                          </a:solidFill>
                          <a:effectLst/>
                          <a:latin typeface="Calibri" panose="020F0502020204030204" pitchFamily="34" charset="0"/>
                        </a:rPr>
                        <a:t>Kansas</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(8.5, 16.5)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203445"/>
                  </a:ext>
                </a:extLst>
              </a:tr>
              <a:tr h="180730">
                <a:tc>
                  <a:txBody>
                    <a:bodyPr/>
                    <a:lstStyle/>
                    <a:p>
                      <a:pPr algn="l" fontAlgn="b"/>
                      <a:r>
                        <a:rPr lang="en-US" sz="1100" b="0" i="0" u="none" strike="noStrike">
                          <a:solidFill>
                            <a:srgbClr val="000000"/>
                          </a:solidFill>
                          <a:effectLst/>
                          <a:latin typeface="Calibri" panose="020F0502020204030204" pitchFamily="34" charset="0"/>
                        </a:rPr>
                        <a:t>Kentucky</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8194055"/>
                  </a:ext>
                </a:extLst>
              </a:tr>
              <a:tr h="180730">
                <a:tc>
                  <a:txBody>
                    <a:bodyPr/>
                    <a:lstStyle/>
                    <a:p>
                      <a:pPr algn="l" fontAlgn="b"/>
                      <a:r>
                        <a:rPr lang="en-US" sz="1100" b="0" i="0" u="none" strike="noStrike">
                          <a:solidFill>
                            <a:srgbClr val="000000"/>
                          </a:solidFill>
                          <a:effectLst/>
                          <a:latin typeface="Calibri" panose="020F0502020204030204" pitchFamily="34" charset="0"/>
                        </a:rPr>
                        <a:t>Louisiana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(9.4, 28.5)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6013512"/>
                  </a:ext>
                </a:extLst>
              </a:tr>
              <a:tr h="180730">
                <a:tc>
                  <a:txBody>
                    <a:bodyPr/>
                    <a:lstStyle/>
                    <a:p>
                      <a:pPr algn="l" fontAlgn="b"/>
                      <a:r>
                        <a:rPr lang="en-US" sz="1100" b="0" i="0" u="none" strike="noStrike">
                          <a:solidFill>
                            <a:srgbClr val="000000"/>
                          </a:solidFill>
                          <a:effectLst/>
                          <a:latin typeface="Calibri" panose="020F0502020204030204" pitchFamily="34" charset="0"/>
                        </a:rPr>
                        <a:t>Maine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6250334"/>
                  </a:ext>
                </a:extLst>
              </a:tr>
              <a:tr h="180730">
                <a:tc>
                  <a:txBody>
                    <a:bodyPr/>
                    <a:lstStyle/>
                    <a:p>
                      <a:pPr algn="l" fontAlgn="b"/>
                      <a:r>
                        <a:rPr lang="en-US" sz="1100" b="0" i="0" u="none" strike="noStrike">
                          <a:solidFill>
                            <a:srgbClr val="000000"/>
                          </a:solidFill>
                          <a:effectLst/>
                          <a:latin typeface="Calibri" panose="020F0502020204030204" pitchFamily="34" charset="0"/>
                        </a:rPr>
                        <a:t>Maryland</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(9.5, 14.5)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858063"/>
                  </a:ext>
                </a:extLst>
              </a:tr>
              <a:tr h="180730">
                <a:tc>
                  <a:txBody>
                    <a:bodyPr/>
                    <a:lstStyle/>
                    <a:p>
                      <a:pPr algn="l" fontAlgn="b"/>
                      <a:r>
                        <a:rPr lang="en-US" sz="1100" b="0" i="0" u="none" strike="noStrike" dirty="0">
                          <a:solidFill>
                            <a:srgbClr val="000000"/>
                          </a:solidFill>
                          <a:effectLst/>
                          <a:latin typeface="Calibri" panose="020F0502020204030204" pitchFamily="34" charset="0"/>
                        </a:rPr>
                        <a:t>Massachusetts</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(7.1, 12.8)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7756045"/>
                  </a:ext>
                </a:extLst>
              </a:tr>
              <a:tr h="180730">
                <a:tc>
                  <a:txBody>
                    <a:bodyPr/>
                    <a:lstStyle/>
                    <a:p>
                      <a:pPr algn="l" fontAlgn="b"/>
                      <a:r>
                        <a:rPr lang="en-US" sz="1100" b="0" i="0" u="none" strike="noStrike">
                          <a:solidFill>
                            <a:srgbClr val="000000"/>
                          </a:solidFill>
                          <a:effectLst/>
                          <a:latin typeface="Calibri" panose="020F0502020204030204" pitchFamily="34" charset="0"/>
                        </a:rPr>
                        <a:t>Michigan</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(6.1, 12.6)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3626594"/>
                  </a:ext>
                </a:extLst>
              </a:tr>
              <a:tr h="180730">
                <a:tc>
                  <a:txBody>
                    <a:bodyPr/>
                    <a:lstStyle/>
                    <a:p>
                      <a:pPr algn="l" fontAlgn="b"/>
                      <a:r>
                        <a:rPr lang="en-US" sz="1100" b="0" i="0" u="none" strike="noStrike">
                          <a:solidFill>
                            <a:srgbClr val="000000"/>
                          </a:solidFill>
                          <a:effectLst/>
                          <a:latin typeface="Calibri" panose="020F0502020204030204" pitchFamily="34" charset="0"/>
                        </a:rPr>
                        <a:t>Minnesota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(16.0, 22.0)</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8292550"/>
                  </a:ext>
                </a:extLst>
              </a:tr>
              <a:tr h="180730">
                <a:tc>
                  <a:txBody>
                    <a:bodyPr/>
                    <a:lstStyle/>
                    <a:p>
                      <a:pPr algn="l" fontAlgn="b"/>
                      <a:r>
                        <a:rPr lang="en-US" sz="1100" b="0" i="0" u="none" strike="noStrike" dirty="0">
                          <a:solidFill>
                            <a:srgbClr val="000000"/>
                          </a:solidFill>
                          <a:effectLst/>
                          <a:latin typeface="Calibri" panose="020F0502020204030204" pitchFamily="34" charset="0"/>
                        </a:rPr>
                        <a:t>Mississippi</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5382431"/>
                  </a:ext>
                </a:extLst>
              </a:tr>
            </a:tbl>
          </a:graphicData>
        </a:graphic>
      </p:graphicFrame>
      <p:graphicFrame>
        <p:nvGraphicFramePr>
          <p:cNvPr id="12" name="Table 11">
            <a:extLst>
              <a:ext uri="{FF2B5EF4-FFF2-40B4-BE49-F238E27FC236}">
                <a16:creationId xmlns:a16="http://schemas.microsoft.com/office/drawing/2014/main" id="{802EECD2-20DB-4A2A-ADCB-01148156056A}"/>
              </a:ext>
            </a:extLst>
          </p:cNvPr>
          <p:cNvGraphicFramePr>
            <a:graphicFrameLocks noGrp="1"/>
          </p:cNvGraphicFramePr>
          <p:nvPr>
            <p:extLst>
              <p:ext uri="{D42A27DB-BD31-4B8C-83A1-F6EECF244321}">
                <p14:modId xmlns:p14="http://schemas.microsoft.com/office/powerpoint/2010/main" val="330532822"/>
              </p:ext>
            </p:extLst>
          </p:nvPr>
        </p:nvGraphicFramePr>
        <p:xfrm>
          <a:off x="5378256" y="1119439"/>
          <a:ext cx="4022919" cy="4879710"/>
        </p:xfrm>
        <a:graphic>
          <a:graphicData uri="http://schemas.openxmlformats.org/drawingml/2006/table">
            <a:tbl>
              <a:tblPr firstRow="1"/>
              <a:tblGrid>
                <a:gridCol w="1272228">
                  <a:extLst>
                    <a:ext uri="{9D8B030D-6E8A-4147-A177-3AD203B41FA5}">
                      <a16:colId xmlns:a16="http://schemas.microsoft.com/office/drawing/2014/main" val="3221116391"/>
                    </a:ext>
                  </a:extLst>
                </a:gridCol>
                <a:gridCol w="1176209">
                  <a:extLst>
                    <a:ext uri="{9D8B030D-6E8A-4147-A177-3AD203B41FA5}">
                      <a16:colId xmlns:a16="http://schemas.microsoft.com/office/drawing/2014/main" val="1830442782"/>
                    </a:ext>
                  </a:extLst>
                </a:gridCol>
                <a:gridCol w="1574482">
                  <a:extLst>
                    <a:ext uri="{9D8B030D-6E8A-4147-A177-3AD203B41FA5}">
                      <a16:colId xmlns:a16="http://schemas.microsoft.com/office/drawing/2014/main" val="2335981441"/>
                    </a:ext>
                  </a:extLst>
                </a:gridCol>
              </a:tblGrid>
              <a:tr h="180730">
                <a:tc>
                  <a:txBody>
                    <a:bodyPr/>
                    <a:lstStyle/>
                    <a:p>
                      <a:pPr algn="l" fontAlgn="b"/>
                      <a:r>
                        <a:rPr lang="en-US" sz="1100" b="1" i="0" u="none" strike="noStrike" dirty="0">
                          <a:solidFill>
                            <a:srgbClr val="000000"/>
                          </a:solidFill>
                          <a:effectLst/>
                          <a:latin typeface="Calibri" panose="020F0502020204030204" pitchFamily="34" charset="0"/>
                        </a:rPr>
                        <a:t>State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Calibri" panose="020F0502020204030204" pitchFamily="34" charset="0"/>
                        </a:rPr>
                        <a:t>Prevalence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05962"/>
                  </a:ext>
                </a:extLst>
              </a:tr>
              <a:tr h="180730">
                <a:tc>
                  <a:txBody>
                    <a:bodyPr/>
                    <a:lstStyle/>
                    <a:p>
                      <a:pPr algn="l" fontAlgn="b"/>
                      <a:r>
                        <a:rPr lang="en-US" sz="1100" b="0" i="0" u="none" strike="noStrike">
                          <a:solidFill>
                            <a:srgbClr val="000000"/>
                          </a:solidFill>
                          <a:effectLst/>
                          <a:latin typeface="Calibri" panose="020F0502020204030204" pitchFamily="34" charset="0"/>
                        </a:rPr>
                        <a:t>Montana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3185371"/>
                  </a:ext>
                </a:extLst>
              </a:tr>
              <a:tr h="180730">
                <a:tc>
                  <a:txBody>
                    <a:bodyPr/>
                    <a:lstStyle/>
                    <a:p>
                      <a:pPr algn="l" fontAlgn="b"/>
                      <a:r>
                        <a:rPr lang="en-US" sz="1100" b="0" i="0" u="none" strike="noStrike">
                          <a:solidFill>
                            <a:srgbClr val="000000"/>
                          </a:solidFill>
                          <a:effectLst/>
                          <a:latin typeface="Calibri" panose="020F0502020204030204" pitchFamily="34" charset="0"/>
                        </a:rPr>
                        <a:t>Nebraska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(5.9, 14.3)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1955677"/>
                  </a:ext>
                </a:extLst>
              </a:tr>
              <a:tr h="180730">
                <a:tc>
                  <a:txBody>
                    <a:bodyPr/>
                    <a:lstStyle/>
                    <a:p>
                      <a:pPr algn="l" fontAlgn="b"/>
                      <a:r>
                        <a:rPr lang="en-US" sz="1100" b="0" i="0" u="none" strike="noStrike">
                          <a:solidFill>
                            <a:srgbClr val="000000"/>
                          </a:solidFill>
                          <a:effectLst/>
                          <a:latin typeface="Calibri" panose="020F0502020204030204" pitchFamily="34" charset="0"/>
                        </a:rPr>
                        <a:t>Nevada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(8.5, 20.7)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9479971"/>
                  </a:ext>
                </a:extLst>
              </a:tr>
              <a:tr h="180730">
                <a:tc>
                  <a:txBody>
                    <a:bodyPr/>
                    <a:lstStyle/>
                    <a:p>
                      <a:pPr algn="l" fontAlgn="b"/>
                      <a:r>
                        <a:rPr lang="en-US" sz="1100" b="0" i="0" u="none" strike="noStrike" dirty="0">
                          <a:solidFill>
                            <a:srgbClr val="000000"/>
                          </a:solidFill>
                          <a:effectLst/>
                          <a:latin typeface="Calibri" panose="020F0502020204030204" pitchFamily="34" charset="0"/>
                        </a:rPr>
                        <a:t>New Hampshire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13.7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(7.8, 23.1)</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5292467"/>
                  </a:ext>
                </a:extLst>
              </a:tr>
              <a:tr h="180730">
                <a:tc>
                  <a:txBody>
                    <a:bodyPr/>
                    <a:lstStyle/>
                    <a:p>
                      <a:pPr algn="l" fontAlgn="b"/>
                      <a:r>
                        <a:rPr lang="en-US" sz="1100" b="0" i="0" u="none" strike="noStrike">
                          <a:solidFill>
                            <a:srgbClr val="000000"/>
                          </a:solidFill>
                          <a:effectLst/>
                          <a:latin typeface="Calibri" panose="020F0502020204030204" pitchFamily="34" charset="0"/>
                        </a:rPr>
                        <a:t>New Jersey</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2367947"/>
                  </a:ext>
                </a:extLst>
              </a:tr>
              <a:tr h="180730">
                <a:tc>
                  <a:txBody>
                    <a:bodyPr/>
                    <a:lstStyle/>
                    <a:p>
                      <a:pPr algn="l" fontAlgn="b"/>
                      <a:r>
                        <a:rPr lang="en-US" sz="1100" b="0" i="0" u="none" strike="noStrike">
                          <a:solidFill>
                            <a:srgbClr val="000000"/>
                          </a:solidFill>
                          <a:effectLst/>
                          <a:latin typeface="Calibri" panose="020F0502020204030204" pitchFamily="34" charset="0"/>
                        </a:rPr>
                        <a:t>New Mexico</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0324934"/>
                  </a:ext>
                </a:extLst>
              </a:tr>
              <a:tr h="180730">
                <a:tc>
                  <a:txBody>
                    <a:bodyPr/>
                    <a:lstStyle/>
                    <a:p>
                      <a:pPr algn="l" fontAlgn="b"/>
                      <a:r>
                        <a:rPr lang="en-US" sz="1100" b="0" i="0" u="none" strike="noStrike">
                          <a:solidFill>
                            <a:srgbClr val="000000"/>
                          </a:solidFill>
                          <a:effectLst/>
                          <a:latin typeface="Calibri" panose="020F0502020204030204" pitchFamily="34" charset="0"/>
                        </a:rPr>
                        <a:t>New York</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(9.5, 13.5)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5703962"/>
                  </a:ext>
                </a:extLst>
              </a:tr>
              <a:tr h="180730">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(11.5, 24.2)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2833788"/>
                  </a:ext>
                </a:extLst>
              </a:tr>
              <a:tr h="180730">
                <a:tc>
                  <a:txBody>
                    <a:bodyPr/>
                    <a:lstStyle/>
                    <a:p>
                      <a:pPr algn="l" fontAlgn="b"/>
                      <a:r>
                        <a:rPr lang="en-US" sz="1100" b="0" i="0" u="none" strike="noStrike">
                          <a:solidFill>
                            <a:srgbClr val="000000"/>
                          </a:solidFill>
                          <a:effectLst/>
                          <a:latin typeface="Calibri" panose="020F0502020204030204" pitchFamily="34" charset="0"/>
                        </a:rPr>
                        <a:t>North Dakota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16.7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(9.3, 28.1)</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8328824"/>
                  </a:ext>
                </a:extLst>
              </a:tr>
              <a:tr h="180730">
                <a:tc>
                  <a:txBody>
                    <a:bodyPr/>
                    <a:lstStyle/>
                    <a:p>
                      <a:pPr algn="l" fontAlgn="b"/>
                      <a:r>
                        <a:rPr lang="en-US" sz="1100" b="0" i="0" u="none" strike="noStrike">
                          <a:solidFill>
                            <a:srgbClr val="000000"/>
                          </a:solidFill>
                          <a:effectLst/>
                          <a:latin typeface="Calibri" panose="020F0502020204030204" pitchFamily="34" charset="0"/>
                        </a:rPr>
                        <a:t>Ohio</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(6.9, 15.5)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0773475"/>
                  </a:ext>
                </a:extLst>
              </a:tr>
              <a:tr h="180730">
                <a:tc>
                  <a:txBody>
                    <a:bodyPr/>
                    <a:lstStyle/>
                    <a:p>
                      <a:pPr algn="l" fontAlgn="b"/>
                      <a:r>
                        <a:rPr lang="en-US" sz="1100" b="0" i="0" u="none" strike="noStrike">
                          <a:solidFill>
                            <a:srgbClr val="000000"/>
                          </a:solidFill>
                          <a:effectLst/>
                          <a:latin typeface="Calibri" panose="020F0502020204030204" pitchFamily="34" charset="0"/>
                        </a:rPr>
                        <a:t>Oklahoma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12.2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(7.3, 19.8)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6471963"/>
                  </a:ext>
                </a:extLst>
              </a:tr>
              <a:tr h="180730">
                <a:tc>
                  <a:txBody>
                    <a:bodyPr/>
                    <a:lstStyle/>
                    <a:p>
                      <a:pPr algn="l" fontAlgn="b"/>
                      <a:r>
                        <a:rPr lang="en-US" sz="1100" b="0" i="0" u="none" strike="noStrike">
                          <a:solidFill>
                            <a:srgbClr val="000000"/>
                          </a:solidFill>
                          <a:effectLst/>
                          <a:latin typeface="Calibri" panose="020F0502020204030204" pitchFamily="34" charset="0"/>
                        </a:rPr>
                        <a:t>Oregon</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16.7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(11.4, 23.7)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1726950"/>
                  </a:ext>
                </a:extLst>
              </a:tr>
              <a:tr h="180730">
                <a:tc>
                  <a:txBody>
                    <a:bodyPr/>
                    <a:lstStyle/>
                    <a:p>
                      <a:pPr algn="l" fontAlgn="b"/>
                      <a:r>
                        <a:rPr lang="en-US" sz="1100" b="0" i="0" u="none" strike="noStrike">
                          <a:solidFill>
                            <a:srgbClr val="000000"/>
                          </a:solidFill>
                          <a:effectLst/>
                          <a:latin typeface="Calibri" panose="020F0502020204030204" pitchFamily="34" charset="0"/>
                        </a:rPr>
                        <a:t>Pennsylvania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7.2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(4.5, 11.2)</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8677524"/>
                  </a:ext>
                </a:extLst>
              </a:tr>
              <a:tr h="180730">
                <a:tc>
                  <a:txBody>
                    <a:bodyPr/>
                    <a:lstStyle/>
                    <a:p>
                      <a:pPr algn="l" fontAlgn="b"/>
                      <a:r>
                        <a:rPr lang="en-US" sz="1100" b="0" i="0" u="none" strike="noStrike">
                          <a:solidFill>
                            <a:srgbClr val="000000"/>
                          </a:solidFill>
                          <a:effectLst/>
                          <a:latin typeface="Calibri" panose="020F0502020204030204" pitchFamily="34" charset="0"/>
                        </a:rPr>
                        <a:t>Puerto Rico</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0557978"/>
                  </a:ext>
                </a:extLst>
              </a:tr>
              <a:tr h="180730">
                <a:tc>
                  <a:txBody>
                    <a:bodyPr/>
                    <a:lstStyle/>
                    <a:p>
                      <a:pPr algn="l" fontAlgn="b"/>
                      <a:r>
                        <a:rPr lang="en-US" sz="1100" b="0" i="0" u="none" strike="noStrike">
                          <a:solidFill>
                            <a:srgbClr val="000000"/>
                          </a:solidFill>
                          <a:effectLst/>
                          <a:latin typeface="Calibri" panose="020F0502020204030204" pitchFamily="34" charset="0"/>
                        </a:rPr>
                        <a:t>Rhode Island</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306020"/>
                  </a:ext>
                </a:extLst>
              </a:tr>
              <a:tr h="180730">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(14.3, 36.7)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999553"/>
                  </a:ext>
                </a:extLst>
              </a:tr>
              <a:tr h="180730">
                <a:tc>
                  <a:txBody>
                    <a:bodyPr/>
                    <a:lstStyle/>
                    <a:p>
                      <a:pPr algn="l" fontAlgn="b"/>
                      <a:r>
                        <a:rPr lang="en-US" sz="1100" b="0" i="0" u="none" strike="noStrike">
                          <a:solidFill>
                            <a:srgbClr val="000000"/>
                          </a:solidFill>
                          <a:effectLst/>
                          <a:latin typeface="Calibri" panose="020F0502020204030204" pitchFamily="34" charset="0"/>
                        </a:rPr>
                        <a:t>South Dakota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1286568"/>
                  </a:ext>
                </a:extLst>
              </a:tr>
              <a:tr h="180730">
                <a:tc>
                  <a:txBody>
                    <a:bodyPr/>
                    <a:lstStyle/>
                    <a:p>
                      <a:pPr algn="l" fontAlgn="b"/>
                      <a:r>
                        <a:rPr lang="en-US" sz="1100" b="0" i="0" u="none" strike="noStrike">
                          <a:solidFill>
                            <a:srgbClr val="000000"/>
                          </a:solidFill>
                          <a:effectLst/>
                          <a:latin typeface="Calibri" panose="020F0502020204030204" pitchFamily="34" charset="0"/>
                        </a:rPr>
                        <a:t>Tennessee</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8585157"/>
                  </a:ext>
                </a:extLst>
              </a:tr>
              <a:tr h="180730">
                <a:tc>
                  <a:txBody>
                    <a:bodyPr/>
                    <a:lstStyle/>
                    <a:p>
                      <a:pPr algn="l" fontAlgn="b"/>
                      <a:r>
                        <a:rPr lang="en-US" sz="1100" b="0" i="0" u="none" strike="noStrike">
                          <a:solidFill>
                            <a:srgbClr val="000000"/>
                          </a:solidFill>
                          <a:effectLst/>
                          <a:latin typeface="Calibri" panose="020F0502020204030204" pitchFamily="34" charset="0"/>
                        </a:rPr>
                        <a:t>Texas</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12.5</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(9.1, 16.9)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6351543"/>
                  </a:ext>
                </a:extLst>
              </a:tr>
              <a:tr h="180730">
                <a:tc>
                  <a:txBody>
                    <a:bodyPr/>
                    <a:lstStyle/>
                    <a:p>
                      <a:pPr algn="l" fontAlgn="b"/>
                      <a:r>
                        <a:rPr lang="en-US" sz="1100" b="0" i="0" u="none" strike="noStrike">
                          <a:solidFill>
                            <a:srgbClr val="000000"/>
                          </a:solidFill>
                          <a:effectLst/>
                          <a:latin typeface="Calibri" panose="020F0502020204030204" pitchFamily="34" charset="0"/>
                        </a:rPr>
                        <a:t>Utah</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(8.0, 16.6)</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467023"/>
                  </a:ext>
                </a:extLst>
              </a:tr>
              <a:tr h="180730">
                <a:tc>
                  <a:txBody>
                    <a:bodyPr/>
                    <a:lstStyle/>
                    <a:p>
                      <a:pPr algn="l" fontAlgn="b"/>
                      <a:r>
                        <a:rPr lang="en-US" sz="1100" b="0" i="0" u="none" strike="noStrike">
                          <a:solidFill>
                            <a:srgbClr val="000000"/>
                          </a:solidFill>
                          <a:effectLst/>
                          <a:latin typeface="Calibri" panose="020F0502020204030204" pitchFamily="34" charset="0"/>
                        </a:rPr>
                        <a:t>Vermont</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3719089"/>
                  </a:ext>
                </a:extLst>
              </a:tr>
              <a:tr h="180730">
                <a:tc>
                  <a:txBody>
                    <a:bodyPr/>
                    <a:lstStyle/>
                    <a:p>
                      <a:pPr algn="l" fontAlgn="b"/>
                      <a:r>
                        <a:rPr lang="en-US" sz="1100" b="0" i="0" u="none" strike="noStrike">
                          <a:solidFill>
                            <a:srgbClr val="000000"/>
                          </a:solidFill>
                          <a:effectLst/>
                          <a:latin typeface="Calibri" panose="020F0502020204030204" pitchFamily="34" charset="0"/>
                        </a:rPr>
                        <a:t>Virginia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11.8</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(9.0, 15.3)</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3709892"/>
                  </a:ext>
                </a:extLst>
              </a:tr>
              <a:tr h="180730">
                <a:tc>
                  <a:txBody>
                    <a:bodyPr/>
                    <a:lstStyle/>
                    <a:p>
                      <a:pPr algn="l" fontAlgn="b"/>
                      <a:r>
                        <a:rPr lang="en-US" sz="1100" b="0" i="0" u="none" strike="noStrike">
                          <a:solidFill>
                            <a:srgbClr val="000000"/>
                          </a:solidFill>
                          <a:effectLst/>
                          <a:latin typeface="Calibri" panose="020F0502020204030204" pitchFamily="34" charset="0"/>
                        </a:rPr>
                        <a:t>Washington</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9.9</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(8.2, 12.0)</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3452902"/>
                  </a:ext>
                </a:extLst>
              </a:tr>
              <a:tr h="180730">
                <a:tc>
                  <a:txBody>
                    <a:bodyPr/>
                    <a:lstStyle/>
                    <a:p>
                      <a:pPr algn="l" fontAlgn="b"/>
                      <a:r>
                        <a:rPr lang="en-US" sz="1100" b="0" i="0" u="none" strike="noStrike" dirty="0">
                          <a:solidFill>
                            <a:srgbClr val="000000"/>
                          </a:solidFill>
                          <a:effectLst/>
                          <a:latin typeface="Calibri" panose="020F0502020204030204" pitchFamily="34" charset="0"/>
                        </a:rPr>
                        <a:t>West Virginia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3582014"/>
                  </a:ext>
                </a:extLst>
              </a:tr>
              <a:tr h="180730">
                <a:tc>
                  <a:txBody>
                    <a:bodyPr/>
                    <a:lstStyle/>
                    <a:p>
                      <a:pPr algn="l" fontAlgn="b"/>
                      <a:r>
                        <a:rPr lang="en-US" sz="1100" b="0" i="0" u="none" strike="noStrike">
                          <a:solidFill>
                            <a:srgbClr val="000000"/>
                          </a:solidFill>
                          <a:effectLst/>
                          <a:latin typeface="Calibri" panose="020F0502020204030204" pitchFamily="34" charset="0"/>
                        </a:rPr>
                        <a:t>Wisconsin</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18.1</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(11.8, 26.7)</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9681610"/>
                  </a:ext>
                </a:extLst>
              </a:tr>
              <a:tr h="180730">
                <a:tc>
                  <a:txBody>
                    <a:bodyPr/>
                    <a:lstStyle/>
                    <a:p>
                      <a:pPr algn="l" fontAlgn="b"/>
                      <a:r>
                        <a:rPr lang="en-US" sz="1100" b="0" i="0" u="none" strike="noStrike">
                          <a:solidFill>
                            <a:srgbClr val="000000"/>
                          </a:solidFill>
                          <a:effectLst/>
                          <a:latin typeface="Calibri" panose="020F0502020204030204" pitchFamily="34" charset="0"/>
                        </a:rPr>
                        <a:t>Wyoming</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7681" marR="7681" marT="76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5610548"/>
                  </a:ext>
                </a:extLst>
              </a:tr>
            </a:tbl>
          </a:graphicData>
        </a:graphic>
      </p:graphicFrame>
      <p:sp>
        <p:nvSpPr>
          <p:cNvPr id="4" name="Text Placeholder 3"/>
          <p:cNvSpPr>
            <a:spLocks noGrp="1"/>
          </p:cNvSpPr>
          <p:nvPr>
            <p:ph type="body" sz="quarter" idx="11"/>
          </p:nvPr>
        </p:nvSpPr>
        <p:spPr>
          <a:xfrm>
            <a:off x="587182" y="5757151"/>
            <a:ext cx="9448799" cy="641446"/>
          </a:xfrm>
        </p:spPr>
        <p:txBody>
          <a:bodyPr/>
          <a:lstStyle/>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endParaRPr lang="en-US" sz="1000" dirty="0">
              <a:latin typeface="Verdana" pitchFamily="34" charset="0"/>
            </a:endParaRPr>
          </a:p>
        </p:txBody>
      </p:sp>
    </p:spTree>
    <p:extLst>
      <p:ext uri="{BB962C8B-B14F-4D97-AF65-F5344CB8AC3E}">
        <p14:creationId xmlns:p14="http://schemas.microsoft.com/office/powerpoint/2010/main" val="2117699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279606"/>
            <a:ext cx="9673064" cy="97958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Asian Adults, by State </a:t>
            </a:r>
            <a:r>
              <a:rPr lang="en-US" sz="2200" kern="0" dirty="0">
                <a:latin typeface="Verdana"/>
              </a:rPr>
              <a:t>and Territory</a:t>
            </a:r>
            <a:r>
              <a:rPr lang="en-US" sz="2200" kern="0" dirty="0">
                <a:latin typeface="Verdana" panose="020B0604030504040204" pitchFamily="34" charset="0"/>
                <a:ea typeface="Verdana" panose="020B0604030504040204" pitchFamily="34" charset="0"/>
                <a:cs typeface="Verdana" panose="020B0604030504040204" pitchFamily="34" charset="0"/>
              </a:rPr>
              <a:t>,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01352" y="1846729"/>
            <a:ext cx="7914167" cy="4809658"/>
          </a:xfrm>
        </p:spPr>
        <p:txBody>
          <a:bodyPr/>
          <a:lstStyle/>
          <a:p>
            <a:pPr>
              <a:buNone/>
            </a:pPr>
            <a:r>
              <a:rPr lang="en-US" sz="2200" dirty="0">
                <a:solidFill>
                  <a:srgbClr val="000000"/>
                </a:solidFill>
              </a:rPr>
              <a:t>Summary</a:t>
            </a:r>
          </a:p>
          <a:p>
            <a:r>
              <a:rPr lang="en-US" sz="2200" dirty="0">
                <a:solidFill>
                  <a:srgbClr val="000000"/>
                </a:solidFill>
              </a:rPr>
              <a:t>33 states, the District of Columbia and Guam had a prevalence of obesity less than 20%.</a:t>
            </a:r>
          </a:p>
          <a:p>
            <a:r>
              <a:rPr lang="en-US" sz="2200" dirty="0">
                <a:solidFill>
                  <a:srgbClr val="000000"/>
                </a:solidFill>
              </a:rPr>
              <a:t>1 state (South Carolina) had a prevalence of obesity between 20% and &lt;25%.</a:t>
            </a:r>
          </a:p>
          <a:p>
            <a:r>
              <a:rPr lang="en-US" sz="2200" dirty="0">
                <a:solidFill>
                  <a:srgbClr val="000000"/>
                </a:solidFill>
              </a:rPr>
              <a:t>1 state (Alaska) had a prevalence of obesity between 25% and &lt;30%.</a:t>
            </a:r>
          </a:p>
          <a:p>
            <a:r>
              <a:rPr lang="en-US" sz="2200" dirty="0">
                <a:solidFill>
                  <a:srgbClr val="000000"/>
                </a:solidFill>
              </a:rPr>
              <a:t>No state had a prevalence of obesity 30% or greater.</a:t>
            </a:r>
            <a:endParaRPr lang="en-US" dirty="0">
              <a:solidFill>
                <a:srgbClr val="000000"/>
              </a:solidFill>
            </a:endParaRPr>
          </a:p>
        </p:txBody>
      </p:sp>
      <p:sp>
        <p:nvSpPr>
          <p:cNvPr id="4" name="TextBox 3"/>
          <p:cNvSpPr txBox="1"/>
          <p:nvPr/>
        </p:nvSpPr>
        <p:spPr>
          <a:xfrm>
            <a:off x="1360978" y="6124353"/>
            <a:ext cx="4327451" cy="246221"/>
          </a:xfrm>
          <a:prstGeom prst="rect">
            <a:avLst/>
          </a:prstGeom>
          <a:noFill/>
        </p:spPr>
        <p:txBody>
          <a:bodyPr wrap="square" rtlCol="0">
            <a:spAutoFit/>
          </a:bodyPr>
          <a:lstStyle/>
          <a:p>
            <a:r>
              <a:rPr lang="en-US" sz="1000" b="1" dirty="0">
                <a:solidFill>
                  <a:srgbClr val="0039A6"/>
                </a:solidFill>
                <a:latin typeface="Verdana" pitchFamily="34" charset="0"/>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7813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704" y="467866"/>
            <a:ext cx="9981592" cy="597429"/>
          </a:xfrm>
        </p:spPr>
        <p:txBody>
          <a:bodyPr/>
          <a:lstStyle/>
          <a:p>
            <a:pPr>
              <a:lnSpc>
                <a:spcPts val="2600"/>
              </a:lnSpc>
            </a:pPr>
            <a:r>
              <a:rPr kumimoji="0" lang="en-US" sz="1800" b="1" i="0" u="none" strike="noStrike" kern="0" cap="none" spc="0" normalizeH="0" baseline="0" noProof="0" dirty="0">
                <a:ln>
                  <a:noFill/>
                </a:ln>
                <a:solidFill>
                  <a:srgbClr val="0039A6"/>
                </a:solidFill>
                <a:effectLst/>
                <a:uLnTx/>
                <a:uFillTx/>
                <a:latin typeface="Verdana" panose="020B0604030504040204" pitchFamily="34" charset="0"/>
                <a:ea typeface="Verdana" panose="020B0604030504040204" pitchFamily="34" charset="0"/>
                <a:cs typeface="Verdana" panose="020B0604030504040204" pitchFamily="34" charset="0"/>
              </a:rPr>
              <a:t>Prevalence of Self-Reported Obesity Among Non-Hispanic American Indian or Alaska Native Adults, by State and Territory, BRFSS, 2018–2020</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American Indian or Alaska Native Adults, by State and Territory, BRFSS, 2018–2020">
            <a:extLst>
              <a:ext uri="{FF2B5EF4-FFF2-40B4-BE49-F238E27FC236}">
                <a16:creationId xmlns:a16="http://schemas.microsoft.com/office/drawing/2014/main" id="{437BBCF4-EB4B-44E3-BBFB-2A4E579E24A3}"/>
              </a:ext>
            </a:extLst>
          </p:cNvPr>
          <p:cNvPicPr>
            <a:picLocks noChangeAspect="1"/>
          </p:cNvPicPr>
          <p:nvPr/>
        </p:nvPicPr>
        <p:blipFill>
          <a:blip r:embed="rId3"/>
          <a:stretch>
            <a:fillRect/>
          </a:stretch>
        </p:blipFill>
        <p:spPr>
          <a:xfrm>
            <a:off x="1057062" y="1469896"/>
            <a:ext cx="7701331" cy="4714943"/>
          </a:xfrm>
          <a:prstGeom prst="rect">
            <a:avLst/>
          </a:prstGeom>
        </p:spPr>
      </p:pic>
      <p:sp>
        <p:nvSpPr>
          <p:cNvPr id="10" name="TextBox 9"/>
          <p:cNvSpPr txBox="1"/>
          <p:nvPr/>
        </p:nvSpPr>
        <p:spPr>
          <a:xfrm>
            <a:off x="1416333" y="6300589"/>
            <a:ext cx="7430888"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5085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8" y="262040"/>
            <a:ext cx="9994187" cy="769834"/>
          </a:xfrm>
        </p:spPr>
        <p:txBody>
          <a:bodyPr/>
          <a:lstStyle/>
          <a:p>
            <a:pPr>
              <a:lnSpc>
                <a:spcPts val="2600"/>
              </a:lnSpc>
            </a:pPr>
            <a:br>
              <a:rPr lang="en-US" sz="1700" kern="0" dirty="0">
                <a:solidFill>
                  <a:srgbClr val="000000"/>
                </a:solidFill>
                <a:latin typeface="Verdana"/>
              </a:rPr>
            </a:br>
            <a:r>
              <a:rPr lang="en-US" sz="1800" kern="0" dirty="0">
                <a:latin typeface="Verdana"/>
              </a:rPr>
              <a:t>Prevalence of Self-Reported Obesity Among Non-Hispanic American Indian or Alaska </a:t>
            </a:r>
            <a:r>
              <a:rPr kumimoji="0" lang="en-US" sz="1800" b="1" i="0" u="none" strike="noStrike" kern="0" cap="none" spc="0" normalizeH="0" baseline="0" noProof="0" dirty="0">
                <a:ln>
                  <a:noFill/>
                </a:ln>
                <a:solidFill>
                  <a:srgbClr val="0039A6"/>
                </a:solidFill>
                <a:effectLst/>
                <a:uLnTx/>
                <a:uFillTx/>
                <a:latin typeface="Verdana" panose="020B0604030504040204" pitchFamily="34" charset="0"/>
                <a:ea typeface="Verdana" panose="020B0604030504040204" pitchFamily="34" charset="0"/>
                <a:cs typeface="Verdana" panose="020B0604030504040204" pitchFamily="34" charset="0"/>
              </a:rPr>
              <a:t>Native</a:t>
            </a:r>
            <a:r>
              <a:rPr lang="en-US" sz="1800" kern="0" dirty="0">
                <a:latin typeface="Verdana"/>
              </a:rPr>
              <a:t> Adults, by State and Territory, BRFSS, </a:t>
            </a:r>
            <a:r>
              <a:rPr lang="en-US" sz="1800" dirty="0">
                <a:latin typeface="Verdana" panose="020B0604030504040204" pitchFamily="34" charset="0"/>
                <a:ea typeface="Verdana" panose="020B0604030504040204" pitchFamily="34" charset="0"/>
                <a:cs typeface="Verdana" panose="020B0604030504040204" pitchFamily="34" charset="0"/>
              </a:rPr>
              <a:t>2018–2020</a:t>
            </a:r>
            <a:endParaRPr lang="en-US" sz="1800" kern="0" dirty="0">
              <a:latin typeface="Verdana"/>
            </a:endParaRPr>
          </a:p>
        </p:txBody>
      </p:sp>
      <p:graphicFrame>
        <p:nvGraphicFramePr>
          <p:cNvPr id="22" name="Table 21">
            <a:extLst>
              <a:ext uri="{FF2B5EF4-FFF2-40B4-BE49-F238E27FC236}">
                <a16:creationId xmlns:a16="http://schemas.microsoft.com/office/drawing/2014/main" id="{5C752FA4-551A-4EC5-8698-6F60EBCBEA51}"/>
              </a:ext>
            </a:extLst>
          </p:cNvPr>
          <p:cNvGraphicFramePr>
            <a:graphicFrameLocks noGrp="1"/>
          </p:cNvGraphicFramePr>
          <p:nvPr>
            <p:extLst>
              <p:ext uri="{D42A27DB-BD31-4B8C-83A1-F6EECF244321}">
                <p14:modId xmlns:p14="http://schemas.microsoft.com/office/powerpoint/2010/main" val="952927988"/>
              </p:ext>
            </p:extLst>
          </p:nvPr>
        </p:nvGraphicFramePr>
        <p:xfrm>
          <a:off x="1063256" y="1125252"/>
          <a:ext cx="4051004" cy="4867968"/>
        </p:xfrm>
        <a:graphic>
          <a:graphicData uri="http://schemas.openxmlformats.org/drawingml/2006/table">
            <a:tbl>
              <a:tblPr firstRow="1"/>
              <a:tblGrid>
                <a:gridCol w="1266628">
                  <a:extLst>
                    <a:ext uri="{9D8B030D-6E8A-4147-A177-3AD203B41FA5}">
                      <a16:colId xmlns:a16="http://schemas.microsoft.com/office/drawing/2014/main" val="941486858"/>
                    </a:ext>
                  </a:extLst>
                </a:gridCol>
                <a:gridCol w="1241239">
                  <a:extLst>
                    <a:ext uri="{9D8B030D-6E8A-4147-A177-3AD203B41FA5}">
                      <a16:colId xmlns:a16="http://schemas.microsoft.com/office/drawing/2014/main" val="3590291401"/>
                    </a:ext>
                  </a:extLst>
                </a:gridCol>
                <a:gridCol w="1543137">
                  <a:extLst>
                    <a:ext uri="{9D8B030D-6E8A-4147-A177-3AD203B41FA5}">
                      <a16:colId xmlns:a16="http://schemas.microsoft.com/office/drawing/2014/main" val="4071761231"/>
                    </a:ext>
                  </a:extLst>
                </a:gridCol>
              </a:tblGrid>
              <a:tr h="0">
                <a:tc>
                  <a:txBody>
                    <a:bodyPr/>
                    <a:lstStyle/>
                    <a:p>
                      <a:pPr algn="l" fontAlgn="b"/>
                      <a:r>
                        <a:rPr lang="en-US" sz="1100" b="1" i="0" u="none" strike="noStrike" dirty="0">
                          <a:solidFill>
                            <a:srgbClr val="000000"/>
                          </a:solidFill>
                          <a:effectLst/>
                          <a:latin typeface="Calibri" panose="020F0502020204030204" pitchFamily="34" charset="0"/>
                        </a:rPr>
                        <a:t>State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Prevalence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187294"/>
                  </a:ext>
                </a:extLst>
              </a:tr>
              <a:tr h="168883">
                <a:tc>
                  <a:txBody>
                    <a:bodyPr/>
                    <a:lstStyle/>
                    <a:p>
                      <a:pPr algn="l" fontAlgn="b"/>
                      <a:r>
                        <a:rPr lang="en-US" sz="1100" b="0" i="0" u="none" strike="noStrike" dirty="0">
                          <a:solidFill>
                            <a:srgbClr val="000000"/>
                          </a:solidFill>
                          <a:effectLst/>
                          <a:latin typeface="Calibri" panose="020F0502020204030204" pitchFamily="34" charset="0"/>
                        </a:rPr>
                        <a:t>Alabama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35.4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(27.3, 44.5)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79207625"/>
                  </a:ext>
                </a:extLst>
              </a:tr>
              <a:tr h="168883">
                <a:tc>
                  <a:txBody>
                    <a:bodyPr/>
                    <a:lstStyle/>
                    <a:p>
                      <a:pPr algn="l" fontAlgn="b"/>
                      <a:r>
                        <a:rPr lang="en-US" sz="1100" b="0" i="0" u="none" strike="noStrike">
                          <a:solidFill>
                            <a:srgbClr val="000000"/>
                          </a:solidFill>
                          <a:effectLst/>
                          <a:latin typeface="Calibri" panose="020F0502020204030204" pitchFamily="34" charset="0"/>
                        </a:rPr>
                        <a:t>Alaska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(30.0, 38.2)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4887257"/>
                  </a:ext>
                </a:extLst>
              </a:tr>
              <a:tr h="168883">
                <a:tc>
                  <a:txBody>
                    <a:bodyPr/>
                    <a:lstStyle/>
                    <a:p>
                      <a:pPr algn="l" fontAlgn="b"/>
                      <a:r>
                        <a:rPr lang="en-US" sz="1100" b="0" i="0" u="none" strike="noStrike">
                          <a:solidFill>
                            <a:srgbClr val="000000"/>
                          </a:solidFill>
                          <a:effectLst/>
                          <a:latin typeface="Calibri" panose="020F0502020204030204" pitchFamily="34" charset="0"/>
                        </a:rPr>
                        <a:t>Arizona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50.4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(45.7, 55.1)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0270002"/>
                  </a:ext>
                </a:extLst>
              </a:tr>
              <a:tr h="168883">
                <a:tc>
                  <a:txBody>
                    <a:bodyPr/>
                    <a:lstStyle/>
                    <a:p>
                      <a:pPr algn="l" fontAlgn="b"/>
                      <a:r>
                        <a:rPr lang="en-US" sz="1100" b="0" i="0" u="none" strike="noStrike">
                          <a:solidFill>
                            <a:srgbClr val="000000"/>
                          </a:solidFill>
                          <a:effectLst/>
                          <a:latin typeface="Calibri" panose="020F0502020204030204" pitchFamily="34" charset="0"/>
                        </a:rPr>
                        <a:t>Arkansas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(27.7, 47.6)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8389792"/>
                  </a:ext>
                </a:extLst>
              </a:tr>
              <a:tr h="168883">
                <a:tc>
                  <a:txBody>
                    <a:bodyPr/>
                    <a:lstStyle/>
                    <a:p>
                      <a:pPr algn="l" fontAlgn="b"/>
                      <a:r>
                        <a:rPr lang="en-US" sz="1100" b="0" i="0" u="none" strike="noStrike">
                          <a:solidFill>
                            <a:srgbClr val="000000"/>
                          </a:solidFill>
                          <a:effectLst/>
                          <a:latin typeface="Calibri" panose="020F0502020204030204" pitchFamily="34" charset="0"/>
                        </a:rPr>
                        <a:t>California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32.6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(22.7, 44.3)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0762460"/>
                  </a:ext>
                </a:extLst>
              </a:tr>
              <a:tr h="168883">
                <a:tc>
                  <a:txBody>
                    <a:bodyPr/>
                    <a:lstStyle/>
                    <a:p>
                      <a:pPr algn="l" fontAlgn="b"/>
                      <a:r>
                        <a:rPr lang="en-US" sz="1100" b="0" i="0" u="none" strike="noStrike">
                          <a:solidFill>
                            <a:srgbClr val="000000"/>
                          </a:solidFill>
                          <a:effectLst/>
                          <a:latin typeface="Calibri" panose="020F0502020204030204" pitchFamily="34" charset="0"/>
                        </a:rPr>
                        <a:t>Colorado</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(23.3, 38.0)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4089921"/>
                  </a:ext>
                </a:extLst>
              </a:tr>
              <a:tr h="168883">
                <a:tc>
                  <a:txBody>
                    <a:bodyPr/>
                    <a:lstStyle/>
                    <a:p>
                      <a:pPr algn="l" fontAlgn="b"/>
                      <a:r>
                        <a:rPr lang="en-US" sz="1100" b="0" i="0" u="none" strike="noStrike">
                          <a:solidFill>
                            <a:srgbClr val="000000"/>
                          </a:solidFill>
                          <a:effectLst/>
                          <a:latin typeface="Calibri" panose="020F0502020204030204" pitchFamily="34" charset="0"/>
                        </a:rPr>
                        <a:t>Connecticut</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45.3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(32.9, 58.3)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96825656"/>
                  </a:ext>
                </a:extLst>
              </a:tr>
              <a:tr h="168883">
                <a:tc>
                  <a:txBody>
                    <a:bodyPr/>
                    <a:lstStyle/>
                    <a:p>
                      <a:pPr algn="l" fontAlgn="b"/>
                      <a:r>
                        <a:rPr lang="en-US" sz="1100" b="0" i="0" u="none" strike="noStrike">
                          <a:solidFill>
                            <a:srgbClr val="000000"/>
                          </a:solidFill>
                          <a:effectLst/>
                          <a:latin typeface="Calibri" panose="020F0502020204030204" pitchFamily="34" charset="0"/>
                        </a:rPr>
                        <a:t>Delaware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(30.9, 58.7)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3464089"/>
                  </a:ext>
                </a:extLst>
              </a:tr>
              <a:tr h="168883">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33.4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(19.9, 50.3)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4396668"/>
                  </a:ext>
                </a:extLst>
              </a:tr>
              <a:tr h="168883">
                <a:tc>
                  <a:txBody>
                    <a:bodyPr/>
                    <a:lstStyle/>
                    <a:p>
                      <a:pPr algn="l" fontAlgn="b"/>
                      <a:r>
                        <a:rPr lang="en-US" sz="1100" b="0" i="0" u="none" strike="noStrike">
                          <a:solidFill>
                            <a:srgbClr val="000000"/>
                          </a:solidFill>
                          <a:effectLst/>
                          <a:latin typeface="Calibri" panose="020F0502020204030204" pitchFamily="34" charset="0"/>
                        </a:rPr>
                        <a:t>Florida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22.5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(16.3, 30.2)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4084483"/>
                  </a:ext>
                </a:extLst>
              </a:tr>
              <a:tr h="168883">
                <a:tc>
                  <a:txBody>
                    <a:bodyPr/>
                    <a:lstStyle/>
                    <a:p>
                      <a:pPr algn="l" fontAlgn="b"/>
                      <a:r>
                        <a:rPr lang="en-US" sz="1100" b="0" i="0" u="none" strike="noStrike">
                          <a:solidFill>
                            <a:srgbClr val="000000"/>
                          </a:solidFill>
                          <a:effectLst/>
                          <a:latin typeface="Calibri" panose="020F0502020204030204" pitchFamily="34" charset="0"/>
                        </a:rPr>
                        <a:t>Georgia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(24.4, 50.4)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8378873"/>
                  </a:ext>
                </a:extLst>
              </a:tr>
              <a:tr h="168883">
                <a:tc>
                  <a:txBody>
                    <a:bodyPr/>
                    <a:lstStyle/>
                    <a:p>
                      <a:pPr algn="l" fontAlgn="b"/>
                      <a:r>
                        <a:rPr lang="en-US" sz="1100" b="0" i="0" u="none" strike="noStrike">
                          <a:solidFill>
                            <a:srgbClr val="000000"/>
                          </a:solidFill>
                          <a:effectLst/>
                          <a:latin typeface="Calibri" panose="020F0502020204030204" pitchFamily="34" charset="0"/>
                        </a:rPr>
                        <a:t>Guam</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5009565"/>
                  </a:ext>
                </a:extLst>
              </a:tr>
              <a:tr h="168883">
                <a:tc>
                  <a:txBody>
                    <a:bodyPr/>
                    <a:lstStyle/>
                    <a:p>
                      <a:pPr algn="l" fontAlgn="b"/>
                      <a:r>
                        <a:rPr lang="en-US" sz="1100" b="0" i="0" u="none" strike="noStrike">
                          <a:solidFill>
                            <a:srgbClr val="000000"/>
                          </a:solidFill>
                          <a:effectLst/>
                          <a:latin typeface="Calibri" panose="020F0502020204030204" pitchFamily="34" charset="0"/>
                        </a:rPr>
                        <a:t>Hawaii</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28.7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(15.3, 47.3)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290505"/>
                  </a:ext>
                </a:extLst>
              </a:tr>
              <a:tr h="168883">
                <a:tc>
                  <a:txBody>
                    <a:bodyPr/>
                    <a:lstStyle/>
                    <a:p>
                      <a:pPr algn="l" fontAlgn="b"/>
                      <a:r>
                        <a:rPr lang="en-US" sz="1100" b="0" i="0" u="none" strike="noStrike">
                          <a:solidFill>
                            <a:srgbClr val="000000"/>
                          </a:solidFill>
                          <a:effectLst/>
                          <a:latin typeface="Calibri" panose="020F0502020204030204" pitchFamily="34" charset="0"/>
                        </a:rPr>
                        <a:t>Idaho</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40.8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(31.2, 51.1)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72061919"/>
                  </a:ext>
                </a:extLst>
              </a:tr>
              <a:tr h="168883">
                <a:tc>
                  <a:txBody>
                    <a:bodyPr/>
                    <a:lstStyle/>
                    <a:p>
                      <a:pPr algn="l" fontAlgn="b"/>
                      <a:r>
                        <a:rPr lang="en-US" sz="1100" b="0" i="0" u="none" strike="noStrike">
                          <a:solidFill>
                            <a:srgbClr val="000000"/>
                          </a:solidFill>
                          <a:effectLst/>
                          <a:latin typeface="Calibri" panose="020F0502020204030204" pitchFamily="34" charset="0"/>
                        </a:rPr>
                        <a:t>Illinois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30.5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(19.7, 44.1)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5225365"/>
                  </a:ext>
                </a:extLst>
              </a:tr>
              <a:tr h="168883">
                <a:tc>
                  <a:txBody>
                    <a:bodyPr/>
                    <a:lstStyle/>
                    <a:p>
                      <a:pPr algn="l" fontAlgn="b"/>
                      <a:r>
                        <a:rPr lang="en-US" sz="1100" b="0" i="0" u="none" strike="noStrike">
                          <a:solidFill>
                            <a:srgbClr val="000000"/>
                          </a:solidFill>
                          <a:effectLst/>
                          <a:latin typeface="Calibri" panose="020F0502020204030204" pitchFamily="34" charset="0"/>
                        </a:rPr>
                        <a:t>Indiana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42.3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(32.3, 53.0)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2512846"/>
                  </a:ext>
                </a:extLst>
              </a:tr>
              <a:tr h="168883">
                <a:tc>
                  <a:txBody>
                    <a:bodyPr/>
                    <a:lstStyle/>
                    <a:p>
                      <a:pPr algn="l" fontAlgn="b"/>
                      <a:r>
                        <a:rPr lang="en-US" sz="1100" b="0" i="0" u="none" strike="noStrike">
                          <a:solidFill>
                            <a:srgbClr val="000000"/>
                          </a:solidFill>
                          <a:effectLst/>
                          <a:latin typeface="Calibri" panose="020F0502020204030204" pitchFamily="34" charset="0"/>
                        </a:rPr>
                        <a:t>Iowa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(27.1, 49.2)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5271508"/>
                  </a:ext>
                </a:extLst>
              </a:tr>
              <a:tr h="168883">
                <a:tc>
                  <a:txBody>
                    <a:bodyPr/>
                    <a:lstStyle/>
                    <a:p>
                      <a:pPr algn="l" fontAlgn="b"/>
                      <a:r>
                        <a:rPr lang="en-US" sz="1100" b="0" i="0" u="none" strike="noStrike">
                          <a:solidFill>
                            <a:srgbClr val="000000"/>
                          </a:solidFill>
                          <a:effectLst/>
                          <a:latin typeface="Calibri" panose="020F0502020204030204" pitchFamily="34" charset="0"/>
                        </a:rPr>
                        <a:t>Kansas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(35.4, 49.3)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6708578"/>
                  </a:ext>
                </a:extLst>
              </a:tr>
              <a:tr h="168883">
                <a:tc>
                  <a:txBody>
                    <a:bodyPr/>
                    <a:lstStyle/>
                    <a:p>
                      <a:pPr algn="l" fontAlgn="b"/>
                      <a:r>
                        <a:rPr lang="en-US" sz="1100" b="0" i="0" u="none" strike="noStrike">
                          <a:solidFill>
                            <a:srgbClr val="000000"/>
                          </a:solidFill>
                          <a:effectLst/>
                          <a:latin typeface="Calibri" panose="020F0502020204030204" pitchFamily="34" charset="0"/>
                        </a:rPr>
                        <a:t>Kentucky</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28.8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(19.3, 40.6)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1105041"/>
                  </a:ext>
                </a:extLst>
              </a:tr>
              <a:tr h="168883">
                <a:tc>
                  <a:txBody>
                    <a:bodyPr/>
                    <a:lstStyle/>
                    <a:p>
                      <a:pPr algn="l" fontAlgn="b"/>
                      <a:r>
                        <a:rPr lang="en-US" sz="1100" b="0" i="0" u="none" strike="noStrike">
                          <a:solidFill>
                            <a:srgbClr val="000000"/>
                          </a:solidFill>
                          <a:effectLst/>
                          <a:latin typeface="Calibri" panose="020F0502020204030204" pitchFamily="34" charset="0"/>
                        </a:rPr>
                        <a:t>Louisiana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(33.5, 51.2)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1450945"/>
                  </a:ext>
                </a:extLst>
              </a:tr>
              <a:tr h="168883">
                <a:tc>
                  <a:txBody>
                    <a:bodyPr/>
                    <a:lstStyle/>
                    <a:p>
                      <a:pPr algn="l" fontAlgn="b"/>
                      <a:r>
                        <a:rPr lang="en-US" sz="1100" b="0" i="0" u="none" strike="noStrike">
                          <a:solidFill>
                            <a:srgbClr val="000000"/>
                          </a:solidFill>
                          <a:effectLst/>
                          <a:latin typeface="Calibri" panose="020F0502020204030204" pitchFamily="34" charset="0"/>
                        </a:rPr>
                        <a:t>Maine</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(24.2, 45.2)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2315821"/>
                  </a:ext>
                </a:extLst>
              </a:tr>
              <a:tr h="168883">
                <a:tc>
                  <a:txBody>
                    <a:bodyPr/>
                    <a:lstStyle/>
                    <a:p>
                      <a:pPr algn="l" fontAlgn="b"/>
                      <a:r>
                        <a:rPr lang="en-US" sz="1100" b="0" i="0" u="none" strike="noStrike">
                          <a:solidFill>
                            <a:srgbClr val="000000"/>
                          </a:solidFill>
                          <a:effectLst/>
                          <a:latin typeface="Calibri" panose="020F0502020204030204" pitchFamily="34" charset="0"/>
                        </a:rPr>
                        <a:t>Maryland</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34.9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(27.1, 43.6)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9873849"/>
                  </a:ext>
                </a:extLst>
              </a:tr>
              <a:tr h="168883">
                <a:tc>
                  <a:txBody>
                    <a:bodyPr/>
                    <a:lstStyle/>
                    <a:p>
                      <a:pPr algn="l" fontAlgn="b"/>
                      <a:r>
                        <a:rPr lang="en-US" sz="1100" b="0" i="0" u="none" strike="noStrike">
                          <a:solidFill>
                            <a:srgbClr val="000000"/>
                          </a:solidFill>
                          <a:effectLst/>
                          <a:latin typeface="Calibri" panose="020F0502020204030204" pitchFamily="34" charset="0"/>
                        </a:rPr>
                        <a:t>Massachusetts</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(11.8, 35.1)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7361490"/>
                  </a:ext>
                </a:extLst>
              </a:tr>
              <a:tr h="168883">
                <a:tc>
                  <a:txBody>
                    <a:bodyPr/>
                    <a:lstStyle/>
                    <a:p>
                      <a:pPr algn="l" fontAlgn="b"/>
                      <a:r>
                        <a:rPr lang="en-US" sz="1100" b="0" i="0" u="none" strike="noStrike">
                          <a:solidFill>
                            <a:srgbClr val="000000"/>
                          </a:solidFill>
                          <a:effectLst/>
                          <a:latin typeface="Calibri" panose="020F0502020204030204" pitchFamily="34" charset="0"/>
                        </a:rPr>
                        <a:t>Michigan</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(27.3, 44.4)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2309634"/>
                  </a:ext>
                </a:extLst>
              </a:tr>
              <a:tr h="168883">
                <a:tc>
                  <a:txBody>
                    <a:bodyPr/>
                    <a:lstStyle/>
                    <a:p>
                      <a:pPr algn="l" fontAlgn="b"/>
                      <a:r>
                        <a:rPr lang="en-US" sz="1100" b="0" i="0" u="none" strike="noStrike">
                          <a:solidFill>
                            <a:srgbClr val="000000"/>
                          </a:solidFill>
                          <a:effectLst/>
                          <a:latin typeface="Calibri" panose="020F0502020204030204" pitchFamily="34" charset="0"/>
                        </a:rPr>
                        <a:t>Minnesota</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49.8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(44.6, 55.0)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88174338"/>
                  </a:ext>
                </a:extLst>
              </a:tr>
              <a:tr h="0">
                <a:tc>
                  <a:txBody>
                    <a:bodyPr/>
                    <a:lstStyle/>
                    <a:p>
                      <a:pPr algn="l" fontAlgn="b"/>
                      <a:r>
                        <a:rPr lang="en-US" sz="1100" b="0" i="0" u="none" strike="noStrike">
                          <a:solidFill>
                            <a:srgbClr val="000000"/>
                          </a:solidFill>
                          <a:effectLst/>
                          <a:latin typeface="Calibri" panose="020F0502020204030204" pitchFamily="34" charset="0"/>
                        </a:rPr>
                        <a:t>Mississippi</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34.8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(24.7, 46.4)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7470173"/>
                  </a:ext>
                </a:extLst>
              </a:tr>
              <a:tr h="168883">
                <a:tc>
                  <a:txBody>
                    <a:bodyPr/>
                    <a:lstStyle/>
                    <a:p>
                      <a:pPr algn="l" fontAlgn="b"/>
                      <a:r>
                        <a:rPr lang="en-US" sz="1100" b="0" i="0" u="none" strike="noStrike">
                          <a:solidFill>
                            <a:srgbClr val="000000"/>
                          </a:solidFill>
                          <a:effectLst/>
                          <a:latin typeface="Calibri" panose="020F0502020204030204" pitchFamily="34" charset="0"/>
                        </a:rPr>
                        <a:t>Missouri</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41.8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(32.5, 51.7)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0550288"/>
                  </a:ext>
                </a:extLst>
              </a:tr>
            </a:tbl>
          </a:graphicData>
        </a:graphic>
      </p:graphicFrame>
      <p:graphicFrame>
        <p:nvGraphicFramePr>
          <p:cNvPr id="23" name="Table 22">
            <a:extLst>
              <a:ext uri="{FF2B5EF4-FFF2-40B4-BE49-F238E27FC236}">
                <a16:creationId xmlns:a16="http://schemas.microsoft.com/office/drawing/2014/main" id="{916A6D06-D171-412A-B972-19137FD51F3D}"/>
              </a:ext>
            </a:extLst>
          </p:cNvPr>
          <p:cNvGraphicFramePr>
            <a:graphicFrameLocks noGrp="1"/>
          </p:cNvGraphicFramePr>
          <p:nvPr>
            <p:extLst>
              <p:ext uri="{D42A27DB-BD31-4B8C-83A1-F6EECF244321}">
                <p14:modId xmlns:p14="http://schemas.microsoft.com/office/powerpoint/2010/main" val="2861338997"/>
              </p:ext>
            </p:extLst>
          </p:nvPr>
        </p:nvGraphicFramePr>
        <p:xfrm>
          <a:off x="5337549" y="1116092"/>
          <a:ext cx="4221123" cy="4877128"/>
        </p:xfrm>
        <a:graphic>
          <a:graphicData uri="http://schemas.openxmlformats.org/drawingml/2006/table">
            <a:tbl>
              <a:tblPr firstRow="1"/>
              <a:tblGrid>
                <a:gridCol w="1368552">
                  <a:extLst>
                    <a:ext uri="{9D8B030D-6E8A-4147-A177-3AD203B41FA5}">
                      <a16:colId xmlns:a16="http://schemas.microsoft.com/office/drawing/2014/main" val="362647940"/>
                    </a:ext>
                  </a:extLst>
                </a:gridCol>
                <a:gridCol w="1217830">
                  <a:extLst>
                    <a:ext uri="{9D8B030D-6E8A-4147-A177-3AD203B41FA5}">
                      <a16:colId xmlns:a16="http://schemas.microsoft.com/office/drawing/2014/main" val="45130115"/>
                    </a:ext>
                  </a:extLst>
                </a:gridCol>
                <a:gridCol w="1634741">
                  <a:extLst>
                    <a:ext uri="{9D8B030D-6E8A-4147-A177-3AD203B41FA5}">
                      <a16:colId xmlns:a16="http://schemas.microsoft.com/office/drawing/2014/main" val="1379075454"/>
                    </a:ext>
                  </a:extLst>
                </a:gridCol>
              </a:tblGrid>
              <a:tr h="180295">
                <a:tc>
                  <a:txBody>
                    <a:bodyPr/>
                    <a:lstStyle/>
                    <a:p>
                      <a:pPr algn="l" fontAlgn="b"/>
                      <a:r>
                        <a:rPr lang="en-US" sz="1100" b="1" i="0" u="none" strike="noStrike" dirty="0">
                          <a:solidFill>
                            <a:srgbClr val="000000"/>
                          </a:solidFill>
                          <a:effectLst/>
                          <a:latin typeface="Calibri" panose="020F0502020204030204" pitchFamily="34" charset="0"/>
                        </a:rPr>
                        <a:t>State</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000000"/>
                          </a:solidFill>
                          <a:effectLst/>
                          <a:latin typeface="Calibri" panose="020F0502020204030204" pitchFamily="34" charset="0"/>
                        </a:rPr>
                        <a:t>Prevalence</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1973912"/>
                  </a:ext>
                </a:extLst>
              </a:tr>
              <a:tr h="180295">
                <a:tc>
                  <a:txBody>
                    <a:bodyPr/>
                    <a:lstStyle/>
                    <a:p>
                      <a:pPr algn="l" fontAlgn="b"/>
                      <a:r>
                        <a:rPr lang="en-US" sz="1100" b="0" i="0" u="none" strike="noStrike" dirty="0">
                          <a:solidFill>
                            <a:srgbClr val="000000"/>
                          </a:solidFill>
                          <a:effectLst/>
                          <a:latin typeface="Calibri" panose="020F0502020204030204" pitchFamily="34" charset="0"/>
                        </a:rPr>
                        <a:t>Montana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43.1</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(38.9, 47.4)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4506673"/>
                  </a:ext>
                </a:extLst>
              </a:tr>
              <a:tr h="180295">
                <a:tc>
                  <a:txBody>
                    <a:bodyPr/>
                    <a:lstStyle/>
                    <a:p>
                      <a:pPr algn="l" fontAlgn="b"/>
                      <a:r>
                        <a:rPr lang="en-US" sz="1100" b="0" i="0" u="none" strike="noStrike" dirty="0">
                          <a:solidFill>
                            <a:srgbClr val="000000"/>
                          </a:solidFill>
                          <a:effectLst/>
                          <a:latin typeface="Calibri" panose="020F0502020204030204" pitchFamily="34" charset="0"/>
                        </a:rPr>
                        <a:t>Nebraska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44.3</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(37.1, 51.8)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9750182"/>
                  </a:ext>
                </a:extLst>
              </a:tr>
              <a:tr h="180295">
                <a:tc>
                  <a:txBody>
                    <a:bodyPr/>
                    <a:lstStyle/>
                    <a:p>
                      <a:pPr algn="l" fontAlgn="b"/>
                      <a:r>
                        <a:rPr lang="en-US" sz="1100" b="0" i="0" u="none" strike="noStrike" dirty="0">
                          <a:solidFill>
                            <a:srgbClr val="000000"/>
                          </a:solidFill>
                          <a:effectLst/>
                          <a:latin typeface="Calibri" panose="020F0502020204030204" pitchFamily="34" charset="0"/>
                        </a:rPr>
                        <a:t>Nevada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44.5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(30.5, 59.5)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4813198"/>
                  </a:ext>
                </a:extLst>
              </a:tr>
              <a:tr h="180295">
                <a:tc>
                  <a:txBody>
                    <a:bodyPr/>
                    <a:lstStyle/>
                    <a:p>
                      <a:pPr algn="l" fontAlgn="b"/>
                      <a:r>
                        <a:rPr lang="en-US" sz="1100" b="0" i="0" u="none" strike="noStrike" dirty="0">
                          <a:solidFill>
                            <a:srgbClr val="000000"/>
                          </a:solidFill>
                          <a:effectLst/>
                          <a:latin typeface="Calibri" panose="020F0502020204030204" pitchFamily="34" charset="0"/>
                        </a:rPr>
                        <a:t>New Hampshire</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36.6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(24.9, 50.2)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5511256"/>
                  </a:ext>
                </a:extLst>
              </a:tr>
              <a:tr h="180295">
                <a:tc>
                  <a:txBody>
                    <a:bodyPr/>
                    <a:lstStyle/>
                    <a:p>
                      <a:pPr algn="l" fontAlgn="b"/>
                      <a:r>
                        <a:rPr lang="en-US" sz="1100" b="0" i="0" u="none" strike="noStrike" dirty="0">
                          <a:solidFill>
                            <a:srgbClr val="000000"/>
                          </a:solidFill>
                          <a:effectLst/>
                          <a:latin typeface="Calibri" panose="020F0502020204030204" pitchFamily="34" charset="0"/>
                        </a:rPr>
                        <a:t>New Jersey</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4699728"/>
                  </a:ext>
                </a:extLst>
              </a:tr>
              <a:tr h="180295">
                <a:tc>
                  <a:txBody>
                    <a:bodyPr/>
                    <a:lstStyle/>
                    <a:p>
                      <a:pPr algn="l" fontAlgn="b"/>
                      <a:r>
                        <a:rPr lang="en-US" sz="1100" b="0" i="0" u="none" strike="noStrike">
                          <a:solidFill>
                            <a:srgbClr val="000000"/>
                          </a:solidFill>
                          <a:effectLst/>
                          <a:latin typeface="Calibri" panose="020F0502020204030204" pitchFamily="34" charset="0"/>
                        </a:rPr>
                        <a:t>New Mexico</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44.0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(40.4, 47.6)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5221748"/>
                  </a:ext>
                </a:extLst>
              </a:tr>
              <a:tr h="180295">
                <a:tc>
                  <a:txBody>
                    <a:bodyPr/>
                    <a:lstStyle/>
                    <a:p>
                      <a:pPr algn="l" fontAlgn="b"/>
                      <a:r>
                        <a:rPr lang="en-US" sz="1100" b="0" i="0" u="none" strike="noStrike" dirty="0">
                          <a:solidFill>
                            <a:srgbClr val="000000"/>
                          </a:solidFill>
                          <a:effectLst/>
                          <a:latin typeface="Calibri" panose="020F0502020204030204" pitchFamily="34" charset="0"/>
                        </a:rPr>
                        <a:t>New York</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24.1</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(16.3, 34.1)</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6536450"/>
                  </a:ext>
                </a:extLst>
              </a:tr>
              <a:tr h="189458">
                <a:tc>
                  <a:txBody>
                    <a:bodyPr/>
                    <a:lstStyle/>
                    <a:p>
                      <a:pPr algn="l" fontAlgn="b"/>
                      <a:r>
                        <a:rPr lang="en-US" sz="1100" b="0" i="0" u="none" strike="noStrike">
                          <a:solidFill>
                            <a:srgbClr val="000000"/>
                          </a:solidFill>
                          <a:effectLst/>
                          <a:latin typeface="Calibri" panose="020F0502020204030204" pitchFamily="34" charset="0"/>
                        </a:rPr>
                        <a:t>North Carolina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46.4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(38.7, 54.2)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7721895"/>
                  </a:ext>
                </a:extLst>
              </a:tr>
              <a:tr h="180295">
                <a:tc>
                  <a:txBody>
                    <a:bodyPr/>
                    <a:lstStyle/>
                    <a:p>
                      <a:pPr algn="l" fontAlgn="b"/>
                      <a:r>
                        <a:rPr lang="en-US" sz="1100" b="0" i="0" u="none" strike="noStrike">
                          <a:solidFill>
                            <a:srgbClr val="000000"/>
                          </a:solidFill>
                          <a:effectLst/>
                          <a:latin typeface="Calibri" panose="020F0502020204030204" pitchFamily="34" charset="0"/>
                        </a:rPr>
                        <a:t>North Dakota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51.8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(45.8, 57.7)</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6090079"/>
                  </a:ext>
                </a:extLst>
              </a:tr>
              <a:tr h="180295">
                <a:tc>
                  <a:txBody>
                    <a:bodyPr/>
                    <a:lstStyle/>
                    <a:p>
                      <a:pPr algn="l" fontAlgn="b"/>
                      <a:r>
                        <a:rPr lang="en-US" sz="1100" b="0" i="0" u="none" strike="noStrike" dirty="0">
                          <a:solidFill>
                            <a:srgbClr val="000000"/>
                          </a:solidFill>
                          <a:effectLst/>
                          <a:latin typeface="Calibri" panose="020F0502020204030204" pitchFamily="34" charset="0"/>
                        </a:rPr>
                        <a:t>Ohio</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31.2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(20.1, 44.9)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49819926"/>
                  </a:ext>
                </a:extLst>
              </a:tr>
              <a:tr h="180295">
                <a:tc>
                  <a:txBody>
                    <a:bodyPr/>
                    <a:lstStyle/>
                    <a:p>
                      <a:pPr algn="l" fontAlgn="b"/>
                      <a:r>
                        <a:rPr lang="en-US" sz="1100" b="0" i="0" u="none" strike="noStrike">
                          <a:solidFill>
                            <a:srgbClr val="000000"/>
                          </a:solidFill>
                          <a:effectLst/>
                          <a:latin typeface="Calibri" panose="020F0502020204030204" pitchFamily="34" charset="0"/>
                        </a:rPr>
                        <a:t>Oklahoma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40.9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(37.3, 44.6)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3038621"/>
                  </a:ext>
                </a:extLst>
              </a:tr>
              <a:tr h="180295">
                <a:tc>
                  <a:txBody>
                    <a:bodyPr/>
                    <a:lstStyle/>
                    <a:p>
                      <a:pPr algn="l" fontAlgn="b"/>
                      <a:r>
                        <a:rPr lang="en-US" sz="1100" b="0" i="0" u="none" strike="noStrike" dirty="0">
                          <a:solidFill>
                            <a:srgbClr val="000000"/>
                          </a:solidFill>
                          <a:effectLst/>
                          <a:latin typeface="Calibri" panose="020F0502020204030204" pitchFamily="34" charset="0"/>
                        </a:rPr>
                        <a:t>Oregon</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(28.8, 47.4)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9365420"/>
                  </a:ext>
                </a:extLst>
              </a:tr>
              <a:tr h="180295">
                <a:tc>
                  <a:txBody>
                    <a:bodyPr/>
                    <a:lstStyle/>
                    <a:p>
                      <a:pPr algn="l" fontAlgn="b"/>
                      <a:r>
                        <a:rPr lang="en-US" sz="1100" b="0" i="0" u="none" strike="noStrike">
                          <a:solidFill>
                            <a:srgbClr val="000000"/>
                          </a:solidFill>
                          <a:effectLst/>
                          <a:latin typeface="Calibri" panose="020F0502020204030204" pitchFamily="34" charset="0"/>
                        </a:rPr>
                        <a:t>Pennsylvania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45.9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(32.1, 60.4)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7371438"/>
                  </a:ext>
                </a:extLst>
              </a:tr>
              <a:tr h="180295">
                <a:tc>
                  <a:txBody>
                    <a:bodyPr/>
                    <a:lstStyle/>
                    <a:p>
                      <a:pPr algn="l" fontAlgn="b"/>
                      <a:r>
                        <a:rPr lang="en-US" sz="1100" b="0" i="0" u="none" strike="noStrike" dirty="0">
                          <a:solidFill>
                            <a:srgbClr val="000000"/>
                          </a:solidFill>
                          <a:effectLst/>
                          <a:latin typeface="Calibri" panose="020F0502020204030204" pitchFamily="34" charset="0"/>
                        </a:rPr>
                        <a:t>Puerto Rico</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Insufficient data*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5376785"/>
                  </a:ext>
                </a:extLst>
              </a:tr>
              <a:tr h="180295">
                <a:tc>
                  <a:txBody>
                    <a:bodyPr/>
                    <a:lstStyle/>
                    <a:p>
                      <a:pPr algn="l" fontAlgn="b"/>
                      <a:r>
                        <a:rPr lang="en-US" sz="1100" b="0" i="0" u="none" strike="noStrike">
                          <a:solidFill>
                            <a:srgbClr val="000000"/>
                          </a:solidFill>
                          <a:effectLst/>
                          <a:latin typeface="Calibri" panose="020F0502020204030204" pitchFamily="34" charset="0"/>
                        </a:rPr>
                        <a:t>Rhode Island</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(23.3, 47.7)</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4422443"/>
                  </a:ext>
                </a:extLst>
              </a:tr>
              <a:tr h="180295">
                <a:tc>
                  <a:txBody>
                    <a:bodyPr/>
                    <a:lstStyle/>
                    <a:p>
                      <a:pPr algn="l" fontAlgn="b"/>
                      <a:r>
                        <a:rPr lang="en-US" sz="1100" b="0" i="0" u="none" strike="noStrike" dirty="0">
                          <a:solidFill>
                            <a:srgbClr val="000000"/>
                          </a:solidFill>
                          <a:effectLst/>
                          <a:latin typeface="Calibri" panose="020F0502020204030204" pitchFamily="34" charset="0"/>
                        </a:rPr>
                        <a:t>South Carolina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39.9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(29.0, 52.0)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1846124"/>
                  </a:ext>
                </a:extLst>
              </a:tr>
              <a:tr h="180295">
                <a:tc>
                  <a:txBody>
                    <a:bodyPr/>
                    <a:lstStyle/>
                    <a:p>
                      <a:pPr algn="l" fontAlgn="b"/>
                      <a:r>
                        <a:rPr lang="en-US" sz="1100" b="0" i="0" u="none" strike="noStrike" dirty="0">
                          <a:solidFill>
                            <a:srgbClr val="000000"/>
                          </a:solidFill>
                          <a:effectLst/>
                          <a:latin typeface="Calibri" panose="020F0502020204030204" pitchFamily="34" charset="0"/>
                        </a:rPr>
                        <a:t>South Dakota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43.8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(38.0, 49.9)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3561842"/>
                  </a:ext>
                </a:extLst>
              </a:tr>
              <a:tr h="180295">
                <a:tc>
                  <a:txBody>
                    <a:bodyPr/>
                    <a:lstStyle/>
                    <a:p>
                      <a:pPr algn="l" fontAlgn="b"/>
                      <a:r>
                        <a:rPr lang="en-US" sz="1100" b="0" i="0" u="none" strike="noStrike" dirty="0">
                          <a:solidFill>
                            <a:srgbClr val="000000"/>
                          </a:solidFill>
                          <a:effectLst/>
                          <a:latin typeface="Calibri" panose="020F0502020204030204" pitchFamily="34" charset="0"/>
                        </a:rPr>
                        <a:t>Tennessee</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27.5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(19.0, 38.0)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46432"/>
                  </a:ext>
                </a:extLst>
              </a:tr>
              <a:tr h="180295">
                <a:tc>
                  <a:txBody>
                    <a:bodyPr/>
                    <a:lstStyle/>
                    <a:p>
                      <a:pPr algn="l" fontAlgn="b"/>
                      <a:r>
                        <a:rPr lang="en-US" sz="1100" b="0" i="0" u="none" strike="noStrike" dirty="0">
                          <a:solidFill>
                            <a:srgbClr val="000000"/>
                          </a:solidFill>
                          <a:effectLst/>
                          <a:latin typeface="Calibri" panose="020F0502020204030204" pitchFamily="34" charset="0"/>
                        </a:rPr>
                        <a:t>Texas</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37.3</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(25.7, 50.5)</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5373434"/>
                  </a:ext>
                </a:extLst>
              </a:tr>
              <a:tr h="180295">
                <a:tc>
                  <a:txBody>
                    <a:bodyPr/>
                    <a:lstStyle/>
                    <a:p>
                      <a:pPr algn="l" fontAlgn="b"/>
                      <a:r>
                        <a:rPr lang="en-US" sz="1100" b="0" i="0" u="none" strike="noStrike" dirty="0">
                          <a:solidFill>
                            <a:srgbClr val="000000"/>
                          </a:solidFill>
                          <a:effectLst/>
                          <a:latin typeface="Calibri" panose="020F0502020204030204" pitchFamily="34" charset="0"/>
                        </a:rPr>
                        <a:t>Utah</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41.8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(35.0, 48.8)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8951690"/>
                  </a:ext>
                </a:extLst>
              </a:tr>
              <a:tr h="180295">
                <a:tc>
                  <a:txBody>
                    <a:bodyPr/>
                    <a:lstStyle/>
                    <a:p>
                      <a:pPr algn="l" fontAlgn="b"/>
                      <a:r>
                        <a:rPr lang="en-US" sz="1100" b="0" i="0" u="none" strike="noStrike" dirty="0">
                          <a:solidFill>
                            <a:srgbClr val="000000"/>
                          </a:solidFill>
                          <a:effectLst/>
                          <a:latin typeface="Calibri" panose="020F0502020204030204" pitchFamily="34" charset="0"/>
                        </a:rPr>
                        <a:t>Vermont</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33.7</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(24.3, 44.6)</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389274"/>
                  </a:ext>
                </a:extLst>
              </a:tr>
              <a:tr h="180295">
                <a:tc>
                  <a:txBody>
                    <a:bodyPr/>
                    <a:lstStyle/>
                    <a:p>
                      <a:pPr algn="l" fontAlgn="b"/>
                      <a:r>
                        <a:rPr lang="en-US" sz="1100" b="0" i="0" u="none" strike="noStrike" dirty="0">
                          <a:solidFill>
                            <a:srgbClr val="000000"/>
                          </a:solidFill>
                          <a:effectLst/>
                          <a:latin typeface="Calibri" panose="020F0502020204030204" pitchFamily="34" charset="0"/>
                        </a:rPr>
                        <a:t>Virginia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27.8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(18.9, 38.9)</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8213504"/>
                  </a:ext>
                </a:extLst>
              </a:tr>
              <a:tr h="180295">
                <a:tc>
                  <a:txBody>
                    <a:bodyPr/>
                    <a:lstStyle/>
                    <a:p>
                      <a:pPr algn="l" fontAlgn="b"/>
                      <a:r>
                        <a:rPr lang="en-US" sz="1100" b="0" i="0" u="none" strike="noStrike" dirty="0">
                          <a:solidFill>
                            <a:srgbClr val="000000"/>
                          </a:solidFill>
                          <a:effectLst/>
                          <a:latin typeface="Calibri" panose="020F0502020204030204" pitchFamily="34" charset="0"/>
                        </a:rPr>
                        <a:t>Washington</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38.2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(32.5, 44.3)</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1778330"/>
                  </a:ext>
                </a:extLst>
              </a:tr>
              <a:tr h="180295">
                <a:tc>
                  <a:txBody>
                    <a:bodyPr/>
                    <a:lstStyle/>
                    <a:p>
                      <a:pPr algn="l" fontAlgn="b"/>
                      <a:r>
                        <a:rPr lang="en-US" sz="1100" b="0" i="0" u="none" strike="noStrike" dirty="0">
                          <a:solidFill>
                            <a:srgbClr val="000000"/>
                          </a:solidFill>
                          <a:effectLst/>
                          <a:latin typeface="Calibri" panose="020F0502020204030204" pitchFamily="34" charset="0"/>
                        </a:rPr>
                        <a:t>West Virginia</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(26.7, 55.0)</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28765"/>
                  </a:ext>
                </a:extLst>
              </a:tr>
              <a:tr h="180295">
                <a:tc>
                  <a:txBody>
                    <a:bodyPr/>
                    <a:lstStyle/>
                    <a:p>
                      <a:pPr algn="l" fontAlgn="b"/>
                      <a:r>
                        <a:rPr lang="en-US" sz="1100" b="0" i="0" u="none" strike="noStrike" dirty="0">
                          <a:solidFill>
                            <a:srgbClr val="000000"/>
                          </a:solidFill>
                          <a:effectLst/>
                          <a:latin typeface="Calibri" panose="020F0502020204030204" pitchFamily="34" charset="0"/>
                        </a:rPr>
                        <a:t>Wisconsin</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44.4</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(33.3, 56.2)</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2833758"/>
                  </a:ext>
                </a:extLst>
              </a:tr>
              <a:tr h="180295">
                <a:tc>
                  <a:txBody>
                    <a:bodyPr/>
                    <a:lstStyle/>
                    <a:p>
                      <a:pPr algn="l" fontAlgn="b"/>
                      <a:r>
                        <a:rPr lang="en-US" sz="1100" b="0" i="0" u="none" strike="noStrike" dirty="0">
                          <a:solidFill>
                            <a:srgbClr val="000000"/>
                          </a:solidFill>
                          <a:effectLst/>
                          <a:latin typeface="Calibri" panose="020F0502020204030204" pitchFamily="34" charset="0"/>
                        </a:rPr>
                        <a:t>Wyoming</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panose="020F0502020204030204" pitchFamily="34" charset="0"/>
                        </a:rPr>
                        <a:t>(29.3, 49.8)</a:t>
                      </a:r>
                    </a:p>
                  </a:txBody>
                  <a:tcPr marL="6676" marR="6676" marT="66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0652786"/>
                  </a:ext>
                </a:extLst>
              </a:tr>
            </a:tbl>
          </a:graphicData>
        </a:graphic>
      </p:graphicFrame>
      <p:sp>
        <p:nvSpPr>
          <p:cNvPr id="21" name="TextBox 20">
            <a:extLst>
              <a:ext uri="{FF2B5EF4-FFF2-40B4-BE49-F238E27FC236}">
                <a16:creationId xmlns:a16="http://schemas.microsoft.com/office/drawing/2014/main" id="{47EF16FF-51F6-48A8-A3A7-73099E5287FC}"/>
              </a:ext>
            </a:extLst>
          </p:cNvPr>
          <p:cNvSpPr txBox="1"/>
          <p:nvPr/>
        </p:nvSpPr>
        <p:spPr>
          <a:xfrm>
            <a:off x="612085" y="6022572"/>
            <a:ext cx="8099384" cy="369332"/>
          </a:xfrm>
          <a:prstGeom prst="rect">
            <a:avLst/>
          </a:prstGeom>
          <a:noFill/>
        </p:spPr>
        <p:txBody>
          <a:bodyPr wrap="square">
            <a:spAutoFit/>
          </a:bodyPr>
          <a:lstStyle/>
          <a:p>
            <a:pPr marL="34290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39A6"/>
                </a:solidFill>
                <a:effectLst/>
                <a:uLnTx/>
                <a:uFillTx/>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kumimoji="0" lang="en-US" sz="900" b="0" i="0" u="none" strike="noStrike" kern="1200" cap="none" spc="0" normalizeH="0" baseline="0" noProof="0" dirty="0">
                <a:ln>
                  <a:noFill/>
                </a:ln>
                <a:solidFill>
                  <a:srgbClr val="0039A6"/>
                </a:solidFill>
                <a:effectLst/>
                <a:uLnTx/>
                <a:uFillTx/>
                <a:latin typeface="Verdana" pitchFamily="34" charset="0"/>
                <a:ea typeface="+mn-ea"/>
                <a:cs typeface="+mn-cs"/>
              </a:rPr>
              <a:t>%, or no data in a specific year.</a:t>
            </a:r>
          </a:p>
          <a:p>
            <a:pPr marL="34290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1" u="none" strike="noStrike" kern="1200" cap="none" spc="0" normalizeH="0" baseline="0" noProof="0" dirty="0">
                <a:ln>
                  <a:noFill/>
                </a:ln>
                <a:solidFill>
                  <a:srgbClr val="0039A6"/>
                </a:solidFill>
                <a:effectLst/>
                <a:uLnTx/>
                <a:uFillTx/>
                <a:latin typeface="Verdana" pitchFamily="34" charset="0"/>
                <a:ea typeface="+mn-ea"/>
                <a:cs typeface="+mn-cs"/>
              </a:rPr>
              <a:t>  Source: </a:t>
            </a:r>
            <a:r>
              <a:rPr kumimoji="0" lang="en-US" sz="900" b="0" i="0" u="none" strike="noStrike" kern="1200" cap="none" spc="0" normalizeH="0" baseline="0" noProof="0" dirty="0">
                <a:ln>
                  <a:noFill/>
                </a:ln>
                <a:solidFill>
                  <a:srgbClr val="0039A6"/>
                </a:solidFill>
                <a:effectLst/>
                <a:uLnTx/>
                <a:uFillTx/>
                <a:latin typeface="Verdana" pitchFamily="34" charset="0"/>
                <a:ea typeface="+mn-ea"/>
                <a:cs typeface="+mn-cs"/>
              </a:rPr>
              <a:t>Behavioral Risk Factor Surveillance System, CDC. </a:t>
            </a:r>
          </a:p>
        </p:txBody>
      </p:sp>
    </p:spTree>
    <p:extLst>
      <p:ext uri="{BB962C8B-B14F-4D97-AF65-F5344CB8AC3E}">
        <p14:creationId xmlns:p14="http://schemas.microsoft.com/office/powerpoint/2010/main" val="119886846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24" y="227882"/>
            <a:ext cx="10095151" cy="959988"/>
          </a:xfrm>
        </p:spPr>
        <p:txBody>
          <a:bodyPr/>
          <a:lstStyle/>
          <a:p>
            <a:pPr>
              <a:lnSpc>
                <a:spcPts val="2600"/>
              </a:lnSpc>
            </a:pPr>
            <a:r>
              <a:rPr lang="en-US" sz="18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American Indian or Alaska Native Adults, by State </a:t>
            </a:r>
            <a:r>
              <a:rPr lang="en-US" sz="1800" kern="0" dirty="0">
                <a:latin typeface="Verdana"/>
              </a:rPr>
              <a:t>and Territory</a:t>
            </a:r>
            <a:r>
              <a:rPr lang="en-US" sz="1800" kern="0" dirty="0">
                <a:latin typeface="Verdana" panose="020B0604030504040204" pitchFamily="34" charset="0"/>
                <a:ea typeface="Verdana" panose="020B0604030504040204" pitchFamily="34" charset="0"/>
                <a:cs typeface="Verdana" panose="020B0604030504040204" pitchFamily="34" charset="0"/>
              </a:rPr>
              <a:t>, BRFSS, 2018–2020</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80688" y="1460818"/>
            <a:ext cx="8670731" cy="4452126"/>
          </a:xfrm>
        </p:spPr>
        <p:txBody>
          <a:bodyPr/>
          <a:lstStyle/>
          <a:p>
            <a:pPr>
              <a:buNone/>
            </a:pPr>
            <a:r>
              <a:rPr lang="en-US" sz="2200" dirty="0">
                <a:solidFill>
                  <a:srgbClr val="000000"/>
                </a:solidFill>
              </a:rPr>
              <a:t>Summary</a:t>
            </a:r>
          </a:p>
          <a:p>
            <a:r>
              <a:rPr lang="en-US" sz="2200" dirty="0">
                <a:solidFill>
                  <a:srgbClr val="000000"/>
                </a:solidFill>
              </a:rPr>
              <a:t>No state or territory had a prevalence of obesity less than 20%.</a:t>
            </a:r>
          </a:p>
          <a:p>
            <a:r>
              <a:rPr lang="en-US" sz="2200" dirty="0">
                <a:solidFill>
                  <a:srgbClr val="000000"/>
                </a:solidFill>
              </a:rPr>
              <a:t>3 states (Florida, Massachusetts and New York) had a prevalence of obesity between 20% and</a:t>
            </a:r>
            <a:r>
              <a:rPr lang="en-US" sz="2200" dirty="0">
                <a:solidFill>
                  <a:srgbClr val="FF0000"/>
                </a:solidFill>
              </a:rPr>
              <a:t> </a:t>
            </a:r>
            <a:r>
              <a:rPr lang="en-US" sz="2200" dirty="0">
                <a:solidFill>
                  <a:srgbClr val="000000"/>
                </a:solidFill>
              </a:rPr>
              <a:t>&lt;25%.</a:t>
            </a:r>
          </a:p>
          <a:p>
            <a:r>
              <a:rPr lang="en-US" sz="2200" dirty="0">
                <a:solidFill>
                  <a:srgbClr val="000000"/>
                </a:solidFill>
              </a:rPr>
              <a:t>4 states had a prevalence of obesity between 25% and</a:t>
            </a:r>
            <a:r>
              <a:rPr lang="en-US" sz="2200" dirty="0">
                <a:solidFill>
                  <a:srgbClr val="FF0000"/>
                </a:solidFill>
              </a:rPr>
              <a:t> </a:t>
            </a:r>
            <a:r>
              <a:rPr lang="en-US" sz="2200" dirty="0">
                <a:solidFill>
                  <a:srgbClr val="000000"/>
                </a:solidFill>
              </a:rPr>
              <a:t>&lt;30%.</a:t>
            </a:r>
          </a:p>
          <a:p>
            <a:r>
              <a:rPr lang="en-US" sz="2200" dirty="0">
                <a:solidFill>
                  <a:srgbClr val="000000"/>
                </a:solidFill>
              </a:rPr>
              <a:t>10 states and the District of Columbia had a prevalence of obesity between 30% and</a:t>
            </a:r>
            <a:r>
              <a:rPr lang="en-US" sz="2200" dirty="0">
                <a:solidFill>
                  <a:srgbClr val="FF0000"/>
                </a:solidFill>
              </a:rPr>
              <a:t> </a:t>
            </a:r>
            <a:r>
              <a:rPr lang="en-US" sz="2200" dirty="0">
                <a:solidFill>
                  <a:srgbClr val="000000"/>
                </a:solidFill>
              </a:rPr>
              <a:t>&lt;35%.</a:t>
            </a:r>
          </a:p>
          <a:p>
            <a:r>
              <a:rPr lang="en-US" sz="2200" dirty="0">
                <a:solidFill>
                  <a:srgbClr val="000000"/>
                </a:solidFill>
              </a:rPr>
              <a:t>11 states had a prevalence of obesity between 35% and &lt;40%.</a:t>
            </a:r>
          </a:p>
          <a:p>
            <a:r>
              <a:rPr lang="en-US" sz="2200" dirty="0">
                <a:solidFill>
                  <a:srgbClr val="000000"/>
                </a:solidFill>
              </a:rPr>
              <a:t>15 states had a prevalence of obesity between 40% and &lt;45%.</a:t>
            </a:r>
          </a:p>
          <a:p>
            <a:r>
              <a:rPr lang="en-US" sz="2200" dirty="0">
                <a:solidFill>
                  <a:srgbClr val="000000"/>
                </a:solidFill>
              </a:rPr>
              <a:t>4 states had a prevalence of obesity between 45% and &lt;50%.</a:t>
            </a:r>
          </a:p>
          <a:p>
            <a:r>
              <a:rPr lang="en-US" sz="2200" dirty="0">
                <a:solidFill>
                  <a:srgbClr val="000000"/>
                </a:solidFill>
              </a:rPr>
              <a:t>2 states (Arizona and North Dakota) had a prevalence of obesity 50% or greater.</a:t>
            </a:r>
          </a:p>
          <a:p>
            <a:endParaRPr lang="en-US" dirty="0">
              <a:solidFill>
                <a:srgbClr val="000000"/>
              </a:solidFill>
            </a:endParaRPr>
          </a:p>
          <a:p>
            <a:pPr marL="0" indent="0">
              <a:buNone/>
            </a:pPr>
            <a:endParaRPr lang="en-US" dirty="0">
              <a:solidFill>
                <a:srgbClr val="000000"/>
              </a:solidFill>
            </a:endParaRPr>
          </a:p>
        </p:txBody>
      </p:sp>
      <p:sp>
        <p:nvSpPr>
          <p:cNvPr id="4" name="TextBox 3"/>
          <p:cNvSpPr txBox="1"/>
          <p:nvPr/>
        </p:nvSpPr>
        <p:spPr>
          <a:xfrm>
            <a:off x="1360978" y="6182968"/>
            <a:ext cx="4327451" cy="246221"/>
          </a:xfrm>
          <a:prstGeom prst="rect">
            <a:avLst/>
          </a:prstGeom>
          <a:noFill/>
        </p:spPr>
        <p:txBody>
          <a:bodyPr wrap="square" rtlCol="0">
            <a:spAutoFit/>
          </a:bodyPr>
          <a:lstStyle/>
          <a:p>
            <a:r>
              <a:rPr lang="en-US" sz="1000" b="1" dirty="0">
                <a:solidFill>
                  <a:srgbClr val="0039A6"/>
                </a:solidFill>
                <a:latin typeface="Verdana" pitchFamily="34" charset="0"/>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8492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C688FB-E5F1-4CBA-9CED-70D12206AFCF}"/>
              </a:ext>
            </a:extLst>
          </p:cNvPr>
          <p:cNvSpPr>
            <a:spLocks noGrp="1"/>
          </p:cNvSpPr>
          <p:nvPr>
            <p:ph type="title"/>
          </p:nvPr>
        </p:nvSpPr>
        <p:spPr>
          <a:xfrm>
            <a:off x="514350" y="274638"/>
            <a:ext cx="9258300" cy="1285216"/>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kern="0" dirty="0">
                <a:latin typeface="Verdana" panose="020B0604030504040204" pitchFamily="34" charset="0"/>
                <a:ea typeface="Verdana" panose="020B0604030504040204" pitchFamily="34" charset="0"/>
                <a:cs typeface="Verdana" panose="020B0604030504040204" pitchFamily="34" charset="0"/>
              </a:rPr>
              <a:t>BRFSS, </a:t>
            </a:r>
            <a:r>
              <a:rPr lang="en-US" sz="2400" dirty="0">
                <a:latin typeface="Verdana" panose="020B0604030504040204" pitchFamily="34" charset="0"/>
                <a:ea typeface="Verdana" panose="020B0604030504040204" pitchFamily="34" charset="0"/>
                <a:cs typeface="Verdana" panose="020B0604030504040204" pitchFamily="34" charset="0"/>
              </a:rPr>
              <a:t>2018–2020</a:t>
            </a: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8173" y="1774209"/>
            <a:ext cx="8475260" cy="4002660"/>
          </a:xfrm>
        </p:spPr>
        <p:txBody>
          <a:bodyPr/>
          <a:lstStyle/>
          <a:p>
            <a:pPr marL="0" indent="0">
              <a:buNone/>
            </a:pPr>
            <a:r>
              <a:rPr lang="en-US" sz="2200" dirty="0">
                <a:solidFill>
                  <a:srgbClr val="080808"/>
                </a:solidFill>
              </a:rPr>
              <a:t>Method</a:t>
            </a:r>
          </a:p>
          <a:p>
            <a:r>
              <a:rPr lang="en-US" sz="2200" dirty="0">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sz="2200" dirty="0">
              <a:solidFill>
                <a:srgbClr val="000000"/>
              </a:solidFill>
            </a:endParaRPr>
          </a:p>
          <a:p>
            <a:r>
              <a:rPr lang="en-US" sz="2200" dirty="0">
                <a:solidFill>
                  <a:srgbClr val="000000"/>
                </a:solidFill>
              </a:rPr>
              <a:t>Height and weight data used in the BMI calculations were self-reported.</a:t>
            </a:r>
          </a:p>
          <a:p>
            <a:endParaRPr lang="en-US" sz="2200" dirty="0">
              <a:solidFill>
                <a:srgbClr val="000000"/>
              </a:solidFill>
            </a:endParaRPr>
          </a:p>
          <a:p>
            <a:r>
              <a:rPr lang="en-US" sz="2200" dirty="0">
                <a:solidFill>
                  <a:srgbClr val="000000"/>
                </a:solidFill>
              </a:rPr>
              <a:t>Three years of data were combined to ensure sufficient sample size.</a:t>
            </a:r>
          </a:p>
          <a:p>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774292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DB8252-C5E9-455E-A5F5-A3ACDF219A36}"/>
              </a:ext>
            </a:extLst>
          </p:cNvPr>
          <p:cNvSpPr txBox="1">
            <a:spLocks noGrp="1"/>
          </p:cNvSpPr>
          <p:nvPr>
            <p:ph type="title" idx="4294967295"/>
          </p:nvPr>
        </p:nvSpPr>
        <p:spPr>
          <a:xfrm>
            <a:off x="514350" y="274638"/>
            <a:ext cx="9258300" cy="1285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Prevalence of Self-Reported Obesity Among U.S. Adults by Race/Ethnicity, State and Territory, </a:t>
            </a:r>
            <a:b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24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BRFSS, </a:t>
            </a: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2018–2020</a:t>
            </a:r>
          </a:p>
        </p:txBody>
      </p:sp>
      <p:sp>
        <p:nvSpPr>
          <p:cNvPr id="3" name="Content Placeholder 2"/>
          <p:cNvSpPr>
            <a:spLocks noGrp="1"/>
          </p:cNvSpPr>
          <p:nvPr>
            <p:ph idx="1"/>
          </p:nvPr>
        </p:nvSpPr>
        <p:spPr>
          <a:xfrm>
            <a:off x="1509823" y="1978924"/>
            <a:ext cx="8293396" cy="3524409"/>
          </a:xfrm>
        </p:spPr>
        <p:txBody>
          <a:bodyPr/>
          <a:lstStyle/>
          <a:p>
            <a:pPr marL="0" indent="0">
              <a:buNone/>
            </a:pPr>
            <a:r>
              <a:rPr lang="en-US" dirty="0">
                <a:solidFill>
                  <a:srgbClr val="080808"/>
                </a:solidFill>
              </a:rPr>
              <a:t>Exclusion Criteria </a:t>
            </a:r>
          </a:p>
          <a:p>
            <a:pPr marL="0" indent="0">
              <a:buNone/>
            </a:pPr>
            <a:r>
              <a:rPr lang="en-US" i="1" dirty="0">
                <a:solidFill>
                  <a:srgbClr val="000000"/>
                </a:solidFill>
              </a:rPr>
              <a:t>Records with the following were excluded:</a:t>
            </a:r>
          </a:p>
          <a:p>
            <a:r>
              <a:rPr lang="en-US" dirty="0">
                <a:solidFill>
                  <a:srgbClr val="000000"/>
                </a:solidFill>
              </a:rPr>
              <a:t>Height:  &lt;3 feet or ≥8 feet</a:t>
            </a:r>
          </a:p>
          <a:p>
            <a:pPr marL="0" indent="0">
              <a:buNone/>
            </a:pPr>
            <a:endParaRPr lang="en-US" dirty="0">
              <a:solidFill>
                <a:srgbClr val="000000"/>
              </a:solidFill>
            </a:endParaRPr>
          </a:p>
          <a:p>
            <a:r>
              <a:rPr lang="en-US" dirty="0">
                <a:solidFill>
                  <a:srgbClr val="000000"/>
                </a:solidFill>
              </a:rPr>
              <a:t>Weight:  &lt;50 pounds or ≥650 pounds</a:t>
            </a:r>
          </a:p>
          <a:p>
            <a:pPr marL="0" indent="0">
              <a:buNone/>
            </a:pPr>
            <a:endParaRPr lang="en-US" dirty="0">
              <a:solidFill>
                <a:srgbClr val="000000"/>
              </a:solidFill>
            </a:endParaRPr>
          </a:p>
          <a:p>
            <a:r>
              <a:rPr lang="en-US" dirty="0">
                <a:solidFill>
                  <a:srgbClr val="000000"/>
                </a:solidFill>
              </a:rPr>
              <a:t>BMI: </a:t>
            </a:r>
            <a:r>
              <a:rPr lang="en-US" dirty="0">
                <a:solidFill>
                  <a:srgbClr val="080808"/>
                </a:solidFill>
              </a:rPr>
              <a:t>&lt;12 kg/m</a:t>
            </a:r>
            <a:r>
              <a:rPr lang="en-US" baseline="30000" dirty="0">
                <a:solidFill>
                  <a:srgbClr val="080808"/>
                </a:solidFill>
              </a:rPr>
              <a:t>2</a:t>
            </a:r>
            <a:r>
              <a:rPr lang="en-US" dirty="0">
                <a:solidFill>
                  <a:srgbClr val="080808"/>
                </a:solidFill>
              </a:rPr>
              <a:t> or ≥100 kg/m</a:t>
            </a:r>
            <a:r>
              <a:rPr lang="en-US" baseline="30000" dirty="0">
                <a:solidFill>
                  <a:srgbClr val="080808"/>
                </a:solidFill>
              </a:rPr>
              <a:t>2</a:t>
            </a:r>
          </a:p>
          <a:p>
            <a:pPr marL="0" indent="0">
              <a:buNone/>
            </a:pPr>
            <a:endParaRPr lang="en-US" baseline="30000" dirty="0">
              <a:solidFill>
                <a:schemeClr val="bg2">
                  <a:lumMod val="50000"/>
                </a:schemeClr>
              </a:solidFill>
            </a:endParaRPr>
          </a:p>
          <a:p>
            <a:r>
              <a:rPr lang="en-US" dirty="0">
                <a:solidFill>
                  <a:srgbClr val="000000"/>
                </a:solidFill>
              </a:rPr>
              <a:t>Pregnant women</a:t>
            </a:r>
          </a:p>
          <a:p>
            <a:pPr marL="0" indent="0">
              <a:buNone/>
            </a:pPr>
            <a:endParaRPr lang="en-US" dirty="0">
              <a:solidFill>
                <a:srgbClr val="000000"/>
              </a:solidFill>
            </a:endParaRPr>
          </a:p>
          <a:p>
            <a:pPr marL="0" indent="0">
              <a:buNone/>
            </a:pPr>
            <a:endParaRPr lang="en-US" dirty="0">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1593" y="169835"/>
            <a:ext cx="9883815" cy="967653"/>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and Territory,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revalence of Self-Reported Obesity Among Non-Hispanic White Adults, by State and Territory, BRFSS, 2018–2020">
            <a:extLst>
              <a:ext uri="{FF2B5EF4-FFF2-40B4-BE49-F238E27FC236}">
                <a16:creationId xmlns:a16="http://schemas.microsoft.com/office/drawing/2014/main" id="{B6300591-E2F7-4298-8464-8C793D815342}"/>
              </a:ext>
            </a:extLst>
          </p:cNvPr>
          <p:cNvPicPr>
            <a:picLocks noChangeAspect="1"/>
          </p:cNvPicPr>
          <p:nvPr/>
        </p:nvPicPr>
        <p:blipFill>
          <a:blip r:embed="rId3"/>
          <a:stretch>
            <a:fillRect/>
          </a:stretch>
        </p:blipFill>
        <p:spPr>
          <a:xfrm>
            <a:off x="1016059" y="1441664"/>
            <a:ext cx="7913594" cy="4998477"/>
          </a:xfrm>
          <a:prstGeom prst="rect">
            <a:avLst/>
          </a:prstGeom>
        </p:spPr>
      </p:pic>
      <p:sp>
        <p:nvSpPr>
          <p:cNvPr id="3" name="Content Placeholder 2"/>
          <p:cNvSpPr>
            <a:spLocks noGrp="1"/>
          </p:cNvSpPr>
          <p:nvPr>
            <p:ph idx="1"/>
          </p:nvPr>
        </p:nvSpPr>
        <p:spPr>
          <a:xfrm>
            <a:off x="286603" y="1441664"/>
            <a:ext cx="8971697" cy="3909826"/>
          </a:xfrm>
        </p:spPr>
        <p:txBody>
          <a:bodyPr/>
          <a:lstStyle/>
          <a:p>
            <a:pPr marL="0" indent="0">
              <a:spcBef>
                <a:spcPts val="0"/>
              </a:spcBef>
              <a:buClrTx/>
              <a:buSzTx/>
              <a:buNone/>
            </a:pPr>
            <a:r>
              <a:rPr lang="en-US" b="0" dirty="0">
                <a:solidFill>
                  <a:srgbClr val="000000"/>
                </a:solidFill>
              </a:rPr>
              <a:t>	</a:t>
            </a:r>
            <a:endParaRPr lang="en-US" dirty="0"/>
          </a:p>
        </p:txBody>
      </p:sp>
      <p:sp>
        <p:nvSpPr>
          <p:cNvPr id="9" name="TextBox 8"/>
          <p:cNvSpPr txBox="1"/>
          <p:nvPr/>
        </p:nvSpPr>
        <p:spPr>
          <a:xfrm>
            <a:off x="1414156" y="6342773"/>
            <a:ext cx="7496890"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2690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08" y="277906"/>
            <a:ext cx="9332384" cy="805827"/>
          </a:xfrm>
        </p:spPr>
        <p:txBody>
          <a:bodyPr/>
          <a:lstStyle/>
          <a:p>
            <a:br>
              <a:rPr lang="en-US" sz="2000" kern="0" dirty="0">
                <a:solidFill>
                  <a:srgbClr val="000000"/>
                </a:solidFill>
                <a:latin typeface="Verdana"/>
              </a:rPr>
            </a:br>
            <a:r>
              <a:rPr lang="en-US" sz="2000" kern="0" dirty="0">
                <a:latin typeface="Verdana"/>
              </a:rPr>
              <a:t>Prevalence of Self-Reported Obesity Among Non-Hispanic White Adults, by State and Territory, BRFSS, 2018–2020</a:t>
            </a:r>
          </a:p>
        </p:txBody>
      </p:sp>
      <p:sp>
        <p:nvSpPr>
          <p:cNvPr id="4" name="Text Placeholder 3"/>
          <p:cNvSpPr>
            <a:spLocks noGrp="1"/>
          </p:cNvSpPr>
          <p:nvPr>
            <p:ph type="body" sz="quarter" idx="11"/>
          </p:nvPr>
        </p:nvSpPr>
        <p:spPr>
          <a:xfrm>
            <a:off x="607188" y="6142421"/>
            <a:ext cx="9332384" cy="504795"/>
          </a:xfrm>
        </p:spPr>
        <p:txBody>
          <a:bodyPr/>
          <a:lstStyle/>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p>
          <a:p>
            <a:pPr indent="0"/>
            <a:endParaRPr lang="en-US" sz="900" dirty="0">
              <a:latin typeface="Verdana" pitchFamily="34" charset="0"/>
            </a:endParaRPr>
          </a:p>
        </p:txBody>
      </p:sp>
      <p:graphicFrame>
        <p:nvGraphicFramePr>
          <p:cNvPr id="5" name="Table 4">
            <a:extLst>
              <a:ext uri="{FF2B5EF4-FFF2-40B4-BE49-F238E27FC236}">
                <a16:creationId xmlns:a16="http://schemas.microsoft.com/office/drawing/2014/main" id="{016D0B2F-1E2C-45B5-82E6-73C20CC7E458}"/>
              </a:ext>
            </a:extLst>
          </p:cNvPr>
          <p:cNvGraphicFramePr>
            <a:graphicFrameLocks noGrp="1"/>
          </p:cNvGraphicFramePr>
          <p:nvPr>
            <p:extLst>
              <p:ext uri="{D42A27DB-BD31-4B8C-83A1-F6EECF244321}">
                <p14:modId xmlns:p14="http://schemas.microsoft.com/office/powerpoint/2010/main" val="863423195"/>
              </p:ext>
            </p:extLst>
          </p:nvPr>
        </p:nvGraphicFramePr>
        <p:xfrm>
          <a:off x="1041571" y="1112308"/>
          <a:ext cx="3908065" cy="4981135"/>
        </p:xfrm>
        <a:graphic>
          <a:graphicData uri="http://schemas.openxmlformats.org/drawingml/2006/table">
            <a:tbl>
              <a:tblPr firstRow="1"/>
              <a:tblGrid>
                <a:gridCol w="1253144">
                  <a:extLst>
                    <a:ext uri="{9D8B030D-6E8A-4147-A177-3AD203B41FA5}">
                      <a16:colId xmlns:a16="http://schemas.microsoft.com/office/drawing/2014/main" val="3335143963"/>
                    </a:ext>
                  </a:extLst>
                </a:gridCol>
                <a:gridCol w="1158325">
                  <a:extLst>
                    <a:ext uri="{9D8B030D-6E8A-4147-A177-3AD203B41FA5}">
                      <a16:colId xmlns:a16="http://schemas.microsoft.com/office/drawing/2014/main" val="2451146588"/>
                    </a:ext>
                  </a:extLst>
                </a:gridCol>
                <a:gridCol w="1496596">
                  <a:extLst>
                    <a:ext uri="{9D8B030D-6E8A-4147-A177-3AD203B41FA5}">
                      <a16:colId xmlns:a16="http://schemas.microsoft.com/office/drawing/2014/main" val="3752042098"/>
                    </a:ext>
                  </a:extLst>
                </a:gridCol>
              </a:tblGrid>
              <a:tr h="170567">
                <a:tc>
                  <a:txBody>
                    <a:bodyPr/>
                    <a:lstStyle/>
                    <a:p>
                      <a:pPr algn="l" fontAlgn="b"/>
                      <a:r>
                        <a:rPr lang="en-US" sz="1100" b="1" i="0" u="none" strike="noStrike">
                          <a:solidFill>
                            <a:srgbClr val="000000"/>
                          </a:solidFill>
                          <a:effectLst/>
                          <a:latin typeface="Calibri" panose="020F0502020204030204" pitchFamily="34" charset="0"/>
                        </a:rPr>
                        <a:t>State</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4789416"/>
                  </a:ext>
                </a:extLst>
              </a:tr>
              <a:tr h="170567">
                <a:tc>
                  <a:txBody>
                    <a:bodyPr/>
                    <a:lstStyle/>
                    <a:p>
                      <a:pPr algn="l" fontAlgn="b"/>
                      <a:r>
                        <a:rPr lang="en-US" sz="1100" b="0" i="0" u="none" strike="noStrike">
                          <a:solidFill>
                            <a:srgbClr val="000000"/>
                          </a:solidFill>
                          <a:effectLst/>
                          <a:latin typeface="Calibri" panose="020F0502020204030204" pitchFamily="34" charset="0"/>
                        </a:rPr>
                        <a:t>Alabama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(33.2, 35.5)</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427995"/>
                  </a:ext>
                </a:extLst>
              </a:tr>
              <a:tr h="170567">
                <a:tc>
                  <a:txBody>
                    <a:bodyPr/>
                    <a:lstStyle/>
                    <a:p>
                      <a:pPr algn="l" fontAlgn="b"/>
                      <a:r>
                        <a:rPr lang="en-US" sz="1100" b="0" i="0" u="none" strike="noStrike">
                          <a:solidFill>
                            <a:srgbClr val="000000"/>
                          </a:solidFill>
                          <a:effectLst/>
                          <a:latin typeface="Calibri" panose="020F0502020204030204" pitchFamily="34" charset="0"/>
                        </a:rPr>
                        <a:t>Alaska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(27.3, 30.6)</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9236816"/>
                  </a:ext>
                </a:extLst>
              </a:tr>
              <a:tr h="170567">
                <a:tc>
                  <a:txBody>
                    <a:bodyPr/>
                    <a:lstStyle/>
                    <a:p>
                      <a:pPr algn="l" fontAlgn="b"/>
                      <a:r>
                        <a:rPr lang="en-US" sz="1100" b="0" i="0" u="none" strike="noStrike" dirty="0">
                          <a:solidFill>
                            <a:srgbClr val="000000"/>
                          </a:solidFill>
                          <a:effectLst/>
                          <a:latin typeface="Calibri" panose="020F0502020204030204" pitchFamily="34" charset="0"/>
                        </a:rPr>
                        <a:t>Arizona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27.6</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(26.6, 28.7)</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890318"/>
                  </a:ext>
                </a:extLst>
              </a:tr>
              <a:tr h="170567">
                <a:tc>
                  <a:txBody>
                    <a:bodyPr/>
                    <a:lstStyle/>
                    <a:p>
                      <a:pPr algn="l" fontAlgn="b"/>
                      <a:r>
                        <a:rPr lang="en-US" sz="1100" b="0" i="0" u="none" strike="noStrike">
                          <a:solidFill>
                            <a:srgbClr val="000000"/>
                          </a:solidFill>
                          <a:effectLst/>
                          <a:latin typeface="Calibri" panose="020F0502020204030204" pitchFamily="34" charset="0"/>
                        </a:rPr>
                        <a:t>Arkansas</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36.1</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(34.9, 37.4)</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5131822"/>
                  </a:ext>
                </a:extLst>
              </a:tr>
              <a:tr h="170567">
                <a:tc>
                  <a:txBody>
                    <a:bodyPr/>
                    <a:lstStyle/>
                    <a:p>
                      <a:pPr algn="l" fontAlgn="b"/>
                      <a:r>
                        <a:rPr lang="en-US" sz="1100" b="0" i="0" u="none" strike="noStrike">
                          <a:solidFill>
                            <a:srgbClr val="000000"/>
                          </a:solidFill>
                          <a:effectLst/>
                          <a:latin typeface="Calibri" panose="020F0502020204030204" pitchFamily="34" charset="0"/>
                        </a:rPr>
                        <a:t>California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24.4</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(23.3, 25.5)</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9498328"/>
                  </a:ext>
                </a:extLst>
              </a:tr>
              <a:tr h="170567">
                <a:tc>
                  <a:txBody>
                    <a:bodyPr/>
                    <a:lstStyle/>
                    <a:p>
                      <a:pPr algn="l" fontAlgn="b"/>
                      <a:r>
                        <a:rPr lang="en-US" sz="1100" b="0" i="0" u="none" strike="noStrike">
                          <a:solidFill>
                            <a:srgbClr val="000000"/>
                          </a:solidFill>
                          <a:effectLst/>
                          <a:latin typeface="Calibri" panose="020F0502020204030204" pitchFamily="34" charset="0"/>
                        </a:rPr>
                        <a:t>Colorado</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(21.2, 22.5)</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287019"/>
                  </a:ext>
                </a:extLst>
              </a:tr>
              <a:tr h="170567">
                <a:tc>
                  <a:txBody>
                    <a:bodyPr/>
                    <a:lstStyle/>
                    <a:p>
                      <a:pPr algn="l" fontAlgn="b"/>
                      <a:r>
                        <a:rPr lang="en-US" sz="1100" b="0" i="0" u="none" strike="noStrike">
                          <a:solidFill>
                            <a:srgbClr val="000000"/>
                          </a:solidFill>
                          <a:effectLst/>
                          <a:latin typeface="Calibri" panose="020F0502020204030204" pitchFamily="34" charset="0"/>
                        </a:rPr>
                        <a:t>Connecticut</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(25.7, 27.5)</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6321212"/>
                  </a:ext>
                </a:extLst>
              </a:tr>
              <a:tr h="170567">
                <a:tc>
                  <a:txBody>
                    <a:bodyPr/>
                    <a:lstStyle/>
                    <a:p>
                      <a:pPr algn="l" fontAlgn="b"/>
                      <a:r>
                        <a:rPr lang="en-US" sz="1100" b="0" i="0" u="none" strike="noStrike">
                          <a:solidFill>
                            <a:srgbClr val="000000"/>
                          </a:solidFill>
                          <a:effectLst/>
                          <a:latin typeface="Calibri" panose="020F0502020204030204" pitchFamily="34" charset="0"/>
                        </a:rPr>
                        <a:t>Delaware</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(32.0, 34.7)</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7286430"/>
                  </a:ext>
                </a:extLst>
              </a:tr>
              <a:tr h="170567">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11.2</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(10.1, 12.5)</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7147948"/>
                  </a:ext>
                </a:extLst>
              </a:tr>
              <a:tr h="170567">
                <a:tc>
                  <a:txBody>
                    <a:bodyPr/>
                    <a:lstStyle/>
                    <a:p>
                      <a:pPr algn="l" fontAlgn="b"/>
                      <a:r>
                        <a:rPr lang="en-US" sz="1100" b="0" i="0" u="none" strike="noStrike">
                          <a:solidFill>
                            <a:srgbClr val="000000"/>
                          </a:solidFill>
                          <a:effectLst/>
                          <a:latin typeface="Calibri" panose="020F0502020204030204" pitchFamily="34" charset="0"/>
                        </a:rPr>
                        <a:t>Florida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(26.4, 28.3)</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309862"/>
                  </a:ext>
                </a:extLst>
              </a:tr>
              <a:tr h="170567">
                <a:tc>
                  <a:txBody>
                    <a:bodyPr/>
                    <a:lstStyle/>
                    <a:p>
                      <a:pPr algn="l" fontAlgn="b"/>
                      <a:r>
                        <a:rPr lang="en-US" sz="1100" b="0" i="0" u="none" strike="noStrike">
                          <a:solidFill>
                            <a:srgbClr val="000000"/>
                          </a:solidFill>
                          <a:effectLst/>
                          <a:latin typeface="Calibri" panose="020F0502020204030204" pitchFamily="34" charset="0"/>
                        </a:rPr>
                        <a:t>Georgia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(29.6, 31.8)</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5154860"/>
                  </a:ext>
                </a:extLst>
              </a:tr>
              <a:tr h="254569">
                <a:tc>
                  <a:txBody>
                    <a:bodyPr/>
                    <a:lstStyle/>
                    <a:p>
                      <a:pPr algn="l" fontAlgn="b"/>
                      <a:r>
                        <a:rPr lang="en-US" sz="1100" b="0" i="0" u="none" strike="noStrike">
                          <a:solidFill>
                            <a:srgbClr val="000000"/>
                          </a:solidFill>
                          <a:effectLst/>
                          <a:latin typeface="Calibri" panose="020F0502020204030204" pitchFamily="34" charset="0"/>
                        </a:rPr>
                        <a:t>Guam</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24.9</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(20.8, 29.6)</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1919723"/>
                  </a:ext>
                </a:extLst>
              </a:tr>
              <a:tr h="170567">
                <a:tc>
                  <a:txBody>
                    <a:bodyPr/>
                    <a:lstStyle/>
                    <a:p>
                      <a:pPr algn="l" fontAlgn="b"/>
                      <a:r>
                        <a:rPr lang="en-US" sz="1100" b="0" i="0" u="none" strike="noStrike">
                          <a:solidFill>
                            <a:srgbClr val="000000"/>
                          </a:solidFill>
                          <a:effectLst/>
                          <a:latin typeface="Calibri" panose="020F0502020204030204" pitchFamily="34" charset="0"/>
                        </a:rPr>
                        <a:t>Hawaii</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18.8</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(17.6, 20.1)</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68474"/>
                  </a:ext>
                </a:extLst>
              </a:tr>
              <a:tr h="170567">
                <a:tc>
                  <a:txBody>
                    <a:bodyPr/>
                    <a:lstStyle/>
                    <a:p>
                      <a:pPr algn="l" fontAlgn="b"/>
                      <a:r>
                        <a:rPr lang="en-US" sz="1100" b="0" i="0" u="none" strike="noStrike">
                          <a:solidFill>
                            <a:srgbClr val="000000"/>
                          </a:solidFill>
                          <a:effectLst/>
                          <a:latin typeface="Calibri" panose="020F0502020204030204" pitchFamily="34" charset="0"/>
                        </a:rPr>
                        <a:t>Idaho</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(28.0, 30.3)</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8397574"/>
                  </a:ext>
                </a:extLst>
              </a:tr>
              <a:tr h="170567">
                <a:tc>
                  <a:txBody>
                    <a:bodyPr/>
                    <a:lstStyle/>
                    <a:p>
                      <a:pPr algn="l" fontAlgn="b"/>
                      <a:r>
                        <a:rPr lang="en-US" sz="1100" b="0" i="0" u="none" strike="noStrike">
                          <a:solidFill>
                            <a:srgbClr val="000000"/>
                          </a:solidFill>
                          <a:effectLst/>
                          <a:latin typeface="Calibri" panose="020F0502020204030204" pitchFamily="34" charset="0"/>
                        </a:rPr>
                        <a:t>Illinois</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(29.9, 32.3)</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0091938"/>
                  </a:ext>
                </a:extLst>
              </a:tr>
              <a:tr h="170567">
                <a:tc>
                  <a:txBody>
                    <a:bodyPr/>
                    <a:lstStyle/>
                    <a:p>
                      <a:pPr algn="l" fontAlgn="b"/>
                      <a:r>
                        <a:rPr lang="en-US" sz="1100" b="0" i="0" u="none" strike="noStrike">
                          <a:solidFill>
                            <a:srgbClr val="000000"/>
                          </a:solidFill>
                          <a:effectLst/>
                          <a:latin typeface="Calibri" panose="020F0502020204030204" pitchFamily="34" charset="0"/>
                        </a:rPr>
                        <a:t>Indiana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35.1</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(34.2, 35.9)</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1751800"/>
                  </a:ext>
                </a:extLst>
              </a:tr>
              <a:tr h="170567">
                <a:tc>
                  <a:txBody>
                    <a:bodyPr/>
                    <a:lstStyle/>
                    <a:p>
                      <a:pPr algn="l" fontAlgn="b"/>
                      <a:r>
                        <a:rPr lang="en-US" sz="1100" b="0" i="0" u="none" strike="noStrike">
                          <a:solidFill>
                            <a:srgbClr val="000000"/>
                          </a:solidFill>
                          <a:effectLst/>
                          <a:latin typeface="Calibri" panose="020F0502020204030204" pitchFamily="34" charset="0"/>
                        </a:rPr>
                        <a:t>Iowa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(34.6, 36.0)</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2586856"/>
                  </a:ext>
                </a:extLst>
              </a:tr>
              <a:tr h="170567">
                <a:tc>
                  <a:txBody>
                    <a:bodyPr/>
                    <a:lstStyle/>
                    <a:p>
                      <a:pPr algn="l" fontAlgn="b"/>
                      <a:r>
                        <a:rPr lang="en-US" sz="1100" b="0" i="0" u="none" strike="noStrike">
                          <a:solidFill>
                            <a:srgbClr val="000000"/>
                          </a:solidFill>
                          <a:effectLst/>
                          <a:latin typeface="Calibri" panose="020F0502020204030204" pitchFamily="34" charset="0"/>
                        </a:rPr>
                        <a:t>Kansas</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(33.7, 35.2)</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3758822"/>
                  </a:ext>
                </a:extLst>
              </a:tr>
              <a:tr h="170567">
                <a:tc>
                  <a:txBody>
                    <a:bodyPr/>
                    <a:lstStyle/>
                    <a:p>
                      <a:pPr algn="l" fontAlgn="b"/>
                      <a:r>
                        <a:rPr lang="en-US" sz="1100" b="0" i="0" u="none" strike="noStrike">
                          <a:solidFill>
                            <a:srgbClr val="000000"/>
                          </a:solidFill>
                          <a:effectLst/>
                          <a:latin typeface="Calibri" panose="020F0502020204030204" pitchFamily="34" charset="0"/>
                        </a:rPr>
                        <a:t>Kentucky</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36.5</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(35.4, 37.6)</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338299"/>
                  </a:ext>
                </a:extLst>
              </a:tr>
              <a:tr h="170567">
                <a:tc>
                  <a:txBody>
                    <a:bodyPr/>
                    <a:lstStyle/>
                    <a:p>
                      <a:pPr algn="l" fontAlgn="b"/>
                      <a:r>
                        <a:rPr lang="en-US" sz="1100" b="0" i="0" u="none" strike="noStrike">
                          <a:solidFill>
                            <a:srgbClr val="000000"/>
                          </a:solidFill>
                          <a:effectLst/>
                          <a:latin typeface="Calibri" panose="020F0502020204030204" pitchFamily="34" charset="0"/>
                        </a:rPr>
                        <a:t>Louisiana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(32.1, 34.5)</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1035016"/>
                  </a:ext>
                </a:extLst>
              </a:tr>
              <a:tr h="170567">
                <a:tc>
                  <a:txBody>
                    <a:bodyPr/>
                    <a:lstStyle/>
                    <a:p>
                      <a:pPr algn="l" fontAlgn="b"/>
                      <a:r>
                        <a:rPr lang="en-US" sz="1100" b="0" i="0" u="none" strike="noStrike">
                          <a:solidFill>
                            <a:srgbClr val="000000"/>
                          </a:solidFill>
                          <a:effectLst/>
                          <a:latin typeface="Calibri" panose="020F0502020204030204" pitchFamily="34" charset="0"/>
                        </a:rPr>
                        <a:t>Maine</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(30.3, 32.0)</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8912983"/>
                  </a:ext>
                </a:extLst>
              </a:tr>
              <a:tr h="170567">
                <a:tc>
                  <a:txBody>
                    <a:bodyPr/>
                    <a:lstStyle/>
                    <a:p>
                      <a:pPr algn="l" fontAlgn="b"/>
                      <a:r>
                        <a:rPr lang="en-US" sz="1100" b="0" i="0" u="none" strike="noStrike">
                          <a:solidFill>
                            <a:srgbClr val="000000"/>
                          </a:solidFill>
                          <a:effectLst/>
                          <a:latin typeface="Calibri" panose="020F0502020204030204" pitchFamily="34" charset="0"/>
                        </a:rPr>
                        <a:t>Maryland</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28.9</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(28.2, 29.7)</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0545106"/>
                  </a:ext>
                </a:extLst>
              </a:tr>
              <a:tr h="170567">
                <a:tc>
                  <a:txBody>
                    <a:bodyPr/>
                    <a:lstStyle/>
                    <a:p>
                      <a:pPr algn="l" fontAlgn="b"/>
                      <a:r>
                        <a:rPr lang="en-US" sz="1100" b="0" i="0" u="none" strike="noStrike">
                          <a:solidFill>
                            <a:srgbClr val="000000"/>
                          </a:solidFill>
                          <a:effectLst/>
                          <a:latin typeface="Calibri" panose="020F0502020204030204" pitchFamily="34" charset="0"/>
                        </a:rPr>
                        <a:t>Massachusetts</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25.3</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(24.3, 26.2)</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928243"/>
                  </a:ext>
                </a:extLst>
              </a:tr>
              <a:tr h="170567">
                <a:tc>
                  <a:txBody>
                    <a:bodyPr/>
                    <a:lstStyle/>
                    <a:p>
                      <a:pPr algn="l" fontAlgn="b"/>
                      <a:r>
                        <a:rPr lang="en-US" sz="1100" b="0" i="0" u="none" strike="noStrike">
                          <a:solidFill>
                            <a:srgbClr val="000000"/>
                          </a:solidFill>
                          <a:effectLst/>
                          <a:latin typeface="Calibri" panose="020F0502020204030204" pitchFamily="34" charset="0"/>
                        </a:rPr>
                        <a:t>Michigan</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(33.0, 34.7)</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255054"/>
                  </a:ext>
                </a:extLst>
              </a:tr>
              <a:tr h="170567">
                <a:tc>
                  <a:txBody>
                    <a:bodyPr/>
                    <a:lstStyle/>
                    <a:p>
                      <a:pPr algn="l" fontAlgn="b"/>
                      <a:r>
                        <a:rPr lang="en-US" sz="1100" b="0" i="0" u="none" strike="noStrike">
                          <a:solidFill>
                            <a:srgbClr val="000000"/>
                          </a:solidFill>
                          <a:effectLst/>
                          <a:latin typeface="Calibri" panose="020F0502020204030204" pitchFamily="34" charset="0"/>
                        </a:rPr>
                        <a:t>Minnesota</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(29.7, 30.8)</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3514403"/>
                  </a:ext>
                </a:extLst>
              </a:tr>
              <a:tr h="170567">
                <a:tc>
                  <a:txBody>
                    <a:bodyPr/>
                    <a:lstStyle/>
                    <a:p>
                      <a:pPr algn="l" fontAlgn="b"/>
                      <a:r>
                        <a:rPr lang="en-US" sz="1100" b="0" i="0" u="none" strike="noStrike">
                          <a:solidFill>
                            <a:srgbClr val="000000"/>
                          </a:solidFill>
                          <a:effectLst/>
                          <a:latin typeface="Calibri" panose="020F0502020204030204" pitchFamily="34" charset="0"/>
                        </a:rPr>
                        <a:t>Mississippi</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(34.9, 37.4)</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9055454"/>
                  </a:ext>
                </a:extLst>
              </a:tr>
              <a:tr h="170567">
                <a:tc>
                  <a:txBody>
                    <a:bodyPr/>
                    <a:lstStyle/>
                    <a:p>
                      <a:pPr algn="l" fontAlgn="b"/>
                      <a:r>
                        <a:rPr lang="en-US" sz="1100" b="0" i="0" u="none" strike="noStrike" dirty="0">
                          <a:solidFill>
                            <a:srgbClr val="000000"/>
                          </a:solidFill>
                          <a:effectLst/>
                          <a:latin typeface="Calibri" panose="020F0502020204030204" pitchFamily="34" charset="0"/>
                        </a:rPr>
                        <a:t>Missouri</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(32.6, 34.6)</a:t>
                      </a:r>
                    </a:p>
                  </a:txBody>
                  <a:tcPr marL="7418" marR="7418" marT="74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0562772"/>
                  </a:ext>
                </a:extLst>
              </a:tr>
            </a:tbl>
          </a:graphicData>
        </a:graphic>
      </p:graphicFrame>
      <p:graphicFrame>
        <p:nvGraphicFramePr>
          <p:cNvPr id="7" name="Table 6">
            <a:extLst>
              <a:ext uri="{FF2B5EF4-FFF2-40B4-BE49-F238E27FC236}">
                <a16:creationId xmlns:a16="http://schemas.microsoft.com/office/drawing/2014/main" id="{628D9E2B-21BB-4965-BA5E-505EDBFFA552}"/>
              </a:ext>
            </a:extLst>
          </p:cNvPr>
          <p:cNvGraphicFramePr>
            <a:graphicFrameLocks noGrp="1"/>
          </p:cNvGraphicFramePr>
          <p:nvPr>
            <p:extLst>
              <p:ext uri="{D42A27DB-BD31-4B8C-83A1-F6EECF244321}">
                <p14:modId xmlns:p14="http://schemas.microsoft.com/office/powerpoint/2010/main" val="2193523230"/>
              </p:ext>
            </p:extLst>
          </p:nvPr>
        </p:nvGraphicFramePr>
        <p:xfrm>
          <a:off x="5226657" y="1112308"/>
          <a:ext cx="3908062" cy="4981122"/>
        </p:xfrm>
        <a:graphic>
          <a:graphicData uri="http://schemas.openxmlformats.org/drawingml/2006/table">
            <a:tbl>
              <a:tblPr firstRow="1"/>
              <a:tblGrid>
                <a:gridCol w="1213830">
                  <a:extLst>
                    <a:ext uri="{9D8B030D-6E8A-4147-A177-3AD203B41FA5}">
                      <a16:colId xmlns:a16="http://schemas.microsoft.com/office/drawing/2014/main" val="2924074609"/>
                    </a:ext>
                  </a:extLst>
                </a:gridCol>
                <a:gridCol w="1197637">
                  <a:extLst>
                    <a:ext uri="{9D8B030D-6E8A-4147-A177-3AD203B41FA5}">
                      <a16:colId xmlns:a16="http://schemas.microsoft.com/office/drawing/2014/main" val="837630780"/>
                    </a:ext>
                  </a:extLst>
                </a:gridCol>
                <a:gridCol w="1496595">
                  <a:extLst>
                    <a:ext uri="{9D8B030D-6E8A-4147-A177-3AD203B41FA5}">
                      <a16:colId xmlns:a16="http://schemas.microsoft.com/office/drawing/2014/main" val="2615189299"/>
                    </a:ext>
                  </a:extLst>
                </a:gridCol>
              </a:tblGrid>
              <a:tr h="184486">
                <a:tc>
                  <a:txBody>
                    <a:bodyPr/>
                    <a:lstStyle/>
                    <a:p>
                      <a:pPr algn="l" fontAlgn="b"/>
                      <a:r>
                        <a:rPr lang="en-US" sz="1100" b="1" i="0" u="none" strike="noStrike">
                          <a:solidFill>
                            <a:srgbClr val="000000"/>
                          </a:solidFill>
                          <a:effectLst/>
                          <a:latin typeface="Calibri" panose="020F0502020204030204" pitchFamily="34" charset="0"/>
                        </a:rPr>
                        <a:t>State</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0851902"/>
                  </a:ext>
                </a:extLst>
              </a:tr>
              <a:tr h="184486">
                <a:tc>
                  <a:txBody>
                    <a:bodyPr/>
                    <a:lstStyle/>
                    <a:p>
                      <a:pPr algn="l" fontAlgn="b"/>
                      <a:r>
                        <a:rPr lang="en-US" sz="1100" b="0" i="0" u="none" strike="noStrike">
                          <a:solidFill>
                            <a:srgbClr val="000000"/>
                          </a:solidFill>
                          <a:effectLst/>
                          <a:latin typeface="Calibri" panose="020F0502020204030204" pitchFamily="34" charset="0"/>
                        </a:rPr>
                        <a:t>Montana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(26.0, 27.8)</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2797425"/>
                  </a:ext>
                </a:extLst>
              </a:tr>
              <a:tr h="184486">
                <a:tc>
                  <a:txBody>
                    <a:bodyPr/>
                    <a:lstStyle/>
                    <a:p>
                      <a:pPr algn="l" fontAlgn="b"/>
                      <a:r>
                        <a:rPr lang="en-US" sz="1100" b="0" i="0" u="none" strike="noStrike">
                          <a:solidFill>
                            <a:srgbClr val="000000"/>
                          </a:solidFill>
                          <a:effectLst/>
                          <a:latin typeface="Calibri" panose="020F0502020204030204" pitchFamily="34" charset="0"/>
                        </a:rPr>
                        <a:t>Nebraska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(33.1, 34.6)</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6666373"/>
                  </a:ext>
                </a:extLst>
              </a:tr>
              <a:tr h="184486">
                <a:tc>
                  <a:txBody>
                    <a:bodyPr/>
                    <a:lstStyle/>
                    <a:p>
                      <a:pPr algn="l" fontAlgn="b"/>
                      <a:r>
                        <a:rPr lang="en-US" sz="1100" b="0" i="0" u="none" strike="noStrike">
                          <a:solidFill>
                            <a:srgbClr val="000000"/>
                          </a:solidFill>
                          <a:effectLst/>
                          <a:latin typeface="Calibri" panose="020F0502020204030204" pitchFamily="34" charset="0"/>
                        </a:rPr>
                        <a:t>Nevada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(27.2, 30.6)</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797990"/>
                  </a:ext>
                </a:extLst>
              </a:tr>
              <a:tr h="184486">
                <a:tc>
                  <a:txBody>
                    <a:bodyPr/>
                    <a:lstStyle/>
                    <a:p>
                      <a:pPr algn="l" fontAlgn="b"/>
                      <a:r>
                        <a:rPr lang="en-US" sz="1100" b="0" i="0" u="none" strike="noStrike">
                          <a:solidFill>
                            <a:srgbClr val="000000"/>
                          </a:solidFill>
                          <a:effectLst/>
                          <a:latin typeface="Calibri" panose="020F0502020204030204" pitchFamily="34" charset="0"/>
                        </a:rPr>
                        <a:t>New Hampshire</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(29.6, 31.7)</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4306093"/>
                  </a:ext>
                </a:extLst>
              </a:tr>
              <a:tr h="184486">
                <a:tc>
                  <a:txBody>
                    <a:bodyPr/>
                    <a:lstStyle/>
                    <a:p>
                      <a:pPr algn="l" fontAlgn="b"/>
                      <a:r>
                        <a:rPr lang="en-US" sz="1100" b="0" i="0" u="none" strike="noStrike">
                          <a:solidFill>
                            <a:srgbClr val="000000"/>
                          </a:solidFill>
                          <a:effectLst/>
                          <a:latin typeface="Calibri" panose="020F0502020204030204" pitchFamily="34" charset="0"/>
                        </a:rPr>
                        <a:t>New Jersey</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Insufficient data*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2539784"/>
                  </a:ext>
                </a:extLst>
              </a:tr>
              <a:tr h="184486">
                <a:tc>
                  <a:txBody>
                    <a:bodyPr/>
                    <a:lstStyle/>
                    <a:p>
                      <a:pPr algn="l" fontAlgn="b"/>
                      <a:r>
                        <a:rPr lang="en-US" sz="1100" b="0" i="0" u="none" strike="noStrike">
                          <a:solidFill>
                            <a:srgbClr val="000000"/>
                          </a:solidFill>
                          <a:effectLst/>
                          <a:latin typeface="Calibri" panose="020F0502020204030204" pitchFamily="34" charset="0"/>
                        </a:rPr>
                        <a:t>New Mexico</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24.8</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(23.6, 26.1)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2156008"/>
                  </a:ext>
                </a:extLst>
              </a:tr>
              <a:tr h="184486">
                <a:tc>
                  <a:txBody>
                    <a:bodyPr/>
                    <a:lstStyle/>
                    <a:p>
                      <a:pPr algn="l" fontAlgn="b"/>
                      <a:r>
                        <a:rPr lang="en-US" sz="1100" b="0" i="0" u="none" strike="noStrike">
                          <a:solidFill>
                            <a:srgbClr val="000000"/>
                          </a:solidFill>
                          <a:effectLst/>
                          <a:latin typeface="Calibri" panose="020F0502020204030204" pitchFamily="34" charset="0"/>
                        </a:rPr>
                        <a:t>New York</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(25.9, 27.3)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6452939"/>
                  </a:ext>
                </a:extLst>
              </a:tr>
              <a:tr h="184486">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(28.8, 31.1)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7529494"/>
                  </a:ext>
                </a:extLst>
              </a:tr>
              <a:tr h="184486">
                <a:tc>
                  <a:txBody>
                    <a:bodyPr/>
                    <a:lstStyle/>
                    <a:p>
                      <a:pPr algn="l" fontAlgn="b"/>
                      <a:r>
                        <a:rPr lang="en-US" sz="1100" b="0" i="0" u="none" strike="noStrike">
                          <a:solidFill>
                            <a:srgbClr val="000000"/>
                          </a:solidFill>
                          <a:effectLst/>
                          <a:latin typeface="Calibri" panose="020F0502020204030204" pitchFamily="34" charset="0"/>
                        </a:rPr>
                        <a:t>North Dakota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(32.8, 35.1)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8185586"/>
                  </a:ext>
                </a:extLst>
              </a:tr>
              <a:tr h="184486">
                <a:tc>
                  <a:txBody>
                    <a:bodyPr/>
                    <a:lstStyle/>
                    <a:p>
                      <a:pPr algn="l" fontAlgn="b"/>
                      <a:r>
                        <a:rPr lang="en-US" sz="1100" b="0" i="0" u="none" strike="noStrike">
                          <a:solidFill>
                            <a:srgbClr val="000000"/>
                          </a:solidFill>
                          <a:effectLst/>
                          <a:latin typeface="Calibri" panose="020F0502020204030204" pitchFamily="34" charset="0"/>
                        </a:rPr>
                        <a:t>Ohio</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(33.5, 35.0)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286885"/>
                  </a:ext>
                </a:extLst>
              </a:tr>
              <a:tr h="184486">
                <a:tc>
                  <a:txBody>
                    <a:bodyPr/>
                    <a:lstStyle/>
                    <a:p>
                      <a:pPr algn="l" fontAlgn="b"/>
                      <a:r>
                        <a:rPr lang="en-US" sz="1100" b="0" i="0" u="none" strike="noStrike">
                          <a:solidFill>
                            <a:srgbClr val="000000"/>
                          </a:solidFill>
                          <a:effectLst/>
                          <a:latin typeface="Calibri" panose="020F0502020204030204" pitchFamily="34" charset="0"/>
                        </a:rPr>
                        <a:t>Oklahoma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(34.0, 36.2)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1722296"/>
                  </a:ext>
                </a:extLst>
              </a:tr>
              <a:tr h="184486">
                <a:tc>
                  <a:txBody>
                    <a:bodyPr/>
                    <a:lstStyle/>
                    <a:p>
                      <a:pPr algn="l" fontAlgn="b"/>
                      <a:r>
                        <a:rPr lang="en-US" sz="1100" b="0" i="0" u="none" strike="noStrike">
                          <a:solidFill>
                            <a:srgbClr val="000000"/>
                          </a:solidFill>
                          <a:effectLst/>
                          <a:latin typeface="Calibri" panose="020F0502020204030204" pitchFamily="34" charset="0"/>
                        </a:rPr>
                        <a:t>Oregon</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(27.4, 29.2)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9407542"/>
                  </a:ext>
                </a:extLst>
              </a:tr>
              <a:tr h="184486">
                <a:tc>
                  <a:txBody>
                    <a:bodyPr/>
                    <a:lstStyle/>
                    <a:p>
                      <a:pPr algn="l" fontAlgn="b"/>
                      <a:r>
                        <a:rPr lang="en-US" sz="1100" b="0" i="0" u="none" strike="noStrike">
                          <a:solidFill>
                            <a:srgbClr val="000000"/>
                          </a:solidFill>
                          <a:effectLst/>
                          <a:latin typeface="Calibri" panose="020F0502020204030204" pitchFamily="34" charset="0"/>
                        </a:rPr>
                        <a:t>Pennsylvania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(30.3, 32.3)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2514017"/>
                  </a:ext>
                </a:extLst>
              </a:tr>
              <a:tr h="184486">
                <a:tc>
                  <a:txBody>
                    <a:bodyPr/>
                    <a:lstStyle/>
                    <a:p>
                      <a:pPr algn="l" fontAlgn="b"/>
                      <a:r>
                        <a:rPr lang="en-US" sz="1100" b="0" i="0" u="none" strike="noStrike">
                          <a:solidFill>
                            <a:srgbClr val="000000"/>
                          </a:solidFill>
                          <a:effectLst/>
                          <a:latin typeface="Calibri" panose="020F0502020204030204" pitchFamily="34" charset="0"/>
                        </a:rPr>
                        <a:t>Puerto Rico</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(17.1, 45.0)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766417"/>
                  </a:ext>
                </a:extLst>
              </a:tr>
              <a:tr h="184486">
                <a:tc>
                  <a:txBody>
                    <a:bodyPr/>
                    <a:lstStyle/>
                    <a:p>
                      <a:pPr algn="l" fontAlgn="b"/>
                      <a:r>
                        <a:rPr lang="en-US" sz="1100" b="0" i="0" u="none" strike="noStrike">
                          <a:solidFill>
                            <a:srgbClr val="000000"/>
                          </a:solidFill>
                          <a:effectLst/>
                          <a:latin typeface="Calibri" panose="020F0502020204030204" pitchFamily="34" charset="0"/>
                        </a:rPr>
                        <a:t>Rhode Island</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(27.1, 29.5)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732553"/>
                  </a:ext>
                </a:extLst>
              </a:tr>
              <a:tr h="184486">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(31.3, 33.5)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7659732"/>
                  </a:ext>
                </a:extLst>
              </a:tr>
              <a:tr h="184486">
                <a:tc>
                  <a:txBody>
                    <a:bodyPr/>
                    <a:lstStyle/>
                    <a:p>
                      <a:pPr algn="l" fontAlgn="b"/>
                      <a:r>
                        <a:rPr lang="en-US" sz="1100" b="0" i="0" u="none" strike="noStrike">
                          <a:solidFill>
                            <a:srgbClr val="000000"/>
                          </a:solidFill>
                          <a:effectLst/>
                          <a:latin typeface="Calibri" panose="020F0502020204030204" pitchFamily="34" charset="0"/>
                        </a:rPr>
                        <a:t>South Dakota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(29.5, 32.3)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364806"/>
                  </a:ext>
                </a:extLst>
              </a:tr>
              <a:tr h="184486">
                <a:tc>
                  <a:txBody>
                    <a:bodyPr/>
                    <a:lstStyle/>
                    <a:p>
                      <a:pPr algn="l" fontAlgn="b"/>
                      <a:r>
                        <a:rPr lang="en-US" sz="1100" b="0" i="0" u="none" strike="noStrike">
                          <a:solidFill>
                            <a:srgbClr val="000000"/>
                          </a:solidFill>
                          <a:effectLst/>
                          <a:latin typeface="Calibri" panose="020F0502020204030204" pitchFamily="34" charset="0"/>
                        </a:rPr>
                        <a:t>Tennessee</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(32.9, 35.2)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8281783"/>
                  </a:ext>
                </a:extLst>
              </a:tr>
              <a:tr h="184486">
                <a:tc>
                  <a:txBody>
                    <a:bodyPr/>
                    <a:lstStyle/>
                    <a:p>
                      <a:pPr algn="l" fontAlgn="b"/>
                      <a:r>
                        <a:rPr lang="en-US" sz="1100" b="0" i="0" u="none" strike="noStrike">
                          <a:solidFill>
                            <a:srgbClr val="000000"/>
                          </a:solidFill>
                          <a:effectLst/>
                          <a:latin typeface="Calibri" panose="020F0502020204030204" pitchFamily="34" charset="0"/>
                        </a:rPr>
                        <a:t>Texas</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(30.9, 33.5)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3520000"/>
                  </a:ext>
                </a:extLst>
              </a:tr>
              <a:tr h="184486">
                <a:tc>
                  <a:txBody>
                    <a:bodyPr/>
                    <a:lstStyle/>
                    <a:p>
                      <a:pPr algn="l" fontAlgn="b"/>
                      <a:r>
                        <a:rPr lang="en-US" sz="1100" b="0" i="0" u="none" strike="noStrike">
                          <a:solidFill>
                            <a:srgbClr val="000000"/>
                          </a:solidFill>
                          <a:effectLst/>
                          <a:latin typeface="Calibri" panose="020F0502020204030204" pitchFamily="34" charset="0"/>
                        </a:rPr>
                        <a:t>Utah</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(27.3, 28.6)</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2117367"/>
                  </a:ext>
                </a:extLst>
              </a:tr>
              <a:tr h="184486">
                <a:tc>
                  <a:txBody>
                    <a:bodyPr/>
                    <a:lstStyle/>
                    <a:p>
                      <a:pPr algn="l" fontAlgn="b"/>
                      <a:r>
                        <a:rPr lang="en-US" sz="1100" b="0" i="0" u="none" strike="noStrike">
                          <a:solidFill>
                            <a:srgbClr val="000000"/>
                          </a:solidFill>
                          <a:effectLst/>
                          <a:latin typeface="Calibri" panose="020F0502020204030204" pitchFamily="34" charset="0"/>
                        </a:rPr>
                        <a:t>Vermont</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(26.1, 28.1)</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3519810"/>
                  </a:ext>
                </a:extLst>
              </a:tr>
              <a:tr h="184486">
                <a:tc>
                  <a:txBody>
                    <a:bodyPr/>
                    <a:lstStyle/>
                    <a:p>
                      <a:pPr algn="l" fontAlgn="b"/>
                      <a:r>
                        <a:rPr lang="en-US" sz="1100" b="0" i="0" u="none" strike="noStrike">
                          <a:solidFill>
                            <a:srgbClr val="000000"/>
                          </a:solidFill>
                          <a:effectLst/>
                          <a:latin typeface="Calibri" panose="020F0502020204030204" pitchFamily="34" charset="0"/>
                        </a:rPr>
                        <a:t>Virginia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(29.4, 31.2)</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78729"/>
                  </a:ext>
                </a:extLst>
              </a:tr>
              <a:tr h="184486">
                <a:tc>
                  <a:txBody>
                    <a:bodyPr/>
                    <a:lstStyle/>
                    <a:p>
                      <a:pPr algn="l" fontAlgn="b"/>
                      <a:r>
                        <a:rPr lang="en-US" sz="1100" b="0" i="0" u="none" strike="noStrike">
                          <a:solidFill>
                            <a:srgbClr val="000000"/>
                          </a:solidFill>
                          <a:effectLst/>
                          <a:latin typeface="Calibri" panose="020F0502020204030204" pitchFamily="34" charset="0"/>
                        </a:rPr>
                        <a:t>Washington</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29.3</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(28.6, 30.0)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2838060"/>
                  </a:ext>
                </a:extLst>
              </a:tr>
              <a:tr h="184486">
                <a:tc>
                  <a:txBody>
                    <a:bodyPr/>
                    <a:lstStyle/>
                    <a:p>
                      <a:pPr algn="l" fontAlgn="b"/>
                      <a:r>
                        <a:rPr lang="en-US" sz="1100" b="0" i="0" u="none" strike="noStrike">
                          <a:solidFill>
                            <a:srgbClr val="000000"/>
                          </a:solidFill>
                          <a:effectLst/>
                          <a:latin typeface="Calibri" panose="020F0502020204030204" pitchFamily="34" charset="0"/>
                        </a:rPr>
                        <a:t>West Virginia</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39.4</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(38.4, 40.5)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3795916"/>
                  </a:ext>
                </a:extLst>
              </a:tr>
              <a:tr h="184486">
                <a:tc>
                  <a:txBody>
                    <a:bodyPr/>
                    <a:lstStyle/>
                    <a:p>
                      <a:pPr algn="l" fontAlgn="b"/>
                      <a:r>
                        <a:rPr lang="en-US" sz="1100" b="0" i="0" u="none" strike="noStrike" dirty="0">
                          <a:solidFill>
                            <a:srgbClr val="000000"/>
                          </a:solidFill>
                          <a:effectLst/>
                          <a:latin typeface="Calibri" panose="020F0502020204030204" pitchFamily="34" charset="0"/>
                        </a:rPr>
                        <a:t>Wisconsin</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(30.8, 33.0)</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5303471"/>
                  </a:ext>
                </a:extLst>
              </a:tr>
              <a:tr h="184486">
                <a:tc>
                  <a:txBody>
                    <a:bodyPr/>
                    <a:lstStyle/>
                    <a:p>
                      <a:pPr algn="l" fontAlgn="b"/>
                      <a:r>
                        <a:rPr lang="en-US" sz="1100" b="0" i="0" u="none" strike="noStrike">
                          <a:solidFill>
                            <a:srgbClr val="000000"/>
                          </a:solidFill>
                          <a:effectLst/>
                          <a:latin typeface="Calibri" panose="020F0502020204030204" pitchFamily="34" charset="0"/>
                        </a:rPr>
                        <a:t>Wyoming</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(28.4, 30.7)</a:t>
                      </a:r>
                    </a:p>
                  </a:txBody>
                  <a:tcPr marL="7693" marR="7693" marT="7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1404488"/>
                  </a:ext>
                </a:extLst>
              </a:tr>
            </a:tbl>
          </a:graphicData>
        </a:graphic>
      </p:graphicFrame>
    </p:spTree>
    <p:extLst>
      <p:ext uri="{BB962C8B-B14F-4D97-AF65-F5344CB8AC3E}">
        <p14:creationId xmlns:p14="http://schemas.microsoft.com/office/powerpoint/2010/main" val="12138688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326957"/>
            <a:ext cx="9673063" cy="958821"/>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White Adults, by State </a:t>
            </a:r>
            <a:r>
              <a:rPr lang="en-US" sz="2200" kern="0" dirty="0">
                <a:latin typeface="Verdana"/>
              </a:rPr>
              <a:t>and Territory</a:t>
            </a:r>
            <a:r>
              <a:rPr lang="en-US" sz="2200" kern="0" dirty="0">
                <a:latin typeface="Verdana" panose="020B0604030504040204" pitchFamily="34" charset="0"/>
                <a:ea typeface="Verdana" panose="020B0604030504040204" pitchFamily="34" charset="0"/>
                <a:cs typeface="Verdana" panose="020B0604030504040204" pitchFamily="34" charset="0"/>
              </a:rPr>
              <a:t>,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a:extLst>
              <a:ext uri="{FF2B5EF4-FFF2-40B4-BE49-F238E27FC236}">
                <a16:creationId xmlns:a16="http://schemas.microsoft.com/office/drawing/2014/main" id="{912C860F-0B34-4A1F-95A4-F5A245F51B54}"/>
              </a:ext>
            </a:extLst>
          </p:cNvPr>
          <p:cNvSpPr txBox="1">
            <a:spLocks/>
          </p:cNvSpPr>
          <p:nvPr/>
        </p:nvSpPr>
        <p:spPr>
          <a:xfrm>
            <a:off x="1113754" y="1485328"/>
            <a:ext cx="7740502" cy="4619594"/>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Wingdings" pitchFamily="2" charset="2"/>
              <a:buNone/>
            </a:pPr>
            <a:r>
              <a:rPr lang="en-US" sz="2200" dirty="0">
                <a:solidFill>
                  <a:srgbClr val="000000"/>
                </a:solidFill>
              </a:rPr>
              <a:t>Summary</a:t>
            </a:r>
          </a:p>
          <a:p>
            <a:pPr marL="344488" indent="-344488" fontAlgn="auto">
              <a:spcAft>
                <a:spcPts val="0"/>
              </a:spcAft>
            </a:pPr>
            <a:r>
              <a:rPr lang="en-US" sz="2200" dirty="0">
                <a:solidFill>
                  <a:srgbClr val="000000"/>
                </a:solidFill>
              </a:rPr>
              <a:t>1 state (Hawaii) and the District of Columbia had a prevalence of obesity less than 20%.</a:t>
            </a:r>
          </a:p>
          <a:p>
            <a:pPr fontAlgn="auto">
              <a:spcAft>
                <a:spcPts val="0"/>
              </a:spcAft>
            </a:pPr>
            <a:r>
              <a:rPr lang="en-US" sz="2200" dirty="0">
                <a:solidFill>
                  <a:srgbClr val="000000"/>
                </a:solidFill>
              </a:rPr>
              <a:t>3 states (California, Colorado, New Mexico) and Guam had a prevalence of obesity between 20% and</a:t>
            </a:r>
            <a:r>
              <a:rPr lang="en-US" sz="2200" dirty="0">
                <a:solidFill>
                  <a:srgbClr val="FF0000"/>
                </a:solidFill>
              </a:rPr>
              <a:t> </a:t>
            </a:r>
            <a:r>
              <a:rPr lang="en-US" sz="2200" dirty="0">
                <a:solidFill>
                  <a:srgbClr val="000000"/>
                </a:solidFill>
              </a:rPr>
              <a:t>&lt;25%.</a:t>
            </a:r>
          </a:p>
          <a:p>
            <a:pPr fontAlgn="auto">
              <a:spcAft>
                <a:spcPts val="0"/>
              </a:spcAft>
            </a:pPr>
            <a:r>
              <a:rPr lang="en-US" sz="2200" dirty="0">
                <a:solidFill>
                  <a:srgbClr val="000000"/>
                </a:solidFill>
              </a:rPr>
              <a:t>17 states and Puerto Rico had a prevalence of obesity between 25% and</a:t>
            </a:r>
            <a:r>
              <a:rPr lang="en-US" sz="2200" dirty="0">
                <a:solidFill>
                  <a:srgbClr val="FF0000"/>
                </a:solidFill>
              </a:rPr>
              <a:t> </a:t>
            </a:r>
            <a:r>
              <a:rPr lang="en-US" sz="2200" dirty="0">
                <a:solidFill>
                  <a:srgbClr val="000000"/>
                </a:solidFill>
              </a:rPr>
              <a:t>&lt;30%.</a:t>
            </a:r>
          </a:p>
          <a:p>
            <a:pPr fontAlgn="auto">
              <a:spcAft>
                <a:spcPts val="0"/>
              </a:spcAft>
            </a:pPr>
            <a:r>
              <a:rPr lang="en-US" sz="2200" dirty="0">
                <a:solidFill>
                  <a:srgbClr val="000000"/>
                </a:solidFill>
              </a:rPr>
              <a:t>21 states had a prevalence of obesity between 30% and</a:t>
            </a:r>
            <a:r>
              <a:rPr lang="en-US" sz="2200" dirty="0">
                <a:solidFill>
                  <a:srgbClr val="FF0000"/>
                </a:solidFill>
              </a:rPr>
              <a:t> </a:t>
            </a:r>
            <a:r>
              <a:rPr lang="en-US" sz="2200" dirty="0">
                <a:solidFill>
                  <a:srgbClr val="000000"/>
                </a:solidFill>
              </a:rPr>
              <a:t>&lt;35%.</a:t>
            </a:r>
          </a:p>
          <a:p>
            <a:pPr fontAlgn="auto">
              <a:spcAft>
                <a:spcPts val="0"/>
              </a:spcAft>
            </a:pPr>
            <a:r>
              <a:rPr lang="en-US" sz="2200" dirty="0">
                <a:solidFill>
                  <a:srgbClr val="000000"/>
                </a:solidFill>
              </a:rPr>
              <a:t>7 states (Arkansas, Iowa, Indiana, Oklahoma, Kentucky, Mississippi, and West Virginia) had a prevalence of obesity  of between 35% and &lt;40%.</a:t>
            </a:r>
          </a:p>
          <a:p>
            <a:pPr fontAlgn="auto">
              <a:spcAft>
                <a:spcPts val="0"/>
              </a:spcAft>
            </a:pPr>
            <a:r>
              <a:rPr lang="en-US" sz="2200" dirty="0">
                <a:solidFill>
                  <a:srgbClr val="000000"/>
                </a:solidFill>
              </a:rPr>
              <a:t>No state had a prevalence of obesity 40% or greater.</a:t>
            </a:r>
          </a:p>
          <a:p>
            <a:pPr fontAlgn="auto">
              <a:spcAft>
                <a:spcPts val="0"/>
              </a:spcAft>
            </a:pPr>
            <a:endParaRPr lang="en-US" sz="2200" dirty="0">
              <a:solidFill>
                <a:srgbClr val="000000"/>
              </a:solidFill>
            </a:endParaRPr>
          </a:p>
          <a:p>
            <a:pPr fontAlgn="auto">
              <a:spcAft>
                <a:spcPts val="0"/>
              </a:spcAft>
            </a:pPr>
            <a:endParaRPr lang="en-US" sz="2200" dirty="0">
              <a:solidFill>
                <a:srgbClr val="000000"/>
              </a:solidFill>
            </a:endParaRPr>
          </a:p>
          <a:p>
            <a:pPr marL="0" indent="0" fontAlgn="auto">
              <a:spcAft>
                <a:spcPts val="0"/>
              </a:spcAft>
              <a:buFont typeface="Wingdings" pitchFamily="2" charset="2"/>
              <a:buNone/>
            </a:pPr>
            <a:endParaRPr lang="en-US" dirty="0">
              <a:solidFill>
                <a:srgbClr val="000000"/>
              </a:solidFill>
            </a:endParaRPr>
          </a:p>
          <a:p>
            <a:pPr marL="0" indent="0" fontAlgn="auto">
              <a:spcAft>
                <a:spcPts val="0"/>
              </a:spcAft>
              <a:buFont typeface="Wingdings" pitchFamily="2" charset="2"/>
              <a:buNone/>
            </a:pPr>
            <a:endParaRPr lang="en-US" dirty="0">
              <a:solidFill>
                <a:srgbClr val="000000"/>
              </a:solidFill>
            </a:endParaRPr>
          </a:p>
        </p:txBody>
      </p:sp>
      <p:sp>
        <p:nvSpPr>
          <p:cNvPr id="4" name="TextBox 3"/>
          <p:cNvSpPr txBox="1"/>
          <p:nvPr/>
        </p:nvSpPr>
        <p:spPr>
          <a:xfrm>
            <a:off x="1360978" y="6124353"/>
            <a:ext cx="4327451" cy="246221"/>
          </a:xfrm>
          <a:prstGeom prst="rect">
            <a:avLst/>
          </a:prstGeom>
          <a:noFill/>
        </p:spPr>
        <p:txBody>
          <a:bodyPr wrap="square" rtlCol="0">
            <a:spAutoFit/>
          </a:bodyPr>
          <a:lstStyle/>
          <a:p>
            <a:r>
              <a:rPr lang="en-US" sz="1000" b="1" dirty="0">
                <a:solidFill>
                  <a:srgbClr val="0039A6"/>
                </a:solidFill>
                <a:latin typeface="Verdana" pitchFamily="34" charset="0"/>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0702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revalence of Self-Reported Obesity Among Non-Hispanic Black Adults, by State and Territory, BRFSS, 2018–2020">
            <a:extLst>
              <a:ext uri="{FF2B5EF4-FFF2-40B4-BE49-F238E27FC236}">
                <a16:creationId xmlns:a16="http://schemas.microsoft.com/office/drawing/2014/main" id="{996B8E7A-F828-44E0-A460-24E966EDA272}"/>
              </a:ext>
            </a:extLst>
          </p:cNvPr>
          <p:cNvPicPr>
            <a:picLocks noChangeAspect="1"/>
          </p:cNvPicPr>
          <p:nvPr/>
        </p:nvPicPr>
        <p:blipFill>
          <a:blip r:embed="rId3"/>
          <a:stretch>
            <a:fillRect/>
          </a:stretch>
        </p:blipFill>
        <p:spPr>
          <a:xfrm>
            <a:off x="1018067" y="1441663"/>
            <a:ext cx="7836844" cy="4859937"/>
          </a:xfrm>
          <a:prstGeom prst="rect">
            <a:avLst/>
          </a:prstGeom>
        </p:spPr>
      </p:pic>
      <p:sp>
        <p:nvSpPr>
          <p:cNvPr id="2" name="Title 1"/>
          <p:cNvSpPr>
            <a:spLocks noGrp="1"/>
          </p:cNvSpPr>
          <p:nvPr>
            <p:ph type="title"/>
          </p:nvPr>
        </p:nvSpPr>
        <p:spPr>
          <a:xfrm>
            <a:off x="459583" y="537846"/>
            <a:ext cx="9322147" cy="597429"/>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and Territory,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395785" y="1441663"/>
            <a:ext cx="8862515" cy="4349537"/>
          </a:xfrm>
        </p:spPr>
        <p:txBody>
          <a:bodyPr/>
          <a:lstStyle/>
          <a:p>
            <a:pPr marL="0" indent="0">
              <a:spcBef>
                <a:spcPts val="0"/>
              </a:spcBef>
              <a:buClrTx/>
              <a:buSzTx/>
              <a:buNone/>
            </a:pPr>
            <a:r>
              <a:rPr lang="en-US" b="0" dirty="0">
                <a:solidFill>
                  <a:srgbClr val="000000"/>
                </a:solidFill>
              </a:rPr>
              <a:t>	</a:t>
            </a:r>
            <a:endParaRPr lang="en-US" dirty="0"/>
          </a:p>
        </p:txBody>
      </p:sp>
      <p:sp>
        <p:nvSpPr>
          <p:cNvPr id="10" name="TextBox 9"/>
          <p:cNvSpPr txBox="1"/>
          <p:nvPr/>
        </p:nvSpPr>
        <p:spPr>
          <a:xfrm>
            <a:off x="1404398" y="6340656"/>
            <a:ext cx="7566617"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90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54" y="313899"/>
            <a:ext cx="9261093" cy="769834"/>
          </a:xfrm>
        </p:spPr>
        <p:txBody>
          <a:bodyPr/>
          <a:lstStyle/>
          <a:p>
            <a:br>
              <a:rPr lang="en-US" sz="2000" kern="0" dirty="0">
                <a:solidFill>
                  <a:srgbClr val="000000"/>
                </a:solidFill>
                <a:latin typeface="Verdana"/>
              </a:rPr>
            </a:br>
            <a:r>
              <a:rPr lang="en-US" sz="2000" kern="0" dirty="0">
                <a:latin typeface="Verdana"/>
              </a:rPr>
              <a:t>Prevalence of Self-Reported Obesity Among Non-Hispanic Black Adults, by State and Territory, BRFSS, </a:t>
            </a:r>
            <a:r>
              <a:rPr lang="en-US" sz="2000" dirty="0">
                <a:latin typeface="Verdana" panose="020B0604030504040204" pitchFamily="34" charset="0"/>
                <a:ea typeface="Verdana" panose="020B0604030504040204" pitchFamily="34" charset="0"/>
                <a:cs typeface="Verdana" panose="020B0604030504040204" pitchFamily="34" charset="0"/>
              </a:rPr>
              <a:t>2018–2020</a:t>
            </a:r>
            <a:endParaRPr lang="en-US" sz="2000" kern="0" dirty="0">
              <a:latin typeface="Verdana"/>
            </a:endParaRPr>
          </a:p>
        </p:txBody>
      </p:sp>
      <p:graphicFrame>
        <p:nvGraphicFramePr>
          <p:cNvPr id="3" name="Table 2">
            <a:extLst>
              <a:ext uri="{FF2B5EF4-FFF2-40B4-BE49-F238E27FC236}">
                <a16:creationId xmlns:a16="http://schemas.microsoft.com/office/drawing/2014/main" id="{50A4E637-1C41-4C25-BECF-9C70C35AA2D5}"/>
              </a:ext>
            </a:extLst>
          </p:cNvPr>
          <p:cNvGraphicFramePr>
            <a:graphicFrameLocks noGrp="1"/>
          </p:cNvGraphicFramePr>
          <p:nvPr>
            <p:extLst>
              <p:ext uri="{D42A27DB-BD31-4B8C-83A1-F6EECF244321}">
                <p14:modId xmlns:p14="http://schemas.microsoft.com/office/powerpoint/2010/main" val="1249772235"/>
              </p:ext>
            </p:extLst>
          </p:nvPr>
        </p:nvGraphicFramePr>
        <p:xfrm>
          <a:off x="1052035" y="1119176"/>
          <a:ext cx="4007852" cy="4820416"/>
        </p:xfrm>
        <a:graphic>
          <a:graphicData uri="http://schemas.openxmlformats.org/drawingml/2006/table">
            <a:tbl>
              <a:tblPr firstRow="1"/>
              <a:tblGrid>
                <a:gridCol w="1243817">
                  <a:extLst>
                    <a:ext uri="{9D8B030D-6E8A-4147-A177-3AD203B41FA5}">
                      <a16:colId xmlns:a16="http://schemas.microsoft.com/office/drawing/2014/main" val="3361439737"/>
                    </a:ext>
                  </a:extLst>
                </a:gridCol>
                <a:gridCol w="1136905">
                  <a:extLst>
                    <a:ext uri="{9D8B030D-6E8A-4147-A177-3AD203B41FA5}">
                      <a16:colId xmlns:a16="http://schemas.microsoft.com/office/drawing/2014/main" val="1756216994"/>
                    </a:ext>
                  </a:extLst>
                </a:gridCol>
                <a:gridCol w="1627130">
                  <a:extLst>
                    <a:ext uri="{9D8B030D-6E8A-4147-A177-3AD203B41FA5}">
                      <a16:colId xmlns:a16="http://schemas.microsoft.com/office/drawing/2014/main" val="2431566195"/>
                    </a:ext>
                  </a:extLst>
                </a:gridCol>
              </a:tblGrid>
              <a:tr h="165508">
                <a:tc>
                  <a:txBody>
                    <a:bodyPr/>
                    <a:lstStyle/>
                    <a:p>
                      <a:pPr algn="l" fontAlgn="b"/>
                      <a:r>
                        <a:rPr lang="en-US" sz="1000" b="1" i="0" u="none" strike="noStrike" dirty="0">
                          <a:solidFill>
                            <a:srgbClr val="000000"/>
                          </a:solidFill>
                          <a:effectLst/>
                          <a:latin typeface="Calibri" panose="020F0502020204030204" pitchFamily="34" charset="0"/>
                        </a:rPr>
                        <a:t>State</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solidFill>
                            <a:srgbClr val="000000"/>
                          </a:solidFill>
                          <a:effectLst/>
                          <a:latin typeface="Calibri" panose="020F0502020204030204" pitchFamily="34" charset="0"/>
                        </a:rPr>
                        <a:t>Prevalence</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95% Confidence Interval</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4980710"/>
                  </a:ext>
                </a:extLst>
              </a:tr>
              <a:tr h="172404">
                <a:tc>
                  <a:txBody>
                    <a:bodyPr/>
                    <a:lstStyle/>
                    <a:p>
                      <a:pPr algn="l" fontAlgn="b"/>
                      <a:r>
                        <a:rPr lang="en-US" sz="1000" b="0" i="0" u="none" strike="noStrike" dirty="0">
                          <a:solidFill>
                            <a:srgbClr val="000000"/>
                          </a:solidFill>
                          <a:effectLst/>
                          <a:latin typeface="Calibri" panose="020F0502020204030204" pitchFamily="34" charset="0"/>
                        </a:rPr>
                        <a:t>Alabama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46.2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(44.2, 48.2)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6591564"/>
                  </a:ext>
                </a:extLst>
              </a:tr>
              <a:tr h="172404">
                <a:tc>
                  <a:txBody>
                    <a:bodyPr/>
                    <a:lstStyle/>
                    <a:p>
                      <a:pPr algn="l" fontAlgn="b"/>
                      <a:r>
                        <a:rPr lang="en-US" sz="1000" b="0" i="0" u="none" strike="noStrike">
                          <a:solidFill>
                            <a:srgbClr val="000000"/>
                          </a:solidFill>
                          <a:effectLst/>
                          <a:latin typeface="Calibri" panose="020F0502020204030204" pitchFamily="34" charset="0"/>
                        </a:rPr>
                        <a:t>Alaska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(30.5, 53.6)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9967166"/>
                  </a:ext>
                </a:extLst>
              </a:tr>
              <a:tr h="172404">
                <a:tc>
                  <a:txBody>
                    <a:bodyPr/>
                    <a:lstStyle/>
                    <a:p>
                      <a:pPr algn="l" fontAlgn="b"/>
                      <a:r>
                        <a:rPr lang="en-US" sz="1000" b="0" i="0" u="none" strike="noStrike" dirty="0">
                          <a:solidFill>
                            <a:srgbClr val="000000"/>
                          </a:solidFill>
                          <a:effectLst/>
                          <a:latin typeface="Calibri" panose="020F0502020204030204" pitchFamily="34" charset="0"/>
                        </a:rPr>
                        <a:t>Arizona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35.7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(30.9, 40.9)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0289822"/>
                  </a:ext>
                </a:extLst>
              </a:tr>
              <a:tr h="172404">
                <a:tc>
                  <a:txBody>
                    <a:bodyPr/>
                    <a:lstStyle/>
                    <a:p>
                      <a:pPr algn="l" fontAlgn="b"/>
                      <a:r>
                        <a:rPr lang="en-US" sz="1000" b="0" i="0" u="none" strike="noStrike">
                          <a:solidFill>
                            <a:srgbClr val="000000"/>
                          </a:solidFill>
                          <a:effectLst/>
                          <a:latin typeface="Calibri" panose="020F0502020204030204" pitchFamily="34" charset="0"/>
                        </a:rPr>
                        <a:t>Arkansas</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45.0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(41.4, 48.5)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1344889"/>
                  </a:ext>
                </a:extLst>
              </a:tr>
              <a:tr h="172404">
                <a:tc>
                  <a:txBody>
                    <a:bodyPr/>
                    <a:lstStyle/>
                    <a:p>
                      <a:pPr algn="l" fontAlgn="b"/>
                      <a:r>
                        <a:rPr lang="en-US" sz="1000" b="0" i="0" u="none" strike="noStrike">
                          <a:solidFill>
                            <a:srgbClr val="000000"/>
                          </a:solidFill>
                          <a:effectLst/>
                          <a:latin typeface="Calibri" panose="020F0502020204030204" pitchFamily="34" charset="0"/>
                        </a:rPr>
                        <a:t>California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(37.6, 45.8)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5507818"/>
                  </a:ext>
                </a:extLst>
              </a:tr>
              <a:tr h="172404">
                <a:tc>
                  <a:txBody>
                    <a:bodyPr/>
                    <a:lstStyle/>
                    <a:p>
                      <a:pPr algn="l" fontAlgn="b"/>
                      <a:r>
                        <a:rPr lang="en-US" sz="1000" b="0" i="0" u="none" strike="noStrike">
                          <a:solidFill>
                            <a:srgbClr val="000000"/>
                          </a:solidFill>
                          <a:effectLst/>
                          <a:latin typeface="Calibri" panose="020F0502020204030204" pitchFamily="34" charset="0"/>
                        </a:rPr>
                        <a:t>Colorado</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(26.9, 35.5)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8813781"/>
                  </a:ext>
                </a:extLst>
              </a:tr>
              <a:tr h="172404">
                <a:tc>
                  <a:txBody>
                    <a:bodyPr/>
                    <a:lstStyle/>
                    <a:p>
                      <a:pPr algn="l" fontAlgn="b"/>
                      <a:r>
                        <a:rPr lang="en-US" sz="1000" b="0" i="0" u="none" strike="noStrike">
                          <a:solidFill>
                            <a:srgbClr val="000000"/>
                          </a:solidFill>
                          <a:effectLst/>
                          <a:latin typeface="Calibri" panose="020F0502020204030204" pitchFamily="34" charset="0"/>
                        </a:rPr>
                        <a:t>Connecticut</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(37.3, 43.4)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3008142"/>
                  </a:ext>
                </a:extLst>
              </a:tr>
              <a:tr h="172404">
                <a:tc>
                  <a:txBody>
                    <a:bodyPr/>
                    <a:lstStyle/>
                    <a:p>
                      <a:pPr algn="l" fontAlgn="b"/>
                      <a:r>
                        <a:rPr lang="en-US" sz="1000" b="0" i="0" u="none" strike="noStrike">
                          <a:solidFill>
                            <a:srgbClr val="000000"/>
                          </a:solidFill>
                          <a:effectLst/>
                          <a:latin typeface="Calibri" panose="020F0502020204030204" pitchFamily="34" charset="0"/>
                        </a:rPr>
                        <a:t>Delaware</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43.0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(39.7, 46.3)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8857615"/>
                  </a:ext>
                </a:extLst>
              </a:tr>
              <a:tr h="172404">
                <a:tc>
                  <a:txBody>
                    <a:bodyPr/>
                    <a:lstStyle/>
                    <a:p>
                      <a:pPr algn="l" fontAlgn="b"/>
                      <a:r>
                        <a:rPr lang="en-US" sz="1000" b="0" i="0" u="none" strike="noStrike">
                          <a:solidFill>
                            <a:srgbClr val="000000"/>
                          </a:solidFill>
                          <a:effectLst/>
                          <a:latin typeface="Calibri" panose="020F0502020204030204" pitchFamily="34" charset="0"/>
                        </a:rPr>
                        <a:t>District of Columbia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(37.1, 41.1)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4027925"/>
                  </a:ext>
                </a:extLst>
              </a:tr>
              <a:tr h="172404">
                <a:tc>
                  <a:txBody>
                    <a:bodyPr/>
                    <a:lstStyle/>
                    <a:p>
                      <a:pPr algn="l" fontAlgn="b"/>
                      <a:r>
                        <a:rPr lang="en-US" sz="1000" b="0" i="0" u="none" strike="noStrike">
                          <a:solidFill>
                            <a:srgbClr val="000000"/>
                          </a:solidFill>
                          <a:effectLst/>
                          <a:latin typeface="Calibri" panose="020F0502020204030204" pitchFamily="34" charset="0"/>
                        </a:rPr>
                        <a:t>Florida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35.7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(32.6, 38.9)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8622276"/>
                  </a:ext>
                </a:extLst>
              </a:tr>
              <a:tr h="172404">
                <a:tc>
                  <a:txBody>
                    <a:bodyPr/>
                    <a:lstStyle/>
                    <a:p>
                      <a:pPr algn="l" fontAlgn="b"/>
                      <a:r>
                        <a:rPr lang="en-US" sz="1000" b="0" i="0" u="none" strike="noStrike">
                          <a:solidFill>
                            <a:srgbClr val="000000"/>
                          </a:solidFill>
                          <a:effectLst/>
                          <a:latin typeface="Calibri" panose="020F0502020204030204" pitchFamily="34" charset="0"/>
                        </a:rPr>
                        <a:t>Georgia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(38.5, 42.6)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5170544"/>
                  </a:ext>
                </a:extLst>
              </a:tr>
              <a:tr h="172404">
                <a:tc>
                  <a:txBody>
                    <a:bodyPr/>
                    <a:lstStyle/>
                    <a:p>
                      <a:pPr algn="l" fontAlgn="b"/>
                      <a:r>
                        <a:rPr lang="en-US" sz="1000" b="0" i="0" u="none" strike="noStrike">
                          <a:solidFill>
                            <a:srgbClr val="000000"/>
                          </a:solidFill>
                          <a:effectLst/>
                          <a:latin typeface="Calibri" panose="020F0502020204030204" pitchFamily="34" charset="0"/>
                        </a:rPr>
                        <a:t>Guam</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27.0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(16.3, 41.2)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5378608"/>
                  </a:ext>
                </a:extLst>
              </a:tr>
              <a:tr h="172404">
                <a:tc>
                  <a:txBody>
                    <a:bodyPr/>
                    <a:lstStyle/>
                    <a:p>
                      <a:pPr algn="l" fontAlgn="b"/>
                      <a:r>
                        <a:rPr lang="en-US" sz="1000" b="0" i="0" u="none" strike="noStrike">
                          <a:solidFill>
                            <a:srgbClr val="000000"/>
                          </a:solidFill>
                          <a:effectLst/>
                          <a:latin typeface="Calibri" panose="020F0502020204030204" pitchFamily="34" charset="0"/>
                        </a:rPr>
                        <a:t>Hawaii</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33.1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(25.0, 42.4)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7868219"/>
                  </a:ext>
                </a:extLst>
              </a:tr>
              <a:tr h="172404">
                <a:tc>
                  <a:txBody>
                    <a:bodyPr/>
                    <a:lstStyle/>
                    <a:p>
                      <a:pPr algn="l" fontAlgn="b"/>
                      <a:r>
                        <a:rPr lang="en-US" sz="1000" b="0" i="0" u="none" strike="noStrike">
                          <a:solidFill>
                            <a:srgbClr val="000000"/>
                          </a:solidFill>
                          <a:effectLst/>
                          <a:latin typeface="Calibri" panose="020F0502020204030204" pitchFamily="34" charset="0"/>
                        </a:rPr>
                        <a:t>Idaho</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(16.6, 49.6)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9605408"/>
                  </a:ext>
                </a:extLst>
              </a:tr>
              <a:tr h="172404">
                <a:tc>
                  <a:txBody>
                    <a:bodyPr/>
                    <a:lstStyle/>
                    <a:p>
                      <a:pPr algn="l" fontAlgn="b"/>
                      <a:r>
                        <a:rPr lang="en-US" sz="1000" b="0" i="0" u="none" strike="noStrike">
                          <a:solidFill>
                            <a:srgbClr val="000000"/>
                          </a:solidFill>
                          <a:effectLst/>
                          <a:latin typeface="Calibri" panose="020F0502020204030204" pitchFamily="34" charset="0"/>
                        </a:rPr>
                        <a:t>Illinois</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Times" panose="02020603050405020304" pitchFamily="18" charset="0"/>
                        </a:rPr>
                        <a:t>41.0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Times" panose="02020603050405020304" pitchFamily="18" charset="0"/>
                        </a:rPr>
                        <a:t>(38.0, 44.1)</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9088597"/>
                  </a:ext>
                </a:extLst>
              </a:tr>
              <a:tr h="172404">
                <a:tc>
                  <a:txBody>
                    <a:bodyPr/>
                    <a:lstStyle/>
                    <a:p>
                      <a:pPr algn="l" fontAlgn="b"/>
                      <a:r>
                        <a:rPr lang="en-US" sz="1000" b="0" i="0" u="none" strike="noStrike">
                          <a:solidFill>
                            <a:srgbClr val="000000"/>
                          </a:solidFill>
                          <a:effectLst/>
                          <a:latin typeface="Calibri" panose="020F0502020204030204" pitchFamily="34" charset="0"/>
                        </a:rPr>
                        <a:t>Indiana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(36.8, 42.7)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9417501"/>
                  </a:ext>
                </a:extLst>
              </a:tr>
              <a:tr h="172404">
                <a:tc>
                  <a:txBody>
                    <a:bodyPr/>
                    <a:lstStyle/>
                    <a:p>
                      <a:pPr algn="l" fontAlgn="b"/>
                      <a:r>
                        <a:rPr lang="en-US" sz="1000" b="0" i="0" u="none" strike="noStrike" dirty="0">
                          <a:solidFill>
                            <a:srgbClr val="000000"/>
                          </a:solidFill>
                          <a:effectLst/>
                          <a:latin typeface="Calibri" panose="020F0502020204030204" pitchFamily="34" charset="0"/>
                        </a:rPr>
                        <a:t>Iowa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45.4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(40.3, 50.7)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2860375"/>
                  </a:ext>
                </a:extLst>
              </a:tr>
              <a:tr h="172404">
                <a:tc>
                  <a:txBody>
                    <a:bodyPr/>
                    <a:lstStyle/>
                    <a:p>
                      <a:pPr algn="l" fontAlgn="b"/>
                      <a:r>
                        <a:rPr lang="en-US" sz="1000" b="0" i="0" u="none" strike="noStrike">
                          <a:solidFill>
                            <a:srgbClr val="000000"/>
                          </a:solidFill>
                          <a:effectLst/>
                          <a:latin typeface="Calibri" panose="020F0502020204030204" pitchFamily="34" charset="0"/>
                        </a:rPr>
                        <a:t>Kansas</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43.3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(39.8, 46.9)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0434268"/>
                  </a:ext>
                </a:extLst>
              </a:tr>
              <a:tr h="172404">
                <a:tc>
                  <a:txBody>
                    <a:bodyPr/>
                    <a:lstStyle/>
                    <a:p>
                      <a:pPr algn="l" fontAlgn="b"/>
                      <a:r>
                        <a:rPr lang="en-US" sz="1000" b="0" i="0" u="none" strike="noStrike">
                          <a:solidFill>
                            <a:srgbClr val="000000"/>
                          </a:solidFill>
                          <a:effectLst/>
                          <a:latin typeface="Calibri" panose="020F0502020204030204" pitchFamily="34" charset="0"/>
                        </a:rPr>
                        <a:t>Kentucky</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43.0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(38.4, 47.8)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5449461"/>
                  </a:ext>
                </a:extLst>
              </a:tr>
              <a:tr h="172404">
                <a:tc>
                  <a:txBody>
                    <a:bodyPr/>
                    <a:lstStyle/>
                    <a:p>
                      <a:pPr algn="l" fontAlgn="b"/>
                      <a:r>
                        <a:rPr lang="en-US" sz="1000" b="0" i="0" u="none" strike="noStrike">
                          <a:solidFill>
                            <a:srgbClr val="000000"/>
                          </a:solidFill>
                          <a:effectLst/>
                          <a:latin typeface="Calibri" panose="020F0502020204030204" pitchFamily="34" charset="0"/>
                        </a:rPr>
                        <a:t>Louisiana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45.2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(42.9, 47.6)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1830400"/>
                  </a:ext>
                </a:extLst>
              </a:tr>
              <a:tr h="172404">
                <a:tc>
                  <a:txBody>
                    <a:bodyPr/>
                    <a:lstStyle/>
                    <a:p>
                      <a:pPr algn="l" fontAlgn="b"/>
                      <a:r>
                        <a:rPr lang="en-US" sz="1000" b="0" i="0" u="none" strike="noStrike">
                          <a:solidFill>
                            <a:srgbClr val="000000"/>
                          </a:solidFill>
                          <a:effectLst/>
                          <a:latin typeface="Calibri" panose="020F0502020204030204" pitchFamily="34" charset="0"/>
                        </a:rPr>
                        <a:t>Maine</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(22.3, 49.8)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0445392"/>
                  </a:ext>
                </a:extLst>
              </a:tr>
              <a:tr h="172404">
                <a:tc>
                  <a:txBody>
                    <a:bodyPr/>
                    <a:lstStyle/>
                    <a:p>
                      <a:pPr algn="l" fontAlgn="b"/>
                      <a:r>
                        <a:rPr lang="en-US" sz="1000" b="0" i="0" u="none" strike="noStrike" dirty="0">
                          <a:solidFill>
                            <a:srgbClr val="000000"/>
                          </a:solidFill>
                          <a:effectLst/>
                          <a:latin typeface="Calibri" panose="020F0502020204030204" pitchFamily="34" charset="0"/>
                        </a:rPr>
                        <a:t>Maryland</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(38.5, 41.3)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1023274"/>
                  </a:ext>
                </a:extLst>
              </a:tr>
              <a:tr h="172404">
                <a:tc>
                  <a:txBody>
                    <a:bodyPr/>
                    <a:lstStyle/>
                    <a:p>
                      <a:pPr algn="l" fontAlgn="b"/>
                      <a:r>
                        <a:rPr lang="en-US" sz="1000" b="0" i="0" u="none" strike="noStrike">
                          <a:solidFill>
                            <a:srgbClr val="000000"/>
                          </a:solidFill>
                          <a:effectLst/>
                          <a:latin typeface="Calibri" panose="020F0502020204030204" pitchFamily="34" charset="0"/>
                        </a:rPr>
                        <a:t>Massachusetts</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30.9</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(27.2, 35.0)</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3822939"/>
                  </a:ext>
                </a:extLst>
              </a:tr>
              <a:tr h="172404">
                <a:tc>
                  <a:txBody>
                    <a:bodyPr/>
                    <a:lstStyle/>
                    <a:p>
                      <a:pPr algn="l" fontAlgn="b"/>
                      <a:r>
                        <a:rPr lang="en-US" sz="1000" b="0" i="0" u="none" strike="noStrike">
                          <a:solidFill>
                            <a:srgbClr val="000000"/>
                          </a:solidFill>
                          <a:effectLst/>
                          <a:latin typeface="Calibri" panose="020F0502020204030204" pitchFamily="34" charset="0"/>
                        </a:rPr>
                        <a:t>Michigan</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42.3</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(39.8, 44.8)</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738946"/>
                  </a:ext>
                </a:extLst>
              </a:tr>
              <a:tr h="172404">
                <a:tc>
                  <a:txBody>
                    <a:bodyPr/>
                    <a:lstStyle/>
                    <a:p>
                      <a:pPr algn="l" fontAlgn="b"/>
                      <a:r>
                        <a:rPr lang="en-US" sz="1000" b="0" i="0" u="none" strike="noStrike">
                          <a:solidFill>
                            <a:srgbClr val="000000"/>
                          </a:solidFill>
                          <a:effectLst/>
                          <a:latin typeface="Calibri" panose="020F0502020204030204" pitchFamily="34" charset="0"/>
                        </a:rPr>
                        <a:t>Minnesota</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33.7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(30.9, 36.6)</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9365708"/>
                  </a:ext>
                </a:extLst>
              </a:tr>
              <a:tr h="172404">
                <a:tc>
                  <a:txBody>
                    <a:bodyPr/>
                    <a:lstStyle/>
                    <a:p>
                      <a:pPr algn="l" fontAlgn="b"/>
                      <a:r>
                        <a:rPr lang="en-US" sz="1000" b="0" i="0" u="none" strike="noStrike">
                          <a:solidFill>
                            <a:srgbClr val="000000"/>
                          </a:solidFill>
                          <a:effectLst/>
                          <a:latin typeface="Calibri" panose="020F0502020204030204" pitchFamily="34" charset="0"/>
                        </a:rPr>
                        <a:t>Mississippi</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46.7</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(45.0, 48.4)</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4856630"/>
                  </a:ext>
                </a:extLst>
              </a:tr>
              <a:tr h="172404">
                <a:tc>
                  <a:txBody>
                    <a:bodyPr/>
                    <a:lstStyle/>
                    <a:p>
                      <a:pPr algn="l" fontAlgn="b"/>
                      <a:r>
                        <a:rPr lang="en-US" sz="1000" b="0" i="0" u="none" strike="noStrike">
                          <a:solidFill>
                            <a:srgbClr val="000000"/>
                          </a:solidFill>
                          <a:effectLst/>
                          <a:latin typeface="Calibri" panose="020F0502020204030204" pitchFamily="34" charset="0"/>
                        </a:rPr>
                        <a:t>Missouri</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42.2</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(39.1, 45.5)</a:t>
                      </a:r>
                    </a:p>
                  </a:txBody>
                  <a:tcPr marL="6747" marR="6747" marT="6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0118131"/>
                  </a:ext>
                </a:extLst>
              </a:tr>
            </a:tbl>
          </a:graphicData>
        </a:graphic>
      </p:graphicFrame>
      <p:graphicFrame>
        <p:nvGraphicFramePr>
          <p:cNvPr id="11" name="Table 10">
            <a:extLst>
              <a:ext uri="{FF2B5EF4-FFF2-40B4-BE49-F238E27FC236}">
                <a16:creationId xmlns:a16="http://schemas.microsoft.com/office/drawing/2014/main" id="{F05BF8F8-A7B9-4172-BC55-2EAE3E63231F}"/>
              </a:ext>
            </a:extLst>
          </p:cNvPr>
          <p:cNvGraphicFramePr>
            <a:graphicFrameLocks noGrp="1"/>
          </p:cNvGraphicFramePr>
          <p:nvPr>
            <p:extLst>
              <p:ext uri="{D42A27DB-BD31-4B8C-83A1-F6EECF244321}">
                <p14:modId xmlns:p14="http://schemas.microsoft.com/office/powerpoint/2010/main" val="3967667753"/>
              </p:ext>
            </p:extLst>
          </p:nvPr>
        </p:nvGraphicFramePr>
        <p:xfrm>
          <a:off x="5301403" y="1128701"/>
          <a:ext cx="4007849" cy="4810887"/>
        </p:xfrm>
        <a:graphic>
          <a:graphicData uri="http://schemas.openxmlformats.org/drawingml/2006/table">
            <a:tbl>
              <a:tblPr firstRow="1"/>
              <a:tblGrid>
                <a:gridCol w="1243816">
                  <a:extLst>
                    <a:ext uri="{9D8B030D-6E8A-4147-A177-3AD203B41FA5}">
                      <a16:colId xmlns:a16="http://schemas.microsoft.com/office/drawing/2014/main" val="1271635338"/>
                    </a:ext>
                  </a:extLst>
                </a:gridCol>
                <a:gridCol w="1136904">
                  <a:extLst>
                    <a:ext uri="{9D8B030D-6E8A-4147-A177-3AD203B41FA5}">
                      <a16:colId xmlns:a16="http://schemas.microsoft.com/office/drawing/2014/main" val="4122480355"/>
                    </a:ext>
                  </a:extLst>
                </a:gridCol>
                <a:gridCol w="1627129">
                  <a:extLst>
                    <a:ext uri="{9D8B030D-6E8A-4147-A177-3AD203B41FA5}">
                      <a16:colId xmlns:a16="http://schemas.microsoft.com/office/drawing/2014/main" val="3143671250"/>
                    </a:ext>
                  </a:extLst>
                </a:gridCol>
              </a:tblGrid>
              <a:tr h="161914">
                <a:tc>
                  <a:txBody>
                    <a:bodyPr/>
                    <a:lstStyle/>
                    <a:p>
                      <a:pPr algn="l" fontAlgn="b"/>
                      <a:r>
                        <a:rPr lang="en-US" sz="1000" b="1" i="0" u="none" strike="noStrike">
                          <a:solidFill>
                            <a:srgbClr val="000000"/>
                          </a:solidFill>
                          <a:effectLst/>
                          <a:latin typeface="Calibri" panose="020F0502020204030204" pitchFamily="34" charset="0"/>
                        </a:rPr>
                        <a:t>State</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Prevalence</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95% Confidence Interval</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2952852"/>
                  </a:ext>
                </a:extLst>
              </a:tr>
              <a:tr h="179943">
                <a:tc>
                  <a:txBody>
                    <a:bodyPr/>
                    <a:lstStyle/>
                    <a:p>
                      <a:pPr algn="l" fontAlgn="b"/>
                      <a:r>
                        <a:rPr lang="en-US" sz="1000" b="0" i="0" u="none" strike="noStrike">
                          <a:solidFill>
                            <a:srgbClr val="000000"/>
                          </a:solidFill>
                          <a:effectLst/>
                          <a:latin typeface="Calibri" panose="020F0502020204030204" pitchFamily="34" charset="0"/>
                        </a:rPr>
                        <a:t>Montana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Insufficient data*</a:t>
                      </a:r>
                    </a:p>
                  </a:txBody>
                  <a:tcPr marL="7090" marR="7090" marT="70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Insufficient data*</a:t>
                      </a:r>
                    </a:p>
                  </a:txBody>
                  <a:tcPr marL="7090" marR="7090" marT="70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1930397"/>
                  </a:ext>
                </a:extLst>
              </a:tr>
              <a:tr h="179943">
                <a:tc>
                  <a:txBody>
                    <a:bodyPr/>
                    <a:lstStyle/>
                    <a:p>
                      <a:pPr algn="l" fontAlgn="b"/>
                      <a:r>
                        <a:rPr lang="en-US" sz="1000" b="0" i="0" u="none" strike="noStrike">
                          <a:solidFill>
                            <a:srgbClr val="000000"/>
                          </a:solidFill>
                          <a:effectLst/>
                          <a:latin typeface="Calibri" panose="020F0502020204030204" pitchFamily="34" charset="0"/>
                        </a:rPr>
                        <a:t>Nebraska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41.1</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(36.8, 45.5)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4115231"/>
                  </a:ext>
                </a:extLst>
              </a:tr>
              <a:tr h="179943">
                <a:tc>
                  <a:txBody>
                    <a:bodyPr/>
                    <a:lstStyle/>
                    <a:p>
                      <a:pPr algn="l" fontAlgn="b"/>
                      <a:r>
                        <a:rPr lang="en-US" sz="1000" b="0" i="0" u="none" strike="noStrike">
                          <a:solidFill>
                            <a:srgbClr val="000000"/>
                          </a:solidFill>
                          <a:effectLst/>
                          <a:latin typeface="Calibri" panose="020F0502020204030204" pitchFamily="34" charset="0"/>
                        </a:rPr>
                        <a:t>Nevada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(32.0, 43.0)</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7865634"/>
                  </a:ext>
                </a:extLst>
              </a:tr>
              <a:tr h="179943">
                <a:tc>
                  <a:txBody>
                    <a:bodyPr/>
                    <a:lstStyle/>
                    <a:p>
                      <a:pPr algn="l" fontAlgn="b"/>
                      <a:r>
                        <a:rPr lang="en-US" sz="1000" b="0" i="0" u="none" strike="noStrike">
                          <a:solidFill>
                            <a:srgbClr val="000000"/>
                          </a:solidFill>
                          <a:effectLst/>
                          <a:latin typeface="Calibri" panose="020F0502020204030204" pitchFamily="34" charset="0"/>
                        </a:rPr>
                        <a:t>New Hampshire</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31.3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(20.6, 44.4)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8085177"/>
                  </a:ext>
                </a:extLst>
              </a:tr>
              <a:tr h="179943">
                <a:tc>
                  <a:txBody>
                    <a:bodyPr/>
                    <a:lstStyle/>
                    <a:p>
                      <a:pPr algn="l" fontAlgn="b"/>
                      <a:r>
                        <a:rPr lang="en-US" sz="1000" b="0" i="0" u="none" strike="noStrike">
                          <a:solidFill>
                            <a:srgbClr val="000000"/>
                          </a:solidFill>
                          <a:effectLst/>
                          <a:latin typeface="Calibri" panose="020F0502020204030204" pitchFamily="34" charset="0"/>
                        </a:rPr>
                        <a:t>New Jersey</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Insufficient data*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Insufficient data*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0608875"/>
                  </a:ext>
                </a:extLst>
              </a:tr>
              <a:tr h="179943">
                <a:tc>
                  <a:txBody>
                    <a:bodyPr/>
                    <a:lstStyle/>
                    <a:p>
                      <a:pPr algn="l" fontAlgn="b"/>
                      <a:r>
                        <a:rPr lang="en-US" sz="1000" b="0" i="0" u="none" strike="noStrike">
                          <a:solidFill>
                            <a:srgbClr val="000000"/>
                          </a:solidFill>
                          <a:effectLst/>
                          <a:latin typeface="Calibri" panose="020F0502020204030204" pitchFamily="34" charset="0"/>
                        </a:rPr>
                        <a:t>New Mexico</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37.9</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(29.0, 47.6)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0171974"/>
                  </a:ext>
                </a:extLst>
              </a:tr>
              <a:tr h="179943">
                <a:tc>
                  <a:txBody>
                    <a:bodyPr/>
                    <a:lstStyle/>
                    <a:p>
                      <a:pPr algn="l" fontAlgn="b"/>
                      <a:r>
                        <a:rPr lang="en-US" sz="1000" b="0" i="0" u="none" strike="noStrike">
                          <a:solidFill>
                            <a:srgbClr val="000000"/>
                          </a:solidFill>
                          <a:effectLst/>
                          <a:latin typeface="Calibri" panose="020F0502020204030204" pitchFamily="34" charset="0"/>
                        </a:rPr>
                        <a:t>New York</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(32.9, 36.7)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6473502"/>
                  </a:ext>
                </a:extLst>
              </a:tr>
              <a:tr h="179943">
                <a:tc>
                  <a:txBody>
                    <a:bodyPr/>
                    <a:lstStyle/>
                    <a:p>
                      <a:pPr algn="l" fontAlgn="b"/>
                      <a:r>
                        <a:rPr lang="en-US" sz="1000" b="0" i="0" u="none" strike="noStrike">
                          <a:solidFill>
                            <a:srgbClr val="000000"/>
                          </a:solidFill>
                          <a:effectLst/>
                          <a:latin typeface="Calibri" panose="020F0502020204030204" pitchFamily="34" charset="0"/>
                        </a:rPr>
                        <a:t>North Carolina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46.5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(44.1, 48.9)</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7384768"/>
                  </a:ext>
                </a:extLst>
              </a:tr>
              <a:tr h="179943">
                <a:tc>
                  <a:txBody>
                    <a:bodyPr/>
                    <a:lstStyle/>
                    <a:p>
                      <a:pPr algn="l" fontAlgn="b"/>
                      <a:r>
                        <a:rPr lang="en-US" sz="1000" b="0" i="0" u="none" strike="noStrike">
                          <a:solidFill>
                            <a:srgbClr val="000000"/>
                          </a:solidFill>
                          <a:effectLst/>
                          <a:latin typeface="Calibri" panose="020F0502020204030204" pitchFamily="34" charset="0"/>
                        </a:rPr>
                        <a:t>North Dakota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25.8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(18.5, 34.8)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8617855"/>
                  </a:ext>
                </a:extLst>
              </a:tr>
              <a:tr h="179943">
                <a:tc>
                  <a:txBody>
                    <a:bodyPr/>
                    <a:lstStyle/>
                    <a:p>
                      <a:pPr algn="l" fontAlgn="b"/>
                      <a:r>
                        <a:rPr lang="en-US" sz="1000" b="0" i="0" u="none" strike="noStrike">
                          <a:solidFill>
                            <a:srgbClr val="000000"/>
                          </a:solidFill>
                          <a:effectLst/>
                          <a:latin typeface="Calibri" panose="020F0502020204030204" pitchFamily="34" charset="0"/>
                        </a:rPr>
                        <a:t>Ohio</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(37.9, 43.2)</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7420042"/>
                  </a:ext>
                </a:extLst>
              </a:tr>
              <a:tr h="179943">
                <a:tc>
                  <a:txBody>
                    <a:bodyPr/>
                    <a:lstStyle/>
                    <a:p>
                      <a:pPr algn="l" fontAlgn="b"/>
                      <a:r>
                        <a:rPr lang="en-US" sz="1000" b="0" i="0" u="none" strike="noStrike">
                          <a:solidFill>
                            <a:srgbClr val="000000"/>
                          </a:solidFill>
                          <a:effectLst/>
                          <a:latin typeface="Calibri" panose="020F0502020204030204" pitchFamily="34" charset="0"/>
                        </a:rPr>
                        <a:t>Oklahoma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43.4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(39.2, 47.7)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7550708"/>
                  </a:ext>
                </a:extLst>
              </a:tr>
              <a:tr h="179943">
                <a:tc>
                  <a:txBody>
                    <a:bodyPr/>
                    <a:lstStyle/>
                    <a:p>
                      <a:pPr algn="l" fontAlgn="b"/>
                      <a:r>
                        <a:rPr lang="en-US" sz="1000" b="0" i="0" u="none" strike="noStrike">
                          <a:solidFill>
                            <a:srgbClr val="000000"/>
                          </a:solidFill>
                          <a:effectLst/>
                          <a:latin typeface="Calibri" panose="020F0502020204030204" pitchFamily="34" charset="0"/>
                        </a:rPr>
                        <a:t>Oregon</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33.0</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(25.5, 41.4)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128040"/>
                  </a:ext>
                </a:extLst>
              </a:tr>
              <a:tr h="179943">
                <a:tc>
                  <a:txBody>
                    <a:bodyPr/>
                    <a:lstStyle/>
                    <a:p>
                      <a:pPr algn="l" fontAlgn="b"/>
                      <a:r>
                        <a:rPr lang="en-US" sz="1000" b="0" i="0" u="none" strike="noStrike">
                          <a:solidFill>
                            <a:srgbClr val="000000"/>
                          </a:solidFill>
                          <a:effectLst/>
                          <a:latin typeface="Calibri" panose="020F0502020204030204" pitchFamily="34" charset="0"/>
                        </a:rPr>
                        <a:t>Pennsylvania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(38.8, 44.9)</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8364610"/>
                  </a:ext>
                </a:extLst>
              </a:tr>
              <a:tr h="179943">
                <a:tc>
                  <a:txBody>
                    <a:bodyPr/>
                    <a:lstStyle/>
                    <a:p>
                      <a:pPr algn="l" fontAlgn="b"/>
                      <a:r>
                        <a:rPr lang="en-US" sz="1000" b="0" i="0" u="none" strike="noStrike">
                          <a:solidFill>
                            <a:srgbClr val="000000"/>
                          </a:solidFill>
                          <a:effectLst/>
                          <a:latin typeface="Calibri" panose="020F0502020204030204" pitchFamily="34" charset="0"/>
                        </a:rPr>
                        <a:t>Puerto Rico</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Insufficient data*</a:t>
                      </a:r>
                    </a:p>
                  </a:txBody>
                  <a:tcPr marL="7090" marR="7090" marT="70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Insufficient data*</a:t>
                      </a:r>
                    </a:p>
                  </a:txBody>
                  <a:tcPr marL="7090" marR="7090" marT="70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5148314"/>
                  </a:ext>
                </a:extLst>
              </a:tr>
              <a:tr h="179943">
                <a:tc>
                  <a:txBody>
                    <a:bodyPr/>
                    <a:lstStyle/>
                    <a:p>
                      <a:pPr algn="l" fontAlgn="b"/>
                      <a:r>
                        <a:rPr lang="en-US" sz="1000" b="0" i="0" u="none" strike="noStrike">
                          <a:solidFill>
                            <a:srgbClr val="000000"/>
                          </a:solidFill>
                          <a:effectLst/>
                          <a:latin typeface="Calibri" panose="020F0502020204030204" pitchFamily="34" charset="0"/>
                        </a:rPr>
                        <a:t>Rhode Island</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35.8</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(30.8, 41.1)</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6287312"/>
                  </a:ext>
                </a:extLst>
              </a:tr>
              <a:tr h="179943">
                <a:tc>
                  <a:txBody>
                    <a:bodyPr/>
                    <a:lstStyle/>
                    <a:p>
                      <a:pPr algn="l" fontAlgn="b"/>
                      <a:r>
                        <a:rPr lang="en-US" sz="1000" b="0" i="0" u="none" strike="noStrike">
                          <a:solidFill>
                            <a:srgbClr val="000000"/>
                          </a:solidFill>
                          <a:effectLst/>
                          <a:latin typeface="Calibri" panose="020F0502020204030204" pitchFamily="34" charset="0"/>
                        </a:rPr>
                        <a:t>South Carolina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43.9</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(41.8, 46.1)</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9744682"/>
                  </a:ext>
                </a:extLst>
              </a:tr>
              <a:tr h="179943">
                <a:tc>
                  <a:txBody>
                    <a:bodyPr/>
                    <a:lstStyle/>
                    <a:p>
                      <a:pPr algn="l" fontAlgn="b"/>
                      <a:r>
                        <a:rPr lang="en-US" sz="1000" b="0" i="0" u="none" strike="noStrike">
                          <a:solidFill>
                            <a:srgbClr val="000000"/>
                          </a:solidFill>
                          <a:effectLst/>
                          <a:latin typeface="Calibri" panose="020F0502020204030204" pitchFamily="34" charset="0"/>
                        </a:rPr>
                        <a:t>South Dakota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(19.8, 52.5)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6002917"/>
                  </a:ext>
                </a:extLst>
              </a:tr>
              <a:tr h="179943">
                <a:tc>
                  <a:txBody>
                    <a:bodyPr/>
                    <a:lstStyle/>
                    <a:p>
                      <a:pPr algn="l" fontAlgn="b"/>
                      <a:r>
                        <a:rPr lang="en-US" sz="1000" b="0" i="0" u="none" strike="noStrike">
                          <a:solidFill>
                            <a:srgbClr val="000000"/>
                          </a:solidFill>
                          <a:effectLst/>
                          <a:latin typeface="Calibri" panose="020F0502020204030204" pitchFamily="34" charset="0"/>
                        </a:rPr>
                        <a:t>Tennessee</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44.3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(40.9, 47.6)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2447059"/>
                  </a:ext>
                </a:extLst>
              </a:tr>
              <a:tr h="179943">
                <a:tc>
                  <a:txBody>
                    <a:bodyPr/>
                    <a:lstStyle/>
                    <a:p>
                      <a:pPr algn="l" fontAlgn="b"/>
                      <a:r>
                        <a:rPr lang="en-US" sz="1000" b="0" i="0" u="none" strike="noStrike">
                          <a:solidFill>
                            <a:srgbClr val="000000"/>
                          </a:solidFill>
                          <a:effectLst/>
                          <a:latin typeface="Calibri" panose="020F0502020204030204" pitchFamily="34" charset="0"/>
                        </a:rPr>
                        <a:t>Texas</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39.2</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(35.8, 42.7)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2384795"/>
                  </a:ext>
                </a:extLst>
              </a:tr>
              <a:tr h="179943">
                <a:tc>
                  <a:txBody>
                    <a:bodyPr/>
                    <a:lstStyle/>
                    <a:p>
                      <a:pPr algn="l" fontAlgn="b"/>
                      <a:r>
                        <a:rPr lang="en-US" sz="1000" b="0" i="0" u="none" strike="noStrike">
                          <a:solidFill>
                            <a:srgbClr val="000000"/>
                          </a:solidFill>
                          <a:effectLst/>
                          <a:latin typeface="Calibri" panose="020F0502020204030204" pitchFamily="34" charset="0"/>
                        </a:rPr>
                        <a:t>Utah</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(27.1, 43.1)</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3419962"/>
                  </a:ext>
                </a:extLst>
              </a:tr>
              <a:tr h="179943">
                <a:tc>
                  <a:txBody>
                    <a:bodyPr/>
                    <a:lstStyle/>
                    <a:p>
                      <a:pPr algn="l" fontAlgn="b"/>
                      <a:r>
                        <a:rPr lang="en-US" sz="1000" b="0" i="0" u="none" strike="noStrike">
                          <a:solidFill>
                            <a:srgbClr val="000000"/>
                          </a:solidFill>
                          <a:effectLst/>
                          <a:latin typeface="Calibri" panose="020F0502020204030204" pitchFamily="34" charset="0"/>
                        </a:rPr>
                        <a:t>Vermont</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37.2</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(24.2, 52.4)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6086584"/>
                  </a:ext>
                </a:extLst>
              </a:tr>
              <a:tr h="179943">
                <a:tc>
                  <a:txBody>
                    <a:bodyPr/>
                    <a:lstStyle/>
                    <a:p>
                      <a:pPr algn="l" fontAlgn="b"/>
                      <a:r>
                        <a:rPr lang="en-US" sz="1000" b="0" i="0" u="none" strike="noStrike">
                          <a:solidFill>
                            <a:srgbClr val="000000"/>
                          </a:solidFill>
                          <a:effectLst/>
                          <a:latin typeface="Calibri" panose="020F0502020204030204" pitchFamily="34" charset="0"/>
                        </a:rPr>
                        <a:t>Virginia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42.6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(40.6, 44.7)</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77347"/>
                  </a:ext>
                </a:extLst>
              </a:tr>
              <a:tr h="161914">
                <a:tc>
                  <a:txBody>
                    <a:bodyPr/>
                    <a:lstStyle/>
                    <a:p>
                      <a:pPr algn="l" fontAlgn="b"/>
                      <a:r>
                        <a:rPr lang="en-US" sz="1000" b="0" i="0" u="none" strike="noStrike">
                          <a:solidFill>
                            <a:srgbClr val="000000"/>
                          </a:solidFill>
                          <a:effectLst/>
                          <a:latin typeface="Calibri" panose="020F0502020204030204" pitchFamily="34" charset="0"/>
                        </a:rPr>
                        <a:t>Washington</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34.2</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(30.1, 38.5)</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6274985"/>
                  </a:ext>
                </a:extLst>
              </a:tr>
              <a:tr h="168427">
                <a:tc>
                  <a:txBody>
                    <a:bodyPr/>
                    <a:lstStyle/>
                    <a:p>
                      <a:pPr algn="l" fontAlgn="b"/>
                      <a:r>
                        <a:rPr lang="en-US" sz="1000" b="0" i="0" u="none" strike="noStrike">
                          <a:solidFill>
                            <a:srgbClr val="000000"/>
                          </a:solidFill>
                          <a:effectLst/>
                          <a:latin typeface="Calibri" panose="020F0502020204030204" pitchFamily="34" charset="0"/>
                        </a:rPr>
                        <a:t>West Virginia</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46.3</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(39.0, 53.6)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9708639"/>
                  </a:ext>
                </a:extLst>
              </a:tr>
              <a:tr h="179943">
                <a:tc>
                  <a:txBody>
                    <a:bodyPr/>
                    <a:lstStyle/>
                    <a:p>
                      <a:pPr algn="l" fontAlgn="b"/>
                      <a:r>
                        <a:rPr lang="en-US" sz="1000" b="0" i="0" u="none" strike="noStrike">
                          <a:solidFill>
                            <a:srgbClr val="000000"/>
                          </a:solidFill>
                          <a:effectLst/>
                          <a:latin typeface="Calibri" panose="020F0502020204030204" pitchFamily="34" charset="0"/>
                        </a:rPr>
                        <a:t>Wisconsin</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45.6</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(39.3, 52.0)</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5284912"/>
                  </a:ext>
                </a:extLst>
              </a:tr>
              <a:tr h="179943">
                <a:tc>
                  <a:txBody>
                    <a:bodyPr/>
                    <a:lstStyle/>
                    <a:p>
                      <a:pPr algn="l" fontAlgn="b"/>
                      <a:r>
                        <a:rPr lang="en-US" sz="1000" b="0" i="0" u="none" strike="noStrike" dirty="0">
                          <a:solidFill>
                            <a:srgbClr val="000000"/>
                          </a:solidFill>
                          <a:effectLst/>
                          <a:latin typeface="Calibri" panose="020F0502020204030204" pitchFamily="34" charset="0"/>
                        </a:rPr>
                        <a:t>Wyoming</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35.0</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Calibri" panose="020F0502020204030204" pitchFamily="34" charset="0"/>
                        </a:rPr>
                        <a:t>(20.2, 53.4)</a:t>
                      </a:r>
                    </a:p>
                  </a:txBody>
                  <a:tcPr marL="7090" marR="7090" marT="70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158052"/>
                  </a:ext>
                </a:extLst>
              </a:tr>
            </a:tbl>
          </a:graphicData>
        </a:graphic>
      </p:graphicFrame>
      <p:sp>
        <p:nvSpPr>
          <p:cNvPr id="4" name="Text Placeholder 3"/>
          <p:cNvSpPr>
            <a:spLocks noGrp="1"/>
          </p:cNvSpPr>
          <p:nvPr>
            <p:ph type="body" sz="quarter" idx="11"/>
          </p:nvPr>
        </p:nvSpPr>
        <p:spPr>
          <a:xfrm>
            <a:off x="605353" y="5541157"/>
            <a:ext cx="9261093" cy="1146413"/>
          </a:xfrm>
        </p:spPr>
        <p:txBody>
          <a:bodyPr/>
          <a:lstStyle/>
          <a:p>
            <a:pPr indent="0"/>
            <a:endParaRPr lang="en-US" sz="900" i="1" dirty="0">
              <a:latin typeface="Verdana" pitchFamily="34" charset="0"/>
            </a:endParaRPr>
          </a:p>
          <a:p>
            <a:pPr indent="0"/>
            <a:endParaRPr lang="en-US" sz="900" i="1" dirty="0">
              <a:latin typeface="Verdana" panose="020B0604030504040204" pitchFamily="34" charset="0"/>
              <a:ea typeface="Verdana" panose="020B0604030504040204" pitchFamily="34" charset="0"/>
              <a:cs typeface="Verdana" panose="020B0604030504040204" pitchFamily="34" charset="0"/>
            </a:endParaRPr>
          </a:p>
          <a:p>
            <a:pPr indent="0">
              <a:spcBef>
                <a:spcPts val="0"/>
              </a:spcBef>
            </a:pPr>
            <a:r>
              <a:rPr lang="en-US" sz="900" dirty="0">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latin typeface="Verdana" pitchFamily="34" charset="0"/>
              </a:rPr>
              <a:t>%, or no data in a specific year.</a:t>
            </a:r>
          </a:p>
          <a:p>
            <a:pPr indent="0">
              <a:spcBef>
                <a:spcPts val="0"/>
              </a:spcBef>
            </a:pPr>
            <a:r>
              <a:rPr lang="en-US" sz="900" i="1" dirty="0">
                <a:latin typeface="Verdana" pitchFamily="34" charset="0"/>
              </a:rPr>
              <a:t>  Source: </a:t>
            </a:r>
            <a:r>
              <a:rPr lang="en-US" sz="900" dirty="0">
                <a:latin typeface="Verdana" pitchFamily="34" charset="0"/>
              </a:rPr>
              <a:t>Behavioral Risk Factor Surveillance System, CDC. </a:t>
            </a:r>
          </a:p>
          <a:p>
            <a:pPr indent="0"/>
            <a:endParaRPr lang="en-US" sz="900" dirty="0">
              <a:latin typeface="Verdana" pitchFamily="34" charset="0"/>
            </a:endParaRPr>
          </a:p>
          <a:p>
            <a:endParaRPr lang="en-US" sz="1000" dirty="0">
              <a:latin typeface="Verdana" pitchFamily="34" charset="0"/>
            </a:endParaRPr>
          </a:p>
        </p:txBody>
      </p:sp>
    </p:spTree>
    <p:extLst>
      <p:ext uri="{BB962C8B-B14F-4D97-AF65-F5344CB8AC3E}">
        <p14:creationId xmlns:p14="http://schemas.microsoft.com/office/powerpoint/2010/main" val="7236908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293254"/>
            <a:ext cx="9659416" cy="989636"/>
          </a:xfrm>
        </p:spPr>
        <p:txBody>
          <a:bodyPr/>
          <a:lstStyle/>
          <a:p>
            <a:r>
              <a:rPr lang="en-US" sz="2200" kern="0" dirty="0">
                <a:latin typeface="Verdana" panose="020B0604030504040204" pitchFamily="34" charset="0"/>
                <a:ea typeface="Verdana" panose="020B0604030504040204" pitchFamily="34" charset="0"/>
                <a:cs typeface="Verdana" panose="020B0604030504040204" pitchFamily="34" charset="0"/>
              </a:rPr>
              <a:t>Prevalence of Self-Reported Obesity Among Non-Hispanic Black Adults, by State </a:t>
            </a:r>
            <a:r>
              <a:rPr lang="en-US" sz="2200" kern="0" dirty="0">
                <a:latin typeface="Verdana"/>
              </a:rPr>
              <a:t>and Territory</a:t>
            </a:r>
            <a:r>
              <a:rPr lang="en-US" sz="2200" kern="0" dirty="0">
                <a:latin typeface="Verdana" panose="020B0604030504040204" pitchFamily="34" charset="0"/>
                <a:ea typeface="Verdana" panose="020B0604030504040204" pitchFamily="34" charset="0"/>
                <a:cs typeface="Verdana" panose="020B0604030504040204" pitchFamily="34" charset="0"/>
              </a:rPr>
              <a:t>, BRFSS, 2018–2020</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01352" y="1729499"/>
            <a:ext cx="7914167" cy="3759987"/>
          </a:xfrm>
        </p:spPr>
        <p:txBody>
          <a:bodyPr/>
          <a:lstStyle/>
          <a:p>
            <a:pPr>
              <a:buNone/>
            </a:pPr>
            <a:r>
              <a:rPr lang="en-US" sz="2200" dirty="0">
                <a:solidFill>
                  <a:srgbClr val="000000"/>
                </a:solidFill>
              </a:rPr>
              <a:t>Summary</a:t>
            </a:r>
          </a:p>
          <a:p>
            <a:r>
              <a:rPr lang="en-US" sz="2200" dirty="0">
                <a:solidFill>
                  <a:srgbClr val="000000"/>
                </a:solidFill>
              </a:rPr>
              <a:t>No state or territory had a prevalence of obesity less than 25%.</a:t>
            </a:r>
          </a:p>
          <a:p>
            <a:r>
              <a:rPr lang="en-US" sz="2200" dirty="0">
                <a:solidFill>
                  <a:srgbClr val="000000"/>
                </a:solidFill>
              </a:rPr>
              <a:t>1 state (North Dakota) and Guam had a prevalence of obesity between 25% and</a:t>
            </a:r>
            <a:r>
              <a:rPr lang="en-US" sz="2200" dirty="0">
                <a:solidFill>
                  <a:srgbClr val="FF0000"/>
                </a:solidFill>
              </a:rPr>
              <a:t> </a:t>
            </a:r>
            <a:r>
              <a:rPr lang="en-US" sz="2200" dirty="0">
                <a:solidFill>
                  <a:srgbClr val="000000"/>
                </a:solidFill>
              </a:rPr>
              <a:t>&lt;30%.</a:t>
            </a:r>
          </a:p>
          <a:p>
            <a:r>
              <a:rPr lang="en-US" sz="2200" dirty="0">
                <a:solidFill>
                  <a:srgbClr val="000000"/>
                </a:solidFill>
              </a:rPr>
              <a:t>12 states had a prevalence of obesity between 30% and &lt;35%.</a:t>
            </a:r>
          </a:p>
          <a:p>
            <a:r>
              <a:rPr lang="en-US" sz="2200" dirty="0">
                <a:solidFill>
                  <a:srgbClr val="000000"/>
                </a:solidFill>
              </a:rPr>
              <a:t>10 states and the District of Columbia had a prevalence of obesity between 35% and &lt;40%.</a:t>
            </a:r>
          </a:p>
          <a:p>
            <a:r>
              <a:rPr lang="en-US" sz="2200" dirty="0">
                <a:solidFill>
                  <a:srgbClr val="000000"/>
                </a:solidFill>
              </a:rPr>
              <a:t>17 states had a prevalence of obesity between 40% and &lt;45%.</a:t>
            </a:r>
          </a:p>
          <a:p>
            <a:r>
              <a:rPr lang="en-US" sz="2200" dirty="0">
                <a:solidFill>
                  <a:srgbClr val="000000"/>
                </a:solidFill>
              </a:rPr>
              <a:t>8 states had a prevalence of obesity between 45% and &lt;50%.</a:t>
            </a:r>
          </a:p>
          <a:p>
            <a:r>
              <a:rPr lang="en-US" sz="2200" dirty="0">
                <a:solidFill>
                  <a:srgbClr val="000000"/>
                </a:solidFill>
              </a:rPr>
              <a:t>No states had a prevalence of obesity 50% or greater.</a:t>
            </a:r>
          </a:p>
          <a:p>
            <a:pPr marL="0" indent="0">
              <a:buNone/>
            </a:pPr>
            <a:endParaRPr lang="en-US" dirty="0">
              <a:solidFill>
                <a:srgbClr val="000000"/>
              </a:solidFill>
            </a:endParaRPr>
          </a:p>
        </p:txBody>
      </p:sp>
      <p:sp>
        <p:nvSpPr>
          <p:cNvPr id="4" name="TextBox 3"/>
          <p:cNvSpPr txBox="1"/>
          <p:nvPr/>
        </p:nvSpPr>
        <p:spPr>
          <a:xfrm>
            <a:off x="1336915" y="6047444"/>
            <a:ext cx="4327451" cy="246221"/>
          </a:xfrm>
          <a:prstGeom prst="rect">
            <a:avLst/>
          </a:prstGeom>
          <a:noFill/>
        </p:spPr>
        <p:txBody>
          <a:bodyPr wrap="square" rtlCol="0">
            <a:spAutoFit/>
          </a:bodyPr>
          <a:lstStyle/>
          <a:p>
            <a:r>
              <a:rPr lang="en-US" sz="1000" b="1" dirty="0">
                <a:solidFill>
                  <a:srgbClr val="0039A6"/>
                </a:solidFill>
                <a:latin typeface="Verdana" pitchFamily="34" charset="0"/>
              </a:rPr>
              <a:t>http://www.cdc.gov/obesity/data/adult.html</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403257"/>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9758</TotalTime>
  <Words>3456</Words>
  <Application>Microsoft Office PowerPoint</Application>
  <PresentationFormat>35mm Slides</PresentationFormat>
  <Paragraphs>945</Paragraphs>
  <Slides>18</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Calibri</vt:lpstr>
      <vt:lpstr>Courier New</vt:lpstr>
      <vt:lpstr>Myriad Web Pro</vt:lpstr>
      <vt:lpstr>Times</vt:lpstr>
      <vt:lpstr>Times New Roman</vt:lpstr>
      <vt:lpstr>Verdana</vt:lpstr>
      <vt:lpstr>Wingdings</vt:lpstr>
      <vt:lpstr>NCCDPHP_ppt_darktheme[1]</vt:lpstr>
      <vt:lpstr>NCEZID_ppt_lighttheme[1]</vt:lpstr>
      <vt:lpstr>1_NCEZID_ppt_lighttheme[1]</vt:lpstr>
      <vt:lpstr>Prevalence of Self-Reported Obesity Among U.S. Adults by Race/Ethnicity, State and Territory,  BRFSS, 2018–2020</vt:lpstr>
      <vt:lpstr>Prevalence of Self-Reported Obesity Among U.S. Adults by Race/Ethnicity, State and Territory,  BRFSS, 2018–2020</vt:lpstr>
      <vt:lpstr>Prevalence of Self-Reported Obesity Among U.S. Adults by Race/Ethnicity, State and Territory,  BRFSS, 2018–2020</vt:lpstr>
      <vt:lpstr>Prevalence of Self-Reported Obesity Among Non-Hispanic White Adults, by State and Territory, BRFSS, 2018–2020</vt:lpstr>
      <vt:lpstr> Prevalence of Self-Reported Obesity Among Non-Hispanic White Adults, by State and Territory, BRFSS, 2018–2020</vt:lpstr>
      <vt:lpstr>Prevalence of Self-Reported Obesity Among Non-Hispanic White Adults, by State and Territory, BRFSS, 2018–2020</vt:lpstr>
      <vt:lpstr>Prevalence of Self-Reported Obesity Among Non-Hispanic Black Adults, by State and Territory, BRFSS, 2018–2020</vt:lpstr>
      <vt:lpstr> Prevalence of Self-Reported Obesity Among Non-Hispanic Black Adults, by State and Territory, BRFSS, 2018–2020</vt:lpstr>
      <vt:lpstr>Prevalence of Self-Reported Obesity Among Non-Hispanic Black Adults, by State and Territory, BRFSS, 2018–2020</vt:lpstr>
      <vt:lpstr>Prevalence of Self-Reported Obesity Among Hispanic Adults, by State and Territory, BRFSS, 2018–2020</vt:lpstr>
      <vt:lpstr> Prevalence of Self-Reported Obesity Among Hispanic Adults, by State and Territory, BRFSS, 2018–2020</vt:lpstr>
      <vt:lpstr>Prevalence of Self-Reported Obesity Among Hispanic Adults, by State and Territory, BRFSS, 2018–2020</vt:lpstr>
      <vt:lpstr>Prevalence of Self-Reported Obesity Among Non-Hispanic Asian Adults, by State and Territory, BRFSS, 2018–2020</vt:lpstr>
      <vt:lpstr> Prevalence of Self-Reported Obesity Among Non-Hispanic Asian Adults, by State and Territory, BRFSS, 2018–2020</vt:lpstr>
      <vt:lpstr>Prevalence of Self-Reported Obesity Among Non-Hispanic Asian Adults, by State and Territory, BRFSS, 2018–2020</vt:lpstr>
      <vt:lpstr>Prevalence of Self-Reported Obesity Among Non-Hispanic American Indian or Alaska Native Adults, by State and Territory, BRFSS, 2018–2020</vt:lpstr>
      <vt:lpstr> Prevalence of Self-Reported Obesity Among Non-Hispanic American Indian or Alaska Native Adults, by State and Territory, BRFSS, 2018–2020</vt:lpstr>
      <vt:lpstr>Prevalence of Self-Reported Obesity Among Non-Hispanic American Indian or Alaska Native Adults, by State and Territory, BRFSS, 2018–2020</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(CDC/DDNID/NCCDPHP/DNPAO)</cp:lastModifiedBy>
  <cp:revision>860</cp:revision>
  <cp:lastPrinted>2014-08-11T12:44:34Z</cp:lastPrinted>
  <dcterms:created xsi:type="dcterms:W3CDTF">2000-10-25T15:41:08Z</dcterms:created>
  <dcterms:modified xsi:type="dcterms:W3CDTF">2022-05-09T17:30:23Z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2021-08-05T19:21:26Z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e74401bf-548a-41d5-b9d6-ff506b23d18e</vt:lpwstr>
  </property>
  <property fmtid="{D5CDD505-2E9C-101B-9397-08002B2CF9AE}" pid="9" name="MSIP_Label_7b94a7b8-f06c-4dfe-bdcc-9b548fd58c31_ContentBits">
    <vt:lpwstr>0</vt:lpwstr>
  </property>
</Properties>
</file>