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730" r:id="rId2"/>
    <p:sldMasterId id="2147483740" r:id="rId3"/>
  </p:sldMasterIdLst>
  <p:notesMasterIdLst>
    <p:notesMasterId r:id="rId49"/>
  </p:notesMasterIdLst>
  <p:handoutMasterIdLst>
    <p:handoutMasterId r:id="rId50"/>
  </p:handoutMasterIdLst>
  <p:sldIdLst>
    <p:sldId id="539" r:id="rId4"/>
    <p:sldId id="542" r:id="rId5"/>
    <p:sldId id="545" r:id="rId6"/>
    <p:sldId id="572" r:id="rId7"/>
    <p:sldId id="569" r:id="rId8"/>
    <p:sldId id="608" r:id="rId9"/>
    <p:sldId id="609" r:id="rId10"/>
    <p:sldId id="610" r:id="rId11"/>
    <p:sldId id="622" r:id="rId12"/>
    <p:sldId id="624" r:id="rId13"/>
    <p:sldId id="619" r:id="rId14"/>
    <p:sldId id="556" r:id="rId15"/>
    <p:sldId id="582" r:id="rId16"/>
    <p:sldId id="594" r:id="rId17"/>
    <p:sldId id="603" r:id="rId18"/>
    <p:sldId id="583" r:id="rId19"/>
    <p:sldId id="625" r:id="rId20"/>
    <p:sldId id="575" r:id="rId21"/>
    <p:sldId id="611" r:id="rId22"/>
    <p:sldId id="612" r:id="rId23"/>
    <p:sldId id="614" r:id="rId24"/>
    <p:sldId id="613" r:id="rId25"/>
    <p:sldId id="589" r:id="rId26"/>
    <p:sldId id="626" r:id="rId27"/>
    <p:sldId id="576" r:id="rId28"/>
    <p:sldId id="565" r:id="rId29"/>
    <p:sldId id="585" r:id="rId30"/>
    <p:sldId id="597" r:id="rId31"/>
    <p:sldId id="620" r:id="rId32"/>
    <p:sldId id="584" r:id="rId33"/>
    <p:sldId id="627" r:id="rId34"/>
    <p:sldId id="578" r:id="rId35"/>
    <p:sldId id="615" r:id="rId36"/>
    <p:sldId id="616" r:id="rId37"/>
    <p:sldId id="617" r:id="rId38"/>
    <p:sldId id="618" r:id="rId39"/>
    <p:sldId id="590" r:id="rId40"/>
    <p:sldId id="628" r:id="rId41"/>
    <p:sldId id="579" r:id="rId42"/>
    <p:sldId id="566" r:id="rId43"/>
    <p:sldId id="588" r:id="rId44"/>
    <p:sldId id="600" r:id="rId45"/>
    <p:sldId id="607" r:id="rId46"/>
    <p:sldId id="623" r:id="rId47"/>
    <p:sldId id="629" r:id="rId48"/>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os="936" userDrawn="1">
          <p15:clr>
            <a:srgbClr val="A4A3A4"/>
          </p15:clr>
        </p15:guide>
        <p15:guide id="3" pos="5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uire, Lisa (CDC/ONDIEH/NCIPC)" initials="LCM" lastIdx="2" clrIdx="0"/>
  <p:cmAuthor id="1" name="CDC User" initials="DAG" lastIdx="3" clrIdx="1"/>
  <p:cmAuthor id="2" name="Park, Sohyun (CDC/DDNID/NCCDPHP/DNPAO)" initials="PS(" lastIdx="15" clrIdx="2">
    <p:extLst>
      <p:ext uri="{19B8F6BF-5375-455C-9EA6-DF929625EA0E}">
        <p15:presenceInfo xmlns:p15="http://schemas.microsoft.com/office/powerpoint/2012/main" userId="S::GEO7@cdc.gov::b1367bfa-f2a1-44e3-a648-ec9ee192bfac" providerId="AD"/>
      </p:ext>
    </p:extLst>
  </p:cmAuthor>
  <p:cmAuthor id="3" name="Seung Hee" initials="SH" lastIdx="3" clrIdx="3">
    <p:extLst>
      <p:ext uri="{19B8F6BF-5375-455C-9EA6-DF929625EA0E}">
        <p15:presenceInfo xmlns:p15="http://schemas.microsoft.com/office/powerpoint/2012/main" userId="S::xde5@cdc.gov::62db3593-58ad-4ec6-b072-1cdac82d1a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80808"/>
    <a:srgbClr val="BCE292"/>
    <a:srgbClr val="9ED561"/>
    <a:srgbClr val="E8FECE"/>
    <a:srgbClr val="FAF400"/>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A1CAD-9FBB-41A6-A777-418533CED745}" v="2" dt="2022-02-25T14:18:18.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5" autoAdjust="0"/>
    <p:restoredTop sz="93910" autoAdjust="0"/>
  </p:normalViewPr>
  <p:slideViewPr>
    <p:cSldViewPr snapToGrid="0">
      <p:cViewPr varScale="1">
        <p:scale>
          <a:sx n="110" d="100"/>
          <a:sy n="110" d="100"/>
        </p:scale>
        <p:origin x="1044" y="102"/>
      </p:cViewPr>
      <p:guideLst>
        <p:guide orient="horz" pos="3632"/>
        <p:guide pos="93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Lixia (CDC/DDNID/NCCDPHP/DNPAO)" userId="4676f9d5-1308-442c-a674-67b1138ed07f" providerId="ADAL" clId="{2B1A1CAD-9FBB-41A6-A777-418533CED745}"/>
    <pc:docChg chg="undo custSel modSld">
      <pc:chgData name="Zhao, Lixia (CDC/DDNID/NCCDPHP/DNPAO)" userId="4676f9d5-1308-442c-a674-67b1138ed07f" providerId="ADAL" clId="{2B1A1CAD-9FBB-41A6-A777-418533CED745}" dt="2022-02-25T15:09:17.229" v="502" actId="20577"/>
      <pc:docMkLst>
        <pc:docMk/>
      </pc:docMkLst>
      <pc:sldChg chg="modSp mod delCm">
        <pc:chgData name="Zhao, Lixia (CDC/DDNID/NCCDPHP/DNPAO)" userId="4676f9d5-1308-442c-a674-67b1138ed07f" providerId="ADAL" clId="{2B1A1CAD-9FBB-41A6-A777-418533CED745}" dt="2022-02-25T14:15:18.869" v="52" actId="114"/>
        <pc:sldMkLst>
          <pc:docMk/>
          <pc:sldMk cId="2205794686" sldId="556"/>
        </pc:sldMkLst>
        <pc:spChg chg="mod">
          <ac:chgData name="Zhao, Lixia (CDC/DDNID/NCCDPHP/DNPAO)" userId="4676f9d5-1308-442c-a674-67b1138ed07f" providerId="ADAL" clId="{2B1A1CAD-9FBB-41A6-A777-418533CED745}" dt="2022-02-25T14:15:18.869" v="52" actId="114"/>
          <ac:spMkLst>
            <pc:docMk/>
            <pc:sldMk cId="2205794686" sldId="556"/>
            <ac:spMk id="4" creationId="{00000000-0000-0000-0000-000000000000}"/>
          </ac:spMkLst>
        </pc:spChg>
      </pc:sldChg>
      <pc:sldChg chg="modSp mod">
        <pc:chgData name="Zhao, Lixia (CDC/DDNID/NCCDPHP/DNPAO)" userId="4676f9d5-1308-442c-a674-67b1138ed07f" providerId="ADAL" clId="{2B1A1CAD-9FBB-41A6-A777-418533CED745}" dt="2022-02-25T15:01:33.522" v="126" actId="1038"/>
        <pc:sldMkLst>
          <pc:docMk/>
          <pc:sldMk cId="1049018050" sldId="569"/>
        </pc:sldMkLst>
        <pc:spChg chg="mod">
          <ac:chgData name="Zhao, Lixia (CDC/DDNID/NCCDPHP/DNPAO)" userId="4676f9d5-1308-442c-a674-67b1138ed07f" providerId="ADAL" clId="{2B1A1CAD-9FBB-41A6-A777-418533CED745}" dt="2022-02-25T15:01:33.522" v="126" actId="1038"/>
          <ac:spMkLst>
            <pc:docMk/>
            <pc:sldMk cId="1049018050" sldId="569"/>
            <ac:spMk id="8" creationId="{00000000-0000-0000-0000-000000000000}"/>
          </ac:spMkLst>
        </pc:spChg>
      </pc:sldChg>
      <pc:sldChg chg="modSp mod delCm">
        <pc:chgData name="Zhao, Lixia (CDC/DDNID/NCCDPHP/DNPAO)" userId="4676f9d5-1308-442c-a674-67b1138ed07f" providerId="ADAL" clId="{2B1A1CAD-9FBB-41A6-A777-418533CED745}" dt="2022-02-25T15:01:18.875" v="105" actId="1038"/>
        <pc:sldMkLst>
          <pc:docMk/>
          <pc:sldMk cId="3283280393" sldId="572"/>
        </pc:sldMkLst>
        <pc:spChg chg="mod">
          <ac:chgData name="Zhao, Lixia (CDC/DDNID/NCCDPHP/DNPAO)" userId="4676f9d5-1308-442c-a674-67b1138ed07f" providerId="ADAL" clId="{2B1A1CAD-9FBB-41A6-A777-418533CED745}" dt="2022-02-25T15:01:18.875" v="105" actId="1038"/>
          <ac:spMkLst>
            <pc:docMk/>
            <pc:sldMk cId="3283280393" sldId="572"/>
            <ac:spMk id="6" creationId="{00000000-0000-0000-0000-000000000000}"/>
          </ac:spMkLst>
        </pc:spChg>
      </pc:sldChg>
      <pc:sldChg chg="modSp mod">
        <pc:chgData name="Zhao, Lixia (CDC/DDNID/NCCDPHP/DNPAO)" userId="4676f9d5-1308-442c-a674-67b1138ed07f" providerId="ADAL" clId="{2B1A1CAD-9FBB-41A6-A777-418533CED745}" dt="2022-02-25T15:03:39.652" v="215" actId="1037"/>
        <pc:sldMkLst>
          <pc:docMk/>
          <pc:sldMk cId="3620233786" sldId="575"/>
        </pc:sldMkLst>
        <pc:spChg chg="mod">
          <ac:chgData name="Zhao, Lixia (CDC/DDNID/NCCDPHP/DNPAO)" userId="4676f9d5-1308-442c-a674-67b1138ed07f" providerId="ADAL" clId="{2B1A1CAD-9FBB-41A6-A777-418533CED745}" dt="2022-02-25T15:03:39.652" v="215" actId="1037"/>
          <ac:spMkLst>
            <pc:docMk/>
            <pc:sldMk cId="3620233786" sldId="575"/>
            <ac:spMk id="6" creationId="{00000000-0000-0000-0000-000000000000}"/>
          </ac:spMkLst>
        </pc:spChg>
      </pc:sldChg>
      <pc:sldChg chg="modSp mod delCm">
        <pc:chgData name="Zhao, Lixia (CDC/DDNID/NCCDPHP/DNPAO)" userId="4676f9d5-1308-442c-a674-67b1138ed07f" providerId="ADAL" clId="{2B1A1CAD-9FBB-41A6-A777-418533CED745}" dt="2022-02-25T14:20:43.680" v="61" actId="1592"/>
        <pc:sldMkLst>
          <pc:docMk/>
          <pc:sldMk cId="2590918135" sldId="576"/>
        </pc:sldMkLst>
        <pc:spChg chg="mod">
          <ac:chgData name="Zhao, Lixia (CDC/DDNID/NCCDPHP/DNPAO)" userId="4676f9d5-1308-442c-a674-67b1138ed07f" providerId="ADAL" clId="{2B1A1CAD-9FBB-41A6-A777-418533CED745}" dt="2022-02-25T14:19:35.223" v="57" actId="1076"/>
          <ac:spMkLst>
            <pc:docMk/>
            <pc:sldMk cId="2590918135" sldId="576"/>
            <ac:spMk id="2" creationId="{00000000-0000-0000-0000-000000000000}"/>
          </ac:spMkLst>
        </pc:spChg>
      </pc:sldChg>
      <pc:sldChg chg="modSp mod">
        <pc:chgData name="Zhao, Lixia (CDC/DDNID/NCCDPHP/DNPAO)" userId="4676f9d5-1308-442c-a674-67b1138ed07f" providerId="ADAL" clId="{2B1A1CAD-9FBB-41A6-A777-418533CED745}" dt="2022-02-25T15:05:27.490" v="352" actId="1038"/>
        <pc:sldMkLst>
          <pc:docMk/>
          <pc:sldMk cId="2676490315" sldId="578"/>
        </pc:sldMkLst>
        <pc:spChg chg="mod">
          <ac:chgData name="Zhao, Lixia (CDC/DDNID/NCCDPHP/DNPAO)" userId="4676f9d5-1308-442c-a674-67b1138ed07f" providerId="ADAL" clId="{2B1A1CAD-9FBB-41A6-A777-418533CED745}" dt="2022-02-25T15:05:27.490" v="352" actId="1038"/>
          <ac:spMkLst>
            <pc:docMk/>
            <pc:sldMk cId="2676490315" sldId="578"/>
            <ac:spMk id="8" creationId="{00000000-0000-0000-0000-000000000000}"/>
          </ac:spMkLst>
        </pc:spChg>
      </pc:sldChg>
      <pc:sldChg chg="delCm">
        <pc:chgData name="Zhao, Lixia (CDC/DDNID/NCCDPHP/DNPAO)" userId="4676f9d5-1308-442c-a674-67b1138ed07f" providerId="ADAL" clId="{2B1A1CAD-9FBB-41A6-A777-418533CED745}" dt="2022-02-25T14:21:56.668" v="64" actId="1592"/>
        <pc:sldMkLst>
          <pc:docMk/>
          <pc:sldMk cId="680838176" sldId="579"/>
        </pc:sldMkLst>
      </pc:sldChg>
      <pc:sldChg chg="modSp mod">
        <pc:chgData name="Zhao, Lixia (CDC/DDNID/NCCDPHP/DNPAO)" userId="4676f9d5-1308-442c-a674-67b1138ed07f" providerId="ADAL" clId="{2B1A1CAD-9FBB-41A6-A777-418533CED745}" dt="2022-02-25T14:15:13.201" v="51" actId="114"/>
        <pc:sldMkLst>
          <pc:docMk/>
          <pc:sldMk cId="2275861802" sldId="582"/>
        </pc:sldMkLst>
        <pc:spChg chg="mod">
          <ac:chgData name="Zhao, Lixia (CDC/DDNID/NCCDPHP/DNPAO)" userId="4676f9d5-1308-442c-a674-67b1138ed07f" providerId="ADAL" clId="{2B1A1CAD-9FBB-41A6-A777-418533CED745}" dt="2022-02-25T14:15:13.201" v="51" actId="114"/>
          <ac:spMkLst>
            <pc:docMk/>
            <pc:sldMk cId="2275861802" sldId="582"/>
            <ac:spMk id="4" creationId="{00000000-0000-0000-0000-000000000000}"/>
          </ac:spMkLst>
        </pc:spChg>
      </pc:sldChg>
      <pc:sldChg chg="modSp mod">
        <pc:chgData name="Zhao, Lixia (CDC/DDNID/NCCDPHP/DNPAO)" userId="4676f9d5-1308-442c-a674-67b1138ed07f" providerId="ADAL" clId="{2B1A1CAD-9FBB-41A6-A777-418533CED745}" dt="2022-02-25T14:14:51.847" v="48" actId="114"/>
        <pc:sldMkLst>
          <pc:docMk/>
          <pc:sldMk cId="629786298" sldId="583"/>
        </pc:sldMkLst>
        <pc:spChg chg="mod">
          <ac:chgData name="Zhao, Lixia (CDC/DDNID/NCCDPHP/DNPAO)" userId="4676f9d5-1308-442c-a674-67b1138ed07f" providerId="ADAL" clId="{2B1A1CAD-9FBB-41A6-A777-418533CED745}" dt="2022-02-25T14:14:51.847" v="48" actId="114"/>
          <ac:spMkLst>
            <pc:docMk/>
            <pc:sldMk cId="629786298" sldId="583"/>
            <ac:spMk id="4" creationId="{00000000-0000-0000-0000-000000000000}"/>
          </ac:spMkLst>
        </pc:spChg>
      </pc:sldChg>
      <pc:sldChg chg="modSp mod">
        <pc:chgData name="Zhao, Lixia (CDC/DDNID/NCCDPHP/DNPAO)" userId="4676f9d5-1308-442c-a674-67b1138ed07f" providerId="ADAL" clId="{2B1A1CAD-9FBB-41A6-A777-418533CED745}" dt="2022-02-25T15:04:34.497" v="312" actId="1038"/>
        <pc:sldMkLst>
          <pc:docMk/>
          <pc:sldMk cId="236239050" sldId="589"/>
        </pc:sldMkLst>
        <pc:spChg chg="mod">
          <ac:chgData name="Zhao, Lixia (CDC/DDNID/NCCDPHP/DNPAO)" userId="4676f9d5-1308-442c-a674-67b1138ed07f" providerId="ADAL" clId="{2B1A1CAD-9FBB-41A6-A777-418533CED745}" dt="2022-02-25T15:04:34.497" v="312" actId="1038"/>
          <ac:spMkLst>
            <pc:docMk/>
            <pc:sldMk cId="236239050" sldId="589"/>
            <ac:spMk id="10" creationId="{00000000-0000-0000-0000-000000000000}"/>
          </ac:spMkLst>
        </pc:spChg>
      </pc:sldChg>
      <pc:sldChg chg="modSp mod">
        <pc:chgData name="Zhao, Lixia (CDC/DDNID/NCCDPHP/DNPAO)" userId="4676f9d5-1308-442c-a674-67b1138ed07f" providerId="ADAL" clId="{2B1A1CAD-9FBB-41A6-A777-418533CED745}" dt="2022-02-25T14:15:06.698" v="50" actId="114"/>
        <pc:sldMkLst>
          <pc:docMk/>
          <pc:sldMk cId="1135985675" sldId="594"/>
        </pc:sldMkLst>
        <pc:spChg chg="mod">
          <ac:chgData name="Zhao, Lixia (CDC/DDNID/NCCDPHP/DNPAO)" userId="4676f9d5-1308-442c-a674-67b1138ed07f" providerId="ADAL" clId="{2B1A1CAD-9FBB-41A6-A777-418533CED745}" dt="2022-02-25T14:15:06.698" v="50" actId="114"/>
          <ac:spMkLst>
            <pc:docMk/>
            <pc:sldMk cId="1135985675" sldId="594"/>
            <ac:spMk id="4" creationId="{00000000-0000-0000-0000-000000000000}"/>
          </ac:spMkLst>
        </pc:spChg>
      </pc:sldChg>
      <pc:sldChg chg="modSp mod delCm">
        <pc:chgData name="Zhao, Lixia (CDC/DDNID/NCCDPHP/DNPAO)" userId="4676f9d5-1308-442c-a674-67b1138ed07f" providerId="ADAL" clId="{2B1A1CAD-9FBB-41A6-A777-418533CED745}" dt="2022-02-25T14:14:59.201" v="49" actId="114"/>
        <pc:sldMkLst>
          <pc:docMk/>
          <pc:sldMk cId="2633934547" sldId="603"/>
        </pc:sldMkLst>
        <pc:spChg chg="mod">
          <ac:chgData name="Zhao, Lixia (CDC/DDNID/NCCDPHP/DNPAO)" userId="4676f9d5-1308-442c-a674-67b1138ed07f" providerId="ADAL" clId="{2B1A1CAD-9FBB-41A6-A777-418533CED745}" dt="2022-02-25T14:14:59.201" v="49" actId="114"/>
          <ac:spMkLst>
            <pc:docMk/>
            <pc:sldMk cId="2633934547" sldId="603"/>
            <ac:spMk id="4" creationId="{00000000-0000-0000-0000-000000000000}"/>
          </ac:spMkLst>
        </pc:spChg>
      </pc:sldChg>
      <pc:sldChg chg="modSp mod delCm">
        <pc:chgData name="Zhao, Lixia (CDC/DDNID/NCCDPHP/DNPAO)" userId="4676f9d5-1308-442c-a674-67b1138ed07f" providerId="ADAL" clId="{2B1A1CAD-9FBB-41A6-A777-418533CED745}" dt="2022-02-25T14:23:00.015" v="76" actId="1592"/>
        <pc:sldMkLst>
          <pc:docMk/>
          <pc:sldMk cId="313812457" sldId="607"/>
        </pc:sldMkLst>
        <pc:spChg chg="mod">
          <ac:chgData name="Zhao, Lixia (CDC/DDNID/NCCDPHP/DNPAO)" userId="4676f9d5-1308-442c-a674-67b1138ed07f" providerId="ADAL" clId="{2B1A1CAD-9FBB-41A6-A777-418533CED745}" dt="2022-02-25T14:22:53.213" v="75" actId="1035"/>
          <ac:spMkLst>
            <pc:docMk/>
            <pc:sldMk cId="313812457" sldId="607"/>
            <ac:spMk id="4" creationId="{00000000-0000-0000-0000-000000000000}"/>
          </ac:spMkLst>
        </pc:spChg>
      </pc:sldChg>
      <pc:sldChg chg="modSp mod">
        <pc:chgData name="Zhao, Lixia (CDC/DDNID/NCCDPHP/DNPAO)" userId="4676f9d5-1308-442c-a674-67b1138ed07f" providerId="ADAL" clId="{2B1A1CAD-9FBB-41A6-A777-418533CED745}" dt="2022-02-25T15:01:42.293" v="137" actId="1038"/>
        <pc:sldMkLst>
          <pc:docMk/>
          <pc:sldMk cId="3783847138" sldId="608"/>
        </pc:sldMkLst>
        <pc:spChg chg="mod">
          <ac:chgData name="Zhao, Lixia (CDC/DDNID/NCCDPHP/DNPAO)" userId="4676f9d5-1308-442c-a674-67b1138ed07f" providerId="ADAL" clId="{2B1A1CAD-9FBB-41A6-A777-418533CED745}" dt="2022-02-25T15:01:42.293" v="137" actId="1038"/>
          <ac:spMkLst>
            <pc:docMk/>
            <pc:sldMk cId="3783847138" sldId="608"/>
            <ac:spMk id="6" creationId="{00000000-0000-0000-0000-000000000000}"/>
          </ac:spMkLst>
        </pc:spChg>
      </pc:sldChg>
      <pc:sldChg chg="modSp mod">
        <pc:chgData name="Zhao, Lixia (CDC/DDNID/NCCDPHP/DNPAO)" userId="4676f9d5-1308-442c-a674-67b1138ed07f" providerId="ADAL" clId="{2B1A1CAD-9FBB-41A6-A777-418533CED745}" dt="2022-02-25T15:02:00.446" v="158" actId="1037"/>
        <pc:sldMkLst>
          <pc:docMk/>
          <pc:sldMk cId="1742894204" sldId="610"/>
        </pc:sldMkLst>
        <pc:spChg chg="mod">
          <ac:chgData name="Zhao, Lixia (CDC/DDNID/NCCDPHP/DNPAO)" userId="4676f9d5-1308-442c-a674-67b1138ed07f" providerId="ADAL" clId="{2B1A1CAD-9FBB-41A6-A777-418533CED745}" dt="2022-02-25T15:02:00.446" v="158" actId="1037"/>
          <ac:spMkLst>
            <pc:docMk/>
            <pc:sldMk cId="1742894204" sldId="610"/>
            <ac:spMk id="8" creationId="{00000000-0000-0000-0000-000000000000}"/>
          </ac:spMkLst>
        </pc:spChg>
      </pc:sldChg>
      <pc:sldChg chg="delSp modSp mod delCm">
        <pc:chgData name="Zhao, Lixia (CDC/DDNID/NCCDPHP/DNPAO)" userId="4676f9d5-1308-442c-a674-67b1138ed07f" providerId="ADAL" clId="{2B1A1CAD-9FBB-41A6-A777-418533CED745}" dt="2022-02-25T15:03:49.727" v="240" actId="1038"/>
        <pc:sldMkLst>
          <pc:docMk/>
          <pc:sldMk cId="2438736732" sldId="611"/>
        </pc:sldMkLst>
        <pc:spChg chg="mod">
          <ac:chgData name="Zhao, Lixia (CDC/DDNID/NCCDPHP/DNPAO)" userId="4676f9d5-1308-442c-a674-67b1138ed07f" providerId="ADAL" clId="{2B1A1CAD-9FBB-41A6-A777-418533CED745}" dt="2022-02-25T15:03:49.727" v="240" actId="1038"/>
          <ac:spMkLst>
            <pc:docMk/>
            <pc:sldMk cId="2438736732" sldId="611"/>
            <ac:spMk id="6" creationId="{00000000-0000-0000-0000-000000000000}"/>
          </ac:spMkLst>
        </pc:spChg>
        <pc:picChg chg="del">
          <ac:chgData name="Zhao, Lixia (CDC/DDNID/NCCDPHP/DNPAO)" userId="4676f9d5-1308-442c-a674-67b1138ed07f" providerId="ADAL" clId="{2B1A1CAD-9FBB-41A6-A777-418533CED745}" dt="2022-02-25T14:01:25.362" v="0" actId="478"/>
          <ac:picMkLst>
            <pc:docMk/>
            <pc:sldMk cId="2438736732" sldId="611"/>
            <ac:picMk id="11" creationId="{00000000-0000-0000-0000-000000000000}"/>
          </ac:picMkLst>
        </pc:picChg>
      </pc:sldChg>
      <pc:sldChg chg="modSp mod">
        <pc:chgData name="Zhao, Lixia (CDC/DDNID/NCCDPHP/DNPAO)" userId="4676f9d5-1308-442c-a674-67b1138ed07f" providerId="ADAL" clId="{2B1A1CAD-9FBB-41A6-A777-418533CED745}" dt="2022-02-25T15:04:01.972" v="259" actId="1038"/>
        <pc:sldMkLst>
          <pc:docMk/>
          <pc:sldMk cId="3431949735" sldId="612"/>
        </pc:sldMkLst>
        <pc:spChg chg="mod">
          <ac:chgData name="Zhao, Lixia (CDC/DDNID/NCCDPHP/DNPAO)" userId="4676f9d5-1308-442c-a674-67b1138ed07f" providerId="ADAL" clId="{2B1A1CAD-9FBB-41A6-A777-418533CED745}" dt="2022-02-25T15:04:01.972" v="259" actId="1038"/>
          <ac:spMkLst>
            <pc:docMk/>
            <pc:sldMk cId="3431949735" sldId="612"/>
            <ac:spMk id="9" creationId="{00000000-0000-0000-0000-000000000000}"/>
          </ac:spMkLst>
        </pc:spChg>
      </pc:sldChg>
      <pc:sldChg chg="modSp mod">
        <pc:chgData name="Zhao, Lixia (CDC/DDNID/NCCDPHP/DNPAO)" userId="4676f9d5-1308-442c-a674-67b1138ed07f" providerId="ADAL" clId="{2B1A1CAD-9FBB-41A6-A777-418533CED745}" dt="2022-02-25T15:04:21.309" v="293" actId="1037"/>
        <pc:sldMkLst>
          <pc:docMk/>
          <pc:sldMk cId="4275552116" sldId="613"/>
        </pc:sldMkLst>
        <pc:spChg chg="mod">
          <ac:chgData name="Zhao, Lixia (CDC/DDNID/NCCDPHP/DNPAO)" userId="4676f9d5-1308-442c-a674-67b1138ed07f" providerId="ADAL" clId="{2B1A1CAD-9FBB-41A6-A777-418533CED745}" dt="2022-02-25T15:04:21.309" v="293" actId="1037"/>
          <ac:spMkLst>
            <pc:docMk/>
            <pc:sldMk cId="4275552116" sldId="613"/>
            <ac:spMk id="6" creationId="{00000000-0000-0000-0000-000000000000}"/>
          </ac:spMkLst>
        </pc:spChg>
      </pc:sldChg>
      <pc:sldChg chg="modSp mod">
        <pc:chgData name="Zhao, Lixia (CDC/DDNID/NCCDPHP/DNPAO)" userId="4676f9d5-1308-442c-a674-67b1138ed07f" providerId="ADAL" clId="{2B1A1CAD-9FBB-41A6-A777-418533CED745}" dt="2022-02-25T15:04:11.673" v="272" actId="1038"/>
        <pc:sldMkLst>
          <pc:docMk/>
          <pc:sldMk cId="1197698656" sldId="614"/>
        </pc:sldMkLst>
        <pc:spChg chg="mod">
          <ac:chgData name="Zhao, Lixia (CDC/DDNID/NCCDPHP/DNPAO)" userId="4676f9d5-1308-442c-a674-67b1138ed07f" providerId="ADAL" clId="{2B1A1CAD-9FBB-41A6-A777-418533CED745}" dt="2022-02-25T15:04:11.673" v="272" actId="1038"/>
          <ac:spMkLst>
            <pc:docMk/>
            <pc:sldMk cId="1197698656" sldId="614"/>
            <ac:spMk id="5" creationId="{00000000-0000-0000-0000-000000000000}"/>
          </ac:spMkLst>
        </pc:spChg>
      </pc:sldChg>
      <pc:sldChg chg="modSp mod">
        <pc:chgData name="Zhao, Lixia (CDC/DDNID/NCCDPHP/DNPAO)" userId="4676f9d5-1308-442c-a674-67b1138ed07f" providerId="ADAL" clId="{2B1A1CAD-9FBB-41A6-A777-418533CED745}" dt="2022-02-25T15:05:36.526" v="372" actId="1038"/>
        <pc:sldMkLst>
          <pc:docMk/>
          <pc:sldMk cId="308925970" sldId="615"/>
        </pc:sldMkLst>
        <pc:spChg chg="mod">
          <ac:chgData name="Zhao, Lixia (CDC/DDNID/NCCDPHP/DNPAO)" userId="4676f9d5-1308-442c-a674-67b1138ed07f" providerId="ADAL" clId="{2B1A1CAD-9FBB-41A6-A777-418533CED745}" dt="2022-02-25T15:05:36.526" v="372" actId="1038"/>
          <ac:spMkLst>
            <pc:docMk/>
            <pc:sldMk cId="308925970" sldId="615"/>
            <ac:spMk id="8" creationId="{00000000-0000-0000-0000-000000000000}"/>
          </ac:spMkLst>
        </pc:spChg>
      </pc:sldChg>
      <pc:sldChg chg="modSp mod">
        <pc:chgData name="Zhao, Lixia (CDC/DDNID/NCCDPHP/DNPAO)" userId="4676f9d5-1308-442c-a674-67b1138ed07f" providerId="ADAL" clId="{2B1A1CAD-9FBB-41A6-A777-418533CED745}" dt="2022-02-25T15:05:49.290" v="405" actId="1035"/>
        <pc:sldMkLst>
          <pc:docMk/>
          <pc:sldMk cId="1323825577" sldId="616"/>
        </pc:sldMkLst>
        <pc:spChg chg="mod">
          <ac:chgData name="Zhao, Lixia (CDC/DDNID/NCCDPHP/DNPAO)" userId="4676f9d5-1308-442c-a674-67b1138ed07f" providerId="ADAL" clId="{2B1A1CAD-9FBB-41A6-A777-418533CED745}" dt="2022-02-25T15:05:49.290" v="405" actId="1035"/>
          <ac:spMkLst>
            <pc:docMk/>
            <pc:sldMk cId="1323825577" sldId="616"/>
            <ac:spMk id="6" creationId="{00000000-0000-0000-0000-000000000000}"/>
          </ac:spMkLst>
        </pc:spChg>
      </pc:sldChg>
      <pc:sldChg chg="modSp mod">
        <pc:chgData name="Zhao, Lixia (CDC/DDNID/NCCDPHP/DNPAO)" userId="4676f9d5-1308-442c-a674-67b1138ed07f" providerId="ADAL" clId="{2B1A1CAD-9FBB-41A6-A777-418533CED745}" dt="2022-02-25T15:06:20.991" v="424" actId="1038"/>
        <pc:sldMkLst>
          <pc:docMk/>
          <pc:sldMk cId="843455537" sldId="617"/>
        </pc:sldMkLst>
        <pc:spChg chg="mod">
          <ac:chgData name="Zhao, Lixia (CDC/DDNID/NCCDPHP/DNPAO)" userId="4676f9d5-1308-442c-a674-67b1138ed07f" providerId="ADAL" clId="{2B1A1CAD-9FBB-41A6-A777-418533CED745}" dt="2022-02-25T15:06:20.991" v="424" actId="1038"/>
          <ac:spMkLst>
            <pc:docMk/>
            <pc:sldMk cId="843455537" sldId="617"/>
            <ac:spMk id="6" creationId="{00000000-0000-0000-0000-000000000000}"/>
          </ac:spMkLst>
        </pc:spChg>
      </pc:sldChg>
      <pc:sldChg chg="modSp mod">
        <pc:chgData name="Zhao, Lixia (CDC/DDNID/NCCDPHP/DNPAO)" userId="4676f9d5-1308-442c-a674-67b1138ed07f" providerId="ADAL" clId="{2B1A1CAD-9FBB-41A6-A777-418533CED745}" dt="2022-02-25T15:06:34.811" v="444" actId="1036"/>
        <pc:sldMkLst>
          <pc:docMk/>
          <pc:sldMk cId="494435140" sldId="618"/>
        </pc:sldMkLst>
        <pc:spChg chg="mod">
          <ac:chgData name="Zhao, Lixia (CDC/DDNID/NCCDPHP/DNPAO)" userId="4676f9d5-1308-442c-a674-67b1138ed07f" providerId="ADAL" clId="{2B1A1CAD-9FBB-41A6-A777-418533CED745}" dt="2022-02-25T15:06:34.811" v="444" actId="1036"/>
          <ac:spMkLst>
            <pc:docMk/>
            <pc:sldMk cId="494435140" sldId="618"/>
            <ac:spMk id="6" creationId="{00000000-0000-0000-0000-000000000000}"/>
          </ac:spMkLst>
        </pc:spChg>
      </pc:sldChg>
      <pc:sldChg chg="modSp mod delCm">
        <pc:chgData name="Zhao, Lixia (CDC/DDNID/NCCDPHP/DNPAO)" userId="4676f9d5-1308-442c-a674-67b1138ed07f" providerId="ADAL" clId="{2B1A1CAD-9FBB-41A6-A777-418533CED745}" dt="2022-02-25T14:15:30.869" v="53" actId="114"/>
        <pc:sldMkLst>
          <pc:docMk/>
          <pc:sldMk cId="2952914100" sldId="619"/>
        </pc:sldMkLst>
        <pc:spChg chg="mod">
          <ac:chgData name="Zhao, Lixia (CDC/DDNID/NCCDPHP/DNPAO)" userId="4676f9d5-1308-442c-a674-67b1138ed07f" providerId="ADAL" clId="{2B1A1CAD-9FBB-41A6-A777-418533CED745}" dt="2022-02-25T14:15:30.869" v="53" actId="114"/>
          <ac:spMkLst>
            <pc:docMk/>
            <pc:sldMk cId="2952914100" sldId="619"/>
            <ac:spMk id="4" creationId="{00000000-0000-0000-0000-000000000000}"/>
          </ac:spMkLst>
        </pc:spChg>
      </pc:sldChg>
      <pc:sldChg chg="modSp mod">
        <pc:chgData name="Zhao, Lixia (CDC/DDNID/NCCDPHP/DNPAO)" userId="4676f9d5-1308-442c-a674-67b1138ed07f" providerId="ADAL" clId="{2B1A1CAD-9FBB-41A6-A777-418533CED745}" dt="2022-02-25T15:02:17.618" v="171" actId="1038"/>
        <pc:sldMkLst>
          <pc:docMk/>
          <pc:sldMk cId="212582684" sldId="622"/>
        </pc:sldMkLst>
        <pc:spChg chg="mod">
          <ac:chgData name="Zhao, Lixia (CDC/DDNID/NCCDPHP/DNPAO)" userId="4676f9d5-1308-442c-a674-67b1138ed07f" providerId="ADAL" clId="{2B1A1CAD-9FBB-41A6-A777-418533CED745}" dt="2022-02-25T15:02:17.618" v="171" actId="1038"/>
          <ac:spMkLst>
            <pc:docMk/>
            <pc:sldMk cId="212582684" sldId="622"/>
            <ac:spMk id="9" creationId="{00000000-0000-0000-0000-000000000000}"/>
          </ac:spMkLst>
        </pc:spChg>
      </pc:sldChg>
      <pc:sldChg chg="modSp mod">
        <pc:chgData name="Zhao, Lixia (CDC/DDNID/NCCDPHP/DNPAO)" userId="4676f9d5-1308-442c-a674-67b1138ed07f" providerId="ADAL" clId="{2B1A1CAD-9FBB-41A6-A777-418533CED745}" dt="2022-02-25T15:07:56.277" v="452" actId="14100"/>
        <pc:sldMkLst>
          <pc:docMk/>
          <pc:sldMk cId="3017091614" sldId="624"/>
        </pc:sldMkLst>
        <pc:spChg chg="mod">
          <ac:chgData name="Zhao, Lixia (CDC/DDNID/NCCDPHP/DNPAO)" userId="4676f9d5-1308-442c-a674-67b1138ed07f" providerId="ADAL" clId="{2B1A1CAD-9FBB-41A6-A777-418533CED745}" dt="2022-02-25T15:07:56.277" v="452" actId="14100"/>
          <ac:spMkLst>
            <pc:docMk/>
            <pc:sldMk cId="3017091614" sldId="624"/>
            <ac:spMk id="9" creationId="{00000000-0000-0000-0000-000000000000}"/>
          </ac:spMkLst>
        </pc:spChg>
      </pc:sldChg>
      <pc:sldChg chg="addSp delSp modSp mod">
        <pc:chgData name="Zhao, Lixia (CDC/DDNID/NCCDPHP/DNPAO)" userId="4676f9d5-1308-442c-a674-67b1138ed07f" providerId="ADAL" clId="{2B1A1CAD-9FBB-41A6-A777-418533CED745}" dt="2022-02-25T14:18:18.423" v="56"/>
        <pc:sldMkLst>
          <pc:docMk/>
          <pc:sldMk cId="216131116" sldId="625"/>
        </pc:sldMkLst>
        <pc:spChg chg="add del mod">
          <ac:chgData name="Zhao, Lixia (CDC/DDNID/NCCDPHP/DNPAO)" userId="4676f9d5-1308-442c-a674-67b1138ed07f" providerId="ADAL" clId="{2B1A1CAD-9FBB-41A6-A777-418533CED745}" dt="2022-02-25T14:18:16.803" v="55" actId="478"/>
          <ac:spMkLst>
            <pc:docMk/>
            <pc:sldMk cId="216131116" sldId="625"/>
            <ac:spMk id="5" creationId="{2B31C7E6-74DB-4007-90A6-27699E81E560}"/>
          </ac:spMkLst>
        </pc:spChg>
        <pc:spChg chg="add del">
          <ac:chgData name="Zhao, Lixia (CDC/DDNID/NCCDPHP/DNPAO)" userId="4676f9d5-1308-442c-a674-67b1138ed07f" providerId="ADAL" clId="{2B1A1CAD-9FBB-41A6-A777-418533CED745}" dt="2022-02-25T14:12:16.976" v="44" actId="22"/>
          <ac:spMkLst>
            <pc:docMk/>
            <pc:sldMk cId="216131116" sldId="625"/>
            <ac:spMk id="9" creationId="{AA758751-A1B3-4168-AB42-DD6735662B39}"/>
          </ac:spMkLst>
        </pc:spChg>
        <pc:spChg chg="add del mod">
          <ac:chgData name="Zhao, Lixia (CDC/DDNID/NCCDPHP/DNPAO)" userId="4676f9d5-1308-442c-a674-67b1138ed07f" providerId="ADAL" clId="{2B1A1CAD-9FBB-41A6-A777-418533CED745}" dt="2022-02-25T14:18:12.909" v="54" actId="478"/>
          <ac:spMkLst>
            <pc:docMk/>
            <pc:sldMk cId="216131116" sldId="625"/>
            <ac:spMk id="10" creationId="{CFA50D7C-7DC4-49EA-9BC7-77F03DC6DDB8}"/>
          </ac:spMkLst>
        </pc:spChg>
        <pc:spChg chg="add mod">
          <ac:chgData name="Zhao, Lixia (CDC/DDNID/NCCDPHP/DNPAO)" userId="4676f9d5-1308-442c-a674-67b1138ed07f" providerId="ADAL" clId="{2B1A1CAD-9FBB-41A6-A777-418533CED745}" dt="2022-02-25T14:18:18.423" v="56"/>
          <ac:spMkLst>
            <pc:docMk/>
            <pc:sldMk cId="216131116" sldId="625"/>
            <ac:spMk id="11" creationId="{7529BF75-9C52-42F7-988F-CB1F20680969}"/>
          </ac:spMkLst>
        </pc:spChg>
        <pc:picChg chg="del mod">
          <ac:chgData name="Zhao, Lixia (CDC/DDNID/NCCDPHP/DNPAO)" userId="4676f9d5-1308-442c-a674-67b1138ed07f" providerId="ADAL" clId="{2B1A1CAD-9FBB-41A6-A777-418533CED745}" dt="2022-02-25T14:12:10.452" v="42" actId="478"/>
          <ac:picMkLst>
            <pc:docMk/>
            <pc:sldMk cId="216131116" sldId="625"/>
            <ac:picMk id="23" creationId="{4499BB14-1C6F-440F-B12D-40BA66AF1052}"/>
          </ac:picMkLst>
        </pc:picChg>
      </pc:sldChg>
      <pc:sldChg chg="modSp mod">
        <pc:chgData name="Zhao, Lixia (CDC/DDNID/NCCDPHP/DNPAO)" userId="4676f9d5-1308-442c-a674-67b1138ed07f" providerId="ADAL" clId="{2B1A1CAD-9FBB-41A6-A777-418533CED745}" dt="2022-02-25T15:09:17.229" v="502" actId="20577"/>
        <pc:sldMkLst>
          <pc:docMk/>
          <pc:sldMk cId="3251229562" sldId="626"/>
        </pc:sldMkLst>
        <pc:spChg chg="mod">
          <ac:chgData name="Zhao, Lixia (CDC/DDNID/NCCDPHP/DNPAO)" userId="4676f9d5-1308-442c-a674-67b1138ed07f" providerId="ADAL" clId="{2B1A1CAD-9FBB-41A6-A777-418533CED745}" dt="2022-02-25T15:09:17.229" v="502" actId="20577"/>
          <ac:spMkLst>
            <pc:docMk/>
            <pc:sldMk cId="3251229562" sldId="626"/>
            <ac:spMk id="10" creationId="{00000000-0000-0000-0000-000000000000}"/>
          </ac:spMkLst>
        </pc:spChg>
      </pc:sldChg>
      <pc:sldChg chg="addSp delSp modSp mod">
        <pc:chgData name="Zhao, Lixia (CDC/DDNID/NCCDPHP/DNPAO)" userId="4676f9d5-1308-442c-a674-67b1138ed07f" providerId="ADAL" clId="{2B1A1CAD-9FBB-41A6-A777-418533CED745}" dt="2022-02-25T14:23:43.682" v="85" actId="478"/>
        <pc:sldMkLst>
          <pc:docMk/>
          <pc:sldMk cId="3861136515" sldId="629"/>
        </pc:sldMkLst>
        <pc:spChg chg="add del mod">
          <ac:chgData name="Zhao, Lixia (CDC/DDNID/NCCDPHP/DNPAO)" userId="4676f9d5-1308-442c-a674-67b1138ed07f" providerId="ADAL" clId="{2B1A1CAD-9FBB-41A6-A777-418533CED745}" dt="2022-02-25T14:23:43.682" v="85" actId="478"/>
          <ac:spMkLst>
            <pc:docMk/>
            <pc:sldMk cId="3861136515" sldId="629"/>
            <ac:spMk id="4" creationId="{3FC75192-1CCF-4C6F-A033-1DDC10AF4D79}"/>
          </ac:spMkLst>
        </pc:spChg>
        <pc:spChg chg="add del mod">
          <ac:chgData name="Zhao, Lixia (CDC/DDNID/NCCDPHP/DNPAO)" userId="4676f9d5-1308-442c-a674-67b1138ed07f" providerId="ADAL" clId="{2B1A1CAD-9FBB-41A6-A777-418533CED745}" dt="2022-02-25T14:23:43.682" v="85" actId="478"/>
          <ac:spMkLst>
            <pc:docMk/>
            <pc:sldMk cId="3861136515" sldId="629"/>
            <ac:spMk id="8" creationId="{92242C3D-1601-42E0-9D21-17BCD44BEB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1" y="0"/>
            <a:ext cx="3033306"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0"/>
            <a:ext cx="3033305"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1" y="8694295"/>
            <a:ext cx="3033306"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3822"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defTabSz="916716"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19" y="0"/>
            <a:ext cx="3023821"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algn="r" defTabSz="916716"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5" y="4344027"/>
            <a:ext cx="5118209" cy="4114488"/>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491"/>
            <a:ext cx="3023822"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defTabSz="916716"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19" y="8686491"/>
            <a:ext cx="3023821"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algn="r" defTabSz="916716"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a:t>
            </a:fld>
            <a:endParaRPr lang="en-US"/>
          </a:p>
        </p:txBody>
      </p:sp>
    </p:spTree>
    <p:extLst>
      <p:ext uri="{BB962C8B-B14F-4D97-AF65-F5344CB8AC3E}">
        <p14:creationId xmlns:p14="http://schemas.microsoft.com/office/powerpoint/2010/main" val="10503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758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758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9580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10</a:t>
            </a:fld>
            <a:endParaRPr lang="en-US"/>
          </a:p>
        </p:txBody>
      </p:sp>
    </p:spTree>
    <p:extLst>
      <p:ext uri="{BB962C8B-B14F-4D97-AF65-F5344CB8AC3E}">
        <p14:creationId xmlns:p14="http://schemas.microsoft.com/office/powerpoint/2010/main" val="545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3307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213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764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31</a:t>
            </a:fld>
            <a:endParaRPr lang="en-US"/>
          </a:p>
        </p:txBody>
      </p:sp>
    </p:spTree>
    <p:extLst>
      <p:ext uri="{BB962C8B-B14F-4D97-AF65-F5344CB8AC3E}">
        <p14:creationId xmlns:p14="http://schemas.microsoft.com/office/powerpoint/2010/main" val="397790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38</a:t>
            </a:fld>
            <a:endParaRPr lang="en-US"/>
          </a:p>
        </p:txBody>
      </p:sp>
    </p:spTree>
    <p:extLst>
      <p:ext uri="{BB962C8B-B14F-4D97-AF65-F5344CB8AC3E}">
        <p14:creationId xmlns:p14="http://schemas.microsoft.com/office/powerpoint/2010/main" val="412954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8045264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191724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08058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176821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2090970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1"/>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514224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1"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1" y="1435102"/>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0805831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3229255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5"/>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1589806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9092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457200"/>
            <a:ext cx="9735669" cy="110265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876425"/>
            <a:ext cx="8229600" cy="3990975"/>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or higher.</a:t>
            </a:r>
          </a:p>
          <a:p>
            <a:pPr marL="0" indent="0">
              <a:buNone/>
            </a:pPr>
            <a:endParaRPr lang="en-US"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380" y="591947"/>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2017-2019</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White Adults, by State and Territory, BRFSS, 2017-2019">
            <a:extLst>
              <a:ext uri="{FF2B5EF4-FFF2-40B4-BE49-F238E27FC236}">
                <a16:creationId xmlns:a16="http://schemas.microsoft.com/office/drawing/2014/main" id="{5FEF096D-7C89-43AA-B53E-EC45CDE2ECAF}"/>
              </a:ext>
            </a:extLst>
          </p:cNvPr>
          <p:cNvPicPr>
            <a:picLocks noChangeAspect="1"/>
          </p:cNvPicPr>
          <p:nvPr/>
        </p:nvPicPr>
        <p:blipFill>
          <a:blip r:embed="rId3"/>
          <a:stretch>
            <a:fillRect/>
          </a:stretch>
        </p:blipFill>
        <p:spPr>
          <a:xfrm>
            <a:off x="861534" y="1443102"/>
            <a:ext cx="7980062" cy="4902265"/>
          </a:xfrm>
          <a:prstGeom prst="rect">
            <a:avLst/>
          </a:prstGeom>
        </p:spPr>
      </p:pic>
      <p:sp>
        <p:nvSpPr>
          <p:cNvPr id="9" name="TextBox 8"/>
          <p:cNvSpPr txBox="1"/>
          <p:nvPr/>
        </p:nvSpPr>
        <p:spPr>
          <a:xfrm>
            <a:off x="1299519" y="6383867"/>
            <a:ext cx="7542078" cy="400110"/>
          </a:xfrm>
          <a:prstGeom prst="rect">
            <a:avLst/>
          </a:prstGeom>
          <a:noFill/>
        </p:spPr>
        <p:txBody>
          <a:bodyPr wrap="square" rtlCol="0">
            <a:spAutoFit/>
          </a:bodyPr>
          <a:lstStyle/>
          <a:p>
            <a:pPr>
              <a:defRPr/>
            </a:pP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0916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2011-2013</a:t>
            </a:r>
          </a:p>
        </p:txBody>
      </p:sp>
      <p:sp>
        <p:nvSpPr>
          <p:cNvPr id="4" name="Text Placeholder 3"/>
          <p:cNvSpPr>
            <a:spLocks noGrp="1"/>
          </p:cNvSpPr>
          <p:nvPr>
            <p:ph type="body" sz="quarter" idx="11"/>
          </p:nvPr>
        </p:nvSpPr>
        <p:spPr>
          <a:xfrm>
            <a:off x="514350" y="5445456"/>
            <a:ext cx="9258300" cy="1296538"/>
          </a:xfrm>
        </p:spPr>
        <p:txBody>
          <a:bodyPr/>
          <a:lstStyle/>
          <a:p>
            <a:pPr lvl="0" indent="0"/>
            <a:endParaRPr lang="en-US" sz="900" dirty="0">
              <a:solidFill>
                <a:srgbClr val="060606"/>
              </a:solidFill>
              <a:latin typeface="Verdana" pitchFamily="34" charset="0"/>
            </a:endParaRPr>
          </a:p>
          <a:p>
            <a:pPr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924122527"/>
              </p:ext>
            </p:extLst>
          </p:nvPr>
        </p:nvGraphicFramePr>
        <p:xfrm>
          <a:off x="819331" y="1161886"/>
          <a:ext cx="4251102" cy="4832907"/>
        </p:xfrm>
        <a:graphic>
          <a:graphicData uri="http://schemas.openxmlformats.org/drawingml/2006/table">
            <a:tbl>
              <a:tblPr firstRow="1"/>
              <a:tblGrid>
                <a:gridCol w="1519604">
                  <a:extLst>
                    <a:ext uri="{9D8B030D-6E8A-4147-A177-3AD203B41FA5}">
                      <a16:colId xmlns:a16="http://schemas.microsoft.com/office/drawing/2014/main" val="20000"/>
                    </a:ext>
                  </a:extLst>
                </a:gridCol>
                <a:gridCol w="1176997">
                  <a:extLst>
                    <a:ext uri="{9D8B030D-6E8A-4147-A177-3AD203B41FA5}">
                      <a16:colId xmlns:a16="http://schemas.microsoft.com/office/drawing/2014/main" val="20001"/>
                    </a:ext>
                  </a:extLst>
                </a:gridCol>
                <a:gridCol w="1554501">
                  <a:extLst>
                    <a:ext uri="{9D8B030D-6E8A-4147-A177-3AD203B41FA5}">
                      <a16:colId xmlns:a16="http://schemas.microsoft.com/office/drawing/2014/main" val="20002"/>
                    </a:ext>
                  </a:extLst>
                </a:gridCol>
              </a:tblGrid>
              <a:tr h="21766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212">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212">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212">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(20.8, 23.3)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212">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212">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212">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212">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212">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212">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(8.8, 11.3)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212">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4203">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(25.2, 27.2)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4203">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(15.1, 23.2)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212">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(17.8, 20.8)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212">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(25.7, 27.9)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212">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212">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212">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212">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(28.6, 29.7)</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212">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(30.2, 31.8)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212">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(29.3, 31.6)</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212">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212">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5649">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5649">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5649">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564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846939675"/>
              </p:ext>
            </p:extLst>
          </p:nvPr>
        </p:nvGraphicFramePr>
        <p:xfrm>
          <a:off x="5337560" y="1161886"/>
          <a:ext cx="4167963" cy="4829474"/>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47218">
                  <a:extLst>
                    <a:ext uri="{9D8B030D-6E8A-4147-A177-3AD203B41FA5}">
                      <a16:colId xmlns:a16="http://schemas.microsoft.com/office/drawing/2014/main" val="20001"/>
                    </a:ext>
                  </a:extLst>
                </a:gridCol>
                <a:gridCol w="1469106">
                  <a:extLst>
                    <a:ext uri="{9D8B030D-6E8A-4147-A177-3AD203B41FA5}">
                      <a16:colId xmlns:a16="http://schemas.microsoft.com/office/drawing/2014/main" val="20002"/>
                    </a:ext>
                  </a:extLst>
                </a:gridCol>
              </a:tblGrid>
              <a:tr h="17240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401">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401">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401">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401">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06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401">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401">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401">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401">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401">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401">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401">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401">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414">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414">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401">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401">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401">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401">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401">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401">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414">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401">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401">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401">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(32.9, 34.7)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401">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401">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529141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2012-2014</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6870920"/>
              </p:ext>
            </p:extLst>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(22.6, 24.8)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(18.6, 19.7)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(8.7, 11.3)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(14.6, 22.6)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(17.3, 20.3)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736059128"/>
              </p:ext>
            </p:extLst>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(21.5, 23.5)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(35.4, 58.3)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057946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2013-2015</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(8.6, 11.4)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(16.7, 26.2)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(16.6, 19.4)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(22.3, 23.8)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(22.9, 24.6)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(33.4, 58.0)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758618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2014-2016</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37741"/>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(21.9, 23.6)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(19.2, 20.4)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(28.0, 30.9)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(8.5, 11.2)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(19.9, 30.5)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(16.3, 19.0)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10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(23.5, 25.4)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10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(30.5, 32.6)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359856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2015-2017</a:t>
            </a:r>
          </a:p>
        </p:txBody>
      </p:sp>
      <p:sp>
        <p:nvSpPr>
          <p:cNvPr id="4" name="Text Placeholder 3"/>
          <p:cNvSpPr>
            <a:spLocks noGrp="1"/>
          </p:cNvSpPr>
          <p:nvPr>
            <p:ph type="body" sz="quarter" idx="11"/>
          </p:nvPr>
        </p:nvSpPr>
        <p:spPr>
          <a:xfrm>
            <a:off x="514349" y="5949017"/>
            <a:ext cx="9332384" cy="439040"/>
          </a:xfrm>
        </p:spPr>
        <p:txBody>
          <a:bodyPr/>
          <a:lstStyle/>
          <a:p>
            <a:pPr indent="0"/>
            <a:endPar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endParaRPr>
          </a:p>
          <a:p>
            <a:pPr indent="0"/>
            <a:r>
              <a:rPr lang="en-US" sz="900" i="1" dirty="0">
                <a:latin typeface="Verdana" pitchFamily="34" charset="0"/>
              </a:rPr>
              <a:t>Source: </a:t>
            </a:r>
            <a:r>
              <a:rPr lang="en-US" sz="900" dirty="0">
                <a:latin typeface="Verdana" pitchFamily="34" charset="0"/>
              </a:rPr>
              <a:t>Behavioral Risk Factor Surveillance System, CDC. </a:t>
            </a: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59809" y="1157125"/>
          <a:ext cx="4189863" cy="4840032"/>
        </p:xfrm>
        <a:graphic>
          <a:graphicData uri="http://schemas.openxmlformats.org/drawingml/2006/table">
            <a:tbl>
              <a:tblPr firstRow="1"/>
              <a:tblGrid>
                <a:gridCol w="1445719">
                  <a:extLst>
                    <a:ext uri="{9D8B030D-6E8A-4147-A177-3AD203B41FA5}">
                      <a16:colId xmlns:a16="http://schemas.microsoft.com/office/drawing/2014/main" val="20000"/>
                    </a:ext>
                  </a:extLst>
                </a:gridCol>
                <a:gridCol w="1370617">
                  <a:extLst>
                    <a:ext uri="{9D8B030D-6E8A-4147-A177-3AD203B41FA5}">
                      <a16:colId xmlns:a16="http://schemas.microsoft.com/office/drawing/2014/main" val="20001"/>
                    </a:ext>
                  </a:extLst>
                </a:gridCol>
                <a:gridCol w="1373527">
                  <a:extLst>
                    <a:ext uri="{9D8B030D-6E8A-4147-A177-3AD203B41FA5}">
                      <a16:colId xmlns:a16="http://schemas.microsoft.com/office/drawing/2014/main" val="20002"/>
                    </a:ext>
                  </a:extLst>
                </a:gridCol>
              </a:tblGrid>
              <a:tr h="1729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04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04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04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04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04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04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(19.6, 20.9)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04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04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4741">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(9.0, 11.8)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04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04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04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04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(16.2, 18.9)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04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04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04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04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04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04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04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04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04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282">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282">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41">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41">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64741">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(23.0, 25.0)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6339345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2016-2018</a:t>
            </a:r>
          </a:p>
        </p:txBody>
      </p:sp>
      <p:sp>
        <p:nvSpPr>
          <p:cNvPr id="4" name="Text Placeholder 3"/>
          <p:cNvSpPr>
            <a:spLocks noGrp="1"/>
          </p:cNvSpPr>
          <p:nvPr>
            <p:ph type="body" sz="quarter" idx="11"/>
          </p:nvPr>
        </p:nvSpPr>
        <p:spPr>
          <a:xfrm>
            <a:off x="514349" y="5957726"/>
            <a:ext cx="9332384" cy="439040"/>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59809" y="1157523"/>
          <a:ext cx="4167963" cy="4835278"/>
        </p:xfrm>
        <a:graphic>
          <a:graphicData uri="http://schemas.openxmlformats.org/drawingml/2006/table">
            <a:tbl>
              <a:tblPr firstRow="1"/>
              <a:tblGrid>
                <a:gridCol w="1438162">
                  <a:extLst>
                    <a:ext uri="{9D8B030D-6E8A-4147-A177-3AD203B41FA5}">
                      <a16:colId xmlns:a16="http://schemas.microsoft.com/office/drawing/2014/main" val="20000"/>
                    </a:ext>
                  </a:extLst>
                </a:gridCol>
                <a:gridCol w="1363453">
                  <a:extLst>
                    <a:ext uri="{9D8B030D-6E8A-4147-A177-3AD203B41FA5}">
                      <a16:colId xmlns:a16="http://schemas.microsoft.com/office/drawing/2014/main" val="20001"/>
                    </a:ext>
                  </a:extLst>
                </a:gridCol>
                <a:gridCol w="1366348">
                  <a:extLst>
                    <a:ext uri="{9D8B030D-6E8A-4147-A177-3AD203B41FA5}">
                      <a16:colId xmlns:a16="http://schemas.microsoft.com/office/drawing/2014/main" val="20002"/>
                    </a:ext>
                  </a:extLst>
                </a:gridCol>
              </a:tblGrid>
              <a:tr h="238231">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(32.7, 34.9)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(28.6, 32.1)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(33.4, 36.2)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(22.4, 24.2)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(20.5, 21.8)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(24.5, 26.0)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(29.4, 32.1)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(10.0, 12.6)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(29.0, 31.3)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(24.0, 35.0)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17.8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(16.6, 19.2)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(29.7, 31.9)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(31.5, 32.8)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(34.2, 36.2)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(31.7, 34.2)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(27.9, 29.5)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(24.0, 26.0)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(28.2, 29.2)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(32.6, 35.2)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(30.9, 33.0)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(17.9, 45.5)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297862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2017-2019</a:t>
            </a:r>
          </a:p>
        </p:txBody>
      </p:sp>
      <p:graphicFrame>
        <p:nvGraphicFramePr>
          <p:cNvPr id="7" name="Table 6" descr="Prevalence of Self-Reported Obesity Among U.S. Adults" title="Prevalence of Self-Reported Obesity Among U.S. Adults">
            <a:extLst>
              <a:ext uri="{FF2B5EF4-FFF2-40B4-BE49-F238E27FC236}">
                <a16:creationId xmlns:a16="http://schemas.microsoft.com/office/drawing/2014/main" id="{3E428FDE-B983-4693-ABE6-7827713A2C5C}"/>
              </a:ext>
            </a:extLst>
          </p:cNvPr>
          <p:cNvGraphicFramePr>
            <a:graphicFrameLocks noGrp="1"/>
          </p:cNvGraphicFramePr>
          <p:nvPr>
            <p:extLst>
              <p:ext uri="{D42A27DB-BD31-4B8C-83A1-F6EECF244321}">
                <p14:modId xmlns:p14="http://schemas.microsoft.com/office/powerpoint/2010/main" val="587946232"/>
              </p:ext>
            </p:extLst>
          </p:nvPr>
        </p:nvGraphicFramePr>
        <p:xfrm>
          <a:off x="859809" y="1157523"/>
          <a:ext cx="4167963" cy="4835278"/>
        </p:xfrm>
        <a:graphic>
          <a:graphicData uri="http://schemas.openxmlformats.org/drawingml/2006/table">
            <a:tbl>
              <a:tblPr firstRow="1"/>
              <a:tblGrid>
                <a:gridCol w="1438162">
                  <a:extLst>
                    <a:ext uri="{9D8B030D-6E8A-4147-A177-3AD203B41FA5}">
                      <a16:colId xmlns:a16="http://schemas.microsoft.com/office/drawing/2014/main" val="20000"/>
                    </a:ext>
                  </a:extLst>
                </a:gridCol>
                <a:gridCol w="1363453">
                  <a:extLst>
                    <a:ext uri="{9D8B030D-6E8A-4147-A177-3AD203B41FA5}">
                      <a16:colId xmlns:a16="http://schemas.microsoft.com/office/drawing/2014/main" val="20001"/>
                    </a:ext>
                  </a:extLst>
                </a:gridCol>
                <a:gridCol w="1366348">
                  <a:extLst>
                    <a:ext uri="{9D8B030D-6E8A-4147-A177-3AD203B41FA5}">
                      <a16:colId xmlns:a16="http://schemas.microsoft.com/office/drawing/2014/main" val="20002"/>
                    </a:ext>
                  </a:extLst>
                </a:gridCol>
              </a:tblGrid>
              <a:tr h="238231">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(23.0, 24.9)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(20.9, 22.3)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(10.1, 12.8)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(17.1, 19.6)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(32.0, 34.1)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8" name="Table 7" descr="Prevalence of Self-Reported Obesity Among U.S. Adults" title="Prevalence of Self-Reported Obesity Among U.S. Adults">
            <a:extLst>
              <a:ext uri="{FF2B5EF4-FFF2-40B4-BE49-F238E27FC236}">
                <a16:creationId xmlns:a16="http://schemas.microsoft.com/office/drawing/2014/main" id="{0456E0AA-3554-4C64-ABF4-AC41D969E3B8}"/>
              </a:ext>
            </a:extLst>
          </p:cNvPr>
          <p:cNvGraphicFramePr>
            <a:graphicFrameLocks noGrp="1"/>
          </p:cNvGraphicFramePr>
          <p:nvPr>
            <p:extLst>
              <p:ext uri="{D42A27DB-BD31-4B8C-83A1-F6EECF244321}">
                <p14:modId xmlns:p14="http://schemas.microsoft.com/office/powerpoint/2010/main" val="484904887"/>
              </p:ext>
            </p:extLst>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(18.9, 47.0)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(27.9, 30.1)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
        <p:nvSpPr>
          <p:cNvPr id="11" name="Text Placeholder 3">
            <a:extLst>
              <a:ext uri="{FF2B5EF4-FFF2-40B4-BE49-F238E27FC236}">
                <a16:creationId xmlns:a16="http://schemas.microsoft.com/office/drawing/2014/main" id="{7529BF75-9C52-42F7-988F-CB1F20680969}"/>
              </a:ext>
            </a:extLst>
          </p:cNvPr>
          <p:cNvSpPr txBox="1">
            <a:spLocks/>
          </p:cNvSpPr>
          <p:nvPr/>
        </p:nvSpPr>
        <p:spPr>
          <a:xfrm>
            <a:off x="493183" y="5671392"/>
            <a:ext cx="9258300" cy="114641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fontAlgn="auto">
              <a:spcAft>
                <a:spcPts val="0"/>
              </a:spcAft>
            </a:pPr>
            <a:endParaRPr lang="en-US" sz="900" i="1" dirty="0">
              <a:latin typeface="Verdana" pitchFamily="34" charset="0"/>
            </a:endParaRPr>
          </a:p>
          <a:p>
            <a:pPr indent="0" fontAlgn="auto">
              <a:spcAft>
                <a:spcPts val="0"/>
              </a:spcAft>
            </a:pPr>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fontAlgn="auto">
              <a:spcAft>
                <a:spcPts val="0"/>
              </a:spcAft>
            </a:pPr>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rgbClr val="060606"/>
                </a:solidFill>
                <a:latin typeface="Verdana" pitchFamily="34" charset="0"/>
              </a:rPr>
              <a:t>%, or no data in a specific year.</a:t>
            </a:r>
          </a:p>
          <a:p>
            <a:pPr indent="0" fontAlgn="auto">
              <a:spcAft>
                <a:spcPts val="0"/>
              </a:spcAft>
            </a:pPr>
            <a:r>
              <a:rPr lang="en-US" sz="900" i="1" dirty="0">
                <a:latin typeface="Verdana" pitchFamily="34" charset="0"/>
              </a:rPr>
              <a:t>Source: </a:t>
            </a:r>
            <a:r>
              <a:rPr lang="en-US" sz="900" dirty="0">
                <a:latin typeface="Verdana" pitchFamily="34" charset="0"/>
              </a:rPr>
              <a:t>Behavioral Risk Factor Surveillance System, CDC. </a:t>
            </a:r>
          </a:p>
          <a:p>
            <a:pPr indent="0" fontAlgn="auto">
              <a:spcAft>
                <a:spcPts val="0"/>
              </a:spcAft>
            </a:pPr>
            <a:endParaRPr lang="en-US" sz="900" dirty="0">
              <a:latin typeface="Verdana" pitchFamily="34" charset="0"/>
            </a:endParaRPr>
          </a:p>
          <a:p>
            <a:pPr fontAlgn="auto">
              <a:spcAft>
                <a:spcPts val="0"/>
              </a:spcAft>
            </a:pPr>
            <a:endParaRPr lang="en-US" sz="1000" dirty="0">
              <a:latin typeface="Verdana" pitchFamily="34" charset="0"/>
            </a:endParaRPr>
          </a:p>
        </p:txBody>
      </p:sp>
    </p:spTree>
    <p:extLst>
      <p:ext uri="{BB962C8B-B14F-4D97-AF65-F5344CB8AC3E}">
        <p14:creationId xmlns:p14="http://schemas.microsoft.com/office/powerpoint/2010/main" val="2161311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885" y="589596"/>
            <a:ext cx="9282787" cy="667175"/>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1-2013">
            <a:extLst>
              <a:ext uri="{FF2B5EF4-FFF2-40B4-BE49-F238E27FC236}">
                <a16:creationId xmlns:a16="http://schemas.microsoft.com/office/drawing/2014/main" id="{CB8838E3-3407-45C7-8089-D9E38FC6CBAD}"/>
              </a:ext>
            </a:extLst>
          </p:cNvPr>
          <p:cNvPicPr>
            <a:picLocks noChangeAspect="1"/>
          </p:cNvPicPr>
          <p:nvPr/>
        </p:nvPicPr>
        <p:blipFill>
          <a:blip r:embed="rId2"/>
          <a:stretch>
            <a:fillRect/>
          </a:stretch>
        </p:blipFill>
        <p:spPr>
          <a:xfrm>
            <a:off x="1065255" y="1437761"/>
            <a:ext cx="7808094" cy="4872188"/>
          </a:xfrm>
          <a:prstGeom prst="rect">
            <a:avLst/>
          </a:prstGeom>
        </p:spPr>
      </p:pic>
      <p:sp>
        <p:nvSpPr>
          <p:cNvPr id="6" name="TextBox 5"/>
          <p:cNvSpPr txBox="1"/>
          <p:nvPr/>
        </p:nvSpPr>
        <p:spPr>
          <a:xfrm>
            <a:off x="1306001" y="6420465"/>
            <a:ext cx="7708490"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337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622" y="454296"/>
            <a:ext cx="9411285" cy="79948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2-2014">
            <a:extLst>
              <a:ext uri="{FF2B5EF4-FFF2-40B4-BE49-F238E27FC236}">
                <a16:creationId xmlns:a16="http://schemas.microsoft.com/office/drawing/2014/main" id="{778418EF-2F7E-4C51-980F-5B96A0944A74}"/>
              </a:ext>
            </a:extLst>
          </p:cNvPr>
          <p:cNvPicPr>
            <a:picLocks noChangeAspect="1"/>
          </p:cNvPicPr>
          <p:nvPr/>
        </p:nvPicPr>
        <p:blipFill>
          <a:blip r:embed="rId2"/>
          <a:stretch>
            <a:fillRect/>
          </a:stretch>
        </p:blipFill>
        <p:spPr>
          <a:xfrm>
            <a:off x="987339" y="1472383"/>
            <a:ext cx="7846595" cy="4880392"/>
          </a:xfrm>
          <a:prstGeom prst="rect">
            <a:avLst/>
          </a:prstGeom>
        </p:spPr>
      </p:pic>
      <p:sp>
        <p:nvSpPr>
          <p:cNvPr id="6" name="TextBox 5"/>
          <p:cNvSpPr txBox="1"/>
          <p:nvPr/>
        </p:nvSpPr>
        <p:spPr>
          <a:xfrm>
            <a:off x="1295407" y="6391275"/>
            <a:ext cx="77438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7367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84094"/>
            <a:ext cx="9258300" cy="968188"/>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78173" y="1774209"/>
            <a:ext cx="8475260" cy="4002660"/>
          </a:xfrm>
        </p:spPr>
        <p:txBody>
          <a:bodyPr/>
          <a:lstStyle/>
          <a:p>
            <a:pPr marL="0" indent="0">
              <a:buNone/>
            </a:pPr>
            <a:r>
              <a:rPr lang="en-US" sz="2200" dirty="0">
                <a:solidFill>
                  <a:srgbClr val="080808"/>
                </a:solidFill>
              </a:rPr>
              <a:t>Method</a:t>
            </a:r>
          </a:p>
          <a:p>
            <a:r>
              <a:rPr lang="en-US" sz="2200"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sz="2200" dirty="0">
              <a:solidFill>
                <a:srgbClr val="000000"/>
              </a:solidFill>
            </a:endParaRPr>
          </a:p>
          <a:p>
            <a:r>
              <a:rPr lang="en-US" sz="2200" dirty="0">
                <a:solidFill>
                  <a:srgbClr val="000000"/>
                </a:solidFill>
              </a:rPr>
              <a:t>Height and weight data used in the BMI calculations were self-reported.</a:t>
            </a:r>
          </a:p>
          <a:p>
            <a:endParaRPr lang="en-US" sz="2200" dirty="0">
              <a:solidFill>
                <a:srgbClr val="000000"/>
              </a:solidFill>
            </a:endParaRPr>
          </a:p>
          <a:p>
            <a:r>
              <a:rPr lang="en-US" sz="2200" dirty="0">
                <a:solidFill>
                  <a:srgbClr val="000000"/>
                </a:solidFill>
              </a:rPr>
              <a:t>Three years of data were combined to ensure sufficient sample size.</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486" y="253218"/>
            <a:ext cx="9495692" cy="1002278"/>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3-2015">
            <a:extLst>
              <a:ext uri="{FF2B5EF4-FFF2-40B4-BE49-F238E27FC236}">
                <a16:creationId xmlns:a16="http://schemas.microsoft.com/office/drawing/2014/main" id="{0FEEAD77-9040-4C04-B410-83D1298D9691}"/>
              </a:ext>
            </a:extLst>
          </p:cNvPr>
          <p:cNvPicPr>
            <a:picLocks noChangeAspect="1"/>
          </p:cNvPicPr>
          <p:nvPr/>
        </p:nvPicPr>
        <p:blipFill>
          <a:blip r:embed="rId2"/>
          <a:stretch>
            <a:fillRect/>
          </a:stretch>
        </p:blipFill>
        <p:spPr>
          <a:xfrm>
            <a:off x="951249" y="1336333"/>
            <a:ext cx="7886265" cy="4920088"/>
          </a:xfrm>
          <a:prstGeom prst="rect">
            <a:avLst/>
          </a:prstGeom>
        </p:spPr>
      </p:pic>
      <p:sp>
        <p:nvSpPr>
          <p:cNvPr id="9" name="TextBox 8"/>
          <p:cNvSpPr txBox="1"/>
          <p:nvPr/>
        </p:nvSpPr>
        <p:spPr>
          <a:xfrm>
            <a:off x="1288357" y="6465359"/>
            <a:ext cx="7609906"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9497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485" y="298152"/>
            <a:ext cx="9322147" cy="995443"/>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Black Adults, by State and Territory, BRFSS, 2014-2016">
            <a:extLst>
              <a:ext uri="{FF2B5EF4-FFF2-40B4-BE49-F238E27FC236}">
                <a16:creationId xmlns:a16="http://schemas.microsoft.com/office/drawing/2014/main" id="{AEFDD9E8-0FCD-415A-AAC3-7E78CD2D981D}"/>
              </a:ext>
            </a:extLst>
          </p:cNvPr>
          <p:cNvPicPr>
            <a:picLocks noChangeAspect="1"/>
          </p:cNvPicPr>
          <p:nvPr/>
        </p:nvPicPr>
        <p:blipFill>
          <a:blip r:embed="rId2"/>
          <a:stretch>
            <a:fillRect/>
          </a:stretch>
        </p:blipFill>
        <p:spPr>
          <a:xfrm>
            <a:off x="1035311" y="1437855"/>
            <a:ext cx="7792657" cy="4909374"/>
          </a:xfrm>
          <a:prstGeom prst="rect">
            <a:avLst/>
          </a:prstGeom>
        </p:spPr>
      </p:pic>
      <p:sp>
        <p:nvSpPr>
          <p:cNvPr id="5" name="TextBox 4"/>
          <p:cNvSpPr txBox="1"/>
          <p:nvPr/>
        </p:nvSpPr>
        <p:spPr>
          <a:xfrm>
            <a:off x="1299912" y="6529589"/>
            <a:ext cx="7792656"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6986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185" y="656559"/>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Black Adults, by State and Territory, BRFSS, 2015-2017">
            <a:extLst>
              <a:ext uri="{FF2B5EF4-FFF2-40B4-BE49-F238E27FC236}">
                <a16:creationId xmlns:a16="http://schemas.microsoft.com/office/drawing/2014/main" id="{F2915F72-3071-47DE-A54A-A741E05CE84E}"/>
              </a:ext>
            </a:extLst>
          </p:cNvPr>
          <p:cNvPicPr>
            <a:picLocks noChangeAspect="1"/>
          </p:cNvPicPr>
          <p:nvPr/>
        </p:nvPicPr>
        <p:blipFill>
          <a:blip r:embed="rId2"/>
          <a:stretch>
            <a:fillRect/>
          </a:stretch>
        </p:blipFill>
        <p:spPr>
          <a:xfrm>
            <a:off x="974625" y="1422364"/>
            <a:ext cx="7866470" cy="4858470"/>
          </a:xfrm>
          <a:prstGeom prst="rect">
            <a:avLst/>
          </a:prstGeom>
        </p:spPr>
      </p:pic>
      <p:sp>
        <p:nvSpPr>
          <p:cNvPr id="6" name="TextBox 5"/>
          <p:cNvSpPr txBox="1"/>
          <p:nvPr/>
        </p:nvSpPr>
        <p:spPr>
          <a:xfrm>
            <a:off x="1307186" y="6375381"/>
            <a:ext cx="7866470" cy="6155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9A6"/>
              </a:solidFill>
              <a:effectLst/>
              <a:uLnTx/>
              <a:uFillTx/>
              <a:latin typeface="Times New Roman" pitchFamily="18" charset="0"/>
              <a:ea typeface="+mn-ea"/>
              <a:cs typeface="+mn-cs"/>
            </a:endParaRP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521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485" y="647732"/>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Black Adults, by State and Territory, BRFSS, 2016-2018">
            <a:extLst>
              <a:ext uri="{FF2B5EF4-FFF2-40B4-BE49-F238E27FC236}">
                <a16:creationId xmlns:a16="http://schemas.microsoft.com/office/drawing/2014/main" id="{A5EC8AD5-31E3-4D76-AD8D-EF4346DC468B}"/>
              </a:ext>
            </a:extLst>
          </p:cNvPr>
          <p:cNvPicPr>
            <a:picLocks noChangeAspect="1"/>
          </p:cNvPicPr>
          <p:nvPr/>
        </p:nvPicPr>
        <p:blipFill>
          <a:blip r:embed="rId3"/>
          <a:stretch>
            <a:fillRect/>
          </a:stretch>
        </p:blipFill>
        <p:spPr>
          <a:xfrm>
            <a:off x="1001027" y="1464456"/>
            <a:ext cx="7804039" cy="4845493"/>
          </a:xfrm>
          <a:prstGeom prst="rect">
            <a:avLst/>
          </a:prstGeom>
        </p:spPr>
      </p:pic>
      <p:sp>
        <p:nvSpPr>
          <p:cNvPr id="10" name="TextBox 9"/>
          <p:cNvSpPr txBox="1"/>
          <p:nvPr/>
        </p:nvSpPr>
        <p:spPr>
          <a:xfrm>
            <a:off x="1284264" y="6344299"/>
            <a:ext cx="772798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90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485" y="640785"/>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2017-2019</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7-2019">
            <a:extLst>
              <a:ext uri="{FF2B5EF4-FFF2-40B4-BE49-F238E27FC236}">
                <a16:creationId xmlns:a16="http://schemas.microsoft.com/office/drawing/2014/main" id="{2D611F06-8D63-4569-AE82-6980DCB6D8B7}"/>
              </a:ext>
            </a:extLst>
          </p:cNvPr>
          <p:cNvPicPr>
            <a:picLocks noChangeAspect="1"/>
          </p:cNvPicPr>
          <p:nvPr/>
        </p:nvPicPr>
        <p:blipFill>
          <a:blip r:embed="rId3"/>
          <a:stretch>
            <a:fillRect/>
          </a:stretch>
        </p:blipFill>
        <p:spPr>
          <a:xfrm>
            <a:off x="1010654" y="1474470"/>
            <a:ext cx="7820163" cy="4782450"/>
          </a:xfrm>
          <a:prstGeom prst="rect">
            <a:avLst/>
          </a:prstGeom>
        </p:spPr>
      </p:pic>
      <p:sp>
        <p:nvSpPr>
          <p:cNvPr id="10" name="TextBox 9"/>
          <p:cNvSpPr txBox="1"/>
          <p:nvPr/>
        </p:nvSpPr>
        <p:spPr>
          <a:xfrm>
            <a:off x="1281196" y="6269898"/>
            <a:ext cx="7488336" cy="553998"/>
          </a:xfrm>
          <a:prstGeom prst="rect">
            <a:avLst/>
          </a:prstGeom>
          <a:noFill/>
        </p:spPr>
        <p:txBody>
          <a:bodyPr wrap="square" rtlCol="0">
            <a:spAutoFit/>
          </a:bodyPr>
          <a:lstStyle/>
          <a:p>
            <a:pPr>
              <a:defRPr/>
            </a:pP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or </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no data in a specific year.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2295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41" y="257221"/>
            <a:ext cx="9349317" cy="817562"/>
          </a:xfrm>
        </p:spPr>
        <p:txBody>
          <a:bodyPr/>
          <a:lstStyle/>
          <a:p>
            <a:r>
              <a:rPr lang="en-US" sz="2000" kern="0" dirty="0">
                <a:latin typeface="Verdana"/>
              </a:rPr>
              <a:t>Prevalence of Self-Reported Obesity Among Non-Hispanic Black Adults, by State and Territory, BRFSS, 2011-2013</a:t>
            </a:r>
          </a:p>
        </p:txBody>
      </p:sp>
      <p:sp>
        <p:nvSpPr>
          <p:cNvPr id="4" name="Text Placeholder 3"/>
          <p:cNvSpPr>
            <a:spLocks noGrp="1"/>
          </p:cNvSpPr>
          <p:nvPr>
            <p:ph type="body" sz="quarter" idx="11"/>
          </p:nvPr>
        </p:nvSpPr>
        <p:spPr>
          <a:xfrm>
            <a:off x="514350" y="5486399"/>
            <a:ext cx="9258300" cy="1371602"/>
          </a:xfrm>
        </p:spPr>
        <p:txBody>
          <a:bodyPr/>
          <a:lstStyle/>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r>
              <a:rPr lang="en-US" sz="900" dirty="0">
                <a:solidFill>
                  <a:srgbClr val="060606"/>
                </a:solidFill>
                <a:latin typeface="Verdana" pitchFamily="34" charset="0"/>
              </a:rPr>
              <a:t>*Sample size &lt;50 or the relative standard error (dividing the standard error by the prevalence) ≥30%.</a:t>
            </a:r>
          </a:p>
          <a:p>
            <a:pPr lvl="0"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525926385"/>
              </p:ext>
            </p:extLst>
          </p:nvPr>
        </p:nvGraphicFramePr>
        <p:xfrm>
          <a:off x="818707" y="1158467"/>
          <a:ext cx="4222970" cy="4944352"/>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74717">
                  <a:extLst>
                    <a:ext uri="{9D8B030D-6E8A-4147-A177-3AD203B41FA5}">
                      <a16:colId xmlns:a16="http://schemas.microsoft.com/office/drawing/2014/main" val="20001"/>
                    </a:ext>
                  </a:extLst>
                </a:gridCol>
                <a:gridCol w="1356781">
                  <a:extLst>
                    <a:ext uri="{9D8B030D-6E8A-4147-A177-3AD203B41FA5}">
                      <a16:colId xmlns:a16="http://schemas.microsoft.com/office/drawing/2014/main" val="20002"/>
                    </a:ext>
                  </a:extLst>
                </a:gridCol>
              </a:tblGrid>
              <a:tr h="28472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(38.7, 45.7)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(30.6, 52.4)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(38.1, 46.0)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194639609"/>
              </p:ext>
            </p:extLst>
          </p:nvPr>
        </p:nvGraphicFramePr>
        <p:xfrm>
          <a:off x="5337560" y="1161896"/>
          <a:ext cx="4257544" cy="4941333"/>
        </p:xfrm>
        <a:graphic>
          <a:graphicData uri="http://schemas.openxmlformats.org/drawingml/2006/table">
            <a:tbl>
              <a:tblPr firstRow="1"/>
              <a:tblGrid>
                <a:gridCol w="1482839">
                  <a:extLst>
                    <a:ext uri="{9D8B030D-6E8A-4147-A177-3AD203B41FA5}">
                      <a16:colId xmlns:a16="http://schemas.microsoft.com/office/drawing/2014/main" val="20000"/>
                    </a:ext>
                  </a:extLst>
                </a:gridCol>
                <a:gridCol w="1357686">
                  <a:extLst>
                    <a:ext uri="{9D8B030D-6E8A-4147-A177-3AD203B41FA5}">
                      <a16:colId xmlns:a16="http://schemas.microsoft.com/office/drawing/2014/main" val="20001"/>
                    </a:ext>
                  </a:extLst>
                </a:gridCol>
                <a:gridCol w="1417019">
                  <a:extLst>
                    <a:ext uri="{9D8B030D-6E8A-4147-A177-3AD203B41FA5}">
                      <a16:colId xmlns:a16="http://schemas.microsoft.com/office/drawing/2014/main" val="20002"/>
                    </a:ext>
                  </a:extLst>
                </a:gridCol>
              </a:tblGrid>
              <a:tr h="17731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1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1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1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1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55">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1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1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1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1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1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1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1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(35.2, 42.3)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1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(29.3, 50.6)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223">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721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1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1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1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(15.6, 40.3)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1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1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(35.4, 41.1)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1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223">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(11.2, 33.7)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31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1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(32.8, 42.7)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1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1247">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1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909181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2012-2014</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176703511"/>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(32.0, 49.4)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(41.1, 45.3)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(21.1, 45.7)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25973189"/>
              </p:ext>
            </p:extLst>
          </p:nvPr>
        </p:nvGraphicFramePr>
        <p:xfrm>
          <a:off x="5364856" y="1173708"/>
          <a:ext cx="4167963" cy="4817669"/>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(14.4, 37.9)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(37.8, 43.6)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9358751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2013-2015</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70884429"/>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(36.1, 40.0)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42320965"/>
              </p:ext>
            </p:extLst>
          </p:nvPr>
        </p:nvGraphicFramePr>
        <p:xfrm>
          <a:off x="5364856" y="1173708"/>
          <a:ext cx="4167963" cy="4814654"/>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(12.4, 30.6)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47439">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(39.8, 46.4)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(28.7, 58.5)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334018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2014-2016</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51102" cy="4836002"/>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(32.6, 55.1)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(40.3, 48.3)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(23.2, 47.4)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(42.7, 46.6)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20177"/>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100" b="0" i="0" u="none" strike="noStrike" dirty="0">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(9.6, 25.2)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(21.4, 40.6)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(41.7, 48.6)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(39.2, 45.7)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(13.3, 33.9)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(39.3, 50.1)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(29.3, 59.4)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908083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2015-2017</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18153" cy="4850426"/>
        </p:xfrm>
        <a:graphic>
          <a:graphicData uri="http://schemas.openxmlformats.org/drawingml/2006/table">
            <a:tbl>
              <a:tblPr firstRow="1"/>
              <a:tblGrid>
                <a:gridCol w="1417676">
                  <a:extLst>
                    <a:ext uri="{9D8B030D-6E8A-4147-A177-3AD203B41FA5}">
                      <a16:colId xmlns:a16="http://schemas.microsoft.com/office/drawing/2014/main" val="20000"/>
                    </a:ext>
                  </a:extLst>
                </a:gridCol>
                <a:gridCol w="1398774">
                  <a:extLst>
                    <a:ext uri="{9D8B030D-6E8A-4147-A177-3AD203B41FA5}">
                      <a16:colId xmlns:a16="http://schemas.microsoft.com/office/drawing/2014/main" val="20001"/>
                    </a:ext>
                  </a:extLst>
                </a:gridCol>
                <a:gridCol w="1401703">
                  <a:extLst>
                    <a:ext uri="{9D8B030D-6E8A-4147-A177-3AD203B41FA5}">
                      <a16:colId xmlns:a16="http://schemas.microsoft.com/office/drawing/2014/main" val="20002"/>
                    </a:ext>
                  </a:extLst>
                </a:gridCol>
              </a:tblGrid>
              <a:tr h="17318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43">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43">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(33.3, 56.8)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43">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43">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(39.9, 48.5)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43">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43">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43">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43">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(34.2, 40.7)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43">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43">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43">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(35.0, 39.2)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43">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(12.3, 38.4)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43">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(21.0, 40.6)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43">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43">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43">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43">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43">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43">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43">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(40.1, 45.0)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43">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(16.2, 36.0)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43">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490">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490">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(37.7, 42.1)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2636">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263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(43.4, 47.4)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263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(35.8, 42.5)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35196"/>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1552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(22.9, 40.8)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(38.9, 43.3)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(40.5, 43.6)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(43.1, 49.8)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(36.4, 43.3)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(38.2, 49.3)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(30.8, 59.7)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053063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586544"/>
            <a:ext cx="9906000" cy="90448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09823" y="1978924"/>
            <a:ext cx="8293396" cy="3524409"/>
          </a:xfrm>
        </p:spPr>
        <p:txBody>
          <a:bodyPr/>
          <a:lstStyle/>
          <a:p>
            <a:pPr marL="0" indent="0">
              <a:buNone/>
            </a:pPr>
            <a:r>
              <a:rPr lang="en-US" dirty="0">
                <a:solidFill>
                  <a:srgbClr val="080808"/>
                </a:solidFill>
              </a:rPr>
              <a:t>Exclusion Criteria </a:t>
            </a:r>
          </a:p>
          <a:p>
            <a:pPr marL="0" indent="0">
              <a:buNone/>
            </a:pPr>
            <a:r>
              <a:rPr lang="en-US" i="1" dirty="0">
                <a:solidFill>
                  <a:srgbClr val="000000"/>
                </a:solidFill>
              </a:rPr>
              <a:t>Records with the following were excluded:</a:t>
            </a:r>
          </a:p>
          <a:p>
            <a:r>
              <a:rPr lang="en-US" dirty="0">
                <a:solidFill>
                  <a:srgbClr val="000000"/>
                </a:solidFill>
              </a:rPr>
              <a:t>Height:  &lt;3 feet or ≥8 feet</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2016-2018</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54181" y="1158469"/>
          <a:ext cx="4254548" cy="4828106"/>
        </p:xfrm>
        <a:graphic>
          <a:graphicData uri="http://schemas.openxmlformats.org/drawingml/2006/table">
            <a:tbl>
              <a:tblPr firstRow="1"/>
              <a:tblGrid>
                <a:gridCol w="1429908">
                  <a:extLst>
                    <a:ext uri="{9D8B030D-6E8A-4147-A177-3AD203B41FA5}">
                      <a16:colId xmlns:a16="http://schemas.microsoft.com/office/drawing/2014/main" val="20000"/>
                    </a:ext>
                  </a:extLst>
                </a:gridCol>
                <a:gridCol w="1410843">
                  <a:extLst>
                    <a:ext uri="{9D8B030D-6E8A-4147-A177-3AD203B41FA5}">
                      <a16:colId xmlns:a16="http://schemas.microsoft.com/office/drawing/2014/main" val="20001"/>
                    </a:ext>
                  </a:extLst>
                </a:gridCol>
                <a:gridCol w="1413797">
                  <a:extLst>
                    <a:ext uri="{9D8B030D-6E8A-4147-A177-3AD203B41FA5}">
                      <a16:colId xmlns:a16="http://schemas.microsoft.com/office/drawing/2014/main" val="20002"/>
                    </a:ext>
                  </a:extLst>
                </a:gridCol>
              </a:tblGrid>
              <a:tr h="20011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199">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(42.2, 46.0)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199">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(30.9, 54.8)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199">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199">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1199">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199">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199">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199">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199">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199">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199">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199">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199">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199">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199">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199">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199">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199">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199">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199">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(41.1, 46.0)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199">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(17.5, 42.2)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1199">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349">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349">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5662">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662">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(44.1, 48.1)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5662">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(38.4, 45.5)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06930"/>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18725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(13.6, 42.5)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(37.2, 46.8)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(13.4, 36.7)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(19.7, 37.2)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(40.3, 45.1)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(16.9, 31.6)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(20.9, 50.1)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81226497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2017-2019</a:t>
            </a:r>
          </a:p>
        </p:txBody>
      </p:sp>
      <p:sp>
        <p:nvSpPr>
          <p:cNvPr id="8" name="Text Placeholder 3">
            <a:extLst>
              <a:ext uri="{FF2B5EF4-FFF2-40B4-BE49-F238E27FC236}">
                <a16:creationId xmlns:a16="http://schemas.microsoft.com/office/drawing/2014/main" id="{F7864D3D-2A2A-4ABC-A7D8-82C966292553}"/>
              </a:ext>
            </a:extLst>
          </p:cNvPr>
          <p:cNvSpPr txBox="1">
            <a:spLocks/>
          </p:cNvSpPr>
          <p:nvPr/>
        </p:nvSpPr>
        <p:spPr>
          <a:xfrm>
            <a:off x="493183" y="5671392"/>
            <a:ext cx="9258300" cy="114641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fontAlgn="auto">
              <a:spcAft>
                <a:spcPts val="0"/>
              </a:spcAft>
            </a:pPr>
            <a:endParaRPr lang="en-US" sz="900" i="1" dirty="0">
              <a:latin typeface="Verdana" pitchFamily="34" charset="0"/>
            </a:endParaRPr>
          </a:p>
          <a:p>
            <a:pPr indent="0" fontAlgn="auto">
              <a:spcAft>
                <a:spcPts val="0"/>
              </a:spcAft>
            </a:pPr>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fontAlgn="auto">
              <a:spcAft>
                <a:spcPts val="0"/>
              </a:spcAft>
            </a:pPr>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rgbClr val="060606"/>
                </a:solidFill>
                <a:latin typeface="Verdana" pitchFamily="34" charset="0"/>
              </a:rPr>
              <a:t>%, or no data in a specific year.</a:t>
            </a:r>
          </a:p>
          <a:p>
            <a:pPr indent="0" fontAlgn="auto">
              <a:spcAft>
                <a:spcPts val="0"/>
              </a:spcAft>
            </a:pPr>
            <a:r>
              <a:rPr lang="en-US" sz="900" i="1" dirty="0">
                <a:latin typeface="Verdana" pitchFamily="34" charset="0"/>
              </a:rPr>
              <a:t>Source: </a:t>
            </a:r>
            <a:r>
              <a:rPr lang="en-US" sz="900" dirty="0">
                <a:latin typeface="Verdana" pitchFamily="34" charset="0"/>
              </a:rPr>
              <a:t>Behavioral Risk Factor Surveillance System, CDC. </a:t>
            </a:r>
          </a:p>
          <a:p>
            <a:pPr indent="0" fontAlgn="auto">
              <a:spcAft>
                <a:spcPts val="0"/>
              </a:spcAft>
            </a:pPr>
            <a:endParaRPr lang="en-US" sz="900" dirty="0">
              <a:latin typeface="Verdana" pitchFamily="34" charset="0"/>
            </a:endParaRPr>
          </a:p>
          <a:p>
            <a:pPr fontAlgn="auto">
              <a:spcAft>
                <a:spcPts val="0"/>
              </a:spcAft>
            </a:pPr>
            <a:endParaRPr lang="en-US" sz="1000" dirty="0">
              <a:latin typeface="Verdana" pitchFamily="34" charset="0"/>
            </a:endParaRPr>
          </a:p>
        </p:txBody>
      </p:sp>
      <p:graphicFrame>
        <p:nvGraphicFramePr>
          <p:cNvPr id="9" name="Table 8" descr="Prevalence of Self-Reported Obesity Among U.S. Adults" title="Prevalence of Self-Reported Obesity Among U.S. Adults">
            <a:extLst>
              <a:ext uri="{FF2B5EF4-FFF2-40B4-BE49-F238E27FC236}">
                <a16:creationId xmlns:a16="http://schemas.microsoft.com/office/drawing/2014/main" id="{06B3E685-8DCE-4E19-A105-774601547534}"/>
              </a:ext>
            </a:extLst>
          </p:cNvPr>
          <p:cNvGraphicFramePr>
            <a:graphicFrameLocks noGrp="1"/>
          </p:cNvGraphicFramePr>
          <p:nvPr>
            <p:extLst>
              <p:ext uri="{D42A27DB-BD31-4B8C-83A1-F6EECF244321}">
                <p14:modId xmlns:p14="http://schemas.microsoft.com/office/powerpoint/2010/main" val="26289559"/>
              </p:ext>
            </p:extLst>
          </p:nvPr>
        </p:nvGraphicFramePr>
        <p:xfrm>
          <a:off x="754181" y="1158469"/>
          <a:ext cx="4254548" cy="4828106"/>
        </p:xfrm>
        <a:graphic>
          <a:graphicData uri="http://schemas.openxmlformats.org/drawingml/2006/table">
            <a:tbl>
              <a:tblPr firstRow="1"/>
              <a:tblGrid>
                <a:gridCol w="1429908">
                  <a:extLst>
                    <a:ext uri="{9D8B030D-6E8A-4147-A177-3AD203B41FA5}">
                      <a16:colId xmlns:a16="http://schemas.microsoft.com/office/drawing/2014/main" val="20000"/>
                    </a:ext>
                  </a:extLst>
                </a:gridCol>
                <a:gridCol w="1410843">
                  <a:extLst>
                    <a:ext uri="{9D8B030D-6E8A-4147-A177-3AD203B41FA5}">
                      <a16:colId xmlns:a16="http://schemas.microsoft.com/office/drawing/2014/main" val="20001"/>
                    </a:ext>
                  </a:extLst>
                </a:gridCol>
                <a:gridCol w="1413797">
                  <a:extLst>
                    <a:ext uri="{9D8B030D-6E8A-4147-A177-3AD203B41FA5}">
                      <a16:colId xmlns:a16="http://schemas.microsoft.com/office/drawing/2014/main" val="20002"/>
                    </a:ext>
                  </a:extLst>
                </a:gridCol>
              </a:tblGrid>
              <a:tr h="20011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199">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(43.0, 46.9)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199">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(29.1, 51.5)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199">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199">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(40.9, 48.5)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1199">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199">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199">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199">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199">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199">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199">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199">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(13.2, 36.4)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199">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(23.2, 41.1)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199">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199">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199">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199">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199">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199">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199">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199">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(18.1, 42.9)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1199">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349">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349">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(39.5, 44.1)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5662">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662">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(44.0, 48.0)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5662">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(38.7, 45.4)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10" name="Table 9" descr="Prevalence of Self-Reported Obesity Among U.S. Adults" title="Prevalence of Self-Reported Obesity Among U.S. Adults">
            <a:extLst>
              <a:ext uri="{FF2B5EF4-FFF2-40B4-BE49-F238E27FC236}">
                <a16:creationId xmlns:a16="http://schemas.microsoft.com/office/drawing/2014/main" id="{EEC08929-2C64-41F7-9ED7-D4541B3A0014}"/>
              </a:ext>
            </a:extLst>
          </p:cNvPr>
          <p:cNvGraphicFramePr>
            <a:graphicFrameLocks noGrp="1"/>
          </p:cNvGraphicFramePr>
          <p:nvPr>
            <p:extLst>
              <p:ext uri="{D42A27DB-BD31-4B8C-83A1-F6EECF244321}">
                <p14:modId xmlns:p14="http://schemas.microsoft.com/office/powerpoint/2010/main" val="706149262"/>
              </p:ext>
            </p:extLst>
          </p:nvPr>
        </p:nvGraphicFramePr>
        <p:xfrm>
          <a:off x="5364856" y="1173708"/>
          <a:ext cx="4167963" cy="4806930"/>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18725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(13.6, 41.3)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(14.9, 38.2)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(20.5, 36.2)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(23.4, 39.3)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(41.8, 45.5)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(17.3, 48.7)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(41.8, 48.2)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(22.0, 49.7)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(40.2, 54.6)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(36.7, 49.3)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(20.7, 52.6)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49194004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185" y="229414"/>
            <a:ext cx="9240584" cy="102764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1-2013">
            <a:extLst>
              <a:ext uri="{FF2B5EF4-FFF2-40B4-BE49-F238E27FC236}">
                <a16:creationId xmlns:a16="http://schemas.microsoft.com/office/drawing/2014/main" id="{D69BA437-3657-41CA-BDC4-8B4B433748F6}"/>
              </a:ext>
            </a:extLst>
          </p:cNvPr>
          <p:cNvPicPr>
            <a:picLocks noChangeAspect="1"/>
          </p:cNvPicPr>
          <p:nvPr/>
        </p:nvPicPr>
        <p:blipFill>
          <a:blip r:embed="rId2"/>
          <a:stretch>
            <a:fillRect/>
          </a:stretch>
        </p:blipFill>
        <p:spPr>
          <a:xfrm>
            <a:off x="875897" y="1439857"/>
            <a:ext cx="7962059" cy="4879717"/>
          </a:xfrm>
          <a:prstGeom prst="rect">
            <a:avLst/>
          </a:prstGeom>
        </p:spPr>
      </p:pic>
      <p:sp>
        <p:nvSpPr>
          <p:cNvPr id="8" name="TextBox 7"/>
          <p:cNvSpPr txBox="1"/>
          <p:nvPr/>
        </p:nvSpPr>
        <p:spPr>
          <a:xfrm>
            <a:off x="1291682" y="6420465"/>
            <a:ext cx="7688825"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49031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972" y="347134"/>
            <a:ext cx="8723728" cy="932966"/>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2-2014">
            <a:extLst>
              <a:ext uri="{FF2B5EF4-FFF2-40B4-BE49-F238E27FC236}">
                <a16:creationId xmlns:a16="http://schemas.microsoft.com/office/drawing/2014/main" id="{40E3741E-30E1-42FB-BDC2-EAFA40141261}"/>
              </a:ext>
            </a:extLst>
          </p:cNvPr>
          <p:cNvPicPr>
            <a:picLocks noChangeAspect="1"/>
          </p:cNvPicPr>
          <p:nvPr/>
        </p:nvPicPr>
        <p:blipFill>
          <a:blip r:embed="rId2"/>
          <a:stretch>
            <a:fillRect/>
          </a:stretch>
        </p:blipFill>
        <p:spPr>
          <a:xfrm>
            <a:off x="801612" y="1424639"/>
            <a:ext cx="8070784" cy="4966636"/>
          </a:xfrm>
          <a:prstGeom prst="rect">
            <a:avLst/>
          </a:prstGeom>
        </p:spPr>
      </p:pic>
      <p:sp>
        <p:nvSpPr>
          <p:cNvPr id="8" name="TextBox 7"/>
          <p:cNvSpPr txBox="1"/>
          <p:nvPr/>
        </p:nvSpPr>
        <p:spPr>
          <a:xfrm>
            <a:off x="1286971" y="6391275"/>
            <a:ext cx="760095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59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344463"/>
            <a:ext cx="9268720" cy="90897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3-2015">
            <a:extLst>
              <a:ext uri="{FF2B5EF4-FFF2-40B4-BE49-F238E27FC236}">
                <a16:creationId xmlns:a16="http://schemas.microsoft.com/office/drawing/2014/main" id="{344FC12E-AAA4-444A-B720-3B048AB60891}"/>
              </a:ext>
            </a:extLst>
          </p:cNvPr>
          <p:cNvPicPr>
            <a:picLocks noChangeAspect="1"/>
          </p:cNvPicPr>
          <p:nvPr/>
        </p:nvPicPr>
        <p:blipFill>
          <a:blip r:embed="rId2"/>
          <a:stretch>
            <a:fillRect/>
          </a:stretch>
        </p:blipFill>
        <p:spPr>
          <a:xfrm>
            <a:off x="897136" y="1389179"/>
            <a:ext cx="7924983" cy="4944243"/>
          </a:xfrm>
          <a:prstGeom prst="rect">
            <a:avLst/>
          </a:prstGeom>
        </p:spPr>
      </p:pic>
      <p:sp>
        <p:nvSpPr>
          <p:cNvPr id="6" name="TextBox 5"/>
          <p:cNvSpPr txBox="1"/>
          <p:nvPr/>
        </p:nvSpPr>
        <p:spPr>
          <a:xfrm>
            <a:off x="1312424" y="6397497"/>
            <a:ext cx="765626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82557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85" y="269879"/>
            <a:ext cx="9372612" cy="977370"/>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Hispanic Adults, by State and Territory, BRFSS, 2014-2016">
            <a:extLst>
              <a:ext uri="{FF2B5EF4-FFF2-40B4-BE49-F238E27FC236}">
                <a16:creationId xmlns:a16="http://schemas.microsoft.com/office/drawing/2014/main" id="{941D1CC4-6102-4452-879C-CA003C7690CE}"/>
              </a:ext>
            </a:extLst>
          </p:cNvPr>
          <p:cNvPicPr>
            <a:picLocks noChangeAspect="1"/>
          </p:cNvPicPr>
          <p:nvPr/>
        </p:nvPicPr>
        <p:blipFill>
          <a:blip r:embed="rId2"/>
          <a:stretch>
            <a:fillRect/>
          </a:stretch>
        </p:blipFill>
        <p:spPr>
          <a:xfrm>
            <a:off x="924919" y="1324127"/>
            <a:ext cx="7927664" cy="5009899"/>
          </a:xfrm>
          <a:prstGeom prst="rect">
            <a:avLst/>
          </a:prstGeom>
        </p:spPr>
      </p:pic>
      <p:sp>
        <p:nvSpPr>
          <p:cNvPr id="6" name="TextBox 5"/>
          <p:cNvSpPr txBox="1"/>
          <p:nvPr/>
        </p:nvSpPr>
        <p:spPr>
          <a:xfrm>
            <a:off x="1301505" y="6375221"/>
            <a:ext cx="779921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45553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revalence of Self-Reported Obesity Among Hispanic Adults, by State and Territory, BRFSS, 2014-2016">
            <a:extLst>
              <a:ext uri="{FF2B5EF4-FFF2-40B4-BE49-F238E27FC236}">
                <a16:creationId xmlns:a16="http://schemas.microsoft.com/office/drawing/2014/main" id="{E63CA03D-9F37-45AB-96F2-5FCBA8085136}"/>
              </a:ext>
            </a:extLst>
          </p:cNvPr>
          <p:cNvPicPr>
            <a:picLocks noChangeAspect="1"/>
          </p:cNvPicPr>
          <p:nvPr/>
        </p:nvPicPr>
        <p:blipFill>
          <a:blip r:embed="rId2"/>
          <a:stretch>
            <a:fillRect/>
          </a:stretch>
        </p:blipFill>
        <p:spPr>
          <a:xfrm>
            <a:off x="935421" y="1206091"/>
            <a:ext cx="7901504" cy="5052555"/>
          </a:xfrm>
          <a:prstGeom prst="rect">
            <a:avLst/>
          </a:prstGeom>
        </p:spPr>
      </p:pic>
      <p:sp>
        <p:nvSpPr>
          <p:cNvPr id="2" name="Title 1"/>
          <p:cNvSpPr>
            <a:spLocks noGrp="1"/>
          </p:cNvSpPr>
          <p:nvPr>
            <p:ph type="title"/>
          </p:nvPr>
        </p:nvSpPr>
        <p:spPr>
          <a:xfrm>
            <a:off x="370384" y="433510"/>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292474" y="6356586"/>
            <a:ext cx="85869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4351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84" y="442734"/>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Hispanic Adults, by State and Territory, BRFSS, 2016-2018">
            <a:extLst>
              <a:ext uri="{FF2B5EF4-FFF2-40B4-BE49-F238E27FC236}">
                <a16:creationId xmlns:a16="http://schemas.microsoft.com/office/drawing/2014/main" id="{04D5F35D-C400-417F-9457-9F0D0C04BDFD}"/>
              </a:ext>
            </a:extLst>
          </p:cNvPr>
          <p:cNvPicPr>
            <a:picLocks noChangeAspect="1"/>
          </p:cNvPicPr>
          <p:nvPr/>
        </p:nvPicPr>
        <p:blipFill>
          <a:blip r:embed="rId2"/>
          <a:stretch>
            <a:fillRect/>
          </a:stretch>
        </p:blipFill>
        <p:spPr>
          <a:xfrm>
            <a:off x="885522" y="1391375"/>
            <a:ext cx="7953946" cy="4918574"/>
          </a:xfrm>
          <a:prstGeom prst="rect">
            <a:avLst/>
          </a:prstGeom>
        </p:spPr>
      </p:pic>
      <p:sp>
        <p:nvSpPr>
          <p:cNvPr id="6" name="TextBox 5"/>
          <p:cNvSpPr txBox="1"/>
          <p:nvPr/>
        </p:nvSpPr>
        <p:spPr>
          <a:xfrm>
            <a:off x="1004047" y="6453352"/>
            <a:ext cx="765626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0893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84" y="443136"/>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2017-2019</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7-2019">
            <a:extLst>
              <a:ext uri="{FF2B5EF4-FFF2-40B4-BE49-F238E27FC236}">
                <a16:creationId xmlns:a16="http://schemas.microsoft.com/office/drawing/2014/main" id="{8F924D02-FB05-41A2-A668-1CCD0892D409}"/>
              </a:ext>
            </a:extLst>
          </p:cNvPr>
          <p:cNvPicPr>
            <a:picLocks noChangeAspect="1"/>
          </p:cNvPicPr>
          <p:nvPr/>
        </p:nvPicPr>
        <p:blipFill>
          <a:blip r:embed="rId3"/>
          <a:stretch>
            <a:fillRect/>
          </a:stretch>
        </p:blipFill>
        <p:spPr>
          <a:xfrm>
            <a:off x="827771" y="1328188"/>
            <a:ext cx="7999312" cy="4966737"/>
          </a:xfrm>
          <a:prstGeom prst="rect">
            <a:avLst/>
          </a:prstGeom>
        </p:spPr>
      </p:pic>
      <p:sp>
        <p:nvSpPr>
          <p:cNvPr id="6" name="TextBox 5"/>
          <p:cNvSpPr txBox="1"/>
          <p:nvPr/>
        </p:nvSpPr>
        <p:spPr>
          <a:xfrm>
            <a:off x="1329167" y="6330064"/>
            <a:ext cx="7548861" cy="55399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a:p>
            <a:pPr>
              <a:defRPr/>
            </a:pP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55439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92" y="319901"/>
            <a:ext cx="9258300" cy="754062"/>
          </a:xfrm>
        </p:spPr>
        <p:txBody>
          <a:bodyPr/>
          <a:lstStyle/>
          <a:p>
            <a:br>
              <a:rPr lang="en-US" sz="2000" kern="0" dirty="0">
                <a:solidFill>
                  <a:srgbClr val="000000"/>
                </a:solidFill>
                <a:latin typeface="Verdana"/>
              </a:rPr>
            </a:br>
            <a:r>
              <a:rPr lang="en-US" sz="2000" kern="0" dirty="0">
                <a:latin typeface="Verdana"/>
              </a:rPr>
              <a:t>Prevalence of Self-Reported Obesity Among Hispanic Adults,  </a:t>
            </a:r>
            <a:br>
              <a:rPr lang="en-US" sz="2000" kern="0" dirty="0">
                <a:latin typeface="Verdana"/>
              </a:rPr>
            </a:br>
            <a:r>
              <a:rPr lang="en-US" sz="2000" kern="0" dirty="0">
                <a:latin typeface="Verdana"/>
              </a:rPr>
              <a:t>by State and Territory, BRFSS, 2011-2013</a:t>
            </a:r>
          </a:p>
        </p:txBody>
      </p:sp>
      <p:sp>
        <p:nvSpPr>
          <p:cNvPr id="4" name="Text Placeholder 3"/>
          <p:cNvSpPr>
            <a:spLocks noGrp="1"/>
          </p:cNvSpPr>
          <p:nvPr>
            <p:ph type="body" sz="quarter" idx="11"/>
          </p:nvPr>
        </p:nvSpPr>
        <p:spPr>
          <a:xfrm>
            <a:off x="514350" y="5472112"/>
            <a:ext cx="9258300" cy="1243013"/>
          </a:xfrm>
        </p:spPr>
        <p:txBody>
          <a:bodyPr/>
          <a:lstStyle/>
          <a:p>
            <a:pPr lvl="0" indent="0"/>
            <a:r>
              <a:rPr lang="en-US" sz="900" i="1" dirty="0">
                <a:latin typeface="Verdana" pitchFamily="34" charset="0"/>
              </a:rPr>
              <a:t>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66292509"/>
              </p:ext>
            </p:extLst>
          </p:nvPr>
        </p:nvGraphicFramePr>
        <p:xfrm>
          <a:off x="818707" y="1158467"/>
          <a:ext cx="4222970" cy="4844673"/>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38368">
                  <a:extLst>
                    <a:ext uri="{9D8B030D-6E8A-4147-A177-3AD203B41FA5}">
                      <a16:colId xmlns:a16="http://schemas.microsoft.com/office/drawing/2014/main" val="20001"/>
                    </a:ext>
                  </a:extLst>
                </a:gridCol>
                <a:gridCol w="1393130">
                  <a:extLst>
                    <a:ext uri="{9D8B030D-6E8A-4147-A177-3AD203B41FA5}">
                      <a16:colId xmlns:a16="http://schemas.microsoft.com/office/drawing/2014/main" val="20002"/>
                    </a:ext>
                  </a:extLst>
                </a:gridCol>
              </a:tblGrid>
              <a:tr h="19266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(14.1, 24.0)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(32.5, 42.9)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717405475"/>
              </p:ext>
            </p:extLst>
          </p:nvPr>
        </p:nvGraphicFramePr>
        <p:xfrm>
          <a:off x="5337560" y="1161886"/>
          <a:ext cx="4167963" cy="4841267"/>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68385">
                  <a:extLst>
                    <a:ext uri="{9D8B030D-6E8A-4147-A177-3AD203B41FA5}">
                      <a16:colId xmlns:a16="http://schemas.microsoft.com/office/drawing/2014/main" val="20001"/>
                    </a:ext>
                  </a:extLst>
                </a:gridCol>
                <a:gridCol w="1447939">
                  <a:extLst>
                    <a:ext uri="{9D8B030D-6E8A-4147-A177-3AD203B41FA5}">
                      <a16:colId xmlns:a16="http://schemas.microsoft.com/office/drawing/2014/main" val="20002"/>
                    </a:ext>
                  </a:extLst>
                </a:gridCol>
              </a:tblGrid>
              <a:tr h="17359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592">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592">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592">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592">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856">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592">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592">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592">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592">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592">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592">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592">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592">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401">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4401">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592">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592">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592">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592">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592">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592">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40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(19.6, 36.3)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592">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592">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592">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592">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592">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808381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descr="Prevalence of Self-Reported Obesity Among Non-Hispanic White Adults, by State and Territory, BRFSS, 2011-2013. Map details in table below."/>
          <p:cNvSpPr>
            <a:spLocks noGrp="1"/>
          </p:cNvSpPr>
          <p:nvPr>
            <p:ph type="title"/>
          </p:nvPr>
        </p:nvSpPr>
        <p:spPr>
          <a:xfrm>
            <a:off x="112542" y="1024"/>
            <a:ext cx="10174458" cy="1254471"/>
          </a:xfrm>
        </p:spPr>
        <p:txBody>
          <a:bodyPr/>
          <a:lstStyle/>
          <a:p>
            <a:r>
              <a:rPr lang="en-US" sz="2200" kern="0" dirty="0">
                <a:latin typeface="Verdana"/>
              </a:rPr>
              <a:t>Prevalence of Self-Reported Obesity Among Non-Hispanic White Adults, by State and Territory, BRFSS, 2011-2013</a:t>
            </a:r>
            <a:endParaRPr lang="en-US" sz="2200" dirty="0"/>
          </a:p>
        </p:txBody>
      </p:sp>
      <p:pic>
        <p:nvPicPr>
          <p:cNvPr id="5" name="Picture 4" descr="Prevalence of Self-Reported Obesity Among Non-Hispanic White Adults, by State and Territory, BRFSS, 2011-2013">
            <a:extLst>
              <a:ext uri="{FF2B5EF4-FFF2-40B4-BE49-F238E27FC236}">
                <a16:creationId xmlns:a16="http://schemas.microsoft.com/office/drawing/2014/main" id="{CE06615A-B419-4240-8CBC-D783B8D3B9F2}"/>
              </a:ext>
            </a:extLst>
          </p:cNvPr>
          <p:cNvPicPr>
            <a:picLocks noChangeAspect="1"/>
          </p:cNvPicPr>
          <p:nvPr/>
        </p:nvPicPr>
        <p:blipFill>
          <a:blip r:embed="rId2"/>
          <a:stretch>
            <a:fillRect/>
          </a:stretch>
        </p:blipFill>
        <p:spPr>
          <a:xfrm>
            <a:off x="914400" y="1371600"/>
            <a:ext cx="8008921" cy="5042945"/>
          </a:xfrm>
          <a:prstGeom prst="rect">
            <a:avLst/>
          </a:prstGeom>
        </p:spPr>
      </p:pic>
      <p:sp>
        <p:nvSpPr>
          <p:cNvPr id="6" name="TextBox 5"/>
          <p:cNvSpPr txBox="1"/>
          <p:nvPr/>
        </p:nvSpPr>
        <p:spPr>
          <a:xfrm>
            <a:off x="1289831" y="6430298"/>
            <a:ext cx="7757652"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8039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54" y="418280"/>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2012-2014</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01869260"/>
              </p:ext>
            </p:extLst>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(17.2, 30.5)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664286324"/>
              </p:ext>
            </p:extLst>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(29.1, 47.7)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dirty="0">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21944439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2013-2015</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(22.3, 35.1)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(15.4, 31.5)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3698232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2014-2016</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49179"/>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(21.3, 35.5)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(28.0, 32.8)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(22.5, 39.9)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(14.2, 33.4)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5469"/>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(16.7, 34.1)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8436632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2015-2017</a:t>
            </a:r>
          </a:p>
        </p:txBody>
      </p:sp>
      <p:sp>
        <p:nvSpPr>
          <p:cNvPr id="4" name="Text Placeholder 3"/>
          <p:cNvSpPr>
            <a:spLocks noGrp="1"/>
          </p:cNvSpPr>
          <p:nvPr>
            <p:ph type="body" sz="quarter" idx="11"/>
          </p:nvPr>
        </p:nvSpPr>
        <p:spPr>
          <a:xfrm>
            <a:off x="514350" y="5992660"/>
            <a:ext cx="9189208" cy="778249"/>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(33.5, 37.5)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(27.4, 36.8)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(34.5, 39.2)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(23.4, 42.5)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(20.1, 40.4)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8294"/>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(29.4, 34.5)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(32.6, 41.3)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454">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(22.6, 37.6)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(18.7, 35.9)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(21.0, 38.6)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1381245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2016-2018</a:t>
            </a:r>
          </a:p>
        </p:txBody>
      </p:sp>
      <p:sp>
        <p:nvSpPr>
          <p:cNvPr id="4" name="Text Placeholder 3"/>
          <p:cNvSpPr>
            <a:spLocks noGrp="1"/>
          </p:cNvSpPr>
          <p:nvPr>
            <p:ph type="body" sz="quarter" idx="11"/>
          </p:nvPr>
        </p:nvSpPr>
        <p:spPr>
          <a:xfrm>
            <a:off x="514350" y="6018790"/>
            <a:ext cx="9189208" cy="778249"/>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728349364"/>
              </p:ext>
            </p:extLst>
          </p:nvPr>
        </p:nvGraphicFramePr>
        <p:xfrm>
          <a:off x="790575" y="119910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(20.4, 39.4)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(20.1, 38.0)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849839173"/>
              </p:ext>
            </p:extLst>
          </p:nvPr>
        </p:nvGraphicFramePr>
        <p:xfrm>
          <a:off x="5337560" y="1202523"/>
          <a:ext cx="4167963" cy="4836480"/>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(20.7, 33.9)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(17.0, 33.1)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(32.1, 49.0)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6343">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(18.9, 36.2)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(25.5, 34.2)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71022330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2017-2019</a:t>
            </a:r>
          </a:p>
        </p:txBody>
      </p:sp>
      <p:sp>
        <p:nvSpPr>
          <p:cNvPr id="8" name="Text Placeholder 3">
            <a:extLst>
              <a:ext uri="{FF2B5EF4-FFF2-40B4-BE49-F238E27FC236}">
                <a16:creationId xmlns:a16="http://schemas.microsoft.com/office/drawing/2014/main" id="{92242C3D-1601-42E0-9D21-17BCD44BEBFE}"/>
              </a:ext>
            </a:extLst>
          </p:cNvPr>
          <p:cNvSpPr>
            <a:spLocks noGrp="1"/>
          </p:cNvSpPr>
          <p:nvPr>
            <p:ph type="body" sz="quarter" idx="11"/>
          </p:nvPr>
        </p:nvSpPr>
        <p:spPr>
          <a:xfrm>
            <a:off x="514350" y="6140714"/>
            <a:ext cx="9189208" cy="668866"/>
          </a:xfrm>
        </p:spPr>
        <p:txBody>
          <a:bodyPr/>
          <a:lstStyle/>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rgbClr val="060606"/>
                </a:solidFill>
                <a:latin typeface="Verdana" pitchFamily="34" charset="0"/>
              </a:rPr>
              <a:t>%, or no data in a specific year.</a:t>
            </a:r>
          </a:p>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9" name="Table 8" descr="Prevalence of Self-Reported Obesity Among U.S. Adults" title="Prevalence of Self-Reported Obesity Among U.S. Adults">
            <a:extLst>
              <a:ext uri="{FF2B5EF4-FFF2-40B4-BE49-F238E27FC236}">
                <a16:creationId xmlns:a16="http://schemas.microsoft.com/office/drawing/2014/main" id="{A244BD27-B585-49E7-B430-6D1575684E12}"/>
              </a:ext>
            </a:extLst>
          </p:cNvPr>
          <p:cNvGraphicFramePr>
            <a:graphicFrameLocks noGrp="1"/>
          </p:cNvGraphicFramePr>
          <p:nvPr>
            <p:extLst>
              <p:ext uri="{D42A27DB-BD31-4B8C-83A1-F6EECF244321}">
                <p14:modId xmlns:p14="http://schemas.microsoft.com/office/powerpoint/2010/main" val="855473736"/>
              </p:ext>
            </p:extLst>
          </p:nvPr>
        </p:nvGraphicFramePr>
        <p:xfrm>
          <a:off x="790575" y="115846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(20.1, 29.7)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(21.2, 37.4)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(22.1, 41.2)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10" name="Table 9" descr="Prevalence of Self-Reported Obesity Among U.S. Adults" title="Prevalence of Self-Reported Obesity Among U.S. Adults">
            <a:extLst>
              <a:ext uri="{FF2B5EF4-FFF2-40B4-BE49-F238E27FC236}">
                <a16:creationId xmlns:a16="http://schemas.microsoft.com/office/drawing/2014/main" id="{E221810E-FF91-46DD-932B-6DD31C018332}"/>
              </a:ext>
            </a:extLst>
          </p:cNvPr>
          <p:cNvGraphicFramePr>
            <a:graphicFrameLocks noGrp="1"/>
          </p:cNvGraphicFramePr>
          <p:nvPr>
            <p:extLst>
              <p:ext uri="{D42A27DB-BD31-4B8C-83A1-F6EECF244321}">
                <p14:modId xmlns:p14="http://schemas.microsoft.com/office/powerpoint/2010/main" val="843439724"/>
              </p:ext>
            </p:extLst>
          </p:nvPr>
        </p:nvGraphicFramePr>
        <p:xfrm>
          <a:off x="5337560" y="1161883"/>
          <a:ext cx="4167963" cy="4836480"/>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(22.4, 34.9)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(19.7, 37.0)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(34.9, 45.8)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6343">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(28.9, 49.2)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(10.5, 25.6)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8611365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793" y="343416"/>
            <a:ext cx="9268720" cy="912079"/>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White Adults, by State and Territory, BRFSS, 2012-2014">
            <a:extLst>
              <a:ext uri="{FF2B5EF4-FFF2-40B4-BE49-F238E27FC236}">
                <a16:creationId xmlns:a16="http://schemas.microsoft.com/office/drawing/2014/main" id="{F05329F4-0C5E-4E4E-9970-F6F4BE5A338A}"/>
              </a:ext>
            </a:extLst>
          </p:cNvPr>
          <p:cNvPicPr>
            <a:picLocks noChangeAspect="1"/>
          </p:cNvPicPr>
          <p:nvPr/>
        </p:nvPicPr>
        <p:blipFill>
          <a:blip r:embed="rId2"/>
          <a:stretch>
            <a:fillRect/>
          </a:stretch>
        </p:blipFill>
        <p:spPr>
          <a:xfrm>
            <a:off x="914400" y="1371600"/>
            <a:ext cx="7898881" cy="4990835"/>
          </a:xfrm>
          <a:prstGeom prst="rect">
            <a:avLst/>
          </a:prstGeom>
        </p:spPr>
      </p:pic>
      <p:sp>
        <p:nvSpPr>
          <p:cNvPr id="8" name="TextBox 7"/>
          <p:cNvSpPr txBox="1"/>
          <p:nvPr/>
        </p:nvSpPr>
        <p:spPr>
          <a:xfrm>
            <a:off x="1291376" y="6438188"/>
            <a:ext cx="7705725"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0180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revalence of Self-Reported Obesity Among Non-Hispanic White Adults, by State and Territory, BRFSS, 2013-2015">
            <a:extLst>
              <a:ext uri="{FF2B5EF4-FFF2-40B4-BE49-F238E27FC236}">
                <a16:creationId xmlns:a16="http://schemas.microsoft.com/office/drawing/2014/main" id="{36880DB0-59AA-4399-91A9-DB8D8421173B}"/>
              </a:ext>
            </a:extLst>
          </p:cNvPr>
          <p:cNvPicPr>
            <a:picLocks noChangeAspect="1"/>
          </p:cNvPicPr>
          <p:nvPr/>
        </p:nvPicPr>
        <p:blipFill>
          <a:blip r:embed="rId2"/>
          <a:stretch>
            <a:fillRect/>
          </a:stretch>
        </p:blipFill>
        <p:spPr>
          <a:xfrm>
            <a:off x="914400" y="1219765"/>
            <a:ext cx="7847332" cy="5121911"/>
          </a:xfrm>
          <a:prstGeom prst="rect">
            <a:avLst/>
          </a:prstGeom>
        </p:spPr>
      </p:pic>
      <p:sp>
        <p:nvSpPr>
          <p:cNvPr id="2" name="Title 1"/>
          <p:cNvSpPr>
            <a:spLocks noGrp="1"/>
          </p:cNvSpPr>
          <p:nvPr>
            <p:ph type="title"/>
          </p:nvPr>
        </p:nvSpPr>
        <p:spPr>
          <a:xfrm>
            <a:off x="540696" y="310969"/>
            <a:ext cx="9312812" cy="942224"/>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296803" y="6438189"/>
            <a:ext cx="784733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8471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35" y="127116"/>
            <a:ext cx="10761784" cy="1120617"/>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a:t>
            </a:r>
            <a:b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b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White Adults, by State </a:t>
            </a:r>
            <a:r>
              <a:rPr lang="en-US" sz="2200" kern="0" dirty="0">
                <a:solidFill>
                  <a:srgbClr val="0039A6"/>
                </a:solidFill>
                <a:latin typeface="Verdana"/>
              </a:rPr>
              <a:t>and Territory</a:t>
            </a: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10;White Adults, by State and Territory, BRFSS, 2014-2016">
            <a:extLst>
              <a:ext uri="{FF2B5EF4-FFF2-40B4-BE49-F238E27FC236}">
                <a16:creationId xmlns:a16="http://schemas.microsoft.com/office/drawing/2014/main" id="{9C9BF703-BE18-4341-A643-2FB26F4D50B3}"/>
              </a:ext>
            </a:extLst>
          </p:cNvPr>
          <p:cNvPicPr>
            <a:picLocks noChangeAspect="1"/>
          </p:cNvPicPr>
          <p:nvPr/>
        </p:nvPicPr>
        <p:blipFill>
          <a:blip r:embed="rId2"/>
          <a:stretch>
            <a:fillRect/>
          </a:stretch>
        </p:blipFill>
        <p:spPr>
          <a:xfrm>
            <a:off x="933651" y="1427190"/>
            <a:ext cx="7923998" cy="4979216"/>
          </a:xfrm>
          <a:prstGeom prst="rect">
            <a:avLst/>
          </a:prstGeom>
        </p:spPr>
      </p:pic>
      <p:sp>
        <p:nvSpPr>
          <p:cNvPr id="5" name="TextBox 4"/>
          <p:cNvSpPr txBox="1"/>
          <p:nvPr/>
        </p:nvSpPr>
        <p:spPr>
          <a:xfrm>
            <a:off x="1287889" y="6478073"/>
            <a:ext cx="762751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10;&#10;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072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251" y="606656"/>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White Adults, by State and Territory, BRFSS, 2015-2017">
            <a:extLst>
              <a:ext uri="{FF2B5EF4-FFF2-40B4-BE49-F238E27FC236}">
                <a16:creationId xmlns:a16="http://schemas.microsoft.com/office/drawing/2014/main" id="{73DF0083-29A3-4C4D-A350-4F5D891D8E48}"/>
              </a:ext>
            </a:extLst>
          </p:cNvPr>
          <p:cNvPicPr>
            <a:picLocks noChangeAspect="1"/>
          </p:cNvPicPr>
          <p:nvPr/>
        </p:nvPicPr>
        <p:blipFill>
          <a:blip r:embed="rId2"/>
          <a:stretch>
            <a:fillRect/>
          </a:stretch>
        </p:blipFill>
        <p:spPr>
          <a:xfrm>
            <a:off x="945854" y="1420318"/>
            <a:ext cx="7882192" cy="4957005"/>
          </a:xfrm>
          <a:prstGeom prst="rect">
            <a:avLst/>
          </a:prstGeom>
        </p:spPr>
      </p:pic>
      <p:sp>
        <p:nvSpPr>
          <p:cNvPr id="8" name="TextBox 7"/>
          <p:cNvSpPr txBox="1"/>
          <p:nvPr/>
        </p:nvSpPr>
        <p:spPr>
          <a:xfrm>
            <a:off x="1305017" y="6377323"/>
            <a:ext cx="788219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8942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04" y="595418"/>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White Adults, by State and Territory, BRFSS, 2016-2018">
            <a:extLst>
              <a:ext uri="{FF2B5EF4-FFF2-40B4-BE49-F238E27FC236}">
                <a16:creationId xmlns:a16="http://schemas.microsoft.com/office/drawing/2014/main" id="{98F0CDB9-8DD4-4B8B-A7A0-76F14681DDBC}"/>
              </a:ext>
            </a:extLst>
          </p:cNvPr>
          <p:cNvPicPr>
            <a:picLocks noChangeAspect="1"/>
          </p:cNvPicPr>
          <p:nvPr/>
        </p:nvPicPr>
        <p:blipFill>
          <a:blip r:embed="rId2"/>
          <a:stretch>
            <a:fillRect/>
          </a:stretch>
        </p:blipFill>
        <p:spPr>
          <a:xfrm>
            <a:off x="1001032" y="1311661"/>
            <a:ext cx="7812254" cy="4998288"/>
          </a:xfrm>
          <a:prstGeom prst="rect">
            <a:avLst/>
          </a:prstGeom>
        </p:spPr>
      </p:pic>
      <p:sp>
        <p:nvSpPr>
          <p:cNvPr id="9" name="TextBox 8"/>
          <p:cNvSpPr txBox="1"/>
          <p:nvPr/>
        </p:nvSpPr>
        <p:spPr>
          <a:xfrm>
            <a:off x="1299516" y="6383867"/>
            <a:ext cx="7690129"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82684"/>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7325</TotalTime>
  <Words>10200</Words>
  <Application>Microsoft Office PowerPoint</Application>
  <PresentationFormat>35mm Slides</PresentationFormat>
  <Paragraphs>3620</Paragraphs>
  <Slides>45</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Calibri</vt:lpstr>
      <vt:lpstr>Myriad Web Pro</vt:lpstr>
      <vt:lpstr>Times New Roman</vt:lpstr>
      <vt:lpstr>Verdana</vt:lpstr>
      <vt:lpstr>Wingdings</vt:lpstr>
      <vt:lpstr>NCCDPHP_ppt_darktheme[1]</vt:lpstr>
      <vt:lpstr>NCEZID_ppt_lighttheme[1]</vt:lpstr>
      <vt:lpstr>1_NCEZID_ppt_lighttheme[1]</vt:lpstr>
      <vt:lpstr>Prevalence of Self-Reported Obesity Among U.S. Adults  by Race/Ethnicity, State and Territory, BRFSS</vt:lpstr>
      <vt:lpstr>Prevalence of Self-Reported Obesity Among U.S. Adults by Race/Ethnicity, State and Territory, BRFSS,</vt:lpstr>
      <vt:lpstr>Prevalence of Self-Reported Obesity Among U.S. Adults  by Race/Ethnicity, State and Territory, BRFSS</vt:lpstr>
      <vt:lpstr>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Prevalence of Self-Reported Obesity Among Non-Hispanic  White Adults, by State and Territory, BRFSS, 2014-2016</vt:lpstr>
      <vt:lpstr>Prevalence of Self-Reported Obesity Among Non-Hispanic White Adults, by State and Territory, BRFSS, 2015-2017</vt:lpstr>
      <vt:lpstr>Prevalence of Self-Reported Obesity Among Non-Hispanic White Adults, by State and Territory, BRFSS, 2016-2018</vt:lpstr>
      <vt:lpstr>Prevalence of Self-Reported Obesity Among Non-Hispanic White Adults, by State and Territory, BRFSS, 2017-2019</vt:lpstr>
      <vt:lpstr> 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 Prevalence of Self-Reported Obesity Among Non-Hispanic White Adults, by State and Territory, BRFSS, 2014-2016</vt:lpstr>
      <vt:lpstr> Prevalence of Self-Reported Obesity Among Non-Hispanic White Adults, by State and Territory, BRFSS, 2015-2017</vt:lpstr>
      <vt:lpstr> Prevalence of Self-Reported Obesity Among Non-Hispanic White Adults, by State and Territory, BRFSS, 2016-2018</vt:lpstr>
      <vt:lpstr> Prevalence of Self-Reported Obesity Among Non-Hispanic White Adults, by State and Territory, BRFSS, 2017-2019</vt:lpstr>
      <vt:lpstr>Prevalence of Self-Reported Obesity Among Non-Hispanic Black Adults, by State and Territory, BRFSS, 2011-2013</vt:lpstr>
      <vt:lpstr>Prevalence of Self-Reported Obesity Among Non-Hispanic Black Adults, by State and Territory, BRFSS, 2012-2014</vt:lpstr>
      <vt:lpstr>Prevalence of Self-Reported Obesity Among Non-Hispanic Black Adults, by State and Territory, BRFSS, 2013-2015</vt:lpstr>
      <vt:lpstr>Prevalence of Self-Reported Obesity Among Non-Hispanic Black Adults, by State and Territory, BRFSS, 2014-2016</vt:lpstr>
      <vt:lpstr>Prevalence of Self-Reported Obesity Among Non-Hispanic Black Adults, by State and Territory, BRFSS, 2015-2017</vt:lpstr>
      <vt:lpstr>Prevalence of Self-Reported Obesity Among Non-Hispanic Black Adults, by State and Territory, BRFSS, 2016-2018</vt:lpstr>
      <vt:lpstr>Prevalence of Self-Reported Obesity Among Non-Hispanic Black Adults, by State and Territory, BRFSS, 2017-2019</vt:lpstr>
      <vt:lpstr>Prevalence of Self-Reported Obesity Among Non-Hispanic Black Adults, by State and Territory, BRFSS, 2011-2013</vt:lpstr>
      <vt:lpstr> Prevalence of Self-Reported Obesity Among Non-Hispanic Black Adults, by State and Territory, BRFSS, 2012-2014</vt:lpstr>
      <vt:lpstr> Prevalence of Self-Reported Obesity Among Non-Hispanic Black Adults, by State and Territory, BRFSS, 2013-2015</vt:lpstr>
      <vt:lpstr> Prevalence of Self-Reported Obesity Among Non-Hispanic Black Adults, by State and Territory, BRFSS, 2014-2016</vt:lpstr>
      <vt:lpstr> Prevalence of Self-Reported Obesity Among Non-Hispanic Black Adults, by State and Territory, BRFSS, 2015-2017</vt:lpstr>
      <vt:lpstr> Prevalence of Self-Reported Obesity Among Non-Hispanic Black Adults, by State and Territory, BRFSS, 2016-2018</vt:lpstr>
      <vt:lpstr> Prevalence of Self-Reported Obesity Among Non-Hispanic Black Adults, by State and Territory, BRFSS, 2017-2019</vt:lpstr>
      <vt:lpstr>Prevalence of Self-Reported Obesity Among Hispanic Adults, by State and Territory, BRFSS, 2011-2013</vt:lpstr>
      <vt:lpstr>Prevalence of Self-Reported Obesity Among Hispanic Adults, by State and Territory, BRFSS, 2012-2014</vt:lpstr>
      <vt:lpstr>Prevalence of Self-Reported Obesity Among Hispanic Adults, by State and Territory, BRFSS, 2013-2015</vt:lpstr>
      <vt:lpstr>Prevalence of Self-Reported Obesity Among Hispanic Adults, by State and Territory, BRFSS, 2014-2016</vt:lpstr>
      <vt:lpstr>Prevalence of Self-Reported Obesity Among Hispanic Adults, by State and Territory, BRFSS, 2015-2017</vt:lpstr>
      <vt:lpstr>Prevalence of Self-Reported Obesity Among Hispanic Adults, by State and Territory, BRFSS, 2016-2018</vt:lpstr>
      <vt:lpstr>Prevalence of Self-Reported Obesity Among Hispanic Adults, by State and Territory, BRFSS, 2017-2019</vt:lpstr>
      <vt:lpstr> Prevalence of Self-Reported Obesity Among Hispanic Adults,   by State and Territory, BRFSS, 2011-2013</vt:lpstr>
      <vt:lpstr> Prevalence of Self-Reported Obesity Among Hispanic Adults, by State and Territory, BRFSS, 2012-2014</vt:lpstr>
      <vt:lpstr> Prevalence of Self-Reported Obesity Among Hispanic Adults, by State and Territory, BRFSS, 2013-2015</vt:lpstr>
      <vt:lpstr> Prevalence of Self-Reported Obesity Among Hispanic Adults, by State and Territory, BRFSS, 2014-2016</vt:lpstr>
      <vt:lpstr> Prevalence of Self-Reported Obesity Among Hispanic Adults, by State and Territory, BRFSS, 2015-2017</vt:lpstr>
      <vt:lpstr> Prevalence of Self-Reported Obesity Among Hispanic Adults, by State and Territory, BRFSS, 2016-2018</vt:lpstr>
      <vt:lpstr> Prevalence of Self-Reported Obesity Among Hispanic Adults, by State and Territory, BRFSS, 2017-2019</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672</cp:revision>
  <cp:lastPrinted>2014-08-11T12:44:34Z</cp:lastPrinted>
  <dcterms:created xsi:type="dcterms:W3CDTF">2000-10-25T15:41:08Z</dcterms:created>
  <dcterms:modified xsi:type="dcterms:W3CDTF">2022-05-09T18:04:40Z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2021-08-09T18:32:01Z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79065406-344f-4a48-bdff-8253a8fa22e9</vt:lpwstr>
  </property>
  <property fmtid="{D5CDD505-2E9C-101B-9397-08002B2CF9AE}" pid="9" name="MSIP_Label_7b94a7b8-f06c-4dfe-bdcc-9b548fd58c31_ContentBits">
    <vt:lpwstr>0</vt:lpwstr>
  </property>
</Properties>
</file>