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73" r:id="rId2"/>
    <p:sldId id="261" r:id="rId3"/>
    <p:sldId id="259" r:id="rId4"/>
    <p:sldId id="262" r:id="rId5"/>
    <p:sldId id="263" r:id="rId6"/>
    <p:sldId id="264" r:id="rId7"/>
    <p:sldId id="265" r:id="rId8"/>
    <p:sldId id="266" r:id="rId9"/>
    <p:sldId id="267" r:id="rId10"/>
    <p:sldId id="268" r:id="rId11"/>
    <p:sldId id="269" r:id="rId12"/>
    <p:sldId id="270" r:id="rId13"/>
    <p:sldId id="271" r:id="rId14"/>
    <p:sldId id="272"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39AF7"/>
    <a:srgbClr val="02BAA0"/>
    <a:srgbClr val="029C86"/>
    <a:srgbClr val="B6A5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1" autoAdjust="0"/>
    <p:restoredTop sz="96305" autoAdjust="0"/>
  </p:normalViewPr>
  <p:slideViewPr>
    <p:cSldViewPr snapToGrid="0">
      <p:cViewPr varScale="1">
        <p:scale>
          <a:sx n="101" d="100"/>
          <a:sy n="101" d="100"/>
        </p:scale>
        <p:origin x="150" y="39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2B30E1-D476-40D5-8D04-7C23CA0A7732}" type="datetimeFigureOut">
              <a:rPr lang="en-US" smtClean="0"/>
              <a:t>4/28/2016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A0080-CFB2-4AD2-9590-D3569DD4658B}" type="slidenum">
              <a:rPr lang="en-US" smtClean="0"/>
              <a:t>‹#›</a:t>
            </a:fld>
            <a:endParaRPr lang="en-US" dirty="0"/>
          </a:p>
        </p:txBody>
      </p:sp>
    </p:spTree>
    <p:extLst>
      <p:ext uri="{BB962C8B-B14F-4D97-AF65-F5344CB8AC3E}">
        <p14:creationId xmlns:p14="http://schemas.microsoft.com/office/powerpoint/2010/main" val="19593442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osha.gov/dts/osta/lototraining/std/std-147.htm#1910.147(c)(7)(i)(A)" TargetMode="External"/><Relationship Id="rId7" Type="http://schemas.openxmlformats.org/officeDocument/2006/relationships/hyperlink" Target="http://www.osha.gov/dts/osta/lototraining/std/std-147.htm#1910.147(c)(7)(iii)(B)"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www.osha.gov/dts/osta/lototraining/std/std-147.htm#1910.147(c)(7)(iii)(A)" TargetMode="External"/><Relationship Id="rId5" Type="http://schemas.openxmlformats.org/officeDocument/2006/relationships/hyperlink" Target="http://www.osha.gov/dts/osta/lototraining/std/std-147.htm#1910.147(c)(7)(i)(C)" TargetMode="External"/><Relationship Id="rId4" Type="http://schemas.openxmlformats.org/officeDocument/2006/relationships/hyperlink" Target="http://www.osha.gov/dts/osta/lototraining/std/std-147.htm#1910.147(c)(7)(i)(B)"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Periodic inspections to ensure that before service and maintenance is performed machines and equipment that could unexpectedly startup, become energized, or release stored energy, are isolated from their energy source(s) and rendered safe.</a:t>
            </a:r>
            <a:endParaRPr lang="en-US" dirty="0"/>
          </a:p>
        </p:txBody>
      </p:sp>
      <p:sp>
        <p:nvSpPr>
          <p:cNvPr id="4" name="Slide Number Placeholder 3"/>
          <p:cNvSpPr>
            <a:spLocks noGrp="1"/>
          </p:cNvSpPr>
          <p:nvPr>
            <p:ph type="sldNum" sz="quarter" idx="10"/>
          </p:nvPr>
        </p:nvSpPr>
        <p:spPr/>
        <p:txBody>
          <a:bodyPr/>
          <a:lstStyle/>
          <a:p>
            <a:fld id="{F99A0080-CFB2-4AD2-9590-D3569DD4658B}" type="slidenum">
              <a:rPr lang="en-US" smtClean="0"/>
              <a:t>4</a:t>
            </a:fld>
            <a:endParaRPr lang="en-US" dirty="0"/>
          </a:p>
        </p:txBody>
      </p:sp>
    </p:spTree>
    <p:extLst>
      <p:ext uri="{BB962C8B-B14F-4D97-AF65-F5344CB8AC3E}">
        <p14:creationId xmlns:p14="http://schemas.microsoft.com/office/powerpoint/2010/main" val="35490152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indent="0">
              <a:lnSpc>
                <a:spcPct val="150000"/>
              </a:lnSpc>
              <a:spcAft>
                <a:spcPts val="600"/>
              </a:spcAft>
              <a:buFont typeface="+mj-lt"/>
              <a:buNone/>
            </a:pPr>
            <a:r>
              <a:rPr lang="en-US" altLang="en-US" b="0" dirty="0" smtClean="0">
                <a:latin typeface="+mn-lt"/>
              </a:rPr>
              <a:t>1. How often must the inspection take place? </a:t>
            </a:r>
          </a:p>
          <a:p>
            <a:pPr marL="457200" lvl="1" indent="-171450">
              <a:lnSpc>
                <a:spcPct val="150000"/>
              </a:lnSpc>
              <a:buFont typeface="Arial" panose="020B0604020202020204" pitchFamily="34" charset="0"/>
              <a:buChar char="•"/>
            </a:pPr>
            <a:r>
              <a:rPr lang="en-US" altLang="en-US" b="0" dirty="0" smtClean="0">
                <a:latin typeface="+mn-lt"/>
              </a:rPr>
              <a:t>At least yearly</a:t>
            </a:r>
          </a:p>
          <a:p>
            <a:pPr marL="0" lvl="1"/>
            <a:endParaRPr lang="en-US" altLang="en-US" b="0" dirty="0" smtClean="0">
              <a:latin typeface="+mn-lt"/>
            </a:endParaRPr>
          </a:p>
          <a:p>
            <a:pPr marL="0" lvl="1" indent="0">
              <a:buFont typeface="+mj-lt"/>
              <a:buNone/>
            </a:pPr>
            <a:r>
              <a:rPr lang="en-US" altLang="en-US" b="0" dirty="0" smtClean="0">
                <a:latin typeface="+mn-lt"/>
              </a:rPr>
              <a:t>2. Who performs the periodic inspection?  </a:t>
            </a:r>
          </a:p>
          <a:p>
            <a:pPr marL="457200" lvl="1" indent="-171450">
              <a:buFont typeface="Arial" panose="020B0604020202020204" pitchFamily="34" charset="0"/>
              <a:buChar char="•"/>
            </a:pPr>
            <a:r>
              <a:rPr lang="en-US" altLang="en-US" b="0" dirty="0" smtClean="0">
                <a:latin typeface="+mn-lt"/>
              </a:rPr>
              <a:t>An authorized employee not involved in the energy control procedure being inspected.</a:t>
            </a:r>
          </a:p>
          <a:p>
            <a:pPr marL="0" lvl="1"/>
            <a:endParaRPr lang="en-US" altLang="en-US" b="0" dirty="0" smtClean="0">
              <a:latin typeface="+mn-lt"/>
            </a:endParaRPr>
          </a:p>
          <a:p>
            <a:pPr marL="0" lvl="1"/>
            <a:r>
              <a:rPr lang="en-US" altLang="en-US" b="0" dirty="0" smtClean="0">
                <a:latin typeface="+mn-lt"/>
              </a:rPr>
              <a:t>3. What does the periodic inspection entail?</a:t>
            </a:r>
          </a:p>
          <a:p>
            <a:pPr marL="457200" lvl="1" indent="-171450">
              <a:spcAft>
                <a:spcPts val="1200"/>
              </a:spcAft>
              <a:buFont typeface="Arial" panose="020B0604020202020204" pitchFamily="34" charset="0"/>
              <a:buChar char="•"/>
            </a:pPr>
            <a:r>
              <a:rPr lang="en-US" altLang="en-US" dirty="0" smtClean="0">
                <a:latin typeface="Verdana" panose="020B0604030504040204" pitchFamily="34" charset="0"/>
              </a:rPr>
              <a:t>The employer must identify any deficiencies or deviations and correct them.</a:t>
            </a:r>
          </a:p>
          <a:p>
            <a:pPr marL="457200" lvl="1" indent="-171450">
              <a:spcAft>
                <a:spcPts val="1200"/>
              </a:spcAft>
              <a:buFont typeface="Arial" panose="020B0604020202020204" pitchFamily="34" charset="0"/>
              <a:buChar char="•"/>
            </a:pPr>
            <a:r>
              <a:rPr lang="en-US" altLang="en-US" dirty="0" smtClean="0">
                <a:latin typeface="Verdana" panose="020B0604030504040204" pitchFamily="34" charset="0"/>
              </a:rPr>
              <a:t>Where lockout is used, the inspector must review each authorized employee's responsibilities under the procedure with that employee (group meetings are acceptable).</a:t>
            </a:r>
          </a:p>
          <a:p>
            <a:pPr marL="457200" lvl="1" indent="-171450">
              <a:spcAft>
                <a:spcPts val="1200"/>
              </a:spcAft>
              <a:buFont typeface="Arial" panose="020B0604020202020204" pitchFamily="34" charset="0"/>
              <a:buChar char="•"/>
            </a:pPr>
            <a:r>
              <a:rPr lang="en-US" altLang="en-US" dirty="0" smtClean="0">
                <a:latin typeface="Verdana" panose="020B0604030504040204" pitchFamily="34" charset="0"/>
              </a:rPr>
              <a:t>Where tagout is used, the inspector must review </a:t>
            </a:r>
            <a:r>
              <a:rPr lang="en-US" altLang="en-US" b="1" dirty="0" smtClean="0">
                <a:latin typeface="Verdana" panose="020B0604030504040204" pitchFamily="34" charset="0"/>
              </a:rPr>
              <a:t>both</a:t>
            </a:r>
            <a:r>
              <a:rPr lang="en-US" altLang="en-US" dirty="0" smtClean="0">
                <a:latin typeface="Verdana" panose="020B0604030504040204" pitchFamily="34" charset="0"/>
              </a:rPr>
              <a:t> the authorized and affected employee's responsibilities with those employees for the energy control procedure being inspected, and the additional training responsibilities of 1910.147(c)(7)(ii).</a:t>
            </a:r>
          </a:p>
          <a:p>
            <a:pPr marL="457200" lvl="1" indent="-171450">
              <a:spcAft>
                <a:spcPts val="1200"/>
              </a:spcAft>
              <a:buFont typeface="Arial" panose="020B0604020202020204" pitchFamily="34" charset="0"/>
              <a:buChar char="•"/>
            </a:pPr>
            <a:r>
              <a:rPr lang="en-US" altLang="en-US" dirty="0" smtClean="0">
                <a:latin typeface="Verdana" panose="020B0604030504040204" pitchFamily="34" charset="0"/>
              </a:rPr>
              <a:t>The employer must certify that the periodic inspections have been performed.</a:t>
            </a:r>
          </a:p>
        </p:txBody>
      </p:sp>
      <p:sp>
        <p:nvSpPr>
          <p:cNvPr id="4" name="Slide Number Placeholder 3"/>
          <p:cNvSpPr>
            <a:spLocks noGrp="1"/>
          </p:cNvSpPr>
          <p:nvPr>
            <p:ph type="sldNum" sz="quarter" idx="10"/>
          </p:nvPr>
        </p:nvSpPr>
        <p:spPr/>
        <p:txBody>
          <a:bodyPr/>
          <a:lstStyle/>
          <a:p>
            <a:fld id="{F99A0080-CFB2-4AD2-9590-D3569DD4658B}" type="slidenum">
              <a:rPr lang="en-US" smtClean="0"/>
              <a:t>9</a:t>
            </a:fld>
            <a:endParaRPr lang="en-US" dirty="0"/>
          </a:p>
        </p:txBody>
      </p:sp>
    </p:spTree>
    <p:extLst>
      <p:ext uri="{BB962C8B-B14F-4D97-AF65-F5344CB8AC3E}">
        <p14:creationId xmlns:p14="http://schemas.microsoft.com/office/powerpoint/2010/main" val="31464654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ltLang="en-US" dirty="0" smtClean="0">
                <a:latin typeface="Verdana" panose="020B0604030504040204" pitchFamily="34" charset="0"/>
              </a:rPr>
              <a:t>Authorized employees must receive training on the recognition of applicable hazardous energy sources, the type and magnitude of the energy available in the workplace, and the methods and means necessary for energy isolation and control.</a:t>
            </a:r>
            <a:r>
              <a:rPr lang="en-US" altLang="en-US" b="1" dirty="0" smtClean="0">
                <a:latin typeface="Verdana" panose="020B0604030504040204" pitchFamily="34" charset="0"/>
              </a:rPr>
              <a:t> </a:t>
            </a:r>
            <a:r>
              <a:rPr lang="en-US" altLang="en-US" b="1" dirty="0" smtClean="0">
                <a:latin typeface="Verdana" panose="020B0604030504040204" pitchFamily="34" charset="0"/>
                <a:hlinkClick r:id="rId3"/>
              </a:rPr>
              <a:t>(c)(7)(i)(A)</a:t>
            </a:r>
            <a:r>
              <a:rPr lang="en-US" altLang="en-US" dirty="0" smtClean="0">
                <a:latin typeface="Verdana" panose="020B0604030504040204" pitchFamily="34" charset="0"/>
              </a:rPr>
              <a:t> </a:t>
            </a:r>
          </a:p>
          <a:p>
            <a:pPr marL="171450" indent="-171450">
              <a:buFont typeface="Arial" panose="020B0604020202020204" pitchFamily="34" charset="0"/>
              <a:buChar char="•"/>
            </a:pPr>
            <a:r>
              <a:rPr lang="en-US" altLang="en-US" dirty="0" smtClean="0">
                <a:latin typeface="Verdana" panose="020B0604030504040204" pitchFamily="34" charset="0"/>
              </a:rPr>
              <a:t>Affected employees must receive training on the purpose and use of the energy control procedure.</a:t>
            </a:r>
            <a:r>
              <a:rPr lang="en-US" altLang="en-US" b="1" dirty="0" smtClean="0">
                <a:latin typeface="Verdana" panose="020B0604030504040204" pitchFamily="34" charset="0"/>
              </a:rPr>
              <a:t> </a:t>
            </a:r>
            <a:r>
              <a:rPr lang="en-US" altLang="en-US" b="1" dirty="0" smtClean="0">
                <a:latin typeface="Verdana" panose="020B0604030504040204" pitchFamily="34" charset="0"/>
                <a:hlinkClick r:id="rId4"/>
              </a:rPr>
              <a:t>(c)(7)(i)(B)</a:t>
            </a:r>
            <a:r>
              <a:rPr lang="en-US" altLang="en-US" dirty="0" smtClean="0">
                <a:latin typeface="Verdana" panose="020B0604030504040204" pitchFamily="34" charset="0"/>
              </a:rPr>
              <a:t> </a:t>
            </a:r>
          </a:p>
          <a:p>
            <a:pPr marL="171450" indent="-171450">
              <a:buFont typeface="Arial" panose="020B0604020202020204" pitchFamily="34" charset="0"/>
              <a:buChar char="•"/>
            </a:pPr>
            <a:r>
              <a:rPr lang="en-US" altLang="en-US" dirty="0" smtClean="0">
                <a:latin typeface="Verdana" panose="020B0604030504040204" pitchFamily="34" charset="0"/>
              </a:rPr>
              <a:t>Other employees (those whose work activities are or may be in an area where energy control procedures may be utilized) must be instructed about the procedure and about the prohibition relating to attempts to restart or reenergize machines or equipment that are locked out or tagged out. </a:t>
            </a:r>
            <a:r>
              <a:rPr lang="en-US" altLang="en-US" b="1" dirty="0" smtClean="0">
                <a:latin typeface="Verdana" panose="020B0604030504040204" pitchFamily="34" charset="0"/>
                <a:hlinkClick r:id="rId5"/>
              </a:rPr>
              <a:t>(c)(7)(i)(C)</a:t>
            </a:r>
            <a:r>
              <a:rPr lang="en-US" altLang="en-US" dirty="0" smtClean="0">
                <a:latin typeface="Verdana" panose="020B0604030504040204" pitchFamily="34" charset="0"/>
              </a:rPr>
              <a:t> </a:t>
            </a:r>
          </a:p>
          <a:p>
            <a:pPr>
              <a:buFontTx/>
              <a:buChar char="•"/>
            </a:pPr>
            <a:endParaRPr lang="en-US" altLang="en-US" dirty="0" smtClean="0">
              <a:latin typeface="Verdana" panose="020B0604030504040204" pitchFamily="34" charset="0"/>
            </a:endParaRPr>
          </a:p>
          <a:p>
            <a:pPr marL="171450" indent="-171450">
              <a:buFont typeface="Arial" panose="020B0604020202020204" pitchFamily="34" charset="0"/>
              <a:buChar char="•"/>
            </a:pPr>
            <a:r>
              <a:rPr lang="en-US" altLang="en-US" b="1" dirty="0" smtClean="0">
                <a:latin typeface="Verdana" panose="020B0604030504040204" pitchFamily="34" charset="0"/>
              </a:rPr>
              <a:t>Is training required annually?</a:t>
            </a:r>
            <a:endParaRPr lang="en-US" altLang="en-US" b="0" dirty="0" smtClean="0">
              <a:latin typeface="Verdana" panose="020B0604030504040204" pitchFamily="34" charset="0"/>
            </a:endParaRPr>
          </a:p>
          <a:p>
            <a:pPr>
              <a:buFontTx/>
              <a:buNone/>
            </a:pPr>
            <a:r>
              <a:rPr lang="en-US" altLang="en-US" dirty="0" smtClean="0">
                <a:latin typeface="Verdana" panose="020B0604030504040204" pitchFamily="34" charset="0"/>
              </a:rPr>
              <a:t>No.  BUT!</a:t>
            </a:r>
          </a:p>
          <a:p>
            <a:pPr marL="171450" indent="-171450">
              <a:buFont typeface="Arial" panose="020B0604020202020204" pitchFamily="34" charset="0"/>
              <a:buChar char="•"/>
            </a:pPr>
            <a:r>
              <a:rPr lang="en-US" altLang="en-US" dirty="0" smtClean="0">
                <a:latin typeface="Verdana" panose="020B0604030504040204" pitchFamily="34" charset="0"/>
              </a:rPr>
              <a:t>A change in job assignments. </a:t>
            </a:r>
            <a:r>
              <a:rPr lang="en-US" altLang="en-US" b="1" dirty="0" smtClean="0">
                <a:latin typeface="Verdana" panose="020B0604030504040204" pitchFamily="34" charset="0"/>
                <a:hlinkClick r:id="rId6"/>
              </a:rPr>
              <a:t>(c)(7)(iii)(A)</a:t>
            </a:r>
            <a:r>
              <a:rPr lang="en-US" altLang="en-US" dirty="0" smtClean="0">
                <a:latin typeface="Verdana" panose="020B0604030504040204" pitchFamily="34" charset="0"/>
              </a:rPr>
              <a:t> </a:t>
            </a:r>
          </a:p>
          <a:p>
            <a:pPr marL="171450" indent="-171450">
              <a:buFont typeface="Arial" panose="020B0604020202020204" pitchFamily="34" charset="0"/>
              <a:buChar char="•"/>
            </a:pPr>
            <a:r>
              <a:rPr lang="en-US" altLang="en-US" dirty="0" smtClean="0">
                <a:latin typeface="Verdana" panose="020B0604030504040204" pitchFamily="34" charset="0"/>
              </a:rPr>
              <a:t>A change in machines, equipment, or processes that present a new hazard. </a:t>
            </a:r>
            <a:r>
              <a:rPr lang="en-US" altLang="en-US" b="1" dirty="0" smtClean="0">
                <a:latin typeface="Verdana" panose="020B0604030504040204" pitchFamily="34" charset="0"/>
                <a:hlinkClick r:id="rId6"/>
              </a:rPr>
              <a:t>(c)(7)(iii)(A)</a:t>
            </a:r>
            <a:r>
              <a:rPr lang="en-US" altLang="en-US" dirty="0" smtClean="0">
                <a:latin typeface="Verdana" panose="020B0604030504040204" pitchFamily="34" charset="0"/>
              </a:rPr>
              <a:t> </a:t>
            </a:r>
          </a:p>
          <a:p>
            <a:pPr marL="171450" indent="-171450">
              <a:buFont typeface="Arial" panose="020B0604020202020204" pitchFamily="34" charset="0"/>
              <a:buChar char="•"/>
            </a:pPr>
            <a:r>
              <a:rPr lang="en-US" altLang="en-US" dirty="0" smtClean="0">
                <a:latin typeface="Verdana" panose="020B0604030504040204" pitchFamily="34" charset="0"/>
              </a:rPr>
              <a:t>A change in the energy control procedures. </a:t>
            </a:r>
            <a:r>
              <a:rPr lang="en-US" altLang="en-US" b="1" dirty="0" smtClean="0">
                <a:latin typeface="Verdana" panose="020B0604030504040204" pitchFamily="34" charset="0"/>
                <a:hlinkClick r:id="rId6"/>
              </a:rPr>
              <a:t>(c)(7)(iii)(A)</a:t>
            </a:r>
            <a:r>
              <a:rPr lang="en-US" altLang="en-US" dirty="0" smtClean="0">
                <a:latin typeface="Verdana" panose="020B0604030504040204" pitchFamily="34" charset="0"/>
              </a:rPr>
              <a:t> </a:t>
            </a:r>
          </a:p>
          <a:p>
            <a:pPr marL="171450" indent="-171450">
              <a:buFont typeface="Arial" panose="020B0604020202020204" pitchFamily="34" charset="0"/>
              <a:buChar char="•"/>
            </a:pPr>
            <a:r>
              <a:rPr lang="en-US" altLang="en-US" dirty="0" smtClean="0">
                <a:latin typeface="Verdana" panose="020B0604030504040204" pitchFamily="34" charset="0"/>
              </a:rPr>
              <a:t>Periodic inspections reveal that there are deviations in the energy control procedure. </a:t>
            </a:r>
            <a:r>
              <a:rPr lang="en-US" altLang="en-US" b="1" dirty="0" smtClean="0">
                <a:latin typeface="Verdana" panose="020B0604030504040204" pitchFamily="34" charset="0"/>
                <a:hlinkClick r:id="rId7"/>
              </a:rPr>
              <a:t>(c)(7)(iii)(B)</a:t>
            </a:r>
            <a:r>
              <a:rPr lang="en-US" altLang="en-US" dirty="0" smtClean="0">
                <a:latin typeface="Verdana" panose="020B0604030504040204" pitchFamily="34" charset="0"/>
              </a:rPr>
              <a:t> </a:t>
            </a:r>
          </a:p>
          <a:p>
            <a:pPr marL="171450" indent="-171450">
              <a:buFont typeface="Arial" panose="020B0604020202020204" pitchFamily="34" charset="0"/>
              <a:buChar char="•"/>
            </a:pPr>
            <a:r>
              <a:rPr lang="en-US" altLang="en-US" dirty="0" smtClean="0">
                <a:latin typeface="Verdana" panose="020B0604030504040204" pitchFamily="34" charset="0"/>
              </a:rPr>
              <a:t>The employer believes that there are deviations from, or inadequacies in, the employee's knowledge or use of the energy control procedures. </a:t>
            </a:r>
            <a:r>
              <a:rPr lang="en-US" altLang="en-US" b="1" dirty="0" smtClean="0">
                <a:latin typeface="Verdana" panose="020B0604030504040204" pitchFamily="34" charset="0"/>
                <a:hlinkClick r:id="rId7"/>
              </a:rPr>
              <a:t>(c)(7)(iii)(B)</a:t>
            </a:r>
            <a:r>
              <a:rPr lang="en-US" altLang="en-US" dirty="0" smtClean="0">
                <a:latin typeface="Verdana" panose="020B0604030504040204" pitchFamily="34" charset="0"/>
                <a:hlinkClick r:id="rId7"/>
              </a:rPr>
              <a:t> </a:t>
            </a:r>
            <a:endParaRPr lang="en-US" altLang="en-US" dirty="0" smtClean="0">
              <a:latin typeface="Verdana" panose="020B0604030504040204" pitchFamily="34" charset="0"/>
            </a:endParaRPr>
          </a:p>
        </p:txBody>
      </p:sp>
      <p:sp>
        <p:nvSpPr>
          <p:cNvPr id="4" name="Slide Number Placeholder 3"/>
          <p:cNvSpPr>
            <a:spLocks noGrp="1"/>
          </p:cNvSpPr>
          <p:nvPr>
            <p:ph type="sldNum" sz="quarter" idx="10"/>
          </p:nvPr>
        </p:nvSpPr>
        <p:spPr/>
        <p:txBody>
          <a:bodyPr/>
          <a:lstStyle/>
          <a:p>
            <a:fld id="{F99A0080-CFB2-4AD2-9590-D3569DD4658B}" type="slidenum">
              <a:rPr lang="en-US" smtClean="0"/>
              <a:t>10</a:t>
            </a:fld>
            <a:endParaRPr lang="en-US" dirty="0"/>
          </a:p>
        </p:txBody>
      </p:sp>
    </p:spTree>
    <p:extLst>
      <p:ext uri="{BB962C8B-B14F-4D97-AF65-F5344CB8AC3E}">
        <p14:creationId xmlns:p14="http://schemas.microsoft.com/office/powerpoint/2010/main" val="18480273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69843" y="1604866"/>
            <a:ext cx="10709955" cy="656772"/>
          </a:xfrm>
          <a:prstGeom prst="rect">
            <a:avLst/>
          </a:prstGeom>
        </p:spPr>
        <p:txBody>
          <a:bodyPr/>
          <a:lstStyle>
            <a:lvl1pPr algn="ctr">
              <a:defRPr sz="4800" b="1">
                <a:solidFill>
                  <a:schemeClr val="accent3"/>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669843" y="2466910"/>
            <a:ext cx="10709955" cy="4064519"/>
          </a:xfrm>
          <a:prstGeom prst="rect">
            <a:avLst/>
          </a:prstGeom>
        </p:spPr>
        <p:txBody>
          <a:bodyPr/>
          <a:lstStyle>
            <a:lvl1pPr marL="228600" indent="-228600">
              <a:lnSpc>
                <a:spcPct val="100000"/>
              </a:lnSpc>
              <a:buClr>
                <a:schemeClr val="accent3"/>
              </a:buClr>
              <a:buFont typeface="Wingdings" panose="05000000000000000000" pitchFamily="2" charset="2"/>
              <a:buChar char="§"/>
              <a:defRPr sz="2400"/>
            </a:lvl1pPr>
            <a:lvl2pPr marL="742950" indent="-285750">
              <a:lnSpc>
                <a:spcPct val="100000"/>
              </a:lnSpc>
              <a:buClr>
                <a:schemeClr val="accent3"/>
              </a:buClr>
              <a:buFont typeface="Calibri" panose="020F0502020204030204" pitchFamily="34" charset="0"/>
              <a:buChar char="—"/>
              <a:defRPr sz="2000"/>
            </a:lvl2pPr>
            <a:lvl3pPr marL="1143000" indent="-228600">
              <a:lnSpc>
                <a:spcPct val="100000"/>
              </a:lnSpc>
              <a:buClr>
                <a:schemeClr val="accent3"/>
              </a:buClr>
              <a:buFont typeface="Courier New" panose="02070309020205020404" pitchFamily="49" charset="0"/>
              <a:buChar char="o"/>
              <a:defRPr sz="2000"/>
            </a:lvl3pPr>
            <a:lvl4pPr marL="1600200" indent="-228600">
              <a:lnSpc>
                <a:spcPct val="100000"/>
              </a:lnSpc>
              <a:buClr>
                <a:schemeClr val="accent3"/>
              </a:buClr>
              <a:buFont typeface="Wingdings" panose="05000000000000000000" pitchFamily="2" charset="2"/>
              <a:buChar char="§"/>
              <a:defRPr sz="2000"/>
            </a:lvl4pPr>
            <a:lvl5pPr marL="2057400" indent="-228600">
              <a:lnSpc>
                <a:spcPct val="100000"/>
              </a:lnSpc>
              <a:buClr>
                <a:schemeClr val="accent3"/>
              </a:buClr>
              <a:buFont typeface="Arial" panose="020B0604020202020204" pitchFamily="34" charset="0"/>
              <a:buChar cha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8"/>
          <p:cNvSpPr>
            <a:spLocks noGrp="1"/>
          </p:cNvSpPr>
          <p:nvPr>
            <p:ph type="body" sz="quarter" idx="10" hasCustomPrompt="1"/>
          </p:nvPr>
        </p:nvSpPr>
        <p:spPr>
          <a:xfrm>
            <a:off x="1791479" y="228716"/>
            <a:ext cx="6718040" cy="588962"/>
          </a:xfrm>
          <a:prstGeom prst="rect">
            <a:avLst/>
          </a:prstGeom>
        </p:spPr>
        <p:txBody>
          <a:bodyPr/>
          <a:lstStyle>
            <a:lvl1pPr marL="0" indent="0">
              <a:buNone/>
              <a:defRPr sz="3600" baseline="0">
                <a:solidFill>
                  <a:srgbClr val="B6A58C"/>
                </a:solidFill>
                <a:latin typeface="+mj-lt"/>
              </a:defRPr>
            </a:lvl1pPr>
          </a:lstStyle>
          <a:p>
            <a:pPr lvl="0"/>
            <a:r>
              <a:rPr lang="en-US" dirty="0" smtClean="0"/>
              <a:t>Click to Edit Master Slide Title</a:t>
            </a:r>
            <a:endParaRPr lang="en-US" dirty="0"/>
          </a:p>
        </p:txBody>
      </p:sp>
      <p:sp>
        <p:nvSpPr>
          <p:cNvPr id="6" name="Picture Placeholder 5"/>
          <p:cNvSpPr>
            <a:spLocks noGrp="1"/>
          </p:cNvSpPr>
          <p:nvPr>
            <p:ph type="pic" sz="quarter" idx="11" hasCustomPrompt="1"/>
          </p:nvPr>
        </p:nvSpPr>
        <p:spPr>
          <a:xfrm>
            <a:off x="9750425" y="0"/>
            <a:ext cx="2441575" cy="970384"/>
          </a:xfrm>
          <a:prstGeom prst="rect">
            <a:avLst/>
          </a:prstGeom>
        </p:spPr>
        <p:txBody>
          <a:bodyPr anchor="ctr"/>
          <a:lstStyle>
            <a:lvl1pPr marL="0" indent="0" algn="ctr">
              <a:buNone/>
              <a:defRPr sz="2000">
                <a:solidFill>
                  <a:schemeClr val="tx1"/>
                </a:solidFill>
              </a:defRPr>
            </a:lvl1pPr>
          </a:lstStyle>
          <a:p>
            <a:r>
              <a:rPr lang="en-US" dirty="0" smtClean="0"/>
              <a:t>Click to insert company logo</a:t>
            </a:r>
            <a:endParaRPr lang="en-US" dirty="0"/>
          </a:p>
        </p:txBody>
      </p:sp>
    </p:spTree>
    <p:extLst>
      <p:ext uri="{BB962C8B-B14F-4D97-AF65-F5344CB8AC3E}">
        <p14:creationId xmlns:p14="http://schemas.microsoft.com/office/powerpoint/2010/main" val="22541701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8E522D4-0CC8-4C1F-907B-AE670FA5B57C}" type="datetimeFigureOut">
              <a:rPr lang="en-US" smtClean="0"/>
              <a:t>4/28/2016</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5245146-D7D8-48E0-A89B-FB27372FB145}" type="slidenum">
              <a:rPr lang="en-US" smtClean="0"/>
              <a:t>‹#›</a:t>
            </a:fld>
            <a:endParaRPr lang="en-US" dirty="0"/>
          </a:p>
        </p:txBody>
      </p:sp>
    </p:spTree>
    <p:extLst>
      <p:ext uri="{BB962C8B-B14F-4D97-AF65-F5344CB8AC3E}">
        <p14:creationId xmlns:p14="http://schemas.microsoft.com/office/powerpoint/2010/main" val="36481995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579179" y="1493449"/>
            <a:ext cx="2024062" cy="1417637"/>
          </a:xfrm>
          <a:prstGeom prst="rect">
            <a:avLst/>
          </a:prstGeom>
        </p:spPr>
        <p:txBody>
          <a:bodyPr/>
          <a:lstStyle>
            <a:lvl1pPr marL="0" indent="0">
              <a:buNone/>
              <a:defRPr/>
            </a:lvl1pPr>
          </a:lstStyle>
          <a:p>
            <a:endParaRPr lang="en-US" dirty="0"/>
          </a:p>
        </p:txBody>
      </p:sp>
      <p:sp>
        <p:nvSpPr>
          <p:cNvPr id="9" name="Text Placeholder 8"/>
          <p:cNvSpPr>
            <a:spLocks noGrp="1"/>
          </p:cNvSpPr>
          <p:nvPr>
            <p:ph type="body" sz="quarter" idx="11" hasCustomPrompt="1"/>
          </p:nvPr>
        </p:nvSpPr>
        <p:spPr>
          <a:xfrm>
            <a:off x="1791479" y="228716"/>
            <a:ext cx="6718040" cy="588962"/>
          </a:xfrm>
          <a:prstGeom prst="rect">
            <a:avLst/>
          </a:prstGeom>
        </p:spPr>
        <p:txBody>
          <a:bodyPr/>
          <a:lstStyle>
            <a:lvl1pPr marL="0" indent="0">
              <a:buNone/>
              <a:defRPr sz="3600" baseline="0">
                <a:solidFill>
                  <a:schemeClr val="accent1"/>
                </a:solidFill>
                <a:latin typeface="+mj-lt"/>
              </a:defRPr>
            </a:lvl1pPr>
          </a:lstStyle>
          <a:p>
            <a:pPr lvl="0"/>
            <a:r>
              <a:rPr lang="en-US" dirty="0" smtClean="0"/>
              <a:t>Click to Edit Master Slide Title</a:t>
            </a:r>
            <a:endParaRPr lang="en-US" dirty="0"/>
          </a:p>
        </p:txBody>
      </p:sp>
      <p:sp>
        <p:nvSpPr>
          <p:cNvPr id="10" name="Picture Placeholder 5"/>
          <p:cNvSpPr>
            <a:spLocks noGrp="1"/>
          </p:cNvSpPr>
          <p:nvPr>
            <p:ph type="pic" sz="quarter" idx="12" hasCustomPrompt="1"/>
          </p:nvPr>
        </p:nvSpPr>
        <p:spPr>
          <a:xfrm>
            <a:off x="9750425" y="0"/>
            <a:ext cx="2441575" cy="970384"/>
          </a:xfrm>
          <a:prstGeom prst="rect">
            <a:avLst/>
          </a:prstGeom>
        </p:spPr>
        <p:txBody>
          <a:bodyPr anchor="ctr"/>
          <a:lstStyle>
            <a:lvl1pPr marL="0" indent="0" algn="ctr">
              <a:buNone/>
              <a:defRPr sz="2000">
                <a:solidFill>
                  <a:schemeClr val="tx1"/>
                </a:solidFill>
              </a:defRPr>
            </a:lvl1pPr>
          </a:lstStyle>
          <a:p>
            <a:r>
              <a:rPr lang="en-US" dirty="0" smtClean="0"/>
              <a:t>Click to insert company logo</a:t>
            </a:r>
            <a:endParaRPr lang="en-US" dirty="0"/>
          </a:p>
        </p:txBody>
      </p:sp>
    </p:spTree>
    <p:extLst>
      <p:ext uri="{BB962C8B-B14F-4D97-AF65-F5344CB8AC3E}">
        <p14:creationId xmlns:p14="http://schemas.microsoft.com/office/powerpoint/2010/main" val="2119360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109663"/>
            <a:ext cx="10515600" cy="871538"/>
          </a:xfrm>
          <a:prstGeom prst="rect">
            <a:avLst/>
          </a:prstGeom>
        </p:spPr>
        <p:txBody>
          <a:bodyPr/>
          <a:lstStyle>
            <a:lvl1pPr>
              <a:defRPr b="1">
                <a:solidFill>
                  <a:schemeClr val="accent3"/>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838200" y="2362199"/>
            <a:ext cx="5181600" cy="38147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2362198"/>
            <a:ext cx="5181600" cy="3814763"/>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98E522D4-0CC8-4C1F-907B-AE670FA5B57C}" type="datetimeFigureOut">
              <a:rPr lang="en-US" smtClean="0"/>
              <a:t>4/28/2016</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15245146-D7D8-48E0-A89B-FB27372FB145}" type="slidenum">
              <a:rPr lang="en-US" smtClean="0"/>
              <a:t>‹#›</a:t>
            </a:fld>
            <a:endParaRPr lang="en-US" dirty="0"/>
          </a:p>
        </p:txBody>
      </p:sp>
    </p:spTree>
    <p:extLst>
      <p:ext uri="{BB962C8B-B14F-4D97-AF65-F5344CB8AC3E}">
        <p14:creationId xmlns:p14="http://schemas.microsoft.com/office/powerpoint/2010/main" val="700328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98E522D4-0CC8-4C1F-907B-AE670FA5B57C}" type="datetimeFigureOut">
              <a:rPr lang="en-US" smtClean="0"/>
              <a:t>4/28/2016</a:t>
            </a:fld>
            <a:endParaRPr lang="en-US" dirty="0"/>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15245146-D7D8-48E0-A89B-FB27372FB145}" type="slidenum">
              <a:rPr lang="en-US" smtClean="0"/>
              <a:t>‹#›</a:t>
            </a:fld>
            <a:endParaRPr lang="en-US" dirty="0"/>
          </a:p>
        </p:txBody>
      </p:sp>
    </p:spTree>
    <p:extLst>
      <p:ext uri="{BB962C8B-B14F-4D97-AF65-F5344CB8AC3E}">
        <p14:creationId xmlns:p14="http://schemas.microsoft.com/office/powerpoint/2010/main" val="34710727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98E522D4-0CC8-4C1F-907B-AE670FA5B57C}" type="datetimeFigureOut">
              <a:rPr lang="en-US" smtClean="0"/>
              <a:t>4/28/2016</a:t>
            </a:fld>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15245146-D7D8-48E0-A89B-FB27372FB145}" type="slidenum">
              <a:rPr lang="en-US" smtClean="0"/>
              <a:t>‹#›</a:t>
            </a:fld>
            <a:endParaRPr lang="en-US" dirty="0"/>
          </a:p>
        </p:txBody>
      </p:sp>
    </p:spTree>
    <p:extLst>
      <p:ext uri="{BB962C8B-B14F-4D97-AF65-F5344CB8AC3E}">
        <p14:creationId xmlns:p14="http://schemas.microsoft.com/office/powerpoint/2010/main" val="1731498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98E522D4-0CC8-4C1F-907B-AE670FA5B57C}" type="datetimeFigureOut">
              <a:rPr lang="en-US" smtClean="0"/>
              <a:t>4/28/2016</a:t>
            </a:fld>
            <a:endParaRPr lang="en-US" dirty="0"/>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15245146-D7D8-48E0-A89B-FB27372FB145}" type="slidenum">
              <a:rPr lang="en-US" smtClean="0"/>
              <a:t>‹#›</a:t>
            </a:fld>
            <a:endParaRPr lang="en-US" dirty="0"/>
          </a:p>
        </p:txBody>
      </p:sp>
    </p:spTree>
    <p:extLst>
      <p:ext uri="{BB962C8B-B14F-4D97-AF65-F5344CB8AC3E}">
        <p14:creationId xmlns:p14="http://schemas.microsoft.com/office/powerpoint/2010/main" val="12378736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98E522D4-0CC8-4C1F-907B-AE670FA5B57C}" type="datetimeFigureOut">
              <a:rPr lang="en-US" smtClean="0"/>
              <a:t>4/28/2016</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15245146-D7D8-48E0-A89B-FB27372FB145}" type="slidenum">
              <a:rPr lang="en-US" smtClean="0"/>
              <a:t>‹#›</a:t>
            </a:fld>
            <a:endParaRPr lang="en-US" dirty="0"/>
          </a:p>
        </p:txBody>
      </p:sp>
    </p:spTree>
    <p:extLst>
      <p:ext uri="{BB962C8B-B14F-4D97-AF65-F5344CB8AC3E}">
        <p14:creationId xmlns:p14="http://schemas.microsoft.com/office/powerpoint/2010/main" val="2695745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98E522D4-0CC8-4C1F-907B-AE670FA5B57C}" type="datetimeFigureOut">
              <a:rPr lang="en-US" smtClean="0"/>
              <a:t>4/28/2016</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15245146-D7D8-48E0-A89B-FB27372FB145}" type="slidenum">
              <a:rPr lang="en-US" smtClean="0"/>
              <a:t>‹#›</a:t>
            </a:fld>
            <a:endParaRPr lang="en-US" dirty="0"/>
          </a:p>
        </p:txBody>
      </p:sp>
    </p:spTree>
    <p:extLst>
      <p:ext uri="{BB962C8B-B14F-4D97-AF65-F5344CB8AC3E}">
        <p14:creationId xmlns:p14="http://schemas.microsoft.com/office/powerpoint/2010/main" val="28082379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8E522D4-0CC8-4C1F-907B-AE670FA5B57C}" type="datetimeFigureOut">
              <a:rPr lang="en-US" smtClean="0"/>
              <a:t>4/28/2016</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5245146-D7D8-48E0-A89B-FB27372FB145}" type="slidenum">
              <a:rPr lang="en-US" smtClean="0"/>
              <a:t>‹#›</a:t>
            </a:fld>
            <a:endParaRPr lang="en-US" dirty="0"/>
          </a:p>
        </p:txBody>
      </p:sp>
    </p:spTree>
    <p:extLst>
      <p:ext uri="{BB962C8B-B14F-4D97-AF65-F5344CB8AC3E}">
        <p14:creationId xmlns:p14="http://schemas.microsoft.com/office/powerpoint/2010/main" val="33959341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666514" cy="97038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30628" y="158619"/>
            <a:ext cx="1594111" cy="653143"/>
          </a:xfrm>
          <a:prstGeom prst="rect">
            <a:avLst/>
          </a:prstGeom>
        </p:spPr>
      </p:pic>
      <p:pic>
        <p:nvPicPr>
          <p:cNvPr id="2" name="Picture 1"/>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8559358" y="-18024"/>
            <a:ext cx="1161813" cy="988408"/>
          </a:xfrm>
          <a:prstGeom prst="rect">
            <a:avLst/>
          </a:prstGeom>
        </p:spPr>
      </p:pic>
      <p:cxnSp>
        <p:nvCxnSpPr>
          <p:cNvPr id="5" name="Straight Connector 4"/>
          <p:cNvCxnSpPr/>
          <p:nvPr userDrawn="1"/>
        </p:nvCxnSpPr>
        <p:spPr>
          <a:xfrm>
            <a:off x="0" y="970384"/>
            <a:ext cx="12192000" cy="0"/>
          </a:xfrm>
          <a:prstGeom prst="line">
            <a:avLst/>
          </a:prstGeom>
          <a:ln w="19050">
            <a:solidFill>
              <a:schemeClr val="accent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953224325"/>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Lockout and Tagout</a:t>
            </a:r>
            <a:r>
              <a:rPr lang="en-US" dirty="0" smtClean="0"/>
              <a:t>?</a:t>
            </a:r>
            <a:endParaRPr lang="en-US" dirty="0"/>
          </a:p>
        </p:txBody>
      </p:sp>
      <p:sp>
        <p:nvSpPr>
          <p:cNvPr id="3" name="Content Placeholder 2"/>
          <p:cNvSpPr>
            <a:spLocks noGrp="1"/>
          </p:cNvSpPr>
          <p:nvPr>
            <p:ph idx="1"/>
          </p:nvPr>
        </p:nvSpPr>
        <p:spPr/>
        <p:txBody>
          <a:bodyPr/>
          <a:lstStyle/>
          <a:p>
            <a:pPr marL="0" indent="0">
              <a:buNone/>
            </a:pPr>
            <a:r>
              <a:rPr lang="en-US" dirty="0"/>
              <a:t>These are measures to control hazardous energy, as anyone working on machinery may be exposed to injuries from energy surges, machine startup, or release of energy stored in the equipment</a:t>
            </a:r>
            <a:r>
              <a:rPr lang="en-US" dirty="0" smtClean="0"/>
              <a:t>.</a:t>
            </a:r>
            <a:endParaRPr lang="en-US" dirty="0"/>
          </a:p>
        </p:txBody>
      </p:sp>
      <p:sp>
        <p:nvSpPr>
          <p:cNvPr id="4" name="Text Placeholder 3"/>
          <p:cNvSpPr>
            <a:spLocks noGrp="1"/>
          </p:cNvSpPr>
          <p:nvPr>
            <p:ph type="body" sz="quarter" idx="10"/>
          </p:nvPr>
        </p:nvSpPr>
        <p:spPr/>
        <p:txBody>
          <a:bodyPr/>
          <a:lstStyle/>
          <a:p>
            <a:r>
              <a:rPr lang="en-US" dirty="0" smtClean="0"/>
              <a:t>Intro and Overview</a:t>
            </a:r>
            <a:endParaRPr lang="en-US" dirty="0"/>
          </a:p>
        </p:txBody>
      </p:sp>
      <p:sp>
        <p:nvSpPr>
          <p:cNvPr id="5" name="Picture Placeholder 4"/>
          <p:cNvSpPr>
            <a:spLocks noGrp="1"/>
          </p:cNvSpPr>
          <p:nvPr>
            <p:ph type="pic" sz="quarter" idx="11"/>
          </p:nvPr>
        </p:nvSpPr>
        <p:spPr/>
      </p:sp>
    </p:spTree>
    <p:extLst>
      <p:ext uri="{BB962C8B-B14F-4D97-AF65-F5344CB8AC3E}">
        <p14:creationId xmlns:p14="http://schemas.microsoft.com/office/powerpoint/2010/main" val="12537567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a:t>
            </a:r>
            <a:endParaRPr lang="en-US" dirty="0"/>
          </a:p>
        </p:txBody>
      </p:sp>
      <p:sp>
        <p:nvSpPr>
          <p:cNvPr id="3" name="Content Placeholder 2"/>
          <p:cNvSpPr>
            <a:spLocks noGrp="1"/>
          </p:cNvSpPr>
          <p:nvPr>
            <p:ph idx="1"/>
          </p:nvPr>
        </p:nvSpPr>
        <p:spPr>
          <a:xfrm>
            <a:off x="669844" y="2466910"/>
            <a:ext cx="10709954" cy="3737947"/>
          </a:xfrm>
        </p:spPr>
        <p:txBody>
          <a:bodyPr/>
          <a:lstStyle/>
          <a:p>
            <a:pPr marL="0" indent="0">
              <a:buNone/>
            </a:pPr>
            <a:r>
              <a:rPr lang="en-US" dirty="0" smtClean="0"/>
              <a:t>Employee training ensures that the purpose and function of the energy control programs are understood </a:t>
            </a:r>
          </a:p>
          <a:p>
            <a:pPr marL="0" indent="0">
              <a:buNone/>
            </a:pPr>
            <a:r>
              <a:rPr lang="en-US" dirty="0" smtClean="0"/>
              <a:t>The standard requires different levels of training for the three categories of employees:</a:t>
            </a:r>
          </a:p>
          <a:p>
            <a:pPr marL="457200"/>
            <a:r>
              <a:rPr lang="en-US" dirty="0" smtClean="0"/>
              <a:t>Authorized, Affected, and Other </a:t>
            </a:r>
          </a:p>
          <a:p>
            <a:pPr marL="0" indent="0">
              <a:buNone/>
            </a:pPr>
            <a:r>
              <a:rPr lang="en-US" dirty="0" smtClean="0"/>
              <a:t>What are the differences in the training required for these three categories?</a:t>
            </a:r>
          </a:p>
          <a:p>
            <a:pPr marL="0" indent="0">
              <a:buNone/>
            </a:pPr>
            <a:r>
              <a:rPr lang="en-US" dirty="0" smtClean="0"/>
              <a:t>Is training required annually?</a:t>
            </a:r>
          </a:p>
        </p:txBody>
      </p:sp>
      <p:sp>
        <p:nvSpPr>
          <p:cNvPr id="4" name="Text Placeholder 3"/>
          <p:cNvSpPr>
            <a:spLocks noGrp="1"/>
          </p:cNvSpPr>
          <p:nvPr>
            <p:ph type="body" sz="quarter" idx="10"/>
          </p:nvPr>
        </p:nvSpPr>
        <p:spPr>
          <a:xfrm>
            <a:off x="1791479" y="228716"/>
            <a:ext cx="6718040" cy="588962"/>
          </a:xfrm>
        </p:spPr>
        <p:txBody>
          <a:bodyPr/>
          <a:lstStyle/>
          <a:p>
            <a:r>
              <a:rPr lang="en-US" dirty="0" smtClean="0"/>
              <a:t>Intro and Overview</a:t>
            </a:r>
            <a:endParaRPr lang="en-US" dirty="0"/>
          </a:p>
        </p:txBody>
      </p:sp>
      <p:sp>
        <p:nvSpPr>
          <p:cNvPr id="7" name="Picture Placeholder 6"/>
          <p:cNvSpPr>
            <a:spLocks noGrp="1"/>
          </p:cNvSpPr>
          <p:nvPr>
            <p:ph type="pic" sz="quarter" idx="11"/>
          </p:nvPr>
        </p:nvSpPr>
        <p:spPr/>
      </p:sp>
    </p:spTree>
    <p:extLst>
      <p:ext uri="{BB962C8B-B14F-4D97-AF65-F5344CB8AC3E}">
        <p14:creationId xmlns:p14="http://schemas.microsoft.com/office/powerpoint/2010/main" val="1061235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 should take place when:</a:t>
            </a:r>
            <a:endParaRPr lang="en-US" dirty="0"/>
          </a:p>
        </p:txBody>
      </p:sp>
      <p:sp>
        <p:nvSpPr>
          <p:cNvPr id="3" name="Content Placeholder 2"/>
          <p:cNvSpPr>
            <a:spLocks noGrp="1"/>
          </p:cNvSpPr>
          <p:nvPr>
            <p:ph idx="1"/>
          </p:nvPr>
        </p:nvSpPr>
        <p:spPr/>
        <p:txBody>
          <a:bodyPr/>
          <a:lstStyle/>
          <a:p>
            <a:r>
              <a:rPr lang="en-US" dirty="0" smtClean="0"/>
              <a:t>There is a change in job assignments</a:t>
            </a:r>
          </a:p>
          <a:p>
            <a:r>
              <a:rPr lang="en-US" dirty="0" smtClean="0"/>
              <a:t>There is a change in machines, equipment or processes (which present a </a:t>
            </a:r>
            <a:br>
              <a:rPr lang="en-US" dirty="0" smtClean="0"/>
            </a:br>
            <a:r>
              <a:rPr lang="en-US" dirty="0" smtClean="0"/>
              <a:t>new hazard)</a:t>
            </a:r>
          </a:p>
          <a:p>
            <a:r>
              <a:rPr lang="en-US" dirty="0" smtClean="0"/>
              <a:t>There is a change in energy control procedures </a:t>
            </a:r>
            <a:r>
              <a:rPr lang="en-US" b="1" dirty="0" smtClean="0"/>
              <a:t>overall or for specific machines</a:t>
            </a:r>
          </a:p>
          <a:p>
            <a:r>
              <a:rPr lang="en-US" dirty="0" smtClean="0"/>
              <a:t>Periodic inspections reveal deviations</a:t>
            </a:r>
          </a:p>
          <a:p>
            <a:r>
              <a:rPr lang="en-US" dirty="0" smtClean="0"/>
              <a:t>An employer believes an employee’s knowledge of energy control procedures is inadequate or wrong</a:t>
            </a:r>
          </a:p>
          <a:p>
            <a:endParaRPr lang="en-US" dirty="0"/>
          </a:p>
        </p:txBody>
      </p:sp>
      <p:sp>
        <p:nvSpPr>
          <p:cNvPr id="4" name="Text Placeholder 3"/>
          <p:cNvSpPr>
            <a:spLocks noGrp="1"/>
          </p:cNvSpPr>
          <p:nvPr>
            <p:ph type="body" sz="quarter" idx="10"/>
          </p:nvPr>
        </p:nvSpPr>
        <p:spPr>
          <a:xfrm>
            <a:off x="1791479" y="228716"/>
            <a:ext cx="6718040" cy="588962"/>
          </a:xfrm>
        </p:spPr>
        <p:txBody>
          <a:bodyPr/>
          <a:lstStyle/>
          <a:p>
            <a:r>
              <a:rPr lang="en-US" dirty="0" smtClean="0"/>
              <a:t>Intro and Overview</a:t>
            </a:r>
            <a:endParaRPr lang="en-US" dirty="0"/>
          </a:p>
        </p:txBody>
      </p:sp>
      <p:sp>
        <p:nvSpPr>
          <p:cNvPr id="7" name="Picture Placeholder 6"/>
          <p:cNvSpPr>
            <a:spLocks noGrp="1"/>
          </p:cNvSpPr>
          <p:nvPr>
            <p:ph type="pic" sz="quarter" idx="11"/>
          </p:nvPr>
        </p:nvSpPr>
        <p:spPr/>
      </p:sp>
    </p:spTree>
    <p:extLst>
      <p:ext uri="{BB962C8B-B14F-4D97-AF65-F5344CB8AC3E}">
        <p14:creationId xmlns:p14="http://schemas.microsoft.com/office/powerpoint/2010/main" val="1445901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1268" y="1604866"/>
            <a:ext cx="10912557" cy="656772"/>
          </a:xfrm>
        </p:spPr>
        <p:txBody>
          <a:bodyPr/>
          <a:lstStyle/>
          <a:p>
            <a:r>
              <a:rPr lang="en-US" dirty="0" smtClean="0"/>
              <a:t>Your Lockout and </a:t>
            </a:r>
            <a:r>
              <a:rPr lang="en-US" dirty="0" err="1" smtClean="0"/>
              <a:t>Tagout</a:t>
            </a:r>
            <a:r>
              <a:rPr lang="en-US" dirty="0" smtClean="0"/>
              <a:t> policy should state:</a:t>
            </a:r>
            <a:endParaRPr lang="en-US" dirty="0"/>
          </a:p>
        </p:txBody>
      </p:sp>
      <p:sp>
        <p:nvSpPr>
          <p:cNvPr id="3" name="Content Placeholder 2"/>
          <p:cNvSpPr>
            <a:spLocks noGrp="1"/>
          </p:cNvSpPr>
          <p:nvPr>
            <p:ph idx="1"/>
          </p:nvPr>
        </p:nvSpPr>
        <p:spPr>
          <a:xfrm>
            <a:off x="669843" y="2466910"/>
            <a:ext cx="10709955" cy="4391090"/>
          </a:xfrm>
        </p:spPr>
        <p:txBody>
          <a:bodyPr/>
          <a:lstStyle/>
          <a:p>
            <a:pPr marL="0" indent="0">
              <a:lnSpc>
                <a:spcPct val="100000"/>
              </a:lnSpc>
              <a:buNone/>
            </a:pPr>
            <a:r>
              <a:rPr lang="en-US" dirty="0" smtClean="0"/>
              <a:t>It is the policy of [</a:t>
            </a:r>
            <a:r>
              <a:rPr lang="en-US" b="1" dirty="0" smtClean="0"/>
              <a:t>Company name</a:t>
            </a:r>
            <a:r>
              <a:rPr lang="en-US" dirty="0" smtClean="0"/>
              <a:t>] that any individual engaging in the maintenance, repairing, cleaning, servicing, or adjusting of machinery, or equipment on [Company name] property will abide by the procedures outlined in this document and specific procedures outlined in LO and TO program.</a:t>
            </a:r>
          </a:p>
          <a:p>
            <a:pPr marL="0" indent="0">
              <a:lnSpc>
                <a:spcPct val="100000"/>
              </a:lnSpc>
              <a:buNone/>
            </a:pPr>
            <a:r>
              <a:rPr lang="en-US" dirty="0" smtClean="0"/>
              <a:t>These procedures are designed to meet or exceed applicable OSHA standards for safe work practices.</a:t>
            </a:r>
          </a:p>
          <a:p>
            <a:pPr marL="0" indent="0">
              <a:lnSpc>
                <a:spcPct val="100000"/>
              </a:lnSpc>
              <a:buNone/>
            </a:pPr>
            <a:r>
              <a:rPr lang="en-US" dirty="0" smtClean="0"/>
              <a:t>Lockout is a first means of protection; warning tags only supplement the use of locks. </a:t>
            </a:r>
            <a:r>
              <a:rPr lang="en-US" b="1" dirty="0" smtClean="0"/>
              <a:t>Never Ignore a TAG!</a:t>
            </a:r>
          </a:p>
          <a:p>
            <a:pPr marL="0" indent="0">
              <a:lnSpc>
                <a:spcPct val="100000"/>
              </a:lnSpc>
              <a:buNone/>
            </a:pPr>
            <a:r>
              <a:rPr lang="en-US" dirty="0" smtClean="0"/>
              <a:t>Tags alone may be used only when the application of a lock is not practically feasible and with approval of the appropriate supervisor.</a:t>
            </a:r>
          </a:p>
        </p:txBody>
      </p:sp>
      <p:sp>
        <p:nvSpPr>
          <p:cNvPr id="4" name="Text Placeholder 3"/>
          <p:cNvSpPr>
            <a:spLocks noGrp="1"/>
          </p:cNvSpPr>
          <p:nvPr>
            <p:ph type="body" sz="quarter" idx="10"/>
          </p:nvPr>
        </p:nvSpPr>
        <p:spPr>
          <a:xfrm>
            <a:off x="1791479" y="228716"/>
            <a:ext cx="6718040" cy="588962"/>
          </a:xfrm>
        </p:spPr>
        <p:txBody>
          <a:bodyPr/>
          <a:lstStyle/>
          <a:p>
            <a:r>
              <a:rPr lang="en-US" dirty="0" smtClean="0"/>
              <a:t>Intro and Overview</a:t>
            </a:r>
            <a:endParaRPr lang="en-US" dirty="0"/>
          </a:p>
        </p:txBody>
      </p:sp>
      <p:sp>
        <p:nvSpPr>
          <p:cNvPr id="7" name="Picture Placeholder 6"/>
          <p:cNvSpPr>
            <a:spLocks noGrp="1"/>
          </p:cNvSpPr>
          <p:nvPr>
            <p:ph type="pic" sz="quarter" idx="11"/>
          </p:nvPr>
        </p:nvSpPr>
        <p:spPr/>
      </p:sp>
    </p:spTree>
    <p:extLst>
      <p:ext uri="{BB962C8B-B14F-4D97-AF65-F5344CB8AC3E}">
        <p14:creationId xmlns:p14="http://schemas.microsoft.com/office/powerpoint/2010/main" val="3500358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Safety Committees Work! Their functions are:</a:t>
            </a:r>
            <a:endParaRPr lang="en-US" sz="4400" dirty="0"/>
          </a:p>
        </p:txBody>
      </p:sp>
      <p:sp>
        <p:nvSpPr>
          <p:cNvPr id="3" name="Content Placeholder 2"/>
          <p:cNvSpPr>
            <a:spLocks noGrp="1"/>
          </p:cNvSpPr>
          <p:nvPr>
            <p:ph idx="1"/>
          </p:nvPr>
        </p:nvSpPr>
        <p:spPr>
          <a:xfrm>
            <a:off x="669844" y="2466910"/>
            <a:ext cx="10709954" cy="4083180"/>
          </a:xfrm>
        </p:spPr>
        <p:txBody>
          <a:bodyPr/>
          <a:lstStyle/>
          <a:p>
            <a:pPr>
              <a:lnSpc>
                <a:spcPct val="100000"/>
              </a:lnSpc>
            </a:pPr>
            <a:r>
              <a:rPr lang="en-US" sz="2000" dirty="0" smtClean="0"/>
              <a:t>Performing regular shop and machine inspections</a:t>
            </a:r>
          </a:p>
          <a:p>
            <a:pPr>
              <a:lnSpc>
                <a:spcPct val="100000"/>
              </a:lnSpc>
            </a:pPr>
            <a:r>
              <a:rPr lang="en-US" sz="2000" dirty="0" smtClean="0"/>
              <a:t>Training new employees about shop policies</a:t>
            </a:r>
          </a:p>
          <a:p>
            <a:pPr>
              <a:lnSpc>
                <a:spcPct val="100000"/>
              </a:lnSpc>
            </a:pPr>
            <a:r>
              <a:rPr lang="en-US" sz="2000" dirty="0" smtClean="0"/>
              <a:t>Performing job hazard analysis or risk analysis</a:t>
            </a:r>
          </a:p>
          <a:p>
            <a:pPr>
              <a:lnSpc>
                <a:spcPct val="100000"/>
              </a:lnSpc>
            </a:pPr>
            <a:r>
              <a:rPr lang="en-US" sz="2000" dirty="0" smtClean="0"/>
              <a:t>Providing and receiving input on decreasing  workplace hazards from upper and</a:t>
            </a:r>
            <a:br>
              <a:rPr lang="en-US" sz="2000" dirty="0" smtClean="0"/>
            </a:br>
            <a:r>
              <a:rPr lang="en-US" sz="2000" dirty="0" smtClean="0"/>
              <a:t>lower level employees</a:t>
            </a:r>
          </a:p>
          <a:p>
            <a:pPr>
              <a:lnSpc>
                <a:spcPct val="100000"/>
              </a:lnSpc>
            </a:pPr>
            <a:r>
              <a:rPr lang="en-US" sz="2000" dirty="0" smtClean="0"/>
              <a:t>Transferring requirements and lessons learned to relevant purchasing, engineering, maintenance, operations or management groups as appropriate</a:t>
            </a:r>
          </a:p>
          <a:p>
            <a:pPr>
              <a:lnSpc>
                <a:spcPct val="100000"/>
              </a:lnSpc>
            </a:pPr>
            <a:r>
              <a:rPr lang="en-US" sz="2000" dirty="0" smtClean="0"/>
              <a:t>Regularly meeting to address new or ongoing issues</a:t>
            </a:r>
          </a:p>
          <a:p>
            <a:pPr>
              <a:lnSpc>
                <a:spcPct val="100000"/>
              </a:lnSpc>
            </a:pPr>
            <a:r>
              <a:rPr lang="en-US" sz="2000" dirty="0" smtClean="0"/>
              <a:t>Bringing concerns to owners/management and helping to define corrective actions</a:t>
            </a:r>
          </a:p>
          <a:p>
            <a:pPr>
              <a:lnSpc>
                <a:spcPct val="100000"/>
              </a:lnSpc>
            </a:pPr>
            <a:r>
              <a:rPr lang="en-US" sz="2000" dirty="0" smtClean="0"/>
              <a:t>Clearly defining roles and responsibilities of each member on the safety committee</a:t>
            </a:r>
          </a:p>
        </p:txBody>
      </p:sp>
      <p:sp>
        <p:nvSpPr>
          <p:cNvPr id="4" name="Text Placeholder 3"/>
          <p:cNvSpPr>
            <a:spLocks noGrp="1"/>
          </p:cNvSpPr>
          <p:nvPr>
            <p:ph type="body" sz="quarter" idx="10"/>
          </p:nvPr>
        </p:nvSpPr>
        <p:spPr>
          <a:xfrm>
            <a:off x="1791479" y="228716"/>
            <a:ext cx="6718040" cy="588962"/>
          </a:xfrm>
        </p:spPr>
        <p:txBody>
          <a:bodyPr/>
          <a:lstStyle/>
          <a:p>
            <a:r>
              <a:rPr lang="en-US" dirty="0" smtClean="0"/>
              <a:t>Intro and Overview</a:t>
            </a:r>
            <a:endParaRPr lang="en-US" dirty="0"/>
          </a:p>
        </p:txBody>
      </p:sp>
      <p:sp>
        <p:nvSpPr>
          <p:cNvPr id="7" name="Picture Placeholder 6"/>
          <p:cNvSpPr>
            <a:spLocks noGrp="1"/>
          </p:cNvSpPr>
          <p:nvPr>
            <p:ph type="pic" sz="quarter" idx="11"/>
          </p:nvPr>
        </p:nvSpPr>
        <p:spPr/>
      </p:sp>
    </p:spTree>
    <p:extLst>
      <p:ext uri="{BB962C8B-B14F-4D97-AF65-F5344CB8AC3E}">
        <p14:creationId xmlns:p14="http://schemas.microsoft.com/office/powerpoint/2010/main" val="1321195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Suggested Resource:</a:t>
            </a:r>
            <a:endParaRPr lang="en-US" dirty="0"/>
          </a:p>
        </p:txBody>
      </p:sp>
      <p:sp>
        <p:nvSpPr>
          <p:cNvPr id="3" name="Content Placeholder 2"/>
          <p:cNvSpPr>
            <a:spLocks noGrp="1"/>
          </p:cNvSpPr>
          <p:nvPr>
            <p:ph idx="1"/>
          </p:nvPr>
        </p:nvSpPr>
        <p:spPr/>
        <p:txBody>
          <a:bodyPr/>
          <a:lstStyle/>
          <a:p>
            <a:pPr marL="0" indent="0">
              <a:buNone/>
            </a:pPr>
            <a:r>
              <a:rPr lang="en-US" sz="2800" b="1" dirty="0" smtClean="0"/>
              <a:t>http://www.osha.gov/dts/osta/lototraining/tutorial/p-inspec.htm</a:t>
            </a:r>
          </a:p>
          <a:p>
            <a:pPr marL="0" indent="0">
              <a:buNone/>
            </a:pPr>
            <a:r>
              <a:rPr lang="en-US" dirty="0" smtClean="0"/>
              <a:t>This is a Federal OSHA training program and is free on the internet.</a:t>
            </a:r>
          </a:p>
        </p:txBody>
      </p:sp>
      <p:sp>
        <p:nvSpPr>
          <p:cNvPr id="4" name="Text Placeholder 3"/>
          <p:cNvSpPr>
            <a:spLocks noGrp="1"/>
          </p:cNvSpPr>
          <p:nvPr>
            <p:ph type="body" sz="quarter" idx="10"/>
          </p:nvPr>
        </p:nvSpPr>
        <p:spPr>
          <a:xfrm>
            <a:off x="1791479" y="228716"/>
            <a:ext cx="6718040" cy="588962"/>
          </a:xfrm>
        </p:spPr>
        <p:txBody>
          <a:bodyPr/>
          <a:lstStyle/>
          <a:p>
            <a:r>
              <a:rPr lang="en-US" dirty="0" smtClean="0"/>
              <a:t>Intro and Overview</a:t>
            </a:r>
            <a:endParaRPr lang="en-US" dirty="0"/>
          </a:p>
        </p:txBody>
      </p:sp>
      <p:sp>
        <p:nvSpPr>
          <p:cNvPr id="7" name="Picture Placeholder 6"/>
          <p:cNvSpPr>
            <a:spLocks noGrp="1"/>
          </p:cNvSpPr>
          <p:nvPr>
            <p:ph type="pic" sz="quarter" idx="11"/>
          </p:nvPr>
        </p:nvSpPr>
        <p:spPr/>
      </p:sp>
    </p:spTree>
    <p:extLst>
      <p:ext uri="{BB962C8B-B14F-4D97-AF65-F5344CB8AC3E}">
        <p14:creationId xmlns:p14="http://schemas.microsoft.com/office/powerpoint/2010/main" val="13868368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3"/>
                </a:solidFill>
              </a:rPr>
              <a:t>What is hazardous energy?</a:t>
            </a:r>
            <a:endParaRPr lang="en-US" dirty="0">
              <a:solidFill>
                <a:schemeClr val="accent3"/>
              </a:solidFill>
            </a:endParaRPr>
          </a:p>
        </p:txBody>
      </p:sp>
      <p:sp>
        <p:nvSpPr>
          <p:cNvPr id="3" name="Content Placeholder 2"/>
          <p:cNvSpPr>
            <a:spLocks noGrp="1"/>
          </p:cNvSpPr>
          <p:nvPr>
            <p:ph idx="1"/>
          </p:nvPr>
        </p:nvSpPr>
        <p:spPr/>
        <p:txBody>
          <a:bodyPr/>
          <a:lstStyle/>
          <a:p>
            <a:r>
              <a:rPr lang="en-US" dirty="0" smtClean="0"/>
              <a:t>Energy that is not controlled can trigger hazards:</a:t>
            </a:r>
          </a:p>
          <a:p>
            <a:pPr marL="285750" indent="-285750"/>
            <a:r>
              <a:rPr lang="en-US" b="1" dirty="0" smtClean="0"/>
              <a:t>Electrical</a:t>
            </a:r>
          </a:p>
          <a:p>
            <a:pPr marL="742950" lvl="1" indent="-285750"/>
            <a:r>
              <a:rPr lang="en-US" dirty="0" smtClean="0"/>
              <a:t>Voltage or current that is not intrinsically safe.  </a:t>
            </a:r>
          </a:p>
          <a:p>
            <a:pPr marL="285750" indent="-285750"/>
            <a:r>
              <a:rPr lang="en-US" b="1" dirty="0" smtClean="0"/>
              <a:t>Pressurized</a:t>
            </a:r>
          </a:p>
          <a:p>
            <a:pPr marL="742950" lvl="1" indent="-285750"/>
            <a:r>
              <a:rPr lang="en-US" dirty="0" smtClean="0"/>
              <a:t>High Pressure, Low pressure (escaping gas or motivating piping flanges etc. into</a:t>
            </a:r>
            <a:br>
              <a:rPr lang="en-US" dirty="0" smtClean="0"/>
            </a:br>
            <a:r>
              <a:rPr lang="en-US" dirty="0" smtClean="0"/>
              <a:t>motion during failure)</a:t>
            </a:r>
          </a:p>
          <a:p>
            <a:pPr marL="742950" lvl="1" indent="-285750"/>
            <a:r>
              <a:rPr lang="en-US" dirty="0" smtClean="0"/>
              <a:t>Gases which cause asphyxiation like Nitrogen even at room pressure</a:t>
            </a:r>
          </a:p>
        </p:txBody>
      </p:sp>
      <p:sp>
        <p:nvSpPr>
          <p:cNvPr id="4" name="Text Placeholder 3"/>
          <p:cNvSpPr>
            <a:spLocks noGrp="1"/>
          </p:cNvSpPr>
          <p:nvPr>
            <p:ph type="body" sz="quarter" idx="10"/>
          </p:nvPr>
        </p:nvSpPr>
        <p:spPr>
          <a:xfrm>
            <a:off x="1791479" y="228716"/>
            <a:ext cx="6718040" cy="588962"/>
          </a:xfrm>
        </p:spPr>
        <p:txBody>
          <a:bodyPr/>
          <a:lstStyle/>
          <a:p>
            <a:r>
              <a:rPr lang="en-US" dirty="0" smtClean="0"/>
              <a:t>Intro and Overview</a:t>
            </a:r>
            <a:endParaRPr lang="en-US" dirty="0"/>
          </a:p>
        </p:txBody>
      </p:sp>
      <p:sp>
        <p:nvSpPr>
          <p:cNvPr id="7" name="Picture Placeholder 6"/>
          <p:cNvSpPr>
            <a:spLocks noGrp="1"/>
          </p:cNvSpPr>
          <p:nvPr>
            <p:ph type="pic" sz="quarter" idx="11"/>
          </p:nvPr>
        </p:nvSpPr>
        <p:spPr/>
      </p:sp>
    </p:spTree>
    <p:extLst>
      <p:ext uri="{BB962C8B-B14F-4D97-AF65-F5344CB8AC3E}">
        <p14:creationId xmlns:p14="http://schemas.microsoft.com/office/powerpoint/2010/main" val="21558567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3"/>
                </a:solidFill>
              </a:rPr>
              <a:t>What is hazardous energy? (cont’d)</a:t>
            </a:r>
            <a:endParaRPr lang="en-US" dirty="0">
              <a:solidFill>
                <a:schemeClr val="accent3"/>
              </a:solidFill>
            </a:endParaRPr>
          </a:p>
        </p:txBody>
      </p:sp>
      <p:sp>
        <p:nvSpPr>
          <p:cNvPr id="3" name="Content Placeholder 2"/>
          <p:cNvSpPr>
            <a:spLocks noGrp="1"/>
          </p:cNvSpPr>
          <p:nvPr>
            <p:ph idx="1"/>
          </p:nvPr>
        </p:nvSpPr>
        <p:spPr/>
        <p:txBody>
          <a:bodyPr/>
          <a:lstStyle/>
          <a:p>
            <a:r>
              <a:rPr lang="en-US" b="1" dirty="0" smtClean="0"/>
              <a:t>Explosive</a:t>
            </a:r>
          </a:p>
          <a:p>
            <a:pPr lvl="1"/>
            <a:r>
              <a:rPr lang="en-US" dirty="0" smtClean="0"/>
              <a:t>Chemical, Dust (even substances only flammable normally)</a:t>
            </a:r>
          </a:p>
          <a:p>
            <a:r>
              <a:rPr lang="en-US" b="1" dirty="0" smtClean="0"/>
              <a:t>Gravitational </a:t>
            </a:r>
          </a:p>
          <a:p>
            <a:pPr lvl="1"/>
            <a:r>
              <a:rPr lang="en-US" dirty="0" smtClean="0"/>
              <a:t>Where weight can cause a hazard due to its force or motion such as free-fall</a:t>
            </a:r>
          </a:p>
          <a:p>
            <a:endParaRPr lang="en-US" dirty="0"/>
          </a:p>
        </p:txBody>
      </p:sp>
      <p:sp>
        <p:nvSpPr>
          <p:cNvPr id="4" name="Text Placeholder 3"/>
          <p:cNvSpPr>
            <a:spLocks noGrp="1"/>
          </p:cNvSpPr>
          <p:nvPr>
            <p:ph type="body" sz="quarter" idx="10"/>
          </p:nvPr>
        </p:nvSpPr>
        <p:spPr>
          <a:xfrm>
            <a:off x="1791479" y="228716"/>
            <a:ext cx="6718040" cy="588962"/>
          </a:xfrm>
        </p:spPr>
        <p:txBody>
          <a:bodyPr/>
          <a:lstStyle/>
          <a:p>
            <a:r>
              <a:rPr lang="en-US" dirty="0" smtClean="0"/>
              <a:t>Intro and Overview</a:t>
            </a:r>
            <a:endParaRPr lang="en-US" dirty="0"/>
          </a:p>
        </p:txBody>
      </p:sp>
      <p:sp>
        <p:nvSpPr>
          <p:cNvPr id="7" name="Picture Placeholder 6"/>
          <p:cNvSpPr>
            <a:spLocks noGrp="1"/>
          </p:cNvSpPr>
          <p:nvPr>
            <p:ph type="pic" sz="quarter" idx="11"/>
          </p:nvPr>
        </p:nvSpPr>
        <p:spPr/>
      </p:sp>
    </p:spTree>
    <p:extLst>
      <p:ext uri="{BB962C8B-B14F-4D97-AF65-F5344CB8AC3E}">
        <p14:creationId xmlns:p14="http://schemas.microsoft.com/office/powerpoint/2010/main" val="1892831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529" y="1538043"/>
            <a:ext cx="9080582" cy="1488186"/>
          </a:xfrm>
        </p:spPr>
        <p:txBody>
          <a:bodyPr/>
          <a:lstStyle/>
          <a:p>
            <a:r>
              <a:rPr lang="en-US" dirty="0" smtClean="0">
                <a:solidFill>
                  <a:schemeClr val="accent3"/>
                </a:solidFill>
              </a:rPr>
              <a:t>How to accomplish an effective Lockout and </a:t>
            </a:r>
            <a:r>
              <a:rPr lang="en-US" dirty="0" err="1" smtClean="0">
                <a:solidFill>
                  <a:schemeClr val="accent3"/>
                </a:solidFill>
              </a:rPr>
              <a:t>Tagout</a:t>
            </a:r>
            <a:r>
              <a:rPr lang="en-US" dirty="0" smtClean="0">
                <a:solidFill>
                  <a:schemeClr val="accent3"/>
                </a:solidFill>
              </a:rPr>
              <a:t>?</a:t>
            </a:r>
            <a:endParaRPr lang="en-US" dirty="0">
              <a:solidFill>
                <a:schemeClr val="accent3"/>
              </a:solidFill>
            </a:endParaRPr>
          </a:p>
        </p:txBody>
      </p:sp>
      <p:sp>
        <p:nvSpPr>
          <p:cNvPr id="3" name="Content Placeholder 2"/>
          <p:cNvSpPr>
            <a:spLocks noGrp="1"/>
          </p:cNvSpPr>
          <p:nvPr>
            <p:ph idx="1"/>
          </p:nvPr>
        </p:nvSpPr>
        <p:spPr>
          <a:xfrm>
            <a:off x="669843" y="3266541"/>
            <a:ext cx="10709955" cy="2524660"/>
          </a:xfrm>
        </p:spPr>
        <p:txBody>
          <a:bodyPr/>
          <a:lstStyle/>
          <a:p>
            <a:pPr marL="0" indent="0">
              <a:buNone/>
            </a:pPr>
            <a:r>
              <a:rPr lang="en-US" dirty="0" smtClean="0"/>
              <a:t>Your program must consist of :</a:t>
            </a:r>
          </a:p>
          <a:p>
            <a:r>
              <a:rPr lang="en-US" dirty="0"/>
              <a:t>E</a:t>
            </a:r>
            <a:r>
              <a:rPr lang="en-US" dirty="0" smtClean="0"/>
              <a:t>nergy control procedures </a:t>
            </a:r>
          </a:p>
          <a:p>
            <a:r>
              <a:rPr lang="en-US" dirty="0"/>
              <a:t>E</a:t>
            </a:r>
            <a:r>
              <a:rPr lang="en-US" dirty="0" smtClean="0"/>
              <a:t>mployee training</a:t>
            </a:r>
          </a:p>
          <a:p>
            <a:r>
              <a:rPr lang="en-US" dirty="0"/>
              <a:t>P</a:t>
            </a:r>
            <a:r>
              <a:rPr lang="en-US" dirty="0" smtClean="0"/>
              <a:t>eriodic inspections to ensure that before service and maintenance is performed machines are effectively locked and tagged to prevent their starting or recycling</a:t>
            </a:r>
          </a:p>
          <a:p>
            <a:endParaRPr lang="en-US" dirty="0"/>
          </a:p>
        </p:txBody>
      </p:sp>
      <p:sp>
        <p:nvSpPr>
          <p:cNvPr id="4" name="Text Placeholder 3"/>
          <p:cNvSpPr>
            <a:spLocks noGrp="1"/>
          </p:cNvSpPr>
          <p:nvPr>
            <p:ph type="body" sz="quarter" idx="10"/>
          </p:nvPr>
        </p:nvSpPr>
        <p:spPr>
          <a:xfrm>
            <a:off x="1791479" y="228716"/>
            <a:ext cx="6718040" cy="588962"/>
          </a:xfrm>
        </p:spPr>
        <p:txBody>
          <a:bodyPr/>
          <a:lstStyle/>
          <a:p>
            <a:r>
              <a:rPr lang="en-US" dirty="0" smtClean="0"/>
              <a:t>Intro and Overview</a:t>
            </a:r>
            <a:endParaRPr lang="en-US" dirty="0"/>
          </a:p>
        </p:txBody>
      </p:sp>
      <p:sp>
        <p:nvSpPr>
          <p:cNvPr id="7" name="Picture Placeholder 6"/>
          <p:cNvSpPr>
            <a:spLocks noGrp="1"/>
          </p:cNvSpPr>
          <p:nvPr>
            <p:ph type="pic" sz="quarter" idx="11"/>
          </p:nvPr>
        </p:nvSpPr>
        <p:spPr/>
      </p:sp>
    </p:spTree>
    <p:extLst>
      <p:ext uri="{BB962C8B-B14F-4D97-AF65-F5344CB8AC3E}">
        <p14:creationId xmlns:p14="http://schemas.microsoft.com/office/powerpoint/2010/main" val="3793810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3"/>
                </a:solidFill>
              </a:rPr>
              <a:t>Energy Control Procedures</a:t>
            </a:r>
            <a:endParaRPr lang="en-US" dirty="0">
              <a:solidFill>
                <a:schemeClr val="accent3"/>
              </a:solidFill>
            </a:endParaRPr>
          </a:p>
        </p:txBody>
      </p:sp>
      <p:sp>
        <p:nvSpPr>
          <p:cNvPr id="3" name="Content Placeholder 2"/>
          <p:cNvSpPr>
            <a:spLocks noGrp="1"/>
          </p:cNvSpPr>
          <p:nvPr>
            <p:ph idx="1"/>
          </p:nvPr>
        </p:nvSpPr>
        <p:spPr/>
        <p:txBody>
          <a:bodyPr/>
          <a:lstStyle/>
          <a:p>
            <a:pPr marL="0" indent="0">
              <a:buNone/>
            </a:pPr>
            <a:r>
              <a:rPr lang="en-US" dirty="0" smtClean="0"/>
              <a:t>Energy control procedures detail and document the specific information that an employee must know to accomplish effective lockout and tagout.</a:t>
            </a:r>
          </a:p>
          <a:p>
            <a:pPr marL="0" indent="0">
              <a:buNone/>
            </a:pPr>
            <a:r>
              <a:rPr lang="en-US" dirty="0" smtClean="0"/>
              <a:t>Documentation will include the scope, purpose, authorization rules and techniques to be utilized for the control of hazardous energy, including </a:t>
            </a:r>
            <a:r>
              <a:rPr lang="en-US" b="1" dirty="0" smtClean="0"/>
              <a:t>energy isolating devices</a:t>
            </a:r>
            <a:r>
              <a:rPr lang="en-US" dirty="0" smtClean="0"/>
              <a:t>.</a:t>
            </a:r>
          </a:p>
        </p:txBody>
      </p:sp>
      <p:sp>
        <p:nvSpPr>
          <p:cNvPr id="4" name="Text Placeholder 3"/>
          <p:cNvSpPr>
            <a:spLocks noGrp="1"/>
          </p:cNvSpPr>
          <p:nvPr>
            <p:ph type="body" sz="quarter" idx="10"/>
          </p:nvPr>
        </p:nvSpPr>
        <p:spPr>
          <a:xfrm>
            <a:off x="1791479" y="228716"/>
            <a:ext cx="6718040" cy="588962"/>
          </a:xfrm>
        </p:spPr>
        <p:txBody>
          <a:bodyPr/>
          <a:lstStyle/>
          <a:p>
            <a:r>
              <a:rPr lang="en-US" dirty="0" smtClean="0"/>
              <a:t>Intro and Overview</a:t>
            </a:r>
            <a:endParaRPr lang="en-US" dirty="0"/>
          </a:p>
        </p:txBody>
      </p:sp>
      <p:sp>
        <p:nvSpPr>
          <p:cNvPr id="7" name="Picture Placeholder 6"/>
          <p:cNvSpPr>
            <a:spLocks noGrp="1"/>
          </p:cNvSpPr>
          <p:nvPr>
            <p:ph type="pic" sz="quarter" idx="11"/>
          </p:nvPr>
        </p:nvSpPr>
        <p:spPr/>
      </p:sp>
    </p:spTree>
    <p:extLst>
      <p:ext uri="{BB962C8B-B14F-4D97-AF65-F5344CB8AC3E}">
        <p14:creationId xmlns:p14="http://schemas.microsoft.com/office/powerpoint/2010/main" val="2754891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 isolating devices are:</a:t>
            </a:r>
            <a:endParaRPr lang="en-US" dirty="0"/>
          </a:p>
        </p:txBody>
      </p:sp>
      <p:sp>
        <p:nvSpPr>
          <p:cNvPr id="3" name="Content Placeholder 2"/>
          <p:cNvSpPr>
            <a:spLocks noGrp="1"/>
          </p:cNvSpPr>
          <p:nvPr>
            <p:ph idx="1"/>
          </p:nvPr>
        </p:nvSpPr>
        <p:spPr>
          <a:xfrm>
            <a:off x="669844" y="2466910"/>
            <a:ext cx="10709954" cy="4083180"/>
          </a:xfrm>
        </p:spPr>
        <p:txBody>
          <a:bodyPr/>
          <a:lstStyle/>
          <a:p>
            <a:pPr marL="0" indent="0">
              <a:lnSpc>
                <a:spcPct val="100000"/>
              </a:lnSpc>
              <a:buNone/>
            </a:pPr>
            <a:r>
              <a:rPr lang="en-US" sz="2000" dirty="0"/>
              <a:t>M</a:t>
            </a:r>
            <a:r>
              <a:rPr lang="en-US" sz="2000" dirty="0" smtClean="0"/>
              <a:t>echanical devices that physically prevent the transmission or release of energy, including but not limited to: </a:t>
            </a:r>
          </a:p>
          <a:p>
            <a:pPr>
              <a:lnSpc>
                <a:spcPct val="100000"/>
              </a:lnSpc>
            </a:pPr>
            <a:r>
              <a:rPr lang="en-US" sz="2000" dirty="0" smtClean="0"/>
              <a:t>A manually operated electrical circuit breaker</a:t>
            </a:r>
          </a:p>
          <a:p>
            <a:pPr>
              <a:lnSpc>
                <a:spcPct val="100000"/>
              </a:lnSpc>
            </a:pPr>
            <a:r>
              <a:rPr lang="en-US" sz="2000" dirty="0"/>
              <a:t>A</a:t>
            </a:r>
            <a:r>
              <a:rPr lang="en-US" sz="2000" dirty="0" smtClean="0"/>
              <a:t> disconnect switch; a manually operated switch by which the conductors of a circuit can be disconnected from all ungrounded supply conductors and, in addition, no pole can be operated independently</a:t>
            </a:r>
          </a:p>
          <a:p>
            <a:pPr>
              <a:lnSpc>
                <a:spcPct val="100000"/>
              </a:lnSpc>
            </a:pPr>
            <a:r>
              <a:rPr lang="en-US" sz="2000" dirty="0"/>
              <a:t>A</a:t>
            </a:r>
            <a:r>
              <a:rPr lang="en-US" sz="2000" dirty="0" smtClean="0"/>
              <a:t> line valve</a:t>
            </a:r>
            <a:endParaRPr lang="en-US" sz="2000" dirty="0"/>
          </a:p>
          <a:p>
            <a:pPr>
              <a:lnSpc>
                <a:spcPct val="100000"/>
              </a:lnSpc>
            </a:pPr>
            <a:r>
              <a:rPr lang="en-US" sz="2000" dirty="0"/>
              <a:t>A</a:t>
            </a:r>
            <a:r>
              <a:rPr lang="en-US" sz="2000" dirty="0" smtClean="0"/>
              <a:t> block</a:t>
            </a:r>
          </a:p>
          <a:p>
            <a:pPr>
              <a:lnSpc>
                <a:spcPct val="100000"/>
              </a:lnSpc>
            </a:pPr>
            <a:r>
              <a:rPr lang="en-US" sz="2000" dirty="0"/>
              <a:t>A</a:t>
            </a:r>
            <a:r>
              <a:rPr lang="en-US" sz="2000" dirty="0" smtClean="0"/>
              <a:t>ny similar device used to block or isolate energy</a:t>
            </a:r>
          </a:p>
          <a:p>
            <a:pPr marL="0" indent="0">
              <a:lnSpc>
                <a:spcPct val="100000"/>
              </a:lnSpc>
              <a:buNone/>
            </a:pPr>
            <a:r>
              <a:rPr lang="en-US" sz="2000" dirty="0" smtClean="0"/>
              <a:t>The term does not include a push button, selector switch, and other control circuit type devices.</a:t>
            </a:r>
          </a:p>
          <a:p>
            <a:pPr marL="0" indent="0">
              <a:lnSpc>
                <a:spcPct val="100000"/>
              </a:lnSpc>
              <a:buNone/>
            </a:pPr>
            <a:endParaRPr lang="en-US" sz="2000" dirty="0"/>
          </a:p>
        </p:txBody>
      </p:sp>
      <p:sp>
        <p:nvSpPr>
          <p:cNvPr id="4" name="Text Placeholder 3"/>
          <p:cNvSpPr>
            <a:spLocks noGrp="1"/>
          </p:cNvSpPr>
          <p:nvPr>
            <p:ph type="body" sz="quarter" idx="10"/>
          </p:nvPr>
        </p:nvSpPr>
        <p:spPr>
          <a:xfrm>
            <a:off x="1791479" y="228716"/>
            <a:ext cx="6718040" cy="588962"/>
          </a:xfrm>
        </p:spPr>
        <p:txBody>
          <a:bodyPr/>
          <a:lstStyle/>
          <a:p>
            <a:r>
              <a:rPr lang="en-US" dirty="0" smtClean="0"/>
              <a:t>Intro and Overview</a:t>
            </a:r>
            <a:endParaRPr lang="en-US" dirty="0"/>
          </a:p>
        </p:txBody>
      </p:sp>
      <p:sp>
        <p:nvSpPr>
          <p:cNvPr id="7" name="Picture Placeholder 6"/>
          <p:cNvSpPr>
            <a:spLocks noGrp="1"/>
          </p:cNvSpPr>
          <p:nvPr>
            <p:ph type="pic" sz="quarter" idx="11"/>
          </p:nvPr>
        </p:nvSpPr>
        <p:spPr/>
      </p:sp>
    </p:spTree>
    <p:extLst>
      <p:ext uri="{BB962C8B-B14F-4D97-AF65-F5344CB8AC3E}">
        <p14:creationId xmlns:p14="http://schemas.microsoft.com/office/powerpoint/2010/main" val="632139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Disconnect Switch?</a:t>
            </a:r>
            <a:endParaRPr lang="en-US" dirty="0"/>
          </a:p>
        </p:txBody>
      </p:sp>
      <p:sp>
        <p:nvSpPr>
          <p:cNvPr id="3" name="Content Placeholder 2"/>
          <p:cNvSpPr>
            <a:spLocks noGrp="1"/>
          </p:cNvSpPr>
          <p:nvPr>
            <p:ph idx="1"/>
          </p:nvPr>
        </p:nvSpPr>
        <p:spPr/>
        <p:txBody>
          <a:bodyPr/>
          <a:lstStyle/>
          <a:p>
            <a:pPr>
              <a:lnSpc>
                <a:spcPct val="100000"/>
              </a:lnSpc>
            </a:pPr>
            <a:r>
              <a:rPr lang="en-US" dirty="0" smtClean="0"/>
              <a:t>Manually operated switch disconnecting all the conductors of a circuit from all ungrounded supply conductors and no pole is operated independently; </a:t>
            </a:r>
          </a:p>
          <a:p>
            <a:pPr>
              <a:lnSpc>
                <a:spcPct val="100000"/>
              </a:lnSpc>
            </a:pPr>
            <a:r>
              <a:rPr lang="en-US" dirty="0" smtClean="0"/>
              <a:t>Simple switches are not allowed because it may be wired so that only a single conductor is removed in several circumstances this would be dangerous.</a:t>
            </a:r>
          </a:p>
          <a:p>
            <a:pPr lvl="1">
              <a:lnSpc>
                <a:spcPct val="100000"/>
              </a:lnSpc>
            </a:pPr>
            <a:r>
              <a:rPr lang="en-US" dirty="0" smtClean="0"/>
              <a:t>If the neutral has residual voltage or current</a:t>
            </a:r>
          </a:p>
          <a:p>
            <a:pPr lvl="1">
              <a:lnSpc>
                <a:spcPct val="100000"/>
              </a:lnSpc>
            </a:pPr>
            <a:r>
              <a:rPr lang="en-US" dirty="0" smtClean="0"/>
              <a:t>If the switch is switching the neutral and leaving the device with a “LIVE” powered conductor.  In these circumstances the device runs when the GROUND or NEUTRAL is connected.</a:t>
            </a:r>
          </a:p>
          <a:p>
            <a:pPr lvl="1">
              <a:lnSpc>
                <a:spcPct val="100000"/>
              </a:lnSpc>
            </a:pPr>
            <a:r>
              <a:rPr lang="en-US" dirty="0" smtClean="0"/>
              <a:t>Controlling each phase of three phase with separate switches would allow one to stay on and provide a “LIVE” line with voltage</a:t>
            </a:r>
          </a:p>
        </p:txBody>
      </p:sp>
      <p:sp>
        <p:nvSpPr>
          <p:cNvPr id="4" name="Text Placeholder 3"/>
          <p:cNvSpPr>
            <a:spLocks noGrp="1"/>
          </p:cNvSpPr>
          <p:nvPr>
            <p:ph type="body" sz="quarter" idx="10"/>
          </p:nvPr>
        </p:nvSpPr>
        <p:spPr>
          <a:xfrm>
            <a:off x="1791479" y="228716"/>
            <a:ext cx="6718040" cy="588962"/>
          </a:xfrm>
        </p:spPr>
        <p:txBody>
          <a:bodyPr/>
          <a:lstStyle/>
          <a:p>
            <a:r>
              <a:rPr lang="en-US" dirty="0" smtClean="0"/>
              <a:t>Intro and Overview</a:t>
            </a:r>
            <a:endParaRPr lang="en-US" dirty="0"/>
          </a:p>
        </p:txBody>
      </p:sp>
      <p:sp>
        <p:nvSpPr>
          <p:cNvPr id="7" name="Picture Placeholder 6"/>
          <p:cNvSpPr>
            <a:spLocks noGrp="1"/>
          </p:cNvSpPr>
          <p:nvPr>
            <p:ph type="pic" sz="quarter" idx="11"/>
          </p:nvPr>
        </p:nvSpPr>
        <p:spPr/>
      </p:sp>
    </p:spTree>
    <p:extLst>
      <p:ext uri="{BB962C8B-B14F-4D97-AF65-F5344CB8AC3E}">
        <p14:creationId xmlns:p14="http://schemas.microsoft.com/office/powerpoint/2010/main" val="4135102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smtClean="0"/>
              <a:t>Diagram of Simple Switches and Disconnecting Means</a:t>
            </a:r>
            <a:endParaRPr lang="en-US" sz="38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7711" y="2261637"/>
            <a:ext cx="8976575" cy="4258206"/>
          </a:xfrm>
          <a:prstGeom prst="rect">
            <a:avLst/>
          </a:prstGeom>
        </p:spPr>
      </p:pic>
      <p:sp>
        <p:nvSpPr>
          <p:cNvPr id="4" name="Text Placeholder 3"/>
          <p:cNvSpPr>
            <a:spLocks noGrp="1"/>
          </p:cNvSpPr>
          <p:nvPr>
            <p:ph type="body" sz="quarter" idx="10"/>
          </p:nvPr>
        </p:nvSpPr>
        <p:spPr>
          <a:xfrm>
            <a:off x="1791479" y="228716"/>
            <a:ext cx="6718040" cy="588962"/>
          </a:xfrm>
        </p:spPr>
        <p:txBody>
          <a:bodyPr/>
          <a:lstStyle/>
          <a:p>
            <a:r>
              <a:rPr lang="en-US" dirty="0" smtClean="0"/>
              <a:t>Intro and Overview</a:t>
            </a:r>
            <a:endParaRPr lang="en-US" dirty="0"/>
          </a:p>
        </p:txBody>
      </p:sp>
      <p:sp>
        <p:nvSpPr>
          <p:cNvPr id="7" name="Picture Placeholder 6"/>
          <p:cNvSpPr>
            <a:spLocks noGrp="1"/>
          </p:cNvSpPr>
          <p:nvPr>
            <p:ph type="pic" sz="quarter" idx="11"/>
          </p:nvPr>
        </p:nvSpPr>
        <p:spPr/>
      </p:sp>
    </p:spTree>
    <p:extLst>
      <p:ext uri="{BB962C8B-B14F-4D97-AF65-F5344CB8AC3E}">
        <p14:creationId xmlns:p14="http://schemas.microsoft.com/office/powerpoint/2010/main" val="8315303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Periodic Inspections</a:t>
            </a:r>
            <a:endParaRPr lang="en-US" dirty="0"/>
          </a:p>
        </p:txBody>
      </p:sp>
      <p:sp>
        <p:nvSpPr>
          <p:cNvPr id="3" name="Content Placeholder 2"/>
          <p:cNvSpPr>
            <a:spLocks noGrp="1"/>
          </p:cNvSpPr>
          <p:nvPr>
            <p:ph idx="1"/>
          </p:nvPr>
        </p:nvSpPr>
        <p:spPr/>
        <p:txBody>
          <a:bodyPr/>
          <a:lstStyle/>
          <a:p>
            <a:pPr marL="0" indent="0">
              <a:lnSpc>
                <a:spcPct val="100000"/>
              </a:lnSpc>
              <a:buNone/>
            </a:pPr>
            <a:r>
              <a:rPr lang="en-US" dirty="0" smtClean="0"/>
              <a:t>Periodic inspections of energy control procedures ensure that the requirements of the standard are being followed:</a:t>
            </a:r>
          </a:p>
          <a:p>
            <a:pPr>
              <a:lnSpc>
                <a:spcPct val="100000"/>
              </a:lnSpc>
            </a:pPr>
            <a:r>
              <a:rPr lang="en-US" dirty="0" smtClean="0"/>
              <a:t>How often must the inspection take place?</a:t>
            </a:r>
          </a:p>
          <a:p>
            <a:pPr>
              <a:lnSpc>
                <a:spcPct val="100000"/>
              </a:lnSpc>
            </a:pPr>
            <a:r>
              <a:rPr lang="en-US" dirty="0" smtClean="0"/>
              <a:t>Who performs the periodic inspection?</a:t>
            </a:r>
          </a:p>
          <a:p>
            <a:pPr>
              <a:lnSpc>
                <a:spcPct val="100000"/>
              </a:lnSpc>
            </a:pPr>
            <a:r>
              <a:rPr lang="en-US" dirty="0" smtClean="0"/>
              <a:t>What does the periodic inspection entail? </a:t>
            </a:r>
          </a:p>
          <a:p>
            <a:pPr>
              <a:lnSpc>
                <a:spcPct val="100000"/>
              </a:lnSpc>
            </a:pPr>
            <a:r>
              <a:rPr lang="en-US" dirty="0" smtClean="0"/>
              <a:t>The inspection must identify any deficiencies or deviations and recommend corrective action. </a:t>
            </a:r>
          </a:p>
          <a:p>
            <a:pPr>
              <a:lnSpc>
                <a:spcPct val="100000"/>
              </a:lnSpc>
            </a:pPr>
            <a:r>
              <a:rPr lang="en-US" dirty="0" smtClean="0"/>
              <a:t>The employer is responsible for maintaining and implementing energy</a:t>
            </a:r>
            <a:br>
              <a:rPr lang="en-US" dirty="0" smtClean="0"/>
            </a:br>
            <a:r>
              <a:rPr lang="en-US" dirty="0" smtClean="0"/>
              <a:t>control procedures.</a:t>
            </a:r>
          </a:p>
        </p:txBody>
      </p:sp>
      <p:sp>
        <p:nvSpPr>
          <p:cNvPr id="4" name="Text Placeholder 3"/>
          <p:cNvSpPr>
            <a:spLocks noGrp="1"/>
          </p:cNvSpPr>
          <p:nvPr>
            <p:ph type="body" sz="quarter" idx="10"/>
          </p:nvPr>
        </p:nvSpPr>
        <p:spPr>
          <a:xfrm>
            <a:off x="1791479" y="228716"/>
            <a:ext cx="6718040" cy="588962"/>
          </a:xfrm>
        </p:spPr>
        <p:txBody>
          <a:bodyPr/>
          <a:lstStyle/>
          <a:p>
            <a:r>
              <a:rPr lang="en-US" dirty="0" smtClean="0"/>
              <a:t>Intro and Overview</a:t>
            </a:r>
            <a:endParaRPr lang="en-US" dirty="0"/>
          </a:p>
        </p:txBody>
      </p:sp>
      <p:sp>
        <p:nvSpPr>
          <p:cNvPr id="7" name="Picture Placeholder 6"/>
          <p:cNvSpPr>
            <a:spLocks noGrp="1"/>
          </p:cNvSpPr>
          <p:nvPr>
            <p:ph type="pic" sz="quarter" idx="11"/>
          </p:nvPr>
        </p:nvSpPr>
        <p:spPr/>
      </p:sp>
    </p:spTree>
    <p:extLst>
      <p:ext uri="{BB962C8B-B14F-4D97-AF65-F5344CB8AC3E}">
        <p14:creationId xmlns:p14="http://schemas.microsoft.com/office/powerpoint/2010/main" val="1217931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Office Theme">
  <a:themeElements>
    <a:clrScheme name="Lockout Tagout">
      <a:dk1>
        <a:srgbClr val="323132"/>
      </a:dk1>
      <a:lt1>
        <a:srgbClr val="FFFFFF"/>
      </a:lt1>
      <a:dk2>
        <a:srgbClr val="323132"/>
      </a:dk2>
      <a:lt2>
        <a:srgbClr val="FFFFFF"/>
      </a:lt2>
      <a:accent1>
        <a:srgbClr val="A99577"/>
      </a:accent1>
      <a:accent2>
        <a:srgbClr val="ED202D"/>
      </a:accent2>
      <a:accent3>
        <a:srgbClr val="027766"/>
      </a:accent3>
      <a:accent4>
        <a:srgbClr val="FFCE00"/>
      </a:accent4>
      <a:accent5>
        <a:srgbClr val="006DA0"/>
      </a:accent5>
      <a:accent6>
        <a:srgbClr val="F5871F"/>
      </a:accent6>
      <a:hlink>
        <a:srgbClr val="006DA0"/>
      </a:hlink>
      <a:folHlink>
        <a:srgbClr val="004B6C"/>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1053</TotalTime>
  <Words>1222</Words>
  <Application>Microsoft Office PowerPoint</Application>
  <PresentationFormat>Widescreen</PresentationFormat>
  <Paragraphs>113</Paragraphs>
  <Slides>14</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Calibri Light</vt:lpstr>
      <vt:lpstr>Courier New</vt:lpstr>
      <vt:lpstr>Verdana</vt:lpstr>
      <vt:lpstr>Wingdings</vt:lpstr>
      <vt:lpstr>Office Theme</vt:lpstr>
      <vt:lpstr>What is Lockout and Tagout?</vt:lpstr>
      <vt:lpstr>What is hazardous energy?</vt:lpstr>
      <vt:lpstr>What is hazardous energy? (cont’d)</vt:lpstr>
      <vt:lpstr>How to accomplish an effective Lockout and Tagout?</vt:lpstr>
      <vt:lpstr>Energy Control Procedures</vt:lpstr>
      <vt:lpstr>Energy isolating devices are:</vt:lpstr>
      <vt:lpstr>What is a Disconnect Switch?</vt:lpstr>
      <vt:lpstr>Diagram of Simple Switches and Disconnecting Means</vt:lpstr>
      <vt:lpstr>Periodic Inspections</vt:lpstr>
      <vt:lpstr>Training</vt:lpstr>
      <vt:lpstr>Training should take place when:</vt:lpstr>
      <vt:lpstr>Your Lockout and Tagout policy should state:</vt:lpstr>
      <vt:lpstr>Safety Committees Work! Their functions are:</vt:lpstr>
      <vt:lpstr>Suggested Resource:</vt:lpstr>
    </vt:vector>
  </TitlesOfParts>
  <Company>Centers for Disease Control and Prevention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 and Overview</dc:title>
  <dc:creator>Trucco, Anthony (Tony) (CDC/NIOSH/EID) (CTR)</dc:creator>
  <cp:lastModifiedBy>Williams, Vanessa B. (CDC/NIOSH/EID)</cp:lastModifiedBy>
  <cp:revision>31</cp:revision>
  <dcterms:created xsi:type="dcterms:W3CDTF">2016-02-16T17:54:34Z</dcterms:created>
  <dcterms:modified xsi:type="dcterms:W3CDTF">2016-04-28T18:36:18Z</dcterms:modified>
</cp:coreProperties>
</file>