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2" r:id="rId6"/>
  </p:sldMasterIdLst>
  <p:notesMasterIdLst>
    <p:notesMasterId r:id="rId48"/>
  </p:notesMasterIdLst>
  <p:sldIdLst>
    <p:sldId id="409" r:id="rId7"/>
    <p:sldId id="482" r:id="rId8"/>
    <p:sldId id="339" r:id="rId9"/>
    <p:sldId id="456" r:id="rId10"/>
    <p:sldId id="481" r:id="rId11"/>
    <p:sldId id="2145706198" r:id="rId12"/>
    <p:sldId id="256" r:id="rId13"/>
    <p:sldId id="259" r:id="rId14"/>
    <p:sldId id="257" r:id="rId15"/>
    <p:sldId id="2145706194" r:id="rId16"/>
    <p:sldId id="258" r:id="rId17"/>
    <p:sldId id="264" r:id="rId18"/>
    <p:sldId id="271" r:id="rId19"/>
    <p:sldId id="272" r:id="rId20"/>
    <p:sldId id="269" r:id="rId21"/>
    <p:sldId id="270" r:id="rId22"/>
    <p:sldId id="265" r:id="rId23"/>
    <p:sldId id="261" r:id="rId24"/>
    <p:sldId id="260" r:id="rId25"/>
    <p:sldId id="2145706185" r:id="rId26"/>
    <p:sldId id="2145706190" r:id="rId27"/>
    <p:sldId id="2145706187" r:id="rId28"/>
    <p:sldId id="2145706186" r:id="rId29"/>
    <p:sldId id="2145706181" r:id="rId30"/>
    <p:sldId id="2145706182" r:id="rId31"/>
    <p:sldId id="2145706184" r:id="rId32"/>
    <p:sldId id="2145706191" r:id="rId33"/>
    <p:sldId id="2145706195" r:id="rId34"/>
    <p:sldId id="2145706189" r:id="rId35"/>
    <p:sldId id="266" r:id="rId36"/>
    <p:sldId id="2145706179" r:id="rId37"/>
    <p:sldId id="2145706192" r:id="rId38"/>
    <p:sldId id="2145706193" r:id="rId39"/>
    <p:sldId id="2145706177" r:id="rId40"/>
    <p:sldId id="2145706180" r:id="rId41"/>
    <p:sldId id="268" r:id="rId42"/>
    <p:sldId id="386" r:id="rId43"/>
    <p:sldId id="335" r:id="rId44"/>
    <p:sldId id="478" r:id="rId45"/>
    <p:sldId id="2145706196" r:id="rId46"/>
    <p:sldId id="214570619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895427-FB54-4A2C-D01C-FCE859A69606}" name="Shaily Krishan" initials="SK" userId="S::SKrishan@cste.org::1e3edf21-baaa-444b-bc49-18940c99443d" providerId="AD"/>
  <p188:author id="{5A45654A-63C6-C902-10C1-5105A16E3FD3}" name="Meredith Lichtenstein" initials="" userId="S::mlichtenstein@cste.org::64017bf5-1552-4590-afd9-a70af308d320" providerId="AD"/>
  <p188:author id="{D021D874-CD57-37EC-4C59-73E45758A68D}" name="Jordyn Easterling" initials="JE" userId="S::jeasterling@cste.org::cae699f3-954f-410e-a7b2-c98d7054d908" providerId="AD"/>
  <p188:author id="{C590D9AA-DF5F-D1FF-92DD-D8A5EF944253}" name="Hunter, Pauline D. (CDC/OD/OPHDST)" initials="PH" userId="S::pkh3@cdc.gov::139a64d6-5d38-4f83-9b55-e137e3af6b22" providerId="AD"/>
  <p188:author id="{047A9BAE-A90A-A733-94B9-16259000A486}" name="Gillian Haney" initials="GH" userId="S::ghaney@cste.org::da3d4727-227a-4b09-9d5a-85c5eec08f58" providerId="AD"/>
  <p188:author id="{8F878CBA-88C1-9B72-ACB4-0AD62258A44A}" name="Meredith Lichtenstein Cone (CSTE)" initials="MLC" userId="Meredith Lichtenstein Cone (CSTE)" providerId="None"/>
  <p188:author id="{EE235BCA-C1FD-AB77-931C-ECC149E94ABD}" name="Devra Barter" initials="DB" userId="S::dbarter@cste.org::c5d157ed-33b3-4d47-9527-7e888207cf58" providerId="AD"/>
  <p188:author id="{62FE2CD1-FD4E-4B38-8F2D-3170094D117C}" name="Becky Lampkins" initials="" userId="S::rlampkins@cste.org::ae015d69-c9b7-46d6-af29-13247f388f0c" providerId="AD"/>
  <p188:author id="{643A7AD9-02B1-B372-B694-D211CCE4C4EB}" name="Robinson, Tamara (CDC/OD/OPHDST) (CTR)" initials="TR" userId="S::okf9@cdc.gov::a16a7704-10a4-405e-9d16-ecfeead0d373" providerId="AD"/>
  <p188:author id="{4D52F0F9-6D75-4617-9AC4-A3583DDB3297}" name="Megan Tompkins" initials="MT" userId="S::mtompkins@cste.org::f71d68c2-847f-49b7-bb45-486720d516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659"/>
    <a:srgbClr val="4F698E"/>
    <a:srgbClr val="FCF4E7"/>
    <a:srgbClr val="D7E5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74" autoAdjust="0"/>
    <p:restoredTop sz="88499" autoAdjust="0"/>
  </p:normalViewPr>
  <p:slideViewPr>
    <p:cSldViewPr snapToGrid="0">
      <p:cViewPr varScale="1">
        <p:scale>
          <a:sx n="88" d="100"/>
          <a:sy n="88" d="100"/>
        </p:scale>
        <p:origin x="1134" y="306"/>
      </p:cViewPr>
      <p:guideLst/>
    </p:cSldViewPr>
  </p:slideViewPr>
  <p:outlineViewPr>
    <p:cViewPr>
      <p:scale>
        <a:sx n="33" d="100"/>
        <a:sy n="33" d="100"/>
      </p:scale>
      <p:origin x="0" y="-2010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6/11/relationships/changesInfo" Target="changesInfos/changesInfo1.xml"/><Relationship Id="rId5" Type="http://schemas.openxmlformats.org/officeDocument/2006/relationships/slideMaster" Target="slideMasters/slide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ter, Pauline D. (CDC/OD/OPHDST)" userId="139a64d6-5d38-4f83-9b55-e137e3af6b22" providerId="ADAL" clId="{D1F1109F-6E2E-4120-8B1E-67B51797CC99}"/>
    <pc:docChg chg="modSld">
      <pc:chgData name="Hunter, Pauline D. (CDC/OD/OPHDST)" userId="139a64d6-5d38-4f83-9b55-e137e3af6b22" providerId="ADAL" clId="{D1F1109F-6E2E-4120-8B1E-67B51797CC99}" dt="2026-08-26T20:32:11.832" v="1" actId="790"/>
      <pc:docMkLst>
        <pc:docMk/>
      </pc:docMkLst>
      <pc:sldChg chg="modSp mod">
        <pc:chgData name="Hunter, Pauline D. (CDC/OD/OPHDST)" userId="139a64d6-5d38-4f83-9b55-e137e3af6b22" providerId="ADAL" clId="{D1F1109F-6E2E-4120-8B1E-67B51797CC99}" dt="2026-08-26T20:32:11.832" v="1" actId="790"/>
        <pc:sldMkLst>
          <pc:docMk/>
          <pc:sldMk cId="1380210558" sldId="386"/>
        </pc:sldMkLst>
        <pc:spChg chg="mod">
          <ac:chgData name="Hunter, Pauline D. (CDC/OD/OPHDST)" userId="139a64d6-5d38-4f83-9b55-e137e3af6b22" providerId="ADAL" clId="{D1F1109F-6E2E-4120-8B1E-67B51797CC99}" dt="2026-08-26T20:32:11.832" v="1" actId="790"/>
          <ac:spMkLst>
            <pc:docMk/>
            <pc:sldMk cId="1380210558" sldId="386"/>
            <ac:spMk id="2" creationId="{85ABBF10-DDE1-74B7-8C09-21C951078954}"/>
          </ac:spMkLst>
        </pc:spChg>
        <pc:spChg chg="mod">
          <ac:chgData name="Hunter, Pauline D. (CDC/OD/OPHDST)" userId="139a64d6-5d38-4f83-9b55-e137e3af6b22" providerId="ADAL" clId="{D1F1109F-6E2E-4120-8B1E-67B51797CC99}" dt="2026-08-26T20:32:11.832" v="1" actId="790"/>
          <ac:spMkLst>
            <pc:docMk/>
            <pc:sldMk cId="1380210558" sldId="386"/>
            <ac:spMk id="6" creationId="{0F6912A0-CD41-5991-AF67-16AC6343D9A3}"/>
          </ac:spMkLst>
        </pc:spChg>
        <pc:spChg chg="mod">
          <ac:chgData name="Hunter, Pauline D. (CDC/OD/OPHDST)" userId="139a64d6-5d38-4f83-9b55-e137e3af6b22" providerId="ADAL" clId="{D1F1109F-6E2E-4120-8B1E-67B51797CC99}" dt="2026-08-26T20:32:11.832" v="1" actId="790"/>
          <ac:spMkLst>
            <pc:docMk/>
            <pc:sldMk cId="1380210558" sldId="386"/>
            <ac:spMk id="26" creationId="{46CDB57B-05AB-A902-2766-3C66EBC419B7}"/>
          </ac:spMkLst>
        </pc:spChg>
        <pc:spChg chg="mod">
          <ac:chgData name="Hunter, Pauline D. (CDC/OD/OPHDST)" userId="139a64d6-5d38-4f83-9b55-e137e3af6b22" providerId="ADAL" clId="{D1F1109F-6E2E-4120-8B1E-67B51797CC99}" dt="2026-08-26T20:32:11.832" v="1" actId="790"/>
          <ac:spMkLst>
            <pc:docMk/>
            <pc:sldMk cId="1380210558" sldId="386"/>
            <ac:spMk id="30" creationId="{5E8C3E70-C022-497E-AD7E-35FFED5E1598}"/>
          </ac:spMkLst>
        </pc:spChg>
        <pc:spChg chg="mod">
          <ac:chgData name="Hunter, Pauline D. (CDC/OD/OPHDST)" userId="139a64d6-5d38-4f83-9b55-e137e3af6b22" providerId="ADAL" clId="{D1F1109F-6E2E-4120-8B1E-67B51797CC99}" dt="2026-08-26T20:32:11.832" v="1" actId="790"/>
          <ac:spMkLst>
            <pc:docMk/>
            <pc:sldMk cId="1380210558" sldId="386"/>
            <ac:spMk id="34" creationId="{15B957E3-3007-7C00-B172-EE6B9A252F19}"/>
          </ac:spMkLst>
        </pc:spChg>
        <pc:spChg chg="mod">
          <ac:chgData name="Hunter, Pauline D. (CDC/OD/OPHDST)" userId="139a64d6-5d38-4f83-9b55-e137e3af6b22" providerId="ADAL" clId="{D1F1109F-6E2E-4120-8B1E-67B51797CC99}" dt="2026-08-26T20:32:11.832" v="1" actId="790"/>
          <ac:spMkLst>
            <pc:docMk/>
            <pc:sldMk cId="1380210558" sldId="386"/>
            <ac:spMk id="38" creationId="{F00E846F-C3D1-4694-FA93-67864A747E0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86A7CD-01EB-4156-8FD1-4334FF3C52C6}" type="datetimeFigureOut">
              <a:rPr lang="en-US" smtClean="0"/>
              <a:t>8/28/2026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DCACFF-76E8-4FF1-889B-439C51C5C248}" type="slidenum">
              <a:rPr lang="en-US" smtClean="0"/>
              <a:t>‹#›</a:t>
            </a:fld>
            <a:endParaRPr lang="en-US" dirty="0"/>
          </a:p>
        </p:txBody>
      </p:sp>
    </p:spTree>
    <p:extLst>
      <p:ext uri="{BB962C8B-B14F-4D97-AF65-F5344CB8AC3E}">
        <p14:creationId xmlns:p14="http://schemas.microsoft.com/office/powerpoint/2010/main" val="2445159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learn.cste.org/main/learning/learn/courses/7cc0e56f-f727-4494-81de-7382975df1e8"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69DF5-490B-FD4F-0702-5964219CD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70ACA-F7BD-30E1-2529-95207E3E81B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341A1BB-6058-7547-0749-3F8B1B6CC1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A62AD-EC7D-E5E4-1468-224A79E2C5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094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11</a:t>
            </a:fld>
            <a:endParaRPr lang="en-US" dirty="0"/>
          </a:p>
        </p:txBody>
      </p:sp>
    </p:spTree>
    <p:extLst>
      <p:ext uri="{BB962C8B-B14F-4D97-AF65-F5344CB8AC3E}">
        <p14:creationId xmlns:p14="http://schemas.microsoft.com/office/powerpoint/2010/main" val="1819196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12</a:t>
            </a:fld>
            <a:endParaRPr lang="en-US" dirty="0"/>
          </a:p>
        </p:txBody>
      </p:sp>
    </p:spTree>
    <p:extLst>
      <p:ext uri="{BB962C8B-B14F-4D97-AF65-F5344CB8AC3E}">
        <p14:creationId xmlns:p14="http://schemas.microsoft.com/office/powerpoint/2010/main" val="3211894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53F08-7944-507F-8A0F-147738A9B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12020-F40A-4E26-7541-0DEC25A3956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4CF89F9-E32E-4CE5-E499-7144DA0840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BFFACD-68F6-DC41-B901-72136A3ACAFC}"/>
              </a:ext>
            </a:extLst>
          </p:cNvPr>
          <p:cNvSpPr>
            <a:spLocks noGrp="1"/>
          </p:cNvSpPr>
          <p:nvPr>
            <p:ph type="sldNum" sz="quarter" idx="5"/>
          </p:nvPr>
        </p:nvSpPr>
        <p:spPr/>
        <p:txBody>
          <a:bodyPr/>
          <a:lstStyle/>
          <a:p>
            <a:fld id="{E8DCACFF-76E8-4FF1-889B-439C51C5C248}" type="slidenum">
              <a:rPr lang="en-US" smtClean="0"/>
              <a:t>13</a:t>
            </a:fld>
            <a:endParaRPr lang="en-US" dirty="0"/>
          </a:p>
        </p:txBody>
      </p:sp>
    </p:spTree>
    <p:extLst>
      <p:ext uri="{BB962C8B-B14F-4D97-AF65-F5344CB8AC3E}">
        <p14:creationId xmlns:p14="http://schemas.microsoft.com/office/powerpoint/2010/main" val="1862913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83BDB-FD39-12F2-9D58-D53E9AC2B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93435-A4A4-111D-F72F-D26B9DFDAEC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D8AE7D0-C395-D9AA-C6FD-E479063267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BA968F-17C0-BC8A-E83E-A6275D87EDB4}"/>
              </a:ext>
            </a:extLst>
          </p:cNvPr>
          <p:cNvSpPr>
            <a:spLocks noGrp="1"/>
          </p:cNvSpPr>
          <p:nvPr>
            <p:ph type="sldNum" sz="quarter" idx="5"/>
          </p:nvPr>
        </p:nvSpPr>
        <p:spPr/>
        <p:txBody>
          <a:bodyPr/>
          <a:lstStyle/>
          <a:p>
            <a:fld id="{E8DCACFF-76E8-4FF1-889B-439C51C5C248}" type="slidenum">
              <a:rPr lang="en-US" smtClean="0"/>
              <a:t>14</a:t>
            </a:fld>
            <a:endParaRPr lang="en-US" dirty="0"/>
          </a:p>
        </p:txBody>
      </p:sp>
    </p:spTree>
    <p:extLst>
      <p:ext uri="{BB962C8B-B14F-4D97-AF65-F5344CB8AC3E}">
        <p14:creationId xmlns:p14="http://schemas.microsoft.com/office/powerpoint/2010/main" val="2820096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D9027-BD93-9B66-B3EA-84B1935A1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81636E-E338-1BF7-82A0-BD6CB0B99ED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3C0F366-C512-DB6D-1D27-4E33B3E961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7CB66F-1FE9-312A-DFB0-9CD67BFA79FF}"/>
              </a:ext>
            </a:extLst>
          </p:cNvPr>
          <p:cNvSpPr>
            <a:spLocks noGrp="1"/>
          </p:cNvSpPr>
          <p:nvPr>
            <p:ph type="sldNum" sz="quarter" idx="5"/>
          </p:nvPr>
        </p:nvSpPr>
        <p:spPr/>
        <p:txBody>
          <a:bodyPr/>
          <a:lstStyle/>
          <a:p>
            <a:fld id="{E8DCACFF-76E8-4FF1-889B-439C51C5C248}" type="slidenum">
              <a:rPr lang="en-US" smtClean="0"/>
              <a:t>15</a:t>
            </a:fld>
            <a:endParaRPr lang="en-US" dirty="0"/>
          </a:p>
        </p:txBody>
      </p:sp>
    </p:spTree>
    <p:extLst>
      <p:ext uri="{BB962C8B-B14F-4D97-AF65-F5344CB8AC3E}">
        <p14:creationId xmlns:p14="http://schemas.microsoft.com/office/powerpoint/2010/main" val="120538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FBB8D-32FD-F26E-6DB6-5EE50BD75D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16660-6405-B161-016E-A7D3011FA01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EEB48FB-0135-CDE1-9AEF-86CA8A77AC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22F13E-FDFD-3B01-CA42-6B71869D594A}"/>
              </a:ext>
            </a:extLst>
          </p:cNvPr>
          <p:cNvSpPr>
            <a:spLocks noGrp="1"/>
          </p:cNvSpPr>
          <p:nvPr>
            <p:ph type="sldNum" sz="quarter" idx="5"/>
          </p:nvPr>
        </p:nvSpPr>
        <p:spPr/>
        <p:txBody>
          <a:bodyPr/>
          <a:lstStyle/>
          <a:p>
            <a:fld id="{E8DCACFF-76E8-4FF1-889B-439C51C5C248}" type="slidenum">
              <a:rPr lang="en-US" smtClean="0"/>
              <a:t>16</a:t>
            </a:fld>
            <a:endParaRPr lang="en-US" dirty="0"/>
          </a:p>
        </p:txBody>
      </p:sp>
    </p:spTree>
    <p:extLst>
      <p:ext uri="{BB962C8B-B14F-4D97-AF65-F5344CB8AC3E}">
        <p14:creationId xmlns:p14="http://schemas.microsoft.com/office/powerpoint/2010/main" val="169092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17</a:t>
            </a:fld>
            <a:endParaRPr lang="en-US" dirty="0"/>
          </a:p>
        </p:txBody>
      </p:sp>
    </p:spTree>
    <p:extLst>
      <p:ext uri="{BB962C8B-B14F-4D97-AF65-F5344CB8AC3E}">
        <p14:creationId xmlns:p14="http://schemas.microsoft.com/office/powerpoint/2010/main" val="97326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solidFill>
                <a:srgbClr val="333333"/>
              </a:solidFill>
              <a:highlight>
                <a:srgbClr val="FFFFFF"/>
              </a:highlight>
            </a:endParaRPr>
          </a:p>
        </p:txBody>
      </p:sp>
      <p:sp>
        <p:nvSpPr>
          <p:cNvPr id="4" name="Slide Number Placeholder 3"/>
          <p:cNvSpPr>
            <a:spLocks noGrp="1"/>
          </p:cNvSpPr>
          <p:nvPr>
            <p:ph type="sldNum" sz="quarter" idx="5"/>
          </p:nvPr>
        </p:nvSpPr>
        <p:spPr/>
        <p:txBody>
          <a:bodyPr/>
          <a:lstStyle/>
          <a:p>
            <a:fld id="{E8DCACFF-76E8-4FF1-889B-439C51C5C248}" type="slidenum">
              <a:rPr lang="en-US" smtClean="0"/>
              <a:t>18</a:t>
            </a:fld>
            <a:endParaRPr lang="en-US" dirty="0"/>
          </a:p>
        </p:txBody>
      </p:sp>
    </p:spTree>
    <p:extLst>
      <p:ext uri="{BB962C8B-B14F-4D97-AF65-F5344CB8AC3E}">
        <p14:creationId xmlns:p14="http://schemas.microsoft.com/office/powerpoint/2010/main" val="2233269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19</a:t>
            </a:fld>
            <a:endParaRPr lang="en-US" dirty="0"/>
          </a:p>
        </p:txBody>
      </p:sp>
    </p:spTree>
    <p:extLst>
      <p:ext uri="{BB962C8B-B14F-4D97-AF65-F5344CB8AC3E}">
        <p14:creationId xmlns:p14="http://schemas.microsoft.com/office/powerpoint/2010/main" val="783804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7C37C-BC6A-5652-2E7A-61795D89A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68941-E23A-5A20-8E5D-A8B0F23BBCD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E6E29DF-0E00-7793-6724-CE975F5BC5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AE34BE-A6D7-8BFA-7C1E-71EFDC322394}"/>
              </a:ext>
            </a:extLst>
          </p:cNvPr>
          <p:cNvSpPr>
            <a:spLocks noGrp="1"/>
          </p:cNvSpPr>
          <p:nvPr>
            <p:ph type="sldNum" sz="quarter" idx="5"/>
          </p:nvPr>
        </p:nvSpPr>
        <p:spPr/>
        <p:txBody>
          <a:bodyPr/>
          <a:lstStyle/>
          <a:p>
            <a:fld id="{E8DCACFF-76E8-4FF1-889B-439C51C5C248}" type="slidenum">
              <a:rPr lang="en-US" smtClean="0"/>
              <a:t>20</a:t>
            </a:fld>
            <a:endParaRPr lang="en-US" dirty="0"/>
          </a:p>
        </p:txBody>
      </p:sp>
    </p:spTree>
    <p:extLst>
      <p:ext uri="{BB962C8B-B14F-4D97-AF65-F5344CB8AC3E}">
        <p14:creationId xmlns:p14="http://schemas.microsoft.com/office/powerpoint/2010/main" val="1732404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3387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70602-BDE2-5BFC-0721-067770E58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58224-92CC-5D1A-220E-22C0AA664EC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7CE9D72-7194-4B86-AE2B-4925946C7B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6E52D7-61DC-9B0E-2178-D7F2F396346E}"/>
              </a:ext>
            </a:extLst>
          </p:cNvPr>
          <p:cNvSpPr>
            <a:spLocks noGrp="1"/>
          </p:cNvSpPr>
          <p:nvPr>
            <p:ph type="sldNum" sz="quarter" idx="5"/>
          </p:nvPr>
        </p:nvSpPr>
        <p:spPr/>
        <p:txBody>
          <a:bodyPr/>
          <a:lstStyle/>
          <a:p>
            <a:fld id="{E8DCACFF-76E8-4FF1-889B-439C51C5C248}" type="slidenum">
              <a:rPr lang="en-US" smtClean="0"/>
              <a:t>21</a:t>
            </a:fld>
            <a:endParaRPr lang="en-US" dirty="0"/>
          </a:p>
        </p:txBody>
      </p:sp>
    </p:spTree>
    <p:extLst>
      <p:ext uri="{BB962C8B-B14F-4D97-AF65-F5344CB8AC3E}">
        <p14:creationId xmlns:p14="http://schemas.microsoft.com/office/powerpoint/2010/main" val="1899191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D76ED-8DF6-890E-9266-AAB4F1CEE7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94979-D04C-9081-F822-1AFDFB00F70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95F3114-DA23-D356-748E-6B109E8C9C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086316-515A-19A4-C8DA-432C9824B41B}"/>
              </a:ext>
            </a:extLst>
          </p:cNvPr>
          <p:cNvSpPr>
            <a:spLocks noGrp="1"/>
          </p:cNvSpPr>
          <p:nvPr>
            <p:ph type="sldNum" sz="quarter" idx="5"/>
          </p:nvPr>
        </p:nvSpPr>
        <p:spPr/>
        <p:txBody>
          <a:bodyPr/>
          <a:lstStyle/>
          <a:p>
            <a:fld id="{E8DCACFF-76E8-4FF1-889B-439C51C5C248}" type="slidenum">
              <a:rPr lang="en-US" smtClean="0"/>
              <a:t>22</a:t>
            </a:fld>
            <a:endParaRPr lang="en-US" dirty="0"/>
          </a:p>
        </p:txBody>
      </p:sp>
    </p:spTree>
    <p:extLst>
      <p:ext uri="{BB962C8B-B14F-4D97-AF65-F5344CB8AC3E}">
        <p14:creationId xmlns:p14="http://schemas.microsoft.com/office/powerpoint/2010/main" val="2750938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DA02F-847A-8281-09B4-D96604DDC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CFA2E-244A-B939-D7C2-50C2D48931A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C6FE0E2-40F5-889D-B8F8-37FDD2857C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B2A097-D9D0-9630-0065-E0E2D3463200}"/>
              </a:ext>
            </a:extLst>
          </p:cNvPr>
          <p:cNvSpPr>
            <a:spLocks noGrp="1"/>
          </p:cNvSpPr>
          <p:nvPr>
            <p:ph type="sldNum" sz="quarter" idx="5"/>
          </p:nvPr>
        </p:nvSpPr>
        <p:spPr/>
        <p:txBody>
          <a:bodyPr/>
          <a:lstStyle/>
          <a:p>
            <a:fld id="{E8DCACFF-76E8-4FF1-889B-439C51C5C248}" type="slidenum">
              <a:rPr lang="en-US" smtClean="0"/>
              <a:t>23</a:t>
            </a:fld>
            <a:endParaRPr lang="en-US" dirty="0"/>
          </a:p>
        </p:txBody>
      </p:sp>
    </p:spTree>
    <p:extLst>
      <p:ext uri="{BB962C8B-B14F-4D97-AF65-F5344CB8AC3E}">
        <p14:creationId xmlns:p14="http://schemas.microsoft.com/office/powerpoint/2010/main" val="72349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AB37C-D03C-7D31-CBAC-FF84347D0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2DFBC-E952-54B1-59D3-230E8AC4B8D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5CDF146-932F-CAE1-8566-88A9844D6F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1207AA-A079-21FF-A83C-5080998BB5D6}"/>
              </a:ext>
            </a:extLst>
          </p:cNvPr>
          <p:cNvSpPr>
            <a:spLocks noGrp="1"/>
          </p:cNvSpPr>
          <p:nvPr>
            <p:ph type="sldNum" sz="quarter" idx="5"/>
          </p:nvPr>
        </p:nvSpPr>
        <p:spPr/>
        <p:txBody>
          <a:bodyPr/>
          <a:lstStyle/>
          <a:p>
            <a:fld id="{E8DCACFF-76E8-4FF1-889B-439C51C5C248}" type="slidenum">
              <a:rPr lang="en-US" smtClean="0"/>
              <a:t>24</a:t>
            </a:fld>
            <a:endParaRPr lang="en-US" dirty="0"/>
          </a:p>
        </p:txBody>
      </p:sp>
    </p:spTree>
    <p:extLst>
      <p:ext uri="{BB962C8B-B14F-4D97-AF65-F5344CB8AC3E}">
        <p14:creationId xmlns:p14="http://schemas.microsoft.com/office/powerpoint/2010/main" val="23386121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C4D6A-0ED7-0C20-DAB2-E531D84BB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170D8-4E45-6347-6440-2AA2A273338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62956BE-569E-48F1-8116-3DC45144DB9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Clinical – based on additional experience in outbreaks</a:t>
            </a:r>
            <a:endParaRPr lang="en-US" dirty="0"/>
          </a:p>
        </p:txBody>
      </p:sp>
      <p:sp>
        <p:nvSpPr>
          <p:cNvPr id="4" name="Slide Number Placeholder 3">
            <a:extLst>
              <a:ext uri="{FF2B5EF4-FFF2-40B4-BE49-F238E27FC236}">
                <a16:creationId xmlns:a16="http://schemas.microsoft.com/office/drawing/2014/main" id="{9EDC0A12-6915-6A9D-272C-3E5AE882F423}"/>
              </a:ext>
            </a:extLst>
          </p:cNvPr>
          <p:cNvSpPr>
            <a:spLocks noGrp="1"/>
          </p:cNvSpPr>
          <p:nvPr>
            <p:ph type="sldNum" sz="quarter" idx="5"/>
          </p:nvPr>
        </p:nvSpPr>
        <p:spPr/>
        <p:txBody>
          <a:bodyPr/>
          <a:lstStyle/>
          <a:p>
            <a:fld id="{E8DCACFF-76E8-4FF1-889B-439C51C5C248}" type="slidenum">
              <a:rPr lang="en-US" smtClean="0"/>
              <a:t>25</a:t>
            </a:fld>
            <a:endParaRPr lang="en-US" dirty="0"/>
          </a:p>
        </p:txBody>
      </p:sp>
    </p:spTree>
    <p:extLst>
      <p:ext uri="{BB962C8B-B14F-4D97-AF65-F5344CB8AC3E}">
        <p14:creationId xmlns:p14="http://schemas.microsoft.com/office/powerpoint/2010/main" val="2812316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BBD9-AD9A-C6EB-C31E-9A3220A91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ED52D-058F-87CB-57D6-E16635B3DFE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0C21FF6-35F8-84C0-CBE1-7C5DD59E20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9617CB-641E-9AB5-D803-4D2549434F85}"/>
              </a:ext>
            </a:extLst>
          </p:cNvPr>
          <p:cNvSpPr>
            <a:spLocks noGrp="1"/>
          </p:cNvSpPr>
          <p:nvPr>
            <p:ph type="sldNum" sz="quarter" idx="5"/>
          </p:nvPr>
        </p:nvSpPr>
        <p:spPr/>
        <p:txBody>
          <a:bodyPr/>
          <a:lstStyle/>
          <a:p>
            <a:fld id="{E8DCACFF-76E8-4FF1-889B-439C51C5C248}" type="slidenum">
              <a:rPr lang="en-US" smtClean="0"/>
              <a:t>26</a:t>
            </a:fld>
            <a:endParaRPr lang="en-US" dirty="0"/>
          </a:p>
        </p:txBody>
      </p:sp>
    </p:spTree>
    <p:extLst>
      <p:ext uri="{BB962C8B-B14F-4D97-AF65-F5344CB8AC3E}">
        <p14:creationId xmlns:p14="http://schemas.microsoft.com/office/powerpoint/2010/main" val="3180354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5E1B9-1BD9-501A-407D-71E17638B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BFAC0-59D8-AFE4-25CF-DC5F2129E75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628F286-54F2-0D25-5A17-C9AED855F2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3ED5FE-B72F-BA65-B8C7-E4E5CA428E67}"/>
              </a:ext>
            </a:extLst>
          </p:cNvPr>
          <p:cNvSpPr>
            <a:spLocks noGrp="1"/>
          </p:cNvSpPr>
          <p:nvPr>
            <p:ph type="sldNum" sz="quarter" idx="5"/>
          </p:nvPr>
        </p:nvSpPr>
        <p:spPr/>
        <p:txBody>
          <a:bodyPr/>
          <a:lstStyle/>
          <a:p>
            <a:fld id="{E8DCACFF-76E8-4FF1-889B-439C51C5C248}" type="slidenum">
              <a:rPr lang="en-US" smtClean="0"/>
              <a:t>27</a:t>
            </a:fld>
            <a:endParaRPr lang="en-US" dirty="0"/>
          </a:p>
        </p:txBody>
      </p:sp>
    </p:spTree>
    <p:extLst>
      <p:ext uri="{BB962C8B-B14F-4D97-AF65-F5344CB8AC3E}">
        <p14:creationId xmlns:p14="http://schemas.microsoft.com/office/powerpoint/2010/main" val="1407734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E608C-EA18-A15D-7218-D2E09FA4A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8BC22-1BCB-CE58-C6FC-D018BBD9221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872B19A-7B73-489C-296A-29098D1311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3B99C6-C795-B3C1-E493-65F1570EEA8D}"/>
              </a:ext>
            </a:extLst>
          </p:cNvPr>
          <p:cNvSpPr>
            <a:spLocks noGrp="1"/>
          </p:cNvSpPr>
          <p:nvPr>
            <p:ph type="sldNum" sz="quarter" idx="5"/>
          </p:nvPr>
        </p:nvSpPr>
        <p:spPr/>
        <p:txBody>
          <a:bodyPr/>
          <a:lstStyle/>
          <a:p>
            <a:fld id="{E8DCACFF-76E8-4FF1-889B-439C51C5C248}" type="slidenum">
              <a:rPr lang="en-US" smtClean="0"/>
              <a:t>28</a:t>
            </a:fld>
            <a:endParaRPr lang="en-US" dirty="0"/>
          </a:p>
        </p:txBody>
      </p:sp>
    </p:spTree>
    <p:extLst>
      <p:ext uri="{BB962C8B-B14F-4D97-AF65-F5344CB8AC3E}">
        <p14:creationId xmlns:p14="http://schemas.microsoft.com/office/powerpoint/2010/main" val="25090672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3072D-73F6-B043-D295-F2F6403EB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4C1830-F2FF-2392-B9C6-57B12DF7C7E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2A8AB24-C752-C089-C37A-62C67DB3A1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DC1BD4-2C08-C1E7-CEBE-A808009C7A3E}"/>
              </a:ext>
            </a:extLst>
          </p:cNvPr>
          <p:cNvSpPr>
            <a:spLocks noGrp="1"/>
          </p:cNvSpPr>
          <p:nvPr>
            <p:ph type="sldNum" sz="quarter" idx="5"/>
          </p:nvPr>
        </p:nvSpPr>
        <p:spPr/>
        <p:txBody>
          <a:bodyPr/>
          <a:lstStyle/>
          <a:p>
            <a:fld id="{E8DCACFF-76E8-4FF1-889B-439C51C5C248}" type="slidenum">
              <a:rPr lang="en-US" smtClean="0"/>
              <a:t>29</a:t>
            </a:fld>
            <a:endParaRPr lang="en-US" dirty="0"/>
          </a:p>
        </p:txBody>
      </p:sp>
    </p:spTree>
    <p:extLst>
      <p:ext uri="{BB962C8B-B14F-4D97-AF65-F5344CB8AC3E}">
        <p14:creationId xmlns:p14="http://schemas.microsoft.com/office/powerpoint/2010/main" val="13529424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C10C2-BCC0-5284-119E-9BA6B0318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70515-2F36-B816-DBED-BEA1F7F554C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274100F-2059-2F37-E3B4-1199FF8FD496}"/>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121C5E2-61B5-E648-0BB9-6F148722659D}"/>
              </a:ext>
            </a:extLst>
          </p:cNvPr>
          <p:cNvSpPr>
            <a:spLocks noGrp="1"/>
          </p:cNvSpPr>
          <p:nvPr>
            <p:ph type="sldNum" sz="quarter" idx="5"/>
          </p:nvPr>
        </p:nvSpPr>
        <p:spPr/>
        <p:txBody>
          <a:bodyPr/>
          <a:lstStyle/>
          <a:p>
            <a:fld id="{E8DCACFF-76E8-4FF1-889B-439C51C5C248}" type="slidenum">
              <a:rPr lang="en-US" smtClean="0"/>
              <a:t>30</a:t>
            </a:fld>
            <a:endParaRPr lang="en-US" dirty="0"/>
          </a:p>
        </p:txBody>
      </p:sp>
    </p:spTree>
    <p:extLst>
      <p:ext uri="{BB962C8B-B14F-4D97-AF65-F5344CB8AC3E}">
        <p14:creationId xmlns:p14="http://schemas.microsoft.com/office/powerpoint/2010/main" val="345368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729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0AE35-70B5-B8FF-E4D5-B029B3E5A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19278-F5D1-075A-0724-4CE98876431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E7C5876-93D4-FAA1-B4B6-02FD59551B3C}"/>
              </a:ext>
            </a:extLst>
          </p:cNvPr>
          <p:cNvSpPr>
            <a:spLocks noGrp="1"/>
          </p:cNvSpPr>
          <p:nvPr>
            <p:ph type="body" idx="1"/>
          </p:nvPr>
        </p:nvSpPr>
        <p:spPr/>
        <p:txBody>
          <a:bodyPr/>
          <a:lstStyle/>
          <a:p>
            <a:pPr marL="0" lvl="0" indent="0">
              <a:buFontTx/>
              <a:buNone/>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AB4E14B-ADCF-214F-A291-DCD3198F3563}"/>
              </a:ext>
            </a:extLst>
          </p:cNvPr>
          <p:cNvSpPr>
            <a:spLocks noGrp="1"/>
          </p:cNvSpPr>
          <p:nvPr>
            <p:ph type="sldNum" sz="quarter" idx="5"/>
          </p:nvPr>
        </p:nvSpPr>
        <p:spPr/>
        <p:txBody>
          <a:bodyPr/>
          <a:lstStyle/>
          <a:p>
            <a:fld id="{E8DCACFF-76E8-4FF1-889B-439C51C5C248}" type="slidenum">
              <a:rPr lang="en-US" smtClean="0"/>
              <a:t>31</a:t>
            </a:fld>
            <a:endParaRPr lang="en-US" dirty="0"/>
          </a:p>
        </p:txBody>
      </p:sp>
    </p:spTree>
    <p:extLst>
      <p:ext uri="{BB962C8B-B14F-4D97-AF65-F5344CB8AC3E}">
        <p14:creationId xmlns:p14="http://schemas.microsoft.com/office/powerpoint/2010/main" val="2454651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B9117-ADF4-9A0E-5ECC-F33FB2D0C4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2EF6C-F739-7E93-93DD-D94A8F6726D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9269B64-80C3-66C5-E6A2-0BA791F39A1A}"/>
              </a:ext>
            </a:extLst>
          </p:cNvPr>
          <p:cNvSpPr>
            <a:spLocks noGrp="1"/>
          </p:cNvSpPr>
          <p:nvPr>
            <p:ph type="body" idx="1"/>
          </p:nvPr>
        </p:nvSpPr>
        <p:spPr/>
        <p:txBody>
          <a:bodyPr/>
          <a:lstStyle/>
          <a:p>
            <a:pPr marL="0" lvl="0" indent="0">
              <a:buFontTx/>
              <a:buNone/>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359F10C-AACA-C3F0-69A9-B9942B6F7FA2}"/>
              </a:ext>
            </a:extLst>
          </p:cNvPr>
          <p:cNvSpPr>
            <a:spLocks noGrp="1"/>
          </p:cNvSpPr>
          <p:nvPr>
            <p:ph type="sldNum" sz="quarter" idx="5"/>
          </p:nvPr>
        </p:nvSpPr>
        <p:spPr/>
        <p:txBody>
          <a:bodyPr/>
          <a:lstStyle/>
          <a:p>
            <a:fld id="{E8DCACFF-76E8-4FF1-889B-439C51C5C248}" type="slidenum">
              <a:rPr lang="en-US" smtClean="0"/>
              <a:t>32</a:t>
            </a:fld>
            <a:endParaRPr lang="en-US" dirty="0"/>
          </a:p>
        </p:txBody>
      </p:sp>
    </p:spTree>
    <p:extLst>
      <p:ext uri="{BB962C8B-B14F-4D97-AF65-F5344CB8AC3E}">
        <p14:creationId xmlns:p14="http://schemas.microsoft.com/office/powerpoint/2010/main" val="194221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A4788-8968-A222-D3CB-5A68F90E5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58995-BC0C-5983-536F-FB4317D4034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A60B030-0ADB-09F9-6F87-67679147A62E}"/>
              </a:ext>
            </a:extLst>
          </p:cNvPr>
          <p:cNvSpPr>
            <a:spLocks noGrp="1"/>
          </p:cNvSpPr>
          <p:nvPr>
            <p:ph type="body" idx="1"/>
          </p:nvPr>
        </p:nvSpPr>
        <p:spPr/>
        <p:txBody>
          <a:bodyPr/>
          <a:lstStyle/>
          <a:p>
            <a:pPr marL="0" lvl="0" indent="0">
              <a:buFontTx/>
              <a:buNone/>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99791B4-82EE-5AC0-48AC-32859E5DA143}"/>
              </a:ext>
            </a:extLst>
          </p:cNvPr>
          <p:cNvSpPr>
            <a:spLocks noGrp="1"/>
          </p:cNvSpPr>
          <p:nvPr>
            <p:ph type="sldNum" sz="quarter" idx="5"/>
          </p:nvPr>
        </p:nvSpPr>
        <p:spPr/>
        <p:txBody>
          <a:bodyPr/>
          <a:lstStyle/>
          <a:p>
            <a:fld id="{E8DCACFF-76E8-4FF1-889B-439C51C5C248}" type="slidenum">
              <a:rPr lang="en-US" smtClean="0"/>
              <a:t>33</a:t>
            </a:fld>
            <a:endParaRPr lang="en-US" dirty="0"/>
          </a:p>
        </p:txBody>
      </p:sp>
    </p:spTree>
    <p:extLst>
      <p:ext uri="{BB962C8B-B14F-4D97-AF65-F5344CB8AC3E}">
        <p14:creationId xmlns:p14="http://schemas.microsoft.com/office/powerpoint/2010/main" val="18215508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93CBD-72F9-287D-4347-9306C5C1C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13F59-D053-85B9-64BC-C27599254E7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AAF3C29-93BF-633C-40DC-2FF309E78485}"/>
              </a:ext>
            </a:extLst>
          </p:cNvPr>
          <p:cNvSpPr>
            <a:spLocks noGrp="1"/>
          </p:cNvSpPr>
          <p:nvPr>
            <p:ph type="body" idx="1"/>
          </p:nvPr>
        </p:nvSpPr>
        <p:spPr/>
        <p:txBody>
          <a:bodyPr/>
          <a:lstStyle/>
          <a:p>
            <a:r>
              <a:rPr lang="en-US" sz="1200" kern="1200" dirty="0" err="1">
                <a:solidFill>
                  <a:schemeClr val="tx1"/>
                </a:solidFill>
                <a:effectLst/>
                <a:latin typeface="+mn-lt"/>
              </a:rPr>
              <a:t>Urls</a:t>
            </a:r>
            <a:r>
              <a:rPr lang="en-US" sz="1200" kern="1200" dirty="0">
                <a:solidFill>
                  <a:schemeClr val="tx1"/>
                </a:solidFill>
                <a:effectLst/>
                <a:latin typeface="+mn-lt"/>
              </a:rPr>
              <a:t> for links in above slide:</a:t>
            </a:r>
          </a:p>
          <a:p>
            <a:endParaRPr lang="en-US" sz="1200" kern="1200" dirty="0">
              <a:solidFill>
                <a:schemeClr val="tx1"/>
              </a:solidFill>
              <a:effectLst/>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hlinkClick r:id="rId3"/>
              </a:rPr>
              <a:t>Basic Principles of Privacy Risk in Public Health</a:t>
            </a:r>
            <a:r>
              <a:rPr lang="en-US" dirty="0"/>
              <a:t>: </a:t>
            </a:r>
            <a:r>
              <a:rPr lang="en-US" sz="1200" kern="1200" dirty="0">
                <a:solidFill>
                  <a:schemeClr val="tx1"/>
                </a:solidFill>
                <a:effectLst/>
                <a:latin typeface="+mn-lt"/>
              </a:rPr>
              <a:t>https://learn.cste.org/users/sign_in?return_to=https:%2F%2Flearn.cste.org%2Fmain%2Flearning%2Flearn%2Fcourses%2F7cc0e56f-f727-4494-81de-7382975df1e8</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rPr>
              <a:t>V</a:t>
            </a:r>
          </a:p>
        </p:txBody>
      </p:sp>
      <p:sp>
        <p:nvSpPr>
          <p:cNvPr id="4" name="Slide Number Placeholder 3">
            <a:extLst>
              <a:ext uri="{FF2B5EF4-FFF2-40B4-BE49-F238E27FC236}">
                <a16:creationId xmlns:a16="http://schemas.microsoft.com/office/drawing/2014/main" id="{DAF0959D-4A5D-ED2B-B083-67DCE44BD2ED}"/>
              </a:ext>
            </a:extLst>
          </p:cNvPr>
          <p:cNvSpPr>
            <a:spLocks noGrp="1"/>
          </p:cNvSpPr>
          <p:nvPr>
            <p:ph type="sldNum" sz="quarter" idx="5"/>
          </p:nvPr>
        </p:nvSpPr>
        <p:spPr/>
        <p:txBody>
          <a:bodyPr/>
          <a:lstStyle/>
          <a:p>
            <a:fld id="{E8DCACFF-76E8-4FF1-889B-439C51C5C248}" type="slidenum">
              <a:rPr lang="en-US" smtClean="0"/>
              <a:t>34</a:t>
            </a:fld>
            <a:endParaRPr lang="en-US" dirty="0"/>
          </a:p>
        </p:txBody>
      </p:sp>
    </p:spTree>
    <p:extLst>
      <p:ext uri="{BB962C8B-B14F-4D97-AF65-F5344CB8AC3E}">
        <p14:creationId xmlns:p14="http://schemas.microsoft.com/office/powerpoint/2010/main" val="9268415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E8BA679-2E03-44F4-BE36-E6398CC43D1F}" type="slidenum">
              <a:rPr lang="en-US" smtClean="0"/>
              <a:t>35</a:t>
            </a:fld>
            <a:endParaRPr lang="en-US" dirty="0"/>
          </a:p>
        </p:txBody>
      </p:sp>
    </p:spTree>
    <p:extLst>
      <p:ext uri="{BB962C8B-B14F-4D97-AF65-F5344CB8AC3E}">
        <p14:creationId xmlns:p14="http://schemas.microsoft.com/office/powerpoint/2010/main" val="33640041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02F44-F1AE-5CC7-0B72-6115C26E3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DD997-3E93-AB66-4B51-467ADD8F01F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93DAFEF-F4F6-EF4E-3C40-6E56E1F2E1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BA37BB-FEA9-672A-BED0-8076996E8E79}"/>
              </a:ext>
            </a:extLst>
          </p:cNvPr>
          <p:cNvSpPr>
            <a:spLocks noGrp="1"/>
          </p:cNvSpPr>
          <p:nvPr>
            <p:ph type="sldNum" sz="quarter" idx="5"/>
          </p:nvPr>
        </p:nvSpPr>
        <p:spPr/>
        <p:txBody>
          <a:bodyPr/>
          <a:lstStyle/>
          <a:p>
            <a:fld id="{E8DCACFF-76E8-4FF1-889B-439C51C5C248}" type="slidenum">
              <a:rPr lang="en-US" smtClean="0"/>
              <a:t>36</a:t>
            </a:fld>
            <a:endParaRPr lang="en-US" dirty="0"/>
          </a:p>
        </p:txBody>
      </p:sp>
    </p:spTree>
    <p:extLst>
      <p:ext uri="{BB962C8B-B14F-4D97-AF65-F5344CB8AC3E}">
        <p14:creationId xmlns:p14="http://schemas.microsoft.com/office/powerpoint/2010/main" val="25350629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see the following urls for the links shown in the above slide:</a:t>
            </a:r>
          </a:p>
          <a:p>
            <a:endParaRPr lang="en-US" dirty="0"/>
          </a:p>
          <a:p>
            <a:pPr marL="228600" indent="-228600">
              <a:buAutoNum type="arabicPeriod"/>
            </a:pPr>
            <a:r>
              <a:rPr lang="en-US" dirty="0"/>
              <a:t>Case Surveillance News:  https://www.cdc.gov/nndss/technical-resource-center/news.html</a:t>
            </a:r>
          </a:p>
          <a:p>
            <a:pPr marL="228600" indent="-228600">
              <a:buAutoNum type="arabicPeriod"/>
            </a:pPr>
            <a:r>
              <a:rPr lang="en-US" dirty="0"/>
              <a:t>Technical Resource Center:  https://www.cdc.gov/nndss/technical-resource-center/index.html</a:t>
            </a:r>
          </a:p>
          <a:p>
            <a:pPr marL="228600" indent="-228600">
              <a:buAutoNum type="arabicPeriod"/>
            </a:pPr>
            <a:r>
              <a:rPr lang="en-US" dirty="0"/>
              <a:t>Case Surveillance Modernization:  https://www.cdc.gov/nndss/case-surveillance-modernization/index.html</a:t>
            </a:r>
          </a:p>
          <a:p>
            <a:pPr marL="0" indent="0">
              <a:buNone/>
            </a:pP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4780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4704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6DD1D-289D-EFB6-C283-595F8ACFA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257A5-14DC-9D06-9BEC-AD4BE111F9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A51B4-74EC-D9C4-EB52-95F3141272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A0D7A2-A759-FBEE-1E21-F463D918AC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077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66D7D-4C19-8B1A-E18F-E248121573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3838A-AC89-F77F-25A6-D7EB90FD2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E36C36-B31D-EFA0-B97C-346281C637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E02C32-54E6-850C-AC54-423035415E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4223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383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A459A-AC83-CE7D-53E0-49BB2F00C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9CCA2-EE64-29CC-3AB6-17200D68D2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3EAE8B-C4A6-29DF-8149-87DBC31882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FB4006-6930-4919-13CB-7D4AE6A38D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574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672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6</a:t>
            </a:fld>
            <a:endParaRPr lang="en-US" dirty="0"/>
          </a:p>
        </p:txBody>
      </p:sp>
    </p:spTree>
    <p:extLst>
      <p:ext uri="{BB962C8B-B14F-4D97-AF65-F5344CB8AC3E}">
        <p14:creationId xmlns:p14="http://schemas.microsoft.com/office/powerpoint/2010/main" val="725831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7</a:t>
            </a:fld>
            <a:endParaRPr lang="en-US" dirty="0"/>
          </a:p>
        </p:txBody>
      </p:sp>
    </p:spTree>
    <p:extLst>
      <p:ext uri="{BB962C8B-B14F-4D97-AF65-F5344CB8AC3E}">
        <p14:creationId xmlns:p14="http://schemas.microsoft.com/office/powerpoint/2010/main" val="43089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9</a:t>
            </a:fld>
            <a:endParaRPr lang="en-US" dirty="0"/>
          </a:p>
        </p:txBody>
      </p:sp>
    </p:spTree>
    <p:extLst>
      <p:ext uri="{BB962C8B-B14F-4D97-AF65-F5344CB8AC3E}">
        <p14:creationId xmlns:p14="http://schemas.microsoft.com/office/powerpoint/2010/main" val="1097865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CACFF-76E8-4FF1-889B-439C51C5C248}" type="slidenum">
              <a:rPr lang="en-US" smtClean="0"/>
              <a:t>10</a:t>
            </a:fld>
            <a:endParaRPr lang="en-US" dirty="0"/>
          </a:p>
        </p:txBody>
      </p:sp>
    </p:spTree>
    <p:extLst>
      <p:ext uri="{BB962C8B-B14F-4D97-AF65-F5344CB8AC3E}">
        <p14:creationId xmlns:p14="http://schemas.microsoft.com/office/powerpoint/2010/main" val="4928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hyperlink" Target="https://www.cdc.gov/" TargetMode="External"/><Relationship Id="rId7" Type="http://schemas.openxmlformats.org/officeDocument/2006/relationships/hyperlink" Target="https://www.cdc.gov/nndss/technical-resource-center/index.html" TargetMode="External"/><Relationship Id="rId2" Type="http://schemas.openxmlformats.org/officeDocument/2006/relationships/image" Target="../media/image2.emf"/><Relationship Id="rId1" Type="http://schemas.openxmlformats.org/officeDocument/2006/relationships/slideMaster" Target="../slideMasters/slideMaster2.xml"/><Relationship Id="rId6" Type="http://schemas.openxmlformats.org/officeDocument/2006/relationships/image" Target="../media/image4.svg"/><Relationship Id="rId11" Type="http://schemas.openxmlformats.org/officeDocument/2006/relationships/hyperlink" Target="https://www.cdc.gov/nndss/case-surveillance-modernization/index.html" TargetMode="External"/><Relationship Id="rId5" Type="http://schemas.openxmlformats.org/officeDocument/2006/relationships/hyperlink" Target="https://www.cdc.gov/nndss/technical-resource-center/news.html" TargetMode="External"/><Relationship Id="rId10" Type="http://schemas.openxmlformats.org/officeDocument/2006/relationships/image" Target="../media/image6.svg"/><Relationship Id="rId4" Type="http://schemas.openxmlformats.org/officeDocument/2006/relationships/image" Target="../media/image3.svg"/><Relationship Id="rId9" Type="http://schemas.openxmlformats.org/officeDocument/2006/relationships/hyperlink" Target="mailto:edx@cdc.gov"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www.cdc.gov/" TargetMode="External"/><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emf"/><Relationship Id="rId7" Type="http://schemas.openxmlformats.org/officeDocument/2006/relationships/hyperlink" Target="https://www.cdc.gov/nndss/technical-resource-center/index.html" TargetMode="External"/><Relationship Id="rId2" Type="http://schemas.openxmlformats.org/officeDocument/2006/relationships/hyperlink" Target="https://www.cdc.gov/" TargetMode="External"/><Relationship Id="rId1" Type="http://schemas.openxmlformats.org/officeDocument/2006/relationships/slideMaster" Target="../slideMasters/slideMaster2.xml"/><Relationship Id="rId6" Type="http://schemas.openxmlformats.org/officeDocument/2006/relationships/image" Target="../media/image8.svg"/><Relationship Id="rId11" Type="http://schemas.openxmlformats.org/officeDocument/2006/relationships/hyperlink" Target="https://www.cdc.gov/nndss/case-surveillance-modernization/index.html" TargetMode="External"/><Relationship Id="rId5" Type="http://schemas.openxmlformats.org/officeDocument/2006/relationships/hyperlink" Target="https://www.cdc.gov/nndss/technical-resource-center/news.html" TargetMode="External"/><Relationship Id="rId10" Type="http://schemas.openxmlformats.org/officeDocument/2006/relationships/image" Target="../media/image10.svg"/><Relationship Id="rId4" Type="http://schemas.openxmlformats.org/officeDocument/2006/relationships/image" Target="../media/image7.svg"/><Relationship Id="rId9" Type="http://schemas.openxmlformats.org/officeDocument/2006/relationships/hyperlink" Target="mailto:edx@cdc.gov"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9767-6F2A-DA16-32D2-EC6C3757FC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3EB4E7-DA73-E352-080F-7AC58A443F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D9B20A-D95A-B6CA-AEDB-451A18624A57}"/>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5" name="Footer Placeholder 4">
            <a:extLst>
              <a:ext uri="{FF2B5EF4-FFF2-40B4-BE49-F238E27FC236}">
                <a16:creationId xmlns:a16="http://schemas.microsoft.com/office/drawing/2014/main" id="{07D9B877-A975-EB4C-90E0-53A010FC9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91403B-C567-AC86-E664-250C52455E90}"/>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2706998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E35BE-E144-23F2-662E-CD13A8E918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E5E262-43FA-DE77-41F2-E3025E6FF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433F6-4266-4721-E6D0-2B3A3B85BE0E}"/>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5" name="Footer Placeholder 4">
            <a:extLst>
              <a:ext uri="{FF2B5EF4-FFF2-40B4-BE49-F238E27FC236}">
                <a16:creationId xmlns:a16="http://schemas.microsoft.com/office/drawing/2014/main" id="{F81A1C8C-F4A5-6CE9-79E8-66D9B7117B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707343-0AB3-D614-C645-5152AA7F2BE9}"/>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911313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F822DE-35AB-012B-5AC7-20674FE978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BA4098-5C10-140D-E95A-3893C1CDC5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2E1F5-39EF-98C0-6CE0-5D6825E2FF81}"/>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5" name="Footer Placeholder 4">
            <a:extLst>
              <a:ext uri="{FF2B5EF4-FFF2-40B4-BE49-F238E27FC236}">
                <a16:creationId xmlns:a16="http://schemas.microsoft.com/office/drawing/2014/main" id="{26F80031-9447-1FD3-106B-6906A21FC5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D3BC99-3A19-F7C4-8749-E35DD89BE71F}"/>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1362063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ener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83781" y="343819"/>
            <a:ext cx="9175531" cy="782621"/>
          </a:xfrm>
          <a:prstGeom prst="rect">
            <a:avLst/>
          </a:prstGeom>
        </p:spPr>
        <p:txBody>
          <a:bodyPr anchor="ctr"/>
          <a:lstStyle>
            <a:lvl1pPr>
              <a:defRPr>
                <a:solidFill>
                  <a:srgbClr val="15345A"/>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83784" y="1547310"/>
            <a:ext cx="11627913" cy="4270686"/>
          </a:xfrm>
          <a:prstGeom prst="rect">
            <a:avLst/>
          </a:prstGeom>
        </p:spPr>
        <p:txBody>
          <a:bodyPr vert="horz" lIns="91440" tIns="45720" rIns="91440" bIns="45720" rtlCol="0">
            <a:normAutofit/>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658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6" cy="2263778"/>
          </a:xfrm>
        </p:spPr>
        <p:txBody>
          <a:bodyPr>
            <a:normAutofit/>
          </a:bodyPr>
          <a:lstStyle>
            <a:lvl1pPr>
              <a:lnSpc>
                <a:spcPct val="80000"/>
              </a:lnSpc>
              <a:defRPr sz="6100">
                <a:solidFill>
                  <a:schemeClr val="tx2"/>
                </a:solidFill>
              </a:defRPr>
            </a:lvl1pPr>
          </a:lstStyle>
          <a:p>
            <a:r>
              <a:rPr lang="en-US"/>
              <a:t>Presentation Title Slide Option 1a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38566"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pic>
        <p:nvPicPr>
          <p:cNvPr id="11" name="Picture 10" descr="U.S. Centers for Disease Control and Prevention">
            <a:extLst>
              <a:ext uri="{FF2B5EF4-FFF2-40B4-BE49-F238E27FC236}">
                <a16:creationId xmlns:a16="http://schemas.microsoft.com/office/drawing/2014/main" id="{46A13E54-5873-EA98-E5BF-B1DBD2CB629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1038960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7" cy="2263778"/>
          </a:xfrm>
        </p:spPr>
        <p:txBody>
          <a:bodyPr>
            <a:normAutofit/>
          </a:bodyPr>
          <a:lstStyle>
            <a:lvl1pPr>
              <a:lnSpc>
                <a:spcPct val="80000"/>
              </a:lnSpc>
              <a:defRPr sz="6100">
                <a:solidFill>
                  <a:schemeClr val="tx2"/>
                </a:solidFill>
              </a:defRPr>
            </a:lvl1pPr>
          </a:lstStyle>
          <a:p>
            <a:r>
              <a:rPr lang="en-US"/>
              <a:t>Presentation Title Slide Option 1b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7"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U.S. Centers for Disease Control and Prevention">
            <a:extLst>
              <a:ext uri="{FF2B5EF4-FFF2-40B4-BE49-F238E27FC236}">
                <a16:creationId xmlns:a16="http://schemas.microsoft.com/office/drawing/2014/main" id="{76E2B484-A402-6387-0216-0F2216313A6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22639920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a:t>Presentation Title Slide Option 2a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3"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49" y="0"/>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pic>
        <p:nvPicPr>
          <p:cNvPr id="12" name="Picture 11" descr="U.S. Centers for Disease Control and Prevention">
            <a:extLst>
              <a:ext uri="{FF2B5EF4-FFF2-40B4-BE49-F238E27FC236}">
                <a16:creationId xmlns:a16="http://schemas.microsoft.com/office/drawing/2014/main" id="{1DEC3368-AEF9-B339-04D7-583FDF7FD0A3}"/>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12024913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a:t>Presentation Title Slide Option 2b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7" y="2220698"/>
            <a:ext cx="5207193"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49"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pic>
        <p:nvPicPr>
          <p:cNvPr id="7" name="Picture 6" descr="U.S. Centers for Disease Control and Prevention">
            <a:extLst>
              <a:ext uri="{FF2B5EF4-FFF2-40B4-BE49-F238E27FC236}">
                <a16:creationId xmlns:a16="http://schemas.microsoft.com/office/drawing/2014/main" id="{2F975E67-02E4-96C6-5BF1-408FD15A33C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2071947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4" cy="2263778"/>
          </a:xfrm>
        </p:spPr>
        <p:txBody>
          <a:bodyPr>
            <a:normAutofit/>
          </a:bodyPr>
          <a:lstStyle>
            <a:lvl1pPr>
              <a:lnSpc>
                <a:spcPct val="80000"/>
              </a:lnSpc>
              <a:defRPr sz="6100">
                <a:solidFill>
                  <a:schemeClr val="bg1"/>
                </a:solidFill>
              </a:defRPr>
            </a:lvl1pPr>
          </a:lstStyle>
          <a:p>
            <a:r>
              <a:rPr lang="en-US"/>
              <a:t>Presentation Title Slide Option 2c</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40547"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8" y="1"/>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pic>
        <p:nvPicPr>
          <p:cNvPr id="10" name="Picture 9" descr="U.S. Centers for Disease Control and Prevention">
            <a:extLst>
              <a:ext uri="{FF2B5EF4-FFF2-40B4-BE49-F238E27FC236}">
                <a16:creationId xmlns:a16="http://schemas.microsoft.com/office/drawing/2014/main" id="{2CAA1409-3BB9-C21F-9B59-0ABCAA31DC4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7666999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5047218" cy="699746"/>
          </a:xfrm>
        </p:spPr>
        <p:txBody>
          <a:bodyPr/>
          <a:lstStyle>
            <a:lvl1pPr marL="0" algn="l" defTabSz="914400"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 1</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2" name="Slide Number Placeholder 5">
            <a:extLst>
              <a:ext uri="{FF2B5EF4-FFF2-40B4-BE49-F238E27FC236}">
                <a16:creationId xmlns:a16="http://schemas.microsoft.com/office/drawing/2014/main" id="{E87C052A-57E0-1B18-42D3-1337C137DC34}"/>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dirty="0"/>
          </a:p>
        </p:txBody>
      </p:sp>
      <p:cxnSp>
        <p:nvCxnSpPr>
          <p:cNvPr id="3" name="Straight Connector 2">
            <a:extLst>
              <a:ext uri="{FF2B5EF4-FFF2-40B4-BE49-F238E27FC236}">
                <a16:creationId xmlns:a16="http://schemas.microsoft.com/office/drawing/2014/main" id="{EBD144B8-F160-EFF8-E62B-5FD99440CE52}"/>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5865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ection">
    <p:bg>
      <p:bgPr>
        <a:solidFill>
          <a:schemeClr val="tx2"/>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4952327" cy="699746"/>
          </a:xfrm>
        </p:spPr>
        <p:txBody>
          <a:bodyPr/>
          <a:lstStyle>
            <a:lvl1pPr marL="0" algn="l" defTabSz="914400" rtl="0" eaLnBrk="1" latinLnBrk="0" hangingPunct="1">
              <a:defRPr lang="en-US" sz="5800" b="1" kern="1200" dirty="0">
                <a:solidFill>
                  <a:schemeClr val="bg2"/>
                </a:solidFill>
                <a:latin typeface="Roboto" panose="02000000000000000000" pitchFamily="2" charset="0"/>
                <a:ea typeface="Roboto" panose="02000000000000000000" pitchFamily="2" charset="0"/>
                <a:cs typeface="Poppins" pitchFamily="2" charset="77"/>
              </a:defRPr>
            </a:lvl1pPr>
          </a:lstStyle>
          <a:p>
            <a:r>
              <a:rPr lang="en-US"/>
              <a:t>Section Title 2</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r>
              <a:rPr lang="en-US">
                <a:solidFill>
                  <a:srgbClr val="FCCF85"/>
                </a:solidFill>
              </a:rPr>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2" name="Slide Number Placeholder 5">
            <a:extLst>
              <a:ext uri="{FF2B5EF4-FFF2-40B4-BE49-F238E27FC236}">
                <a16:creationId xmlns:a16="http://schemas.microsoft.com/office/drawing/2014/main" id="{BF58C259-9837-B8EA-6E17-D03FDC2EF915}"/>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3" name="Straight Connector 2">
            <a:extLst>
              <a:ext uri="{FF2B5EF4-FFF2-40B4-BE49-F238E27FC236}">
                <a16:creationId xmlns:a16="http://schemas.microsoft.com/office/drawing/2014/main" id="{DA55E0EC-78C1-B0AA-0584-5D302BB45CA6}"/>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6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52D2D-5C4E-F77A-AC5C-CFC8637400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DE7E8A-06DE-D67A-585C-B7FCCA11AC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B498FC-A845-7A54-C051-8F27D31E520F}"/>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5" name="Footer Placeholder 4">
            <a:extLst>
              <a:ext uri="{FF2B5EF4-FFF2-40B4-BE49-F238E27FC236}">
                <a16:creationId xmlns:a16="http://schemas.microsoft.com/office/drawing/2014/main" id="{BF590335-A875-EAC6-BDCD-E7E6D995E1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11121B-81BA-77CB-F43C-0318D4CAB468}"/>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30592021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dirty="0">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tx1">
                    <a:lumMod val="75000"/>
                    <a:lumOff val="25000"/>
                  </a:schemeClr>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none"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marL="0" indent="0">
              <a:buNone/>
            </a:pPr>
            <a:r>
              <a:rPr lang="en-US">
                <a:solidFill>
                  <a:srgbClr val="032659"/>
                </a:solidFill>
                <a:latin typeface="Nunito Sans Normal"/>
                <a:cs typeface="Arial"/>
              </a:rPr>
              <a:t>Meeting Date and Time</a:t>
            </a:r>
            <a:endParaRPr lang="en-US"/>
          </a:p>
          <a:p>
            <a:pPr marL="0" indent="623888">
              <a:lnSpc>
                <a:spcPct val="150000"/>
              </a:lnSpc>
              <a:buNone/>
            </a:pPr>
            <a:r>
              <a:rPr lang="en-US">
                <a:solidFill>
                  <a:srgbClr val="032659"/>
                </a:solidFill>
                <a:latin typeface="Nunito Sans Normal"/>
                <a:cs typeface="Arial"/>
              </a:rPr>
              <a:t>Topic 1 Description – Presenter Name</a:t>
            </a:r>
            <a:endParaRPr lang="en-US">
              <a:solidFill>
                <a:srgbClr val="032659"/>
              </a:solidFill>
              <a:latin typeface="Nunito Sans Normal"/>
            </a:endParaRPr>
          </a:p>
          <a:p>
            <a:pPr marL="0" indent="623888">
              <a:lnSpc>
                <a:spcPct val="150000"/>
              </a:lnSpc>
              <a:buNone/>
            </a:pPr>
            <a:r>
              <a:rPr lang="en-US">
                <a:solidFill>
                  <a:srgbClr val="032659"/>
                </a:solidFill>
                <a:latin typeface="Nunito Sans Normal"/>
                <a:cs typeface="Arial"/>
              </a:rPr>
              <a:t>Topic 2 Description – Presenter Name</a:t>
            </a:r>
          </a:p>
          <a:p>
            <a:pPr marL="0" indent="623888">
              <a:lnSpc>
                <a:spcPct val="150000"/>
              </a:lnSpc>
              <a:buNone/>
            </a:pPr>
            <a:r>
              <a:rPr lang="en-US">
                <a:solidFill>
                  <a:srgbClr val="032659"/>
                </a:solidFill>
                <a:latin typeface="Nunito Sans Normal"/>
                <a:cs typeface="Arial"/>
              </a:rPr>
              <a:t>Topic 3 Description – Presenter Name</a:t>
            </a:r>
          </a:p>
          <a:p>
            <a:pPr marL="0" indent="623888">
              <a:lnSpc>
                <a:spcPct val="150000"/>
              </a:lnSpc>
              <a:buNone/>
            </a:pPr>
            <a:r>
              <a:rPr lang="en-US">
                <a:solidFill>
                  <a:srgbClr val="032659"/>
                </a:solidFill>
                <a:latin typeface="Nunito Sans Normal"/>
                <a:cs typeface="Arial"/>
              </a:rPr>
              <a:t>Topic 4 Description – Presenter Name</a:t>
            </a:r>
          </a:p>
          <a:p>
            <a:pPr marL="0" indent="623888">
              <a:lnSpc>
                <a:spcPct val="150000"/>
              </a:lnSpc>
              <a:buNone/>
            </a:pPr>
            <a:r>
              <a:rPr lang="en-US">
                <a:solidFill>
                  <a:srgbClr val="032659"/>
                </a:solidFill>
                <a:latin typeface="Nunito Sans Normal"/>
                <a:cs typeface="Arial"/>
              </a:rPr>
              <a:t>Q&amp;A</a:t>
            </a:r>
          </a:p>
          <a:p>
            <a:pPr marL="0" indent="623888">
              <a:lnSpc>
                <a:spcPct val="150000"/>
              </a:lnSpc>
              <a:buNone/>
            </a:pPr>
            <a:r>
              <a:rPr lang="en-US">
                <a:solidFill>
                  <a:srgbClr val="032659"/>
                </a:solidFill>
                <a:latin typeface="Nunito Sans Normal"/>
                <a:cs typeface="Arial"/>
              </a:rPr>
              <a:t>Follow-up Topics</a:t>
            </a:r>
          </a:p>
          <a:p>
            <a:pPr marL="0" indent="623888">
              <a:lnSpc>
                <a:spcPct val="150000"/>
              </a:lnSpc>
              <a:buNone/>
            </a:pPr>
            <a:r>
              <a:rPr lang="en-US">
                <a:solidFill>
                  <a:srgbClr val="032659"/>
                </a:solidFill>
                <a:latin typeface="Nunito Sans Normal"/>
                <a:cs typeface="Arial"/>
              </a:rPr>
              <a:t>Review Action Items</a:t>
            </a:r>
          </a:p>
        </p:txBody>
      </p:sp>
      <p:sp>
        <p:nvSpPr>
          <p:cNvPr id="9" name="Oval 8">
            <a:extLst>
              <a:ext uri="{FF2B5EF4-FFF2-40B4-BE49-F238E27FC236}">
                <a16:creationId xmlns:a16="http://schemas.microsoft.com/office/drawing/2014/main" id="{2AB1674C-E9A2-42D6-D42A-AF33574AB0AB}"/>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5">
            <a:extLst>
              <a:ext uri="{FF2B5EF4-FFF2-40B4-BE49-F238E27FC236}">
                <a16:creationId xmlns:a16="http://schemas.microsoft.com/office/drawing/2014/main" id="{590ED52C-F96A-651B-F955-3FDD8BE45DF1}"/>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spTree>
    <p:extLst>
      <p:ext uri="{BB962C8B-B14F-4D97-AF65-F5344CB8AC3E}">
        <p14:creationId xmlns:p14="http://schemas.microsoft.com/office/powerpoint/2010/main" val="4248865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Top Corners Rounded 72">
            <a:extLst>
              <a:ext uri="{FF2B5EF4-FFF2-40B4-BE49-F238E27FC236}">
                <a16:creationId xmlns:a16="http://schemas.microsoft.com/office/drawing/2014/main" id="{9589FA69-3CE6-49C7-3B7F-94AA71A4664C}"/>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dirty="0">
              <a:latin typeface="Roboto" panose="02000000000000000000" pitchFamily="2" charset="0"/>
              <a:ea typeface="Roboto" panose="02000000000000000000" pitchFamily="2" charset="0"/>
            </a:endParaRPr>
          </a:p>
        </p:txBody>
      </p:sp>
      <p:sp>
        <p:nvSpPr>
          <p:cNvPr id="13" name="Rectangle: Rounded Corners 96">
            <a:extLst>
              <a:ext uri="{FF2B5EF4-FFF2-40B4-BE49-F238E27FC236}">
                <a16:creationId xmlns:a16="http://schemas.microsoft.com/office/drawing/2014/main" id="{BB458C48-99F4-B0F1-1B8B-6C37D7DA7FF8}"/>
              </a:ext>
              <a:ext uri="{C183D7F6-B498-43B3-948B-1728B52AA6E4}">
                <adec:decorative xmlns:adec="http://schemas.microsoft.com/office/drawing/2017/decorative" val="1"/>
              </a:ext>
            </a:extLst>
          </p:cNvPr>
          <p:cNvSpPr/>
          <p:nvPr userDrawn="1"/>
        </p:nvSpPr>
        <p:spPr>
          <a:xfrm>
            <a:off x="1539593"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6" name="Text Placeholder 19">
            <a:extLst>
              <a:ext uri="{FF2B5EF4-FFF2-40B4-BE49-F238E27FC236}">
                <a16:creationId xmlns:a16="http://schemas.microsoft.com/office/drawing/2014/main" id="{6722A99A-E479-623D-DEB6-99B685126182}"/>
              </a:ext>
            </a:extLst>
          </p:cNvPr>
          <p:cNvSpPr>
            <a:spLocks noGrp="1"/>
          </p:cNvSpPr>
          <p:nvPr>
            <p:ph type="body" sz="quarter" idx="33" hasCustomPrompt="1"/>
          </p:nvPr>
        </p:nvSpPr>
        <p:spPr>
          <a:xfrm>
            <a:off x="1708511"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17" name="Text Placeholder 19">
            <a:extLst>
              <a:ext uri="{FF2B5EF4-FFF2-40B4-BE49-F238E27FC236}">
                <a16:creationId xmlns:a16="http://schemas.microsoft.com/office/drawing/2014/main" id="{43433BD3-59EA-8781-2C91-FA78830FC926}"/>
              </a:ext>
            </a:extLst>
          </p:cNvPr>
          <p:cNvSpPr>
            <a:spLocks noGrp="1"/>
          </p:cNvSpPr>
          <p:nvPr>
            <p:ph type="body" sz="quarter" idx="34" hasCustomPrompt="1"/>
          </p:nvPr>
        </p:nvSpPr>
        <p:spPr>
          <a:xfrm>
            <a:off x="1708512"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18" name="Text Placeholder 19">
            <a:extLst>
              <a:ext uri="{FF2B5EF4-FFF2-40B4-BE49-F238E27FC236}">
                <a16:creationId xmlns:a16="http://schemas.microsoft.com/office/drawing/2014/main" id="{60185847-6940-4733-70A6-8524A0BC02E3}"/>
              </a:ext>
            </a:extLst>
          </p:cNvPr>
          <p:cNvSpPr>
            <a:spLocks noGrp="1"/>
          </p:cNvSpPr>
          <p:nvPr>
            <p:ph type="body" sz="quarter" idx="35" hasCustomPrompt="1"/>
          </p:nvPr>
        </p:nvSpPr>
        <p:spPr>
          <a:xfrm>
            <a:off x="1708511"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Presenters/Team Name</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6"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6"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such as an overview of what the team does, or a summary of meeting objectives.</a:t>
            </a:r>
          </a:p>
        </p:txBody>
      </p:sp>
      <p:sp>
        <p:nvSpPr>
          <p:cNvPr id="19" name="Oval 18">
            <a:extLst>
              <a:ext uri="{FF2B5EF4-FFF2-40B4-BE49-F238E27FC236}">
                <a16:creationId xmlns:a16="http://schemas.microsoft.com/office/drawing/2014/main" id="{3E3D103E-BB28-847C-B602-E9E3E5F1C569}"/>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lide Number Placeholder 5">
            <a:extLst>
              <a:ext uri="{FF2B5EF4-FFF2-40B4-BE49-F238E27FC236}">
                <a16:creationId xmlns:a16="http://schemas.microsoft.com/office/drawing/2014/main" id="{3CD98358-E1BF-EBB7-0948-3205F7C3C2A2}"/>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spTree>
    <p:extLst>
      <p:ext uri="{BB962C8B-B14F-4D97-AF65-F5344CB8AC3E}">
        <p14:creationId xmlns:p14="http://schemas.microsoft.com/office/powerpoint/2010/main" val="11772506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774402" y="943326"/>
            <a:ext cx="10655598" cy="811369"/>
          </a:xfrm>
        </p:spPr>
        <p:txBody>
          <a:bodyPr/>
          <a:lstStyle>
            <a:lvl1pPr algn="ctr">
              <a:lnSpc>
                <a:spcPct val="100000"/>
              </a:lnSpc>
              <a:defRPr sz="2600">
                <a:solidFill>
                  <a:schemeClr val="tx1"/>
                </a:solidFill>
              </a:defRPr>
            </a:lvl1pPr>
          </a:lstStyle>
          <a:p>
            <a:r>
              <a:rPr lang="en-US"/>
              <a:t>Text Content Slide Center</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774402" y="1983586"/>
            <a:ext cx="1065559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
        <p:nvSpPr>
          <p:cNvPr id="3" name="Slide Number Placeholder 5">
            <a:extLst>
              <a:ext uri="{FF2B5EF4-FFF2-40B4-BE49-F238E27FC236}">
                <a16:creationId xmlns:a16="http://schemas.microsoft.com/office/drawing/2014/main" id="{A633E6BD-D9B4-14F5-5ACC-3FAB9F8F5234}"/>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7" name="Straight Connector 6">
            <a:extLst>
              <a:ext uri="{FF2B5EF4-FFF2-40B4-BE49-F238E27FC236}">
                <a16:creationId xmlns:a16="http://schemas.microsoft.com/office/drawing/2014/main" id="{A22DB080-153D-388C-F7EB-6601DC1EA2D8}"/>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249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_WhiteB">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8375796" y="3041794"/>
            <a:ext cx="6858003" cy="774400"/>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10170118" cy="645231"/>
          </a:xfrm>
        </p:spPr>
        <p:txBody>
          <a:bodyPr/>
          <a:lstStyle>
            <a:lvl1pPr>
              <a:lnSpc>
                <a:spcPct val="100000"/>
              </a:lnSpc>
              <a:defRPr sz="2600">
                <a:solidFill>
                  <a:schemeClr val="tx1"/>
                </a:solidFill>
              </a:defRPr>
            </a:lvl1pPr>
          </a:lstStyle>
          <a:p>
            <a:r>
              <a:rPr lang="en-US"/>
              <a:t>Text Content Slide Left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1" y="1982021"/>
            <a:ext cx="10170119"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Place in your content here. When pasting in content, please use the “Use Destination Theme” or “Keep Text Only” options to ensure the text matches this template’s styles.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edit the location and size of text boxes as needed to best fit the length of your content. Be sure to center the content in this space for the best aesthetics.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content text to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18pt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supporting text (captions)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14pt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also include bulleted or numbered lists.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Second level bullet</a:t>
            </a:r>
          </a:p>
          <a:p>
            <a:pPr marL="1143000" marR="0" lvl="2"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Third level bullet</a:t>
            </a:r>
          </a:p>
          <a:p>
            <a:pPr marL="1600200" marR="0" lvl="3" indent="-228600" algn="l" defTabSz="914400" rtl="0" eaLnBrk="1" fontAlgn="auto" latinLnBrk="0" hangingPunct="1">
              <a:lnSpc>
                <a:spcPct val="90000"/>
              </a:lnSpc>
              <a:spcBef>
                <a:spcPts val="500"/>
              </a:spcBef>
              <a:spcAft>
                <a:spcPts val="0"/>
              </a:spcAft>
              <a:buClrTx/>
              <a:buSzTx/>
              <a:buFontTx/>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Fourth level bullet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Either way, you have plenty of room here to add in both long and short text.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To change the background color, right click “Format Background” and choose a solid fill color from the palette. Be sure to change the text color as needed for 508 color contrast compliance.</a:t>
            </a:r>
          </a:p>
        </p:txBody>
      </p:sp>
      <p:sp>
        <p:nvSpPr>
          <p:cNvPr id="5" name="Slide Number Placeholder 5">
            <a:extLst>
              <a:ext uri="{FF2B5EF4-FFF2-40B4-BE49-F238E27FC236}">
                <a16:creationId xmlns:a16="http://schemas.microsoft.com/office/drawing/2014/main" id="{EB18146F-FB32-4F69-94B2-AB44D060AB5F}"/>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6" name="Straight Connector 5">
            <a:extLst>
              <a:ext uri="{FF2B5EF4-FFF2-40B4-BE49-F238E27FC236}">
                <a16:creationId xmlns:a16="http://schemas.microsoft.com/office/drawing/2014/main" id="{C55B501C-66C6-CF8F-F20A-8D0F4CE267C1}"/>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022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Graphic1">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500266"/>
            <a:ext cx="10416988" cy="811369"/>
          </a:xfrm>
        </p:spPr>
        <p:txBody>
          <a:bodyPr/>
          <a:lstStyle>
            <a:lvl1pPr algn="ctr">
              <a:lnSpc>
                <a:spcPct val="100000"/>
              </a:lnSpc>
              <a:defRPr sz="2600">
                <a:solidFill>
                  <a:schemeClr val="tx2"/>
                </a:solidFill>
              </a:defRPr>
            </a:lvl1pPr>
          </a:lstStyle>
          <a:p>
            <a:r>
              <a:rPr lang="en-US"/>
              <a:t>Large Graphic with Title Slide</a:t>
            </a:r>
          </a:p>
        </p:txBody>
      </p:sp>
      <p:sp>
        <p:nvSpPr>
          <p:cNvPr id="6" name="Picture Placeholder 5">
            <a:extLst>
              <a:ext uri="{FF2B5EF4-FFF2-40B4-BE49-F238E27FC236}">
                <a16:creationId xmlns:a16="http://schemas.microsoft.com/office/drawing/2014/main" id="{BBE3C893-3C75-CFA4-677A-F6182ECB3143}"/>
              </a:ext>
            </a:extLst>
          </p:cNvPr>
          <p:cNvSpPr>
            <a:spLocks noGrp="1"/>
          </p:cNvSpPr>
          <p:nvPr>
            <p:ph type="pic" sz="quarter" idx="10"/>
          </p:nvPr>
        </p:nvSpPr>
        <p:spPr>
          <a:xfrm>
            <a:off x="887413" y="1443038"/>
            <a:ext cx="10417175" cy="4666711"/>
          </a:xfrm>
        </p:spPr>
        <p:txBody>
          <a:bodyPr/>
          <a:lstStyle/>
          <a:p>
            <a:endParaRPr lang="en-US" dirty="0"/>
          </a:p>
        </p:txBody>
      </p:sp>
      <p:sp>
        <p:nvSpPr>
          <p:cNvPr id="5" name="Slide Number Placeholder 5">
            <a:extLst>
              <a:ext uri="{FF2B5EF4-FFF2-40B4-BE49-F238E27FC236}">
                <a16:creationId xmlns:a16="http://schemas.microsoft.com/office/drawing/2014/main" id="{0DE88036-A976-45CE-47A5-51B1EE0165B8}"/>
              </a:ext>
            </a:extLst>
          </p:cNvPr>
          <p:cNvSpPr>
            <a:spLocks noGrp="1"/>
          </p:cNvSpPr>
          <p:nvPr>
            <p:ph type="sldNum" sz="quarter" idx="4"/>
          </p:nvPr>
        </p:nvSpPr>
        <p:spPr>
          <a:xfrm>
            <a:off x="5762611" y="6297855"/>
            <a:ext cx="666779" cy="41790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cxnSp>
        <p:nvCxnSpPr>
          <p:cNvPr id="7" name="Straight Connector 6">
            <a:extLst>
              <a:ext uri="{FF2B5EF4-FFF2-40B4-BE49-F238E27FC236}">
                <a16:creationId xmlns:a16="http://schemas.microsoft.com/office/drawing/2014/main" id="{4ADB06F5-AA08-D7E5-ED45-966F4B29A874}"/>
              </a:ext>
            </a:extLst>
          </p:cNvPr>
          <p:cNvCxnSpPr>
            <a:cxnSpLocks/>
          </p:cNvCxnSpPr>
          <p:nvPr userDrawn="1"/>
        </p:nvCxnSpPr>
        <p:spPr>
          <a:xfrm>
            <a:off x="6005513" y="6412754"/>
            <a:ext cx="180974" cy="0"/>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108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Graphic2">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8375796" y="3041794"/>
            <a:ext cx="6858003" cy="774400"/>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10170118" cy="645231"/>
          </a:xfrm>
        </p:spPr>
        <p:txBody>
          <a:bodyPr/>
          <a:lstStyle>
            <a:lvl1pPr>
              <a:lnSpc>
                <a:spcPct val="100000"/>
              </a:lnSpc>
              <a:defRPr sz="2600">
                <a:solidFill>
                  <a:schemeClr val="tx1"/>
                </a:solidFill>
              </a:defRPr>
            </a:lvl1pPr>
          </a:lstStyle>
          <a:p>
            <a:r>
              <a:rPr lang="en-US"/>
              <a:t>Large Graphic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Picture Placeholder 5">
            <a:extLst>
              <a:ext uri="{FF2B5EF4-FFF2-40B4-BE49-F238E27FC236}">
                <a16:creationId xmlns:a16="http://schemas.microsoft.com/office/drawing/2014/main" id="{E1818793-2E40-4A70-4244-67E28C60D2A7}"/>
              </a:ext>
            </a:extLst>
          </p:cNvPr>
          <p:cNvSpPr>
            <a:spLocks noGrp="1"/>
          </p:cNvSpPr>
          <p:nvPr>
            <p:ph type="pic" sz="quarter" idx="12"/>
          </p:nvPr>
        </p:nvSpPr>
        <p:spPr>
          <a:xfrm>
            <a:off x="774700" y="1895475"/>
            <a:ext cx="10169525" cy="4316413"/>
          </a:xfrm>
        </p:spPr>
        <p:txBody>
          <a:bodyPr/>
          <a:lstStyle/>
          <a:p>
            <a:endParaRPr lang="en-US" dirty="0"/>
          </a:p>
        </p:txBody>
      </p:sp>
      <p:sp>
        <p:nvSpPr>
          <p:cNvPr id="5" name="Slide Number Placeholder 5">
            <a:extLst>
              <a:ext uri="{FF2B5EF4-FFF2-40B4-BE49-F238E27FC236}">
                <a16:creationId xmlns:a16="http://schemas.microsoft.com/office/drawing/2014/main" id="{25035182-35D1-0D8F-0E43-1DF6050CACC8}"/>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7" name="Straight Connector 6">
            <a:extLst>
              <a:ext uri="{FF2B5EF4-FFF2-40B4-BE49-F238E27FC236}">
                <a16:creationId xmlns:a16="http://schemas.microsoft.com/office/drawing/2014/main" id="{516953E3-554B-B08B-EB7A-C0F735173D84}"/>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4388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7">
            <a:extLst>
              <a:ext uri="{FF2B5EF4-FFF2-40B4-BE49-F238E27FC236}">
                <a16:creationId xmlns:a16="http://schemas.microsoft.com/office/drawing/2014/main" id="{84110822-F9D7-AE18-E804-8219735AD6A3}"/>
              </a:ext>
            </a:extLst>
          </p:cNvPr>
          <p:cNvSpPr>
            <a:spLocks noGrp="1"/>
          </p:cNvSpPr>
          <p:nvPr>
            <p:ph type="title" hasCustomPrompt="1"/>
          </p:nvPr>
        </p:nvSpPr>
        <p:spPr>
          <a:xfrm>
            <a:off x="774402" y="943326"/>
            <a:ext cx="10655598" cy="811369"/>
          </a:xfrm>
        </p:spPr>
        <p:txBody>
          <a:bodyPr/>
          <a:lstStyle>
            <a:lvl1pPr algn="ctr">
              <a:lnSpc>
                <a:spcPct val="100000"/>
              </a:lnSpc>
              <a:defRPr sz="2600">
                <a:solidFill>
                  <a:schemeClr val="tx1"/>
                </a:solidFill>
              </a:defRPr>
            </a:lvl1pPr>
          </a:lstStyle>
          <a:p>
            <a:r>
              <a:rPr lang="en-US"/>
              <a:t>Text Content Slide with Teal Tint Background</a:t>
            </a:r>
          </a:p>
        </p:txBody>
      </p:sp>
      <p:sp>
        <p:nvSpPr>
          <p:cNvPr id="4" name="Text Placeholder 9">
            <a:extLst>
              <a:ext uri="{FF2B5EF4-FFF2-40B4-BE49-F238E27FC236}">
                <a16:creationId xmlns:a16="http://schemas.microsoft.com/office/drawing/2014/main" id="{044DB129-1844-03BD-EA35-9BF5DDED5557}"/>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1"/>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5">
            <a:extLst>
              <a:ext uri="{FF2B5EF4-FFF2-40B4-BE49-F238E27FC236}">
                <a16:creationId xmlns:a16="http://schemas.microsoft.com/office/drawing/2014/main" id="{EDBD6384-68DA-8F83-A8C5-9123AD5E7F91}"/>
              </a:ext>
            </a:extLst>
          </p:cNvPr>
          <p:cNvSpPr>
            <a:spLocks noGrp="1"/>
          </p:cNvSpPr>
          <p:nvPr>
            <p:ph type="body" sz="quarter" idx="10" hasCustomPrompt="1"/>
          </p:nvPr>
        </p:nvSpPr>
        <p:spPr>
          <a:xfrm>
            <a:off x="774402" y="1983586"/>
            <a:ext cx="1065559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
        <p:nvSpPr>
          <p:cNvPr id="9" name="Oval 8">
            <a:extLst>
              <a:ext uri="{FF2B5EF4-FFF2-40B4-BE49-F238E27FC236}">
                <a16:creationId xmlns:a16="http://schemas.microsoft.com/office/drawing/2014/main" id="{B37A99A7-7B9D-B120-7ECF-0E80729731F8}"/>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5">
            <a:extLst>
              <a:ext uri="{FF2B5EF4-FFF2-40B4-BE49-F238E27FC236}">
                <a16:creationId xmlns:a16="http://schemas.microsoft.com/office/drawing/2014/main" id="{328064A6-5231-E4DD-1D2C-77097A2B5D43}"/>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spTree>
    <p:extLst>
      <p:ext uri="{BB962C8B-B14F-4D97-AF65-F5344CB8AC3E}">
        <p14:creationId xmlns:p14="http://schemas.microsoft.com/office/powerpoint/2010/main" val="760046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_BLUE">
    <p:bg>
      <p:bgRef idx="1001">
        <a:schemeClr val="bg1"/>
      </p:bgRef>
    </p:bg>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31AFB81-87E3-C2F5-3835-C23DAC465BE6}"/>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7">
            <a:extLst>
              <a:ext uri="{FF2B5EF4-FFF2-40B4-BE49-F238E27FC236}">
                <a16:creationId xmlns:a16="http://schemas.microsoft.com/office/drawing/2014/main" id="{37882CC9-CA0D-5153-9733-FCB8A3CFD2B3}"/>
              </a:ext>
            </a:extLst>
          </p:cNvPr>
          <p:cNvSpPr>
            <a:spLocks noGrp="1"/>
          </p:cNvSpPr>
          <p:nvPr>
            <p:ph type="title" hasCustomPrompt="1"/>
          </p:nvPr>
        </p:nvSpPr>
        <p:spPr>
          <a:xfrm>
            <a:off x="774402" y="943326"/>
            <a:ext cx="10655598" cy="811369"/>
          </a:xfrm>
        </p:spPr>
        <p:txBody>
          <a:bodyPr/>
          <a:lstStyle>
            <a:lvl1pPr algn="ctr">
              <a:lnSpc>
                <a:spcPct val="100000"/>
              </a:lnSpc>
              <a:defRPr sz="2600">
                <a:solidFill>
                  <a:schemeClr val="tx2"/>
                </a:solidFill>
              </a:defRPr>
            </a:lvl1pPr>
          </a:lstStyle>
          <a:p>
            <a:r>
              <a:rPr lang="en-US"/>
              <a:t>Text Content Slide with Blue Tint Background</a:t>
            </a:r>
          </a:p>
        </p:txBody>
      </p:sp>
      <p:sp>
        <p:nvSpPr>
          <p:cNvPr id="6" name="Text Placeholder 9">
            <a:extLst>
              <a:ext uri="{FF2B5EF4-FFF2-40B4-BE49-F238E27FC236}">
                <a16:creationId xmlns:a16="http://schemas.microsoft.com/office/drawing/2014/main" id="{DB0DC405-843B-F577-4590-F810904AE60D}"/>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7" name="Text Placeholder 5">
            <a:extLst>
              <a:ext uri="{FF2B5EF4-FFF2-40B4-BE49-F238E27FC236}">
                <a16:creationId xmlns:a16="http://schemas.microsoft.com/office/drawing/2014/main" id="{395250A9-6CB1-2582-0E6F-BF163E5D3436}"/>
              </a:ext>
            </a:extLst>
          </p:cNvPr>
          <p:cNvSpPr>
            <a:spLocks noGrp="1"/>
          </p:cNvSpPr>
          <p:nvPr>
            <p:ph type="body" sz="quarter" idx="10" hasCustomPrompt="1"/>
          </p:nvPr>
        </p:nvSpPr>
        <p:spPr>
          <a:xfrm>
            <a:off x="774402" y="1983586"/>
            <a:ext cx="1065559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
        <p:nvSpPr>
          <p:cNvPr id="9" name="Oval 8">
            <a:extLst>
              <a:ext uri="{FF2B5EF4-FFF2-40B4-BE49-F238E27FC236}">
                <a16:creationId xmlns:a16="http://schemas.microsoft.com/office/drawing/2014/main" id="{E88D4733-2BFA-3DDC-6886-D54AB1E221BA}"/>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5">
            <a:extLst>
              <a:ext uri="{FF2B5EF4-FFF2-40B4-BE49-F238E27FC236}">
                <a16:creationId xmlns:a16="http://schemas.microsoft.com/office/drawing/2014/main" id="{35F30292-1BA7-F7D2-D7F4-3C726DB40D6A}"/>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spTree>
    <p:extLst>
      <p:ext uri="{BB962C8B-B14F-4D97-AF65-F5344CB8AC3E}">
        <p14:creationId xmlns:p14="http://schemas.microsoft.com/office/powerpoint/2010/main" val="2706102432"/>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23965"/>
            <a:ext cx="10655598" cy="645231"/>
          </a:xfrm>
        </p:spPr>
        <p:txBody>
          <a:bodyPr/>
          <a:lstStyle>
            <a:lvl1pPr algn="ctr">
              <a:lnSpc>
                <a:spcPct val="100000"/>
              </a:lnSpc>
              <a:defRPr sz="2600">
                <a:solidFill>
                  <a:schemeClr val="tx2"/>
                </a:solidFill>
              </a:defRPr>
            </a:lvl1pPr>
          </a:lstStyle>
          <a:p>
            <a:r>
              <a:rPr lang="en-US"/>
              <a:t>Two Column Content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04665"/>
            <a:ext cx="10655598" cy="3694808"/>
          </a:xfrm>
          <a:prstGeom prst="rect">
            <a:avLst/>
          </a:prstGeom>
        </p:spPr>
        <p:txBody>
          <a:bodyPr numCol="2"/>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The content will flow from one column to the next as you enter in more text. </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You can edit the location and size of text boxes as needed to best fit the length of your content. Be sure to center the content in this space for the best aesthetics.</a:t>
            </a:r>
          </a:p>
        </p:txBody>
      </p:sp>
      <p:sp>
        <p:nvSpPr>
          <p:cNvPr id="7" name="Oval 6">
            <a:extLst>
              <a:ext uri="{FF2B5EF4-FFF2-40B4-BE49-F238E27FC236}">
                <a16:creationId xmlns:a16="http://schemas.microsoft.com/office/drawing/2014/main" id="{4C9B2DE6-5A2E-9496-6015-3387D83D4F7B}"/>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5">
            <a:extLst>
              <a:ext uri="{FF2B5EF4-FFF2-40B4-BE49-F238E27FC236}">
                <a16:creationId xmlns:a16="http://schemas.microsoft.com/office/drawing/2014/main" id="{6638B399-D739-45DB-0080-DF4CBAF3756B}"/>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sp>
        <p:nvSpPr>
          <p:cNvPr id="4" name="Text Placeholder 9">
            <a:extLst>
              <a:ext uri="{FF2B5EF4-FFF2-40B4-BE49-F238E27FC236}">
                <a16:creationId xmlns:a16="http://schemas.microsoft.com/office/drawing/2014/main" id="{939ED6DF-0C43-2AE6-2355-255F1F43DBF4}"/>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Tree>
    <p:extLst>
      <p:ext uri="{BB962C8B-B14F-4D97-AF65-F5344CB8AC3E}">
        <p14:creationId xmlns:p14="http://schemas.microsoft.com/office/powerpoint/2010/main" val="2185539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Rounded Rectangle 5">
            <a:extLst>
              <a:ext uri="{FF2B5EF4-FFF2-40B4-BE49-F238E27FC236}">
                <a16:creationId xmlns:a16="http://schemas.microsoft.com/office/drawing/2014/main" id="{16C18F83-AC86-CA61-C652-0F83594D94BF}"/>
              </a:ext>
              <a:ext uri="{C183D7F6-B498-43B3-948B-1728B52AA6E4}">
                <adec:decorative xmlns:adec="http://schemas.microsoft.com/office/drawing/2017/decorative" val="1"/>
              </a:ext>
            </a:extLst>
          </p:cNvPr>
          <p:cNvSpPr/>
          <p:nvPr userDrawn="1"/>
        </p:nvSpPr>
        <p:spPr>
          <a:xfrm>
            <a:off x="6115561" y="899730"/>
            <a:ext cx="5673844" cy="5690298"/>
          </a:xfrm>
          <a:prstGeom prst="roundRect">
            <a:avLst>
              <a:gd name="adj" fmla="val 472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402594" y="899730"/>
            <a:ext cx="5673846" cy="5690298"/>
          </a:xfrm>
          <a:prstGeom prst="roundRect">
            <a:avLst>
              <a:gd name="adj" fmla="val 472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666822" y="1079229"/>
            <a:ext cx="5146895" cy="645231"/>
          </a:xfrm>
        </p:spPr>
        <p:txBody>
          <a:bodyPr/>
          <a:lstStyle>
            <a:lvl1pPr algn="ctr">
              <a:lnSpc>
                <a:spcPct val="100000"/>
              </a:lnSpc>
              <a:defRPr sz="2600">
                <a:solidFill>
                  <a:schemeClr val="tx1"/>
                </a:solidFill>
              </a:defRPr>
            </a:lvl1pPr>
          </a:lstStyle>
          <a:p>
            <a:r>
              <a:rPr lang="en-US"/>
              <a:t>2 Column Comparison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666822" y="2059929"/>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417401" y="2066964"/>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7" name="Oval 6">
            <a:extLst>
              <a:ext uri="{FF2B5EF4-FFF2-40B4-BE49-F238E27FC236}">
                <a16:creationId xmlns:a16="http://schemas.microsoft.com/office/drawing/2014/main" id="{4C9B2DE6-5A2E-9496-6015-3387D83D4F7B}"/>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5">
            <a:extLst>
              <a:ext uri="{FF2B5EF4-FFF2-40B4-BE49-F238E27FC236}">
                <a16:creationId xmlns:a16="http://schemas.microsoft.com/office/drawing/2014/main" id="{6638B399-D739-45DB-0080-DF4CBAF3756B}"/>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sp>
        <p:nvSpPr>
          <p:cNvPr id="4" name="Text Placeholder 9">
            <a:extLst>
              <a:ext uri="{FF2B5EF4-FFF2-40B4-BE49-F238E27FC236}">
                <a16:creationId xmlns:a16="http://schemas.microsoft.com/office/drawing/2014/main" id="{16F9135F-58CF-A5EB-38BB-32CED4F8F57B}"/>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a:t>
            </a:r>
          </a:p>
        </p:txBody>
      </p:sp>
      <p:sp>
        <p:nvSpPr>
          <p:cNvPr id="12" name="Text Placeholder 11">
            <a:extLst>
              <a:ext uri="{FF2B5EF4-FFF2-40B4-BE49-F238E27FC236}">
                <a16:creationId xmlns:a16="http://schemas.microsoft.com/office/drawing/2014/main" id="{AD8DA83A-2A2B-0A68-A261-D5C84CF6597F}"/>
              </a:ext>
            </a:extLst>
          </p:cNvPr>
          <p:cNvSpPr>
            <a:spLocks noGrp="1"/>
          </p:cNvSpPr>
          <p:nvPr>
            <p:ph type="body" sz="quarter" idx="17" hasCustomPrompt="1"/>
          </p:nvPr>
        </p:nvSpPr>
        <p:spPr>
          <a:xfrm>
            <a:off x="6417103" y="1079500"/>
            <a:ext cx="5146895" cy="644525"/>
          </a:xfrm>
        </p:spPr>
        <p:txBody>
          <a:bodyPr anchor="ctr"/>
          <a:lstStyle>
            <a:lvl1pPr algn="ctr">
              <a:buNone/>
              <a:defRPr/>
            </a:lvl1pPr>
          </a:lstStyle>
          <a:p>
            <a:pPr lvl="0"/>
            <a:r>
              <a:rPr kumimoji="0" lang="en-US" sz="2600" b="1" i="0"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Arial" panose="020B0604020202020204" pitchFamily="34" charset="0"/>
              </a:rPr>
              <a:t>2 Column Comparison Slide</a:t>
            </a:r>
            <a:endParaRPr lang="en-US"/>
          </a:p>
        </p:txBody>
      </p:sp>
    </p:spTree>
    <p:extLst>
      <p:ext uri="{BB962C8B-B14F-4D97-AF65-F5344CB8AC3E}">
        <p14:creationId xmlns:p14="http://schemas.microsoft.com/office/powerpoint/2010/main" val="104134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C1BA0-CEC8-B3D6-D109-73767EA393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34A89D-AB75-4AFC-17C5-3AF0A2FE24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FC96E-DDAF-4B03-4723-F2597A5567A8}"/>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5" name="Footer Placeholder 4">
            <a:extLst>
              <a:ext uri="{FF2B5EF4-FFF2-40B4-BE49-F238E27FC236}">
                <a16:creationId xmlns:a16="http://schemas.microsoft.com/office/drawing/2014/main" id="{4FAD9D54-3821-F9D4-BD45-9630E3D632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FEA629-EC7F-F782-487B-38D083EBB426}"/>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29653180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1"/>
            <a:ext cx="10655598" cy="645231"/>
          </a:xfrm>
        </p:spPr>
        <p:txBody>
          <a:bodyPr/>
          <a:lstStyle>
            <a:lvl1pPr algn="ctr">
              <a:lnSpc>
                <a:spcPct val="100000"/>
              </a:lnSpc>
              <a:defRPr sz="2600">
                <a:solidFill>
                  <a:schemeClr val="tx1"/>
                </a:solidFill>
              </a:defRPr>
            </a:lvl1pPr>
          </a:lstStyle>
          <a:p>
            <a:r>
              <a:rPr lang="en-US"/>
              <a:t>Short Text Content Slide with Teal Tint Background</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7"/>
            <a:ext cx="8494776" cy="3610942"/>
          </a:xfrm>
          <a:prstGeom prst="rect">
            <a:avLst/>
          </a:prstGeom>
        </p:spPr>
        <p:txBody>
          <a:bodyPr numCol="1"/>
          <a:lstStyle>
            <a:lvl1pPr marL="342900" indent="-342900">
              <a:lnSpc>
                <a:spcPts val="2400"/>
              </a:lnSpc>
              <a:spcBef>
                <a:spcPts val="1200"/>
              </a:spcBef>
              <a:buFont typeface="Arial" panose="020B0604020202020204" pitchFamily="34" charset="0"/>
              <a:buChar char="•"/>
              <a:defRPr sz="1800"/>
            </a:lvl1pPr>
            <a:lvl2pPr marL="800100" indent="-342900">
              <a:buFont typeface="Courier New" panose="02070309020205020404" pitchFamily="49" charset="0"/>
              <a:buChar char="o"/>
              <a:defRPr/>
            </a:lvl2pPr>
            <a:lvl3pPr marL="1257300" indent="-342900">
              <a:buFont typeface="Wingdings" panose="05000000000000000000" pitchFamily="2" charset="2"/>
              <a:buChar char="§"/>
              <a:defRPr/>
            </a:lvl3pPr>
            <a:lvl4pPr marL="1714500" indent="-342900">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
        <p:nvSpPr>
          <p:cNvPr id="3" name="Slide Number Placeholder 5">
            <a:extLst>
              <a:ext uri="{FF2B5EF4-FFF2-40B4-BE49-F238E27FC236}">
                <a16:creationId xmlns:a16="http://schemas.microsoft.com/office/drawing/2014/main" id="{FFB58EA8-FBE6-C902-6000-81D5618F15F1}"/>
              </a:ext>
            </a:extLst>
          </p:cNvPr>
          <p:cNvSpPr>
            <a:spLocks noGrp="1"/>
          </p:cNvSpPr>
          <p:nvPr>
            <p:ph type="sldNum" sz="quarter" idx="4"/>
          </p:nvPr>
        </p:nvSpPr>
        <p:spPr>
          <a:xfrm>
            <a:off x="5762609" y="6397174"/>
            <a:ext cx="666779" cy="460827"/>
          </a:xfrm>
          <a:prstGeom prst="rect">
            <a:avLst/>
          </a:prstGeom>
        </p:spPr>
        <p:txBody>
          <a:bodyPr vert="horz" lIns="91440" tIns="45720" rIns="91440" bIns="45720" rtlCol="0" anchor="ctr"/>
          <a:lstStyle>
            <a:lvl1pPr algn="ct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spTree>
    <p:extLst>
      <p:ext uri="{BB962C8B-B14F-4D97-AF65-F5344CB8AC3E}">
        <p14:creationId xmlns:p14="http://schemas.microsoft.com/office/powerpoint/2010/main" val="3814824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_BlueFramed">
    <p:bg>
      <p:bgPr>
        <a:solidFill>
          <a:schemeClr val="tx2"/>
        </a:solidFill>
        <a:effectLst/>
      </p:bgPr>
    </p:bg>
    <p:spTree>
      <p:nvGrpSpPr>
        <p:cNvPr id="1" name=""/>
        <p:cNvGrpSpPr/>
        <p:nvPr/>
      </p:nvGrpSpPr>
      <p:grpSpPr>
        <a:xfrm>
          <a:off x="0" y="0"/>
          <a:ext cx="0" cy="0"/>
          <a:chOff x="0" y="0"/>
          <a:chExt cx="0" cy="0"/>
        </a:xfrm>
      </p:grpSpPr>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439930" cy="994143"/>
          </a:xfrm>
        </p:spPr>
        <p:txBody>
          <a:bodyPr/>
          <a:lstStyle>
            <a:lvl1pPr>
              <a:lnSpc>
                <a:spcPct val="100000"/>
              </a:lnSpc>
              <a:defRPr sz="2600">
                <a:solidFill>
                  <a:schemeClr val="bg1"/>
                </a:solidFill>
              </a:defRPr>
            </a:lvl1pPr>
          </a:lstStyle>
          <a:p>
            <a:r>
              <a:rPr lang="en-US"/>
              <a:t>Right Side Text with Blue Background Slide</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0"/>
            <a:ext cx="3439930"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2" cy="4711280"/>
          </a:xfrm>
          <a:prstGeom prst="rect">
            <a:avLst/>
          </a:prstGeom>
        </p:spPr>
        <p:txBody>
          <a:bodyPr numCol="1"/>
          <a:lstStyle>
            <a:lvl1pPr marL="285750" indent="-285750">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
        <p:nvSpPr>
          <p:cNvPr id="3" name="Slide Number Placeholder 5">
            <a:extLst>
              <a:ext uri="{FF2B5EF4-FFF2-40B4-BE49-F238E27FC236}">
                <a16:creationId xmlns:a16="http://schemas.microsoft.com/office/drawing/2014/main" id="{878CA680-6EA4-4542-35F2-D6A2C28568E6}"/>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4" name="Straight Connector 3">
            <a:extLst>
              <a:ext uri="{FF2B5EF4-FFF2-40B4-BE49-F238E27FC236}">
                <a16:creationId xmlns:a16="http://schemas.microsoft.com/office/drawing/2014/main" id="{E6812F92-9A30-1347-D60D-B08B03370FA4}"/>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9834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Teal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dirty="0"/>
          </a:p>
        </p:txBody>
      </p:sp>
      <p:sp>
        <p:nvSpPr>
          <p:cNvPr id="3" name="Slide Number Placeholder 5">
            <a:extLst>
              <a:ext uri="{FF2B5EF4-FFF2-40B4-BE49-F238E27FC236}">
                <a16:creationId xmlns:a16="http://schemas.microsoft.com/office/drawing/2014/main" id="{D2A08387-7518-74FE-2E1B-2DD057A88813}"/>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dirty="0"/>
          </a:p>
        </p:txBody>
      </p:sp>
      <p:cxnSp>
        <p:nvCxnSpPr>
          <p:cNvPr id="5" name="Straight Connector 4">
            <a:extLst>
              <a:ext uri="{FF2B5EF4-FFF2-40B4-BE49-F238E27FC236}">
                <a16:creationId xmlns:a16="http://schemas.microsoft.com/office/drawing/2014/main" id="{A1812611-9442-A4A9-2570-01224E017963}"/>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796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Purple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dirty="0"/>
          </a:p>
        </p:txBody>
      </p:sp>
      <p:sp>
        <p:nvSpPr>
          <p:cNvPr id="3" name="Slide Number Placeholder 5">
            <a:extLst>
              <a:ext uri="{FF2B5EF4-FFF2-40B4-BE49-F238E27FC236}">
                <a16:creationId xmlns:a16="http://schemas.microsoft.com/office/drawing/2014/main" id="{35856F09-FA01-DE2D-DA1B-8C4A5F921D9F}"/>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dirty="0"/>
          </a:p>
        </p:txBody>
      </p:sp>
      <p:cxnSp>
        <p:nvCxnSpPr>
          <p:cNvPr id="5" name="Straight Connector 4">
            <a:extLst>
              <a:ext uri="{FF2B5EF4-FFF2-40B4-BE49-F238E27FC236}">
                <a16:creationId xmlns:a16="http://schemas.microsoft.com/office/drawing/2014/main" id="{EB508822-BF71-BFC1-F4A8-B0AEDB9EDB03}"/>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8600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5418111" cy="645231"/>
          </a:xfrm>
        </p:spPr>
        <p:txBody>
          <a:bodyPr/>
          <a:lstStyle>
            <a:lvl1pPr>
              <a:lnSpc>
                <a:spcPct val="100000"/>
              </a:lnSpc>
              <a:defRPr sz="2600">
                <a:solidFill>
                  <a:schemeClr val="tx1"/>
                </a:solidFill>
              </a:defRPr>
            </a:lvl1pPr>
          </a:lstStyle>
          <a:p>
            <a:r>
              <a:rPr lang="en-US"/>
              <a:t>Blue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982021"/>
            <a:ext cx="5418111"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dirty="0"/>
          </a:p>
        </p:txBody>
      </p:sp>
      <p:sp>
        <p:nvSpPr>
          <p:cNvPr id="3" name="Slide Number Placeholder 5">
            <a:extLst>
              <a:ext uri="{FF2B5EF4-FFF2-40B4-BE49-F238E27FC236}">
                <a16:creationId xmlns:a16="http://schemas.microsoft.com/office/drawing/2014/main" id="{BA1862D9-B08F-B2AD-BF38-B5812CDEC709}"/>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5" name="Straight Connector 4">
            <a:extLst>
              <a:ext uri="{FF2B5EF4-FFF2-40B4-BE49-F238E27FC236}">
                <a16:creationId xmlns:a16="http://schemas.microsoft.com/office/drawing/2014/main" id="{1C437BBD-64A9-BD11-90C1-2D8B76E3F5BE}"/>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59632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112627"/>
            <a:ext cx="5418111" cy="645231"/>
          </a:xfrm>
        </p:spPr>
        <p:txBody>
          <a:bodyPr/>
          <a:lstStyle>
            <a:lvl1pPr>
              <a:lnSpc>
                <a:spcPct val="100000"/>
              </a:lnSpc>
              <a:defRPr sz="2600">
                <a:solidFill>
                  <a:schemeClr val="tx1"/>
                </a:solidFill>
              </a:defRPr>
            </a:lvl1pPr>
          </a:lstStyle>
          <a:p>
            <a:r>
              <a:rPr lang="en-US"/>
              <a:t>Blue Gradient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739855"/>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23748"/>
            <a:ext cx="5418111" cy="4116409"/>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dirty="0"/>
          </a:p>
        </p:txBody>
      </p:sp>
      <p:sp>
        <p:nvSpPr>
          <p:cNvPr id="6" name="Slide Number Placeholder 5">
            <a:extLst>
              <a:ext uri="{FF2B5EF4-FFF2-40B4-BE49-F238E27FC236}">
                <a16:creationId xmlns:a16="http://schemas.microsoft.com/office/drawing/2014/main" id="{BF476276-DBDD-F345-6472-825347F98C96}"/>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7" name="Straight Connector 6">
            <a:extLst>
              <a:ext uri="{FF2B5EF4-FFF2-40B4-BE49-F238E27FC236}">
                <a16:creationId xmlns:a16="http://schemas.microsoft.com/office/drawing/2014/main" id="{6ADEC0DC-FF95-AAFD-021C-F0021CD35579}"/>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974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29" y="969876"/>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5"/>
            <a:ext cx="3439930"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Photo on Left Slide</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4"/>
          </a:xfrm>
          <a:prstGeom prst="rect">
            <a:avLst/>
          </a:prstGeom>
        </p:spPr>
        <p:txBody>
          <a:bodyPr wrap="square"/>
          <a:lstStyle>
            <a:lvl1pPr marL="285750" indent="-285750">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3" name="Slide Number Placeholder 5">
            <a:extLst>
              <a:ext uri="{FF2B5EF4-FFF2-40B4-BE49-F238E27FC236}">
                <a16:creationId xmlns:a16="http://schemas.microsoft.com/office/drawing/2014/main" id="{A800E036-3F10-FF46-ECF5-117912823E70}"/>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dirty="0"/>
          </a:p>
        </p:txBody>
      </p:sp>
      <p:cxnSp>
        <p:nvCxnSpPr>
          <p:cNvPr id="5" name="Straight Connector 4">
            <a:extLst>
              <a:ext uri="{FF2B5EF4-FFF2-40B4-BE49-F238E27FC236}">
                <a16:creationId xmlns:a16="http://schemas.microsoft.com/office/drawing/2014/main" id="{71F822C6-38F2-735E-2F11-71FC482578A2}"/>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0646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1195572" y="90430"/>
            <a:ext cx="3936086" cy="6327230"/>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8"/>
            <a:ext cx="4938342"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4"/>
            <a:ext cx="5321596"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Framed Photo on Right Slide</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8"/>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2" y="3265493"/>
            <a:ext cx="5321597" cy="1757609"/>
          </a:xfrm>
          <a:prstGeom prst="rect">
            <a:avLst/>
          </a:prstGeom>
        </p:spPr>
        <p:txBody>
          <a:bodyPr/>
          <a:lstStyle>
            <a:lvl1pPr marL="285750" indent="-285750">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6" name="Slide Number Placeholder 5">
            <a:extLst>
              <a:ext uri="{FF2B5EF4-FFF2-40B4-BE49-F238E27FC236}">
                <a16:creationId xmlns:a16="http://schemas.microsoft.com/office/drawing/2014/main" id="{5CEF4257-5340-63F9-6238-F9E93A1455C1}"/>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7" name="Straight Connector 6">
            <a:extLst>
              <a:ext uri="{FF2B5EF4-FFF2-40B4-BE49-F238E27FC236}">
                <a16:creationId xmlns:a16="http://schemas.microsoft.com/office/drawing/2014/main" id="{AA57A87C-B920-BD02-01E2-36912D4AFD5B}"/>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09954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_BlueFramed">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2" y="2190308"/>
            <a:ext cx="361892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Color Background Photo Slide</a:t>
            </a:r>
            <a:endParaRPr lang="en-US"/>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2" y="1817536"/>
            <a:ext cx="361892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2" y="3447117"/>
            <a:ext cx="3618921" cy="1902649"/>
          </a:xfrm>
          <a:prstGeom prst="rect">
            <a:avLst/>
          </a:prstGeom>
        </p:spPr>
        <p:txBody>
          <a:bodyPr/>
          <a:lstStyle>
            <a:lvl1pPr marL="0" indent="0">
              <a:lnSpc>
                <a:spcPts val="2400"/>
              </a:lnSpc>
              <a:spcBef>
                <a:spcPts val="1200"/>
              </a:spcBef>
              <a:buNone/>
              <a:defRPr sz="1800">
                <a:solidFill>
                  <a:schemeClr val="bg2"/>
                </a:solidFill>
              </a:defRPr>
            </a:lvl1pPr>
            <a:lvl2pPr>
              <a:defRPr>
                <a:solidFill>
                  <a:schemeClr val="bg2"/>
                </a:solidFill>
              </a:defRPr>
            </a:lvl2pPr>
            <a:lvl3pPr>
              <a:defRPr>
                <a:solidFill>
                  <a:schemeClr val="bg2"/>
                </a:solidFill>
              </a:defRPr>
            </a:lvl3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3" name="Slide Number Placeholder 5">
            <a:extLst>
              <a:ext uri="{FF2B5EF4-FFF2-40B4-BE49-F238E27FC236}">
                <a16:creationId xmlns:a16="http://schemas.microsoft.com/office/drawing/2014/main" id="{4241FBE0-F6C6-29D2-C777-96138BF32875}"/>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4" name="Straight Connector 3">
            <a:extLst>
              <a:ext uri="{FF2B5EF4-FFF2-40B4-BE49-F238E27FC236}">
                <a16:creationId xmlns:a16="http://schemas.microsoft.com/office/drawing/2014/main" id="{910C67F1-37A6-1F04-DD6D-6C993B0BE110}"/>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6856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orizontalPhoto">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2" y="1334344"/>
            <a:ext cx="3439930" cy="994143"/>
          </a:xfrm>
        </p:spPr>
        <p:txBody>
          <a:bodyPr/>
          <a:lstStyle>
            <a:lvl1pPr>
              <a:lnSpc>
                <a:spcPct val="100000"/>
              </a:lnSpc>
              <a:defRPr sz="2600">
                <a:solidFill>
                  <a:schemeClr val="tx1"/>
                </a:solidFill>
              </a:defRPr>
            </a:lvl1pPr>
          </a:lstStyle>
          <a:p>
            <a:r>
              <a:rPr lang="en-US"/>
              <a:t>Horizontal Photo on Right Slide</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2" y="961572"/>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2" y="2591154"/>
            <a:ext cx="3439930" cy="3491234"/>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4" y="1539630"/>
            <a:ext cx="6155483" cy="3426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dirty="0"/>
              <a:t>Click icon to add picture</a:t>
            </a:r>
          </a:p>
        </p:txBody>
      </p:sp>
      <p:sp>
        <p:nvSpPr>
          <p:cNvPr id="3" name="Slide Number Placeholder 5">
            <a:extLst>
              <a:ext uri="{FF2B5EF4-FFF2-40B4-BE49-F238E27FC236}">
                <a16:creationId xmlns:a16="http://schemas.microsoft.com/office/drawing/2014/main" id="{B560C7A2-3FF1-5889-67F6-A87A17784182}"/>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4" name="Straight Connector 3">
            <a:extLst>
              <a:ext uri="{FF2B5EF4-FFF2-40B4-BE49-F238E27FC236}">
                <a16:creationId xmlns:a16="http://schemas.microsoft.com/office/drawing/2014/main" id="{02E4952C-CB27-E990-0174-153606A99EF3}"/>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08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06810-3449-30BD-0F33-BAB4A96459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B6DBE3-BC1F-9F30-9296-5E8055759D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451B63-2C90-73AE-16BC-555226AF5B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1A1998-10F9-08DB-1107-A346A1677179}"/>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6" name="Footer Placeholder 5">
            <a:extLst>
              <a:ext uri="{FF2B5EF4-FFF2-40B4-BE49-F238E27FC236}">
                <a16:creationId xmlns:a16="http://schemas.microsoft.com/office/drawing/2014/main" id="{BDBE8D00-0737-7C4F-EEEF-66B4C8139E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1C2C66-6D45-BC58-4BFD-1043054B2C04}"/>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9974699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Photos">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8" y="557"/>
            <a:ext cx="6858003" cy="6856878"/>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3"/>
            <a:ext cx="3439930" cy="994143"/>
          </a:xfrm>
        </p:spPr>
        <p:txBody>
          <a:bodyPr/>
          <a:lstStyle>
            <a:lvl1pPr>
              <a:lnSpc>
                <a:spcPct val="100000"/>
              </a:lnSpc>
              <a:defRPr sz="2600">
                <a:solidFill>
                  <a:schemeClr val="accent3"/>
                </a:solidFill>
              </a:defRPr>
            </a:lvl1pPr>
          </a:lstStyle>
          <a:p>
            <a:r>
              <a:rPr lang="en-US"/>
              <a:t>Two Captioned Photos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2"/>
            <a:ext cx="3439930"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70"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dirty="0"/>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6"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6"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dirty="0"/>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 name="Slide Number Placeholder 5">
            <a:extLst>
              <a:ext uri="{FF2B5EF4-FFF2-40B4-BE49-F238E27FC236}">
                <a16:creationId xmlns:a16="http://schemas.microsoft.com/office/drawing/2014/main" id="{AF04DD80-EC37-7101-ABEA-F3A65EB134A2}"/>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dirty="0"/>
          </a:p>
        </p:txBody>
      </p:sp>
      <p:cxnSp>
        <p:nvCxnSpPr>
          <p:cNvPr id="5" name="Straight Connector 4">
            <a:extLst>
              <a:ext uri="{FF2B5EF4-FFF2-40B4-BE49-F238E27FC236}">
                <a16:creationId xmlns:a16="http://schemas.microsoft.com/office/drawing/2014/main" id="{BE9DDC9C-D5C6-8D17-D9F3-00A6F1B07410}"/>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0917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7"/>
            <a:ext cx="4471418"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Two Photos on Left Slide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6"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8"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8"/>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Slide Number Placeholder 5">
            <a:extLst>
              <a:ext uri="{FF2B5EF4-FFF2-40B4-BE49-F238E27FC236}">
                <a16:creationId xmlns:a16="http://schemas.microsoft.com/office/drawing/2014/main" id="{39C3D993-4814-A27A-5F53-1D718629EF5B}"/>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dirty="0"/>
          </a:p>
        </p:txBody>
      </p:sp>
      <p:cxnSp>
        <p:nvCxnSpPr>
          <p:cNvPr id="6" name="Straight Connector 5">
            <a:extLst>
              <a:ext uri="{FF2B5EF4-FFF2-40B4-BE49-F238E27FC236}">
                <a16:creationId xmlns:a16="http://schemas.microsoft.com/office/drawing/2014/main" id="{F44F0E37-DA7E-0643-67B5-49354D6E2A22}"/>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1139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Photos_Offset">
    <p:bg>
      <p:bgPr>
        <a:solidFill>
          <a:schemeClr val="accent3"/>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4"/>
          </a:xfrm>
        </p:spPr>
        <p:txBody>
          <a:bodyPr/>
          <a:lstStyle>
            <a:lvl1pPr>
              <a:lnSpc>
                <a:spcPct val="100000"/>
              </a:lnSpc>
              <a:defRPr sz="2600">
                <a:solidFill>
                  <a:schemeClr val="bg1"/>
                </a:solidFill>
              </a:defRPr>
            </a:lvl1pPr>
          </a:lstStyle>
          <a:p>
            <a:r>
              <a:rPr lang="en-US"/>
              <a:t>Two Photos Offset Slide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8"/>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2"/>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59" y="597528"/>
            <a:ext cx="4938343" cy="5662942"/>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5" name="Slide Number Placeholder 5">
            <a:extLst>
              <a:ext uri="{FF2B5EF4-FFF2-40B4-BE49-F238E27FC236}">
                <a16:creationId xmlns:a16="http://schemas.microsoft.com/office/drawing/2014/main" id="{E81FFD7E-924E-A606-D897-CBF113CCECFB}"/>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6" name="Straight Connector 5">
            <a:extLst>
              <a:ext uri="{FF2B5EF4-FFF2-40B4-BE49-F238E27FC236}">
                <a16:creationId xmlns:a16="http://schemas.microsoft.com/office/drawing/2014/main" id="{D7973ED5-C641-49D3-5A4A-EB196D681CED}"/>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5766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4" y="3441111"/>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Large Framed Photo Slide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4" y="1"/>
            <a:ext cx="9925048" cy="3161026"/>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4" name="Slide Number Placeholder 5">
            <a:extLst>
              <a:ext uri="{FF2B5EF4-FFF2-40B4-BE49-F238E27FC236}">
                <a16:creationId xmlns:a16="http://schemas.microsoft.com/office/drawing/2014/main" id="{7D4FC0E6-85A4-59C9-141C-CB3D845C8F34}"/>
              </a:ext>
            </a:extLst>
          </p:cNvPr>
          <p:cNvSpPr>
            <a:spLocks noGrp="1"/>
          </p:cNvSpPr>
          <p:nvPr>
            <p:ph type="sldNum" sz="quarter" idx="4"/>
          </p:nvPr>
        </p:nvSpPr>
        <p:spPr>
          <a:xfrm>
            <a:off x="5762611" y="6297855"/>
            <a:ext cx="666779" cy="41790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dirty="0"/>
          </a:p>
        </p:txBody>
      </p:sp>
      <p:cxnSp>
        <p:nvCxnSpPr>
          <p:cNvPr id="7" name="Straight Connector 6">
            <a:extLst>
              <a:ext uri="{FF2B5EF4-FFF2-40B4-BE49-F238E27FC236}">
                <a16:creationId xmlns:a16="http://schemas.microsoft.com/office/drawing/2014/main" id="{459218DB-E2FF-896E-1C41-C2C805576AE7}"/>
              </a:ext>
            </a:extLst>
          </p:cNvPr>
          <p:cNvCxnSpPr>
            <a:cxnSpLocks/>
          </p:cNvCxnSpPr>
          <p:nvPr userDrawn="1"/>
        </p:nvCxnSpPr>
        <p:spPr>
          <a:xfrm>
            <a:off x="6005513" y="6412754"/>
            <a:ext cx="180974" cy="0"/>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4831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ation">
    <p:bg>
      <p:bgPr>
        <a:solidFill>
          <a:schemeClr val="tx1"/>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6" cy="2254102"/>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4" y="4859073"/>
            <a:ext cx="3439930"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3" y="734574"/>
            <a:ext cx="5163673" cy="5388838"/>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5" name="Slide Number Placeholder 5">
            <a:extLst>
              <a:ext uri="{FF2B5EF4-FFF2-40B4-BE49-F238E27FC236}">
                <a16:creationId xmlns:a16="http://schemas.microsoft.com/office/drawing/2014/main" id="{AD57C72F-F9CA-2923-87E6-09DF870D8FB8}"/>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6" name="Straight Connector 5">
            <a:extLst>
              <a:ext uri="{FF2B5EF4-FFF2-40B4-BE49-F238E27FC236}">
                <a16:creationId xmlns:a16="http://schemas.microsoft.com/office/drawing/2014/main" id="{16068346-A37C-3F24-4376-FCCC32B93F8A}"/>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1014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2" y="2501392"/>
            <a:ext cx="7063985" cy="994143"/>
          </a:xfrm>
        </p:spPr>
        <p:txBody>
          <a:bodyPr/>
          <a:lstStyle>
            <a:lvl1pPr>
              <a:lnSpc>
                <a:spcPct val="100000"/>
              </a:lnSpc>
              <a:defRPr sz="2600">
                <a:solidFill>
                  <a:schemeClr val="bg1"/>
                </a:solidFill>
              </a:defRPr>
            </a:lvl1pPr>
          </a:lstStyle>
          <a:p>
            <a:r>
              <a:rPr lang="en-US"/>
              <a:t>Large Photo Background Slide</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0"/>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2"/>
            <a:ext cx="7063984" cy="2379128"/>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
        <p:nvSpPr>
          <p:cNvPr id="8" name="Slide Number Placeholder 5">
            <a:extLst>
              <a:ext uri="{FF2B5EF4-FFF2-40B4-BE49-F238E27FC236}">
                <a16:creationId xmlns:a16="http://schemas.microsoft.com/office/drawing/2014/main" id="{31A8BD55-72BE-9761-825D-1EDC5C2C5EB1}"/>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cxnSp>
        <p:nvCxnSpPr>
          <p:cNvPr id="9" name="Straight Connector 8">
            <a:extLst>
              <a:ext uri="{FF2B5EF4-FFF2-40B4-BE49-F238E27FC236}">
                <a16:creationId xmlns:a16="http://schemas.microsoft.com/office/drawing/2014/main" id="{20B3D031-611E-0903-6888-34A206807013}"/>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7399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7"/>
            <a:ext cx="3439930" cy="994143"/>
          </a:xfrm>
        </p:spPr>
        <p:txBody>
          <a:bodyPr/>
          <a:lstStyle>
            <a:lvl1pPr>
              <a:lnSpc>
                <a:spcPct val="100000"/>
              </a:lnSpc>
              <a:defRPr sz="2600">
                <a:solidFill>
                  <a:schemeClr val="tx1"/>
                </a:solidFill>
              </a:defRPr>
            </a:lvl1pPr>
          </a:lstStyle>
          <a:p>
            <a:r>
              <a:rPr lang="en-US"/>
              <a:t>Offset Photo Blocks Slide</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7"/>
            <a:ext cx="3439930"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0" y="2"/>
            <a:ext cx="2825043" cy="2959098"/>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0"/>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a16="http://schemas.microsoft.com/office/drawing/2014/main" id="{76652AA4-545D-8E3A-1F49-9B6E1E43940B}"/>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dirty="0"/>
          </a:p>
        </p:txBody>
      </p:sp>
      <p:cxnSp>
        <p:nvCxnSpPr>
          <p:cNvPr id="8" name="Straight Connector 7">
            <a:extLst>
              <a:ext uri="{FF2B5EF4-FFF2-40B4-BE49-F238E27FC236}">
                <a16:creationId xmlns:a16="http://schemas.microsoft.com/office/drawing/2014/main" id="{792282B0-A83C-D065-5D25-72223096DC28}"/>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9366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4"/>
            <a:ext cx="2791747" cy="1138561"/>
          </a:xfrm>
        </p:spPr>
        <p:txBody>
          <a:bodyPr anchor="t"/>
          <a:lstStyle>
            <a:lvl1pPr>
              <a:lnSpc>
                <a:spcPct val="100000"/>
              </a:lnSpc>
              <a:defRPr sz="2800">
                <a:solidFill>
                  <a:schemeClr val="tx1"/>
                </a:solidFill>
              </a:defRPr>
            </a:lvl1pPr>
          </a:lstStyle>
          <a:p>
            <a:r>
              <a:rPr lang="en-US"/>
              <a:t>Two Photos Top and Bottom Slide</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0"/>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5"/>
            <a:ext cx="4412203" cy="325897"/>
          </a:xfrm>
          <a:prstGeom prst="rect">
            <a:avLst/>
          </a:prstGeom>
        </p:spPr>
        <p:txBody>
          <a:bodyPr anchor="b"/>
          <a:lstStyle>
            <a:lvl1pPr marL="0" indent="0" algn="just" defTabSz="914400"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7" y="3023894"/>
            <a:ext cx="4993628" cy="1808958"/>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2"/>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0"/>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2" name="Slide Number Placeholder 5">
            <a:extLst>
              <a:ext uri="{FF2B5EF4-FFF2-40B4-BE49-F238E27FC236}">
                <a16:creationId xmlns:a16="http://schemas.microsoft.com/office/drawing/2014/main" id="{10B0080F-F36B-115F-4452-927C9A8346F2}"/>
              </a:ext>
            </a:extLst>
          </p:cNvPr>
          <p:cNvSpPr>
            <a:spLocks noGrp="1"/>
          </p:cNvSpPr>
          <p:nvPr>
            <p:ph type="sldNum" sz="quarter" idx="4"/>
          </p:nvPr>
        </p:nvSpPr>
        <p:spPr>
          <a:xfrm>
            <a:off x="5762610" y="6370955"/>
            <a:ext cx="666779" cy="365125"/>
          </a:xfrm>
          <a:prstGeom prst="rect">
            <a:avLst/>
          </a:prstGeom>
        </p:spPr>
        <p:txBody>
          <a:bodyPr vert="horz" lIns="91440" tIns="45720" rIns="91440" bIns="45720" rtlCol="0" anchor="ctr"/>
          <a:lstStyle>
            <a:lvl1pPr algn="ct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dirty="0"/>
          </a:p>
        </p:txBody>
      </p:sp>
    </p:spTree>
    <p:extLst>
      <p:ext uri="{BB962C8B-B14F-4D97-AF65-F5344CB8AC3E}">
        <p14:creationId xmlns:p14="http://schemas.microsoft.com/office/powerpoint/2010/main" val="12079899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a:t>Contact Info:</a:t>
            </a:r>
          </a:p>
        </p:txBody>
      </p:sp>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6"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dirty="0"/>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7" y="2631347"/>
            <a:ext cx="3875223" cy="187650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pic>
        <p:nvPicPr>
          <p:cNvPr id="8" name="Picture 7" descr="U.S. Centers for Disease Control and Prevention">
            <a:extLst>
              <a:ext uri="{FF2B5EF4-FFF2-40B4-BE49-F238E27FC236}">
                <a16:creationId xmlns:a16="http://schemas.microsoft.com/office/drawing/2014/main" id="{66DF3483-B8D3-850B-717A-4046625635CC}"/>
              </a:ext>
            </a:extLst>
          </p:cNvPr>
          <p:cNvPicPr>
            <a:picLocks noGrp="1" noRot="1" noMove="1" noResize="1" noEditPoints="1" noAdjustHandles="1" noChangeArrowheads="1" noChangeShapeType="1" noCrop="1"/>
          </p:cNvPicPr>
          <p:nvPr userDrawn="1"/>
        </p:nvPicPr>
        <p:blipFill>
          <a:blip r:embed="rId2"/>
          <a:stretch>
            <a:fillRect/>
          </a:stretch>
        </p:blipFill>
        <p:spPr>
          <a:xfrm>
            <a:off x="10165976" y="5496168"/>
            <a:ext cx="1445079" cy="914400"/>
          </a:xfrm>
          <a:prstGeom prst="rect">
            <a:avLst/>
          </a:prstGeom>
        </p:spPr>
      </p:pic>
    </p:spTree>
    <p:extLst>
      <p:ext uri="{BB962C8B-B14F-4D97-AF65-F5344CB8AC3E}">
        <p14:creationId xmlns:p14="http://schemas.microsoft.com/office/powerpoint/2010/main" val="2201533481"/>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losing_ContactInfo">
    <p:bg>
      <p:bgPr>
        <a:solidFill>
          <a:schemeClr val="bg1"/>
        </a:solidFill>
        <a:effectLst/>
      </p:bgPr>
    </p:bg>
    <p:spTree>
      <p:nvGrpSpPr>
        <p:cNvPr id="1" name=""/>
        <p:cNvGrpSpPr/>
        <p:nvPr/>
      </p:nvGrpSpPr>
      <p:grpSpPr>
        <a:xfrm>
          <a:off x="0" y="0"/>
          <a:ext cx="0" cy="0"/>
          <a:chOff x="0" y="0"/>
          <a:chExt cx="0" cy="0"/>
        </a:xfrm>
      </p:grpSpPr>
      <p:pic>
        <p:nvPicPr>
          <p:cNvPr id="8" name="Picture 7" descr="U.S. Centers for Disease Control and Prevention">
            <a:extLst>
              <a:ext uri="{FF2B5EF4-FFF2-40B4-BE49-F238E27FC236}">
                <a16:creationId xmlns:a16="http://schemas.microsoft.com/office/drawing/2014/main" id="{66DF3483-B8D3-850B-717A-4046625635CC}"/>
              </a:ext>
            </a:extLst>
          </p:cNvPr>
          <p:cNvPicPr>
            <a:picLocks noGrp="1" noRot="1" noMove="1" noResize="1" noEditPoints="1" noAdjustHandles="1" noChangeArrowheads="1" noChangeShapeType="1" noCrop="1"/>
          </p:cNvPicPr>
          <p:nvPr userDrawn="1"/>
        </p:nvPicPr>
        <p:blipFill>
          <a:blip r:embed="rId2"/>
          <a:stretch>
            <a:fillRect/>
          </a:stretch>
        </p:blipFill>
        <p:spPr>
          <a:xfrm>
            <a:off x="10165976" y="5496168"/>
            <a:ext cx="1445079" cy="914400"/>
          </a:xfrm>
          <a:prstGeom prst="rect">
            <a:avLst/>
          </a:prstGeom>
        </p:spPr>
      </p:pic>
      <p:sp>
        <p:nvSpPr>
          <p:cNvPr id="3" name="TextBox 2">
            <a:extLst>
              <a:ext uri="{FF2B5EF4-FFF2-40B4-BE49-F238E27FC236}">
                <a16:creationId xmlns:a16="http://schemas.microsoft.com/office/drawing/2014/main" id="{D22C09C5-3CE4-4214-CD6F-B5CEC7C85746}"/>
              </a:ext>
            </a:extLst>
          </p:cNvPr>
          <p:cNvSpPr txBox="1"/>
          <p:nvPr userDrawn="1"/>
        </p:nvSpPr>
        <p:spPr>
          <a:xfrm>
            <a:off x="525967" y="4102244"/>
            <a:ext cx="9356313" cy="2308324"/>
          </a:xfrm>
          <a:prstGeom prst="rect">
            <a:avLst/>
          </a:prstGeom>
          <a:noFill/>
        </p:spPr>
        <p:txBody>
          <a:bodyPr wrap="square" rtlCol="0">
            <a:spAutoFit/>
          </a:bodyPr>
          <a:lstStyle/>
          <a:p>
            <a:pPr algn="l"/>
            <a:r>
              <a:rPr lang="en-US" dirty="0">
                <a:solidFill>
                  <a:schemeClr val="tx1"/>
                </a:solidFill>
                <a:latin typeface="+mn-lt"/>
              </a:rPr>
              <a:t>For more information, contact CDC</a:t>
            </a:r>
          </a:p>
          <a:p>
            <a:pPr algn="l"/>
            <a:r>
              <a:rPr lang="en-US" dirty="0">
                <a:solidFill>
                  <a:schemeClr val="tx1"/>
                </a:solidFill>
                <a:latin typeface="+mn-lt"/>
              </a:rPr>
              <a:t>1-800-CDC-INFO (232-4636)</a:t>
            </a:r>
          </a:p>
          <a:p>
            <a:pPr algn="l"/>
            <a:r>
              <a:rPr lang="en-US" dirty="0">
                <a:solidFill>
                  <a:schemeClr val="tx1"/>
                </a:solidFill>
                <a:latin typeface="+mn-lt"/>
              </a:rPr>
              <a:t>TTY:  1-888-232-6348  </a:t>
            </a:r>
            <a:r>
              <a:rPr lang="en-US" u="sng" dirty="0">
                <a:solidFill>
                  <a:schemeClr val="tx1"/>
                </a:solidFill>
                <a:latin typeface="+mn-lt"/>
                <a:hlinkClick r:id="rId3">
                  <a:extLst>
                    <a:ext uri="{A12FA001-AC4F-418D-AE19-62706E023703}">
                      <ahyp:hlinkClr xmlns:ahyp="http://schemas.microsoft.com/office/drawing/2018/hyperlinkcolor" val="tx"/>
                    </a:ext>
                  </a:extLst>
                </a:hlinkClick>
              </a:rPr>
              <a:t>https://www.cdc.gov/</a:t>
            </a:r>
            <a:endParaRPr lang="en-US" u="sng" dirty="0">
              <a:solidFill>
                <a:schemeClr val="tx1"/>
              </a:solidFill>
              <a:latin typeface="+mn-lt"/>
            </a:endParaRPr>
          </a:p>
          <a:p>
            <a:pPr algn="l"/>
            <a:r>
              <a:rPr lang="en-US" dirty="0">
                <a:solidFill>
                  <a:schemeClr val="tx1"/>
                </a:solidFill>
                <a:latin typeface="+mn-lt"/>
              </a:rPr>
              <a:t>Follow us on social </a:t>
            </a:r>
            <a:r>
              <a:rPr lang="en-US" b="1" dirty="0">
                <a:solidFill>
                  <a:schemeClr val="tx1"/>
                </a:solidFill>
                <a:latin typeface="+mn-lt"/>
              </a:rPr>
              <a:t>@CDCgov</a:t>
            </a:r>
          </a:p>
          <a:p>
            <a:pPr algn="l"/>
            <a:endParaRPr lang="en-US" dirty="0">
              <a:solidFill>
                <a:schemeClr val="tx1"/>
              </a:solidFill>
              <a:latin typeface="+mn-lt"/>
            </a:endParaRPr>
          </a:p>
          <a:p>
            <a:pPr algn="l"/>
            <a:r>
              <a:rPr lang="en-US" dirty="0">
                <a:solidFill>
                  <a:schemeClr val="tx1"/>
                </a:solidFill>
                <a:latin typeface="+mn-lt"/>
              </a:rPr>
              <a:t>The findings and conclusions in this report are those of the authors and do not necessarily represent the official position of the U. S. Centers for Disease Control and Prevention.</a:t>
            </a:r>
          </a:p>
        </p:txBody>
      </p:sp>
      <p:pic>
        <p:nvPicPr>
          <p:cNvPr id="4" name="Picture 3" descr="U.S. Centers for Disease Control and Prevention">
            <a:extLst>
              <a:ext uri="{FF2B5EF4-FFF2-40B4-BE49-F238E27FC236}">
                <a16:creationId xmlns:a16="http://schemas.microsoft.com/office/drawing/2014/main" id="{3A5DB366-FFD1-89CF-33FB-28011075EC64}"/>
              </a:ext>
            </a:extLst>
          </p:cNvPr>
          <p:cNvPicPr/>
          <p:nvPr userDrawn="1"/>
        </p:nvPicPr>
        <p:blipFill>
          <a:blip r:embed="rId2"/>
          <a:stretch>
            <a:fillRect/>
          </a:stretch>
        </p:blipFill>
        <p:spPr>
          <a:xfrm>
            <a:off x="10165976" y="5496168"/>
            <a:ext cx="1445079" cy="914400"/>
          </a:xfrm>
          <a:prstGeom prst="rect">
            <a:avLst/>
          </a:prstGeom>
        </p:spPr>
      </p:pic>
      <p:grpSp>
        <p:nvGrpSpPr>
          <p:cNvPr id="6" name="Group 5">
            <a:extLst>
              <a:ext uri="{FF2B5EF4-FFF2-40B4-BE49-F238E27FC236}">
                <a16:creationId xmlns:a16="http://schemas.microsoft.com/office/drawing/2014/main" id="{D52BB403-DFF6-2F86-CF50-1D11FA217258}"/>
              </a:ext>
            </a:extLst>
          </p:cNvPr>
          <p:cNvGrpSpPr/>
          <p:nvPr userDrawn="1"/>
        </p:nvGrpSpPr>
        <p:grpSpPr>
          <a:xfrm>
            <a:off x="352421" y="2117824"/>
            <a:ext cx="11487157" cy="1275864"/>
            <a:chOff x="46669" y="2183363"/>
            <a:chExt cx="11944204" cy="1579027"/>
          </a:xfrm>
        </p:grpSpPr>
        <p:pic>
          <p:nvPicPr>
            <p:cNvPr id="7" name="Graphic 6" descr="Open book with solid fill">
              <a:extLst>
                <a:ext uri="{FF2B5EF4-FFF2-40B4-BE49-F238E27FC236}">
                  <a16:creationId xmlns:a16="http://schemas.microsoft.com/office/drawing/2014/main" id="{13677944-7844-0D21-4030-6C5D450F684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04333" y="2183363"/>
              <a:ext cx="808679" cy="808679"/>
            </a:xfrm>
            <a:prstGeom prst="rect">
              <a:avLst/>
            </a:prstGeom>
          </p:spPr>
        </p:pic>
        <p:sp>
          <p:nvSpPr>
            <p:cNvPr id="10" name="Content Placeholder 2" descr="Link to subscribe to Case Surveillance News">
              <a:extLst>
                <a:ext uri="{FF2B5EF4-FFF2-40B4-BE49-F238E27FC236}">
                  <a16:creationId xmlns:a16="http://schemas.microsoft.com/office/drawing/2014/main" id="{01F33276-936E-AA6B-3981-53397E67DF9A}"/>
                </a:ext>
              </a:extLst>
            </p:cNvPr>
            <p:cNvSpPr txBox="1">
              <a:spLocks/>
            </p:cNvSpPr>
            <p:nvPr userDrawn="1"/>
          </p:nvSpPr>
          <p:spPr bwMode="auto">
            <a:xfrm>
              <a:off x="46669"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Nunito Sans Normal"/>
                </a:rPr>
                <a:t>Subscribe to </a:t>
              </a:r>
              <a:br>
                <a:rPr kumimoji="0" lang="en-US" altLang="en-US" sz="1800" b="0" i="0" u="none" strike="noStrike" kern="1200" cap="none" spc="0" normalizeH="0" baseline="0" noProof="0" dirty="0">
                  <a:ln>
                    <a:noFill/>
                  </a:ln>
                  <a:solidFill>
                    <a:schemeClr val="tx1"/>
                  </a:solidFill>
                  <a:effectLst/>
                  <a:uLnTx/>
                  <a:uFillTx/>
                  <a:latin typeface="Nunito Sans Normal"/>
                </a:rPr>
              </a:br>
              <a:r>
                <a:rPr kumimoji="0" lang="en-US" altLang="en-US" sz="1800" b="0" i="1" u="none" strike="noStrike" kern="1200" cap="none" spc="0" normalizeH="0" baseline="0" noProof="0" dirty="0">
                  <a:ln>
                    <a:noFill/>
                  </a:ln>
                  <a:solidFill>
                    <a:schemeClr val="tx1"/>
                  </a:solidFill>
                  <a:effectLst/>
                  <a:uLnTx/>
                  <a:uFillTx/>
                  <a:latin typeface="Nunito Sans Normal"/>
                  <a:hlinkClick r:id="rId5">
                    <a:extLst>
                      <a:ext uri="{A12FA001-AC4F-418D-AE19-62706E023703}">
                        <ahyp:hlinkClr xmlns:ahyp="http://schemas.microsoft.com/office/drawing/2018/hyperlinkcolor" val="tx"/>
                      </a:ext>
                    </a:extLst>
                  </a:hlinkClick>
                </a:rPr>
                <a:t>Case Surveillance News</a:t>
              </a:r>
              <a:endParaRPr kumimoji="0" lang="en-US" altLang="en-US" sz="1800" b="0" i="0" u="none" strike="noStrike" kern="1200" cap="none" spc="0" normalizeH="0" baseline="0" noProof="0" dirty="0">
                <a:ln>
                  <a:noFill/>
                </a:ln>
                <a:solidFill>
                  <a:schemeClr val="tx1"/>
                </a:solidFill>
                <a:effectLst/>
                <a:uLnTx/>
                <a:uFillTx/>
                <a:latin typeface="Nunito Sans Normal"/>
              </a:endParaRPr>
            </a:p>
          </p:txBody>
        </p:sp>
        <p:pic>
          <p:nvPicPr>
            <p:cNvPr id="11" name="Graphic 10" descr="Blueprint with solid fill">
              <a:extLst>
                <a:ext uri="{FF2B5EF4-FFF2-40B4-BE49-F238E27FC236}">
                  <a16:creationId xmlns:a16="http://schemas.microsoft.com/office/drawing/2014/main" id="{7CF96D47-1E63-E270-5ED5-6FADAE3CD9B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002381" y="2183363"/>
              <a:ext cx="808679" cy="808679"/>
            </a:xfrm>
            <a:prstGeom prst="rect">
              <a:avLst/>
            </a:prstGeom>
          </p:spPr>
        </p:pic>
        <p:sp>
          <p:nvSpPr>
            <p:cNvPr id="12" name="Content Placeholder 2" descr="Link to Access NNDSS' Technical Resource Center. ">
              <a:extLst>
                <a:ext uri="{FF2B5EF4-FFF2-40B4-BE49-F238E27FC236}">
                  <a16:creationId xmlns:a16="http://schemas.microsoft.com/office/drawing/2014/main" id="{6DAAE3F2-310B-EDCA-1A89-EF7940272E12}"/>
                </a:ext>
              </a:extLst>
            </p:cNvPr>
            <p:cNvSpPr txBox="1">
              <a:spLocks/>
            </p:cNvSpPr>
            <p:nvPr userDrawn="1"/>
          </p:nvSpPr>
          <p:spPr bwMode="auto">
            <a:xfrm>
              <a:off x="3062064" y="3040771"/>
              <a:ext cx="2812840"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Nunito Sans Normal"/>
                </a:rPr>
                <a:t>Access NNDSS’ </a:t>
              </a:r>
              <a:r>
                <a:rPr kumimoji="0" lang="en-US" altLang="en-US" sz="1800" b="0" i="0" u="none" strike="noStrike" kern="1200" cap="none" spc="0" normalizeH="0" baseline="0" noProof="0" dirty="0">
                  <a:ln>
                    <a:noFill/>
                  </a:ln>
                  <a:solidFill>
                    <a:schemeClr val="tx1"/>
                  </a:solidFill>
                  <a:effectLst/>
                  <a:uLnTx/>
                  <a:uFillTx/>
                  <a:latin typeface="Nunito Sans Normal"/>
                  <a:hlinkClick r:id="rId7">
                    <a:extLst>
                      <a:ext uri="{A12FA001-AC4F-418D-AE19-62706E023703}">
                        <ahyp:hlinkClr xmlns:ahyp="http://schemas.microsoft.com/office/drawing/2018/hyperlinkcolor" val="tx"/>
                      </a:ext>
                    </a:extLst>
                  </a:hlinkClick>
                </a:rPr>
                <a:t>Technical Resource Center</a:t>
              </a:r>
              <a:endParaRPr kumimoji="0" lang="en-US" altLang="en-US" sz="1800" b="0" i="0" u="none" strike="noStrike" kern="1200" cap="none" spc="0" normalizeH="0" baseline="0" noProof="0" dirty="0">
                <a:ln>
                  <a:noFill/>
                </a:ln>
                <a:solidFill>
                  <a:schemeClr val="tx1"/>
                </a:solidFill>
                <a:effectLst/>
                <a:uLnTx/>
                <a:uFillTx/>
                <a:latin typeface="Nunito Sans Normal"/>
              </a:endParaRPr>
            </a:p>
          </p:txBody>
        </p:sp>
        <p:pic>
          <p:nvPicPr>
            <p:cNvPr id="14" name="Graphic 13" descr="Cloud Computing with solid fill">
              <a:extLst>
                <a:ext uri="{FF2B5EF4-FFF2-40B4-BE49-F238E27FC236}">
                  <a16:creationId xmlns:a16="http://schemas.microsoft.com/office/drawing/2014/main" id="{6138DE29-509E-00C8-4400-76D052BF88E1}"/>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106626" y="2183363"/>
              <a:ext cx="808679" cy="808679"/>
            </a:xfrm>
            <a:prstGeom prst="rect">
              <a:avLst/>
            </a:prstGeom>
          </p:spPr>
        </p:pic>
        <p:sp>
          <p:nvSpPr>
            <p:cNvPr id="15" name="Content Placeholder 2" descr="Link to email - edx@cdc.gov for technical help. ">
              <a:extLst>
                <a:ext uri="{FF2B5EF4-FFF2-40B4-BE49-F238E27FC236}">
                  <a16:creationId xmlns:a16="http://schemas.microsoft.com/office/drawing/2014/main" id="{79F67512-5B9E-5CD7-B29F-21AE6357CC1C}"/>
                </a:ext>
              </a:extLst>
            </p:cNvPr>
            <p:cNvSpPr txBox="1">
              <a:spLocks/>
            </p:cNvSpPr>
            <p:nvPr userDrawn="1"/>
          </p:nvSpPr>
          <p:spPr bwMode="auto">
            <a:xfrm>
              <a:off x="6002046"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Nunito Sans Normal"/>
                </a:rPr>
                <a:t>Email </a:t>
              </a:r>
              <a:r>
                <a:rPr kumimoji="0" lang="en-US" altLang="en-US" sz="1800" b="0" i="0" u="none" strike="noStrike" kern="1200" cap="none" spc="0" normalizeH="0" baseline="0" noProof="0" dirty="0">
                  <a:ln>
                    <a:noFill/>
                  </a:ln>
                  <a:solidFill>
                    <a:schemeClr val="tx1"/>
                  </a:solidFill>
                  <a:effectLst/>
                  <a:uLnTx/>
                  <a:uFillTx/>
                  <a:latin typeface="Nunito Sans Normal"/>
                  <a:hlinkClick r:id="rId9">
                    <a:extLst>
                      <a:ext uri="{A12FA001-AC4F-418D-AE19-62706E023703}">
                        <ahyp:hlinkClr xmlns:ahyp="http://schemas.microsoft.com/office/drawing/2018/hyperlinkcolor" val="tx"/>
                      </a:ext>
                    </a:extLst>
                  </a:hlinkClick>
                </a:rPr>
                <a:t>edx@cdc.gov</a:t>
              </a:r>
              <a:r>
                <a:rPr kumimoji="0" lang="en-US" altLang="en-US" sz="1800" b="0" i="0" u="none" strike="noStrike" kern="1200" cap="none" spc="0" normalizeH="0" baseline="0" noProof="0" dirty="0">
                  <a:ln>
                    <a:noFill/>
                  </a:ln>
                  <a:solidFill>
                    <a:schemeClr val="tx1"/>
                  </a:solidFill>
                  <a:effectLst/>
                  <a:uLnTx/>
                  <a:uFillTx/>
                  <a:latin typeface="Nunito Sans Normal"/>
                </a:rPr>
                <a:t> for technical help</a:t>
              </a:r>
            </a:p>
          </p:txBody>
        </p:sp>
        <p:pic>
          <p:nvPicPr>
            <p:cNvPr id="16" name="Graphic 15" descr="Blockchain with solid fill">
              <a:extLst>
                <a:ext uri="{FF2B5EF4-FFF2-40B4-BE49-F238E27FC236}">
                  <a16:creationId xmlns:a16="http://schemas.microsoft.com/office/drawing/2014/main" id="{8C0F6765-3E15-EEF7-4CB9-0631A4B38B2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55699" y="2183363"/>
              <a:ext cx="808679" cy="808679"/>
            </a:xfrm>
            <a:prstGeom prst="rect">
              <a:avLst/>
            </a:prstGeom>
          </p:spPr>
        </p:pic>
        <p:sp>
          <p:nvSpPr>
            <p:cNvPr id="17" name="Content Placeholder 2" descr="Link to learn about case surveillance modernization. ">
              <a:extLst>
                <a:ext uri="{FF2B5EF4-FFF2-40B4-BE49-F238E27FC236}">
                  <a16:creationId xmlns:a16="http://schemas.microsoft.com/office/drawing/2014/main" id="{13F71D41-2AEF-1325-BC86-0AC672FA767A}"/>
                </a:ext>
              </a:extLst>
            </p:cNvPr>
            <p:cNvSpPr txBox="1">
              <a:spLocks/>
            </p:cNvSpPr>
            <p:nvPr userDrawn="1"/>
          </p:nvSpPr>
          <p:spPr bwMode="auto">
            <a:xfrm>
              <a:off x="8942020" y="3040771"/>
              <a:ext cx="3048853"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Nunito Sans Normal"/>
                </a:rPr>
                <a:t>Learn about </a:t>
              </a:r>
              <a:r>
                <a:rPr kumimoji="0" lang="en-US" altLang="en-US" sz="1800" b="0" i="0" u="none" strike="noStrike" kern="1200" cap="none" spc="0" normalizeH="0" baseline="0" noProof="0" dirty="0">
                  <a:ln>
                    <a:noFill/>
                  </a:ln>
                  <a:solidFill>
                    <a:schemeClr val="tx1"/>
                  </a:solidFill>
                  <a:effectLst/>
                  <a:uLnTx/>
                  <a:uFillTx/>
                  <a:latin typeface="Nunito Sans Normal"/>
                  <a:hlinkClick r:id="rId11">
                    <a:extLst>
                      <a:ext uri="{A12FA001-AC4F-418D-AE19-62706E023703}">
                        <ahyp:hlinkClr xmlns:ahyp="http://schemas.microsoft.com/office/drawing/2018/hyperlinkcolor" val="tx"/>
                      </a:ext>
                    </a:extLst>
                  </a:hlinkClick>
                </a:rPr>
                <a:t>case surveillance modernization</a:t>
              </a:r>
              <a:endParaRPr kumimoji="0" lang="en-US" altLang="en-US" sz="1800" b="0" i="0" u="none" strike="noStrike" kern="1200" cap="none" spc="0" normalizeH="0" baseline="0" noProof="0" dirty="0">
                <a:ln>
                  <a:noFill/>
                </a:ln>
                <a:solidFill>
                  <a:schemeClr val="tx1"/>
                </a:solidFill>
                <a:effectLst/>
                <a:uLnTx/>
                <a:uFillTx/>
                <a:latin typeface="Nunito Sans Normal"/>
              </a:endParaRPr>
            </a:p>
          </p:txBody>
        </p:sp>
      </p:grpSp>
      <p:sp>
        <p:nvSpPr>
          <p:cNvPr id="24" name="Title 7">
            <a:extLst>
              <a:ext uri="{FF2B5EF4-FFF2-40B4-BE49-F238E27FC236}">
                <a16:creationId xmlns:a16="http://schemas.microsoft.com/office/drawing/2014/main" id="{2E0087C6-A426-7DBB-EE5A-779927AE9935}"/>
              </a:ext>
            </a:extLst>
          </p:cNvPr>
          <p:cNvSpPr>
            <a:spLocks noGrp="1"/>
          </p:cNvSpPr>
          <p:nvPr>
            <p:ph type="title" hasCustomPrompt="1"/>
          </p:nvPr>
        </p:nvSpPr>
        <p:spPr>
          <a:xfrm>
            <a:off x="1770942" y="912196"/>
            <a:ext cx="8650117" cy="994143"/>
          </a:xfrm>
        </p:spPr>
        <p:txBody>
          <a:bodyPr/>
          <a:lstStyle>
            <a:lvl1pPr algn="ctr">
              <a:lnSpc>
                <a:spcPct val="100000"/>
              </a:lnSpc>
              <a:defRPr sz="4000">
                <a:solidFill>
                  <a:schemeClr val="tx1"/>
                </a:solidFill>
              </a:defRPr>
            </a:lvl1pPr>
          </a:lstStyle>
          <a:p>
            <a:r>
              <a:rPr lang="en-US"/>
              <a:t>Thank you!</a:t>
            </a:r>
            <a:br>
              <a:rPr lang="en-US"/>
            </a:br>
            <a:r>
              <a:rPr lang="en-US"/>
              <a:t>Next NNDSS </a:t>
            </a:r>
            <a:r>
              <a:rPr lang="en-US" err="1"/>
              <a:t>eSHARE</a:t>
            </a:r>
            <a:r>
              <a:rPr lang="en-US"/>
              <a:t>: May 19, 2026</a:t>
            </a:r>
            <a:br>
              <a:rPr lang="en-US"/>
            </a:br>
            <a:endParaRPr lang="en-US"/>
          </a:p>
        </p:txBody>
      </p:sp>
    </p:spTree>
    <p:extLst>
      <p:ext uri="{BB962C8B-B14F-4D97-AF65-F5344CB8AC3E}">
        <p14:creationId xmlns:p14="http://schemas.microsoft.com/office/powerpoint/2010/main" val="29080160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5B838-61A6-3BA3-7BF1-F05B63DE08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D6B675-972A-FFF1-5AF1-20E4E272ED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0DA9E2-73DE-002E-68AE-3271CC222C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9388D6-1A72-802A-FC4A-C8DB8145E2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7A99FB-7C84-B2F1-0D12-C432DBE4A4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91F314-BA41-1014-0B72-84CD07A9AFB2}"/>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8" name="Footer Placeholder 7">
            <a:extLst>
              <a:ext uri="{FF2B5EF4-FFF2-40B4-BE49-F238E27FC236}">
                <a16:creationId xmlns:a16="http://schemas.microsoft.com/office/drawing/2014/main" id="{AF221312-4772-B0F7-D372-AB6CF9881D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7CDDEFA-E3F1-C390-7ABF-2EDB1529C2E3}"/>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37297661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bg2"/>
                </a:solidFill>
              </a:defRPr>
            </a:lvl1pPr>
          </a:lstStyle>
          <a:p>
            <a:r>
              <a:rPr lang="en-US"/>
              <a:t>Thank you.</a:t>
            </a:r>
          </a:p>
        </p:txBody>
      </p:sp>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7" y="4102244"/>
            <a:ext cx="7524339" cy="2308324"/>
          </a:xfrm>
          <a:prstGeom prst="rect">
            <a:avLst/>
          </a:prstGeom>
          <a:noFill/>
        </p:spPr>
        <p:txBody>
          <a:bodyPr wrap="square" rtlCol="0">
            <a:spAutoFit/>
          </a:bodyPr>
          <a:lstStyle/>
          <a:p>
            <a:pPr algn="l"/>
            <a:r>
              <a:rPr lang="en-US" dirty="0">
                <a:solidFill>
                  <a:schemeClr val="bg2"/>
                </a:solidFill>
                <a:latin typeface="+mn-lt"/>
              </a:rPr>
              <a:t>For more information, contact CDC</a:t>
            </a:r>
          </a:p>
          <a:p>
            <a:pPr algn="l"/>
            <a:r>
              <a:rPr lang="en-US" dirty="0">
                <a:solidFill>
                  <a:schemeClr val="bg2"/>
                </a:solidFill>
                <a:latin typeface="+mn-lt"/>
              </a:rPr>
              <a:t>1-800-CDC-INFO (232-4636)</a:t>
            </a:r>
          </a:p>
          <a:p>
            <a:pPr algn="l"/>
            <a:r>
              <a:rPr lang="en-US" dirty="0">
                <a:solidFill>
                  <a:schemeClr val="bg2"/>
                </a:solidFill>
                <a:latin typeface="+mn-lt"/>
              </a:rPr>
              <a:t>TTY:  1-888-232-6348  </a:t>
            </a:r>
            <a:r>
              <a:rPr lang="en-US" u="sng" dirty="0">
                <a:solidFill>
                  <a:schemeClr val="bg2"/>
                </a:solidFill>
                <a:latin typeface="+mn-lt"/>
                <a:hlinkClick r:id="rId2">
                  <a:extLst>
                    <a:ext uri="{A12FA001-AC4F-418D-AE19-62706E023703}">
                      <ahyp:hlinkClr xmlns:ahyp="http://schemas.microsoft.com/office/drawing/2018/hyperlinkcolor" val="tx"/>
                    </a:ext>
                  </a:extLst>
                </a:hlinkClick>
              </a:rPr>
              <a:t>https://www.cdc.gov/</a:t>
            </a:r>
            <a:endParaRPr lang="en-US" u="sng" dirty="0">
              <a:solidFill>
                <a:schemeClr val="bg2"/>
              </a:solidFill>
              <a:latin typeface="+mn-lt"/>
            </a:endParaRPr>
          </a:p>
          <a:p>
            <a:pPr algn="l"/>
            <a:r>
              <a:rPr lang="en-US" dirty="0">
                <a:solidFill>
                  <a:schemeClr val="bg2"/>
                </a:solidFill>
                <a:latin typeface="+mn-lt"/>
              </a:rPr>
              <a:t>Follow us on social </a:t>
            </a:r>
            <a:r>
              <a:rPr lang="en-US" b="1" dirty="0">
                <a:solidFill>
                  <a:schemeClr val="bg2"/>
                </a:solidFill>
                <a:latin typeface="+mn-lt"/>
              </a:rPr>
              <a:t>@CDCgov</a:t>
            </a:r>
          </a:p>
          <a:p>
            <a:pPr algn="l"/>
            <a:endParaRPr lang="en-US" dirty="0">
              <a:solidFill>
                <a:schemeClr val="bg2"/>
              </a:solidFill>
              <a:latin typeface="+mn-lt"/>
            </a:endParaRPr>
          </a:p>
          <a:p>
            <a:pPr algn="l"/>
            <a:r>
              <a:rPr lang="en-US" dirty="0">
                <a:solidFill>
                  <a:schemeClr val="bg2"/>
                </a:solidFill>
                <a:latin typeface="+mn-lt"/>
              </a:rPr>
              <a:t>The findings and conclusions in this report are those of the authors and do not necessarily represent the official position of the U. S. Centers for Disease Control and Prevention.</a:t>
            </a:r>
          </a:p>
        </p:txBody>
      </p:sp>
      <p:pic>
        <p:nvPicPr>
          <p:cNvPr id="7" name="Picture 6" descr="U.S. Centers for Disease Control and Prevention">
            <a:extLst>
              <a:ext uri="{FF2B5EF4-FFF2-40B4-BE49-F238E27FC236}">
                <a16:creationId xmlns:a16="http://schemas.microsoft.com/office/drawing/2014/main" id="{37B33FD4-3FC6-B66D-8F5D-A2EDA673C85C}"/>
              </a:ext>
            </a:extLst>
          </p:cNvPr>
          <p:cNvPicPr>
            <a:picLocks noGrp="1" noRot="1" noMove="1" noResize="1" noEditPoints="1" noAdjustHandles="1" noChangeArrowheads="1" noChangeShapeType="1" noCrop="1"/>
          </p:cNvPicPr>
          <p:nvPr userDrawn="1"/>
        </p:nvPicPr>
        <p:blipFill>
          <a:blip r:embed="rId3"/>
          <a:stretch>
            <a:fillRect/>
          </a:stretch>
        </p:blipFill>
        <p:spPr>
          <a:xfrm>
            <a:off x="10165976" y="5496168"/>
            <a:ext cx="1445079" cy="914400"/>
          </a:xfrm>
          <a:prstGeom prst="rect">
            <a:avLst/>
          </a:prstGeom>
        </p:spPr>
      </p:pic>
    </p:spTree>
    <p:extLst>
      <p:ext uri="{BB962C8B-B14F-4D97-AF65-F5344CB8AC3E}">
        <p14:creationId xmlns:p14="http://schemas.microsoft.com/office/powerpoint/2010/main" val="6140468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1851152" y="773287"/>
            <a:ext cx="8489696" cy="994143"/>
          </a:xfrm>
        </p:spPr>
        <p:txBody>
          <a:bodyPr/>
          <a:lstStyle>
            <a:lvl1pPr algn="ctr">
              <a:lnSpc>
                <a:spcPct val="100000"/>
              </a:lnSpc>
              <a:defRPr sz="4000">
                <a:solidFill>
                  <a:schemeClr val="bg2"/>
                </a:solidFill>
              </a:defRPr>
            </a:lvl1pPr>
          </a:lstStyle>
          <a:p>
            <a:r>
              <a:rPr lang="en-US"/>
              <a:t>Thank you!</a:t>
            </a:r>
            <a:br>
              <a:rPr lang="en-US"/>
            </a:br>
            <a:r>
              <a:rPr lang="en-US"/>
              <a:t>Next NNDSS </a:t>
            </a:r>
            <a:r>
              <a:rPr lang="en-US" err="1"/>
              <a:t>eSHARE</a:t>
            </a:r>
            <a:r>
              <a:rPr lang="en-US"/>
              <a:t>: May 19, 2026</a:t>
            </a:r>
          </a:p>
        </p:txBody>
      </p:sp>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7" y="4102244"/>
            <a:ext cx="7524339" cy="2308324"/>
          </a:xfrm>
          <a:prstGeom prst="rect">
            <a:avLst/>
          </a:prstGeom>
          <a:noFill/>
        </p:spPr>
        <p:txBody>
          <a:bodyPr wrap="square" rtlCol="0">
            <a:spAutoFit/>
          </a:bodyPr>
          <a:lstStyle/>
          <a:p>
            <a:pPr algn="l"/>
            <a:r>
              <a:rPr lang="en-US" dirty="0">
                <a:solidFill>
                  <a:schemeClr val="bg2"/>
                </a:solidFill>
                <a:latin typeface="+mn-lt"/>
              </a:rPr>
              <a:t>For more information, contact CDC</a:t>
            </a:r>
          </a:p>
          <a:p>
            <a:pPr algn="l"/>
            <a:r>
              <a:rPr lang="en-US" dirty="0">
                <a:solidFill>
                  <a:schemeClr val="bg2"/>
                </a:solidFill>
                <a:latin typeface="+mn-lt"/>
              </a:rPr>
              <a:t>1-800-CDC-INFO (232-4636)</a:t>
            </a:r>
          </a:p>
          <a:p>
            <a:pPr algn="l"/>
            <a:r>
              <a:rPr lang="en-US" dirty="0">
                <a:solidFill>
                  <a:schemeClr val="bg2"/>
                </a:solidFill>
                <a:latin typeface="+mn-lt"/>
              </a:rPr>
              <a:t>TTY:  1-888-232-6348  </a:t>
            </a:r>
            <a:r>
              <a:rPr lang="en-US" u="sng" dirty="0">
                <a:solidFill>
                  <a:schemeClr val="bg2"/>
                </a:solidFill>
                <a:latin typeface="+mn-lt"/>
                <a:hlinkClick r:id="rId2">
                  <a:extLst>
                    <a:ext uri="{A12FA001-AC4F-418D-AE19-62706E023703}">
                      <ahyp:hlinkClr xmlns:ahyp="http://schemas.microsoft.com/office/drawing/2018/hyperlinkcolor" val="tx"/>
                    </a:ext>
                  </a:extLst>
                </a:hlinkClick>
              </a:rPr>
              <a:t>https://www.cdc.gov/</a:t>
            </a:r>
            <a:endParaRPr lang="en-US" u="sng" dirty="0">
              <a:solidFill>
                <a:schemeClr val="bg2"/>
              </a:solidFill>
              <a:latin typeface="+mn-lt"/>
            </a:endParaRPr>
          </a:p>
          <a:p>
            <a:pPr algn="l"/>
            <a:r>
              <a:rPr lang="en-US" dirty="0">
                <a:solidFill>
                  <a:schemeClr val="bg2"/>
                </a:solidFill>
                <a:latin typeface="+mn-lt"/>
              </a:rPr>
              <a:t>Follow us on social </a:t>
            </a:r>
            <a:r>
              <a:rPr lang="en-US" b="1" dirty="0">
                <a:solidFill>
                  <a:schemeClr val="bg2"/>
                </a:solidFill>
                <a:latin typeface="+mn-lt"/>
              </a:rPr>
              <a:t>@CDCgov</a:t>
            </a:r>
          </a:p>
          <a:p>
            <a:pPr algn="l"/>
            <a:endParaRPr lang="en-US" dirty="0">
              <a:solidFill>
                <a:schemeClr val="bg2"/>
              </a:solidFill>
              <a:latin typeface="+mn-lt"/>
            </a:endParaRPr>
          </a:p>
          <a:p>
            <a:pPr algn="l"/>
            <a:r>
              <a:rPr lang="en-US" dirty="0">
                <a:solidFill>
                  <a:schemeClr val="bg2"/>
                </a:solidFill>
                <a:latin typeface="+mn-lt"/>
              </a:rPr>
              <a:t>The findings and conclusions in this report are those of the authors and do not necessarily represent the official position of the U. S. Centers for Disease Control and Prevention.</a:t>
            </a:r>
          </a:p>
        </p:txBody>
      </p:sp>
      <p:pic>
        <p:nvPicPr>
          <p:cNvPr id="7" name="Picture 6" descr="U.S. Centers for Disease Control and Prevention">
            <a:extLst>
              <a:ext uri="{FF2B5EF4-FFF2-40B4-BE49-F238E27FC236}">
                <a16:creationId xmlns:a16="http://schemas.microsoft.com/office/drawing/2014/main" id="{37B33FD4-3FC6-B66D-8F5D-A2EDA673C85C}"/>
              </a:ext>
            </a:extLst>
          </p:cNvPr>
          <p:cNvPicPr>
            <a:picLocks noGrp="1" noRot="1" noMove="1" noResize="1" noEditPoints="1" noAdjustHandles="1" noChangeArrowheads="1" noChangeShapeType="1" noCrop="1"/>
          </p:cNvPicPr>
          <p:nvPr userDrawn="1"/>
        </p:nvPicPr>
        <p:blipFill>
          <a:blip r:embed="rId3"/>
          <a:stretch>
            <a:fillRect/>
          </a:stretch>
        </p:blipFill>
        <p:spPr>
          <a:xfrm>
            <a:off x="10165976" y="5496168"/>
            <a:ext cx="1445079" cy="914400"/>
          </a:xfrm>
          <a:prstGeom prst="rect">
            <a:avLst/>
          </a:prstGeom>
        </p:spPr>
      </p:pic>
      <p:grpSp>
        <p:nvGrpSpPr>
          <p:cNvPr id="13" name="Group 12">
            <a:extLst>
              <a:ext uri="{FF2B5EF4-FFF2-40B4-BE49-F238E27FC236}">
                <a16:creationId xmlns:a16="http://schemas.microsoft.com/office/drawing/2014/main" id="{79167896-908D-4C46-7DCA-F7E1E6E6A5F3}"/>
              </a:ext>
            </a:extLst>
          </p:cNvPr>
          <p:cNvGrpSpPr/>
          <p:nvPr userDrawn="1"/>
        </p:nvGrpSpPr>
        <p:grpSpPr>
          <a:xfrm>
            <a:off x="352421" y="2210058"/>
            <a:ext cx="11487157" cy="1275864"/>
            <a:chOff x="46669" y="2183363"/>
            <a:chExt cx="11944204" cy="1579027"/>
          </a:xfrm>
        </p:grpSpPr>
        <p:pic>
          <p:nvPicPr>
            <p:cNvPr id="2" name="Graphic 1" descr="Open book with solid fill">
              <a:extLst>
                <a:ext uri="{FF2B5EF4-FFF2-40B4-BE49-F238E27FC236}">
                  <a16:creationId xmlns:a16="http://schemas.microsoft.com/office/drawing/2014/main" id="{95AB8D4B-E372-B2EF-6F4B-4932C5E6A39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04333" y="2183363"/>
              <a:ext cx="808679" cy="808679"/>
            </a:xfrm>
            <a:prstGeom prst="rect">
              <a:avLst/>
            </a:prstGeom>
          </p:spPr>
        </p:pic>
        <p:sp>
          <p:nvSpPr>
            <p:cNvPr id="3" name="Content Placeholder 2" descr="Link to subscribe to Case Surveillance News">
              <a:extLst>
                <a:ext uri="{FF2B5EF4-FFF2-40B4-BE49-F238E27FC236}">
                  <a16:creationId xmlns:a16="http://schemas.microsoft.com/office/drawing/2014/main" id="{0974A2AF-4197-7877-762A-93720EA4872E}"/>
                </a:ext>
              </a:extLst>
            </p:cNvPr>
            <p:cNvSpPr txBox="1">
              <a:spLocks/>
            </p:cNvSpPr>
            <p:nvPr userDrawn="1"/>
          </p:nvSpPr>
          <p:spPr bwMode="auto">
            <a:xfrm>
              <a:off x="46669"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bg1"/>
                  </a:solidFill>
                  <a:effectLst/>
                  <a:uLnTx/>
                  <a:uFillTx/>
                  <a:latin typeface="Nunito Sans Normal"/>
                </a:rPr>
                <a:t>Subscribe to </a:t>
              </a:r>
              <a:br>
                <a:rPr kumimoji="0" lang="en-US" altLang="en-US" sz="1800" b="0" i="0" u="none" strike="noStrike" kern="1200" cap="none" spc="0" normalizeH="0" baseline="0" noProof="0" dirty="0">
                  <a:ln>
                    <a:noFill/>
                  </a:ln>
                  <a:solidFill>
                    <a:schemeClr val="bg1"/>
                  </a:solidFill>
                  <a:effectLst/>
                  <a:uLnTx/>
                  <a:uFillTx/>
                  <a:latin typeface="Nunito Sans Normal"/>
                </a:rPr>
              </a:br>
              <a:r>
                <a:rPr kumimoji="0" lang="en-US" altLang="en-US" sz="1800" b="0" i="1" u="none" strike="noStrike" kern="1200" cap="none" spc="0" normalizeH="0" baseline="0" noProof="0" dirty="0">
                  <a:ln>
                    <a:noFill/>
                  </a:ln>
                  <a:solidFill>
                    <a:schemeClr val="bg1"/>
                  </a:solidFill>
                  <a:effectLst/>
                  <a:uLnTx/>
                  <a:uFillTx/>
                  <a:latin typeface="Nunito Sans Normal"/>
                  <a:hlinkClick r:id="rId5">
                    <a:extLst>
                      <a:ext uri="{A12FA001-AC4F-418D-AE19-62706E023703}">
                        <ahyp:hlinkClr xmlns:ahyp="http://schemas.microsoft.com/office/drawing/2018/hyperlinkcolor" val="tx"/>
                      </a:ext>
                    </a:extLst>
                  </a:hlinkClick>
                </a:rPr>
                <a:t>Case Surveillance News</a:t>
              </a:r>
              <a:endParaRPr kumimoji="0" lang="en-US" altLang="en-US" sz="1800" b="0" i="0" u="none" strike="noStrike" kern="1200" cap="none" spc="0" normalizeH="0" baseline="0" noProof="0" dirty="0">
                <a:ln>
                  <a:noFill/>
                </a:ln>
                <a:solidFill>
                  <a:schemeClr val="bg1"/>
                </a:solidFill>
                <a:effectLst/>
                <a:uLnTx/>
                <a:uFillTx/>
                <a:latin typeface="Nunito Sans Normal"/>
              </a:endParaRPr>
            </a:p>
          </p:txBody>
        </p:sp>
        <p:pic>
          <p:nvPicPr>
            <p:cNvPr id="5" name="Graphic 4" descr="Blueprint with solid fill">
              <a:extLst>
                <a:ext uri="{FF2B5EF4-FFF2-40B4-BE49-F238E27FC236}">
                  <a16:creationId xmlns:a16="http://schemas.microsoft.com/office/drawing/2014/main" id="{CA4A980E-43EB-629E-2F48-748C2745DC91}"/>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002381" y="2183363"/>
              <a:ext cx="808679" cy="808679"/>
            </a:xfrm>
            <a:prstGeom prst="rect">
              <a:avLst/>
            </a:prstGeom>
          </p:spPr>
        </p:pic>
        <p:sp>
          <p:nvSpPr>
            <p:cNvPr id="6" name="Content Placeholder 2" descr="Link to Access NNDSS' Technical Resource Center. ">
              <a:extLst>
                <a:ext uri="{FF2B5EF4-FFF2-40B4-BE49-F238E27FC236}">
                  <a16:creationId xmlns:a16="http://schemas.microsoft.com/office/drawing/2014/main" id="{D82D9207-FE90-C0C9-B07B-C4E2EC066448}"/>
                </a:ext>
              </a:extLst>
            </p:cNvPr>
            <p:cNvSpPr txBox="1">
              <a:spLocks/>
            </p:cNvSpPr>
            <p:nvPr userDrawn="1"/>
          </p:nvSpPr>
          <p:spPr bwMode="auto">
            <a:xfrm>
              <a:off x="3062064" y="3040771"/>
              <a:ext cx="2812840"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bg1"/>
                  </a:solidFill>
                  <a:effectLst/>
                  <a:uLnTx/>
                  <a:uFillTx/>
                  <a:latin typeface="Nunito Sans Normal"/>
                </a:rPr>
                <a:t>Access NNDSS’ </a:t>
              </a:r>
              <a:r>
                <a:rPr kumimoji="0" lang="en-US" altLang="en-US" sz="1800" b="0" i="0" u="none" strike="noStrike" kern="1200" cap="none" spc="0" normalizeH="0" baseline="0" noProof="0" dirty="0">
                  <a:ln>
                    <a:noFill/>
                  </a:ln>
                  <a:solidFill>
                    <a:schemeClr val="bg1"/>
                  </a:solidFill>
                  <a:effectLst/>
                  <a:uLnTx/>
                  <a:uFillTx/>
                  <a:latin typeface="Nunito Sans Normal"/>
                  <a:hlinkClick r:id="rId7">
                    <a:extLst>
                      <a:ext uri="{A12FA001-AC4F-418D-AE19-62706E023703}">
                        <ahyp:hlinkClr xmlns:ahyp="http://schemas.microsoft.com/office/drawing/2018/hyperlinkcolor" val="tx"/>
                      </a:ext>
                    </a:extLst>
                  </a:hlinkClick>
                </a:rPr>
                <a:t>Technical Resource Center</a:t>
              </a:r>
              <a:endParaRPr kumimoji="0" lang="en-US" altLang="en-US" sz="1800" b="0" i="0" u="none" strike="noStrike" kern="1200" cap="none" spc="0" normalizeH="0" baseline="0" noProof="0" dirty="0">
                <a:ln>
                  <a:noFill/>
                </a:ln>
                <a:solidFill>
                  <a:schemeClr val="bg1"/>
                </a:solidFill>
                <a:effectLst/>
                <a:uLnTx/>
                <a:uFillTx/>
                <a:latin typeface="Nunito Sans Normal"/>
              </a:endParaRPr>
            </a:p>
          </p:txBody>
        </p:sp>
        <p:pic>
          <p:nvPicPr>
            <p:cNvPr id="8" name="Graphic 7" descr="Cloud Computing with solid fill">
              <a:extLst>
                <a:ext uri="{FF2B5EF4-FFF2-40B4-BE49-F238E27FC236}">
                  <a16:creationId xmlns:a16="http://schemas.microsoft.com/office/drawing/2014/main" id="{2B89CE25-23F1-CC58-5AB9-00B978AB75B9}"/>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106626" y="2183363"/>
              <a:ext cx="808679" cy="808679"/>
            </a:xfrm>
            <a:prstGeom prst="rect">
              <a:avLst/>
            </a:prstGeom>
          </p:spPr>
        </p:pic>
        <p:sp>
          <p:nvSpPr>
            <p:cNvPr id="10" name="Content Placeholder 2" descr="Link to email - edx@cdc.gov for technical help. ">
              <a:extLst>
                <a:ext uri="{FF2B5EF4-FFF2-40B4-BE49-F238E27FC236}">
                  <a16:creationId xmlns:a16="http://schemas.microsoft.com/office/drawing/2014/main" id="{B356216C-FD50-F49C-231F-C852D6178AE2}"/>
                </a:ext>
              </a:extLst>
            </p:cNvPr>
            <p:cNvSpPr txBox="1">
              <a:spLocks/>
            </p:cNvSpPr>
            <p:nvPr userDrawn="1"/>
          </p:nvSpPr>
          <p:spPr bwMode="auto">
            <a:xfrm>
              <a:off x="6002046"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bg1"/>
                  </a:solidFill>
                  <a:effectLst/>
                  <a:uLnTx/>
                  <a:uFillTx/>
                  <a:latin typeface="Nunito Sans Normal"/>
                </a:rPr>
                <a:t>Email </a:t>
              </a:r>
              <a:r>
                <a:rPr kumimoji="0" lang="en-US" altLang="en-US" sz="1800" b="0" i="0" u="none" strike="noStrike" kern="1200" cap="none" spc="0" normalizeH="0" baseline="0" noProof="0" dirty="0">
                  <a:ln>
                    <a:noFill/>
                  </a:ln>
                  <a:solidFill>
                    <a:schemeClr val="bg1"/>
                  </a:solidFill>
                  <a:effectLst/>
                  <a:uLnTx/>
                  <a:uFillTx/>
                  <a:latin typeface="Nunito Sans Normal"/>
                  <a:hlinkClick r:id="rId9">
                    <a:extLst>
                      <a:ext uri="{A12FA001-AC4F-418D-AE19-62706E023703}">
                        <ahyp:hlinkClr xmlns:ahyp="http://schemas.microsoft.com/office/drawing/2018/hyperlinkcolor" val="tx"/>
                      </a:ext>
                    </a:extLst>
                  </a:hlinkClick>
                </a:rPr>
                <a:t>edx@cdc.gov</a:t>
              </a:r>
              <a:r>
                <a:rPr kumimoji="0" lang="en-US" altLang="en-US" sz="1800" b="0" i="0" u="none" strike="noStrike" kern="1200" cap="none" spc="0" normalizeH="0" baseline="0" noProof="0" dirty="0">
                  <a:ln>
                    <a:noFill/>
                  </a:ln>
                  <a:solidFill>
                    <a:schemeClr val="bg1"/>
                  </a:solidFill>
                  <a:effectLst/>
                  <a:uLnTx/>
                  <a:uFillTx/>
                  <a:latin typeface="Nunito Sans Normal"/>
                </a:rPr>
                <a:t> for technical help</a:t>
              </a:r>
            </a:p>
          </p:txBody>
        </p:sp>
        <p:pic>
          <p:nvPicPr>
            <p:cNvPr id="11" name="Graphic 10" descr="Blockchain with solid fill">
              <a:extLst>
                <a:ext uri="{FF2B5EF4-FFF2-40B4-BE49-F238E27FC236}">
                  <a16:creationId xmlns:a16="http://schemas.microsoft.com/office/drawing/2014/main" id="{6EC56FBE-981B-C137-1AEC-1FF61FB2AAA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55699" y="2183363"/>
              <a:ext cx="808679" cy="808679"/>
            </a:xfrm>
            <a:prstGeom prst="rect">
              <a:avLst/>
            </a:prstGeom>
          </p:spPr>
        </p:pic>
        <p:sp>
          <p:nvSpPr>
            <p:cNvPr id="12" name="Content Placeholder 2" descr="Link to learn about case surveillance modernization. ">
              <a:extLst>
                <a:ext uri="{FF2B5EF4-FFF2-40B4-BE49-F238E27FC236}">
                  <a16:creationId xmlns:a16="http://schemas.microsoft.com/office/drawing/2014/main" id="{5EE299A2-0BDE-5CD7-F7F1-251F809655DD}"/>
                </a:ext>
              </a:extLst>
            </p:cNvPr>
            <p:cNvSpPr txBox="1">
              <a:spLocks/>
            </p:cNvSpPr>
            <p:nvPr userDrawn="1"/>
          </p:nvSpPr>
          <p:spPr bwMode="auto">
            <a:xfrm>
              <a:off x="8942020" y="3040771"/>
              <a:ext cx="3048853"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bg1"/>
                  </a:solidFill>
                  <a:effectLst/>
                  <a:uLnTx/>
                  <a:uFillTx/>
                  <a:latin typeface="Nunito Sans Normal"/>
                </a:rPr>
                <a:t>Learn about </a:t>
              </a:r>
              <a:r>
                <a:rPr kumimoji="0" lang="en-US" altLang="en-US" sz="1800" b="0" i="0" u="none" strike="noStrike" kern="1200" cap="none" spc="0" normalizeH="0" baseline="0" noProof="0" dirty="0">
                  <a:ln>
                    <a:noFill/>
                  </a:ln>
                  <a:solidFill>
                    <a:schemeClr val="bg1"/>
                  </a:solidFill>
                  <a:effectLst/>
                  <a:uLnTx/>
                  <a:uFillTx/>
                  <a:latin typeface="Nunito Sans Normal"/>
                  <a:hlinkClick r:id="rId11">
                    <a:extLst>
                      <a:ext uri="{A12FA001-AC4F-418D-AE19-62706E023703}">
                        <ahyp:hlinkClr xmlns:ahyp="http://schemas.microsoft.com/office/drawing/2018/hyperlinkcolor" val="tx"/>
                      </a:ext>
                    </a:extLst>
                  </a:hlinkClick>
                </a:rPr>
                <a:t>case surveillance modernization</a:t>
              </a:r>
              <a:endParaRPr kumimoji="0" lang="en-US" altLang="en-US" sz="1800" b="0" i="0" u="none" strike="noStrike" kern="1200" cap="none" spc="0" normalizeH="0" baseline="0" noProof="0" dirty="0">
                <a:ln>
                  <a:noFill/>
                </a:ln>
                <a:solidFill>
                  <a:schemeClr val="bg1"/>
                </a:solidFill>
                <a:effectLst/>
                <a:uLnTx/>
                <a:uFillTx/>
                <a:latin typeface="Nunito Sans Normal"/>
              </a:endParaRPr>
            </a:p>
          </p:txBody>
        </p:sp>
      </p:grpSp>
    </p:spTree>
    <p:extLst>
      <p:ext uri="{BB962C8B-B14F-4D97-AF65-F5344CB8AC3E}">
        <p14:creationId xmlns:p14="http://schemas.microsoft.com/office/powerpoint/2010/main" val="2066386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251BC-FA72-FD0F-DDF2-1218B2C2B2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75D6F4-D079-61CD-9BD8-C767E479C801}"/>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4" name="Footer Placeholder 3">
            <a:extLst>
              <a:ext uri="{FF2B5EF4-FFF2-40B4-BE49-F238E27FC236}">
                <a16:creationId xmlns:a16="http://schemas.microsoft.com/office/drawing/2014/main" id="{D432F069-0A32-E2A3-0D2B-0CED0B909A5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CCBC7E7-9035-67C6-F078-BFAD38DDEBBB}"/>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2572660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E5BCC5-5D97-D2F6-4D66-56BBCCCB9A92}"/>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3" name="Footer Placeholder 2">
            <a:extLst>
              <a:ext uri="{FF2B5EF4-FFF2-40B4-BE49-F238E27FC236}">
                <a16:creationId xmlns:a16="http://schemas.microsoft.com/office/drawing/2014/main" id="{7970C1FA-1DCB-9627-A6E9-1484F942E2C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2A8D428-AEEF-F360-CBCF-E076982BD2A2}"/>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1415121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D2724-1D70-DC5A-FE58-EA2605E8E7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A4FBE8-8625-E99B-ED05-0659515FB2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E31F1F-562A-BA9B-B529-25961E6D9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8D415C-36DC-5A14-B3DE-E1814EE70391}"/>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6" name="Footer Placeholder 5">
            <a:extLst>
              <a:ext uri="{FF2B5EF4-FFF2-40B4-BE49-F238E27FC236}">
                <a16:creationId xmlns:a16="http://schemas.microsoft.com/office/drawing/2014/main" id="{35DFF2F4-A79B-11DB-53B8-5FB69972A23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F221CD-6790-7499-0D9E-09EA0796D534}"/>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1552788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1450C-6427-E5B0-DB6A-0B44B234E1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0E5CDE-1E18-8DD0-4CD7-83DF3BF99A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49BCD74-E20A-777F-D063-9C75695F26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98786E-301B-B079-1BB5-333376B26B39}"/>
              </a:ext>
            </a:extLst>
          </p:cNvPr>
          <p:cNvSpPr>
            <a:spLocks noGrp="1"/>
          </p:cNvSpPr>
          <p:nvPr>
            <p:ph type="dt" sz="half" idx="10"/>
          </p:nvPr>
        </p:nvSpPr>
        <p:spPr/>
        <p:txBody>
          <a:bodyPr/>
          <a:lstStyle/>
          <a:p>
            <a:fld id="{E2E07474-A05A-4BB9-AB17-07A2F036BAB5}" type="datetimeFigureOut">
              <a:rPr lang="en-US" smtClean="0"/>
              <a:t>8/28/2026</a:t>
            </a:fld>
            <a:endParaRPr lang="en-US" dirty="0"/>
          </a:p>
        </p:txBody>
      </p:sp>
      <p:sp>
        <p:nvSpPr>
          <p:cNvPr id="6" name="Footer Placeholder 5">
            <a:extLst>
              <a:ext uri="{FF2B5EF4-FFF2-40B4-BE49-F238E27FC236}">
                <a16:creationId xmlns:a16="http://schemas.microsoft.com/office/drawing/2014/main" id="{5696CEDF-854B-E53C-594F-7766BD9885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28DF86F-A580-731C-B3C9-A21246845520}"/>
              </a:ext>
            </a:extLst>
          </p:cNvPr>
          <p:cNvSpPr>
            <a:spLocks noGrp="1"/>
          </p:cNvSpPr>
          <p:nvPr>
            <p:ph type="sldNum" sz="quarter" idx="12"/>
          </p:nvPr>
        </p:nvSpPr>
        <p:spPr/>
        <p:txBody>
          <a:bodyPr/>
          <a:lstStyle/>
          <a:p>
            <a:fld id="{FBB11EB6-E800-4BEF-A48A-AC52DCA8193D}" type="slidenum">
              <a:rPr lang="en-US" smtClean="0"/>
              <a:t>‹#›</a:t>
            </a:fld>
            <a:endParaRPr lang="en-US" dirty="0"/>
          </a:p>
        </p:txBody>
      </p:sp>
    </p:spTree>
    <p:extLst>
      <p:ext uri="{BB962C8B-B14F-4D97-AF65-F5344CB8AC3E}">
        <p14:creationId xmlns:p14="http://schemas.microsoft.com/office/powerpoint/2010/main" val="4121280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theme" Target="../theme/theme2.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8" Type="http://schemas.openxmlformats.org/officeDocument/2006/relationships/slideLayout" Target="../slideLayouts/slideLayout20.xml"/><Relationship Id="rId3"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E4F64E-6E81-98EC-E4CB-48E028BC1D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147A1B-D181-BE1D-EA7B-6575B42F79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00C1-F477-156C-F177-72CE38DA90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E07474-A05A-4BB9-AB17-07A2F036BAB5}" type="datetimeFigureOut">
              <a:rPr lang="en-US" smtClean="0"/>
              <a:t>8/28/2026</a:t>
            </a:fld>
            <a:endParaRPr lang="en-US" dirty="0"/>
          </a:p>
        </p:txBody>
      </p:sp>
      <p:sp>
        <p:nvSpPr>
          <p:cNvPr id="5" name="Footer Placeholder 4">
            <a:extLst>
              <a:ext uri="{FF2B5EF4-FFF2-40B4-BE49-F238E27FC236}">
                <a16:creationId xmlns:a16="http://schemas.microsoft.com/office/drawing/2014/main" id="{ABD67394-18AA-C6EA-4752-6A746C6E01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7E173C31-967E-012E-F5DD-04129A28E0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B11EB6-E800-4BEF-A48A-AC52DCA8193D}" type="slidenum">
              <a:rPr lang="en-US" smtClean="0"/>
              <a:t>‹#›</a:t>
            </a:fld>
            <a:endParaRPr lang="en-US" dirty="0"/>
          </a:p>
        </p:txBody>
      </p:sp>
    </p:spTree>
    <p:extLst>
      <p:ext uri="{BB962C8B-B14F-4D97-AF65-F5344CB8AC3E}">
        <p14:creationId xmlns:p14="http://schemas.microsoft.com/office/powerpoint/2010/main" val="257762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85377671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Lst>
  <p:hf hdr="0" ftr="0" dt="0"/>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slide" Target="slide4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libraries.cste.org/wp-content/uploads/2026/07/CSTE-eCR-Consensus-Criteria-20260204.pdf" TargetMode="External"/><Relationship Id="rId5" Type="http://schemas.openxmlformats.org/officeDocument/2006/relationships/hyperlink" Target="https://www.rckms.org/rckms-authoring-support-team/" TargetMode="External"/><Relationship Id="rId4" Type="http://schemas.openxmlformats.org/officeDocument/2006/relationships/hyperlink" Target="https://rckms.org/content-repository/"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hyperlink" Target="https://cdn.ymaws.com/www.cste.org/resource/resmgr/pdfs/pdfs2/Implementing_Disability_Defi.pdf" TargetMode="External"/><Relationship Id="rId3" Type="http://schemas.openxmlformats.org/officeDocument/2006/relationships/image" Target="../media/image14.jpg"/><Relationship Id="rId7" Type="http://schemas.openxmlformats.org/officeDocument/2006/relationships/hyperlink" Target="https://learn.cste.org/main/learning/learn/courses/d8bd57d3-65d8-428f-aed9-3356b6400b23"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learn.cste.org/main/learning/learn/courses/c167b142-243c-495d-8aa0-cc77188c3333" TargetMode="External"/><Relationship Id="rId5" Type="http://schemas.openxmlformats.org/officeDocument/2006/relationships/hyperlink" Target="https://learn.cste.org/main/learning/learn/courses/393eaa83-ac7f-47bb-ba4d-3e68cdcbac4a" TargetMode="External"/><Relationship Id="rId4" Type="http://schemas.openxmlformats.org/officeDocument/2006/relationships/hyperlink" Target="https://learn.cste.org/main/learning/learn/courses/7cc0e56f-f727-4494-81de-7382975df1e8" TargetMode="External"/><Relationship Id="rId9" Type="http://schemas.openxmlformats.org/officeDocument/2006/relationships/hyperlink" Target="https://www.nihb.org/wp-content/uploads/2026/05/2026-NIHB-Syndromic-Surveillance-Report_FINAL_Sophie-Sembajwe.pdf" TargetMode="External"/></Relationships>
</file>

<file path=ppt/slides/_rels/slide35.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mailto:edx@cdc.gov" TargetMode="External"/><Relationship Id="rId3" Type="http://schemas.openxmlformats.org/officeDocument/2006/relationships/image" Target="../media/image23.svg"/><Relationship Id="rId7" Type="http://schemas.openxmlformats.org/officeDocument/2006/relationships/image" Target="../media/image25.svg"/><Relationship Id="rId2" Type="http://schemas.openxmlformats.org/officeDocument/2006/relationships/notesSlide" Target="../notesSlides/notesSlide36.xml"/><Relationship Id="rId1" Type="http://schemas.openxmlformats.org/officeDocument/2006/relationships/slideLayout" Target="../slideLayouts/slideLayout48.xml"/><Relationship Id="rId6" Type="http://schemas.openxmlformats.org/officeDocument/2006/relationships/hyperlink" Target="https://www.cdc.gov/nndss/technical-resource-center/index.html" TargetMode="External"/><Relationship Id="rId11" Type="http://schemas.openxmlformats.org/officeDocument/2006/relationships/hyperlink" Target="https://www.cdc.gov/" TargetMode="External"/><Relationship Id="rId5" Type="http://schemas.openxmlformats.org/officeDocument/2006/relationships/image" Target="../media/image24.svg"/><Relationship Id="rId10" Type="http://schemas.openxmlformats.org/officeDocument/2006/relationships/hyperlink" Target="https://www.cdc.gov/nndss/case-surveillance-modernization/index.html" TargetMode="External"/><Relationship Id="rId4" Type="http://schemas.openxmlformats.org/officeDocument/2006/relationships/hyperlink" Target="https://www.cdc.gov/nndss/technical-resource-center/news.html" TargetMode="External"/><Relationship Id="rId9" Type="http://schemas.openxmlformats.org/officeDocument/2006/relationships/image" Target="../media/image26.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hyperlink" Target="mailto:edx@cdc.gov" TargetMode="External"/><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40.xml"/><Relationship Id="rId1" Type="http://schemas.openxmlformats.org/officeDocument/2006/relationships/slideLayout" Target="../slideLayouts/slideLayout22.xml"/><Relationship Id="rId4" Type="http://schemas.openxmlformats.org/officeDocument/2006/relationships/slide" Target="slide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slide" Target="slide39.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3E23F-1AA2-5968-61EB-23E965C3077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A4ED8D-E1F8-D996-DDC3-F2360244B4F1}"/>
              </a:ext>
              <a:ext uri="{C183D7F6-B498-43B3-948B-1728B52AA6E4}">
                <adec:decorative xmlns:adec="http://schemas.microsoft.com/office/drawing/2017/decorative" val="1"/>
              </a:ext>
            </a:extLst>
          </p:cNvPr>
          <p:cNvSpPr>
            <a:spLocks noGrp="1"/>
          </p:cNvSpPr>
          <p:nvPr>
            <p:ph type="title" idx="4294967295"/>
          </p:nvPr>
        </p:nvSpPr>
        <p:spPr>
          <a:xfrm>
            <a:off x="617458" y="2747815"/>
            <a:ext cx="9085341" cy="226377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6100" b="1" i="0" u="none" strike="noStrike" kern="1200" cap="none" spc="0" normalizeH="0" baseline="0" noProof="0" dirty="0">
                <a:ln>
                  <a:noFill/>
                </a:ln>
                <a:solidFill>
                  <a:schemeClr val="tx2"/>
                </a:solidFill>
                <a:effectLst/>
                <a:uLnTx/>
                <a:uFillTx/>
                <a:latin typeface="Arial" panose="020B0604020202020204" pitchFamily="34" charset="0"/>
                <a:ea typeface="Roboto" panose="02000000000000000000" pitchFamily="2" charset="0"/>
                <a:cs typeface="Arial" panose="020B0604020202020204" pitchFamily="34" charset="0"/>
              </a:rPr>
              <a:t>NNDSS eSHARE Webinar</a:t>
            </a:r>
          </a:p>
        </p:txBody>
      </p:sp>
      <p:sp>
        <p:nvSpPr>
          <p:cNvPr id="34" name="Text Placeholder 33">
            <a:extLst>
              <a:ext uri="{FF2B5EF4-FFF2-40B4-BE49-F238E27FC236}">
                <a16:creationId xmlns:a16="http://schemas.microsoft.com/office/drawing/2014/main" id="{AB506A76-C87F-CA28-B759-84FEBD97C471}"/>
              </a:ext>
              <a:ext uri="{C183D7F6-B498-43B3-948B-1728B52AA6E4}">
                <adec:decorative xmlns:adec="http://schemas.microsoft.com/office/drawing/2017/decorative" val="1"/>
              </a:ext>
            </a:extLst>
          </p:cNvPr>
          <p:cNvSpPr>
            <a:spLocks noGrp="1"/>
          </p:cNvSpPr>
          <p:nvPr>
            <p:ph type="body" sz="quarter" idx="12"/>
          </p:nvPr>
        </p:nvSpPr>
        <p:spPr>
          <a:xfrm>
            <a:off x="617458" y="2220698"/>
            <a:ext cx="5238566" cy="277780"/>
          </a:xfrm>
        </p:spPr>
        <p:txBody>
          <a:bodyPr/>
          <a:lstStyle/>
          <a:p>
            <a:r>
              <a:rPr lang="en-US" dirty="0"/>
              <a:t>July 2026</a:t>
            </a:r>
          </a:p>
        </p:txBody>
      </p:sp>
      <p:sp>
        <p:nvSpPr>
          <p:cNvPr id="24" name="Text Placeholder 23">
            <a:extLst>
              <a:ext uri="{FF2B5EF4-FFF2-40B4-BE49-F238E27FC236}">
                <a16:creationId xmlns:a16="http://schemas.microsoft.com/office/drawing/2014/main" id="{F648DD9A-96AA-3055-1F96-113C4C5A8E97}"/>
              </a:ext>
              <a:ext uri="{C183D7F6-B498-43B3-948B-1728B52AA6E4}">
                <adec:decorative xmlns:adec="http://schemas.microsoft.com/office/drawing/2017/decorative" val="1"/>
              </a:ext>
            </a:extLst>
          </p:cNvPr>
          <p:cNvSpPr>
            <a:spLocks noGrp="1"/>
          </p:cNvSpPr>
          <p:nvPr>
            <p:ph type="body" sz="quarter" idx="13"/>
          </p:nvPr>
        </p:nvSpPr>
        <p:spPr>
          <a:xfrm>
            <a:off x="617458" y="5260930"/>
            <a:ext cx="8348742" cy="604837"/>
          </a:xfrm>
        </p:spPr>
        <p:txBody>
          <a:bodyPr/>
          <a:lstStyle/>
          <a:p>
            <a:r>
              <a:rPr lang="en-US" sz="2400" dirty="0">
                <a:latin typeface="Nunito Sans Normal"/>
              </a:rPr>
              <a:t>Office of Public Health Data, Surveillance, and Technology</a:t>
            </a:r>
          </a:p>
          <a:p>
            <a:endParaRPr lang="en-US" sz="2400" dirty="0">
              <a:latin typeface="Nunito Sans Normal"/>
            </a:endParaRPr>
          </a:p>
        </p:txBody>
      </p:sp>
      <p:sp>
        <p:nvSpPr>
          <p:cNvPr id="32" name="Text Placeholder 31">
            <a:extLst>
              <a:ext uri="{FF2B5EF4-FFF2-40B4-BE49-F238E27FC236}">
                <a16:creationId xmlns:a16="http://schemas.microsoft.com/office/drawing/2014/main" id="{B7D91212-ACB5-040C-DA3A-0DAAA6FF80DD}"/>
              </a:ext>
              <a:ext uri="{C183D7F6-B498-43B3-948B-1728B52AA6E4}">
                <adec:decorative xmlns:adec="http://schemas.microsoft.com/office/drawing/2017/decorative" val="1"/>
              </a:ext>
            </a:extLst>
          </p:cNvPr>
          <p:cNvSpPr>
            <a:spLocks noGrp="1"/>
          </p:cNvSpPr>
          <p:nvPr>
            <p:ph type="body" sz="quarter" idx="14"/>
          </p:nvPr>
        </p:nvSpPr>
        <p:spPr>
          <a:xfrm>
            <a:off x="637291" y="5865767"/>
            <a:ext cx="4733717" cy="629896"/>
          </a:xfrm>
        </p:spPr>
        <p:txBody>
          <a:bodyPr/>
          <a:lstStyle/>
          <a:p>
            <a:r>
              <a:rPr lang="en-US" sz="1800" i="0" dirty="0">
                <a:latin typeface="Nunito Sans Normal"/>
              </a:rPr>
              <a:t>July 21, 2026</a:t>
            </a:r>
          </a:p>
        </p:txBody>
      </p:sp>
    </p:spTree>
    <p:extLst>
      <p:ext uri="{BB962C8B-B14F-4D97-AF65-F5344CB8AC3E}">
        <p14:creationId xmlns:p14="http://schemas.microsoft.com/office/powerpoint/2010/main" val="3668157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98E91-9595-DAE7-DED0-016AD8BECBD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atin typeface="Aptos Display" panose="020B0004020202020204" pitchFamily="34" charset="0"/>
              </a:rPr>
              <a:t>2026-2027 CSTE Executive Board </a:t>
            </a:r>
          </a:p>
        </p:txBody>
      </p:sp>
      <p:pic>
        <p:nvPicPr>
          <p:cNvPr id="8" name="Content Placeholder 7" descr="&#10;Organizational chart displaying 2026-2027 CSTE Executive Board members, divided into Officers and Members-at-Large sections with headshots, names, and states. Green text highlights newly elected board members or those with new roles, with a color-coded legend for Officers in blue and Members-at-Large in purple.&#10;">
            <a:extLst>
              <a:ext uri="{FF2B5EF4-FFF2-40B4-BE49-F238E27FC236}">
                <a16:creationId xmlns:a16="http://schemas.microsoft.com/office/drawing/2014/main" id="{70328717-8F2F-E9DB-A120-646B28431E45}"/>
              </a:ext>
              <a:ext uri="{C183D7F6-B498-43B3-948B-1728B52AA6E4}">
                <adec:decorative xmlns:adec="http://schemas.microsoft.com/office/drawing/2017/decorative" val="0"/>
              </a:ext>
            </a:extLst>
          </p:cNvPr>
          <p:cNvPicPr>
            <a:picLocks noGrp="1" noChangeAspect="1"/>
          </p:cNvPicPr>
          <p:nvPr>
            <p:ph sz="half" idx="1"/>
          </p:nvPr>
        </p:nvPicPr>
        <p:blipFill>
          <a:blip r:embed="rId3"/>
          <a:srcRect/>
          <a:stretch>
            <a:fillRect/>
          </a:stretch>
        </p:blipFill>
        <p:spPr>
          <a:xfrm>
            <a:off x="3629" y="-2151"/>
            <a:ext cx="12191999" cy="6845746"/>
          </a:xfrm>
          <a:prstGeom prst="rect">
            <a:avLst/>
          </a:prstGeom>
        </p:spPr>
      </p:pic>
      <p:sp>
        <p:nvSpPr>
          <p:cNvPr id="9" name="TextBox 8">
            <a:extLst>
              <a:ext uri="{FF2B5EF4-FFF2-40B4-BE49-F238E27FC236}">
                <a16:creationId xmlns:a16="http://schemas.microsoft.com/office/drawing/2014/main" id="{7C3D012E-A66B-9523-DD3D-9FFB672A0832}"/>
              </a:ext>
            </a:extLst>
          </p:cNvPr>
          <p:cNvSpPr txBox="1"/>
          <p:nvPr/>
        </p:nvSpPr>
        <p:spPr>
          <a:xfrm>
            <a:off x="5990771" y="6571734"/>
            <a:ext cx="61976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hlinkClick r:id="rId4" action="ppaction://hlinksldjump"/>
              </a:rPr>
              <a:t>Section 508 alternative text version available on slide 41  </a:t>
            </a:r>
            <a:endParaRPr kumimoji="0" lang="en-US" sz="1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462260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61116A-81EA-ECA6-C46F-F920D3B9E272}"/>
              </a:ext>
            </a:extLst>
          </p:cNvPr>
          <p:cNvSpPr>
            <a:spLocks noGrp="1"/>
          </p:cNvSpPr>
          <p:nvPr>
            <p:ph type="title"/>
          </p:nvPr>
        </p:nvSpPr>
        <p:spPr/>
        <p:txBody>
          <a:bodyPr/>
          <a:lstStyle/>
          <a:p>
            <a:r>
              <a:rPr lang="en-US" b="1" dirty="0">
                <a:latin typeface="Aptos Display" panose="020B0004020202020204" pitchFamily="34" charset="0"/>
              </a:rPr>
              <a:t>Plenary Sessions</a:t>
            </a:r>
          </a:p>
        </p:txBody>
      </p:sp>
      <p:sp>
        <p:nvSpPr>
          <p:cNvPr id="5" name="Content Placeholder 4">
            <a:extLst>
              <a:ext uri="{FF2B5EF4-FFF2-40B4-BE49-F238E27FC236}">
                <a16:creationId xmlns:a16="http://schemas.microsoft.com/office/drawing/2014/main" id="{A8536446-F367-0EAC-1384-C167AAEE5D4D}"/>
              </a:ext>
            </a:extLst>
          </p:cNvPr>
          <p:cNvSpPr>
            <a:spLocks noGrp="1"/>
          </p:cNvSpPr>
          <p:nvPr>
            <p:ph sz="half" idx="1"/>
          </p:nvPr>
        </p:nvSpPr>
        <p:spPr>
          <a:xfrm>
            <a:off x="722086" y="1825625"/>
            <a:ext cx="3251200" cy="4084521"/>
          </a:xfrm>
        </p:spPr>
        <p:txBody>
          <a:bodyPr vert="horz" lIns="91440" tIns="45720" rIns="91440" bIns="45720" rtlCol="0" anchor="t">
            <a:normAutofit fontScale="92500" lnSpcReduction="10000"/>
          </a:bodyPr>
          <a:lstStyle/>
          <a:p>
            <a:pPr marL="0" indent="0" algn="ctr">
              <a:buNone/>
            </a:pPr>
            <a:r>
              <a:rPr lang="en-US" b="1" dirty="0">
                <a:latin typeface="Aptos" panose="020B0004020202020204" pitchFamily="34" charset="0"/>
              </a:rPr>
              <a:t>Monday: The Midnight Call for Health </a:t>
            </a:r>
            <a:endParaRPr lang="en-US" dirty="0">
              <a:latin typeface="Aptos" panose="020B0004020202020204" pitchFamily="34" charset="0"/>
            </a:endParaRPr>
          </a:p>
          <a:p>
            <a:r>
              <a:rPr lang="en-US" dirty="0">
                <a:latin typeface="Aptos" panose="020B0004020202020204" pitchFamily="34" charset="0"/>
              </a:rPr>
              <a:t>Dr. Bisola Ojikutu, Boston Public Health Commission</a:t>
            </a: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cxnSp>
        <p:nvCxnSpPr>
          <p:cNvPr id="8" name="Straight Arrow Connector 7">
            <a:extLst>
              <a:ext uri="{FF2B5EF4-FFF2-40B4-BE49-F238E27FC236}">
                <a16:creationId xmlns:a16="http://schemas.microsoft.com/office/drawing/2014/main" id="{B7477B23-0F3F-C7F9-9403-012470AB1EFD}"/>
              </a:ext>
              <a:ext uri="{C183D7F6-B498-43B3-948B-1728B52AA6E4}">
                <adec:decorative xmlns:adec="http://schemas.microsoft.com/office/drawing/2017/decorative" val="1"/>
              </a:ext>
            </a:extLst>
          </p:cNvPr>
          <p:cNvCxnSpPr/>
          <p:nvPr/>
        </p:nvCxnSpPr>
        <p:spPr>
          <a:xfrm>
            <a:off x="3966575" y="1748672"/>
            <a:ext cx="28133" cy="3934762"/>
          </a:xfrm>
          <a:prstGeom prst="straightConnector1">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6" name="Content Placeholder 5">
            <a:extLst>
              <a:ext uri="{FF2B5EF4-FFF2-40B4-BE49-F238E27FC236}">
                <a16:creationId xmlns:a16="http://schemas.microsoft.com/office/drawing/2014/main" id="{C3BE35BF-E79A-B009-08A3-990D6303722F}"/>
              </a:ext>
            </a:extLst>
          </p:cNvPr>
          <p:cNvSpPr>
            <a:spLocks noGrp="1"/>
          </p:cNvSpPr>
          <p:nvPr>
            <p:ph sz="half" idx="2"/>
          </p:nvPr>
        </p:nvSpPr>
        <p:spPr>
          <a:xfrm>
            <a:off x="4212772" y="1796597"/>
            <a:ext cx="3497942" cy="4113549"/>
          </a:xfrm>
        </p:spPr>
        <p:txBody>
          <a:bodyPr vert="horz" lIns="91440" tIns="45720" rIns="91440" bIns="45720" rtlCol="0" anchor="t">
            <a:normAutofit fontScale="92500" lnSpcReduction="10000"/>
          </a:bodyPr>
          <a:lstStyle/>
          <a:p>
            <a:pPr marL="0" indent="0" algn="ctr">
              <a:buNone/>
            </a:pPr>
            <a:r>
              <a:rPr lang="en-US" b="1" dirty="0">
                <a:latin typeface="Aptos" panose="020B0004020202020204" pitchFamily="34" charset="0"/>
              </a:rPr>
              <a:t>Tuesday: The AI Revolution in Public Health: Promise, Peril, and Accountability </a:t>
            </a:r>
          </a:p>
          <a:p>
            <a:r>
              <a:rPr lang="en-US" dirty="0">
                <a:latin typeface="Aptos" panose="020B0004020202020204" pitchFamily="34" charset="0"/>
              </a:rPr>
              <a:t>Robbie Goldstein, MA Department of Public Health Commissioner</a:t>
            </a:r>
          </a:p>
          <a:p>
            <a:r>
              <a:rPr lang="en-US" dirty="0">
                <a:latin typeface="Aptos" panose="020B0004020202020204" pitchFamily="34" charset="0"/>
              </a:rPr>
              <a:t>Kara Swisher, New York Magazine</a:t>
            </a:r>
          </a:p>
          <a:p>
            <a:endParaRPr lang="en-US" dirty="0">
              <a:latin typeface="Aptos" panose="020B0004020202020204" pitchFamily="34" charset="0"/>
            </a:endParaRPr>
          </a:p>
          <a:p>
            <a:endParaRPr lang="en-US" dirty="0">
              <a:latin typeface="Aptos" panose="020B0004020202020204" pitchFamily="34" charset="0"/>
            </a:endParaRPr>
          </a:p>
        </p:txBody>
      </p:sp>
      <p:cxnSp>
        <p:nvCxnSpPr>
          <p:cNvPr id="10" name="Straight Arrow Connector 9">
            <a:extLst>
              <a:ext uri="{FF2B5EF4-FFF2-40B4-BE49-F238E27FC236}">
                <a16:creationId xmlns:a16="http://schemas.microsoft.com/office/drawing/2014/main" id="{B2539D66-47F0-753B-F3BD-9F5418A81BC2}"/>
              </a:ext>
              <a:ext uri="{C183D7F6-B498-43B3-948B-1728B52AA6E4}">
                <adec:decorative xmlns:adec="http://schemas.microsoft.com/office/drawing/2017/decorative" val="1"/>
              </a:ext>
            </a:extLst>
          </p:cNvPr>
          <p:cNvCxnSpPr/>
          <p:nvPr/>
        </p:nvCxnSpPr>
        <p:spPr>
          <a:xfrm>
            <a:off x="7986336" y="1745491"/>
            <a:ext cx="20876" cy="3945698"/>
          </a:xfrm>
          <a:prstGeom prst="straightConnector1">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7" name="TextBox 6" descr="The Monday plenary was titled The Midnight Call for Health hosted by Dr. Bisola Ojikutu, Boston Public Health Commission. The Tuesday plenary was titled The AI Revolution in Public Health: Promise, Peril, and Accountability hosted by Robbie Goldstein, MA Department of Public Health Commissioner and &#10;Kara Swisher, New York Magazine. Lastly, the Wednesday planary was titled Resilience and Moving Forward hosted by Dr. Allision Arwady, CDC and &#10;Dr. Leonard Marcus, Harvard&#10;&#10;&#10;&#10;">
            <a:extLst>
              <a:ext uri="{FF2B5EF4-FFF2-40B4-BE49-F238E27FC236}">
                <a16:creationId xmlns:a16="http://schemas.microsoft.com/office/drawing/2014/main" id="{FC7BBA01-C24D-BA30-DDFA-FB8DEB3FBF1B}"/>
              </a:ext>
            </a:extLst>
          </p:cNvPr>
          <p:cNvSpPr txBox="1"/>
          <p:nvPr/>
        </p:nvSpPr>
        <p:spPr>
          <a:xfrm>
            <a:off x="8080083" y="1804941"/>
            <a:ext cx="3441774" cy="3328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latin typeface="Aptos" panose="020B0004020202020204" pitchFamily="34" charset="0"/>
              </a:rPr>
              <a:t>Wednesday: Resilience and Moving Forward</a:t>
            </a:r>
          </a:p>
          <a:p>
            <a:pPr marL="285750" indent="-285750">
              <a:lnSpc>
                <a:spcPct val="90000"/>
              </a:lnSpc>
              <a:spcBef>
                <a:spcPts val="1000"/>
              </a:spcBef>
              <a:buFont typeface="Arial"/>
              <a:buChar char="•"/>
            </a:pPr>
            <a:r>
              <a:rPr lang="en-US" sz="2600" dirty="0">
                <a:latin typeface="Aptos" panose="020B0004020202020204" pitchFamily="34" charset="0"/>
              </a:rPr>
              <a:t>Dr. Allision Arwady, CDC</a:t>
            </a:r>
          </a:p>
          <a:p>
            <a:pPr marL="285750" indent="-285750">
              <a:lnSpc>
                <a:spcPct val="90000"/>
              </a:lnSpc>
              <a:spcBef>
                <a:spcPts val="1000"/>
              </a:spcBef>
              <a:buFont typeface="Arial"/>
              <a:buChar char="•"/>
            </a:pPr>
            <a:r>
              <a:rPr lang="en-US" sz="2600" dirty="0">
                <a:latin typeface="Aptos" panose="020B0004020202020204" pitchFamily="34" charset="0"/>
              </a:rPr>
              <a:t>Dr. Leonard Marcus, Harvard</a:t>
            </a:r>
          </a:p>
          <a:p>
            <a:endParaRPr lang="en-US" sz="2200" dirty="0">
              <a:latin typeface="Aptos" panose="020B0004020202020204" pitchFamily="34" charset="0"/>
            </a:endParaRPr>
          </a:p>
        </p:txBody>
      </p:sp>
    </p:spTree>
    <p:extLst>
      <p:ext uri="{BB962C8B-B14F-4D97-AF65-F5344CB8AC3E}">
        <p14:creationId xmlns:p14="http://schemas.microsoft.com/office/powerpoint/2010/main" val="797905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2F68B27-D7AC-60B5-DF14-121676453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50EDB-8A5C-857B-A32A-3F52A36E9363}"/>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Sunday Workshop Review: Informatics &amp; Data Modernization</a:t>
            </a:r>
          </a:p>
        </p:txBody>
      </p:sp>
      <p:sp>
        <p:nvSpPr>
          <p:cNvPr id="3" name="Content Placeholder 2">
            <a:extLst>
              <a:ext uri="{FF2B5EF4-FFF2-40B4-BE49-F238E27FC236}">
                <a16:creationId xmlns:a16="http://schemas.microsoft.com/office/drawing/2014/main" id="{FB9F2056-C8C3-6E67-D5EB-6E254D7E4BBB}"/>
              </a:ext>
            </a:extLst>
          </p:cNvPr>
          <p:cNvSpPr>
            <a:spLocks noGrp="1"/>
          </p:cNvSpPr>
          <p:nvPr>
            <p:ph idx="1"/>
          </p:nvPr>
        </p:nvSpPr>
        <p:spPr>
          <a:xfrm>
            <a:off x="838200" y="2252545"/>
            <a:ext cx="10515600" cy="3924417"/>
          </a:xfrm>
        </p:spPr>
        <p:txBody>
          <a:bodyPr vert="horz" lIns="91440" tIns="45720" rIns="91440" bIns="45720" rtlCol="0" anchor="t">
            <a:normAutofit lnSpcReduction="10000"/>
          </a:bodyPr>
          <a:lstStyle/>
          <a:p>
            <a:r>
              <a:rPr lang="en-US" dirty="0">
                <a:latin typeface="Aptos" panose="020B0004020202020204" pitchFamily="34" charset="0"/>
              </a:rPr>
              <a:t>"The Boston Data Party: Revolutionizing Public Health Surveillance and Informatics"</a:t>
            </a:r>
          </a:p>
          <a:p>
            <a:r>
              <a:rPr lang="en-US" dirty="0">
                <a:latin typeface="Aptos" panose="020B0004020202020204" pitchFamily="34" charset="0"/>
              </a:rPr>
              <a:t>Objectives</a:t>
            </a:r>
          </a:p>
          <a:p>
            <a:pPr lvl="1">
              <a:buFont typeface="Courier New" panose="020B0604020202020204" pitchFamily="34" charset="0"/>
              <a:buChar char="o"/>
            </a:pPr>
            <a:r>
              <a:rPr lang="en-US" dirty="0">
                <a:latin typeface="Aptos" panose="020B0004020202020204" pitchFamily="34" charset="0"/>
              </a:rPr>
              <a:t>Participants will discuss and analyze scenarios to identify key challenges and emerging opportunities.  </a:t>
            </a:r>
          </a:p>
          <a:p>
            <a:pPr lvl="1">
              <a:buFont typeface="Courier New" panose="020B0604020202020204" pitchFamily="34" charset="0"/>
              <a:buChar char="o"/>
            </a:pPr>
            <a:r>
              <a:rPr lang="en-US" dirty="0">
                <a:latin typeface="Aptos" panose="020B0004020202020204" pitchFamily="34" charset="0"/>
              </a:rPr>
              <a:t>Participants will produce a cohesive, collective output through the rotating world café process.  </a:t>
            </a:r>
          </a:p>
          <a:p>
            <a:pPr lvl="1">
              <a:buFont typeface="Courier New" panose="020B0604020202020204" pitchFamily="34" charset="0"/>
              <a:buChar char="o"/>
            </a:pPr>
            <a:r>
              <a:rPr lang="en-US" dirty="0">
                <a:latin typeface="Aptos" panose="020B0004020202020204" pitchFamily="34" charset="0"/>
              </a:rPr>
              <a:t>Participants will evaluate and prioritize scenario-based solutions and barriers using dot-voting to surface key themes (e.g., high impact, major barriers, innovative) that will inform future CSTE member discussions and products.</a:t>
            </a:r>
          </a:p>
          <a:p>
            <a:pPr lvl="1">
              <a:buFont typeface="Courier New" panose="020B0604020202020204" pitchFamily="34" charset="0"/>
              <a:buChar char="o"/>
            </a:pPr>
            <a:endParaRPr lang="en-US" dirty="0">
              <a:latin typeface="Aptos" panose="020B0004020202020204" pitchFamily="34" charset="0"/>
            </a:endParaRPr>
          </a:p>
        </p:txBody>
      </p:sp>
    </p:spTree>
    <p:extLst>
      <p:ext uri="{BB962C8B-B14F-4D97-AF65-F5344CB8AC3E}">
        <p14:creationId xmlns:p14="http://schemas.microsoft.com/office/powerpoint/2010/main" val="2028245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3C4BDFC-8E30-9D6B-9FF9-2FF9E94F4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2BB64-B2CB-556F-A9A4-3EBBC7E5AD93}"/>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Sunday Workshop Review: Informatics &amp; Data Modernization </a:t>
            </a:r>
            <a:r>
              <a:rPr lang="en-US" sz="3600" b="1" dirty="0">
                <a:solidFill>
                  <a:srgbClr val="FCF4E7"/>
                </a:solidFill>
                <a:latin typeface="Aptos Display" panose="020B0004020202020204" pitchFamily="34" charset="0"/>
              </a:rPr>
              <a:t>1</a:t>
            </a:r>
          </a:p>
        </p:txBody>
      </p:sp>
      <p:sp>
        <p:nvSpPr>
          <p:cNvPr id="6" name="Content Placeholder 2">
            <a:extLst>
              <a:ext uri="{FF2B5EF4-FFF2-40B4-BE49-F238E27FC236}">
                <a16:creationId xmlns:a16="http://schemas.microsoft.com/office/drawing/2014/main" id="{26C79B05-7F8F-309A-9680-A2E0D4003543}"/>
              </a:ext>
            </a:extLst>
          </p:cNvPr>
          <p:cNvSpPr>
            <a:spLocks noGrp="1"/>
          </p:cNvSpPr>
          <p:nvPr>
            <p:ph idx="1"/>
          </p:nvPr>
        </p:nvSpPr>
        <p:spPr>
          <a:xfrm>
            <a:off x="838200" y="2252545"/>
            <a:ext cx="10515600" cy="3924417"/>
          </a:xfrm>
        </p:spPr>
        <p:txBody>
          <a:bodyPr vert="horz" lIns="91440" tIns="45720" rIns="91440" bIns="45720" rtlCol="0" anchor="t">
            <a:normAutofit lnSpcReduction="10000"/>
          </a:bodyPr>
          <a:lstStyle/>
          <a:p>
            <a:r>
              <a:rPr lang="en-US" dirty="0">
                <a:latin typeface="Aptos" panose="020B0004020202020204" pitchFamily="34" charset="0"/>
              </a:rPr>
              <a:t>Half-day morning workshop</a:t>
            </a:r>
          </a:p>
          <a:p>
            <a:r>
              <a:rPr lang="en-US" dirty="0">
                <a:latin typeface="Aptos" panose="020B0004020202020204" pitchFamily="34" charset="0"/>
              </a:rPr>
              <a:t>CDC Opening Remarks</a:t>
            </a:r>
          </a:p>
          <a:p>
            <a:r>
              <a:rPr lang="en-US" dirty="0">
                <a:latin typeface="Aptos" panose="020B0004020202020204" pitchFamily="34" charset="0"/>
              </a:rPr>
              <a:t>Three scenarios: Considering key needs to discontinue manual reporting for eCR, discussing surveillance system functionality in context of a rubella outbreak, and evaluating data visualization tools to preserve essential functions and reduce cost</a:t>
            </a:r>
          </a:p>
          <a:p>
            <a:pPr lvl="1">
              <a:buFont typeface="Courier New" panose="020B0604020202020204" pitchFamily="34" charset="0"/>
              <a:buChar char="o"/>
            </a:pPr>
            <a:r>
              <a:rPr lang="en-US" dirty="0">
                <a:latin typeface="Aptos" panose="020B0004020202020204" pitchFamily="34" charset="0"/>
              </a:rPr>
              <a:t>Facilitators led attendees through table-discussions on these via a World Café</a:t>
            </a:r>
          </a:p>
          <a:p>
            <a:pPr lvl="1">
              <a:buFont typeface="Courier New" panose="020B0604020202020204" pitchFamily="34" charset="0"/>
              <a:buChar char="o"/>
            </a:pPr>
            <a:r>
              <a:rPr lang="en-US" dirty="0">
                <a:latin typeface="Aptos" panose="020B0004020202020204" pitchFamily="34" charset="0"/>
              </a:rPr>
              <a:t>Attendees engaged in a gallery walk to review outputs and dot vote on key priorities/needs, barriers/challenges, and innovative/nice-to-have ideas</a:t>
            </a:r>
          </a:p>
        </p:txBody>
      </p:sp>
    </p:spTree>
    <p:extLst>
      <p:ext uri="{BB962C8B-B14F-4D97-AF65-F5344CB8AC3E}">
        <p14:creationId xmlns:p14="http://schemas.microsoft.com/office/powerpoint/2010/main" val="2964423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FC45B52-2913-531D-2B30-EA1F1F04B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FC872D-CE9C-6EB9-8B0F-46FAF52441DA}"/>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Sunday Workshop Review: Informatics &amp; Data Modernization </a:t>
            </a:r>
            <a:r>
              <a:rPr lang="en-US" sz="3600" b="1" dirty="0">
                <a:solidFill>
                  <a:srgbClr val="FCF4E7"/>
                </a:solidFill>
                <a:latin typeface="Aptos Display" panose="020B0004020202020204" pitchFamily="34" charset="0"/>
              </a:rPr>
              <a:t>2</a:t>
            </a:r>
          </a:p>
        </p:txBody>
      </p:sp>
      <p:sp>
        <p:nvSpPr>
          <p:cNvPr id="6" name="Content Placeholder 2">
            <a:extLst>
              <a:ext uri="{FF2B5EF4-FFF2-40B4-BE49-F238E27FC236}">
                <a16:creationId xmlns:a16="http://schemas.microsoft.com/office/drawing/2014/main" id="{F016E699-7E1D-24CA-450F-C6E37173AC82}"/>
              </a:ext>
            </a:extLst>
          </p:cNvPr>
          <p:cNvSpPr>
            <a:spLocks noGrp="1"/>
          </p:cNvSpPr>
          <p:nvPr>
            <p:ph idx="1"/>
          </p:nvPr>
        </p:nvSpPr>
        <p:spPr>
          <a:xfrm>
            <a:off x="838200" y="2252545"/>
            <a:ext cx="5580743" cy="3924417"/>
          </a:xfrm>
        </p:spPr>
        <p:txBody>
          <a:bodyPr vert="horz" lIns="91440" tIns="45720" rIns="91440" bIns="45720" rtlCol="0" anchor="t">
            <a:normAutofit lnSpcReduction="10000"/>
          </a:bodyPr>
          <a:lstStyle/>
          <a:p>
            <a:r>
              <a:rPr lang="en-US" dirty="0">
                <a:latin typeface="Aptos" panose="020B0004020202020204" pitchFamily="34" charset="0"/>
              </a:rPr>
              <a:t>196 attendees representing 62 STLT jurisdictions, CDC, non-profits, private sector, Tribal-serving, and academia</a:t>
            </a:r>
          </a:p>
          <a:p>
            <a:r>
              <a:rPr lang="en-US" dirty="0">
                <a:latin typeface="Aptos" panose="020B0004020202020204" pitchFamily="34" charset="0"/>
              </a:rPr>
              <a:t>Next Steps</a:t>
            </a:r>
          </a:p>
          <a:p>
            <a:pPr lvl="1">
              <a:buFont typeface="Courier New" panose="020B0604020202020204" pitchFamily="34" charset="0"/>
              <a:buChar char="o"/>
            </a:pPr>
            <a:r>
              <a:rPr lang="en-US" dirty="0">
                <a:latin typeface="Aptos" panose="020B0004020202020204" pitchFamily="34" charset="0"/>
              </a:rPr>
              <a:t>Share out document containing raw and summarized outputs with attendees and CSTE S/I Chairs</a:t>
            </a:r>
          </a:p>
          <a:p>
            <a:pPr lvl="1">
              <a:buFont typeface="Courier New" panose="020B0604020202020204" pitchFamily="34" charset="0"/>
              <a:buChar char="o"/>
            </a:pPr>
            <a:r>
              <a:rPr lang="en-US" dirty="0">
                <a:latin typeface="Aptos" panose="020B0004020202020204" pitchFamily="34" charset="0"/>
              </a:rPr>
              <a:t>CSTE S/I Chairs review and identify areas to bring to their specific communities</a:t>
            </a:r>
          </a:p>
        </p:txBody>
      </p:sp>
      <p:pic>
        <p:nvPicPr>
          <p:cNvPr id="4" name="Picture 3" descr="A group of people posing for a photo for a workshop titled Informatics &amp; Data Modernization. All people are standing in front of a Boston CSTE Annual Conference slide projected onto a screen.">
            <a:extLst>
              <a:ext uri="{FF2B5EF4-FFF2-40B4-BE49-F238E27FC236}">
                <a16:creationId xmlns:a16="http://schemas.microsoft.com/office/drawing/2014/main" id="{56348252-5ED6-7967-6B8F-22DD79578702}"/>
              </a:ext>
            </a:extLst>
          </p:cNvPr>
          <p:cNvPicPr>
            <a:picLocks noChangeAspect="1"/>
          </p:cNvPicPr>
          <p:nvPr/>
        </p:nvPicPr>
        <p:blipFill>
          <a:blip r:embed="rId4"/>
          <a:stretch>
            <a:fillRect/>
          </a:stretch>
        </p:blipFill>
        <p:spPr>
          <a:xfrm>
            <a:off x="6854824" y="2248580"/>
            <a:ext cx="4861379" cy="3696154"/>
          </a:xfrm>
          <a:prstGeom prst="rect">
            <a:avLst/>
          </a:prstGeom>
        </p:spPr>
      </p:pic>
    </p:spTree>
    <p:extLst>
      <p:ext uri="{BB962C8B-B14F-4D97-AF65-F5344CB8AC3E}">
        <p14:creationId xmlns:p14="http://schemas.microsoft.com/office/powerpoint/2010/main" val="4184658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BF6FCB5-8047-E695-3AA7-EDA5AD7D1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9DC7B-8F54-E643-25E6-D952BD045F74}"/>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Sunday Workshop Review: Practical AI for Public Health</a:t>
            </a:r>
          </a:p>
        </p:txBody>
      </p:sp>
      <p:sp>
        <p:nvSpPr>
          <p:cNvPr id="3" name="Content Placeholder 2">
            <a:extLst>
              <a:ext uri="{FF2B5EF4-FFF2-40B4-BE49-F238E27FC236}">
                <a16:creationId xmlns:a16="http://schemas.microsoft.com/office/drawing/2014/main" id="{FF10829C-ECB0-6AC7-FC3A-201720A3BBF1}"/>
              </a:ext>
            </a:extLst>
          </p:cNvPr>
          <p:cNvSpPr>
            <a:spLocks noGrp="1"/>
          </p:cNvSpPr>
          <p:nvPr>
            <p:ph idx="1"/>
          </p:nvPr>
        </p:nvSpPr>
        <p:spPr>
          <a:xfrm>
            <a:off x="838200" y="2252545"/>
            <a:ext cx="10515600" cy="3924417"/>
          </a:xfrm>
        </p:spPr>
        <p:txBody>
          <a:bodyPr vert="horz" lIns="91440" tIns="45720" rIns="91440" bIns="45720" rtlCol="0" anchor="t">
            <a:normAutofit fontScale="92500" lnSpcReduction="20000"/>
          </a:bodyPr>
          <a:lstStyle/>
          <a:p>
            <a:r>
              <a:rPr lang="en-US" dirty="0">
                <a:latin typeface=""/>
                <a:cs typeface="Arial"/>
              </a:rPr>
              <a:t>"Navigating the AI Harbor: A Hands-on Workshop for Modern Epidemiologists"</a:t>
            </a:r>
          </a:p>
          <a:p>
            <a:r>
              <a:rPr lang="en-US" dirty="0">
                <a:latin typeface=""/>
                <a:cs typeface="Arial"/>
              </a:rPr>
              <a:t>Hosted in Partnership with PubHealth Futures</a:t>
            </a:r>
          </a:p>
          <a:p>
            <a:r>
              <a:rPr lang="en-US" dirty="0">
                <a:latin typeface=""/>
                <a:cs typeface="Arial"/>
              </a:rPr>
              <a:t>Objectives</a:t>
            </a:r>
          </a:p>
          <a:p>
            <a:pPr lvl="1"/>
            <a:r>
              <a:rPr lang="en-US" dirty="0">
                <a:latin typeface=""/>
                <a:cs typeface="Arial"/>
              </a:rPr>
              <a:t>Identify high-impact AI use cases relevant to your jurisdiction’s data workflows</a:t>
            </a:r>
          </a:p>
          <a:p>
            <a:pPr lvl="1"/>
            <a:r>
              <a:rPr lang="en-US" dirty="0">
                <a:latin typeface=""/>
                <a:cs typeface="Arial"/>
              </a:rPr>
              <a:t>Apply prompt engineering techniques to extract structured information from unstructured public health data (e.g., electronic case reports)</a:t>
            </a:r>
            <a:endParaRPr lang="en-US" dirty="0">
              <a:latin typeface=""/>
            </a:endParaRPr>
          </a:p>
          <a:p>
            <a:pPr lvl="1"/>
            <a:r>
              <a:rPr lang="en-US" dirty="0">
                <a:latin typeface=""/>
                <a:cs typeface="Arial"/>
              </a:rPr>
              <a:t>Understand how to generate and use synthetic data to prototype AI solutions without compromising PII</a:t>
            </a:r>
            <a:endParaRPr lang="en-US" dirty="0">
              <a:latin typeface=""/>
            </a:endParaRPr>
          </a:p>
          <a:p>
            <a:pPr lvl="1"/>
            <a:r>
              <a:rPr lang="en-US" dirty="0">
                <a:latin typeface=""/>
                <a:cs typeface="Arial"/>
              </a:rPr>
              <a:t>Build interactive dashboards and analytics from AI-processed public health data</a:t>
            </a:r>
            <a:endParaRPr lang="en-US" dirty="0">
              <a:latin typeface=""/>
            </a:endParaRPr>
          </a:p>
          <a:p>
            <a:pPr lvl="1"/>
            <a:r>
              <a:rPr lang="en-US" dirty="0">
                <a:latin typeface=""/>
                <a:cs typeface="Arial"/>
              </a:rPr>
              <a:t>Evaluate foundational steps for bringing AI into your agency, from data readiness to enterprise capability</a:t>
            </a:r>
            <a:endParaRPr lang="en-US" dirty="0">
              <a:latin typeface=""/>
            </a:endParaRPr>
          </a:p>
          <a:p>
            <a:pPr lvl="1"/>
            <a:endParaRPr lang="en-US" dirty="0">
              <a:latin typeface=""/>
              <a:cs typeface="Arial"/>
            </a:endParaRPr>
          </a:p>
        </p:txBody>
      </p:sp>
    </p:spTree>
    <p:extLst>
      <p:ext uri="{BB962C8B-B14F-4D97-AF65-F5344CB8AC3E}">
        <p14:creationId xmlns:p14="http://schemas.microsoft.com/office/powerpoint/2010/main" val="2661619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FB4B9F-A47D-ACD0-53D2-44FAEF2AA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5F77B1-47BB-C70F-8558-B05DCC82E885}"/>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Sunday Workshop Review: Practical AI for Public Health </a:t>
            </a:r>
            <a:r>
              <a:rPr lang="en-US" sz="3600" b="1" dirty="0">
                <a:solidFill>
                  <a:srgbClr val="FCF4E7"/>
                </a:solidFill>
                <a:latin typeface="Aptos Display" panose="020B0004020202020204" pitchFamily="34" charset="0"/>
              </a:rPr>
              <a:t>1</a:t>
            </a:r>
          </a:p>
        </p:txBody>
      </p:sp>
      <p:sp>
        <p:nvSpPr>
          <p:cNvPr id="3" name="Content Placeholder 2">
            <a:extLst>
              <a:ext uri="{FF2B5EF4-FFF2-40B4-BE49-F238E27FC236}">
                <a16:creationId xmlns:a16="http://schemas.microsoft.com/office/drawing/2014/main" id="{65318F59-0A90-E3EF-14E6-3863DBA48A59}"/>
              </a:ext>
            </a:extLst>
          </p:cNvPr>
          <p:cNvSpPr>
            <a:spLocks noGrp="1"/>
          </p:cNvSpPr>
          <p:nvPr>
            <p:ph idx="1"/>
          </p:nvPr>
        </p:nvSpPr>
        <p:spPr>
          <a:xfrm>
            <a:off x="838200" y="2252545"/>
            <a:ext cx="10515600" cy="3924417"/>
          </a:xfrm>
        </p:spPr>
        <p:txBody>
          <a:bodyPr vert="horz" lIns="91440" tIns="45720" rIns="91440" bIns="45720" rtlCol="0" anchor="t">
            <a:normAutofit/>
          </a:bodyPr>
          <a:lstStyle/>
          <a:p>
            <a:r>
              <a:rPr lang="en-US" dirty="0">
                <a:latin typeface="Aptos" panose="020B0004020202020204" pitchFamily="34" charset="0"/>
                <a:cs typeface="Arial"/>
              </a:rPr>
              <a:t>211 attendees from 69 different STLT jurisdictions, CDC, non-profits, private sector, Tribal-serving, and academia.</a:t>
            </a:r>
          </a:p>
          <a:p>
            <a:r>
              <a:rPr lang="en-US" dirty="0">
                <a:latin typeface="Aptos" panose="020B0004020202020204" pitchFamily="34" charset="0"/>
                <a:cs typeface="Arial"/>
              </a:rPr>
              <a:t>Half-day afternoon workshop</a:t>
            </a:r>
          </a:p>
          <a:p>
            <a:r>
              <a:rPr lang="en-US" dirty="0">
                <a:latin typeface="Aptos" panose="020B0004020202020204" pitchFamily="34" charset="0"/>
                <a:cs typeface="Arial"/>
              </a:rPr>
              <a:t>Didactic presentation; breakout groups to review specific tools with AWS, Cloudwick, and Inductive Health teams; CDC AI team presentation and Q&amp;A</a:t>
            </a:r>
          </a:p>
          <a:p>
            <a:endParaRPr lang="en-US" dirty="0">
              <a:latin typeface="Aptos" panose="020B0004020202020204" pitchFamily="34" charset="0"/>
              <a:cs typeface="Arial"/>
            </a:endParaRPr>
          </a:p>
        </p:txBody>
      </p:sp>
    </p:spTree>
    <p:extLst>
      <p:ext uri="{BB962C8B-B14F-4D97-AF65-F5344CB8AC3E}">
        <p14:creationId xmlns:p14="http://schemas.microsoft.com/office/powerpoint/2010/main" val="4181527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5C4E1EC-9FEB-FF37-282F-4C85D5C74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BE7E9-D8BB-A6A5-6DD0-B01C738D1C95}"/>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Sunday Workshop Review: Syndromic Surveillance </a:t>
            </a:r>
          </a:p>
        </p:txBody>
      </p:sp>
      <p:sp>
        <p:nvSpPr>
          <p:cNvPr id="3" name="Content Placeholder 2">
            <a:extLst>
              <a:ext uri="{FF2B5EF4-FFF2-40B4-BE49-F238E27FC236}">
                <a16:creationId xmlns:a16="http://schemas.microsoft.com/office/drawing/2014/main" id="{7CED84FA-281D-970C-4080-515535014CD8}"/>
              </a:ext>
            </a:extLst>
          </p:cNvPr>
          <p:cNvSpPr>
            <a:spLocks noGrp="1"/>
          </p:cNvSpPr>
          <p:nvPr>
            <p:ph idx="1"/>
          </p:nvPr>
        </p:nvSpPr>
        <p:spPr>
          <a:xfrm>
            <a:off x="838200" y="2252545"/>
            <a:ext cx="10515600" cy="3924417"/>
          </a:xfrm>
        </p:spPr>
        <p:txBody>
          <a:bodyPr vert="horz" lIns="91440" tIns="45720" rIns="91440" bIns="45720" rtlCol="0" anchor="t">
            <a:normAutofit fontScale="85000" lnSpcReduction="20000"/>
          </a:bodyPr>
          <a:lstStyle/>
          <a:p>
            <a:r>
              <a:rPr lang="en-US" dirty="0">
                <a:latin typeface="Aptos" panose="020B0004020202020204" pitchFamily="34" charset="0"/>
              </a:rPr>
              <a:t>Revolutionary Insights: Building Broader Use of Syndromic Data</a:t>
            </a:r>
          </a:p>
          <a:p>
            <a:pPr lvl="1">
              <a:buFont typeface="Courier New" panose="020B0604020202020204" pitchFamily="34" charset="0"/>
              <a:buChar char="o"/>
            </a:pPr>
            <a:r>
              <a:rPr lang="en-US" dirty="0">
                <a:latin typeface="Aptos" panose="020B0004020202020204" pitchFamily="34" charset="0"/>
              </a:rPr>
              <a:t>Only the 2nd annual syndromic surveillance workshop!</a:t>
            </a:r>
          </a:p>
          <a:p>
            <a:r>
              <a:rPr lang="en-US" dirty="0">
                <a:latin typeface="Aptos" panose="020B0004020202020204" pitchFamily="34" charset="0"/>
              </a:rPr>
              <a:t>94 attendees representing 50 different STLT jurisdictions</a:t>
            </a:r>
          </a:p>
          <a:p>
            <a:pPr lvl="1">
              <a:buFont typeface="Courier New" panose="020B0604020202020204" pitchFamily="34" charset="0"/>
              <a:buChar char="o"/>
            </a:pPr>
            <a:r>
              <a:rPr lang="en-US" dirty="0">
                <a:latin typeface="Aptos" panose="020B0004020202020204" pitchFamily="34" charset="0"/>
              </a:rPr>
              <a:t>Up from 65 attendees representing 44 jurisdictions at first workshop</a:t>
            </a:r>
          </a:p>
          <a:p>
            <a:r>
              <a:rPr lang="en-US" dirty="0">
                <a:latin typeface="Aptos" panose="020B0004020202020204" pitchFamily="34" charset="0"/>
              </a:rPr>
              <a:t>Activities included:</a:t>
            </a:r>
          </a:p>
          <a:p>
            <a:pPr lvl="1">
              <a:buFont typeface="Courier New" panose="020B0604020202020204" pitchFamily="34" charset="0"/>
              <a:buChar char="o"/>
            </a:pPr>
            <a:r>
              <a:rPr lang="en-US" dirty="0">
                <a:latin typeface="Aptos" panose="020B0004020202020204" pitchFamily="34" charset="0"/>
              </a:rPr>
              <a:t>Programmatic use of syndromic surveillance panel</a:t>
            </a:r>
          </a:p>
          <a:p>
            <a:pPr lvl="2">
              <a:buFont typeface="Wingdings" panose="020B0604020202020204" pitchFamily="34" charset="0"/>
              <a:buChar char="§"/>
            </a:pPr>
            <a:r>
              <a:rPr lang="en-US" dirty="0">
                <a:latin typeface="Aptos" panose="020B0004020202020204" pitchFamily="34" charset="0"/>
              </a:rPr>
              <a:t>Panelists use syndromic surveillance in their work, but they are not syndromic epidemiologists/analysts</a:t>
            </a:r>
          </a:p>
          <a:p>
            <a:pPr lvl="1">
              <a:buFont typeface="Courier New" panose="020B0604020202020204" pitchFamily="34" charset="0"/>
              <a:buChar char="o"/>
            </a:pPr>
            <a:r>
              <a:rPr lang="en-US" dirty="0">
                <a:latin typeface="Aptos" panose="020B0004020202020204" pitchFamily="34" charset="0"/>
              </a:rPr>
              <a:t>Programmatic use discussion tables</a:t>
            </a:r>
          </a:p>
          <a:p>
            <a:pPr lvl="2">
              <a:buFont typeface="Wingdings" panose="020B0604020202020204" pitchFamily="34" charset="0"/>
              <a:buChar char="§"/>
            </a:pPr>
            <a:r>
              <a:rPr lang="en-US" dirty="0">
                <a:latin typeface="Aptos" panose="020B0004020202020204" pitchFamily="34" charset="0"/>
              </a:rPr>
              <a:t>Attendees were grouped by the program area they work in or were interested in discussing</a:t>
            </a:r>
          </a:p>
          <a:p>
            <a:pPr lvl="1">
              <a:buFont typeface="Courier New" panose="020B0604020202020204" pitchFamily="34" charset="0"/>
              <a:buChar char="o"/>
            </a:pPr>
            <a:r>
              <a:rPr lang="en-US" dirty="0">
                <a:latin typeface="Aptos" panose="020B0004020202020204" pitchFamily="34" charset="0"/>
              </a:rPr>
              <a:t>Functional exercise</a:t>
            </a:r>
          </a:p>
          <a:p>
            <a:pPr lvl="2">
              <a:buFont typeface="Wingdings" panose="020B0604020202020204" pitchFamily="34" charset="0"/>
              <a:buChar char="§"/>
            </a:pPr>
            <a:r>
              <a:rPr lang="en-US" dirty="0">
                <a:latin typeface="Aptos" panose="020B0004020202020204" pitchFamily="34" charset="0"/>
              </a:rPr>
              <a:t>Fictional scenario based on a measles outbreak </a:t>
            </a:r>
          </a:p>
          <a:p>
            <a:pPr lvl="2">
              <a:buFont typeface="Wingdings" panose="020B0604020202020204" pitchFamily="34" charset="0"/>
              <a:buChar char="§"/>
            </a:pPr>
            <a:r>
              <a:rPr lang="en-US" dirty="0">
                <a:latin typeface="Aptos" panose="020B0004020202020204" pitchFamily="34" charset="0"/>
              </a:rPr>
              <a:t>4 quick rounds where attendees received new information/discussion prompts</a:t>
            </a:r>
          </a:p>
          <a:p>
            <a:pPr lvl="2">
              <a:buFont typeface="Wingdings" panose="020B0604020202020204" pitchFamily="34" charset="0"/>
              <a:buChar char="§"/>
            </a:pPr>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spTree>
    <p:extLst>
      <p:ext uri="{BB962C8B-B14F-4D97-AF65-F5344CB8AC3E}">
        <p14:creationId xmlns:p14="http://schemas.microsoft.com/office/powerpoint/2010/main" val="4053888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F4C88-3C9B-ABA1-EA11-9E39B252D4B6}"/>
              </a:ext>
            </a:extLst>
          </p:cNvPr>
          <p:cNvSpPr>
            <a:spLocks noGrp="1"/>
          </p:cNvSpPr>
          <p:nvPr>
            <p:ph type="title"/>
          </p:nvPr>
        </p:nvSpPr>
        <p:spPr>
          <a:xfrm>
            <a:off x="838200" y="691376"/>
            <a:ext cx="10515600" cy="999312"/>
          </a:xfrm>
        </p:spPr>
        <p:txBody>
          <a:bodyPr>
            <a:noAutofit/>
          </a:bodyPr>
          <a:lstStyle/>
          <a:p>
            <a:r>
              <a:rPr lang="en-US" sz="3600" b="1" dirty="0">
                <a:latin typeface="Aptos Display" panose="020B0004020202020204" pitchFamily="34" charset="0"/>
              </a:rPr>
              <a:t>Highlights from the Surveillance/Informatics Track</a:t>
            </a:r>
          </a:p>
        </p:txBody>
      </p:sp>
      <p:sp>
        <p:nvSpPr>
          <p:cNvPr id="3" name="Content Placeholder 2">
            <a:extLst>
              <a:ext uri="{FF2B5EF4-FFF2-40B4-BE49-F238E27FC236}">
                <a16:creationId xmlns:a16="http://schemas.microsoft.com/office/drawing/2014/main" id="{AF1F463C-8A46-F8CD-0AFC-0183091E2305}"/>
              </a:ext>
            </a:extLst>
          </p:cNvPr>
          <p:cNvSpPr>
            <a:spLocks noGrp="1"/>
          </p:cNvSpPr>
          <p:nvPr>
            <p:ph idx="1"/>
          </p:nvPr>
        </p:nvSpPr>
        <p:spPr>
          <a:xfrm>
            <a:off x="838200" y="1825625"/>
            <a:ext cx="10515600" cy="3883799"/>
          </a:xfrm>
        </p:spPr>
        <p:txBody>
          <a:bodyPr vert="horz" lIns="91440" tIns="45720" rIns="91440" bIns="45720" rtlCol="0" anchor="t">
            <a:normAutofit fontScale="92500" lnSpcReduction="20000"/>
          </a:bodyPr>
          <a:lstStyle/>
          <a:p>
            <a:r>
              <a:rPr lang="en-US" dirty="0">
                <a:latin typeface="Aptos" panose="020B0004020202020204" pitchFamily="34" charset="0"/>
              </a:rPr>
              <a:t>20 breakout sessions (~130 abstracts presented)</a:t>
            </a:r>
          </a:p>
          <a:p>
            <a:r>
              <a:rPr lang="en-US" dirty="0">
                <a:latin typeface="Aptos" panose="020B0004020202020204" pitchFamily="34" charset="0"/>
              </a:rPr>
              <a:t>15 discussion sessions</a:t>
            </a:r>
          </a:p>
          <a:p>
            <a:pPr lvl="1">
              <a:buFont typeface="Courier New" panose="020B0604020202020204" pitchFamily="34" charset="0"/>
              <a:buChar char="o"/>
            </a:pPr>
            <a:r>
              <a:rPr lang="en-US" dirty="0">
                <a:latin typeface="Aptos" panose="020B0004020202020204" pitchFamily="34" charset="0"/>
              </a:rPr>
              <a:t>Several discussion sessions dedicated to CSTE workgroup/CoP meet and greats to discuss priorities for the upcoming year</a:t>
            </a:r>
          </a:p>
          <a:p>
            <a:r>
              <a:rPr lang="en-US" dirty="0">
                <a:latin typeface="Aptos" panose="020B0004020202020204" pitchFamily="34" charset="0"/>
              </a:rPr>
              <a:t>32 posters presented </a:t>
            </a:r>
          </a:p>
          <a:p>
            <a:pPr lvl="1">
              <a:buFont typeface="Courier New" panose="020B0604020202020204" pitchFamily="34" charset="0"/>
              <a:buChar char="o"/>
            </a:pPr>
            <a:r>
              <a:rPr lang="en-US" dirty="0">
                <a:latin typeface="Aptos" panose="020B0004020202020204" pitchFamily="34" charset="0"/>
              </a:rPr>
              <a:t>Poster award winner: Validation of Syndromic Surveillance Firearms Syndromes in Illinois Reveals Mixed Results (IL)</a:t>
            </a:r>
          </a:p>
          <a:p>
            <a:r>
              <a:rPr lang="en-US" dirty="0">
                <a:latin typeface="Aptos" panose="020B0004020202020204" pitchFamily="34" charset="0"/>
              </a:rPr>
              <a:t>Abstracts spanned across S/I, including, but not limited to: syndromic surveillance, AI, eCR, ELR, surveillance systems, data modernization, data quality, data visualization, data automation, FHIR and interoperability, and tribal/community data sharing</a:t>
            </a:r>
          </a:p>
        </p:txBody>
      </p:sp>
    </p:spTree>
    <p:extLst>
      <p:ext uri="{BB962C8B-B14F-4D97-AF65-F5344CB8AC3E}">
        <p14:creationId xmlns:p14="http://schemas.microsoft.com/office/powerpoint/2010/main" val="2170633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38A95-4228-F5C1-15A6-9D4659C2EBC6}"/>
              </a:ext>
            </a:extLst>
          </p:cNvPr>
          <p:cNvSpPr>
            <a:spLocks noGrp="1"/>
          </p:cNvSpPr>
          <p:nvPr>
            <p:ph type="title"/>
          </p:nvPr>
        </p:nvSpPr>
        <p:spPr>
          <a:xfrm>
            <a:off x="334735" y="2837985"/>
            <a:ext cx="11522529" cy="1182029"/>
          </a:xfrm>
        </p:spPr>
        <p:txBody>
          <a:bodyPr>
            <a:normAutofit/>
          </a:bodyPr>
          <a:lstStyle/>
          <a:p>
            <a:pPr algn="ctr"/>
            <a:r>
              <a:rPr lang="en-US" b="1" dirty="0">
                <a:latin typeface="Aptos Display" panose="020B0004020202020204" pitchFamily="34" charset="0"/>
              </a:rPr>
              <a:t>Review of Approved 2026 Position Statements </a:t>
            </a:r>
          </a:p>
        </p:txBody>
      </p:sp>
    </p:spTree>
    <p:extLst>
      <p:ext uri="{BB962C8B-B14F-4D97-AF65-F5344CB8AC3E}">
        <p14:creationId xmlns:p14="http://schemas.microsoft.com/office/powerpoint/2010/main" val="388595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5D0DC8-B800-BA57-DD9D-B32D9F6EB5D1}"/>
              </a:ext>
              <a:ext uri="{C183D7F6-B498-43B3-948B-1728B52AA6E4}">
                <adec:decorative xmlns:adec="http://schemas.microsoft.com/office/drawing/2017/decorative" val="1"/>
              </a:ext>
            </a:extLst>
          </p:cNvPr>
          <p:cNvSpPr>
            <a:spLocks noGrp="1"/>
          </p:cNvSpPr>
          <p:nvPr>
            <p:ph type="body" sz="quarter" idx="26"/>
          </p:nvPr>
        </p:nvSpPr>
        <p:spPr>
          <a:xfrm>
            <a:off x="4418212" y="193975"/>
            <a:ext cx="4022354" cy="279687"/>
          </a:xfrm>
        </p:spPr>
        <p:txBody>
          <a:bodyPr/>
          <a:lstStyle/>
          <a:p>
            <a:pPr lvl="0"/>
            <a:r>
              <a:rPr lang="en-US" dirty="0">
                <a:latin typeface="Arial" panose="020B0604020202020204" pitchFamily="34" charset="0"/>
              </a:rPr>
              <a:t>NNDSS eSHARE Webinar  </a:t>
            </a:r>
          </a:p>
        </p:txBody>
      </p:sp>
      <p:sp>
        <p:nvSpPr>
          <p:cNvPr id="4" name="Title 3">
            <a:extLst>
              <a:ext uri="{FF2B5EF4-FFF2-40B4-BE49-F238E27FC236}">
                <a16:creationId xmlns:a16="http://schemas.microsoft.com/office/drawing/2014/main" id="{938FD56F-D8EF-A5E0-A85C-C1927AAE7302}"/>
              </a:ext>
              <a:ext uri="{C183D7F6-B498-43B3-948B-1728B52AA6E4}">
                <adec:decorative xmlns:adec="http://schemas.microsoft.com/office/drawing/2017/decorative" val="1"/>
              </a:ext>
            </a:extLst>
          </p:cNvPr>
          <p:cNvSpPr>
            <a:spLocks noGrp="1"/>
          </p:cNvSpPr>
          <p:nvPr>
            <p:ph type="title"/>
          </p:nvPr>
        </p:nvSpPr>
        <p:spPr>
          <a:xfrm>
            <a:off x="774402" y="934723"/>
            <a:ext cx="10655598" cy="645231"/>
          </a:xfrm>
        </p:spPr>
        <p:txBody>
          <a:bodyPr/>
          <a:lstStyle/>
          <a:p>
            <a:r>
              <a:rPr lang="en-US" dirty="0">
                <a:latin typeface="Arial" panose="020B0604020202020204" pitchFamily="34" charset="0"/>
              </a:rPr>
              <a:t>Meeting Agenda</a:t>
            </a:r>
          </a:p>
        </p:txBody>
      </p:sp>
      <p:sp>
        <p:nvSpPr>
          <p:cNvPr id="5" name="Text Placeholder 4">
            <a:extLst>
              <a:ext uri="{FF2B5EF4-FFF2-40B4-BE49-F238E27FC236}">
                <a16:creationId xmlns:a16="http://schemas.microsoft.com/office/drawing/2014/main" id="{30A43BF4-8195-FEE3-6A36-135FD20B46B5}"/>
              </a:ext>
              <a:ext uri="{C183D7F6-B498-43B3-948B-1728B52AA6E4}">
                <adec:decorative xmlns:adec="http://schemas.microsoft.com/office/drawing/2017/decorative" val="1"/>
              </a:ext>
            </a:extLst>
          </p:cNvPr>
          <p:cNvSpPr>
            <a:spLocks noGrp="1"/>
          </p:cNvSpPr>
          <p:nvPr>
            <p:ph type="body" sz="quarter" idx="14"/>
          </p:nvPr>
        </p:nvSpPr>
        <p:spPr>
          <a:xfrm>
            <a:off x="774402" y="1840891"/>
            <a:ext cx="8750598" cy="4723537"/>
          </a:xfrm>
        </p:spPr>
        <p:txBody>
          <a:bodyPr vert="horz" lIns="0" tIns="0" rIns="0" bIns="0" rtlCol="0" anchor="t">
            <a:noAutofit/>
          </a:bodyPr>
          <a:lstStyle/>
          <a:p>
            <a:pPr marL="0" indent="0">
              <a:buNone/>
            </a:pPr>
            <a:r>
              <a:rPr lang="en-US" dirty="0">
                <a:solidFill>
                  <a:srgbClr val="032659"/>
                </a:solidFill>
                <a:latin typeface=""/>
                <a:cs typeface="Arial"/>
              </a:rPr>
              <a:t>July 21, 2026, 3:00 pm ET</a:t>
            </a:r>
            <a:endParaRPr lang="en-US" dirty="0">
              <a:latin typeface=""/>
            </a:endParaRPr>
          </a:p>
          <a:p>
            <a:pPr marL="0" indent="623888">
              <a:lnSpc>
                <a:spcPct val="150000"/>
              </a:lnSpc>
              <a:buNone/>
            </a:pPr>
            <a:r>
              <a:rPr lang="en-US" dirty="0">
                <a:solidFill>
                  <a:srgbClr val="032659"/>
                </a:solidFill>
                <a:latin typeface=""/>
                <a:cs typeface="Arial"/>
              </a:rPr>
              <a:t>Welcome </a:t>
            </a:r>
            <a:endParaRPr lang="en-US" dirty="0">
              <a:solidFill>
                <a:srgbClr val="032659"/>
              </a:solidFill>
              <a:latin typeface=""/>
            </a:endParaRPr>
          </a:p>
          <a:p>
            <a:pPr marL="0" indent="623888">
              <a:lnSpc>
                <a:spcPct val="150000"/>
              </a:lnSpc>
              <a:buNone/>
            </a:pPr>
            <a:r>
              <a:rPr lang="en-US" dirty="0">
                <a:solidFill>
                  <a:srgbClr val="032659"/>
                </a:solidFill>
                <a:latin typeface=""/>
                <a:cs typeface="Arial"/>
              </a:rPr>
              <a:t>General NNDSS Announcements </a:t>
            </a:r>
          </a:p>
          <a:p>
            <a:pPr marL="0" indent="623888">
              <a:lnSpc>
                <a:spcPct val="150000"/>
              </a:lnSpc>
              <a:buNone/>
            </a:pPr>
            <a:r>
              <a:rPr lang="en-US" dirty="0">
                <a:solidFill>
                  <a:srgbClr val="032659"/>
                </a:solidFill>
                <a:latin typeface=""/>
                <a:cs typeface="Arial"/>
              </a:rPr>
              <a:t>	- Public Health Information Network Messaging System (PHIN MS) Update</a:t>
            </a:r>
          </a:p>
          <a:p>
            <a:pPr marL="0" indent="623888">
              <a:lnSpc>
                <a:spcPct val="150000"/>
              </a:lnSpc>
              <a:buNone/>
            </a:pPr>
            <a:r>
              <a:rPr lang="en-US" dirty="0">
                <a:solidFill>
                  <a:srgbClr val="032659"/>
                </a:solidFill>
                <a:latin typeface=""/>
                <a:cs typeface="Arial"/>
              </a:rPr>
              <a:t>	- Key Dates for 2024 and 2025 NNDSS Annual Data Reconciliation </a:t>
            </a:r>
          </a:p>
          <a:p>
            <a:pPr marL="0" indent="623888">
              <a:lnSpc>
                <a:spcPct val="150000"/>
              </a:lnSpc>
              <a:buNone/>
            </a:pPr>
            <a:r>
              <a:rPr lang="en-US" dirty="0">
                <a:solidFill>
                  <a:srgbClr val="032659"/>
                </a:solidFill>
                <a:latin typeface=""/>
                <a:cs typeface="Arial"/>
              </a:rPr>
              <a:t>	- Status of 2024 and 2025 NNDSS Annual Data Reconciliation</a:t>
            </a:r>
          </a:p>
          <a:p>
            <a:pPr marL="0" indent="623888">
              <a:lnSpc>
                <a:spcPct val="100000"/>
              </a:lnSpc>
              <a:buNone/>
            </a:pPr>
            <a:r>
              <a:rPr lang="en-US" dirty="0">
                <a:solidFill>
                  <a:srgbClr val="032659"/>
                </a:solidFill>
                <a:latin typeface=""/>
                <a:cs typeface="Arial"/>
              </a:rPr>
              <a:t>Highlights from the 2026 Council of State and Territorial Epidemiologists                                   </a:t>
            </a:r>
          </a:p>
          <a:p>
            <a:pPr marL="0" indent="623888">
              <a:lnSpc>
                <a:spcPct val="100000"/>
              </a:lnSpc>
              <a:buNone/>
            </a:pPr>
            <a:r>
              <a:rPr lang="en-US" dirty="0">
                <a:solidFill>
                  <a:srgbClr val="032659"/>
                </a:solidFill>
                <a:latin typeface=""/>
                <a:cs typeface="Arial"/>
              </a:rPr>
              <a:t>(CSTE) Annual Conference</a:t>
            </a:r>
          </a:p>
          <a:p>
            <a:pPr marL="0" indent="623888">
              <a:lnSpc>
                <a:spcPct val="150000"/>
              </a:lnSpc>
              <a:buNone/>
            </a:pPr>
            <a:r>
              <a:rPr lang="en-US" dirty="0">
                <a:solidFill>
                  <a:srgbClr val="032659"/>
                </a:solidFill>
                <a:latin typeface=""/>
                <a:cs typeface="Arial"/>
              </a:rPr>
              <a:t>Q&amp;A</a:t>
            </a:r>
          </a:p>
        </p:txBody>
      </p:sp>
      <p:grpSp>
        <p:nvGrpSpPr>
          <p:cNvPr id="6" name="Group 5">
            <a:extLst>
              <a:ext uri="{FF2B5EF4-FFF2-40B4-BE49-F238E27FC236}">
                <a16:creationId xmlns:a16="http://schemas.microsoft.com/office/drawing/2014/main" id="{E50F8421-763D-4332-5958-5D76B7271011}"/>
              </a:ext>
              <a:ext uri="{C183D7F6-B498-43B3-948B-1728B52AA6E4}">
                <adec:decorative xmlns:adec="http://schemas.microsoft.com/office/drawing/2017/decorative" val="1"/>
              </a:ext>
            </a:extLst>
          </p:cNvPr>
          <p:cNvGrpSpPr/>
          <p:nvPr/>
        </p:nvGrpSpPr>
        <p:grpSpPr>
          <a:xfrm>
            <a:off x="774402" y="2315423"/>
            <a:ext cx="440148" cy="440144"/>
            <a:chOff x="276342" y="2236883"/>
            <a:chExt cx="440148" cy="440144"/>
          </a:xfrm>
        </p:grpSpPr>
        <p:sp>
          <p:nvSpPr>
            <p:cNvPr id="8" name="Rectangle 7">
              <a:extLst>
                <a:ext uri="{FF2B5EF4-FFF2-40B4-BE49-F238E27FC236}">
                  <a16:creationId xmlns:a16="http://schemas.microsoft.com/office/drawing/2014/main" id="{0CC3BC98-30AE-AB83-BC84-36C6FFAB85A0}"/>
                </a:ext>
              </a:extLst>
            </p:cNvPr>
            <p:cNvSpPr/>
            <p:nvPr/>
          </p:nvSpPr>
          <p:spPr>
            <a:xfrm>
              <a:off x="276342" y="2262350"/>
              <a:ext cx="440148" cy="343171"/>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C1B22"/>
                  </a:solidFill>
                  <a:effectLst/>
                  <a:uLnTx/>
                  <a:uFillTx/>
                  <a:latin typeface="Poppins SemiBold" panose="00000700000000000000" pitchFamily="50" charset="0"/>
                  <a:ea typeface="+mn-ea"/>
                  <a:cs typeface="Poppins SemiBold" panose="00000700000000000000" pitchFamily="50" charset="0"/>
                </a:rPr>
                <a:t>01</a:t>
              </a:r>
            </a:p>
          </p:txBody>
        </p:sp>
        <p:sp>
          <p:nvSpPr>
            <p:cNvPr id="10" name="Oval 9">
              <a:extLst>
                <a:ext uri="{FF2B5EF4-FFF2-40B4-BE49-F238E27FC236}">
                  <a16:creationId xmlns:a16="http://schemas.microsoft.com/office/drawing/2014/main" id="{EC89A751-D5C2-9842-3F73-ED553A3E0B1E}"/>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endParaRPr>
            </a:p>
          </p:txBody>
        </p:sp>
      </p:grpSp>
      <p:grpSp>
        <p:nvGrpSpPr>
          <p:cNvPr id="16" name="Group 15">
            <a:extLst>
              <a:ext uri="{FF2B5EF4-FFF2-40B4-BE49-F238E27FC236}">
                <a16:creationId xmlns:a16="http://schemas.microsoft.com/office/drawing/2014/main" id="{CB0421EF-712B-6D6C-2BE5-B60BA9B8D6E0}"/>
              </a:ext>
              <a:ext uri="{C183D7F6-B498-43B3-948B-1728B52AA6E4}">
                <adec:decorative xmlns:adec="http://schemas.microsoft.com/office/drawing/2017/decorative" val="1"/>
              </a:ext>
            </a:extLst>
          </p:cNvPr>
          <p:cNvGrpSpPr/>
          <p:nvPr/>
        </p:nvGrpSpPr>
        <p:grpSpPr>
          <a:xfrm>
            <a:off x="774402" y="2878274"/>
            <a:ext cx="440148" cy="440144"/>
            <a:chOff x="276342" y="2236883"/>
            <a:chExt cx="440148" cy="440144"/>
          </a:xfrm>
        </p:grpSpPr>
        <p:sp>
          <p:nvSpPr>
            <p:cNvPr id="17" name="Rectangle 16">
              <a:extLst>
                <a:ext uri="{FF2B5EF4-FFF2-40B4-BE49-F238E27FC236}">
                  <a16:creationId xmlns:a16="http://schemas.microsoft.com/office/drawing/2014/main" id="{E4E20C6C-0F73-0BCB-6AA4-E2637547E885}"/>
                </a:ext>
              </a:extLst>
            </p:cNvPr>
            <p:cNvSpPr/>
            <p:nvPr/>
          </p:nvSpPr>
          <p:spPr>
            <a:xfrm>
              <a:off x="276342" y="2262350"/>
              <a:ext cx="440148" cy="343171"/>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C1B22"/>
                  </a:solidFill>
                  <a:effectLst/>
                  <a:uLnTx/>
                  <a:uFillTx/>
                  <a:latin typeface="Poppins SemiBold" panose="00000700000000000000" pitchFamily="50" charset="0"/>
                  <a:ea typeface="+mn-ea"/>
                  <a:cs typeface="Poppins SemiBold" panose="00000700000000000000" pitchFamily="50" charset="0"/>
                </a:rPr>
                <a:t>02</a:t>
              </a:r>
            </a:p>
          </p:txBody>
        </p:sp>
        <p:sp>
          <p:nvSpPr>
            <p:cNvPr id="18" name="Oval 17">
              <a:extLst>
                <a:ext uri="{FF2B5EF4-FFF2-40B4-BE49-F238E27FC236}">
                  <a16:creationId xmlns:a16="http://schemas.microsoft.com/office/drawing/2014/main" id="{008B15E1-D00F-34D6-8A33-358AB5C29822}"/>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endParaRPr>
            </a:p>
          </p:txBody>
        </p:sp>
      </p:grpSp>
      <p:grpSp>
        <p:nvGrpSpPr>
          <p:cNvPr id="25" name="Group 24">
            <a:extLst>
              <a:ext uri="{FF2B5EF4-FFF2-40B4-BE49-F238E27FC236}">
                <a16:creationId xmlns:a16="http://schemas.microsoft.com/office/drawing/2014/main" id="{77EF2374-97D3-B2DD-7CC2-9032FB71B13F}"/>
              </a:ext>
              <a:ext uri="{C183D7F6-B498-43B3-948B-1728B52AA6E4}">
                <adec:decorative xmlns:adec="http://schemas.microsoft.com/office/drawing/2017/decorative" val="1"/>
              </a:ext>
            </a:extLst>
          </p:cNvPr>
          <p:cNvGrpSpPr/>
          <p:nvPr/>
        </p:nvGrpSpPr>
        <p:grpSpPr>
          <a:xfrm>
            <a:off x="774401" y="5125627"/>
            <a:ext cx="440148" cy="440144"/>
            <a:chOff x="276342" y="2236883"/>
            <a:chExt cx="440148" cy="440144"/>
          </a:xfrm>
        </p:grpSpPr>
        <p:sp>
          <p:nvSpPr>
            <p:cNvPr id="26" name="Rectangle 25">
              <a:extLst>
                <a:ext uri="{FF2B5EF4-FFF2-40B4-BE49-F238E27FC236}">
                  <a16:creationId xmlns:a16="http://schemas.microsoft.com/office/drawing/2014/main" id="{B59FE15E-A1DD-45AE-A4B8-967215FD187B}"/>
                </a:ext>
              </a:extLst>
            </p:cNvPr>
            <p:cNvSpPr/>
            <p:nvPr/>
          </p:nvSpPr>
          <p:spPr>
            <a:xfrm>
              <a:off x="276342" y="2262350"/>
              <a:ext cx="440148" cy="343171"/>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C1B22"/>
                  </a:solidFill>
                  <a:effectLst/>
                  <a:uLnTx/>
                  <a:uFillTx/>
                  <a:latin typeface="Poppins SemiBold" panose="00000700000000000000" pitchFamily="50" charset="0"/>
                  <a:ea typeface="+mn-ea"/>
                  <a:cs typeface="Poppins SemiBold" panose="00000700000000000000" pitchFamily="50" charset="0"/>
                </a:rPr>
                <a:t>03</a:t>
              </a:r>
            </a:p>
          </p:txBody>
        </p:sp>
        <p:sp>
          <p:nvSpPr>
            <p:cNvPr id="27" name="Oval 26">
              <a:extLst>
                <a:ext uri="{FF2B5EF4-FFF2-40B4-BE49-F238E27FC236}">
                  <a16:creationId xmlns:a16="http://schemas.microsoft.com/office/drawing/2014/main" id="{E5BC2BE2-73C7-3528-2A5E-883A73CF92FE}"/>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endParaRPr>
            </a:p>
          </p:txBody>
        </p:sp>
      </p:grpSp>
      <p:grpSp>
        <p:nvGrpSpPr>
          <p:cNvPr id="13" name="Group 12">
            <a:extLst>
              <a:ext uri="{FF2B5EF4-FFF2-40B4-BE49-F238E27FC236}">
                <a16:creationId xmlns:a16="http://schemas.microsoft.com/office/drawing/2014/main" id="{450E8DA6-DA8E-D12E-74A6-FB743D55BB1D}"/>
              </a:ext>
              <a:ext uri="{C183D7F6-B498-43B3-948B-1728B52AA6E4}">
                <adec:decorative xmlns:adec="http://schemas.microsoft.com/office/drawing/2017/decorative" val="1"/>
              </a:ext>
            </a:extLst>
          </p:cNvPr>
          <p:cNvGrpSpPr/>
          <p:nvPr/>
        </p:nvGrpSpPr>
        <p:grpSpPr>
          <a:xfrm>
            <a:off x="774401" y="5939965"/>
            <a:ext cx="440148" cy="440144"/>
            <a:chOff x="276342" y="2236883"/>
            <a:chExt cx="440148" cy="440144"/>
          </a:xfrm>
        </p:grpSpPr>
        <p:sp>
          <p:nvSpPr>
            <p:cNvPr id="14" name="Rectangle 13">
              <a:extLst>
                <a:ext uri="{FF2B5EF4-FFF2-40B4-BE49-F238E27FC236}">
                  <a16:creationId xmlns:a16="http://schemas.microsoft.com/office/drawing/2014/main" id="{ADEBB027-CBF8-F137-7BA0-7A262915CAD9}"/>
                </a:ext>
              </a:extLst>
            </p:cNvPr>
            <p:cNvSpPr/>
            <p:nvPr/>
          </p:nvSpPr>
          <p:spPr>
            <a:xfrm>
              <a:off x="276342" y="2276225"/>
              <a:ext cx="440148" cy="343171"/>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C1B22"/>
                  </a:solidFill>
                  <a:effectLst/>
                  <a:uLnTx/>
                  <a:uFillTx/>
                  <a:latin typeface="Poppins SemiBold" panose="00000700000000000000" pitchFamily="50" charset="0"/>
                  <a:ea typeface="+mn-ea"/>
                  <a:cs typeface="Poppins SemiBold" panose="00000700000000000000" pitchFamily="50" charset="0"/>
                </a:rPr>
                <a:t>04</a:t>
              </a:r>
            </a:p>
          </p:txBody>
        </p:sp>
        <p:sp>
          <p:nvSpPr>
            <p:cNvPr id="15" name="Oval 14">
              <a:extLst>
                <a:ext uri="{FF2B5EF4-FFF2-40B4-BE49-F238E27FC236}">
                  <a16:creationId xmlns:a16="http://schemas.microsoft.com/office/drawing/2014/main" id="{8A499138-74AE-D4AE-7B3A-597676BCC70E}"/>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endParaRPr>
            </a:p>
          </p:txBody>
        </p:sp>
      </p:grpSp>
      <p:sp>
        <p:nvSpPr>
          <p:cNvPr id="7" name="Slide Number Placeholder 6">
            <a:extLst>
              <a:ext uri="{FF2B5EF4-FFF2-40B4-BE49-F238E27FC236}">
                <a16:creationId xmlns:a16="http://schemas.microsoft.com/office/drawing/2014/main" id="{FBEC4FA3-021A-891F-06F8-B8A913251F21}"/>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pic>
        <p:nvPicPr>
          <p:cNvPr id="3" name="Picture 2" descr="NNDSS: National Notifiable Diseases Surveillance System Logo">
            <a:extLst>
              <a:ext uri="{FF2B5EF4-FFF2-40B4-BE49-F238E27FC236}">
                <a16:creationId xmlns:a16="http://schemas.microsoft.com/office/drawing/2014/main" id="{10DA2B7E-5D7B-DDDD-2339-56AA73FC9C86}"/>
              </a:ext>
              <a:ext uri="{C183D7F6-B498-43B3-948B-1728B52AA6E4}">
                <adec:decorative xmlns:adec="http://schemas.microsoft.com/office/drawing/2017/decorative" val="0"/>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9410700" y="5451506"/>
            <a:ext cx="2374900" cy="932832"/>
          </a:xfrm>
          <a:prstGeom prst="rect">
            <a:avLst/>
          </a:prstGeom>
        </p:spPr>
      </p:pic>
    </p:spTree>
    <p:extLst>
      <p:ext uri="{BB962C8B-B14F-4D97-AF65-F5344CB8AC3E}">
        <p14:creationId xmlns:p14="http://schemas.microsoft.com/office/powerpoint/2010/main" val="3031313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039E20B-D1C7-F5A1-83DF-C89528AA2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20034E-5103-0722-7FF3-41A1EE37FC5B}"/>
              </a:ext>
            </a:extLst>
          </p:cNvPr>
          <p:cNvSpPr>
            <a:spLocks noGrp="1"/>
          </p:cNvSpPr>
          <p:nvPr>
            <p:ph type="title"/>
          </p:nvPr>
        </p:nvSpPr>
        <p:spPr>
          <a:xfrm>
            <a:off x="2400299" y="849365"/>
            <a:ext cx="7391399" cy="1182029"/>
          </a:xfrm>
        </p:spPr>
        <p:txBody>
          <a:bodyPr>
            <a:normAutofit/>
          </a:bodyPr>
          <a:lstStyle/>
          <a:p>
            <a:pPr algn="ctr"/>
            <a:r>
              <a:rPr lang="en-US" sz="4000" b="1" dirty="0">
                <a:latin typeface="Aptos Display" panose="020B0004020202020204" pitchFamily="34" charset="0"/>
              </a:rPr>
              <a:t>New Case Definitions, non-NNCs</a:t>
            </a:r>
          </a:p>
        </p:txBody>
      </p:sp>
      <p:graphicFrame>
        <p:nvGraphicFramePr>
          <p:cNvPr id="4" name="Table 3">
            <a:extLst>
              <a:ext uri="{FF2B5EF4-FFF2-40B4-BE49-F238E27FC236}">
                <a16:creationId xmlns:a16="http://schemas.microsoft.com/office/drawing/2014/main" id="{99B08945-6286-CBF9-6EC2-AF3BE3292C30}"/>
              </a:ext>
            </a:extLst>
          </p:cNvPr>
          <p:cNvGraphicFramePr>
            <a:graphicFrameLocks noGrp="1"/>
          </p:cNvGraphicFramePr>
          <p:nvPr>
            <p:extLst>
              <p:ext uri="{D42A27DB-BD31-4B8C-83A1-F6EECF244321}">
                <p14:modId xmlns:p14="http://schemas.microsoft.com/office/powerpoint/2010/main" val="1715979917"/>
              </p:ext>
            </p:extLst>
          </p:nvPr>
        </p:nvGraphicFramePr>
        <p:xfrm>
          <a:off x="63499" y="1802794"/>
          <a:ext cx="12065001" cy="3851246"/>
        </p:xfrm>
        <a:graphic>
          <a:graphicData uri="http://schemas.openxmlformats.org/drawingml/2006/table">
            <a:tbl>
              <a:tblPr firstRow="1" bandRow="1">
                <a:tableStyleId>{5C22544A-7EE6-4342-B048-85BDC9FD1C3A}</a:tableStyleId>
              </a:tblPr>
              <a:tblGrid>
                <a:gridCol w="1226458">
                  <a:extLst>
                    <a:ext uri="{9D8B030D-6E8A-4147-A177-3AD203B41FA5}">
                      <a16:colId xmlns:a16="http://schemas.microsoft.com/office/drawing/2014/main" val="2504087726"/>
                    </a:ext>
                  </a:extLst>
                </a:gridCol>
                <a:gridCol w="3091543">
                  <a:extLst>
                    <a:ext uri="{9D8B030D-6E8A-4147-A177-3AD203B41FA5}">
                      <a16:colId xmlns:a16="http://schemas.microsoft.com/office/drawing/2014/main" val="2505057434"/>
                    </a:ext>
                  </a:extLst>
                </a:gridCol>
                <a:gridCol w="7747000">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26-EH-01</a:t>
                      </a:r>
                    </a:p>
                  </a:txBody>
                  <a:tcPr/>
                </a:tc>
                <a:tc>
                  <a:txBody>
                    <a:bodyPr/>
                    <a:lstStyle/>
                    <a:p>
                      <a:r>
                        <a:rPr lang="en-US" sz="2000" kern="1200" dirty="0">
                          <a:solidFill>
                            <a:schemeClr val="dk1"/>
                          </a:solidFill>
                          <a:effectLst/>
                          <a:latin typeface="Aptos" panose="020B0004020202020204" pitchFamily="34" charset="0"/>
                          <a:ea typeface="+mn-ea"/>
                          <a:cs typeface="+mn-cs"/>
                        </a:rPr>
                        <a:t>Standardized Surveillance Case Definition for </a:t>
                      </a:r>
                      <a:r>
                        <a:rPr lang="en-US" sz="2000" b="1" kern="1200" dirty="0">
                          <a:solidFill>
                            <a:schemeClr val="dk1"/>
                          </a:solidFill>
                          <a:effectLst/>
                          <a:latin typeface="Aptos" panose="020B0004020202020204" pitchFamily="34" charset="0"/>
                          <a:ea typeface="+mn-ea"/>
                          <a:cs typeface="+mn-cs"/>
                        </a:rPr>
                        <a:t>Mortality Due to Environmental Heat</a:t>
                      </a:r>
                      <a:endParaRPr lang="en-US" sz="2400" b="1" dirty="0">
                        <a:latin typeface="Aptos" panose="020B0004020202020204" pitchFamily="34" charset="0"/>
                      </a:endParaRPr>
                    </a:p>
                  </a:txBody>
                  <a:tcPr/>
                </a:tc>
                <a:tc>
                  <a:txBody>
                    <a:bodyPr/>
                    <a:lstStyle/>
                    <a:p>
                      <a:pPr marL="174625" indent="-174625">
                        <a:buFont typeface="Arial" panose="020B0604020202020204" pitchFamily="34" charset="0"/>
                        <a:buChar char="•"/>
                      </a:pPr>
                      <a:r>
                        <a:rPr lang="en-US" sz="2000" i="0" dirty="0">
                          <a:latin typeface="Aptos" panose="020B0004020202020204" pitchFamily="34" charset="0"/>
                        </a:rPr>
                        <a:t>Establishes a standardized case definition for mortality due to environmental heat</a:t>
                      </a:r>
                    </a:p>
                    <a:p>
                      <a:pPr marL="631825" lvl="1" indent="-174625">
                        <a:buFont typeface="Arial" panose="020B0604020202020204" pitchFamily="34" charset="0"/>
                        <a:buChar char="•"/>
                      </a:pPr>
                      <a:r>
                        <a:rPr lang="en-US" sz="2000" i="1" dirty="0">
                          <a:latin typeface="Aptos" panose="020B0004020202020204" pitchFamily="34" charset="0"/>
                        </a:rPr>
                        <a:t>Note: Does not address other conditions that could be exacerbated by environmental heat; surveillance period is ongoing</a:t>
                      </a:r>
                    </a:p>
                    <a:p>
                      <a:pPr marL="174625" indent="-174625">
                        <a:buFont typeface="Arial" panose="020B0604020202020204" pitchFamily="34" charset="0"/>
                        <a:buChar char="•"/>
                      </a:pPr>
                      <a:r>
                        <a:rPr lang="en-US" sz="2000" i="0" dirty="0">
                          <a:latin typeface="Aptos" panose="020B0004020202020204" pitchFamily="34" charset="0"/>
                        </a:rPr>
                        <a:t>Clinical + epi linkage, vital records, and other records like healthcare, EMS, workers’ comp may trigger reports to public health</a:t>
                      </a:r>
                    </a:p>
                    <a:p>
                      <a:pPr marL="174625" indent="-174625">
                        <a:buFont typeface="Arial" panose="020B0604020202020204" pitchFamily="34" charset="0"/>
                        <a:buChar char="•"/>
                      </a:pPr>
                      <a:r>
                        <a:rPr lang="en-US" sz="2000" i="0" dirty="0">
                          <a:latin typeface="Aptos" panose="020B0004020202020204" pitchFamily="34" charset="0"/>
                        </a:rPr>
                        <a:t>Case classification criteria include epi linkage and vital records or C/ME evidence</a:t>
                      </a:r>
                    </a:p>
                    <a:p>
                      <a:pPr marL="174625" indent="-174625">
                        <a:buFont typeface="Arial" panose="020B0604020202020204" pitchFamily="34" charset="0"/>
                        <a:buChar char="•"/>
                      </a:pPr>
                      <a:r>
                        <a:rPr lang="en-US" sz="2000" i="0" dirty="0">
                          <a:latin typeface="Aptos" panose="020B0004020202020204" pitchFamily="34" charset="0"/>
                        </a:rPr>
                        <a:t>Cases may be classified as “confirmed” or “probable”</a:t>
                      </a:r>
                    </a:p>
                    <a:p>
                      <a:pPr marL="174625" indent="-174625">
                        <a:buFont typeface="Arial" panose="020B0604020202020204" pitchFamily="34" charset="0"/>
                        <a:buChar char="•"/>
                      </a:pPr>
                      <a:r>
                        <a:rPr lang="en-US" sz="2000" i="0" dirty="0">
                          <a:latin typeface="Aptos" panose="020B0004020202020204" pitchFamily="34" charset="0"/>
                        </a:rPr>
                        <a:t>Recommends “confirmed” and “probable” case counts be released</a:t>
                      </a:r>
                    </a:p>
                  </a:txBody>
                  <a:tcPr/>
                </a:tc>
                <a:extLst>
                  <a:ext uri="{0D108BD9-81ED-4DB2-BD59-A6C34878D82A}">
                    <a16:rowId xmlns:a16="http://schemas.microsoft.com/office/drawing/2014/main" val="2553630913"/>
                  </a:ext>
                </a:extLst>
              </a:tr>
            </a:tbl>
          </a:graphicData>
        </a:graphic>
      </p:graphicFrame>
    </p:spTree>
    <p:extLst>
      <p:ext uri="{BB962C8B-B14F-4D97-AF65-F5344CB8AC3E}">
        <p14:creationId xmlns:p14="http://schemas.microsoft.com/office/powerpoint/2010/main" val="2718131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1D696FA-8C66-D516-7611-4BF8EFFFD55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3121D8E-981E-08DA-848E-E6B52C6A3510}"/>
              </a:ext>
            </a:extLst>
          </p:cNvPr>
          <p:cNvSpPr>
            <a:spLocks noGrp="1"/>
          </p:cNvSpPr>
          <p:nvPr>
            <p:ph type="title"/>
          </p:nvPr>
        </p:nvSpPr>
        <p:spPr>
          <a:xfrm>
            <a:off x="2400299" y="849365"/>
            <a:ext cx="7840981" cy="1182029"/>
          </a:xfrm>
        </p:spPr>
        <p:txBody>
          <a:bodyPr>
            <a:normAutofit/>
          </a:bodyPr>
          <a:lstStyle/>
          <a:p>
            <a:pPr algn="ctr"/>
            <a:r>
              <a:rPr lang="en-US" sz="4000" b="1" dirty="0">
                <a:latin typeface="Aptos Display" panose="020B0004020202020204" pitchFamily="34" charset="0"/>
              </a:rPr>
              <a:t>New Case Definitions, non-NNCs </a:t>
            </a:r>
            <a:r>
              <a:rPr lang="en-US" sz="4000" b="1" dirty="0">
                <a:solidFill>
                  <a:srgbClr val="D7E5EE"/>
                </a:solidFill>
                <a:latin typeface="Aptos Display" panose="020B0004020202020204" pitchFamily="34" charset="0"/>
              </a:rPr>
              <a:t>2</a:t>
            </a:r>
          </a:p>
        </p:txBody>
      </p:sp>
      <p:graphicFrame>
        <p:nvGraphicFramePr>
          <p:cNvPr id="4" name="Table 3">
            <a:extLst>
              <a:ext uri="{FF2B5EF4-FFF2-40B4-BE49-F238E27FC236}">
                <a16:creationId xmlns:a16="http://schemas.microsoft.com/office/drawing/2014/main" id="{2DEFE305-CCCA-4B1E-990E-AE14491785CB}"/>
              </a:ext>
            </a:extLst>
          </p:cNvPr>
          <p:cNvGraphicFramePr>
            <a:graphicFrameLocks noGrp="1"/>
          </p:cNvGraphicFramePr>
          <p:nvPr>
            <p:extLst>
              <p:ext uri="{D42A27DB-BD31-4B8C-83A1-F6EECF244321}">
                <p14:modId xmlns:p14="http://schemas.microsoft.com/office/powerpoint/2010/main" val="2862527832"/>
              </p:ext>
            </p:extLst>
          </p:nvPr>
        </p:nvGraphicFramePr>
        <p:xfrm>
          <a:off x="63499" y="1802794"/>
          <a:ext cx="12058687" cy="2632046"/>
        </p:xfrm>
        <a:graphic>
          <a:graphicData uri="http://schemas.openxmlformats.org/drawingml/2006/table">
            <a:tbl>
              <a:tblPr firstRow="1" bandRow="1">
                <a:tableStyleId>{5C22544A-7EE6-4342-B048-85BDC9FD1C3A}</a:tableStyleId>
              </a:tblPr>
              <a:tblGrid>
                <a:gridCol w="1226458">
                  <a:extLst>
                    <a:ext uri="{9D8B030D-6E8A-4147-A177-3AD203B41FA5}">
                      <a16:colId xmlns:a16="http://schemas.microsoft.com/office/drawing/2014/main" val="2504087726"/>
                    </a:ext>
                  </a:extLst>
                </a:gridCol>
                <a:gridCol w="3090672">
                  <a:extLst>
                    <a:ext uri="{9D8B030D-6E8A-4147-A177-3AD203B41FA5}">
                      <a16:colId xmlns:a16="http://schemas.microsoft.com/office/drawing/2014/main" val="2505057434"/>
                    </a:ext>
                  </a:extLst>
                </a:gridCol>
                <a:gridCol w="7741557">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26-ID-05</a:t>
                      </a:r>
                    </a:p>
                  </a:txBody>
                  <a:tcPr/>
                </a:tc>
                <a:tc>
                  <a:txBody>
                    <a:bodyPr/>
                    <a:lstStyle/>
                    <a:p>
                      <a:r>
                        <a:rPr lang="en-US" sz="2000" kern="1200" dirty="0">
                          <a:solidFill>
                            <a:schemeClr val="dk1"/>
                          </a:solidFill>
                          <a:effectLst/>
                          <a:latin typeface="Aptos" panose="020B0004020202020204" pitchFamily="34" charset="0"/>
                          <a:ea typeface="+mn-ea"/>
                          <a:cs typeface="+mn-cs"/>
                        </a:rPr>
                        <a:t>Standardized Surveillance Case Definition for </a:t>
                      </a:r>
                      <a:r>
                        <a:rPr lang="en-US" sz="2000" b="1" kern="1200" dirty="0">
                          <a:solidFill>
                            <a:schemeClr val="dk1"/>
                          </a:solidFill>
                          <a:effectLst/>
                          <a:latin typeface="Aptos" panose="020B0004020202020204" pitchFamily="34" charset="0"/>
                          <a:ea typeface="+mn-ea"/>
                          <a:cs typeface="+mn-cs"/>
                        </a:rPr>
                        <a:t>Human New World Screwworm (NWS) Myiasis </a:t>
                      </a:r>
                      <a:r>
                        <a:rPr lang="en-US" sz="2000" kern="1200" dirty="0">
                          <a:solidFill>
                            <a:schemeClr val="dk1"/>
                          </a:solidFill>
                          <a:effectLst/>
                          <a:latin typeface="Aptos" panose="020B0004020202020204" pitchFamily="34" charset="0"/>
                          <a:ea typeface="+mn-ea"/>
                          <a:cs typeface="+mn-cs"/>
                        </a:rPr>
                        <a:t>to Support One Health Response</a:t>
                      </a:r>
                      <a:endParaRPr lang="en-US" sz="2400" b="0" dirty="0">
                        <a:latin typeface="Aptos" panose="020B0004020202020204" pitchFamily="34" charset="0"/>
                      </a:endParaRPr>
                    </a:p>
                  </a:txBody>
                  <a:tcPr/>
                </a:tc>
                <a:tc>
                  <a:txBody>
                    <a:bodyPr/>
                    <a:lstStyle/>
                    <a:p>
                      <a:pPr marL="174625" indent="-174625">
                        <a:buFont typeface="Arial" panose="020B0604020202020204" pitchFamily="34" charset="0"/>
                        <a:buChar char="•"/>
                      </a:pPr>
                      <a:r>
                        <a:rPr lang="en-US" sz="2000" i="1" dirty="0">
                          <a:latin typeface="Aptos" panose="020B0004020202020204" pitchFamily="34" charset="0"/>
                        </a:rPr>
                        <a:t>Note: NNC Recommendation was rejected by ID Committee</a:t>
                      </a:r>
                    </a:p>
                    <a:p>
                      <a:pPr marL="174625" indent="-174625">
                        <a:buFont typeface="Arial" panose="020B0604020202020204" pitchFamily="34" charset="0"/>
                        <a:buChar char="•"/>
                      </a:pPr>
                      <a:r>
                        <a:rPr lang="en-US" sz="2000" i="0" dirty="0">
                          <a:latin typeface="Aptos" panose="020B0004020202020204" pitchFamily="34" charset="0"/>
                        </a:rPr>
                        <a:t>Establishes a standardized case definition for human NWS myiasis</a:t>
                      </a:r>
                    </a:p>
                    <a:p>
                      <a:pPr marL="174625" indent="-174625">
                        <a:buFont typeface="Arial" panose="020B0604020202020204" pitchFamily="34" charset="0"/>
                        <a:buChar char="•"/>
                      </a:pPr>
                      <a:r>
                        <a:rPr lang="en-US" sz="2000" i="0" dirty="0">
                          <a:latin typeface="Aptos" panose="020B0004020202020204" pitchFamily="34" charset="0"/>
                        </a:rPr>
                        <a:t>Clinical + epi linkage, laboratory, vital records, and healthcare records criteria may trigger reports to public health</a:t>
                      </a:r>
                    </a:p>
                    <a:p>
                      <a:pPr marL="174625" indent="-174625">
                        <a:buFont typeface="Arial" panose="020B0604020202020204" pitchFamily="34" charset="0"/>
                        <a:buChar char="•"/>
                      </a:pPr>
                      <a:r>
                        <a:rPr lang="en-US" sz="2000" i="0" dirty="0">
                          <a:latin typeface="Aptos" panose="020B0004020202020204" pitchFamily="34" charset="0"/>
                        </a:rPr>
                        <a:t>Case classification criteria include clinical, lab, and epi linkage</a:t>
                      </a:r>
                    </a:p>
                    <a:p>
                      <a:pPr marL="174625" indent="-174625">
                        <a:buFont typeface="Arial" panose="020B0604020202020204" pitchFamily="34" charset="0"/>
                        <a:buChar char="•"/>
                      </a:pPr>
                      <a:r>
                        <a:rPr lang="en-US" sz="2000" i="0" dirty="0">
                          <a:latin typeface="Aptos" panose="020B0004020202020204" pitchFamily="34" charset="0"/>
                        </a:rPr>
                        <a:t>Cases may be classified as “confirmed,” “probable,” or “suspect”</a:t>
                      </a:r>
                    </a:p>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0" dirty="0">
                          <a:latin typeface="Aptos" panose="020B0004020202020204" pitchFamily="34" charset="0"/>
                        </a:rPr>
                        <a:t>Recommends “confirmed” case counts be released</a:t>
                      </a:r>
                    </a:p>
                  </a:txBody>
                  <a:tcPr/>
                </a:tc>
                <a:extLst>
                  <a:ext uri="{0D108BD9-81ED-4DB2-BD59-A6C34878D82A}">
                    <a16:rowId xmlns:a16="http://schemas.microsoft.com/office/drawing/2014/main" val="3253699029"/>
                  </a:ext>
                </a:extLst>
              </a:tr>
            </a:tbl>
          </a:graphicData>
        </a:graphic>
      </p:graphicFrame>
    </p:spTree>
    <p:extLst>
      <p:ext uri="{BB962C8B-B14F-4D97-AF65-F5344CB8AC3E}">
        <p14:creationId xmlns:p14="http://schemas.microsoft.com/office/powerpoint/2010/main" val="1802906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63334CB-0022-2D2C-AE0F-B6CEFB4CC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DC6A5-9400-B6A3-1067-3B29AD87D42A}"/>
              </a:ext>
            </a:extLst>
          </p:cNvPr>
          <p:cNvSpPr>
            <a:spLocks noGrp="1"/>
          </p:cNvSpPr>
          <p:nvPr>
            <p:ph type="title"/>
          </p:nvPr>
        </p:nvSpPr>
        <p:spPr>
          <a:xfrm>
            <a:off x="1925409" y="849365"/>
            <a:ext cx="8341180" cy="1182029"/>
          </a:xfrm>
        </p:spPr>
        <p:txBody>
          <a:bodyPr>
            <a:normAutofit fontScale="90000"/>
          </a:bodyPr>
          <a:lstStyle/>
          <a:p>
            <a:pPr algn="ctr"/>
            <a:r>
              <a:rPr lang="en-US" b="1" dirty="0">
                <a:latin typeface="Aptos Display" panose="020B0004020202020204" pitchFamily="34" charset="0"/>
              </a:rPr>
              <a:t>Updated Case Definitions, Non-NNCs</a:t>
            </a:r>
          </a:p>
        </p:txBody>
      </p:sp>
      <p:graphicFrame>
        <p:nvGraphicFramePr>
          <p:cNvPr id="4" name="Table 3">
            <a:extLst>
              <a:ext uri="{FF2B5EF4-FFF2-40B4-BE49-F238E27FC236}">
                <a16:creationId xmlns:a16="http://schemas.microsoft.com/office/drawing/2014/main" id="{7A0DCFE6-03E3-4A3A-5F42-33F9B940F967}"/>
              </a:ext>
            </a:extLst>
          </p:cNvPr>
          <p:cNvGraphicFramePr>
            <a:graphicFrameLocks noGrp="1"/>
          </p:cNvGraphicFramePr>
          <p:nvPr>
            <p:extLst>
              <p:ext uri="{D42A27DB-BD31-4B8C-83A1-F6EECF244321}">
                <p14:modId xmlns:p14="http://schemas.microsoft.com/office/powerpoint/2010/main" val="1751235987"/>
              </p:ext>
            </p:extLst>
          </p:nvPr>
        </p:nvGraphicFramePr>
        <p:xfrm>
          <a:off x="63499" y="1802794"/>
          <a:ext cx="12068411" cy="2327246"/>
        </p:xfrm>
        <a:graphic>
          <a:graphicData uri="http://schemas.openxmlformats.org/drawingml/2006/table">
            <a:tbl>
              <a:tblPr firstRow="1" bandRow="1">
                <a:tableStyleId>{5C22544A-7EE6-4342-B048-85BDC9FD1C3A}</a:tableStyleId>
              </a:tblPr>
              <a:tblGrid>
                <a:gridCol w="1225296">
                  <a:extLst>
                    <a:ext uri="{9D8B030D-6E8A-4147-A177-3AD203B41FA5}">
                      <a16:colId xmlns:a16="http://schemas.microsoft.com/office/drawing/2014/main" val="2504087726"/>
                    </a:ext>
                  </a:extLst>
                </a:gridCol>
                <a:gridCol w="3832934">
                  <a:extLst>
                    <a:ext uri="{9D8B030D-6E8A-4147-A177-3AD203B41FA5}">
                      <a16:colId xmlns:a16="http://schemas.microsoft.com/office/drawing/2014/main" val="2505057434"/>
                    </a:ext>
                  </a:extLst>
                </a:gridCol>
                <a:gridCol w="7010181">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26-ID-01</a:t>
                      </a:r>
                    </a:p>
                  </a:txBody>
                  <a:tcPr/>
                </a:tc>
                <a:tc>
                  <a:txBody>
                    <a:bodyPr/>
                    <a:lstStyle/>
                    <a:p>
                      <a:r>
                        <a:rPr lang="en-US" sz="2000" kern="1200" dirty="0">
                          <a:solidFill>
                            <a:schemeClr val="dk1"/>
                          </a:solidFill>
                          <a:effectLst/>
                          <a:latin typeface="Aptos" panose="020B0004020202020204" pitchFamily="34" charset="0"/>
                          <a:ea typeface="+mn-ea"/>
                          <a:cs typeface="+mn-cs"/>
                        </a:rPr>
                        <a:t>Update to the Standardized Case Definition for </a:t>
                      </a:r>
                      <a:r>
                        <a:rPr lang="en-US" sz="2000" b="1" kern="1200" dirty="0">
                          <a:solidFill>
                            <a:schemeClr val="dk1"/>
                          </a:solidFill>
                          <a:effectLst/>
                          <a:latin typeface="Aptos" panose="020B0004020202020204" pitchFamily="34" charset="0"/>
                          <a:ea typeface="+mn-ea"/>
                          <a:cs typeface="+mn-cs"/>
                        </a:rPr>
                        <a:t>Extrapulmonary Nontuberculous Mycobacteria Infection</a:t>
                      </a:r>
                      <a:endParaRPr lang="en-US" sz="2000" b="1" dirty="0">
                        <a:latin typeface="Aptos" panose="020B0004020202020204" pitchFamily="34" charset="0"/>
                      </a:endParaRPr>
                    </a:p>
                  </a:txBody>
                  <a:tcPr/>
                </a:tc>
                <a:tc>
                  <a:txBody>
                    <a:bodyPr/>
                    <a:lstStyle/>
                    <a:p>
                      <a:pPr marL="174625" indent="-174625">
                        <a:buFont typeface="Arial" panose="020B0604020202020204" pitchFamily="34" charset="0"/>
                        <a:buChar char="•"/>
                      </a:pPr>
                      <a:r>
                        <a:rPr lang="en-US" sz="2000" i="0" dirty="0">
                          <a:latin typeface="Aptos" panose="020B0004020202020204" pitchFamily="34" charset="0"/>
                        </a:rPr>
                        <a:t>Adds </a:t>
                      </a:r>
                      <a:r>
                        <a:rPr lang="en-US" sz="2000" i="1" dirty="0">
                          <a:latin typeface="Aptos" panose="020B0004020202020204" pitchFamily="34" charset="0"/>
                        </a:rPr>
                        <a:t>Mycobacteria ulcerans</a:t>
                      </a:r>
                      <a:r>
                        <a:rPr lang="en-US" sz="2000" i="0" dirty="0">
                          <a:latin typeface="Aptos" panose="020B0004020202020204" pitchFamily="34" charset="0"/>
                        </a:rPr>
                        <a:t> to the list of species excluded from the case definition </a:t>
                      </a:r>
                      <a:r>
                        <a:rPr lang="en-US" sz="2000" kern="1200" dirty="0">
                          <a:solidFill>
                            <a:schemeClr val="dk1"/>
                          </a:solidFill>
                          <a:effectLst/>
                          <a:latin typeface="Aptos" panose="020B0004020202020204" pitchFamily="34" charset="0"/>
                          <a:ea typeface="+mn-ea"/>
                          <a:cs typeface="+mn-cs"/>
                        </a:rPr>
                        <a:t>(along with the previously excluded </a:t>
                      </a:r>
                      <a:r>
                        <a:rPr lang="en-US" sz="2000" i="1" kern="1200" dirty="0">
                          <a:solidFill>
                            <a:schemeClr val="dk1"/>
                          </a:solidFill>
                          <a:effectLst/>
                          <a:latin typeface="Aptos" panose="020B0004020202020204" pitchFamily="34" charset="0"/>
                          <a:ea typeface="+mn-ea"/>
                          <a:cs typeface="+mn-cs"/>
                        </a:rPr>
                        <a:t>M. gordonae</a:t>
                      </a:r>
                      <a:r>
                        <a:rPr lang="en-US" sz="2000" kern="1200" dirty="0">
                          <a:solidFill>
                            <a:schemeClr val="dk1"/>
                          </a:solidFill>
                          <a:effectLst/>
                          <a:latin typeface="Aptos" panose="020B0004020202020204" pitchFamily="34" charset="0"/>
                          <a:ea typeface="+mn-ea"/>
                          <a:cs typeface="+mn-cs"/>
                        </a:rPr>
                        <a:t>)</a:t>
                      </a:r>
                    </a:p>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dk1"/>
                          </a:solidFill>
                          <a:effectLst/>
                          <a:latin typeface="Aptos" panose="020B0004020202020204" pitchFamily="34" charset="0"/>
                          <a:ea typeface="+mn-ea"/>
                          <a:cs typeface="+mn-cs"/>
                        </a:rPr>
                        <a:t>Expands clinical criteria for case classification to include night sweats and skin infections not limited to cellulitis (e.g., abscess)</a:t>
                      </a:r>
                    </a:p>
                  </a:txBody>
                  <a:tcPr/>
                </a:tc>
                <a:extLst>
                  <a:ext uri="{0D108BD9-81ED-4DB2-BD59-A6C34878D82A}">
                    <a16:rowId xmlns:a16="http://schemas.microsoft.com/office/drawing/2014/main" val="2553630913"/>
                  </a:ext>
                </a:extLst>
              </a:tr>
            </a:tbl>
          </a:graphicData>
        </a:graphic>
      </p:graphicFrame>
    </p:spTree>
    <p:extLst>
      <p:ext uri="{BB962C8B-B14F-4D97-AF65-F5344CB8AC3E}">
        <p14:creationId xmlns:p14="http://schemas.microsoft.com/office/powerpoint/2010/main" val="3747048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E5E4FF3-02D5-E023-ADD6-406936200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D1C7F-57C5-4EDB-E83E-1B094628B4E4}"/>
              </a:ext>
            </a:extLst>
          </p:cNvPr>
          <p:cNvSpPr>
            <a:spLocks noGrp="1"/>
          </p:cNvSpPr>
          <p:nvPr>
            <p:ph type="title"/>
          </p:nvPr>
        </p:nvSpPr>
        <p:spPr>
          <a:xfrm>
            <a:off x="4674052" y="827593"/>
            <a:ext cx="2843894" cy="1182029"/>
          </a:xfrm>
        </p:spPr>
        <p:txBody>
          <a:bodyPr>
            <a:normAutofit/>
          </a:bodyPr>
          <a:lstStyle/>
          <a:p>
            <a:r>
              <a:rPr lang="en-US" sz="4000" b="1" dirty="0">
                <a:latin typeface="Aptos Display" panose="020B0004020202020204" pitchFamily="34" charset="0"/>
              </a:rPr>
              <a:t>New NNCs</a:t>
            </a:r>
          </a:p>
        </p:txBody>
      </p:sp>
      <p:graphicFrame>
        <p:nvGraphicFramePr>
          <p:cNvPr id="4" name="Table 3">
            <a:extLst>
              <a:ext uri="{FF2B5EF4-FFF2-40B4-BE49-F238E27FC236}">
                <a16:creationId xmlns:a16="http://schemas.microsoft.com/office/drawing/2014/main" id="{C2D5814F-EF87-DF66-F064-A47D181649DC}"/>
              </a:ext>
            </a:extLst>
          </p:cNvPr>
          <p:cNvGraphicFramePr>
            <a:graphicFrameLocks noGrp="1"/>
          </p:cNvGraphicFramePr>
          <p:nvPr>
            <p:extLst>
              <p:ext uri="{D42A27DB-BD31-4B8C-83A1-F6EECF244321}">
                <p14:modId xmlns:p14="http://schemas.microsoft.com/office/powerpoint/2010/main" val="4172825390"/>
              </p:ext>
            </p:extLst>
          </p:nvPr>
        </p:nvGraphicFramePr>
        <p:xfrm>
          <a:off x="63499" y="1802794"/>
          <a:ext cx="12074725" cy="3851246"/>
        </p:xfrm>
        <a:graphic>
          <a:graphicData uri="http://schemas.openxmlformats.org/drawingml/2006/table">
            <a:tbl>
              <a:tblPr firstRow="1" bandRow="1">
                <a:tableStyleId>{5C22544A-7EE6-4342-B048-85BDC9FD1C3A}</a:tableStyleId>
              </a:tblPr>
              <a:tblGrid>
                <a:gridCol w="1225296">
                  <a:extLst>
                    <a:ext uri="{9D8B030D-6E8A-4147-A177-3AD203B41FA5}">
                      <a16:colId xmlns:a16="http://schemas.microsoft.com/office/drawing/2014/main" val="2504087726"/>
                    </a:ext>
                  </a:extLst>
                </a:gridCol>
                <a:gridCol w="2689934">
                  <a:extLst>
                    <a:ext uri="{9D8B030D-6E8A-4147-A177-3AD203B41FA5}">
                      <a16:colId xmlns:a16="http://schemas.microsoft.com/office/drawing/2014/main" val="2505057434"/>
                    </a:ext>
                  </a:extLst>
                </a:gridCol>
                <a:gridCol w="8159495">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26-ID-08</a:t>
                      </a:r>
                    </a:p>
                  </a:txBody>
                  <a:tcPr/>
                </a:tc>
                <a:tc>
                  <a:txBody>
                    <a:bodyPr/>
                    <a:lstStyle/>
                    <a:p>
                      <a:r>
                        <a:rPr lang="en-US" sz="2000" kern="1200" dirty="0">
                          <a:solidFill>
                            <a:schemeClr val="dk1"/>
                          </a:solidFill>
                          <a:effectLst/>
                          <a:latin typeface="Aptos" panose="020B0004020202020204" pitchFamily="34" charset="0"/>
                          <a:ea typeface="+mn-ea"/>
                          <a:cs typeface="+mn-cs"/>
                        </a:rPr>
                        <a:t>Public Health Reporting and National Notification for </a:t>
                      </a:r>
                      <a:r>
                        <a:rPr lang="en-US" sz="2000" b="1" kern="1200" dirty="0">
                          <a:solidFill>
                            <a:schemeClr val="dk1"/>
                          </a:solidFill>
                          <a:effectLst/>
                          <a:latin typeface="Aptos" panose="020B0004020202020204" pitchFamily="34" charset="0"/>
                          <a:ea typeface="+mn-ea"/>
                          <a:cs typeface="+mn-cs"/>
                        </a:rPr>
                        <a:t>Respiratory Syncytial Virus (RSV)-Associated Pediatric Mortality</a:t>
                      </a:r>
                      <a:endParaRPr lang="en-US" sz="2400" b="1" dirty="0">
                        <a:latin typeface="Aptos" panose="020B0004020202020204" pitchFamily="34" charset="0"/>
                      </a:endParaRPr>
                    </a:p>
                  </a:txBody>
                  <a:tcPr/>
                </a:tc>
                <a:tc>
                  <a:txBody>
                    <a:bodyPr/>
                    <a:lstStyle/>
                    <a:p>
                      <a:pPr marL="174625"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Creates a pediatric-specific case definition for RSV-associated mortality, in alignment with case definitions for COVID-19- and influenza-associated pediatric mortality (25-ID-03 and 26-ID-03, respectively)</a:t>
                      </a:r>
                    </a:p>
                    <a:p>
                      <a:pPr marL="631825" lvl="1" indent="-174625">
                        <a:buFont typeface="Arial" panose="020B0604020202020204" pitchFamily="34" charset="0"/>
                        <a:buChar char="•"/>
                      </a:pPr>
                      <a:r>
                        <a:rPr lang="en-US" sz="2000" i="1" kern="1200" dirty="0">
                          <a:solidFill>
                            <a:schemeClr val="dk1"/>
                          </a:solidFill>
                          <a:effectLst/>
                          <a:latin typeface="Aptos" panose="020B0004020202020204" pitchFamily="34" charset="0"/>
                          <a:ea typeface="+mn-ea"/>
                          <a:cs typeface="+mn-cs"/>
                        </a:rPr>
                        <a:t>Note: 18-ID-01 will remain active for populations 18+ years</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Clinical + lab criteria, vital records criteria may trigger reports to public health</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Case classification criteria include clinical, laboratory, and vital records</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Cases may be classified as “confirmed,” “probable,” or “suspect”</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Recommends RSV-associated pediatric mortality be routinely notifiable to CDC for “confirmed” cases only</a:t>
                      </a:r>
                    </a:p>
                  </a:txBody>
                  <a:tcPr/>
                </a:tc>
                <a:extLst>
                  <a:ext uri="{0D108BD9-81ED-4DB2-BD59-A6C34878D82A}">
                    <a16:rowId xmlns:a16="http://schemas.microsoft.com/office/drawing/2014/main" val="2553630913"/>
                  </a:ext>
                </a:extLst>
              </a:tr>
            </a:tbl>
          </a:graphicData>
        </a:graphic>
      </p:graphicFrame>
    </p:spTree>
    <p:extLst>
      <p:ext uri="{BB962C8B-B14F-4D97-AF65-F5344CB8AC3E}">
        <p14:creationId xmlns:p14="http://schemas.microsoft.com/office/powerpoint/2010/main" val="3210776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8C35D1A-03F9-178B-148C-8AA601C17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2F7D0-6C5D-CFDA-6F45-C81F94560E78}"/>
              </a:ext>
            </a:extLst>
          </p:cNvPr>
          <p:cNvSpPr>
            <a:spLocks noGrp="1"/>
          </p:cNvSpPr>
          <p:nvPr>
            <p:ph type="title"/>
          </p:nvPr>
        </p:nvSpPr>
        <p:spPr>
          <a:xfrm>
            <a:off x="63499" y="1012651"/>
            <a:ext cx="12065001" cy="1182029"/>
          </a:xfrm>
        </p:spPr>
        <p:txBody>
          <a:bodyPr>
            <a:noAutofit/>
          </a:bodyPr>
          <a:lstStyle/>
          <a:p>
            <a:pPr algn="ctr"/>
            <a:r>
              <a:rPr lang="en-US" sz="4000" b="1" dirty="0">
                <a:latin typeface="Aptos Display" panose="020B0004020202020204" pitchFamily="34" charset="0"/>
              </a:rPr>
              <a:t>Updates to NNCs – Changes to Subtypes/Condition Categories</a:t>
            </a:r>
          </a:p>
        </p:txBody>
      </p:sp>
      <p:graphicFrame>
        <p:nvGraphicFramePr>
          <p:cNvPr id="4" name="Table 3">
            <a:extLst>
              <a:ext uri="{FF2B5EF4-FFF2-40B4-BE49-F238E27FC236}">
                <a16:creationId xmlns:a16="http://schemas.microsoft.com/office/drawing/2014/main" id="{7FA355AD-5750-E4CF-319C-D0B0EA82617E}"/>
              </a:ext>
            </a:extLst>
          </p:cNvPr>
          <p:cNvGraphicFramePr>
            <a:graphicFrameLocks noGrp="1"/>
          </p:cNvGraphicFramePr>
          <p:nvPr>
            <p:extLst>
              <p:ext uri="{D42A27DB-BD31-4B8C-83A1-F6EECF244321}">
                <p14:modId xmlns:p14="http://schemas.microsoft.com/office/powerpoint/2010/main" val="2834313360"/>
              </p:ext>
            </p:extLst>
          </p:nvPr>
        </p:nvGraphicFramePr>
        <p:xfrm>
          <a:off x="63499" y="2194680"/>
          <a:ext cx="12065000" cy="4613246"/>
        </p:xfrm>
        <a:graphic>
          <a:graphicData uri="http://schemas.openxmlformats.org/drawingml/2006/table">
            <a:tbl>
              <a:tblPr firstRow="1" bandRow="1">
                <a:tableStyleId>{5C22544A-7EE6-4342-B048-85BDC9FD1C3A}</a:tableStyleId>
              </a:tblPr>
              <a:tblGrid>
                <a:gridCol w="1229853">
                  <a:extLst>
                    <a:ext uri="{9D8B030D-6E8A-4147-A177-3AD203B41FA5}">
                      <a16:colId xmlns:a16="http://schemas.microsoft.com/office/drawing/2014/main" val="2504087726"/>
                    </a:ext>
                  </a:extLst>
                </a:gridCol>
                <a:gridCol w="1851791">
                  <a:extLst>
                    <a:ext uri="{9D8B030D-6E8A-4147-A177-3AD203B41FA5}">
                      <a16:colId xmlns:a16="http://schemas.microsoft.com/office/drawing/2014/main" val="2505057434"/>
                    </a:ext>
                  </a:extLst>
                </a:gridCol>
                <a:gridCol w="8983356">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1800" dirty="0">
                          <a:latin typeface="Aptos" panose="020B0004020202020204" pitchFamily="34" charset="0"/>
                        </a:rPr>
                        <a:t>26-ID-04</a:t>
                      </a:r>
                    </a:p>
                  </a:txBody>
                  <a:tcPr/>
                </a:tc>
                <a:tc>
                  <a:txBody>
                    <a:bodyPr/>
                    <a:lstStyle/>
                    <a:p>
                      <a:r>
                        <a:rPr lang="en-US" sz="1800" kern="1200" dirty="0">
                          <a:solidFill>
                            <a:schemeClr val="dk1"/>
                          </a:solidFill>
                          <a:effectLst/>
                          <a:latin typeface="Aptos" panose="020B0004020202020204" pitchFamily="34" charset="0"/>
                          <a:ea typeface="+mn-ea"/>
                          <a:cs typeface="+mn-cs"/>
                        </a:rPr>
                        <a:t>Update to the Standardized Case Definition for Public Health Reporting and National Notification for </a:t>
                      </a:r>
                      <a:r>
                        <a:rPr lang="en-US" sz="1800" b="1" kern="1200" dirty="0">
                          <a:solidFill>
                            <a:schemeClr val="dk1"/>
                          </a:solidFill>
                          <a:effectLst/>
                          <a:latin typeface="Aptos" panose="020B0004020202020204" pitchFamily="34" charset="0"/>
                          <a:ea typeface="+mn-ea"/>
                          <a:cs typeface="+mn-cs"/>
                        </a:rPr>
                        <a:t>Measles</a:t>
                      </a:r>
                      <a:endParaRPr lang="en-US" sz="2000" b="1" dirty="0">
                        <a:latin typeface="Aptos" panose="020B0004020202020204" pitchFamily="34" charset="0"/>
                      </a:endParaRPr>
                    </a:p>
                  </a:txBody>
                  <a:tcPr/>
                </a:tc>
                <a:tc>
                  <a:txBody>
                    <a:bodyPr/>
                    <a:lstStyle/>
                    <a:p>
                      <a:pPr marL="174625" lvl="0"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Expands clinical, epi linkage criteria that may trigger reports to public health; adds vital records to case ascertainment</a:t>
                      </a:r>
                    </a:p>
                    <a:p>
                      <a:pPr marL="174625" lvl="0"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Explicitly defines community transmission for the purpose of epi linkage criteria within the position statement</a:t>
                      </a:r>
                    </a:p>
                    <a:p>
                      <a:pPr marL="174625" lvl="0"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“Confirmed” cases may be:</a:t>
                      </a:r>
                    </a:p>
                    <a:p>
                      <a:pPr marL="631825" lvl="1"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“Laboratory-Confirmed,” which now allows “confirmed” cases to meet confirmatory laboratory evidence alone, or</a:t>
                      </a:r>
                    </a:p>
                    <a:p>
                      <a:pPr marL="631825" lvl="1"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“Epidemiologically-Linked,” which allows “confirmed cases” to meet clinical + epi linkage of contact with a “Confirmed, Laboratory-Confirmed” case without requiring lab evidence</a:t>
                      </a:r>
                    </a:p>
                    <a:p>
                      <a:pPr marL="174625" lvl="0"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Updates “probable” case classifications to mirror 2025’s operational guidance, which will be replaced by this position statement</a:t>
                      </a:r>
                    </a:p>
                    <a:p>
                      <a:pPr marL="174625" lvl="0" indent="-174625">
                        <a:buFont typeface="Arial" panose="020B0604020202020204" pitchFamily="34" charset="0"/>
                        <a:buChar char="•"/>
                      </a:pPr>
                      <a:r>
                        <a:rPr lang="en-US" sz="1800" i="0" kern="1200" dirty="0">
                          <a:solidFill>
                            <a:schemeClr val="dk1"/>
                          </a:solidFill>
                          <a:effectLst/>
                          <a:latin typeface="Aptos" panose="020B0004020202020204" pitchFamily="34" charset="0"/>
                          <a:ea typeface="+mn-ea"/>
                          <a:cs typeface="+mn-cs"/>
                        </a:rPr>
                        <a:t>Adds “suspect” case classification (2012’s “probable”)</a:t>
                      </a:r>
                    </a:p>
                    <a:p>
                      <a:pPr marL="174625" lvl="0" indent="-174625">
                        <a:buFont typeface="Arial" panose="020B0604020202020204" pitchFamily="34" charset="0"/>
                        <a:buChar char="•"/>
                      </a:pPr>
                      <a:r>
                        <a:rPr lang="en-US" sz="1800" dirty="0">
                          <a:latin typeface="Aptos" panose="020B0004020202020204" pitchFamily="34" charset="0"/>
                        </a:rPr>
                        <a:t>Remains immediately notifiable, urgent (within 24 hours) to CDC, with the addition of “probable” cases to “confirmed” cases for release</a:t>
                      </a:r>
                    </a:p>
                  </a:txBody>
                  <a:tcPr/>
                </a:tc>
                <a:extLst>
                  <a:ext uri="{0D108BD9-81ED-4DB2-BD59-A6C34878D82A}">
                    <a16:rowId xmlns:a16="http://schemas.microsoft.com/office/drawing/2014/main" val="555762783"/>
                  </a:ext>
                </a:extLst>
              </a:tr>
            </a:tbl>
          </a:graphicData>
        </a:graphic>
      </p:graphicFrame>
    </p:spTree>
    <p:extLst>
      <p:ext uri="{BB962C8B-B14F-4D97-AF65-F5344CB8AC3E}">
        <p14:creationId xmlns:p14="http://schemas.microsoft.com/office/powerpoint/2010/main" val="102141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B30A0A2-44BD-1AC1-F536-A1A40FE8BE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E06D1-3B50-4ACA-30E6-68E6F3294AE5}"/>
              </a:ext>
            </a:extLst>
          </p:cNvPr>
          <p:cNvSpPr>
            <a:spLocks noGrp="1"/>
          </p:cNvSpPr>
          <p:nvPr>
            <p:ph type="title"/>
          </p:nvPr>
        </p:nvSpPr>
        <p:spPr>
          <a:xfrm>
            <a:off x="1694867" y="854808"/>
            <a:ext cx="8790215" cy="1182029"/>
          </a:xfrm>
        </p:spPr>
        <p:txBody>
          <a:bodyPr>
            <a:normAutofit/>
          </a:bodyPr>
          <a:lstStyle/>
          <a:p>
            <a:r>
              <a:rPr lang="en-US" sz="4000" b="1" dirty="0">
                <a:latin typeface="Aptos Display" panose="020B0004020202020204" pitchFamily="34" charset="0"/>
              </a:rPr>
              <a:t>Updates to NNCs – No Longer Notifiable</a:t>
            </a:r>
          </a:p>
        </p:txBody>
      </p:sp>
      <p:graphicFrame>
        <p:nvGraphicFramePr>
          <p:cNvPr id="4" name="Table 3">
            <a:extLst>
              <a:ext uri="{FF2B5EF4-FFF2-40B4-BE49-F238E27FC236}">
                <a16:creationId xmlns:a16="http://schemas.microsoft.com/office/drawing/2014/main" id="{AB21ABE2-4AAA-CBA6-62D7-278AE175D0B0}"/>
              </a:ext>
            </a:extLst>
          </p:cNvPr>
          <p:cNvGraphicFramePr>
            <a:graphicFrameLocks noGrp="1"/>
          </p:cNvGraphicFramePr>
          <p:nvPr>
            <p:extLst>
              <p:ext uri="{D42A27DB-BD31-4B8C-83A1-F6EECF244321}">
                <p14:modId xmlns:p14="http://schemas.microsoft.com/office/powerpoint/2010/main" val="4075665496"/>
              </p:ext>
            </p:extLst>
          </p:nvPr>
        </p:nvGraphicFramePr>
        <p:xfrm>
          <a:off x="63499" y="1802794"/>
          <a:ext cx="12052953" cy="3546446"/>
        </p:xfrm>
        <a:graphic>
          <a:graphicData uri="http://schemas.openxmlformats.org/drawingml/2006/table">
            <a:tbl>
              <a:tblPr firstRow="1" bandRow="1">
                <a:tableStyleId>{5C22544A-7EE6-4342-B048-85BDC9FD1C3A}</a:tableStyleId>
              </a:tblPr>
              <a:tblGrid>
                <a:gridCol w="1225296">
                  <a:extLst>
                    <a:ext uri="{9D8B030D-6E8A-4147-A177-3AD203B41FA5}">
                      <a16:colId xmlns:a16="http://schemas.microsoft.com/office/drawing/2014/main" val="2504087726"/>
                    </a:ext>
                  </a:extLst>
                </a:gridCol>
                <a:gridCol w="2929419">
                  <a:extLst>
                    <a:ext uri="{9D8B030D-6E8A-4147-A177-3AD203B41FA5}">
                      <a16:colId xmlns:a16="http://schemas.microsoft.com/office/drawing/2014/main" val="2505057434"/>
                    </a:ext>
                  </a:extLst>
                </a:gridCol>
                <a:gridCol w="7898238">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26-ID-06</a:t>
                      </a:r>
                    </a:p>
                  </a:txBody>
                  <a:tcPr/>
                </a:tc>
                <a:tc>
                  <a:txBody>
                    <a:bodyPr/>
                    <a:lstStyle/>
                    <a:p>
                      <a:r>
                        <a:rPr lang="en-US" sz="2000" kern="1200" dirty="0">
                          <a:solidFill>
                            <a:schemeClr val="dk1"/>
                          </a:solidFill>
                          <a:effectLst/>
                          <a:latin typeface="Aptos" panose="020B0004020202020204" pitchFamily="34" charset="0"/>
                          <a:ea typeface="+mn-ea"/>
                          <a:cs typeface="+mn-cs"/>
                        </a:rPr>
                        <a:t>Update to Public Health Reporting and National Notification of </a:t>
                      </a:r>
                      <a:r>
                        <a:rPr lang="en-US" sz="2000" b="1" kern="1200" dirty="0">
                          <a:solidFill>
                            <a:schemeClr val="dk1"/>
                          </a:solidFill>
                          <a:effectLst/>
                          <a:latin typeface="Aptos" panose="020B0004020202020204" pitchFamily="34" charset="0"/>
                          <a:ea typeface="+mn-ea"/>
                          <a:cs typeface="+mn-cs"/>
                        </a:rPr>
                        <a:t>Psittacosis</a:t>
                      </a:r>
                      <a:r>
                        <a:rPr lang="en-US" sz="2000" kern="1200" dirty="0">
                          <a:solidFill>
                            <a:schemeClr val="dk1"/>
                          </a:solidFill>
                          <a:effectLst/>
                          <a:latin typeface="Aptos" panose="020B0004020202020204" pitchFamily="34" charset="0"/>
                          <a:ea typeface="+mn-ea"/>
                          <a:cs typeface="+mn-cs"/>
                        </a:rPr>
                        <a:t> (</a:t>
                      </a:r>
                      <a:r>
                        <a:rPr lang="en-US" sz="2000" i="1" kern="1200" dirty="0">
                          <a:solidFill>
                            <a:schemeClr val="dk1"/>
                          </a:solidFill>
                          <a:effectLst/>
                          <a:latin typeface="Aptos" panose="020B0004020202020204" pitchFamily="34" charset="0"/>
                          <a:ea typeface="+mn-ea"/>
                          <a:cs typeface="+mn-cs"/>
                        </a:rPr>
                        <a:t>Chlamydia psittaci </a:t>
                      </a:r>
                      <a:r>
                        <a:rPr lang="en-US" sz="2000" kern="1200" dirty="0">
                          <a:solidFill>
                            <a:schemeClr val="dk1"/>
                          </a:solidFill>
                          <a:effectLst/>
                          <a:latin typeface="Aptos" panose="020B0004020202020204" pitchFamily="34" charset="0"/>
                          <a:ea typeface="+mn-ea"/>
                          <a:cs typeface="+mn-cs"/>
                        </a:rPr>
                        <a:t>infection)</a:t>
                      </a:r>
                      <a:endParaRPr lang="en-US" sz="2400" b="1" dirty="0">
                        <a:latin typeface="Aptos" panose="020B0004020202020204" pitchFamily="34" charset="0"/>
                      </a:endParaRPr>
                    </a:p>
                  </a:txBody>
                  <a:tcPr/>
                </a:tc>
                <a:tc>
                  <a:txBody>
                    <a:bodyPr/>
                    <a:lstStyle/>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Updates clinical criteria for case classification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Updates laboratory criteria for both case ascertainment and classification based on additional testing methodologies</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Establishes epidemiologic linkage criteria for case classification and incorporates epidemiologic linkage into “probable” case classification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Adds a “suspect” case classification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Establishes criteria for enumerating new cases of psittacosis</a:t>
                      </a:r>
                    </a:p>
                    <a:p>
                      <a:pPr marL="174625" lvl="0" indent="-174625">
                        <a:buFont typeface="Arial" panose="020B0604020202020204" pitchFamily="34" charset="0"/>
                        <a:buChar char="•"/>
                      </a:pPr>
                      <a:r>
                        <a:rPr lang="en-US" sz="2000" i="0" dirty="0">
                          <a:latin typeface="Aptos" panose="020B0004020202020204" pitchFamily="34" charset="0"/>
                        </a:rPr>
                        <a:t>Recommends the removal from the </a:t>
                      </a:r>
                      <a:r>
                        <a:rPr lang="en-US" sz="2000" i="1" dirty="0">
                          <a:latin typeface="Aptos" panose="020B0004020202020204" pitchFamily="34" charset="0"/>
                        </a:rPr>
                        <a:t>NNC List</a:t>
                      </a:r>
                      <a:r>
                        <a:rPr lang="en-US" sz="2000" i="0" dirty="0">
                          <a:latin typeface="Aptos" panose="020B0004020202020204" pitchFamily="34" charset="0"/>
                        </a:rPr>
                        <a:t>, thus ending notifications to CDC for “confirmed” and “probable” cases</a:t>
                      </a:r>
                    </a:p>
                  </a:txBody>
                  <a:tcPr/>
                </a:tc>
                <a:extLst>
                  <a:ext uri="{0D108BD9-81ED-4DB2-BD59-A6C34878D82A}">
                    <a16:rowId xmlns:a16="http://schemas.microsoft.com/office/drawing/2014/main" val="3253699029"/>
                  </a:ext>
                </a:extLst>
              </a:tr>
            </a:tbl>
          </a:graphicData>
        </a:graphic>
      </p:graphicFrame>
    </p:spTree>
    <p:extLst>
      <p:ext uri="{BB962C8B-B14F-4D97-AF65-F5344CB8AC3E}">
        <p14:creationId xmlns:p14="http://schemas.microsoft.com/office/powerpoint/2010/main" val="2354282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9CEEED4-7824-685A-85F4-798EEA4F5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82F2E2-DFD7-352E-95B1-F7703122656B}"/>
              </a:ext>
            </a:extLst>
          </p:cNvPr>
          <p:cNvSpPr>
            <a:spLocks noGrp="1"/>
          </p:cNvSpPr>
          <p:nvPr>
            <p:ph type="title"/>
          </p:nvPr>
        </p:nvSpPr>
        <p:spPr>
          <a:xfrm>
            <a:off x="1025977" y="854808"/>
            <a:ext cx="10140044" cy="1182029"/>
          </a:xfrm>
        </p:spPr>
        <p:txBody>
          <a:bodyPr>
            <a:normAutofit/>
          </a:bodyPr>
          <a:lstStyle/>
          <a:p>
            <a:r>
              <a:rPr lang="en-US" sz="4000" b="1" dirty="0">
                <a:latin typeface="Aptos Display" panose="020B0004020202020204" pitchFamily="34" charset="0"/>
              </a:rPr>
              <a:t>Updates to NNCs – No Changes to Notifiability</a:t>
            </a:r>
          </a:p>
        </p:txBody>
      </p:sp>
      <p:graphicFrame>
        <p:nvGraphicFramePr>
          <p:cNvPr id="4" name="Table 3">
            <a:extLst>
              <a:ext uri="{FF2B5EF4-FFF2-40B4-BE49-F238E27FC236}">
                <a16:creationId xmlns:a16="http://schemas.microsoft.com/office/drawing/2014/main" id="{078B6565-9FD9-D2F8-393E-A543879A730A}"/>
              </a:ext>
            </a:extLst>
          </p:cNvPr>
          <p:cNvGraphicFramePr>
            <a:graphicFrameLocks noGrp="1"/>
          </p:cNvGraphicFramePr>
          <p:nvPr>
            <p:extLst>
              <p:ext uri="{D42A27DB-BD31-4B8C-83A1-F6EECF244321}">
                <p14:modId xmlns:p14="http://schemas.microsoft.com/office/powerpoint/2010/main" val="22147776"/>
              </p:ext>
            </p:extLst>
          </p:nvPr>
        </p:nvGraphicFramePr>
        <p:xfrm>
          <a:off x="63499" y="1802794"/>
          <a:ext cx="12052953" cy="3241646"/>
        </p:xfrm>
        <a:graphic>
          <a:graphicData uri="http://schemas.openxmlformats.org/drawingml/2006/table">
            <a:tbl>
              <a:tblPr firstRow="1" bandRow="1">
                <a:tableStyleId>{5C22544A-7EE6-4342-B048-85BDC9FD1C3A}</a:tableStyleId>
              </a:tblPr>
              <a:tblGrid>
                <a:gridCol w="1225296">
                  <a:extLst>
                    <a:ext uri="{9D8B030D-6E8A-4147-A177-3AD203B41FA5}">
                      <a16:colId xmlns:a16="http://schemas.microsoft.com/office/drawing/2014/main" val="2504087726"/>
                    </a:ext>
                  </a:extLst>
                </a:gridCol>
                <a:gridCol w="2630062">
                  <a:extLst>
                    <a:ext uri="{9D8B030D-6E8A-4147-A177-3AD203B41FA5}">
                      <a16:colId xmlns:a16="http://schemas.microsoft.com/office/drawing/2014/main" val="2505057434"/>
                    </a:ext>
                  </a:extLst>
                </a:gridCol>
                <a:gridCol w="8197595">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26-ID-02</a:t>
                      </a:r>
                    </a:p>
                  </a:txBody>
                  <a:tcPr/>
                </a:tc>
                <a:tc>
                  <a:txBody>
                    <a:bodyPr/>
                    <a:lstStyle/>
                    <a:p>
                      <a:r>
                        <a:rPr lang="en-US" sz="2000" kern="1200" dirty="0">
                          <a:solidFill>
                            <a:schemeClr val="dk1"/>
                          </a:solidFill>
                          <a:effectLst/>
                          <a:latin typeface="Aptos" panose="020B0004020202020204" pitchFamily="34" charset="0"/>
                          <a:ea typeface="+mn-ea"/>
                          <a:cs typeface="+mn-cs"/>
                        </a:rPr>
                        <a:t>Update to Public Health Reporting and National Notification for </a:t>
                      </a:r>
                      <a:r>
                        <a:rPr lang="en-US" sz="2000" b="1" kern="1200" dirty="0">
                          <a:solidFill>
                            <a:schemeClr val="dk1"/>
                          </a:solidFill>
                          <a:effectLst/>
                          <a:latin typeface="Aptos" panose="020B0004020202020204" pitchFamily="34" charset="0"/>
                          <a:ea typeface="+mn-ea"/>
                          <a:cs typeface="+mn-cs"/>
                        </a:rPr>
                        <a:t>HIV Infection</a:t>
                      </a:r>
                      <a:endParaRPr lang="en-US" sz="2400" b="1" dirty="0">
                        <a:latin typeface="Aptos" panose="020B0004020202020204" pitchFamily="34" charset="0"/>
                      </a:endParaRPr>
                    </a:p>
                  </a:txBody>
                  <a:tcPr/>
                </a:tc>
                <a:tc>
                  <a:txBody>
                    <a:bodyPr/>
                    <a:lstStyle/>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Removes opportunistic infections as a criterion for Stage 3 HIV</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Removes laboratory criteria paired with a physician diagnosis to trigger reports to public health</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Revises Stage 0 HIV to add Stage 0 – Acute HIV Infection to distinguish among individuals with recent HIV infection and those with acute infection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Further updates made to align with 2014 </a:t>
                      </a:r>
                      <a:r>
                        <a:rPr lang="en-US" sz="2000" i="1" kern="1200" dirty="0">
                          <a:solidFill>
                            <a:schemeClr val="dk1"/>
                          </a:solidFill>
                          <a:effectLst/>
                          <a:latin typeface="Aptos" panose="020B0004020202020204" pitchFamily="34" charset="0"/>
                          <a:ea typeface="+mn-ea"/>
                          <a:cs typeface="+mn-cs"/>
                        </a:rPr>
                        <a:t>MMWR</a:t>
                      </a:r>
                      <a:r>
                        <a:rPr lang="en-US" sz="2000" i="0" kern="1200" dirty="0">
                          <a:solidFill>
                            <a:schemeClr val="dk1"/>
                          </a:solidFill>
                          <a:effectLst/>
                          <a:latin typeface="Aptos" panose="020B0004020202020204" pitchFamily="34" charset="0"/>
                          <a:ea typeface="+mn-ea"/>
                          <a:cs typeface="+mn-cs"/>
                        </a:rPr>
                        <a:t> case definition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Adds case classifications for perinatal exposure </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Remains routinely notifiable to CDC for “confirmed” cases only</a:t>
                      </a:r>
                    </a:p>
                  </a:txBody>
                  <a:tcPr/>
                </a:tc>
                <a:extLst>
                  <a:ext uri="{0D108BD9-81ED-4DB2-BD59-A6C34878D82A}">
                    <a16:rowId xmlns:a16="http://schemas.microsoft.com/office/drawing/2014/main" val="296731968"/>
                  </a:ext>
                </a:extLst>
              </a:tr>
            </a:tbl>
          </a:graphicData>
        </a:graphic>
      </p:graphicFrame>
    </p:spTree>
    <p:extLst>
      <p:ext uri="{BB962C8B-B14F-4D97-AF65-F5344CB8AC3E}">
        <p14:creationId xmlns:p14="http://schemas.microsoft.com/office/powerpoint/2010/main" val="2679710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DC2D0BD-51FE-776D-EBBF-7C4AB92CD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8DAD8-673A-0F7B-CBA0-16CC265934D2}"/>
              </a:ext>
            </a:extLst>
          </p:cNvPr>
          <p:cNvSpPr>
            <a:spLocks noGrp="1"/>
          </p:cNvSpPr>
          <p:nvPr>
            <p:ph type="title"/>
          </p:nvPr>
        </p:nvSpPr>
        <p:spPr>
          <a:xfrm>
            <a:off x="1025976" y="854808"/>
            <a:ext cx="10667259" cy="1182029"/>
          </a:xfrm>
        </p:spPr>
        <p:txBody>
          <a:bodyPr>
            <a:normAutofit/>
          </a:bodyPr>
          <a:lstStyle/>
          <a:p>
            <a:r>
              <a:rPr lang="en-US" sz="4000" b="1" dirty="0">
                <a:latin typeface="Aptos Display" panose="020B0004020202020204" pitchFamily="34" charset="0"/>
              </a:rPr>
              <a:t>Updates to NNCs – No Changes to Notifiability </a:t>
            </a:r>
            <a:r>
              <a:rPr lang="en-US" sz="4000" b="1" dirty="0">
                <a:solidFill>
                  <a:srgbClr val="D7E5EE"/>
                </a:solidFill>
                <a:latin typeface="Aptos Display" panose="020B0004020202020204" pitchFamily="34" charset="0"/>
              </a:rPr>
              <a:t>2</a:t>
            </a:r>
          </a:p>
        </p:txBody>
      </p:sp>
      <p:graphicFrame>
        <p:nvGraphicFramePr>
          <p:cNvPr id="4" name="Table 3">
            <a:extLst>
              <a:ext uri="{FF2B5EF4-FFF2-40B4-BE49-F238E27FC236}">
                <a16:creationId xmlns:a16="http://schemas.microsoft.com/office/drawing/2014/main" id="{22462521-A871-1DDB-AA1C-0CB6A9171DD7}"/>
              </a:ext>
            </a:extLst>
          </p:cNvPr>
          <p:cNvGraphicFramePr>
            <a:graphicFrameLocks noGrp="1"/>
          </p:cNvGraphicFramePr>
          <p:nvPr>
            <p:extLst>
              <p:ext uri="{D42A27DB-BD31-4B8C-83A1-F6EECF244321}">
                <p14:modId xmlns:p14="http://schemas.microsoft.com/office/powerpoint/2010/main" val="2928066543"/>
              </p:ext>
            </p:extLst>
          </p:nvPr>
        </p:nvGraphicFramePr>
        <p:xfrm>
          <a:off x="63499" y="1802794"/>
          <a:ext cx="12052953" cy="2936846"/>
        </p:xfrm>
        <a:graphic>
          <a:graphicData uri="http://schemas.openxmlformats.org/drawingml/2006/table">
            <a:tbl>
              <a:tblPr firstRow="1" bandRow="1">
                <a:tableStyleId>{5C22544A-7EE6-4342-B048-85BDC9FD1C3A}</a:tableStyleId>
              </a:tblPr>
              <a:tblGrid>
                <a:gridCol w="1225296">
                  <a:extLst>
                    <a:ext uri="{9D8B030D-6E8A-4147-A177-3AD203B41FA5}">
                      <a16:colId xmlns:a16="http://schemas.microsoft.com/office/drawing/2014/main" val="2504087726"/>
                    </a:ext>
                  </a:extLst>
                </a:gridCol>
                <a:gridCol w="2630062">
                  <a:extLst>
                    <a:ext uri="{9D8B030D-6E8A-4147-A177-3AD203B41FA5}">
                      <a16:colId xmlns:a16="http://schemas.microsoft.com/office/drawing/2014/main" val="2505057434"/>
                    </a:ext>
                  </a:extLst>
                </a:gridCol>
                <a:gridCol w="8197595">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26-ID-03</a:t>
                      </a:r>
                    </a:p>
                  </a:txBody>
                  <a:tcPr/>
                </a:tc>
                <a:tc>
                  <a:txBody>
                    <a:bodyPr/>
                    <a:lstStyle/>
                    <a:p>
                      <a:r>
                        <a:rPr lang="en-US" sz="2000" kern="1200" dirty="0">
                          <a:solidFill>
                            <a:schemeClr val="dk1"/>
                          </a:solidFill>
                          <a:effectLst/>
                          <a:latin typeface="Aptos" panose="020B0004020202020204" pitchFamily="34" charset="0"/>
                          <a:ea typeface="+mn-ea"/>
                          <a:cs typeface="+mn-cs"/>
                        </a:rPr>
                        <a:t>Update to Public Health Reporting and National Notification for </a:t>
                      </a:r>
                      <a:r>
                        <a:rPr lang="en-US" sz="2000" b="1" kern="1200" dirty="0">
                          <a:solidFill>
                            <a:schemeClr val="dk1"/>
                          </a:solidFill>
                          <a:effectLst/>
                          <a:latin typeface="Aptos" panose="020B0004020202020204" pitchFamily="34" charset="0"/>
                          <a:ea typeface="+mn-ea"/>
                          <a:cs typeface="+mn-cs"/>
                        </a:rPr>
                        <a:t>Influenza-Associated Pediatric Mortality</a:t>
                      </a:r>
                      <a:endParaRPr lang="en-US" sz="2400" b="1" dirty="0">
                        <a:latin typeface="Aptos" panose="020B0004020202020204" pitchFamily="34" charset="0"/>
                      </a:endParaRPr>
                    </a:p>
                  </a:txBody>
                  <a:tcPr/>
                </a:tc>
                <a:tc>
                  <a:txBody>
                    <a:bodyPr/>
                    <a:lstStyle/>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Updates align with case definitions for COVID-19- and RSV-associated pediatric mortality (25-ID-03 and 26-ID-08, respectively)</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Revises lab criteria for both case ascertainment and classification to address changes in testing availability and practice</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Expands case ascertainment and classification criteria to include vital records</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Creates “probable” and “suspect” case classifications</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Remains routinely notifiable to CDC for “confirmed” cases only</a:t>
                      </a:r>
                    </a:p>
                  </a:txBody>
                  <a:tcPr/>
                </a:tc>
                <a:extLst>
                  <a:ext uri="{0D108BD9-81ED-4DB2-BD59-A6C34878D82A}">
                    <a16:rowId xmlns:a16="http://schemas.microsoft.com/office/drawing/2014/main" val="3158454719"/>
                  </a:ext>
                </a:extLst>
              </a:tr>
            </a:tbl>
          </a:graphicData>
        </a:graphic>
      </p:graphicFrame>
    </p:spTree>
    <p:extLst>
      <p:ext uri="{BB962C8B-B14F-4D97-AF65-F5344CB8AC3E}">
        <p14:creationId xmlns:p14="http://schemas.microsoft.com/office/powerpoint/2010/main" val="828484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DB524A0-D178-97C4-B1E4-93C67BAF3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D6F83-072F-5A23-36B3-B64C67B0CCEC}"/>
              </a:ext>
            </a:extLst>
          </p:cNvPr>
          <p:cNvSpPr>
            <a:spLocks noGrp="1"/>
          </p:cNvSpPr>
          <p:nvPr>
            <p:ph type="title"/>
          </p:nvPr>
        </p:nvSpPr>
        <p:spPr>
          <a:xfrm>
            <a:off x="1025976" y="854808"/>
            <a:ext cx="10556423" cy="1182029"/>
          </a:xfrm>
        </p:spPr>
        <p:txBody>
          <a:bodyPr>
            <a:normAutofit/>
          </a:bodyPr>
          <a:lstStyle/>
          <a:p>
            <a:r>
              <a:rPr lang="en-US" sz="4000" b="1" dirty="0">
                <a:latin typeface="Aptos Display" panose="020B0004020202020204" pitchFamily="34" charset="0"/>
              </a:rPr>
              <a:t>Updates to NNCs – No Changes to Notifiability </a:t>
            </a:r>
            <a:r>
              <a:rPr lang="en-US" sz="4000" b="1" dirty="0">
                <a:solidFill>
                  <a:srgbClr val="D7E5EE"/>
                </a:solidFill>
                <a:latin typeface="Aptos Display" panose="020B0004020202020204" pitchFamily="34" charset="0"/>
              </a:rPr>
              <a:t>3</a:t>
            </a:r>
          </a:p>
        </p:txBody>
      </p:sp>
      <p:graphicFrame>
        <p:nvGraphicFramePr>
          <p:cNvPr id="4" name="Table 3">
            <a:extLst>
              <a:ext uri="{FF2B5EF4-FFF2-40B4-BE49-F238E27FC236}">
                <a16:creationId xmlns:a16="http://schemas.microsoft.com/office/drawing/2014/main" id="{F07D6DD9-1F09-6B1C-5380-8632C987DEB5}"/>
              </a:ext>
            </a:extLst>
          </p:cNvPr>
          <p:cNvGraphicFramePr>
            <a:graphicFrameLocks noGrp="1"/>
          </p:cNvGraphicFramePr>
          <p:nvPr>
            <p:extLst>
              <p:ext uri="{D42A27DB-BD31-4B8C-83A1-F6EECF244321}">
                <p14:modId xmlns:p14="http://schemas.microsoft.com/office/powerpoint/2010/main" val="9699004"/>
              </p:ext>
            </p:extLst>
          </p:nvPr>
        </p:nvGraphicFramePr>
        <p:xfrm>
          <a:off x="63499" y="1802794"/>
          <a:ext cx="12052953" cy="3546446"/>
        </p:xfrm>
        <a:graphic>
          <a:graphicData uri="http://schemas.openxmlformats.org/drawingml/2006/table">
            <a:tbl>
              <a:tblPr firstRow="1" bandRow="1">
                <a:tableStyleId>{5C22544A-7EE6-4342-B048-85BDC9FD1C3A}</a:tableStyleId>
              </a:tblPr>
              <a:tblGrid>
                <a:gridCol w="1225296">
                  <a:extLst>
                    <a:ext uri="{9D8B030D-6E8A-4147-A177-3AD203B41FA5}">
                      <a16:colId xmlns:a16="http://schemas.microsoft.com/office/drawing/2014/main" val="2504087726"/>
                    </a:ext>
                  </a:extLst>
                </a:gridCol>
                <a:gridCol w="2630062">
                  <a:extLst>
                    <a:ext uri="{9D8B030D-6E8A-4147-A177-3AD203B41FA5}">
                      <a16:colId xmlns:a16="http://schemas.microsoft.com/office/drawing/2014/main" val="2505057434"/>
                    </a:ext>
                  </a:extLst>
                </a:gridCol>
                <a:gridCol w="8197595">
                  <a:extLst>
                    <a:ext uri="{9D8B030D-6E8A-4147-A177-3AD203B41FA5}">
                      <a16:colId xmlns:a16="http://schemas.microsoft.com/office/drawing/2014/main" val="682667504"/>
                    </a:ext>
                  </a:extLst>
                </a:gridCol>
              </a:tblGrid>
              <a:tr h="407006">
                <a:tc>
                  <a:txBody>
                    <a:bodyPr/>
                    <a:lstStyle/>
                    <a:p>
                      <a:r>
                        <a:rPr lang="en-US" sz="2000" dirty="0">
                          <a:latin typeface="Aptos" panose="020B0004020202020204" pitchFamily="34" charset="0"/>
                        </a:rPr>
                        <a:t>ID</a:t>
                      </a:r>
                    </a:p>
                  </a:txBody>
                  <a:tcPr>
                    <a:solidFill>
                      <a:srgbClr val="4F698E"/>
                    </a:solidFill>
                  </a:tcPr>
                </a:tc>
                <a:tc>
                  <a:txBody>
                    <a:bodyPr/>
                    <a:lstStyle/>
                    <a:p>
                      <a:r>
                        <a:rPr lang="en-US" sz="2000" dirty="0">
                          <a:latin typeface="Aptos" panose="020B0004020202020204" pitchFamily="34" charset="0"/>
                        </a:rPr>
                        <a:t>Title</a:t>
                      </a:r>
                    </a:p>
                  </a:txBody>
                  <a:tcPr>
                    <a:solidFill>
                      <a:srgbClr val="4F698E"/>
                    </a:solidFill>
                  </a:tcPr>
                </a:tc>
                <a:tc>
                  <a:txBody>
                    <a:bodyPr/>
                    <a:lstStyle/>
                    <a:p>
                      <a:r>
                        <a:rPr lang="en-US" sz="2000" dirty="0">
                          <a:latin typeface="Aptos" panose="020B0004020202020204" pitchFamily="34" charset="0"/>
                        </a:rPr>
                        <a:t>Details</a:t>
                      </a:r>
                    </a:p>
                  </a:txBody>
                  <a:tcPr>
                    <a:solidFill>
                      <a:srgbClr val="4F698E"/>
                    </a:solidFill>
                  </a:tcPr>
                </a:tc>
                <a:extLst>
                  <a:ext uri="{0D108BD9-81ED-4DB2-BD59-A6C34878D82A}">
                    <a16:rowId xmlns:a16="http://schemas.microsoft.com/office/drawing/2014/main" val="3230707011"/>
                  </a:ext>
                </a:extLst>
              </a:tr>
              <a:tr h="1257649">
                <a:tc>
                  <a:txBody>
                    <a:bodyPr/>
                    <a:lstStyle/>
                    <a:p>
                      <a:r>
                        <a:rPr lang="en-US" sz="2000" dirty="0">
                          <a:latin typeface="Aptos" panose="020B0004020202020204" pitchFamily="34" charset="0"/>
                        </a:rPr>
                        <a:t>26-ID-07</a:t>
                      </a:r>
                    </a:p>
                  </a:txBody>
                  <a:tcPr/>
                </a:tc>
                <a:tc>
                  <a:txBody>
                    <a:bodyPr/>
                    <a:lstStyle/>
                    <a:p>
                      <a:r>
                        <a:rPr lang="en-US" sz="2000" kern="1200" dirty="0">
                          <a:solidFill>
                            <a:schemeClr val="dk1"/>
                          </a:solidFill>
                          <a:effectLst/>
                          <a:latin typeface="Aptos" panose="020B0004020202020204" pitchFamily="34" charset="0"/>
                          <a:ea typeface="+mn-ea"/>
                          <a:cs typeface="+mn-cs"/>
                        </a:rPr>
                        <a:t>Update to Public Health Reporting and National Notification of </a:t>
                      </a:r>
                      <a:r>
                        <a:rPr lang="en-US" sz="2000" b="1" kern="1200" dirty="0">
                          <a:solidFill>
                            <a:schemeClr val="dk1"/>
                          </a:solidFill>
                          <a:effectLst/>
                          <a:latin typeface="Aptos" panose="020B0004020202020204" pitchFamily="34" charset="0"/>
                          <a:ea typeface="+mn-ea"/>
                          <a:cs typeface="+mn-cs"/>
                        </a:rPr>
                        <a:t>Acute and Chronic Q fever</a:t>
                      </a:r>
                      <a:r>
                        <a:rPr lang="en-US" sz="2000" kern="1200" dirty="0">
                          <a:solidFill>
                            <a:schemeClr val="dk1"/>
                          </a:solidFill>
                          <a:effectLst/>
                          <a:latin typeface="Aptos" panose="020B0004020202020204" pitchFamily="34" charset="0"/>
                          <a:ea typeface="+mn-ea"/>
                          <a:cs typeface="+mn-cs"/>
                        </a:rPr>
                        <a:t> (</a:t>
                      </a:r>
                      <a:r>
                        <a:rPr lang="en-US" sz="2000" i="1" kern="1200" dirty="0">
                          <a:solidFill>
                            <a:schemeClr val="dk1"/>
                          </a:solidFill>
                          <a:effectLst/>
                          <a:latin typeface="Aptos" panose="020B0004020202020204" pitchFamily="34" charset="0"/>
                          <a:ea typeface="+mn-ea"/>
                          <a:cs typeface="+mn-cs"/>
                        </a:rPr>
                        <a:t>Coxiella</a:t>
                      </a:r>
                      <a:r>
                        <a:rPr lang="en-US" sz="2000" kern="1200" dirty="0">
                          <a:solidFill>
                            <a:schemeClr val="dk1"/>
                          </a:solidFill>
                          <a:effectLst/>
                          <a:latin typeface="Aptos" panose="020B0004020202020204" pitchFamily="34" charset="0"/>
                          <a:ea typeface="+mn-ea"/>
                          <a:cs typeface="+mn-cs"/>
                        </a:rPr>
                        <a:t> </a:t>
                      </a:r>
                      <a:r>
                        <a:rPr lang="en-US" sz="2000" i="1" kern="1200" dirty="0">
                          <a:solidFill>
                            <a:schemeClr val="dk1"/>
                          </a:solidFill>
                          <a:effectLst/>
                          <a:latin typeface="Aptos" panose="020B0004020202020204" pitchFamily="34" charset="0"/>
                          <a:ea typeface="+mn-ea"/>
                          <a:cs typeface="+mn-cs"/>
                        </a:rPr>
                        <a:t>burnetii</a:t>
                      </a:r>
                      <a:r>
                        <a:rPr lang="en-US" sz="2000" kern="1200" dirty="0">
                          <a:solidFill>
                            <a:schemeClr val="dk1"/>
                          </a:solidFill>
                          <a:effectLst/>
                          <a:latin typeface="Aptos" panose="020B0004020202020204" pitchFamily="34" charset="0"/>
                          <a:ea typeface="+mn-ea"/>
                          <a:cs typeface="+mn-cs"/>
                        </a:rPr>
                        <a:t>)</a:t>
                      </a:r>
                      <a:endParaRPr lang="en-US" sz="2400" b="1" dirty="0">
                        <a:latin typeface="Aptos" panose="020B0004020202020204" pitchFamily="34" charset="0"/>
                      </a:endParaRPr>
                    </a:p>
                  </a:txBody>
                  <a:tcPr/>
                </a:tc>
                <a:tc>
                  <a:txBody>
                    <a:bodyPr/>
                    <a:lstStyle/>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0" kern="1200" dirty="0">
                          <a:solidFill>
                            <a:schemeClr val="dk1"/>
                          </a:solidFill>
                          <a:effectLst/>
                          <a:latin typeface="Aptos" panose="020B0004020202020204" pitchFamily="34" charset="0"/>
                          <a:ea typeface="+mn-ea"/>
                          <a:cs typeface="+mn-cs"/>
                        </a:rPr>
                        <a:t>Simplifies clinical criteria that may trigger reports to public health; removes epi linkage criteria for case ascertainment</a:t>
                      </a:r>
                    </a:p>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0" kern="1200" dirty="0">
                          <a:solidFill>
                            <a:schemeClr val="dk1"/>
                          </a:solidFill>
                          <a:effectLst/>
                          <a:latin typeface="Aptos" panose="020B0004020202020204" pitchFamily="34" charset="0"/>
                          <a:ea typeface="+mn-ea"/>
                          <a:cs typeface="+mn-cs"/>
                        </a:rPr>
                        <a:t>Updates and expands laboratory criteria for both ascertainment and classification to include metagenomic sequencing</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Updates and broadens clinical criteria for case classification and delineates between “acute” and “chronic” Q fever</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Defines epi linkage criteria for case classification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Adds “suspect” case classification</a:t>
                      </a:r>
                    </a:p>
                    <a:p>
                      <a:pPr marL="174625" lvl="0" indent="-174625">
                        <a:buFont typeface="Arial" panose="020B0604020202020204" pitchFamily="34" charset="0"/>
                        <a:buChar char="•"/>
                      </a:pPr>
                      <a:r>
                        <a:rPr lang="en-US" sz="2000" i="0" kern="1200" dirty="0">
                          <a:solidFill>
                            <a:schemeClr val="dk1"/>
                          </a:solidFill>
                          <a:effectLst/>
                          <a:latin typeface="Aptos" panose="020B0004020202020204" pitchFamily="34" charset="0"/>
                          <a:ea typeface="+mn-ea"/>
                          <a:cs typeface="+mn-cs"/>
                        </a:rPr>
                        <a:t>Remains routinely notifiable to CDC for “confirmed” and “probable” cases</a:t>
                      </a:r>
                      <a:endParaRPr lang="en-US" sz="2000" dirty="0">
                        <a:latin typeface="Aptos" panose="020B0004020202020204" pitchFamily="34" charset="0"/>
                      </a:endParaRPr>
                    </a:p>
                  </a:txBody>
                  <a:tcPr/>
                </a:tc>
                <a:extLst>
                  <a:ext uri="{0D108BD9-81ED-4DB2-BD59-A6C34878D82A}">
                    <a16:rowId xmlns:a16="http://schemas.microsoft.com/office/drawing/2014/main" val="3158454719"/>
                  </a:ext>
                </a:extLst>
              </a:tr>
            </a:tbl>
          </a:graphicData>
        </a:graphic>
      </p:graphicFrame>
    </p:spTree>
    <p:extLst>
      <p:ext uri="{BB962C8B-B14F-4D97-AF65-F5344CB8AC3E}">
        <p14:creationId xmlns:p14="http://schemas.microsoft.com/office/powerpoint/2010/main" val="1269727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4A56C54-6557-7A8F-D4C4-D39353AB4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EA94F-E7A2-BB75-694C-7626D7F9D7C4}"/>
              </a:ext>
            </a:extLst>
          </p:cNvPr>
          <p:cNvSpPr>
            <a:spLocks noGrp="1"/>
          </p:cNvSpPr>
          <p:nvPr>
            <p:ph type="title"/>
          </p:nvPr>
        </p:nvSpPr>
        <p:spPr>
          <a:xfrm>
            <a:off x="3560988" y="854808"/>
            <a:ext cx="5070023" cy="1182029"/>
          </a:xfrm>
        </p:spPr>
        <p:txBody>
          <a:bodyPr>
            <a:normAutofit/>
          </a:bodyPr>
          <a:lstStyle/>
          <a:p>
            <a:r>
              <a:rPr lang="en-US" sz="4000" b="1" dirty="0">
                <a:latin typeface="Aptos Display" panose="020B0004020202020204" pitchFamily="34" charset="0"/>
              </a:rPr>
              <a:t>Implementation Notes</a:t>
            </a:r>
          </a:p>
        </p:txBody>
      </p:sp>
      <p:sp>
        <p:nvSpPr>
          <p:cNvPr id="3" name="TextBox 2">
            <a:extLst>
              <a:ext uri="{FF2B5EF4-FFF2-40B4-BE49-F238E27FC236}">
                <a16:creationId xmlns:a16="http://schemas.microsoft.com/office/drawing/2014/main" id="{E0DB72D0-F22B-B5CB-BE33-23DEA55A25B5}"/>
              </a:ext>
            </a:extLst>
          </p:cNvPr>
          <p:cNvSpPr txBox="1"/>
          <p:nvPr/>
        </p:nvSpPr>
        <p:spPr>
          <a:xfrm>
            <a:off x="495300" y="2036837"/>
            <a:ext cx="11146971"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ptos" panose="020B0004020202020204" pitchFamily="34" charset="0"/>
              </a:rPr>
              <a:t>Finalized approved position statements available by July 30, 2026</a:t>
            </a:r>
          </a:p>
          <a:p>
            <a:pPr marL="285750" indent="-285750">
              <a:buFont typeface="Arial" panose="020B0604020202020204" pitchFamily="34" charset="0"/>
              <a:buChar char="•"/>
            </a:pPr>
            <a:r>
              <a:rPr lang="en-US" sz="2800" dirty="0">
                <a:latin typeface="Aptos" panose="020B0004020202020204" pitchFamily="34" charset="0"/>
              </a:rPr>
              <a:t>Effective date for position statements: January 1, 2027*</a:t>
            </a:r>
          </a:p>
          <a:p>
            <a:pPr marL="914400" lvl="1" indent="-457200"/>
            <a:r>
              <a:rPr lang="en-US" sz="2800" i="1" dirty="0">
                <a:latin typeface="Aptos" panose="020B0004020202020204" pitchFamily="34" charset="0"/>
              </a:rPr>
              <a:t>* CSTE and CDC are collaborating to implement an early effective date for 26-ID-05, NWS; CSTE members will be notified as soon as possible with additional details </a:t>
            </a:r>
          </a:p>
          <a:p>
            <a:pPr marL="285750" indent="-285750">
              <a:buFont typeface="Arial" panose="020B0604020202020204" pitchFamily="34" charset="0"/>
              <a:buChar char="•"/>
            </a:pPr>
            <a:r>
              <a:rPr lang="en-US" sz="2800" dirty="0">
                <a:latin typeface="Aptos" panose="020B0004020202020204" pitchFamily="34" charset="0"/>
              </a:rPr>
              <a:t>CDC webpages and State Epi Letter with updated event codes expected early 2027</a:t>
            </a:r>
          </a:p>
        </p:txBody>
      </p:sp>
    </p:spTree>
    <p:extLst>
      <p:ext uri="{BB962C8B-B14F-4D97-AF65-F5344CB8AC3E}">
        <p14:creationId xmlns:p14="http://schemas.microsoft.com/office/powerpoint/2010/main" val="1291460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93EBA9-85D4-38FD-14F9-4B5B7F2400A2}"/>
              </a:ext>
            </a:extLst>
          </p:cNvPr>
          <p:cNvSpPr>
            <a:spLocks noGrp="1"/>
          </p:cNvSpPr>
          <p:nvPr>
            <p:ph type="title"/>
          </p:nvPr>
        </p:nvSpPr>
        <p:spPr>
          <a:xfrm>
            <a:off x="6185795" y="2337580"/>
            <a:ext cx="5315835" cy="699746"/>
          </a:xfrm>
        </p:spPr>
        <p:txBody>
          <a:bodyPr/>
          <a:lstStyle/>
          <a:p>
            <a:r>
              <a:rPr lang="en-US" dirty="0">
                <a:latin typeface="Arial" panose="020B0604020202020204" pitchFamily="34" charset="0"/>
              </a:rPr>
              <a:t>General NNDSS Updates</a:t>
            </a:r>
          </a:p>
        </p:txBody>
      </p:sp>
      <p:sp>
        <p:nvSpPr>
          <p:cNvPr id="5" name="Text Placeholder 4">
            <a:extLst>
              <a:ext uri="{FF2B5EF4-FFF2-40B4-BE49-F238E27FC236}">
                <a16:creationId xmlns:a16="http://schemas.microsoft.com/office/drawing/2014/main" id="{CFEC2B1C-F800-388B-76FB-0C05E9DA9F32}"/>
              </a:ext>
            </a:extLst>
          </p:cNvPr>
          <p:cNvSpPr>
            <a:spLocks noGrp="1"/>
          </p:cNvSpPr>
          <p:nvPr>
            <p:ph type="body" sz="quarter" idx="12"/>
          </p:nvPr>
        </p:nvSpPr>
        <p:spPr>
          <a:xfrm>
            <a:off x="6273927" y="4081662"/>
            <a:ext cx="5139572" cy="478908"/>
          </a:xfrm>
        </p:spPr>
        <p:txBody>
          <a:bodyPr/>
          <a:lstStyle/>
          <a:p>
            <a:r>
              <a:rPr lang="en-US" dirty="0">
                <a:latin typeface="Arial" panose="020B0604020202020204" pitchFamily="34" charset="0"/>
              </a:rPr>
              <a:t>Andrew Kuehl, MIT, PMP</a:t>
            </a:r>
          </a:p>
          <a:p>
            <a:r>
              <a:rPr lang="en-US" dirty="0">
                <a:latin typeface="Arial" panose="020B0604020202020204" pitchFamily="34" charset="0"/>
              </a:rPr>
              <a:t>Office of Public Health Data, Surveillance, and Technology</a:t>
            </a:r>
          </a:p>
        </p:txBody>
      </p:sp>
      <p:pic>
        <p:nvPicPr>
          <p:cNvPr id="15" name="Picture Placeholder 14">
            <a:extLst>
              <a:ext uri="{FF2B5EF4-FFF2-40B4-BE49-F238E27FC236}">
                <a16:creationId xmlns:a16="http://schemas.microsoft.com/office/drawing/2014/main" id="{B23287D7-E40F-130B-7147-B69EF107427E}"/>
              </a:ext>
              <a:ext uri="{C183D7F6-B498-43B3-948B-1728B52AA6E4}">
                <adec:decorative xmlns:adec="http://schemas.microsoft.com/office/drawing/2017/decorative" val="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0601" r="20601"/>
          <a:stretch/>
        </p:blipFill>
        <p:spPr/>
      </p:pic>
      <p:sp>
        <p:nvSpPr>
          <p:cNvPr id="2" name="Slide Number Placeholder 1">
            <a:extLst>
              <a:ext uri="{FF2B5EF4-FFF2-40B4-BE49-F238E27FC236}">
                <a16:creationId xmlns:a16="http://schemas.microsoft.com/office/drawing/2014/main" id="{F3692365-FE85-FB86-02F5-06D66E4B33B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65160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BD0121C-EF7E-3C0B-2631-96D9EF90A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75E60-D162-B6D6-FD77-B8362AA5154D}"/>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Additional SI / DM updates</a:t>
            </a:r>
          </a:p>
        </p:txBody>
      </p:sp>
      <p:sp>
        <p:nvSpPr>
          <p:cNvPr id="3" name="Content Placeholder 2">
            <a:extLst>
              <a:ext uri="{FF2B5EF4-FFF2-40B4-BE49-F238E27FC236}">
                <a16:creationId xmlns:a16="http://schemas.microsoft.com/office/drawing/2014/main" id="{FE179747-DE50-1BC4-351D-92ADB4ED5B00}"/>
              </a:ext>
            </a:extLst>
          </p:cNvPr>
          <p:cNvSpPr>
            <a:spLocks noGrp="1"/>
          </p:cNvSpPr>
          <p:nvPr>
            <p:ph idx="1"/>
          </p:nvPr>
        </p:nvSpPr>
        <p:spPr>
          <a:xfrm>
            <a:off x="838200" y="2252545"/>
            <a:ext cx="10515600" cy="3924417"/>
          </a:xfrm>
        </p:spPr>
        <p:txBody>
          <a:bodyPr vert="horz" lIns="91440" tIns="45720" rIns="91440" bIns="45720" rtlCol="0" anchor="t">
            <a:normAutofit/>
          </a:bodyPr>
          <a:lstStyle/>
          <a:p>
            <a:r>
              <a:rPr lang="en-US" dirty="0">
                <a:latin typeface="Aptos" panose="020B0004020202020204" pitchFamily="34" charset="0"/>
              </a:rPr>
              <a:t>GenV3 Implementation</a:t>
            </a:r>
          </a:p>
          <a:p>
            <a:pPr lvl="1">
              <a:buFont typeface="Courier New" panose="020B0604020202020204" pitchFamily="34" charset="0"/>
              <a:buChar char="o"/>
            </a:pPr>
            <a:r>
              <a:rPr lang="en-US" dirty="0">
                <a:latin typeface="Aptos" panose="020B0004020202020204" pitchFamily="34" charset="0"/>
              </a:rPr>
              <a:t>CSTE is partnering with CDC OPHDST in the development of a national strategy for GenV3 implementation</a:t>
            </a:r>
          </a:p>
          <a:p>
            <a:pPr lvl="2"/>
            <a:r>
              <a:rPr lang="en-US" dirty="0">
                <a:latin typeface="Aptos" panose="020B0004020202020204" pitchFamily="34" charset="0"/>
                <a:ea typeface="+mn-lt"/>
                <a:cs typeface="+mn-lt"/>
              </a:rPr>
              <a:t>reduces reporting burden</a:t>
            </a:r>
          </a:p>
          <a:p>
            <a:pPr lvl="2"/>
            <a:r>
              <a:rPr lang="en-US" dirty="0">
                <a:latin typeface="Aptos" panose="020B0004020202020204" pitchFamily="34" charset="0"/>
                <a:ea typeface="+mn-lt"/>
                <a:cs typeface="+mn-lt"/>
              </a:rPr>
              <a:t>improves data quality through use of data elements standardized by DSWG </a:t>
            </a:r>
          </a:p>
          <a:p>
            <a:pPr lvl="2"/>
            <a:r>
              <a:rPr lang="en-US" dirty="0">
                <a:latin typeface="Aptos" panose="020B0004020202020204" pitchFamily="34" charset="0"/>
                <a:ea typeface="+mn-lt"/>
                <a:cs typeface="+mn-lt"/>
              </a:rPr>
              <a:t>strengthens interoperability</a:t>
            </a:r>
          </a:p>
          <a:p>
            <a:pPr lvl="2"/>
            <a:r>
              <a:rPr lang="en-US" dirty="0">
                <a:latin typeface="Aptos" panose="020B0004020202020204" pitchFamily="34" charset="0"/>
                <a:ea typeface="+mn-lt"/>
                <a:cs typeface="+mn-lt"/>
              </a:rPr>
              <a:t>enhances CDC's ability to detect and respond to public health threats.</a:t>
            </a:r>
            <a:endParaRPr lang="en-US" dirty="0">
              <a:latin typeface="Aptos" panose="020B0004020202020204" pitchFamily="34" charset="0"/>
            </a:endParaRPr>
          </a:p>
          <a:p>
            <a:pPr lvl="1">
              <a:buFont typeface="Courier New" panose="020B0604020202020204" pitchFamily="34" charset="0"/>
              <a:buChar char="o"/>
            </a:pPr>
            <a:r>
              <a:rPr lang="en-US" dirty="0">
                <a:latin typeface="Aptos" panose="020B0004020202020204" pitchFamily="34" charset="0"/>
              </a:rPr>
              <a:t>Builds on work of case service design </a:t>
            </a:r>
          </a:p>
          <a:p>
            <a:pPr lvl="1">
              <a:buFont typeface="Courier New" panose="020B0604020202020204" pitchFamily="34" charset="0"/>
              <a:buChar char="o"/>
            </a:pPr>
            <a:r>
              <a:rPr lang="en-US" dirty="0">
                <a:latin typeface="Aptos" panose="020B0004020202020204" pitchFamily="34" charset="0"/>
              </a:rPr>
              <a:t>Held 4 Listening to Action sessions with STLT to inform roadmap</a:t>
            </a:r>
          </a:p>
          <a:p>
            <a:pPr lvl="1">
              <a:buFont typeface="Courier New" panose="020B0604020202020204" pitchFamily="34" charset="0"/>
              <a:buChar char="o"/>
            </a:pPr>
            <a:r>
              <a:rPr lang="en-US" dirty="0">
                <a:latin typeface="Aptos" panose="020B0004020202020204" pitchFamily="34" charset="0"/>
              </a:rPr>
              <a:t>Anticipated early fall 2026</a:t>
            </a:r>
          </a:p>
        </p:txBody>
      </p:sp>
    </p:spTree>
    <p:extLst>
      <p:ext uri="{BB962C8B-B14F-4D97-AF65-F5344CB8AC3E}">
        <p14:creationId xmlns:p14="http://schemas.microsoft.com/office/powerpoint/2010/main" val="3396417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E47A4B4-04EE-8D3A-7C8E-9112B5A2D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DEF31-4144-EB0A-0A71-0C21199419E5}"/>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Additional SI / DM Updates </a:t>
            </a:r>
            <a:r>
              <a:rPr lang="en-US" sz="3600" b="1" dirty="0">
                <a:solidFill>
                  <a:srgbClr val="FCF4E7"/>
                </a:solidFill>
                <a:latin typeface="Aptos Display" panose="020B0004020202020204" pitchFamily="34" charset="0"/>
              </a:rPr>
              <a:t>1 </a:t>
            </a:r>
            <a:endParaRPr lang="en-US" sz="2800" b="1" dirty="0">
              <a:solidFill>
                <a:srgbClr val="FCF4E7"/>
              </a:solidFill>
              <a:latin typeface="Aptos Display" panose="020B0004020202020204" pitchFamily="34" charset="0"/>
            </a:endParaRPr>
          </a:p>
        </p:txBody>
      </p:sp>
      <p:sp>
        <p:nvSpPr>
          <p:cNvPr id="3" name="Content Placeholder 2">
            <a:extLst>
              <a:ext uri="{FF2B5EF4-FFF2-40B4-BE49-F238E27FC236}">
                <a16:creationId xmlns:a16="http://schemas.microsoft.com/office/drawing/2014/main" id="{77BC8F43-4367-3CF7-1130-9FCE801BD78C}"/>
              </a:ext>
            </a:extLst>
          </p:cNvPr>
          <p:cNvSpPr>
            <a:spLocks noGrp="1"/>
          </p:cNvSpPr>
          <p:nvPr>
            <p:ph idx="1"/>
          </p:nvPr>
        </p:nvSpPr>
        <p:spPr>
          <a:xfrm>
            <a:off x="838200" y="2252545"/>
            <a:ext cx="10515600" cy="3924417"/>
          </a:xfrm>
        </p:spPr>
        <p:txBody>
          <a:bodyPr vert="horz" lIns="91440" tIns="45720" rIns="91440" bIns="45720" rtlCol="0" anchor="t">
            <a:normAutofit fontScale="85000" lnSpcReduction="20000"/>
          </a:bodyPr>
          <a:lstStyle/>
          <a:p>
            <a:r>
              <a:rPr lang="en-US" dirty="0">
                <a:latin typeface="Aptos" panose="020B0004020202020204" pitchFamily="34" charset="0"/>
              </a:rPr>
              <a:t>Data Standardization Workgroup – public website coming soon!</a:t>
            </a:r>
          </a:p>
          <a:p>
            <a:r>
              <a:rPr lang="en-US" dirty="0">
                <a:latin typeface="Aptos" panose="020B0004020202020204" pitchFamily="34" charset="0"/>
              </a:rPr>
              <a:t>Reportable Conditions Knowledge Management System (RCKMS)</a:t>
            </a:r>
          </a:p>
          <a:p>
            <a:pPr lvl="1"/>
            <a:r>
              <a:rPr lang="en-US" dirty="0">
                <a:latin typeface="Aptos" panose="020B0004020202020204" pitchFamily="34" charset="0"/>
              </a:rPr>
              <a:t>Content Development &amp; Maintenance: Reporting Specifications for 262 conditions are currently available in RCKMS</a:t>
            </a:r>
          </a:p>
          <a:p>
            <a:pPr lvl="2"/>
            <a:r>
              <a:rPr lang="da-DK" dirty="0">
                <a:latin typeface="Aptos" panose="020B0004020202020204" pitchFamily="34" charset="0"/>
              </a:rPr>
              <a:t>Materials availabe at </a:t>
            </a:r>
            <a:r>
              <a:rPr lang="da-DK" dirty="0">
                <a:latin typeface="Aptos" panose="020B0004020202020204" pitchFamily="34" charset="0"/>
                <a:hlinkClick r:id="rId4"/>
              </a:rPr>
              <a:t>https://rckms.org/content-repository/</a:t>
            </a:r>
            <a:r>
              <a:rPr lang="da-DK" dirty="0">
                <a:latin typeface="Aptos" panose="020B0004020202020204" pitchFamily="34" charset="0"/>
              </a:rPr>
              <a:t>  </a:t>
            </a:r>
          </a:p>
          <a:p>
            <a:pPr lvl="1"/>
            <a:r>
              <a:rPr lang="en-US" dirty="0">
                <a:latin typeface="Aptos" panose="020B0004020202020204" pitchFamily="34" charset="0"/>
              </a:rPr>
              <a:t>RCKMS Authoring Support available to 78 jurisdictions utilizing RCKMS</a:t>
            </a:r>
          </a:p>
          <a:p>
            <a:pPr lvl="2"/>
            <a:r>
              <a:rPr lang="en-US" dirty="0">
                <a:latin typeface="Aptos" panose="020B0004020202020204" pitchFamily="34" charset="0"/>
                <a:hlinkClick r:id="rId5"/>
              </a:rPr>
              <a:t>https://www.rckms.org/rckms-authoring-support-team/</a:t>
            </a:r>
            <a:r>
              <a:rPr lang="en-US" dirty="0">
                <a:latin typeface="Aptos" panose="020B0004020202020204" pitchFamily="34" charset="0"/>
              </a:rPr>
              <a:t> ​ </a:t>
            </a:r>
          </a:p>
          <a:p>
            <a:r>
              <a:rPr lang="en-US" dirty="0">
                <a:latin typeface="Aptos" panose="020B0004020202020204" pitchFamily="34" charset="0"/>
              </a:rPr>
              <a:t>Electronic Case Reporting (eCR) Consensus Criteria</a:t>
            </a:r>
          </a:p>
          <a:p>
            <a:pPr lvl="1"/>
            <a:r>
              <a:rPr lang="en-US" dirty="0">
                <a:latin typeface="Aptos" panose="020B0004020202020204" pitchFamily="34" charset="0"/>
              </a:rPr>
              <a:t>Consensus-based criteria for percent completeness thresholds for priority data elements sent in the electronic initial case report (eICR) &amp; requirements for distinct phases of the eCR onboarding process, to reduce the variation in PHA requirements for healthcare organizations implementing eCR</a:t>
            </a:r>
          </a:p>
          <a:p>
            <a:pPr lvl="1"/>
            <a:r>
              <a:rPr lang="en-US" dirty="0">
                <a:latin typeface="Aptos" panose="020B0004020202020204" pitchFamily="34" charset="0"/>
              </a:rPr>
              <a:t>Published in February 2026: </a:t>
            </a:r>
            <a:r>
              <a:rPr lang="en-US" dirty="0">
                <a:latin typeface="Aptos" panose="020B0004020202020204" pitchFamily="34" charset="0"/>
                <a:hlinkClick r:id="rId6"/>
              </a:rPr>
              <a:t>https://libraries.cste.org/wp-content/uploads/2026/07/CSTE-eCR-Consensus-Criteria-20260204.pdf</a:t>
            </a:r>
            <a:r>
              <a:rPr lang="en-US" dirty="0">
                <a:latin typeface="Aptos" panose="020B0004020202020204" pitchFamily="34" charset="0"/>
              </a:rPr>
              <a:t> </a:t>
            </a:r>
          </a:p>
          <a:p>
            <a:pPr marL="0" indent="0">
              <a:buNone/>
            </a:pPr>
            <a:endParaRPr lang="en-US" dirty="0">
              <a:latin typeface="Aptos" panose="020B0004020202020204" pitchFamily="34" charset="0"/>
            </a:endParaRPr>
          </a:p>
          <a:p>
            <a:endParaRPr lang="en-US" dirty="0">
              <a:latin typeface="Aptos" panose="020B0004020202020204" pitchFamily="34" charset="0"/>
            </a:endParaRPr>
          </a:p>
        </p:txBody>
      </p:sp>
    </p:spTree>
    <p:extLst>
      <p:ext uri="{BB962C8B-B14F-4D97-AF65-F5344CB8AC3E}">
        <p14:creationId xmlns:p14="http://schemas.microsoft.com/office/powerpoint/2010/main" val="630824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4391717-CD5A-F1A2-8C46-444258685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6C848-2511-DE3E-5CAF-DBC38BAD8E0B}"/>
              </a:ext>
            </a:extLst>
          </p:cNvPr>
          <p:cNvSpPr>
            <a:spLocks noGrp="1"/>
          </p:cNvSpPr>
          <p:nvPr>
            <p:ph type="title"/>
          </p:nvPr>
        </p:nvSpPr>
        <p:spPr>
          <a:xfrm>
            <a:off x="838200" y="934224"/>
            <a:ext cx="10515600" cy="1115122"/>
          </a:xfrm>
        </p:spPr>
        <p:txBody>
          <a:bodyPr>
            <a:noAutofit/>
          </a:bodyPr>
          <a:lstStyle/>
          <a:p>
            <a:pPr algn="ctr"/>
            <a:r>
              <a:rPr lang="en-US" sz="3600" b="1" dirty="0">
                <a:latin typeface="Aptos Display" panose="020B0004020202020204" pitchFamily="34" charset="0"/>
              </a:rPr>
              <a:t>Additional SI / DM Updates </a:t>
            </a:r>
            <a:r>
              <a:rPr lang="en-US" sz="3600" b="1" dirty="0">
                <a:solidFill>
                  <a:srgbClr val="FCF4E7"/>
                </a:solidFill>
                <a:latin typeface="Aptos Display" panose="020B0004020202020204" pitchFamily="34" charset="0"/>
              </a:rPr>
              <a:t>2</a:t>
            </a:r>
            <a:endParaRPr lang="en-US" sz="2800" b="1" dirty="0">
              <a:solidFill>
                <a:srgbClr val="FCF4E7"/>
              </a:solidFill>
              <a:latin typeface="Aptos Display" panose="020B0004020202020204" pitchFamily="34" charset="0"/>
            </a:endParaRPr>
          </a:p>
        </p:txBody>
      </p:sp>
      <p:sp>
        <p:nvSpPr>
          <p:cNvPr id="3" name="Content Placeholder 2">
            <a:extLst>
              <a:ext uri="{FF2B5EF4-FFF2-40B4-BE49-F238E27FC236}">
                <a16:creationId xmlns:a16="http://schemas.microsoft.com/office/drawing/2014/main" id="{7D891A18-ACFA-47A2-E35E-65B5E597B98E}"/>
              </a:ext>
            </a:extLst>
          </p:cNvPr>
          <p:cNvSpPr>
            <a:spLocks noGrp="1"/>
          </p:cNvSpPr>
          <p:nvPr>
            <p:ph idx="1"/>
          </p:nvPr>
        </p:nvSpPr>
        <p:spPr>
          <a:xfrm>
            <a:off x="68944" y="2252545"/>
            <a:ext cx="3505200" cy="3895389"/>
          </a:xfrm>
        </p:spPr>
        <p:txBody>
          <a:bodyPr vert="horz" lIns="91440" tIns="45720" rIns="91440" bIns="45720" rtlCol="0" anchor="t">
            <a:normAutofit/>
          </a:bodyPr>
          <a:lstStyle/>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State Reportability Conditions Assessment (SRCA)</a:t>
            </a:r>
            <a:endParaRPr lang="en-US" dirty="0">
              <a:highlight>
                <a:srgbClr val="FFFF00"/>
              </a:highlight>
              <a:latin typeface="Aptos" panose="020B0004020202020204" pitchFamily="34" charset="0"/>
            </a:endParaRPr>
          </a:p>
          <a:p>
            <a:pPr marL="0" indent="0">
              <a:buNone/>
            </a:pPr>
            <a:r>
              <a:rPr lang="en-US" dirty="0">
                <a:latin typeface="Aptos" panose="020B0004020202020204" pitchFamily="34" charset="0"/>
              </a:rPr>
              <a:t> </a:t>
            </a:r>
            <a:r>
              <a:rPr lang="en-US" b="1" dirty="0">
                <a:latin typeface="Aptos" panose="020B0004020202020204" pitchFamily="34" charset="0"/>
              </a:rPr>
              <a:t> </a:t>
            </a:r>
            <a:endParaRPr lang="en-US" b="1" dirty="0">
              <a:highlight>
                <a:srgbClr val="FFFF00"/>
              </a:highlight>
              <a:latin typeface="Aptos" panose="020B0004020202020204" pitchFamily="34" charset="0"/>
            </a:endParaRPr>
          </a:p>
          <a:p>
            <a:pPr marL="0" indent="0">
              <a:buNone/>
            </a:pPr>
            <a:r>
              <a:rPr lang="en-US" b="1" dirty="0">
                <a:latin typeface="Aptos" panose="020B0004020202020204" pitchFamily="34" charset="0"/>
              </a:rPr>
              <a:t>Heat Map</a:t>
            </a:r>
            <a:r>
              <a:rPr lang="en-US" dirty="0">
                <a:latin typeface="Aptos" panose="020B0004020202020204" pitchFamily="34" charset="0"/>
              </a:rPr>
              <a:t> </a:t>
            </a:r>
            <a:endParaRPr lang="en-US" dirty="0">
              <a:highlight>
                <a:srgbClr val="FFFF00"/>
              </a:highlight>
              <a:latin typeface="Aptos" panose="020B0004020202020204" pitchFamily="34" charset="0"/>
            </a:endParaRPr>
          </a:p>
        </p:txBody>
      </p:sp>
      <p:pic>
        <p:nvPicPr>
          <p:cNvPr id="4" name="Picture 3" descr="This image displays the national heat map for the SRCA">
            <a:extLst>
              <a:ext uri="{FF2B5EF4-FFF2-40B4-BE49-F238E27FC236}">
                <a16:creationId xmlns:a16="http://schemas.microsoft.com/office/drawing/2014/main" id="{DEBBDE61-7790-EA43-6AC5-860F64C4C045}"/>
              </a:ext>
            </a:extLst>
          </p:cNvPr>
          <p:cNvPicPr>
            <a:picLocks noChangeAspect="1"/>
          </p:cNvPicPr>
          <p:nvPr/>
        </p:nvPicPr>
        <p:blipFill>
          <a:blip r:embed="rId4"/>
          <a:stretch>
            <a:fillRect/>
          </a:stretch>
        </p:blipFill>
        <p:spPr>
          <a:xfrm>
            <a:off x="3574144" y="1732468"/>
            <a:ext cx="7511143" cy="3943629"/>
          </a:xfrm>
          <a:prstGeom prst="rect">
            <a:avLst/>
          </a:prstGeom>
        </p:spPr>
      </p:pic>
      <p:sp>
        <p:nvSpPr>
          <p:cNvPr id="5" name="TextBox 4">
            <a:extLst>
              <a:ext uri="{FF2B5EF4-FFF2-40B4-BE49-F238E27FC236}">
                <a16:creationId xmlns:a16="http://schemas.microsoft.com/office/drawing/2014/main" id="{2A9C8648-D5D0-6091-B8BC-888B2263B9D9}"/>
              </a:ext>
            </a:extLst>
          </p:cNvPr>
          <p:cNvSpPr txBox="1"/>
          <p:nvPr/>
        </p:nvSpPr>
        <p:spPr>
          <a:xfrm>
            <a:off x="3574143" y="5676097"/>
            <a:ext cx="7511143" cy="338554"/>
          </a:xfrm>
          <a:prstGeom prst="rect">
            <a:avLst/>
          </a:prstGeom>
          <a:noFill/>
        </p:spPr>
        <p:txBody>
          <a:bodyPr wrap="square" rtlCol="0">
            <a:spAutoFit/>
          </a:bodyPr>
          <a:lstStyle/>
          <a:p>
            <a:r>
              <a:rPr lang="en-US" sz="1600" dirty="0">
                <a:latin typeface="Aptos" panose="020B0004020202020204" pitchFamily="34" charset="0"/>
              </a:rPr>
              <a:t>Screenshot of the SRCA heat map with list of conditions listed on right column</a:t>
            </a:r>
          </a:p>
        </p:txBody>
      </p:sp>
    </p:spTree>
    <p:extLst>
      <p:ext uri="{BB962C8B-B14F-4D97-AF65-F5344CB8AC3E}">
        <p14:creationId xmlns:p14="http://schemas.microsoft.com/office/powerpoint/2010/main" val="3550583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555D74D-EADE-3B48-EF49-76A0BF9A5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E1544-F4D5-911A-6B27-D8883442F56E}"/>
              </a:ext>
            </a:extLst>
          </p:cNvPr>
          <p:cNvSpPr>
            <a:spLocks noGrp="1"/>
          </p:cNvSpPr>
          <p:nvPr>
            <p:ph type="title"/>
          </p:nvPr>
        </p:nvSpPr>
        <p:spPr>
          <a:xfrm>
            <a:off x="820058" y="749959"/>
            <a:ext cx="10515600" cy="1115122"/>
          </a:xfrm>
        </p:spPr>
        <p:txBody>
          <a:bodyPr>
            <a:noAutofit/>
          </a:bodyPr>
          <a:lstStyle/>
          <a:p>
            <a:pPr algn="ctr"/>
            <a:r>
              <a:rPr lang="en-US" sz="3600" b="1" dirty="0">
                <a:latin typeface="Aptos Display" panose="020B0004020202020204" pitchFamily="34" charset="0"/>
              </a:rPr>
              <a:t>Additional SI / DM Updates </a:t>
            </a:r>
            <a:r>
              <a:rPr lang="en-US" sz="3600" b="1" dirty="0">
                <a:solidFill>
                  <a:srgbClr val="FCF4E7"/>
                </a:solidFill>
                <a:latin typeface="Aptos Display" panose="020B0004020202020204" pitchFamily="34" charset="0"/>
              </a:rPr>
              <a:t>3</a:t>
            </a:r>
          </a:p>
        </p:txBody>
      </p:sp>
      <p:sp>
        <p:nvSpPr>
          <p:cNvPr id="9" name="Content Placeholder 2">
            <a:extLst>
              <a:ext uri="{FF2B5EF4-FFF2-40B4-BE49-F238E27FC236}">
                <a16:creationId xmlns:a16="http://schemas.microsoft.com/office/drawing/2014/main" id="{9537FDAD-5C7C-79EC-2D96-B067450A4705}"/>
              </a:ext>
            </a:extLst>
          </p:cNvPr>
          <p:cNvSpPr txBox="1">
            <a:spLocks/>
          </p:cNvSpPr>
          <p:nvPr/>
        </p:nvSpPr>
        <p:spPr>
          <a:xfrm>
            <a:off x="68944" y="2252545"/>
            <a:ext cx="3505200" cy="38953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latin typeface="Aptos" panose="020B0004020202020204" pitchFamily="34" charset="0"/>
            </a:endParaRPr>
          </a:p>
          <a:p>
            <a:pPr marL="0" indent="0">
              <a:buFont typeface="Arial" panose="020B0604020202020204" pitchFamily="34" charset="0"/>
              <a:buNone/>
            </a:pPr>
            <a:r>
              <a:rPr lang="en-US" dirty="0">
                <a:latin typeface="Aptos" panose="020B0004020202020204" pitchFamily="34" charset="0"/>
              </a:rPr>
              <a:t>State Reportability Conditions Assessment (SRCA)</a:t>
            </a:r>
            <a:endParaRPr lang="en-US" dirty="0">
              <a:highlight>
                <a:srgbClr val="FFFF00"/>
              </a:highlight>
              <a:latin typeface="Aptos" panose="020B0004020202020204" pitchFamily="34" charset="0"/>
            </a:endParaRPr>
          </a:p>
          <a:p>
            <a:pPr marL="0" indent="0">
              <a:buFont typeface="Arial" panose="020B0604020202020204" pitchFamily="34" charset="0"/>
              <a:buNone/>
            </a:pPr>
            <a:r>
              <a:rPr lang="en-US" dirty="0">
                <a:latin typeface="Aptos" panose="020B0004020202020204" pitchFamily="34" charset="0"/>
              </a:rPr>
              <a:t> </a:t>
            </a:r>
            <a:r>
              <a:rPr lang="en-US" b="1" dirty="0">
                <a:latin typeface="Aptos" panose="020B0004020202020204" pitchFamily="34" charset="0"/>
              </a:rPr>
              <a:t> </a:t>
            </a:r>
            <a:endParaRPr lang="en-US" b="1" dirty="0">
              <a:highlight>
                <a:srgbClr val="FFFF00"/>
              </a:highlight>
              <a:latin typeface="Aptos" panose="020B0004020202020204" pitchFamily="34" charset="0"/>
            </a:endParaRPr>
          </a:p>
          <a:p>
            <a:pPr marL="0" indent="0">
              <a:buNone/>
            </a:pPr>
            <a:r>
              <a:rPr lang="en-US" b="1" dirty="0">
                <a:latin typeface="Aptos" panose="020B0004020202020204" pitchFamily="34" charset="0"/>
              </a:rPr>
              <a:t>State Reportability​</a:t>
            </a:r>
            <a:endParaRPr lang="en-US" dirty="0">
              <a:latin typeface="Aptos" panose="020B0004020202020204" pitchFamily="34" charset="0"/>
            </a:endParaRPr>
          </a:p>
        </p:txBody>
      </p:sp>
      <p:pic>
        <p:nvPicPr>
          <p:cNvPr id="5" name="Picture 4" descr="This image displays the state reportability tab for the SRCA data visualization tool.">
            <a:extLst>
              <a:ext uri="{FF2B5EF4-FFF2-40B4-BE49-F238E27FC236}">
                <a16:creationId xmlns:a16="http://schemas.microsoft.com/office/drawing/2014/main" id="{D0FA80AE-7A35-4FD1-C605-3BE58427267C}"/>
              </a:ext>
            </a:extLst>
          </p:cNvPr>
          <p:cNvPicPr>
            <a:picLocks noChangeAspect="1"/>
          </p:cNvPicPr>
          <p:nvPr/>
        </p:nvPicPr>
        <p:blipFill>
          <a:blip r:embed="rId4"/>
          <a:stretch>
            <a:fillRect/>
          </a:stretch>
        </p:blipFill>
        <p:spPr>
          <a:xfrm>
            <a:off x="3800194" y="1605589"/>
            <a:ext cx="7757886" cy="4143838"/>
          </a:xfrm>
          <a:prstGeom prst="rect">
            <a:avLst/>
          </a:prstGeom>
        </p:spPr>
      </p:pic>
      <p:sp>
        <p:nvSpPr>
          <p:cNvPr id="3" name="TextBox 2">
            <a:extLst>
              <a:ext uri="{FF2B5EF4-FFF2-40B4-BE49-F238E27FC236}">
                <a16:creationId xmlns:a16="http://schemas.microsoft.com/office/drawing/2014/main" id="{6219C1FB-B95E-3A80-50AE-890C436E2B16}"/>
              </a:ext>
            </a:extLst>
          </p:cNvPr>
          <p:cNvSpPr txBox="1"/>
          <p:nvPr/>
        </p:nvSpPr>
        <p:spPr>
          <a:xfrm>
            <a:off x="3911405" y="5695657"/>
            <a:ext cx="7535464" cy="276999"/>
          </a:xfrm>
          <a:prstGeom prst="rect">
            <a:avLst/>
          </a:prstGeom>
          <a:noFill/>
        </p:spPr>
        <p:txBody>
          <a:bodyPr wrap="square" rtlCol="0">
            <a:spAutoFit/>
          </a:bodyPr>
          <a:lstStyle/>
          <a:p>
            <a:r>
              <a:rPr lang="en-US" sz="1200" dirty="0">
                <a:latin typeface="Aptos" panose="020B0004020202020204" pitchFamily="34" charset="0"/>
              </a:rPr>
              <a:t>Screenshot of SRCA ‘state reportability’ tab with list of conditions and reporting timeline/reporter types listed</a:t>
            </a:r>
          </a:p>
        </p:txBody>
      </p:sp>
    </p:spTree>
    <p:extLst>
      <p:ext uri="{BB962C8B-B14F-4D97-AF65-F5344CB8AC3E}">
        <p14:creationId xmlns:p14="http://schemas.microsoft.com/office/powerpoint/2010/main" val="1911718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E52A6F0-4A56-FBDE-5A0F-7B53CE0A9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1407B-F467-9170-B63C-185C9975AF9E}"/>
              </a:ext>
            </a:extLst>
          </p:cNvPr>
          <p:cNvSpPr>
            <a:spLocks noGrp="1"/>
          </p:cNvSpPr>
          <p:nvPr>
            <p:ph type="title"/>
          </p:nvPr>
        </p:nvSpPr>
        <p:spPr>
          <a:xfrm>
            <a:off x="838200" y="1137424"/>
            <a:ext cx="10515600" cy="1115122"/>
          </a:xfrm>
        </p:spPr>
        <p:txBody>
          <a:bodyPr>
            <a:noAutofit/>
          </a:bodyPr>
          <a:lstStyle/>
          <a:p>
            <a:pPr algn="ctr"/>
            <a:r>
              <a:rPr lang="en-US" sz="3600" b="1" dirty="0">
                <a:latin typeface="Aptos Display" panose="020B0004020202020204" pitchFamily="34" charset="0"/>
              </a:rPr>
              <a:t>Additional SI / DM Updates </a:t>
            </a:r>
            <a:r>
              <a:rPr lang="en-US" sz="3600" b="1" dirty="0">
                <a:solidFill>
                  <a:srgbClr val="FCF4E7"/>
                </a:solidFill>
                <a:latin typeface="Aptos Display" panose="020B0004020202020204" pitchFamily="34" charset="0"/>
              </a:rPr>
              <a:t>4</a:t>
            </a:r>
            <a:endParaRPr lang="en-US" sz="2800" b="1" dirty="0">
              <a:solidFill>
                <a:srgbClr val="FCF4E7"/>
              </a:solidFill>
              <a:latin typeface="Aptos Display" panose="020B0004020202020204" pitchFamily="34" charset="0"/>
            </a:endParaRPr>
          </a:p>
        </p:txBody>
      </p:sp>
      <p:sp>
        <p:nvSpPr>
          <p:cNvPr id="3" name="Content Placeholder 2">
            <a:extLst>
              <a:ext uri="{FF2B5EF4-FFF2-40B4-BE49-F238E27FC236}">
                <a16:creationId xmlns:a16="http://schemas.microsoft.com/office/drawing/2014/main" id="{92804383-A553-D206-D6F8-7C053A96CD47}"/>
              </a:ext>
            </a:extLst>
          </p:cNvPr>
          <p:cNvSpPr>
            <a:spLocks noGrp="1"/>
          </p:cNvSpPr>
          <p:nvPr>
            <p:ph idx="1"/>
          </p:nvPr>
        </p:nvSpPr>
        <p:spPr>
          <a:xfrm>
            <a:off x="838200" y="2252545"/>
            <a:ext cx="10515600" cy="3924417"/>
          </a:xfrm>
        </p:spPr>
        <p:txBody>
          <a:bodyPr vert="horz" lIns="91440" tIns="45720" rIns="91440" bIns="45720" rtlCol="0" anchor="t">
            <a:normAutofit lnSpcReduction="10000"/>
          </a:bodyPr>
          <a:lstStyle/>
          <a:p>
            <a:r>
              <a:rPr lang="en-US" dirty="0">
                <a:latin typeface="Aptos" panose="020B0004020202020204" pitchFamily="34" charset="0"/>
              </a:rPr>
              <a:t>Data Privacy Training Series</a:t>
            </a:r>
          </a:p>
          <a:p>
            <a:pPr lvl="1">
              <a:buFont typeface="Courier New" panose="020B0604020202020204" pitchFamily="34" charset="0"/>
              <a:buChar char="o"/>
            </a:pPr>
            <a:r>
              <a:rPr lang="en-US" dirty="0">
                <a:latin typeface="Aptos" panose="020B0004020202020204" pitchFamily="34" charset="0"/>
              </a:rPr>
              <a:t>Course 1 – </a:t>
            </a:r>
            <a:r>
              <a:rPr lang="en-US" dirty="0">
                <a:latin typeface="Aptos" panose="020B0004020202020204" pitchFamily="34" charset="0"/>
                <a:hlinkClick r:id="rId4"/>
              </a:rPr>
              <a:t>Basic Principles of Privacy Risk in Public Health</a:t>
            </a:r>
            <a:r>
              <a:rPr lang="en-US" dirty="0">
                <a:latin typeface="Aptos" panose="020B0004020202020204" pitchFamily="34" charset="0"/>
              </a:rPr>
              <a:t> </a:t>
            </a:r>
          </a:p>
          <a:p>
            <a:pPr lvl="1">
              <a:buFont typeface="Courier New" panose="020B0604020202020204" pitchFamily="34" charset="0"/>
              <a:buChar char="o"/>
            </a:pPr>
            <a:r>
              <a:rPr lang="en-US" dirty="0">
                <a:latin typeface="Aptos" panose="020B0004020202020204" pitchFamily="34" charset="0"/>
              </a:rPr>
              <a:t>Course 2 – </a:t>
            </a:r>
            <a:r>
              <a:rPr lang="en-US" dirty="0">
                <a:latin typeface="Aptos" panose="020B0004020202020204" pitchFamily="34" charset="0"/>
                <a:hlinkClick r:id="rId5"/>
              </a:rPr>
              <a:t>Privacy Risk Assessment and Control Guidance</a:t>
            </a:r>
            <a:endParaRPr lang="en-US" dirty="0">
              <a:latin typeface="Aptos" panose="020B0004020202020204" pitchFamily="34" charset="0"/>
            </a:endParaRPr>
          </a:p>
          <a:p>
            <a:pPr lvl="1">
              <a:buFont typeface="Courier New" panose="020B0604020202020204" pitchFamily="34" charset="0"/>
              <a:buChar char="o"/>
            </a:pPr>
            <a:r>
              <a:rPr lang="en-US" dirty="0">
                <a:latin typeface="Aptos" panose="020B0004020202020204" pitchFamily="34" charset="0"/>
              </a:rPr>
              <a:t>Course 3 – </a:t>
            </a:r>
            <a:r>
              <a:rPr lang="en-US" dirty="0">
                <a:latin typeface="Aptos" panose="020B0004020202020204" pitchFamily="34" charset="0"/>
                <a:hlinkClick r:id="rId6"/>
              </a:rPr>
              <a:t>Community Data Reporting Privacy Risk Considerations</a:t>
            </a:r>
            <a:endParaRPr lang="en-US" dirty="0">
              <a:latin typeface="Aptos" panose="020B0004020202020204" pitchFamily="34" charset="0"/>
            </a:endParaRPr>
          </a:p>
          <a:p>
            <a:r>
              <a:rPr lang="en-US" dirty="0">
                <a:latin typeface="Aptos" panose="020B0004020202020204" pitchFamily="34" charset="0"/>
                <a:hlinkClick r:id="rId7"/>
              </a:rPr>
              <a:t>Public Health Interoperability Essentials Training</a:t>
            </a:r>
            <a:r>
              <a:rPr lang="en-US" dirty="0">
                <a:latin typeface="Aptos" panose="020B0004020202020204" pitchFamily="34" charset="0"/>
              </a:rPr>
              <a:t> </a:t>
            </a:r>
          </a:p>
          <a:p>
            <a:r>
              <a:rPr lang="en-US" dirty="0">
                <a:latin typeface="Aptos" panose="020B0004020202020204" pitchFamily="34" charset="0"/>
                <a:hlinkClick r:id="rId8"/>
              </a:rPr>
              <a:t>Disability Definitions Implementation Toolkit – Enhancing Syndromic Surveillance for Emergency Response</a:t>
            </a:r>
            <a:r>
              <a:rPr lang="en-US" dirty="0">
                <a:latin typeface="Aptos" panose="020B0004020202020204" pitchFamily="34" charset="0"/>
              </a:rPr>
              <a:t> </a:t>
            </a:r>
          </a:p>
          <a:p>
            <a:r>
              <a:rPr lang="en-US" dirty="0">
                <a:latin typeface="Aptos" panose="020B0004020202020204" pitchFamily="34" charset="0"/>
                <a:hlinkClick r:id="rId9"/>
              </a:rPr>
              <a:t>Strengthening Syndromic Surveillance Data Sharing with Tribes and Tribal Epidemiology Centers</a:t>
            </a:r>
            <a:r>
              <a:rPr lang="en-US" dirty="0">
                <a:latin typeface="Aptos" panose="020B0004020202020204" pitchFamily="34" charset="0"/>
              </a:rPr>
              <a:t> </a:t>
            </a: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spTree>
    <p:extLst>
      <p:ext uri="{BB962C8B-B14F-4D97-AF65-F5344CB8AC3E}">
        <p14:creationId xmlns:p14="http://schemas.microsoft.com/office/powerpoint/2010/main" val="2896313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8EE5B6-B843-4C54-8A6A-C4CC64E6B311}"/>
              </a:ext>
            </a:extLst>
          </p:cNvPr>
          <p:cNvSpPr>
            <a:spLocks noGrp="1"/>
          </p:cNvSpPr>
          <p:nvPr>
            <p:ph type="title"/>
          </p:nvPr>
        </p:nvSpPr>
        <p:spPr/>
        <p:txBody>
          <a:bodyPr lIns="91440" tIns="45720" rIns="91440" bIns="45720" anchor="ctr">
            <a:normAutofit fontScale="90000"/>
          </a:bodyPr>
          <a:lstStyle/>
          <a:p>
            <a:r>
              <a:rPr lang="en-US" sz="3200" b="1" dirty="0">
                <a:cs typeface="Arial"/>
              </a:rPr>
              <a:t>CSTE S/I Steering Committee, Subcommittees, Workgroups</a:t>
            </a:r>
            <a:endParaRPr lang="en-US" sz="3200" b="1" dirty="0"/>
          </a:p>
        </p:txBody>
      </p:sp>
      <p:grpSp>
        <p:nvGrpSpPr>
          <p:cNvPr id="27" name="Group 26" descr="This image is a org chart of the CSTE SI steering committee, subcomitee, and workgroups. ">
            <a:extLst>
              <a:ext uri="{FF2B5EF4-FFF2-40B4-BE49-F238E27FC236}">
                <a16:creationId xmlns:a16="http://schemas.microsoft.com/office/drawing/2014/main" id="{00F1B3BF-3B22-75F7-C336-506C925F6B49}"/>
              </a:ext>
            </a:extLst>
          </p:cNvPr>
          <p:cNvGrpSpPr/>
          <p:nvPr/>
        </p:nvGrpSpPr>
        <p:grpSpPr>
          <a:xfrm>
            <a:off x="465311" y="1366825"/>
            <a:ext cx="11261377" cy="3687574"/>
            <a:chOff x="423692" y="2104352"/>
            <a:chExt cx="11261377" cy="2570110"/>
          </a:xfrm>
        </p:grpSpPr>
        <p:sp>
          <p:nvSpPr>
            <p:cNvPr id="28" name="Freeform: Shape 27">
              <a:extLst>
                <a:ext uri="{FF2B5EF4-FFF2-40B4-BE49-F238E27FC236}">
                  <a16:creationId xmlns:a16="http://schemas.microsoft.com/office/drawing/2014/main" id="{922ECCCC-424B-400F-A01E-86DF1568F4B9}"/>
                </a:ext>
              </a:extLst>
            </p:cNvPr>
            <p:cNvSpPr/>
            <p:nvPr/>
          </p:nvSpPr>
          <p:spPr>
            <a:xfrm>
              <a:off x="423692" y="3703923"/>
              <a:ext cx="11261377" cy="970539"/>
            </a:xfrm>
            <a:custGeom>
              <a:avLst/>
              <a:gdLst>
                <a:gd name="connsiteX0" fmla="*/ 0 w 11261377"/>
                <a:gd name="connsiteY0" fmla="*/ 97054 h 970539"/>
                <a:gd name="connsiteX1" fmla="*/ 97054 w 11261377"/>
                <a:gd name="connsiteY1" fmla="*/ 0 h 970539"/>
                <a:gd name="connsiteX2" fmla="*/ 11164323 w 11261377"/>
                <a:gd name="connsiteY2" fmla="*/ 0 h 970539"/>
                <a:gd name="connsiteX3" fmla="*/ 11261377 w 11261377"/>
                <a:gd name="connsiteY3" fmla="*/ 97054 h 970539"/>
                <a:gd name="connsiteX4" fmla="*/ 11261377 w 11261377"/>
                <a:gd name="connsiteY4" fmla="*/ 873485 h 970539"/>
                <a:gd name="connsiteX5" fmla="*/ 11164323 w 11261377"/>
                <a:gd name="connsiteY5" fmla="*/ 970539 h 970539"/>
                <a:gd name="connsiteX6" fmla="*/ 97054 w 11261377"/>
                <a:gd name="connsiteY6" fmla="*/ 970539 h 970539"/>
                <a:gd name="connsiteX7" fmla="*/ 0 w 11261377"/>
                <a:gd name="connsiteY7" fmla="*/ 873485 h 970539"/>
                <a:gd name="connsiteX8" fmla="*/ 0 w 11261377"/>
                <a:gd name="connsiteY8" fmla="*/ 97054 h 97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61377" h="970539">
                  <a:moveTo>
                    <a:pt x="0" y="97054"/>
                  </a:moveTo>
                  <a:cubicBezTo>
                    <a:pt x="0" y="43453"/>
                    <a:pt x="43453" y="0"/>
                    <a:pt x="97054" y="0"/>
                  </a:cubicBezTo>
                  <a:lnTo>
                    <a:pt x="11164323" y="0"/>
                  </a:lnTo>
                  <a:cubicBezTo>
                    <a:pt x="11217924" y="0"/>
                    <a:pt x="11261377" y="43453"/>
                    <a:pt x="11261377" y="97054"/>
                  </a:cubicBezTo>
                  <a:lnTo>
                    <a:pt x="11261377" y="873485"/>
                  </a:lnTo>
                  <a:cubicBezTo>
                    <a:pt x="11261377" y="927086"/>
                    <a:pt x="11217924" y="970539"/>
                    <a:pt x="11164323" y="970539"/>
                  </a:cubicBezTo>
                  <a:lnTo>
                    <a:pt x="97054" y="970539"/>
                  </a:lnTo>
                  <a:cubicBezTo>
                    <a:pt x="43453" y="970539"/>
                    <a:pt x="0" y="927086"/>
                    <a:pt x="0" y="873485"/>
                  </a:cubicBezTo>
                  <a:lnTo>
                    <a:pt x="0" y="97054"/>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42240" tIns="142240" rIns="8025204"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Workgroups</a:t>
              </a:r>
              <a:endParaRPr lang="en-US" sz="2700" kern="1200" dirty="0">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995F8928-CD95-F8D7-36B8-CF82F2CE37F4}"/>
                </a:ext>
              </a:extLst>
            </p:cNvPr>
            <p:cNvSpPr/>
            <p:nvPr/>
          </p:nvSpPr>
          <p:spPr>
            <a:xfrm>
              <a:off x="423692" y="2900857"/>
              <a:ext cx="11261377" cy="701038"/>
            </a:xfrm>
            <a:custGeom>
              <a:avLst/>
              <a:gdLst>
                <a:gd name="connsiteX0" fmla="*/ 0 w 11261377"/>
                <a:gd name="connsiteY0" fmla="*/ 64703 h 647026"/>
                <a:gd name="connsiteX1" fmla="*/ 64703 w 11261377"/>
                <a:gd name="connsiteY1" fmla="*/ 0 h 647026"/>
                <a:gd name="connsiteX2" fmla="*/ 11196674 w 11261377"/>
                <a:gd name="connsiteY2" fmla="*/ 0 h 647026"/>
                <a:gd name="connsiteX3" fmla="*/ 11261377 w 11261377"/>
                <a:gd name="connsiteY3" fmla="*/ 64703 h 647026"/>
                <a:gd name="connsiteX4" fmla="*/ 11261377 w 11261377"/>
                <a:gd name="connsiteY4" fmla="*/ 582323 h 647026"/>
                <a:gd name="connsiteX5" fmla="*/ 11196674 w 11261377"/>
                <a:gd name="connsiteY5" fmla="*/ 647026 h 647026"/>
                <a:gd name="connsiteX6" fmla="*/ 64703 w 11261377"/>
                <a:gd name="connsiteY6" fmla="*/ 647026 h 647026"/>
                <a:gd name="connsiteX7" fmla="*/ 0 w 11261377"/>
                <a:gd name="connsiteY7" fmla="*/ 582323 h 647026"/>
                <a:gd name="connsiteX8" fmla="*/ 0 w 11261377"/>
                <a:gd name="connsiteY8" fmla="*/ 64703 h 647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61377" h="647026">
                  <a:moveTo>
                    <a:pt x="0" y="64703"/>
                  </a:moveTo>
                  <a:cubicBezTo>
                    <a:pt x="0" y="28969"/>
                    <a:pt x="28969" y="0"/>
                    <a:pt x="64703" y="0"/>
                  </a:cubicBezTo>
                  <a:lnTo>
                    <a:pt x="11196674" y="0"/>
                  </a:lnTo>
                  <a:cubicBezTo>
                    <a:pt x="11232408" y="0"/>
                    <a:pt x="11261377" y="28969"/>
                    <a:pt x="11261377" y="64703"/>
                  </a:cubicBezTo>
                  <a:lnTo>
                    <a:pt x="11261377" y="582323"/>
                  </a:lnTo>
                  <a:cubicBezTo>
                    <a:pt x="11261377" y="618057"/>
                    <a:pt x="11232408" y="647026"/>
                    <a:pt x="11196674" y="647026"/>
                  </a:cubicBezTo>
                  <a:lnTo>
                    <a:pt x="64703" y="647026"/>
                  </a:lnTo>
                  <a:cubicBezTo>
                    <a:pt x="28969" y="647026"/>
                    <a:pt x="0" y="618057"/>
                    <a:pt x="0" y="582323"/>
                  </a:cubicBezTo>
                  <a:lnTo>
                    <a:pt x="0" y="64703"/>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42240" tIns="142240" rIns="8025204"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Subcommittees</a:t>
              </a:r>
              <a:endParaRPr lang="en-US" sz="2700" kern="1200" dirty="0">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2043FFE5-76A7-9FD4-E6DE-075BB7F5422E}"/>
                </a:ext>
              </a:extLst>
            </p:cNvPr>
            <p:cNvSpPr/>
            <p:nvPr/>
          </p:nvSpPr>
          <p:spPr>
            <a:xfrm>
              <a:off x="423692" y="2104352"/>
              <a:ext cx="11261377" cy="701038"/>
            </a:xfrm>
            <a:custGeom>
              <a:avLst/>
              <a:gdLst>
                <a:gd name="connsiteX0" fmla="*/ 0 w 11261377"/>
                <a:gd name="connsiteY0" fmla="*/ 64703 h 647026"/>
                <a:gd name="connsiteX1" fmla="*/ 64703 w 11261377"/>
                <a:gd name="connsiteY1" fmla="*/ 0 h 647026"/>
                <a:gd name="connsiteX2" fmla="*/ 11196674 w 11261377"/>
                <a:gd name="connsiteY2" fmla="*/ 0 h 647026"/>
                <a:gd name="connsiteX3" fmla="*/ 11261377 w 11261377"/>
                <a:gd name="connsiteY3" fmla="*/ 64703 h 647026"/>
                <a:gd name="connsiteX4" fmla="*/ 11261377 w 11261377"/>
                <a:gd name="connsiteY4" fmla="*/ 582323 h 647026"/>
                <a:gd name="connsiteX5" fmla="*/ 11196674 w 11261377"/>
                <a:gd name="connsiteY5" fmla="*/ 647026 h 647026"/>
                <a:gd name="connsiteX6" fmla="*/ 64703 w 11261377"/>
                <a:gd name="connsiteY6" fmla="*/ 647026 h 647026"/>
                <a:gd name="connsiteX7" fmla="*/ 0 w 11261377"/>
                <a:gd name="connsiteY7" fmla="*/ 582323 h 647026"/>
                <a:gd name="connsiteX8" fmla="*/ 0 w 11261377"/>
                <a:gd name="connsiteY8" fmla="*/ 64703 h 647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61377" h="647026">
                  <a:moveTo>
                    <a:pt x="0" y="64703"/>
                  </a:moveTo>
                  <a:cubicBezTo>
                    <a:pt x="0" y="28969"/>
                    <a:pt x="28969" y="0"/>
                    <a:pt x="64703" y="0"/>
                  </a:cubicBezTo>
                  <a:lnTo>
                    <a:pt x="11196674" y="0"/>
                  </a:lnTo>
                  <a:cubicBezTo>
                    <a:pt x="11232408" y="0"/>
                    <a:pt x="11261377" y="28969"/>
                    <a:pt x="11261377" y="64703"/>
                  </a:cubicBezTo>
                  <a:lnTo>
                    <a:pt x="11261377" y="582323"/>
                  </a:lnTo>
                  <a:cubicBezTo>
                    <a:pt x="11261377" y="618057"/>
                    <a:pt x="11232408" y="647026"/>
                    <a:pt x="11196674" y="647026"/>
                  </a:cubicBezTo>
                  <a:lnTo>
                    <a:pt x="64703" y="647026"/>
                  </a:lnTo>
                  <a:cubicBezTo>
                    <a:pt x="28969" y="647026"/>
                    <a:pt x="0" y="618057"/>
                    <a:pt x="0" y="582323"/>
                  </a:cubicBezTo>
                  <a:lnTo>
                    <a:pt x="0" y="64703"/>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42240" tIns="142240" rIns="8025204"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Steering Committee</a:t>
              </a:r>
            </a:p>
          </p:txBody>
        </p:sp>
        <p:sp>
          <p:nvSpPr>
            <p:cNvPr id="31" name="Freeform: Shape 30">
              <a:extLst>
                <a:ext uri="{FF2B5EF4-FFF2-40B4-BE49-F238E27FC236}">
                  <a16:creationId xmlns:a16="http://schemas.microsoft.com/office/drawing/2014/main" id="{613BC4D1-DD7E-0E78-18B7-43F17A72FBC4}"/>
                </a:ext>
              </a:extLst>
            </p:cNvPr>
            <p:cNvSpPr/>
            <p:nvPr/>
          </p:nvSpPr>
          <p:spPr>
            <a:xfrm>
              <a:off x="5742633" y="2171631"/>
              <a:ext cx="2607427" cy="566480"/>
            </a:xfrm>
            <a:custGeom>
              <a:avLst/>
              <a:gdLst>
                <a:gd name="connsiteX0" fmla="*/ 0 w 861558"/>
                <a:gd name="connsiteY0" fmla="*/ 33809 h 338093"/>
                <a:gd name="connsiteX1" fmla="*/ 33809 w 861558"/>
                <a:gd name="connsiteY1" fmla="*/ 0 h 338093"/>
                <a:gd name="connsiteX2" fmla="*/ 827749 w 861558"/>
                <a:gd name="connsiteY2" fmla="*/ 0 h 338093"/>
                <a:gd name="connsiteX3" fmla="*/ 861558 w 861558"/>
                <a:gd name="connsiteY3" fmla="*/ 33809 h 338093"/>
                <a:gd name="connsiteX4" fmla="*/ 861558 w 861558"/>
                <a:gd name="connsiteY4" fmla="*/ 304284 h 338093"/>
                <a:gd name="connsiteX5" fmla="*/ 827749 w 861558"/>
                <a:gd name="connsiteY5" fmla="*/ 338093 h 338093"/>
                <a:gd name="connsiteX6" fmla="*/ 33809 w 861558"/>
                <a:gd name="connsiteY6" fmla="*/ 338093 h 338093"/>
                <a:gd name="connsiteX7" fmla="*/ 0 w 861558"/>
                <a:gd name="connsiteY7" fmla="*/ 304284 h 338093"/>
                <a:gd name="connsiteX8" fmla="*/ 0 w 861558"/>
                <a:gd name="connsiteY8" fmla="*/ 33809 h 33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558" h="338093">
                  <a:moveTo>
                    <a:pt x="0" y="33809"/>
                  </a:moveTo>
                  <a:cubicBezTo>
                    <a:pt x="0" y="15137"/>
                    <a:pt x="15137" y="0"/>
                    <a:pt x="33809" y="0"/>
                  </a:cubicBezTo>
                  <a:lnTo>
                    <a:pt x="827749" y="0"/>
                  </a:lnTo>
                  <a:cubicBezTo>
                    <a:pt x="846421" y="0"/>
                    <a:pt x="861558" y="15137"/>
                    <a:pt x="861558" y="33809"/>
                  </a:cubicBezTo>
                  <a:lnTo>
                    <a:pt x="861558" y="304284"/>
                  </a:lnTo>
                  <a:cubicBezTo>
                    <a:pt x="861558" y="322956"/>
                    <a:pt x="846421" y="338093"/>
                    <a:pt x="827749" y="338093"/>
                  </a:cubicBezTo>
                  <a:lnTo>
                    <a:pt x="33809" y="338093"/>
                  </a:lnTo>
                  <a:cubicBezTo>
                    <a:pt x="15137" y="338093"/>
                    <a:pt x="0" y="322956"/>
                    <a:pt x="0" y="304284"/>
                  </a:cubicBezTo>
                  <a:lnTo>
                    <a:pt x="0" y="3380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812" tIns="51812" rIns="51812" bIns="51812" numCol="1" spcCol="1270" anchor="ctr" anchorCtr="0">
              <a:noAutofit/>
            </a:bodyPr>
            <a:lstStyle/>
            <a:p>
              <a:pPr marL="0" lvl="0" indent="0" algn="ctr" defTabSz="466725">
                <a:lnSpc>
                  <a:spcPct val="90000"/>
                </a:lnSpc>
                <a:spcBef>
                  <a:spcPct val="0"/>
                </a:spcBef>
                <a:spcAft>
                  <a:spcPct val="35000"/>
                </a:spcAft>
                <a:buNone/>
              </a:pPr>
              <a:r>
                <a:rPr lang="en-US" sz="1200" kern="1200" dirty="0">
                  <a:latin typeface="Arial"/>
                  <a:cs typeface="Arial"/>
                </a:rPr>
                <a:t>S/I Steering Committee</a:t>
              </a:r>
            </a:p>
            <a:p>
              <a:pPr algn="ctr" defTabSz="466725">
                <a:lnSpc>
                  <a:spcPct val="90000"/>
                </a:lnSpc>
                <a:spcBef>
                  <a:spcPct val="0"/>
                </a:spcBef>
                <a:spcAft>
                  <a:spcPct val="35000"/>
                </a:spcAft>
              </a:pPr>
              <a:r>
                <a:rPr lang="en-US" sz="1200" kern="1200" dirty="0">
                  <a:latin typeface="Arial"/>
                  <a:cs typeface="Arial"/>
                </a:rPr>
                <a:t>Chair: </a:t>
              </a:r>
              <a:r>
                <a:rPr lang="en-US" sz="1200" dirty="0">
                  <a:latin typeface="Arial"/>
                  <a:cs typeface="Arial"/>
                </a:rPr>
                <a:t>Erin Holt Coyne (TN)</a:t>
              </a:r>
            </a:p>
            <a:p>
              <a:pPr algn="ctr" defTabSz="466725">
                <a:lnSpc>
                  <a:spcPct val="90000"/>
                </a:lnSpc>
                <a:spcBef>
                  <a:spcPct val="0"/>
                </a:spcBef>
                <a:spcAft>
                  <a:spcPct val="35000"/>
                </a:spcAft>
              </a:pPr>
              <a:r>
                <a:rPr lang="en-US" sz="1200" dirty="0">
                  <a:latin typeface="Arial"/>
                  <a:cs typeface="Arial"/>
                </a:rPr>
                <a:t>Vice</a:t>
              </a:r>
              <a:r>
                <a:rPr lang="en-US" sz="1200" kern="1200" dirty="0">
                  <a:latin typeface="Arial"/>
                  <a:cs typeface="Arial"/>
                </a:rPr>
                <a:t> Chair: </a:t>
              </a:r>
              <a:r>
                <a:rPr lang="en-US" sz="1200" dirty="0">
                  <a:latin typeface="Arial"/>
                  <a:cs typeface="Arial"/>
                </a:rPr>
                <a:t>Keegan McCaffrey (CO)</a:t>
              </a:r>
              <a:endParaRPr lang="en-US" dirty="0"/>
            </a:p>
          </p:txBody>
        </p:sp>
        <p:sp>
          <p:nvSpPr>
            <p:cNvPr id="33" name="Freeform: Shape 32">
              <a:extLst>
                <a:ext uri="{FF2B5EF4-FFF2-40B4-BE49-F238E27FC236}">
                  <a16:creationId xmlns:a16="http://schemas.microsoft.com/office/drawing/2014/main" id="{D4F36CFD-4F06-2A94-B99B-69E0B053AB5B}"/>
                </a:ext>
              </a:extLst>
            </p:cNvPr>
            <p:cNvSpPr/>
            <p:nvPr/>
          </p:nvSpPr>
          <p:spPr>
            <a:xfrm>
              <a:off x="3006835" y="2944458"/>
              <a:ext cx="2140470" cy="605737"/>
            </a:xfrm>
            <a:custGeom>
              <a:avLst/>
              <a:gdLst>
                <a:gd name="connsiteX0" fmla="*/ 0 w 852628"/>
                <a:gd name="connsiteY0" fmla="*/ 34031 h 340312"/>
                <a:gd name="connsiteX1" fmla="*/ 34031 w 852628"/>
                <a:gd name="connsiteY1" fmla="*/ 0 h 340312"/>
                <a:gd name="connsiteX2" fmla="*/ 818597 w 852628"/>
                <a:gd name="connsiteY2" fmla="*/ 0 h 340312"/>
                <a:gd name="connsiteX3" fmla="*/ 852628 w 852628"/>
                <a:gd name="connsiteY3" fmla="*/ 34031 h 340312"/>
                <a:gd name="connsiteX4" fmla="*/ 852628 w 852628"/>
                <a:gd name="connsiteY4" fmla="*/ 306281 h 340312"/>
                <a:gd name="connsiteX5" fmla="*/ 818597 w 852628"/>
                <a:gd name="connsiteY5" fmla="*/ 340312 h 340312"/>
                <a:gd name="connsiteX6" fmla="*/ 34031 w 852628"/>
                <a:gd name="connsiteY6" fmla="*/ 340312 h 340312"/>
                <a:gd name="connsiteX7" fmla="*/ 0 w 852628"/>
                <a:gd name="connsiteY7" fmla="*/ 306281 h 340312"/>
                <a:gd name="connsiteX8" fmla="*/ 0 w 852628"/>
                <a:gd name="connsiteY8" fmla="*/ 34031 h 3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628" h="340312">
                  <a:moveTo>
                    <a:pt x="0" y="34031"/>
                  </a:moveTo>
                  <a:cubicBezTo>
                    <a:pt x="0" y="15236"/>
                    <a:pt x="15236" y="0"/>
                    <a:pt x="34031" y="0"/>
                  </a:cubicBezTo>
                  <a:lnTo>
                    <a:pt x="818597" y="0"/>
                  </a:lnTo>
                  <a:cubicBezTo>
                    <a:pt x="837392" y="0"/>
                    <a:pt x="852628" y="15236"/>
                    <a:pt x="852628" y="34031"/>
                  </a:cubicBezTo>
                  <a:lnTo>
                    <a:pt x="852628" y="306281"/>
                  </a:lnTo>
                  <a:cubicBezTo>
                    <a:pt x="852628" y="325076"/>
                    <a:pt x="837392" y="340312"/>
                    <a:pt x="818597" y="340312"/>
                  </a:cubicBezTo>
                  <a:lnTo>
                    <a:pt x="34031" y="340312"/>
                  </a:lnTo>
                  <a:cubicBezTo>
                    <a:pt x="15236" y="340312"/>
                    <a:pt x="0" y="325076"/>
                    <a:pt x="0" y="306281"/>
                  </a:cubicBezTo>
                  <a:lnTo>
                    <a:pt x="0" y="3403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877" tIns="51877" rIns="51877" bIns="51877"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a:cs typeface="Arial"/>
                </a:rPr>
                <a:t>Electronic Laboratory and Disease Reporting (ELDRS)</a:t>
              </a:r>
            </a:p>
            <a:p>
              <a:pPr algn="ctr" defTabSz="488950">
                <a:lnSpc>
                  <a:spcPct val="90000"/>
                </a:lnSpc>
                <a:spcBef>
                  <a:spcPct val="0"/>
                </a:spcBef>
                <a:spcAft>
                  <a:spcPct val="35000"/>
                </a:spcAft>
              </a:pPr>
              <a:r>
                <a:rPr lang="en-US" sz="1100" kern="1200" dirty="0">
                  <a:latin typeface="Arial"/>
                  <a:cs typeface="Arial"/>
                </a:rPr>
                <a:t>Co-Chairs: Jennifer Stewart (NC) and </a:t>
              </a:r>
              <a:r>
                <a:rPr lang="en-US" sz="1100" dirty="0">
                  <a:latin typeface="Arial"/>
                  <a:cs typeface="Arial"/>
                </a:rPr>
                <a:t>Kate</a:t>
              </a:r>
              <a:r>
                <a:rPr lang="en-US" sz="1100" kern="1200" dirty="0">
                  <a:latin typeface="Arial"/>
                  <a:cs typeface="Arial"/>
                </a:rPr>
                <a:t> </a:t>
              </a:r>
              <a:r>
                <a:rPr lang="en-US" sz="1100" dirty="0">
                  <a:latin typeface="Arial"/>
                  <a:cs typeface="Arial"/>
                </a:rPr>
                <a:t>Goodin </a:t>
              </a:r>
              <a:r>
                <a:rPr lang="en-US" sz="1100" kern="1200" dirty="0">
                  <a:latin typeface="Arial"/>
                  <a:cs typeface="Arial"/>
                </a:rPr>
                <a:t>(</a:t>
              </a:r>
              <a:r>
                <a:rPr lang="en-US" sz="1100" dirty="0">
                  <a:latin typeface="Arial"/>
                  <a:cs typeface="Arial"/>
                </a:rPr>
                <a:t>TN</a:t>
              </a:r>
              <a:r>
                <a:rPr lang="en-US" sz="1100" kern="1200" dirty="0">
                  <a:latin typeface="Arial"/>
                  <a:cs typeface="Arial"/>
                </a:rPr>
                <a:t>)</a:t>
              </a:r>
            </a:p>
          </p:txBody>
        </p:sp>
        <p:sp>
          <p:nvSpPr>
            <p:cNvPr id="35" name="Freeform: Shape 34">
              <a:extLst>
                <a:ext uri="{FF2B5EF4-FFF2-40B4-BE49-F238E27FC236}">
                  <a16:creationId xmlns:a16="http://schemas.microsoft.com/office/drawing/2014/main" id="{2ADE938D-B53D-1CE1-C089-E62B8C6AA887}"/>
                </a:ext>
              </a:extLst>
            </p:cNvPr>
            <p:cNvSpPr/>
            <p:nvPr/>
          </p:nvSpPr>
          <p:spPr>
            <a:xfrm>
              <a:off x="2325247" y="3777172"/>
              <a:ext cx="1612249" cy="790475"/>
            </a:xfrm>
            <a:custGeom>
              <a:avLst/>
              <a:gdLst>
                <a:gd name="connsiteX0" fmla="*/ 0 w 1612249"/>
                <a:gd name="connsiteY0" fmla="*/ 81486 h 814862"/>
                <a:gd name="connsiteX1" fmla="*/ 81486 w 1612249"/>
                <a:gd name="connsiteY1" fmla="*/ 0 h 814862"/>
                <a:gd name="connsiteX2" fmla="*/ 1530763 w 1612249"/>
                <a:gd name="connsiteY2" fmla="*/ 0 h 814862"/>
                <a:gd name="connsiteX3" fmla="*/ 1612249 w 1612249"/>
                <a:gd name="connsiteY3" fmla="*/ 81486 h 814862"/>
                <a:gd name="connsiteX4" fmla="*/ 1612249 w 1612249"/>
                <a:gd name="connsiteY4" fmla="*/ 733376 h 814862"/>
                <a:gd name="connsiteX5" fmla="*/ 1530763 w 1612249"/>
                <a:gd name="connsiteY5" fmla="*/ 814862 h 814862"/>
                <a:gd name="connsiteX6" fmla="*/ 81486 w 1612249"/>
                <a:gd name="connsiteY6" fmla="*/ 814862 h 814862"/>
                <a:gd name="connsiteX7" fmla="*/ 0 w 1612249"/>
                <a:gd name="connsiteY7" fmla="*/ 733376 h 814862"/>
                <a:gd name="connsiteX8" fmla="*/ 0 w 1612249"/>
                <a:gd name="connsiteY8" fmla="*/ 81486 h 81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2249" h="814862">
                  <a:moveTo>
                    <a:pt x="0" y="81486"/>
                  </a:moveTo>
                  <a:cubicBezTo>
                    <a:pt x="0" y="36483"/>
                    <a:pt x="36483" y="0"/>
                    <a:pt x="81486" y="0"/>
                  </a:cubicBezTo>
                  <a:lnTo>
                    <a:pt x="1530763" y="0"/>
                  </a:lnTo>
                  <a:cubicBezTo>
                    <a:pt x="1575766" y="0"/>
                    <a:pt x="1612249" y="36483"/>
                    <a:pt x="1612249" y="81486"/>
                  </a:cubicBezTo>
                  <a:lnTo>
                    <a:pt x="1612249" y="733376"/>
                  </a:lnTo>
                  <a:cubicBezTo>
                    <a:pt x="1612249" y="778379"/>
                    <a:pt x="1575766" y="814862"/>
                    <a:pt x="1530763" y="814862"/>
                  </a:cubicBezTo>
                  <a:lnTo>
                    <a:pt x="81486" y="814862"/>
                  </a:lnTo>
                  <a:cubicBezTo>
                    <a:pt x="36483" y="814862"/>
                    <a:pt x="0" y="778379"/>
                    <a:pt x="0" y="733376"/>
                  </a:cubicBezTo>
                  <a:lnTo>
                    <a:pt x="0" y="8148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5776" tIns="65776" rIns="65776" bIns="65776"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National ELR Workgroup</a:t>
              </a:r>
            </a:p>
            <a:p>
              <a:pPr marL="0" lvl="0" indent="0" algn="ctr" defTabSz="488950" rtl="0">
                <a:lnSpc>
                  <a:spcPct val="90000"/>
                </a:lnSpc>
                <a:spcBef>
                  <a:spcPct val="0"/>
                </a:spcBef>
                <a:spcAft>
                  <a:spcPct val="35000"/>
                </a:spcAft>
                <a:buNone/>
              </a:pPr>
              <a:r>
                <a:rPr lang="en-US" sz="1100" kern="1200" dirty="0">
                  <a:solidFill>
                    <a:schemeClr val="bg1"/>
                  </a:solidFill>
                  <a:latin typeface="Arial" panose="020B0604020202020204" pitchFamily="34" charset="0"/>
                  <a:cs typeface="Arial" panose="020B0604020202020204" pitchFamily="34" charset="0"/>
                </a:rPr>
                <a:t>Co-chairs: Nicole Stuver (TN) and Cody McNeese (OR)</a:t>
              </a:r>
            </a:p>
          </p:txBody>
        </p:sp>
        <p:sp>
          <p:nvSpPr>
            <p:cNvPr id="37" name="Freeform: Shape 36">
              <a:extLst>
                <a:ext uri="{FF2B5EF4-FFF2-40B4-BE49-F238E27FC236}">
                  <a16:creationId xmlns:a16="http://schemas.microsoft.com/office/drawing/2014/main" id="{9FE7B253-3098-D276-C741-70CB5B4FC239}"/>
                </a:ext>
              </a:extLst>
            </p:cNvPr>
            <p:cNvSpPr/>
            <p:nvPr/>
          </p:nvSpPr>
          <p:spPr>
            <a:xfrm>
              <a:off x="4093637" y="3779358"/>
              <a:ext cx="1641386" cy="795931"/>
            </a:xfrm>
            <a:custGeom>
              <a:avLst/>
              <a:gdLst>
                <a:gd name="connsiteX0" fmla="*/ 0 w 1421899"/>
                <a:gd name="connsiteY0" fmla="*/ 82483 h 824825"/>
                <a:gd name="connsiteX1" fmla="*/ 82483 w 1421899"/>
                <a:gd name="connsiteY1" fmla="*/ 0 h 824825"/>
                <a:gd name="connsiteX2" fmla="*/ 1339417 w 1421899"/>
                <a:gd name="connsiteY2" fmla="*/ 0 h 824825"/>
                <a:gd name="connsiteX3" fmla="*/ 1421900 w 1421899"/>
                <a:gd name="connsiteY3" fmla="*/ 82483 h 824825"/>
                <a:gd name="connsiteX4" fmla="*/ 1421899 w 1421899"/>
                <a:gd name="connsiteY4" fmla="*/ 742343 h 824825"/>
                <a:gd name="connsiteX5" fmla="*/ 1339416 w 1421899"/>
                <a:gd name="connsiteY5" fmla="*/ 824826 h 824825"/>
                <a:gd name="connsiteX6" fmla="*/ 82483 w 1421899"/>
                <a:gd name="connsiteY6" fmla="*/ 824825 h 824825"/>
                <a:gd name="connsiteX7" fmla="*/ 0 w 1421899"/>
                <a:gd name="connsiteY7" fmla="*/ 742342 h 824825"/>
                <a:gd name="connsiteX8" fmla="*/ 0 w 1421899"/>
                <a:gd name="connsiteY8" fmla="*/ 82483 h 82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1899" h="824825">
                  <a:moveTo>
                    <a:pt x="0" y="82483"/>
                  </a:moveTo>
                  <a:cubicBezTo>
                    <a:pt x="0" y="36929"/>
                    <a:pt x="36929" y="0"/>
                    <a:pt x="82483" y="0"/>
                  </a:cubicBezTo>
                  <a:lnTo>
                    <a:pt x="1339417" y="0"/>
                  </a:lnTo>
                  <a:cubicBezTo>
                    <a:pt x="1384971" y="0"/>
                    <a:pt x="1421900" y="36929"/>
                    <a:pt x="1421900" y="82483"/>
                  </a:cubicBezTo>
                  <a:cubicBezTo>
                    <a:pt x="1421900" y="302436"/>
                    <a:pt x="1421899" y="522390"/>
                    <a:pt x="1421899" y="742343"/>
                  </a:cubicBezTo>
                  <a:cubicBezTo>
                    <a:pt x="1421899" y="787897"/>
                    <a:pt x="1384970" y="824826"/>
                    <a:pt x="1339416" y="824826"/>
                  </a:cubicBezTo>
                  <a:lnTo>
                    <a:pt x="82483" y="824825"/>
                  </a:lnTo>
                  <a:cubicBezTo>
                    <a:pt x="36929" y="824825"/>
                    <a:pt x="0" y="787896"/>
                    <a:pt x="0" y="742342"/>
                  </a:cubicBezTo>
                  <a:lnTo>
                    <a:pt x="0" y="8248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258" tIns="62258" rIns="62258" bIns="62258" numCol="1" spcCol="1270" anchor="ctr" anchorCtr="0">
              <a:noAutofit/>
            </a:bodyPr>
            <a:lstStyle/>
            <a:p>
              <a:pPr marL="0" lvl="0" indent="0" algn="ctr" defTabSz="44450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eCR Workgroup</a:t>
              </a:r>
            </a:p>
            <a:p>
              <a:pPr marL="0" lvl="0" indent="0" algn="ctr" defTabSz="444500" rtl="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Co-chairs: Sara Mader (WI) and </a:t>
              </a:r>
              <a:r>
                <a:rPr lang="en-US" sz="1100" i="1" kern="1200" dirty="0">
                  <a:latin typeface="Arial" panose="020B0604020202020204" pitchFamily="34" charset="0"/>
                  <a:cs typeface="Arial" panose="020B0604020202020204" pitchFamily="34" charset="0"/>
                </a:rPr>
                <a:t>TBD</a:t>
              </a:r>
            </a:p>
          </p:txBody>
        </p:sp>
        <p:sp>
          <p:nvSpPr>
            <p:cNvPr id="39" name="Freeform: Shape 38">
              <a:extLst>
                <a:ext uri="{FF2B5EF4-FFF2-40B4-BE49-F238E27FC236}">
                  <a16:creationId xmlns:a16="http://schemas.microsoft.com/office/drawing/2014/main" id="{C53795D2-F0D6-F9E8-82C7-9D416ED9846D}"/>
                </a:ext>
              </a:extLst>
            </p:cNvPr>
            <p:cNvSpPr/>
            <p:nvPr/>
          </p:nvSpPr>
          <p:spPr>
            <a:xfrm>
              <a:off x="5850874" y="2967394"/>
              <a:ext cx="2146717" cy="574220"/>
            </a:xfrm>
            <a:custGeom>
              <a:avLst/>
              <a:gdLst>
                <a:gd name="connsiteX0" fmla="*/ 0 w 754518"/>
                <a:gd name="connsiteY0" fmla="*/ 34501 h 345007"/>
                <a:gd name="connsiteX1" fmla="*/ 34501 w 754518"/>
                <a:gd name="connsiteY1" fmla="*/ 0 h 345007"/>
                <a:gd name="connsiteX2" fmla="*/ 720017 w 754518"/>
                <a:gd name="connsiteY2" fmla="*/ 0 h 345007"/>
                <a:gd name="connsiteX3" fmla="*/ 754518 w 754518"/>
                <a:gd name="connsiteY3" fmla="*/ 34501 h 345007"/>
                <a:gd name="connsiteX4" fmla="*/ 754518 w 754518"/>
                <a:gd name="connsiteY4" fmla="*/ 310506 h 345007"/>
                <a:gd name="connsiteX5" fmla="*/ 720017 w 754518"/>
                <a:gd name="connsiteY5" fmla="*/ 345007 h 345007"/>
                <a:gd name="connsiteX6" fmla="*/ 34501 w 754518"/>
                <a:gd name="connsiteY6" fmla="*/ 345007 h 345007"/>
                <a:gd name="connsiteX7" fmla="*/ 0 w 754518"/>
                <a:gd name="connsiteY7" fmla="*/ 310506 h 345007"/>
                <a:gd name="connsiteX8" fmla="*/ 0 w 754518"/>
                <a:gd name="connsiteY8" fmla="*/ 34501 h 34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518" h="345007">
                  <a:moveTo>
                    <a:pt x="0" y="34501"/>
                  </a:moveTo>
                  <a:cubicBezTo>
                    <a:pt x="0" y="15447"/>
                    <a:pt x="15447" y="0"/>
                    <a:pt x="34501" y="0"/>
                  </a:cubicBezTo>
                  <a:lnTo>
                    <a:pt x="720017" y="0"/>
                  </a:lnTo>
                  <a:cubicBezTo>
                    <a:pt x="739071" y="0"/>
                    <a:pt x="754518" y="15447"/>
                    <a:pt x="754518" y="34501"/>
                  </a:cubicBezTo>
                  <a:lnTo>
                    <a:pt x="754518" y="310506"/>
                  </a:lnTo>
                  <a:cubicBezTo>
                    <a:pt x="754518" y="329560"/>
                    <a:pt x="739071" y="345007"/>
                    <a:pt x="720017" y="345007"/>
                  </a:cubicBezTo>
                  <a:lnTo>
                    <a:pt x="34501" y="345007"/>
                  </a:lnTo>
                  <a:cubicBezTo>
                    <a:pt x="15447" y="345007"/>
                    <a:pt x="0" y="329560"/>
                    <a:pt x="0" y="310506"/>
                  </a:cubicBezTo>
                  <a:lnTo>
                    <a:pt x="0" y="3450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015" tIns="52015" rIns="52015" bIns="5201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Surveillance Policy</a:t>
              </a:r>
            </a:p>
            <a:p>
              <a:pPr marL="0" lvl="0" indent="0" algn="ctr" defTabSz="488950" rtl="0">
                <a:lnSpc>
                  <a:spcPct val="90000"/>
                </a:lnSpc>
                <a:spcBef>
                  <a:spcPct val="0"/>
                </a:spcBef>
                <a:spcAft>
                  <a:spcPct val="35000"/>
                </a:spcAft>
                <a:buNone/>
              </a:pPr>
              <a:r>
                <a:rPr lang="en-US" sz="1100" kern="1200" dirty="0">
                  <a:latin typeface="Arial"/>
                  <a:cs typeface="Arial"/>
                </a:rPr>
                <a:t>Co-Chairs: Benjamin Schram (ND) and </a:t>
              </a:r>
              <a:r>
                <a:rPr lang="en-US" sz="1100" i="1" dirty="0">
                  <a:latin typeface="Arial"/>
                  <a:cs typeface="Arial"/>
                </a:rPr>
                <a:t>TBD</a:t>
              </a:r>
              <a:endParaRPr lang="en-US" sz="1100" kern="1200" dirty="0">
                <a:latin typeface="Arial"/>
                <a:cs typeface="Arial"/>
              </a:endParaRPr>
            </a:p>
          </p:txBody>
        </p:sp>
        <p:sp>
          <p:nvSpPr>
            <p:cNvPr id="41" name="Freeform: Shape 40">
              <a:extLst>
                <a:ext uri="{FF2B5EF4-FFF2-40B4-BE49-F238E27FC236}">
                  <a16:creationId xmlns:a16="http://schemas.microsoft.com/office/drawing/2014/main" id="{0046C686-E0C2-0184-C799-47D16DA90487}"/>
                </a:ext>
              </a:extLst>
            </p:cNvPr>
            <p:cNvSpPr/>
            <p:nvPr/>
          </p:nvSpPr>
          <p:spPr>
            <a:xfrm>
              <a:off x="7568252" y="3770799"/>
              <a:ext cx="1836716" cy="795932"/>
            </a:xfrm>
            <a:custGeom>
              <a:avLst/>
              <a:gdLst>
                <a:gd name="connsiteX0" fmla="*/ 0 w 1435407"/>
                <a:gd name="connsiteY0" fmla="*/ 93806 h 938061"/>
                <a:gd name="connsiteX1" fmla="*/ 93806 w 1435407"/>
                <a:gd name="connsiteY1" fmla="*/ 0 h 938061"/>
                <a:gd name="connsiteX2" fmla="*/ 1341601 w 1435407"/>
                <a:gd name="connsiteY2" fmla="*/ 0 h 938061"/>
                <a:gd name="connsiteX3" fmla="*/ 1435407 w 1435407"/>
                <a:gd name="connsiteY3" fmla="*/ 93806 h 938061"/>
                <a:gd name="connsiteX4" fmla="*/ 1435407 w 1435407"/>
                <a:gd name="connsiteY4" fmla="*/ 844255 h 938061"/>
                <a:gd name="connsiteX5" fmla="*/ 1341601 w 1435407"/>
                <a:gd name="connsiteY5" fmla="*/ 938061 h 938061"/>
                <a:gd name="connsiteX6" fmla="*/ 93806 w 1435407"/>
                <a:gd name="connsiteY6" fmla="*/ 938061 h 938061"/>
                <a:gd name="connsiteX7" fmla="*/ 0 w 1435407"/>
                <a:gd name="connsiteY7" fmla="*/ 844255 h 938061"/>
                <a:gd name="connsiteX8" fmla="*/ 0 w 1435407"/>
                <a:gd name="connsiteY8" fmla="*/ 93806 h 9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5407" h="938061">
                  <a:moveTo>
                    <a:pt x="0" y="93806"/>
                  </a:moveTo>
                  <a:cubicBezTo>
                    <a:pt x="0" y="41998"/>
                    <a:pt x="41998" y="0"/>
                    <a:pt x="93806" y="0"/>
                  </a:cubicBezTo>
                  <a:lnTo>
                    <a:pt x="1341601" y="0"/>
                  </a:lnTo>
                  <a:cubicBezTo>
                    <a:pt x="1393409" y="0"/>
                    <a:pt x="1435407" y="41998"/>
                    <a:pt x="1435407" y="93806"/>
                  </a:cubicBezTo>
                  <a:lnTo>
                    <a:pt x="1435407" y="844255"/>
                  </a:lnTo>
                  <a:cubicBezTo>
                    <a:pt x="1435407" y="896063"/>
                    <a:pt x="1393409" y="938061"/>
                    <a:pt x="1341601" y="938061"/>
                  </a:cubicBezTo>
                  <a:lnTo>
                    <a:pt x="93806" y="938061"/>
                  </a:lnTo>
                  <a:cubicBezTo>
                    <a:pt x="41998" y="938061"/>
                    <a:pt x="0" y="896063"/>
                    <a:pt x="0" y="844255"/>
                  </a:cubicBezTo>
                  <a:lnTo>
                    <a:pt x="0" y="9380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5575" tIns="65575" rIns="65575" bIns="65575" numCol="1" spcCol="1270" anchor="ctr" anchorCtr="0">
              <a:noAutofit/>
            </a:bodyPr>
            <a:lstStyle/>
            <a:p>
              <a:pPr marL="0" lvl="0" indent="0" algn="ctr" defTabSz="444500">
                <a:lnSpc>
                  <a:spcPct val="90000"/>
                </a:lnSpc>
                <a:spcBef>
                  <a:spcPct val="0"/>
                </a:spcBef>
                <a:spcAft>
                  <a:spcPct val="35000"/>
                </a:spcAft>
                <a:buNone/>
              </a:pPr>
              <a:r>
                <a:rPr lang="en-US" sz="1050" kern="1200" dirty="0">
                  <a:latin typeface="Arial" panose="020B0604020202020204" pitchFamily="34" charset="0"/>
                  <a:cs typeface="Arial" panose="020B0604020202020204" pitchFamily="34" charset="0"/>
                </a:rPr>
                <a:t>Data Release, Presentation, Access, Suppression, and Sharing Workgroup</a:t>
              </a:r>
            </a:p>
            <a:p>
              <a:pPr marL="0" lvl="0" indent="0" algn="ctr" defTabSz="444500">
                <a:lnSpc>
                  <a:spcPct val="90000"/>
                </a:lnSpc>
                <a:spcBef>
                  <a:spcPct val="0"/>
                </a:spcBef>
                <a:spcAft>
                  <a:spcPct val="35000"/>
                </a:spcAft>
                <a:buNone/>
              </a:pPr>
              <a:r>
                <a:rPr lang="en-US" sz="1050" kern="1200" dirty="0">
                  <a:latin typeface="Arial" panose="020B0604020202020204" pitchFamily="34" charset="0"/>
                  <a:cs typeface="Arial" panose="020B0604020202020204" pitchFamily="34" charset="0"/>
                </a:rPr>
                <a:t>Co-chairs: MaryKate Martelon (MA) and Abigail Cheney (MI)</a:t>
              </a:r>
            </a:p>
          </p:txBody>
        </p:sp>
        <p:sp>
          <p:nvSpPr>
            <p:cNvPr id="43" name="Freeform: Shape 42">
              <a:extLst>
                <a:ext uri="{FF2B5EF4-FFF2-40B4-BE49-F238E27FC236}">
                  <a16:creationId xmlns:a16="http://schemas.microsoft.com/office/drawing/2014/main" id="{7BE4F55D-79C7-A35F-4FEC-5182743D22D6}"/>
                </a:ext>
              </a:extLst>
            </p:cNvPr>
            <p:cNvSpPr/>
            <p:nvPr/>
          </p:nvSpPr>
          <p:spPr>
            <a:xfrm>
              <a:off x="9387625" y="2973922"/>
              <a:ext cx="2146717" cy="581973"/>
            </a:xfrm>
            <a:custGeom>
              <a:avLst/>
              <a:gdLst>
                <a:gd name="connsiteX0" fmla="*/ 0 w 843552"/>
                <a:gd name="connsiteY0" fmla="*/ 34588 h 345877"/>
                <a:gd name="connsiteX1" fmla="*/ 34588 w 843552"/>
                <a:gd name="connsiteY1" fmla="*/ 0 h 345877"/>
                <a:gd name="connsiteX2" fmla="*/ 808964 w 843552"/>
                <a:gd name="connsiteY2" fmla="*/ 0 h 345877"/>
                <a:gd name="connsiteX3" fmla="*/ 843552 w 843552"/>
                <a:gd name="connsiteY3" fmla="*/ 34588 h 345877"/>
                <a:gd name="connsiteX4" fmla="*/ 843552 w 843552"/>
                <a:gd name="connsiteY4" fmla="*/ 311289 h 345877"/>
                <a:gd name="connsiteX5" fmla="*/ 808964 w 843552"/>
                <a:gd name="connsiteY5" fmla="*/ 345877 h 345877"/>
                <a:gd name="connsiteX6" fmla="*/ 34588 w 843552"/>
                <a:gd name="connsiteY6" fmla="*/ 345877 h 345877"/>
                <a:gd name="connsiteX7" fmla="*/ 0 w 843552"/>
                <a:gd name="connsiteY7" fmla="*/ 311289 h 345877"/>
                <a:gd name="connsiteX8" fmla="*/ 0 w 843552"/>
                <a:gd name="connsiteY8" fmla="*/ 34588 h 34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552" h="345877">
                  <a:moveTo>
                    <a:pt x="0" y="34588"/>
                  </a:moveTo>
                  <a:cubicBezTo>
                    <a:pt x="0" y="15486"/>
                    <a:pt x="15486" y="0"/>
                    <a:pt x="34588" y="0"/>
                  </a:cubicBezTo>
                  <a:lnTo>
                    <a:pt x="808964" y="0"/>
                  </a:lnTo>
                  <a:cubicBezTo>
                    <a:pt x="828066" y="0"/>
                    <a:pt x="843552" y="15486"/>
                    <a:pt x="843552" y="34588"/>
                  </a:cubicBezTo>
                  <a:lnTo>
                    <a:pt x="843552" y="311289"/>
                  </a:lnTo>
                  <a:cubicBezTo>
                    <a:pt x="843552" y="330391"/>
                    <a:pt x="828066" y="345877"/>
                    <a:pt x="808964" y="345877"/>
                  </a:cubicBezTo>
                  <a:lnTo>
                    <a:pt x="34588" y="345877"/>
                  </a:lnTo>
                  <a:cubicBezTo>
                    <a:pt x="15486" y="345877"/>
                    <a:pt x="0" y="330391"/>
                    <a:pt x="0" y="311289"/>
                  </a:cubicBezTo>
                  <a:lnTo>
                    <a:pt x="0" y="345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040" tIns="52040" rIns="52040" bIns="5204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a:cs typeface="Arial"/>
                </a:rPr>
                <a:t>Surveillance Practice &amp; Implementation (SPIS)</a:t>
              </a:r>
            </a:p>
            <a:p>
              <a:pPr algn="ctr" defTabSz="488950">
                <a:lnSpc>
                  <a:spcPct val="90000"/>
                </a:lnSpc>
                <a:spcBef>
                  <a:spcPct val="0"/>
                </a:spcBef>
                <a:spcAft>
                  <a:spcPct val="35000"/>
                </a:spcAft>
              </a:pPr>
              <a:r>
                <a:rPr lang="en-US" sz="1100" kern="1200" dirty="0">
                  <a:solidFill>
                    <a:schemeClr val="bg1"/>
                  </a:solidFill>
                  <a:latin typeface="Arial"/>
                  <a:cs typeface="Arial"/>
                </a:rPr>
                <a:t>Chair: </a:t>
              </a:r>
              <a:r>
                <a:rPr lang="en-US" sz="1100" dirty="0">
                  <a:solidFill>
                    <a:schemeClr val="bg1"/>
                  </a:solidFill>
                  <a:latin typeface="Arial"/>
                  <a:cs typeface="Arial"/>
                </a:rPr>
                <a:t>Sarah Solarz (MN) and </a:t>
              </a:r>
              <a:r>
                <a:rPr lang="en-US" sz="1100" i="1" dirty="0">
                  <a:solidFill>
                    <a:schemeClr val="bg1"/>
                  </a:solidFill>
                  <a:latin typeface="Arial"/>
                  <a:cs typeface="Arial"/>
                </a:rPr>
                <a:t>TBD</a:t>
              </a:r>
              <a:endParaRPr lang="en-US" sz="1100" i="1" kern="1200" dirty="0">
                <a:solidFill>
                  <a:schemeClr val="bg1"/>
                </a:solidFill>
                <a:latin typeface="Arial"/>
                <a:cs typeface="Arial"/>
              </a:endParaRPr>
            </a:p>
          </p:txBody>
        </p:sp>
        <p:sp>
          <p:nvSpPr>
            <p:cNvPr id="45" name="Freeform: Shape 44">
              <a:extLst>
                <a:ext uri="{FF2B5EF4-FFF2-40B4-BE49-F238E27FC236}">
                  <a16:creationId xmlns:a16="http://schemas.microsoft.com/office/drawing/2014/main" id="{C1A0472B-A0E6-D7A5-9D8D-554444673971}"/>
                </a:ext>
              </a:extLst>
            </p:cNvPr>
            <p:cNvSpPr/>
            <p:nvPr/>
          </p:nvSpPr>
          <p:spPr>
            <a:xfrm>
              <a:off x="9687853" y="3770799"/>
              <a:ext cx="1901151" cy="772194"/>
            </a:xfrm>
            <a:custGeom>
              <a:avLst/>
              <a:gdLst>
                <a:gd name="connsiteX0" fmla="*/ 0 w 1649652"/>
                <a:gd name="connsiteY0" fmla="*/ 90607 h 906067"/>
                <a:gd name="connsiteX1" fmla="*/ 90607 w 1649652"/>
                <a:gd name="connsiteY1" fmla="*/ 0 h 906067"/>
                <a:gd name="connsiteX2" fmla="*/ 1559045 w 1649652"/>
                <a:gd name="connsiteY2" fmla="*/ 0 h 906067"/>
                <a:gd name="connsiteX3" fmla="*/ 1649652 w 1649652"/>
                <a:gd name="connsiteY3" fmla="*/ 90607 h 906067"/>
                <a:gd name="connsiteX4" fmla="*/ 1649652 w 1649652"/>
                <a:gd name="connsiteY4" fmla="*/ 815460 h 906067"/>
                <a:gd name="connsiteX5" fmla="*/ 1559045 w 1649652"/>
                <a:gd name="connsiteY5" fmla="*/ 906067 h 906067"/>
                <a:gd name="connsiteX6" fmla="*/ 90607 w 1649652"/>
                <a:gd name="connsiteY6" fmla="*/ 906067 h 906067"/>
                <a:gd name="connsiteX7" fmla="*/ 0 w 1649652"/>
                <a:gd name="connsiteY7" fmla="*/ 815460 h 906067"/>
                <a:gd name="connsiteX8" fmla="*/ 0 w 1649652"/>
                <a:gd name="connsiteY8" fmla="*/ 90607 h 9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652" h="906067">
                  <a:moveTo>
                    <a:pt x="0" y="90607"/>
                  </a:moveTo>
                  <a:cubicBezTo>
                    <a:pt x="0" y="40566"/>
                    <a:pt x="40566" y="0"/>
                    <a:pt x="90607" y="0"/>
                  </a:cubicBezTo>
                  <a:lnTo>
                    <a:pt x="1559045" y="0"/>
                  </a:lnTo>
                  <a:cubicBezTo>
                    <a:pt x="1609086" y="0"/>
                    <a:pt x="1649652" y="40566"/>
                    <a:pt x="1649652" y="90607"/>
                  </a:cubicBezTo>
                  <a:lnTo>
                    <a:pt x="1649652" y="815460"/>
                  </a:lnTo>
                  <a:cubicBezTo>
                    <a:pt x="1649652" y="865501"/>
                    <a:pt x="1609086" y="906067"/>
                    <a:pt x="1559045" y="906067"/>
                  </a:cubicBezTo>
                  <a:lnTo>
                    <a:pt x="90607" y="906067"/>
                  </a:lnTo>
                  <a:cubicBezTo>
                    <a:pt x="40566" y="906067"/>
                    <a:pt x="0" y="865501"/>
                    <a:pt x="0" y="815460"/>
                  </a:cubicBezTo>
                  <a:lnTo>
                    <a:pt x="0" y="9060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448" tIns="68448" rIns="68448" bIns="68448" numCol="1" spcCol="1270" anchor="ctr" anchorCtr="0">
              <a:noAutofit/>
            </a:bodyPr>
            <a:lstStyle/>
            <a:p>
              <a:pPr marL="0" lvl="0" indent="0" algn="ctr" defTabSz="466725">
                <a:lnSpc>
                  <a:spcPct val="90000"/>
                </a:lnSpc>
                <a:spcBef>
                  <a:spcPct val="0"/>
                </a:spcBef>
                <a:spcAft>
                  <a:spcPct val="35000"/>
                </a:spcAft>
                <a:buNone/>
              </a:pPr>
              <a:r>
                <a:rPr lang="en-US" sz="1100" kern="1200" dirty="0">
                  <a:latin typeface="Arial"/>
                  <a:cs typeface="Arial"/>
                </a:rPr>
                <a:t>Data Standardization Workgroup</a:t>
              </a:r>
            </a:p>
            <a:p>
              <a:pPr algn="ctr" defTabSz="466725">
                <a:lnSpc>
                  <a:spcPct val="90000"/>
                </a:lnSpc>
                <a:spcBef>
                  <a:spcPct val="0"/>
                </a:spcBef>
                <a:spcAft>
                  <a:spcPct val="35000"/>
                </a:spcAft>
              </a:pPr>
              <a:r>
                <a:rPr lang="en-US" sz="1100" kern="1200" dirty="0">
                  <a:latin typeface="Arial"/>
                  <a:cs typeface="Arial"/>
                </a:rPr>
                <a:t>Co-chairs:</a:t>
              </a:r>
              <a:r>
                <a:rPr lang="en-US" sz="1100" dirty="0">
                  <a:latin typeface="Arial"/>
                  <a:cs typeface="Arial"/>
                </a:rPr>
                <a:t> </a:t>
              </a:r>
              <a:r>
                <a:rPr lang="en-US" sz="1100" kern="1200" dirty="0">
                  <a:latin typeface="Arial"/>
                  <a:cs typeface="Arial"/>
                </a:rPr>
                <a:t>Laura Erhart (AZ) and Judie Hyun (MD)</a:t>
              </a:r>
            </a:p>
          </p:txBody>
        </p:sp>
      </p:grpSp>
      <p:sp>
        <p:nvSpPr>
          <p:cNvPr id="2" name="Rectangle: Rounded Corners 1">
            <a:extLst>
              <a:ext uri="{FF2B5EF4-FFF2-40B4-BE49-F238E27FC236}">
                <a16:creationId xmlns:a16="http://schemas.microsoft.com/office/drawing/2014/main" id="{F1ABDD43-5438-91AB-EEA4-E93ED73761C0}"/>
              </a:ext>
            </a:extLst>
          </p:cNvPr>
          <p:cNvSpPr/>
          <p:nvPr/>
        </p:nvSpPr>
        <p:spPr>
          <a:xfrm>
            <a:off x="449781" y="5131401"/>
            <a:ext cx="2643559" cy="9924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Data Modernization Workgroup</a:t>
            </a:r>
          </a:p>
          <a:p>
            <a:pPr algn="ctr"/>
            <a:r>
              <a:rPr lang="en-US" sz="1200" dirty="0">
                <a:latin typeface="Arial" panose="020B0604020202020204" pitchFamily="34" charset="0"/>
                <a:cs typeface="Arial" panose="020B0604020202020204" pitchFamily="34" charset="0"/>
              </a:rPr>
              <a:t>Co-chairs: Chris Baumgartner (WA) and Noel Clarin (Fairfax county)</a:t>
            </a:r>
          </a:p>
        </p:txBody>
      </p:sp>
      <p:cxnSp>
        <p:nvCxnSpPr>
          <p:cNvPr id="49" name="Straight Connector 48">
            <a:extLst>
              <a:ext uri="{FF2B5EF4-FFF2-40B4-BE49-F238E27FC236}">
                <a16:creationId xmlns:a16="http://schemas.microsoft.com/office/drawing/2014/main" id="{9421C9F2-55F9-3D95-133B-B3756F7990AA}"/>
              </a:ext>
              <a:ext uri="{C183D7F6-B498-43B3-948B-1728B52AA6E4}">
                <adec:decorative xmlns:adec="http://schemas.microsoft.com/office/drawing/2017/decorative" val="1"/>
              </a:ext>
            </a:extLst>
          </p:cNvPr>
          <p:cNvCxnSpPr>
            <a:cxnSpLocks/>
          </p:cNvCxnSpPr>
          <p:nvPr/>
        </p:nvCxnSpPr>
        <p:spPr>
          <a:xfrm>
            <a:off x="6959065" y="2276138"/>
            <a:ext cx="0" cy="32897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F922CCA-1FA9-267C-BBC0-C3E78D9BDEBE}"/>
              </a:ext>
              <a:ext uri="{C183D7F6-B498-43B3-948B-1728B52AA6E4}">
                <adec:decorative xmlns:adec="http://schemas.microsoft.com/office/drawing/2017/decorative" val="1"/>
              </a:ext>
            </a:extLst>
          </p:cNvPr>
          <p:cNvCxnSpPr>
            <a:cxnSpLocks/>
          </p:cNvCxnSpPr>
          <p:nvPr/>
        </p:nvCxnSpPr>
        <p:spPr>
          <a:xfrm flipH="1">
            <a:off x="3197297" y="3429000"/>
            <a:ext cx="922316" cy="33797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5DBC0EF-F070-B1CB-E951-F503B6A53E03}"/>
              </a:ext>
              <a:ext uri="{C183D7F6-B498-43B3-948B-1728B52AA6E4}">
                <adec:decorative xmlns:adec="http://schemas.microsoft.com/office/drawing/2017/decorative" val="1"/>
              </a:ext>
            </a:extLst>
          </p:cNvPr>
          <p:cNvCxnSpPr>
            <a:cxnSpLocks/>
          </p:cNvCxnSpPr>
          <p:nvPr/>
        </p:nvCxnSpPr>
        <p:spPr>
          <a:xfrm>
            <a:off x="4119613" y="3441311"/>
            <a:ext cx="922316" cy="325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E51D35D-150C-840E-720D-553C3A264F77}"/>
              </a:ext>
              <a:ext uri="{C183D7F6-B498-43B3-948B-1728B52AA6E4}">
                <adec:decorative xmlns:adec="http://schemas.microsoft.com/office/drawing/2017/decorative" val="1"/>
              </a:ext>
            </a:extLst>
          </p:cNvPr>
          <p:cNvCxnSpPr>
            <a:cxnSpLocks/>
          </p:cNvCxnSpPr>
          <p:nvPr/>
        </p:nvCxnSpPr>
        <p:spPr>
          <a:xfrm>
            <a:off x="6959065" y="3428999"/>
            <a:ext cx="1080145" cy="328831"/>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68BF6C9-1259-1CD1-7CA0-2F7CFE5EE0C0}"/>
              </a:ext>
              <a:ext uri="{C183D7F6-B498-43B3-948B-1728B52AA6E4}">
                <adec:decorative xmlns:adec="http://schemas.microsoft.com/office/drawing/2017/decorative" val="1"/>
              </a:ext>
            </a:extLst>
          </p:cNvPr>
          <p:cNvCxnSpPr>
            <a:cxnSpLocks/>
          </p:cNvCxnSpPr>
          <p:nvPr/>
        </p:nvCxnSpPr>
        <p:spPr>
          <a:xfrm>
            <a:off x="10604925" y="3447319"/>
            <a:ext cx="0" cy="328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6B70336-73FC-5DF2-AAE3-FA656D08262B}"/>
              </a:ext>
              <a:ext uri="{C183D7F6-B498-43B3-948B-1728B52AA6E4}">
                <adec:decorative xmlns:adec="http://schemas.microsoft.com/office/drawing/2017/decorative" val="1"/>
              </a:ext>
            </a:extLst>
          </p:cNvPr>
          <p:cNvCxnSpPr>
            <a:cxnSpLocks/>
          </p:cNvCxnSpPr>
          <p:nvPr/>
        </p:nvCxnSpPr>
        <p:spPr>
          <a:xfrm>
            <a:off x="6959065" y="2276138"/>
            <a:ext cx="2868329" cy="328974"/>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7FD19C9-5033-2962-5AAA-06C18E50511F}"/>
              </a:ext>
              <a:ext uri="{C183D7F6-B498-43B3-948B-1728B52AA6E4}">
                <adec:decorative xmlns:adec="http://schemas.microsoft.com/office/drawing/2017/decorative" val="1"/>
              </a:ext>
            </a:extLst>
          </p:cNvPr>
          <p:cNvCxnSpPr>
            <a:cxnSpLocks/>
          </p:cNvCxnSpPr>
          <p:nvPr/>
        </p:nvCxnSpPr>
        <p:spPr>
          <a:xfrm flipH="1">
            <a:off x="4119613" y="2276138"/>
            <a:ext cx="2839452" cy="2960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FD21022-1AF5-14B3-F6AB-03228DB23CF3}"/>
              </a:ext>
              <a:ext uri="{C183D7F6-B498-43B3-948B-1728B52AA6E4}">
                <adec:decorative xmlns:adec="http://schemas.microsoft.com/office/drawing/2017/decorative" val="1"/>
              </a:ext>
            </a:extLst>
          </p:cNvPr>
          <p:cNvCxnSpPr>
            <a:cxnSpLocks/>
          </p:cNvCxnSpPr>
          <p:nvPr/>
        </p:nvCxnSpPr>
        <p:spPr>
          <a:xfrm flipV="1">
            <a:off x="6364605" y="3441310"/>
            <a:ext cx="563751" cy="325664"/>
          </a:xfrm>
          <a:prstGeom prst="line">
            <a:avLst/>
          </a:prstGeom>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CA3F82F2-6DD0-9C82-F697-B04A01D713F9}"/>
              </a:ext>
            </a:extLst>
          </p:cNvPr>
          <p:cNvSpPr/>
          <p:nvPr/>
        </p:nvSpPr>
        <p:spPr>
          <a:xfrm>
            <a:off x="5880670" y="3757831"/>
            <a:ext cx="1641386" cy="1141996"/>
          </a:xfrm>
          <a:custGeom>
            <a:avLst/>
            <a:gdLst>
              <a:gd name="connsiteX0" fmla="*/ 0 w 1421899"/>
              <a:gd name="connsiteY0" fmla="*/ 82483 h 824825"/>
              <a:gd name="connsiteX1" fmla="*/ 82483 w 1421899"/>
              <a:gd name="connsiteY1" fmla="*/ 0 h 824825"/>
              <a:gd name="connsiteX2" fmla="*/ 1339417 w 1421899"/>
              <a:gd name="connsiteY2" fmla="*/ 0 h 824825"/>
              <a:gd name="connsiteX3" fmla="*/ 1421900 w 1421899"/>
              <a:gd name="connsiteY3" fmla="*/ 82483 h 824825"/>
              <a:gd name="connsiteX4" fmla="*/ 1421899 w 1421899"/>
              <a:gd name="connsiteY4" fmla="*/ 742343 h 824825"/>
              <a:gd name="connsiteX5" fmla="*/ 1339416 w 1421899"/>
              <a:gd name="connsiteY5" fmla="*/ 824826 h 824825"/>
              <a:gd name="connsiteX6" fmla="*/ 82483 w 1421899"/>
              <a:gd name="connsiteY6" fmla="*/ 824825 h 824825"/>
              <a:gd name="connsiteX7" fmla="*/ 0 w 1421899"/>
              <a:gd name="connsiteY7" fmla="*/ 742342 h 824825"/>
              <a:gd name="connsiteX8" fmla="*/ 0 w 1421899"/>
              <a:gd name="connsiteY8" fmla="*/ 82483 h 82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1899" h="824825">
                <a:moveTo>
                  <a:pt x="0" y="82483"/>
                </a:moveTo>
                <a:cubicBezTo>
                  <a:pt x="0" y="36929"/>
                  <a:pt x="36929" y="0"/>
                  <a:pt x="82483" y="0"/>
                </a:cubicBezTo>
                <a:lnTo>
                  <a:pt x="1339417" y="0"/>
                </a:lnTo>
                <a:cubicBezTo>
                  <a:pt x="1384971" y="0"/>
                  <a:pt x="1421900" y="36929"/>
                  <a:pt x="1421900" y="82483"/>
                </a:cubicBezTo>
                <a:cubicBezTo>
                  <a:pt x="1421900" y="302436"/>
                  <a:pt x="1421899" y="522390"/>
                  <a:pt x="1421899" y="742343"/>
                </a:cubicBezTo>
                <a:cubicBezTo>
                  <a:pt x="1421899" y="787897"/>
                  <a:pt x="1384970" y="824826"/>
                  <a:pt x="1339416" y="824826"/>
                </a:cubicBezTo>
                <a:lnTo>
                  <a:pt x="82483" y="824825"/>
                </a:lnTo>
                <a:cubicBezTo>
                  <a:pt x="36929" y="824825"/>
                  <a:pt x="0" y="787896"/>
                  <a:pt x="0" y="742342"/>
                </a:cubicBezTo>
                <a:lnTo>
                  <a:pt x="0" y="8248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258" tIns="62258" rIns="62258" bIns="62258" numCol="1" spcCol="1270" anchor="ctr" anchorCtr="0">
            <a:noAutofit/>
          </a:bodyPr>
          <a:lstStyle/>
          <a:p>
            <a:pPr marL="0" lvl="0" indent="0" algn="ctr" defTabSz="444500">
              <a:lnSpc>
                <a:spcPct val="90000"/>
              </a:lnSpc>
              <a:spcBef>
                <a:spcPct val="0"/>
              </a:spcBef>
              <a:spcAft>
                <a:spcPct val="35000"/>
              </a:spcAft>
              <a:buNone/>
            </a:pPr>
            <a:r>
              <a:rPr lang="en-US" sz="1100" kern="1200" dirty="0">
                <a:latin typeface=""/>
                <a:cs typeface="Arial" panose="020B0604020202020204" pitchFamily="34" charset="0"/>
              </a:rPr>
              <a:t>Data Governance Workgroup</a:t>
            </a:r>
          </a:p>
          <a:p>
            <a:pPr marL="0" lvl="0" indent="0" algn="ctr" defTabSz="444500" rtl="0">
              <a:lnSpc>
                <a:spcPct val="90000"/>
              </a:lnSpc>
              <a:spcBef>
                <a:spcPct val="0"/>
              </a:spcBef>
              <a:spcAft>
                <a:spcPct val="35000"/>
              </a:spcAft>
              <a:buNone/>
            </a:pPr>
            <a:r>
              <a:rPr lang="en-US" sz="1100" kern="1200" dirty="0">
                <a:latin typeface=""/>
                <a:cs typeface="Arial"/>
              </a:rPr>
              <a:t>Co-chairs: Allison Culpepper (FL) and Chris Dumas </a:t>
            </a:r>
            <a:r>
              <a:rPr lang="en-US" sz="1100" dirty="0">
                <a:latin typeface=""/>
                <a:cs typeface="Arial"/>
              </a:rPr>
              <a:t>(SD)</a:t>
            </a:r>
            <a:endParaRPr lang="en-US" sz="1100" kern="1200" dirty="0">
              <a:latin typeface=""/>
              <a:cs typeface="Arial" panose="020B0604020202020204" pitchFamily="34" charset="0"/>
            </a:endParaRPr>
          </a:p>
        </p:txBody>
      </p:sp>
      <p:sp>
        <p:nvSpPr>
          <p:cNvPr id="11" name="Rectangle: Rounded Corners 10">
            <a:extLst>
              <a:ext uri="{FF2B5EF4-FFF2-40B4-BE49-F238E27FC236}">
                <a16:creationId xmlns:a16="http://schemas.microsoft.com/office/drawing/2014/main" id="{A207132A-0FF4-3810-4A6A-80DE74A13762}"/>
              </a:ext>
            </a:extLst>
          </p:cNvPr>
          <p:cNvSpPr/>
          <p:nvPr/>
        </p:nvSpPr>
        <p:spPr>
          <a:xfrm>
            <a:off x="3345381" y="5159496"/>
            <a:ext cx="2643559" cy="9924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Frontline Tools Workgroup</a:t>
            </a:r>
          </a:p>
          <a:p>
            <a:pPr algn="ctr"/>
            <a:r>
              <a:rPr lang="en-US" sz="1200" dirty="0">
                <a:latin typeface="Arial" panose="020B0604020202020204" pitchFamily="34" charset="0"/>
                <a:cs typeface="Arial" panose="020B0604020202020204" pitchFamily="34" charset="0"/>
              </a:rPr>
              <a:t>Co-chairs: Teri Bills (UT) and Paul Lloyd (WA)</a:t>
            </a:r>
          </a:p>
        </p:txBody>
      </p:sp>
      <p:sp>
        <p:nvSpPr>
          <p:cNvPr id="7" name="TextBox 6">
            <a:extLst>
              <a:ext uri="{FF2B5EF4-FFF2-40B4-BE49-F238E27FC236}">
                <a16:creationId xmlns:a16="http://schemas.microsoft.com/office/drawing/2014/main" id="{F22BDBF4-61E7-FA2A-30BB-67529E0EAC35}"/>
              </a:ext>
            </a:extLst>
          </p:cNvPr>
          <p:cNvSpPr txBox="1"/>
          <p:nvPr/>
        </p:nvSpPr>
        <p:spPr>
          <a:xfrm>
            <a:off x="6095999" y="5655725"/>
            <a:ext cx="5992452" cy="369332"/>
          </a:xfrm>
          <a:prstGeom prst="rect">
            <a:avLst/>
          </a:prstGeom>
          <a:noFill/>
        </p:spPr>
        <p:txBody>
          <a:bodyPr wrap="square" rtlCol="0">
            <a:spAutoFit/>
          </a:bodyPr>
          <a:lstStyle/>
          <a:p>
            <a:r>
              <a:rPr lang="en-US" b="1" dirty="0">
                <a:latin typeface="Aptos" panose="020B0004020202020204" pitchFamily="34" charset="0"/>
                <a:hlinkClick r:id="rId3" action="ppaction://hlinksldjump"/>
              </a:rPr>
              <a:t>Section 508 alternative text version available on slide 40  </a:t>
            </a:r>
            <a:endParaRPr lang="en-US" b="1" dirty="0">
              <a:latin typeface="Aptos" panose="020B0004020202020204" pitchFamily="34" charset="0"/>
            </a:endParaRPr>
          </a:p>
        </p:txBody>
      </p:sp>
    </p:spTree>
    <p:extLst>
      <p:ext uri="{BB962C8B-B14F-4D97-AF65-F5344CB8AC3E}">
        <p14:creationId xmlns:p14="http://schemas.microsoft.com/office/powerpoint/2010/main" val="1356016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CFCE9EA-D8A6-41DC-CB0C-348D62F686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C096E-4C3C-F156-8090-2874E2653CE8}"/>
              </a:ext>
            </a:extLst>
          </p:cNvPr>
          <p:cNvSpPr>
            <a:spLocks noGrp="1"/>
          </p:cNvSpPr>
          <p:nvPr>
            <p:ph type="title"/>
          </p:nvPr>
        </p:nvSpPr>
        <p:spPr>
          <a:xfrm>
            <a:off x="838200" y="1716526"/>
            <a:ext cx="10515600" cy="2131406"/>
          </a:xfrm>
        </p:spPr>
        <p:txBody>
          <a:bodyPr>
            <a:normAutofit/>
          </a:bodyPr>
          <a:lstStyle/>
          <a:p>
            <a:pPr algn="ctr"/>
            <a:r>
              <a:rPr lang="en-US" sz="7200" b="1" dirty="0">
                <a:latin typeface="Aptos Display" panose="020B0004020202020204" pitchFamily="34" charset="0"/>
              </a:rPr>
              <a:t>Q&amp;A</a:t>
            </a:r>
          </a:p>
        </p:txBody>
      </p:sp>
    </p:spTree>
    <p:extLst>
      <p:ext uri="{BB962C8B-B14F-4D97-AF65-F5344CB8AC3E}">
        <p14:creationId xmlns:p14="http://schemas.microsoft.com/office/powerpoint/2010/main" val="123211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BBF10-DDE1-74B7-8C09-21C951078954}"/>
              </a:ext>
            </a:extLst>
          </p:cNvPr>
          <p:cNvSpPr>
            <a:spLocks noGrp="1"/>
          </p:cNvSpPr>
          <p:nvPr>
            <p:ph type="title"/>
          </p:nvPr>
        </p:nvSpPr>
        <p:spPr>
          <a:xfrm>
            <a:off x="1063256" y="467834"/>
            <a:ext cx="10313581" cy="1115966"/>
          </a:xfrm>
        </p:spPr>
        <p:txBody>
          <a:bodyPr/>
          <a:lstStyle/>
          <a:p>
            <a:r>
              <a:rPr lang="en-US" noProof="0" dirty="0">
                <a:latin typeface="Arial" panose="020B0604020202020204" pitchFamily="34" charset="0"/>
              </a:rPr>
              <a:t>                            Thank you!</a:t>
            </a:r>
            <a:br>
              <a:rPr lang="en-US" noProof="0" dirty="0">
                <a:latin typeface="Arial" panose="020B0604020202020204" pitchFamily="34" charset="0"/>
              </a:rPr>
            </a:br>
            <a:r>
              <a:rPr lang="en-US" noProof="0" dirty="0">
                <a:latin typeface="Arial" panose="020B0604020202020204" pitchFamily="34" charset="0"/>
              </a:rPr>
              <a:t>      Next NNDSS </a:t>
            </a:r>
            <a:r>
              <a:rPr lang="en-US" noProof="0" dirty="0" err="1">
                <a:latin typeface="Arial" panose="020B0604020202020204" pitchFamily="34" charset="0"/>
              </a:rPr>
              <a:t>eSHARE</a:t>
            </a:r>
            <a:r>
              <a:rPr lang="en-US" noProof="0" dirty="0">
                <a:latin typeface="Arial" panose="020B0604020202020204" pitchFamily="34" charset="0"/>
              </a:rPr>
              <a:t>: August 18, 2026</a:t>
            </a:r>
          </a:p>
        </p:txBody>
      </p:sp>
      <p:grpSp>
        <p:nvGrpSpPr>
          <p:cNvPr id="39" name="Group 38" descr="Links to subscribing to case surveillance news, accessing NNDSS' Technical Resource Center, Emailing EDX for technical help, and learning about cse surveillance modernization. ">
            <a:extLst>
              <a:ext uri="{FF2B5EF4-FFF2-40B4-BE49-F238E27FC236}">
                <a16:creationId xmlns:a16="http://schemas.microsoft.com/office/drawing/2014/main" id="{51990EA4-9594-82E9-C98C-413C6312E266}"/>
              </a:ext>
            </a:extLst>
          </p:cNvPr>
          <p:cNvGrpSpPr/>
          <p:nvPr/>
        </p:nvGrpSpPr>
        <p:grpSpPr>
          <a:xfrm>
            <a:off x="352421" y="2117824"/>
            <a:ext cx="11487157" cy="1275864"/>
            <a:chOff x="352421" y="2117824"/>
            <a:chExt cx="11487157" cy="1275864"/>
          </a:xfrm>
        </p:grpSpPr>
        <p:pic>
          <p:nvPicPr>
            <p:cNvPr id="24" name="Graphic 23" descr="Open book with solid fill">
              <a:extLst>
                <a:ext uri="{FF2B5EF4-FFF2-40B4-BE49-F238E27FC236}">
                  <a16:creationId xmlns:a16="http://schemas.microsoft.com/office/drawing/2014/main" id="{B7922A57-FC24-665B-E16A-76E0E9EAC9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73440" y="2117824"/>
              <a:ext cx="777735" cy="653418"/>
            </a:xfrm>
            <a:prstGeom prst="rect">
              <a:avLst/>
            </a:prstGeom>
          </p:spPr>
        </p:pic>
        <p:sp>
          <p:nvSpPr>
            <p:cNvPr id="26" name="Content Placeholder 2" descr="Open book with solid fill">
              <a:extLst>
                <a:ext uri="{FF2B5EF4-FFF2-40B4-BE49-F238E27FC236}">
                  <a16:creationId xmlns:a16="http://schemas.microsoft.com/office/drawing/2014/main" id="{46CDB57B-05AB-A902-2766-3C66EBC419B7}"/>
                </a:ext>
              </a:extLst>
            </p:cNvPr>
            <p:cNvSpPr txBox="1">
              <a:spLocks/>
            </p:cNvSpPr>
            <p:nvPr/>
          </p:nvSpPr>
          <p:spPr bwMode="auto">
            <a:xfrm>
              <a:off x="352421" y="2810615"/>
              <a:ext cx="2705205"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Nunito Sans Normal"/>
                </a:rPr>
                <a:t>Subscribe to </a:t>
              </a:r>
              <a:br>
                <a:rPr kumimoji="0" lang="en-US" sz="1800" b="0" i="0" u="none" strike="noStrike" kern="1200" cap="none" spc="0" normalizeH="0" baseline="0" noProof="0" dirty="0">
                  <a:ln>
                    <a:noFill/>
                  </a:ln>
                  <a:solidFill>
                    <a:srgbClr val="FFFFFF"/>
                  </a:solidFill>
                  <a:effectLst/>
                  <a:uLnTx/>
                  <a:uFillTx/>
                  <a:latin typeface="Nunito Sans Normal"/>
                </a:rPr>
              </a:br>
              <a:r>
                <a:rPr kumimoji="0" lang="en-US" sz="1800" b="0" i="1" u="none" strike="noStrike" kern="1200" cap="none" spc="0" normalizeH="0" baseline="0" noProof="0" dirty="0">
                  <a:ln>
                    <a:noFill/>
                  </a:ln>
                  <a:solidFill>
                    <a:srgbClr val="FFFFFF"/>
                  </a:solidFill>
                  <a:effectLst/>
                  <a:uLnTx/>
                  <a:uFillTx/>
                  <a:latin typeface="Nunito Sans Normal"/>
                  <a:hlinkClick r:id="rId4">
                    <a:extLst>
                      <a:ext uri="{A12FA001-AC4F-418D-AE19-62706E023703}">
                        <ahyp:hlinkClr xmlns:ahyp="http://schemas.microsoft.com/office/drawing/2018/hyperlinkcolor" val="tx"/>
                      </a:ext>
                    </a:extLst>
                  </a:hlinkClick>
                </a:rPr>
                <a:t>Case Surveillance News</a:t>
              </a:r>
              <a:endParaRPr kumimoji="0" lang="en-US" sz="1800" b="0" i="0" u="none" strike="noStrike" kern="1200" cap="none" spc="0" normalizeH="0" baseline="0" noProof="0" dirty="0">
                <a:ln>
                  <a:noFill/>
                </a:ln>
                <a:solidFill>
                  <a:srgbClr val="FFFFFF"/>
                </a:solidFill>
                <a:effectLst/>
                <a:uLnTx/>
                <a:uFillTx/>
                <a:latin typeface="Nunito Sans Normal"/>
              </a:endParaRPr>
            </a:p>
          </p:txBody>
        </p:sp>
        <p:pic>
          <p:nvPicPr>
            <p:cNvPr id="28" name="Graphic 27" descr="Blueprint with solid fill">
              <a:extLst>
                <a:ext uri="{FF2B5EF4-FFF2-40B4-BE49-F238E27FC236}">
                  <a16:creationId xmlns:a16="http://schemas.microsoft.com/office/drawing/2014/main" id="{7C6F510B-35DA-958A-B4FA-EBED3936E15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56767" y="2117824"/>
              <a:ext cx="777735" cy="653418"/>
            </a:xfrm>
            <a:prstGeom prst="rect">
              <a:avLst/>
            </a:prstGeom>
          </p:spPr>
        </p:pic>
        <p:sp>
          <p:nvSpPr>
            <p:cNvPr id="30" name="Content Placeholder 2" descr="Link to Access NNDSS' Technical Resource Center. ">
              <a:extLst>
                <a:ext uri="{FF2B5EF4-FFF2-40B4-BE49-F238E27FC236}">
                  <a16:creationId xmlns:a16="http://schemas.microsoft.com/office/drawing/2014/main" id="{5E8C3E70-C022-497E-AD7E-35FFED5E1598}"/>
                </a:ext>
              </a:extLst>
            </p:cNvPr>
            <p:cNvSpPr txBox="1">
              <a:spLocks/>
            </p:cNvSpPr>
            <p:nvPr/>
          </p:nvSpPr>
          <p:spPr bwMode="auto">
            <a:xfrm>
              <a:off x="3252431" y="2810615"/>
              <a:ext cx="2705206"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Nunito Sans Normal"/>
                </a:rPr>
                <a:t>Access NNDSS’ </a:t>
              </a:r>
              <a:r>
                <a:rPr kumimoji="0" lang="en-US" sz="1800" b="0" i="0" u="none" strike="noStrike" kern="1200" cap="none" spc="0" normalizeH="0" baseline="0" noProof="0" dirty="0">
                  <a:ln>
                    <a:noFill/>
                  </a:ln>
                  <a:solidFill>
                    <a:srgbClr val="FFFFFF"/>
                  </a:solidFill>
                  <a:effectLst/>
                  <a:uLnTx/>
                  <a:uFillTx/>
                  <a:latin typeface="Nunito Sans Normal"/>
                  <a:hlinkClick r:id="rId6">
                    <a:extLst>
                      <a:ext uri="{A12FA001-AC4F-418D-AE19-62706E023703}">
                        <ahyp:hlinkClr xmlns:ahyp="http://schemas.microsoft.com/office/drawing/2018/hyperlinkcolor" val="tx"/>
                      </a:ext>
                    </a:extLst>
                  </a:hlinkClick>
                </a:rPr>
                <a:t>Technical Resource Center</a:t>
              </a:r>
              <a:endParaRPr kumimoji="0" lang="en-US" sz="1800" b="0" i="0" u="none" strike="noStrike" kern="1200" cap="none" spc="0" normalizeH="0" baseline="0" noProof="0" dirty="0">
                <a:ln>
                  <a:noFill/>
                </a:ln>
                <a:solidFill>
                  <a:srgbClr val="FFFFFF"/>
                </a:solidFill>
                <a:effectLst/>
                <a:uLnTx/>
                <a:uFillTx/>
                <a:latin typeface="Nunito Sans Normal"/>
              </a:endParaRPr>
            </a:p>
          </p:txBody>
        </p:sp>
        <p:pic>
          <p:nvPicPr>
            <p:cNvPr id="32" name="Graphic 31" descr="Cloud Computing with solid fill">
              <a:extLst>
                <a:ext uri="{FF2B5EF4-FFF2-40B4-BE49-F238E27FC236}">
                  <a16:creationId xmlns:a16="http://schemas.microsoft.com/office/drawing/2014/main" id="{5B447411-149F-8CE7-2ADC-C8609E8B8F4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42228" y="2117824"/>
              <a:ext cx="777735" cy="653418"/>
            </a:xfrm>
            <a:prstGeom prst="rect">
              <a:avLst/>
            </a:prstGeom>
          </p:spPr>
        </p:pic>
        <p:sp>
          <p:nvSpPr>
            <p:cNvPr id="34" name="Content Placeholder 2" descr="Link to email - edx@cdc.gov for technical help. ">
              <a:extLst>
                <a:ext uri="{FF2B5EF4-FFF2-40B4-BE49-F238E27FC236}">
                  <a16:creationId xmlns:a16="http://schemas.microsoft.com/office/drawing/2014/main" id="{15B957E3-3007-7C00-B172-EE6B9A252F19}"/>
                </a:ext>
              </a:extLst>
            </p:cNvPr>
            <p:cNvSpPr txBox="1">
              <a:spLocks/>
            </p:cNvSpPr>
            <p:nvPr/>
          </p:nvSpPr>
          <p:spPr bwMode="auto">
            <a:xfrm>
              <a:off x="6079914" y="2810615"/>
              <a:ext cx="2705205"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Nunito Sans Normal"/>
                </a:rPr>
                <a:t>Email </a:t>
              </a:r>
              <a:r>
                <a:rPr kumimoji="0" lang="en-US" sz="1800" b="0" i="0" u="none" strike="noStrike" kern="1200" cap="none" spc="0" normalizeH="0" baseline="0" noProof="0" dirty="0">
                  <a:ln>
                    <a:noFill/>
                  </a:ln>
                  <a:solidFill>
                    <a:srgbClr val="FFFFFF"/>
                  </a:solidFill>
                  <a:effectLst/>
                  <a:uLnTx/>
                  <a:uFillTx/>
                  <a:latin typeface="Nunito Sans Normal"/>
                  <a:hlinkClick r:id="rId8">
                    <a:extLst>
                      <a:ext uri="{A12FA001-AC4F-418D-AE19-62706E023703}">
                        <ahyp:hlinkClr xmlns:ahyp="http://schemas.microsoft.com/office/drawing/2018/hyperlinkcolor" val="tx"/>
                      </a:ext>
                    </a:extLst>
                  </a:hlinkClick>
                </a:rPr>
                <a:t>edx@cdc.gov</a:t>
              </a:r>
              <a:r>
                <a:rPr kumimoji="0" lang="en-US" sz="1800" b="0" i="0" u="none" strike="noStrike" kern="1200" cap="none" spc="0" normalizeH="0" baseline="0" noProof="0" dirty="0">
                  <a:ln>
                    <a:noFill/>
                  </a:ln>
                  <a:solidFill>
                    <a:srgbClr val="FFFFFF"/>
                  </a:solidFill>
                  <a:effectLst/>
                  <a:uLnTx/>
                  <a:uFillTx/>
                  <a:latin typeface="Nunito Sans Normal"/>
                </a:rPr>
                <a:t> for technical help</a:t>
              </a:r>
            </a:p>
          </p:txBody>
        </p:sp>
        <p:pic>
          <p:nvPicPr>
            <p:cNvPr id="36" name="Graphic 35" descr="Blockchain with solid fill">
              <a:extLst>
                <a:ext uri="{FF2B5EF4-FFF2-40B4-BE49-F238E27FC236}">
                  <a16:creationId xmlns:a16="http://schemas.microsoft.com/office/drawing/2014/main" id="{8EFEC19C-5554-B849-8F2D-7EB2FC6195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82280" y="2117824"/>
              <a:ext cx="777735" cy="653418"/>
            </a:xfrm>
            <a:prstGeom prst="rect">
              <a:avLst/>
            </a:prstGeom>
          </p:spPr>
        </p:pic>
        <p:sp>
          <p:nvSpPr>
            <p:cNvPr id="38" name="Content Placeholder 2" descr="Link to learn about case surveillance modernization. ">
              <a:extLst>
                <a:ext uri="{FF2B5EF4-FFF2-40B4-BE49-F238E27FC236}">
                  <a16:creationId xmlns:a16="http://schemas.microsoft.com/office/drawing/2014/main" id="{F00E846F-C3D1-4694-FA93-67864A747E0E}"/>
                </a:ext>
              </a:extLst>
            </p:cNvPr>
            <p:cNvSpPr txBox="1">
              <a:spLocks/>
            </p:cNvSpPr>
            <p:nvPr/>
          </p:nvSpPr>
          <p:spPr bwMode="auto">
            <a:xfrm>
              <a:off x="8907390" y="2810615"/>
              <a:ext cx="2932188"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Nunito Sans Normal"/>
                </a:rPr>
                <a:t>Learn about </a:t>
              </a:r>
              <a:r>
                <a:rPr kumimoji="0" lang="en-US" sz="1800" b="0" i="0" u="none" strike="noStrike" kern="1200" cap="none" spc="0" normalizeH="0" baseline="0" noProof="0" dirty="0">
                  <a:ln>
                    <a:noFill/>
                  </a:ln>
                  <a:solidFill>
                    <a:srgbClr val="FFFFFF"/>
                  </a:solidFill>
                  <a:effectLst/>
                  <a:uLnTx/>
                  <a:uFillTx/>
                  <a:latin typeface="Nunito Sans Normal"/>
                  <a:hlinkClick r:id="rId10">
                    <a:extLst>
                      <a:ext uri="{A12FA001-AC4F-418D-AE19-62706E023703}">
                        <ahyp:hlinkClr xmlns:ahyp="http://schemas.microsoft.com/office/drawing/2018/hyperlinkcolor" val="tx"/>
                      </a:ext>
                    </a:extLst>
                  </a:hlinkClick>
                </a:rPr>
                <a:t>case surveillance modernization</a:t>
              </a:r>
              <a:endParaRPr kumimoji="0" lang="en-US" sz="1800" b="0" i="0" u="none" strike="noStrike" kern="1200" cap="none" spc="0" normalizeH="0" baseline="0" noProof="0" dirty="0">
                <a:ln>
                  <a:noFill/>
                </a:ln>
                <a:solidFill>
                  <a:srgbClr val="FFFFFF"/>
                </a:solidFill>
                <a:effectLst/>
                <a:uLnTx/>
                <a:uFillTx/>
                <a:latin typeface="Nunito Sans Normal"/>
              </a:endParaRPr>
            </a:p>
          </p:txBody>
        </p:sp>
      </p:grpSp>
      <p:sp>
        <p:nvSpPr>
          <p:cNvPr id="6" name="Text Placeholder 5">
            <a:extLst>
              <a:ext uri="{FF2B5EF4-FFF2-40B4-BE49-F238E27FC236}">
                <a16:creationId xmlns:a16="http://schemas.microsoft.com/office/drawing/2014/main" id="{0F6912A0-CD41-5991-AF67-16AC6343D9A3}"/>
              </a:ext>
            </a:extLst>
          </p:cNvPr>
          <p:cNvSpPr>
            <a:spLocks noGrp="1"/>
          </p:cNvSpPr>
          <p:nvPr>
            <p:ph type="body" sz="quarter" idx="14"/>
          </p:nvPr>
        </p:nvSpPr>
        <p:spPr>
          <a:xfrm>
            <a:off x="692054" y="4254358"/>
            <a:ext cx="8484895" cy="1876509"/>
          </a:xfrm>
        </p:spPr>
        <p:txBody>
          <a:bodyPr/>
          <a:lstStyle/>
          <a:p>
            <a:pPr>
              <a:spcBef>
                <a:spcPts val="0"/>
              </a:spcBef>
            </a:pPr>
            <a:r>
              <a:rPr lang="en-US" b="0" noProof="0" dirty="0">
                <a:latin typeface="Nunito Sans" pitchFamily="2" charset="0"/>
              </a:rPr>
              <a:t>For more information, contact CDC</a:t>
            </a:r>
          </a:p>
          <a:p>
            <a:pPr>
              <a:spcBef>
                <a:spcPts val="0"/>
              </a:spcBef>
            </a:pPr>
            <a:r>
              <a:rPr lang="en-US" b="0" noProof="0" dirty="0">
                <a:latin typeface="Nunito Sans" pitchFamily="2" charset="0"/>
              </a:rPr>
              <a:t>1-800-CDC-INFO (232-4636)</a:t>
            </a:r>
          </a:p>
          <a:p>
            <a:pPr>
              <a:spcBef>
                <a:spcPts val="0"/>
              </a:spcBef>
            </a:pPr>
            <a:r>
              <a:rPr lang="en-US" b="0" noProof="0" dirty="0">
                <a:latin typeface="Nunito Sans" pitchFamily="2" charset="0"/>
              </a:rPr>
              <a:t>TTY:  1-888-232-6348  </a:t>
            </a:r>
            <a:r>
              <a:rPr lang="en-US" b="0" u="sng" noProof="0" dirty="0">
                <a:latin typeface="Nunito Sans" pitchFamily="2" charset="0"/>
                <a:hlinkClick r:id="rId11">
                  <a:extLst>
                    <a:ext uri="{A12FA001-AC4F-418D-AE19-62706E023703}">
                      <ahyp:hlinkClr xmlns:ahyp="http://schemas.microsoft.com/office/drawing/2018/hyperlinkcolor" val="tx"/>
                    </a:ext>
                  </a:extLst>
                </a:hlinkClick>
              </a:rPr>
              <a:t>https://www.cdc.gov/</a:t>
            </a:r>
            <a:endParaRPr lang="en-US" b="0" u="sng" noProof="0" dirty="0">
              <a:latin typeface="Nunito Sans" pitchFamily="2" charset="0"/>
            </a:endParaRPr>
          </a:p>
          <a:p>
            <a:pPr>
              <a:spcBef>
                <a:spcPts val="0"/>
              </a:spcBef>
            </a:pPr>
            <a:r>
              <a:rPr lang="en-US" b="0" noProof="0" dirty="0">
                <a:latin typeface="Nunito Sans" pitchFamily="2" charset="0"/>
              </a:rPr>
              <a:t>Follow us on social @CDCgov</a:t>
            </a:r>
          </a:p>
          <a:p>
            <a:endParaRPr lang="en-US" b="0" noProof="0" dirty="0">
              <a:latin typeface="Nunito Sans" pitchFamily="2" charset="0"/>
            </a:endParaRPr>
          </a:p>
          <a:p>
            <a:r>
              <a:rPr lang="en-US" b="0" noProof="0" dirty="0">
                <a:latin typeface="Nunito Sans" pitchFamily="2" charset="0"/>
              </a:rPr>
              <a:t>The findings and conclusions in this report are those of the authors and do not necessarily represent the official position of the U. S. Centers for Disease Control and Prevention.</a:t>
            </a:r>
          </a:p>
          <a:p>
            <a:endParaRPr lang="en-US" noProof="0" dirty="0">
              <a:latin typeface="Nunito Sans" pitchFamily="2" charset="0"/>
            </a:endParaRPr>
          </a:p>
        </p:txBody>
      </p:sp>
    </p:spTree>
    <p:extLst>
      <p:ext uri="{BB962C8B-B14F-4D97-AF65-F5344CB8AC3E}">
        <p14:creationId xmlns:p14="http://schemas.microsoft.com/office/powerpoint/2010/main" val="1380210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AFBD-EAB5-0A4F-9384-8AFFC9F926F5}"/>
              </a:ext>
            </a:extLst>
          </p:cNvPr>
          <p:cNvSpPr>
            <a:spLocks noGrp="1"/>
          </p:cNvSpPr>
          <p:nvPr>
            <p:ph type="title"/>
          </p:nvPr>
        </p:nvSpPr>
        <p:spPr/>
        <p:txBody>
          <a:bodyPr/>
          <a:lstStyle/>
          <a:p>
            <a:r>
              <a:rPr lang="en-US" dirty="0">
                <a:solidFill>
                  <a:schemeClr val="bg1"/>
                </a:solidFill>
                <a:latin typeface="Arial" panose="020B0604020202020204" pitchFamily="34" charset="0"/>
              </a:rPr>
              <a:t>Appendix:</a:t>
            </a:r>
          </a:p>
        </p:txBody>
      </p:sp>
      <p:sp>
        <p:nvSpPr>
          <p:cNvPr id="4" name="Text Placeholder 3">
            <a:extLst>
              <a:ext uri="{FF2B5EF4-FFF2-40B4-BE49-F238E27FC236}">
                <a16:creationId xmlns:a16="http://schemas.microsoft.com/office/drawing/2014/main" id="{3B5A0F25-32C5-E479-BA3A-6FC6DE140BA8}"/>
              </a:ext>
            </a:extLst>
          </p:cNvPr>
          <p:cNvSpPr>
            <a:spLocks noGrp="1"/>
          </p:cNvSpPr>
          <p:nvPr>
            <p:ph type="body" sz="quarter" idx="12"/>
          </p:nvPr>
        </p:nvSpPr>
        <p:spPr/>
        <p:txBody>
          <a:bodyPr/>
          <a:lstStyle/>
          <a:p>
            <a:r>
              <a:rPr lang="en-US" sz="2800" dirty="0">
                <a:solidFill>
                  <a:srgbClr val="FCCF85"/>
                </a:solidFill>
                <a:latin typeface="Arial" panose="020B0604020202020204" pitchFamily="34" charset="0"/>
              </a:rPr>
              <a:t>Accompanying Text </a:t>
            </a:r>
          </a:p>
        </p:txBody>
      </p:sp>
      <p:sp>
        <p:nvSpPr>
          <p:cNvPr id="5" name="Slide Number Placeholder 4">
            <a:extLst>
              <a:ext uri="{FF2B5EF4-FFF2-40B4-BE49-F238E27FC236}">
                <a16:creationId xmlns:a16="http://schemas.microsoft.com/office/drawing/2014/main" id="{7DE89B33-6388-1210-D187-BA3EB81C2F7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FFFFFF"/>
                </a:solidFill>
                <a:effectLst/>
                <a:uLnTx/>
                <a:uFillTx/>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000" b="0" i="0" u="none" strike="noStrike" kern="1200" cap="none" spc="0" normalizeH="0" baseline="0" noProof="0" dirty="0">
              <a:ln>
                <a:noFill/>
              </a:ln>
              <a:solidFill>
                <a:srgbClr val="FFFFFF"/>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4214391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582D4-5306-A7E3-7B11-CBA4DF3891A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D2BA299-CFE4-14FF-249C-6CB3D3A42C2A}"/>
              </a:ext>
            </a:extLst>
          </p:cNvPr>
          <p:cNvSpPr>
            <a:spLocks noGrp="1"/>
          </p:cNvSpPr>
          <p:nvPr>
            <p:ph type="title"/>
          </p:nvPr>
        </p:nvSpPr>
        <p:spPr/>
        <p:txBody>
          <a:bodyPr/>
          <a:lstStyle/>
          <a:p>
            <a:r>
              <a:rPr lang="en-US" dirty="0">
                <a:latin typeface="Arial" panose="020B0604020202020204" pitchFamily="34" charset="0"/>
              </a:rPr>
              <a:t>Accompanying Text for Slide7</a:t>
            </a:r>
            <a:br>
              <a:rPr lang="en-US" dirty="0">
                <a:latin typeface="Arial" panose="020B0604020202020204" pitchFamily="34" charset="0"/>
              </a:rPr>
            </a:br>
            <a:r>
              <a:rPr lang="en-US" sz="2400" b="0" dirty="0">
                <a:latin typeface="Arial" panose="020B0604020202020204" pitchFamily="34" charset="0"/>
              </a:rPr>
              <a:t>(Section 508 Compliant Text)</a:t>
            </a:r>
          </a:p>
        </p:txBody>
      </p:sp>
      <p:sp>
        <p:nvSpPr>
          <p:cNvPr id="9" name="Text Placeholder 8">
            <a:extLst>
              <a:ext uri="{FF2B5EF4-FFF2-40B4-BE49-F238E27FC236}">
                <a16:creationId xmlns:a16="http://schemas.microsoft.com/office/drawing/2014/main" id="{E664B806-E211-99D7-3B0D-865218A2F486}"/>
              </a:ext>
            </a:extLst>
          </p:cNvPr>
          <p:cNvSpPr>
            <a:spLocks noGrp="1"/>
          </p:cNvSpPr>
          <p:nvPr>
            <p:ph type="body" sz="quarter" idx="10"/>
          </p:nvPr>
        </p:nvSpPr>
        <p:spPr>
          <a:xfrm>
            <a:off x="774402" y="1983586"/>
            <a:ext cx="10655598" cy="3355857"/>
          </a:xfrm>
        </p:spPr>
        <p:txBody>
          <a:bodyPr/>
          <a:lstStyle/>
          <a:p>
            <a:r>
              <a:rPr lang="en-US" sz="2200" dirty="0">
                <a:latin typeface="Nunito Sans Normal"/>
              </a:rPr>
              <a:t>The graphic shows the CSTE Annual Conference Logo in a nautical theme with text titled “CSTE 2026 Annual Conference” “Boston Massachusetts May 31</a:t>
            </a:r>
            <a:r>
              <a:rPr lang="en-US" sz="2200" baseline="30000" dirty="0">
                <a:latin typeface="Nunito Sans Normal"/>
              </a:rPr>
              <a:t>st</a:t>
            </a:r>
            <a:r>
              <a:rPr lang="en-US" sz="2200" dirty="0">
                <a:latin typeface="Nunito Sans Normal"/>
              </a:rPr>
              <a:t> to June 04.” </a:t>
            </a:r>
          </a:p>
          <a:p>
            <a:pPr marL="0" indent="0">
              <a:buNone/>
            </a:pPr>
            <a:endParaRPr lang="en-US" sz="2200" dirty="0">
              <a:latin typeface="Nunito Sans Normal"/>
            </a:endParaRPr>
          </a:p>
          <a:p>
            <a:r>
              <a:rPr lang="en-US" sz="2200" dirty="0">
                <a:latin typeface="Nunito Sans Normal"/>
              </a:rPr>
              <a:t>The bottom text of the graphic reads “A beacon for Public Health Epidemiology, guiding the way for 75 years and beyond.”</a:t>
            </a:r>
          </a:p>
          <a:p>
            <a:pPr marL="0" indent="0">
              <a:buNone/>
            </a:pPr>
            <a:endParaRPr lang="en-US" sz="2200" dirty="0">
              <a:latin typeface="Nunito Sans Normal"/>
            </a:endParaRPr>
          </a:p>
          <a:p>
            <a:pPr marL="0" indent="0">
              <a:buNone/>
            </a:pPr>
            <a:endParaRPr lang="en-US" sz="2200" dirty="0">
              <a:latin typeface="Nunito Sans Normal"/>
            </a:endParaRPr>
          </a:p>
          <a:p>
            <a:pPr marL="0" indent="0">
              <a:buNone/>
            </a:pPr>
            <a:endParaRPr lang="en-US" sz="2200" dirty="0">
              <a:latin typeface="Nunito Sans Normal"/>
            </a:endParaRPr>
          </a:p>
          <a:p>
            <a:pPr marL="0" indent="0">
              <a:buNone/>
            </a:pPr>
            <a:endParaRPr lang="en-US" sz="2200" dirty="0">
              <a:latin typeface="Nunito Sans Normal"/>
            </a:endParaRPr>
          </a:p>
          <a:p>
            <a:pPr marL="0" indent="0">
              <a:buNone/>
            </a:pPr>
            <a:r>
              <a:rPr lang="en-US" sz="2200" dirty="0">
                <a:latin typeface="Nunito Sans Normal"/>
                <a:hlinkClick r:id="rId3" action="ppaction://hlinksldjump"/>
              </a:rPr>
              <a:t>Return to relevant slide</a:t>
            </a:r>
            <a:endParaRPr lang="en-US" sz="2200" dirty="0">
              <a:latin typeface="Nunito Sans Normal"/>
            </a:endParaRPr>
          </a:p>
        </p:txBody>
      </p:sp>
      <p:sp>
        <p:nvSpPr>
          <p:cNvPr id="5" name="Slide Number Placeholder 4">
            <a:extLst>
              <a:ext uri="{FF2B5EF4-FFF2-40B4-BE49-F238E27FC236}">
                <a16:creationId xmlns:a16="http://schemas.microsoft.com/office/drawing/2014/main" id="{E28394B4-8BC3-5B00-5552-695BCD609EE0}"/>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406919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088B2-D973-AA87-6D02-FE2E54DBBCA4}"/>
              </a:ext>
            </a:extLst>
          </p:cNvPr>
          <p:cNvSpPr>
            <a:spLocks noGrp="1"/>
          </p:cNvSpPr>
          <p:nvPr>
            <p:ph type="title"/>
          </p:nvPr>
        </p:nvSpPr>
        <p:spPr/>
        <p:txBody>
          <a:bodyPr/>
          <a:lstStyle/>
          <a:p>
            <a:r>
              <a:rPr lang="en-US" dirty="0">
                <a:latin typeface="Arial" panose="020B0604020202020204" pitchFamily="34" charset="0"/>
              </a:rPr>
              <a:t>PHIN MS Update</a:t>
            </a:r>
          </a:p>
        </p:txBody>
      </p:sp>
      <p:sp>
        <p:nvSpPr>
          <p:cNvPr id="6" name="Text Placeholder 1">
            <a:extLst>
              <a:ext uri="{FF2B5EF4-FFF2-40B4-BE49-F238E27FC236}">
                <a16:creationId xmlns:a16="http://schemas.microsoft.com/office/drawing/2014/main" id="{6D01C6DB-4C46-1B39-90EA-FE3DAD7144B1}"/>
              </a:ext>
              <a:ext uri="{C183D7F6-B498-43B3-948B-1728B52AA6E4}">
                <adec:decorative xmlns:adec="http://schemas.microsoft.com/office/drawing/2017/decorative" val="1"/>
              </a:ext>
            </a:extLst>
          </p:cNvPr>
          <p:cNvSpPr>
            <a:spLocks noGrp="1"/>
          </p:cNvSpPr>
          <p:nvPr>
            <p:ph type="body" sz="quarter" idx="10"/>
          </p:nvPr>
        </p:nvSpPr>
        <p:spPr>
          <a:xfrm>
            <a:off x="774700" y="1984375"/>
            <a:ext cx="10655300" cy="4284663"/>
          </a:xfrm>
        </p:spPr>
        <p:txBody>
          <a:bodyPr/>
          <a:lstStyle/>
          <a:p>
            <a:r>
              <a:rPr lang="en-US" sz="2200" b="0" dirty="0">
                <a:latin typeface="Nunito Sans Normal"/>
              </a:rPr>
              <a:t>Sunsetting November 30, 2026</a:t>
            </a:r>
          </a:p>
          <a:p>
            <a:r>
              <a:rPr lang="en-US" sz="2200" b="0" dirty="0">
                <a:latin typeface="Nunito Sans Normal"/>
              </a:rPr>
              <a:t>Mercury S3 available as an alternative </a:t>
            </a:r>
            <a:endParaRPr lang="en-US" sz="2200" dirty="0">
              <a:latin typeface="Nunito Sans Normal"/>
            </a:endParaRPr>
          </a:p>
          <a:p>
            <a:pPr marL="304165" indent="-304165">
              <a:lnSpc>
                <a:spcPct val="90000"/>
              </a:lnSpc>
            </a:pPr>
            <a:r>
              <a:rPr lang="en-US" sz="2200" b="0" dirty="0">
                <a:highlight>
                  <a:srgbClr val="FFFFFF"/>
                </a:highlight>
                <a:latin typeface="Nunito Sans Normal"/>
              </a:rPr>
              <a:t>Support team will help jurisdictions: </a:t>
            </a:r>
          </a:p>
          <a:p>
            <a:pPr marL="608958" lvl="1" indent="-304165">
              <a:lnSpc>
                <a:spcPct val="90000"/>
              </a:lnSpc>
            </a:pPr>
            <a:r>
              <a:rPr lang="en-US" sz="2200" dirty="0">
                <a:highlight>
                  <a:srgbClr val="FFFFFF"/>
                </a:highlight>
                <a:latin typeface="Nunito Sans Normal"/>
              </a:rPr>
              <a:t>Understand their SFTP/API options</a:t>
            </a:r>
          </a:p>
          <a:p>
            <a:pPr marL="608958" lvl="1" indent="-304165">
              <a:lnSpc>
                <a:spcPct val="90000"/>
              </a:lnSpc>
            </a:pPr>
            <a:r>
              <a:rPr lang="en-US" sz="2200" dirty="0">
                <a:highlight>
                  <a:srgbClr val="FFFFFF"/>
                </a:highlight>
                <a:latin typeface="Nunito Sans Normal"/>
              </a:rPr>
              <a:t>Set up connections</a:t>
            </a:r>
          </a:p>
          <a:p>
            <a:pPr marL="608958" lvl="1" indent="-304165">
              <a:lnSpc>
                <a:spcPct val="90000"/>
              </a:lnSpc>
            </a:pPr>
            <a:r>
              <a:rPr lang="en-US" sz="2200" dirty="0">
                <a:highlight>
                  <a:srgbClr val="FFFFFF"/>
                </a:highlight>
                <a:latin typeface="Nunito Sans Normal"/>
              </a:rPr>
              <a:t>Test connections</a:t>
            </a:r>
          </a:p>
          <a:p>
            <a:pPr marL="608958" lvl="1" indent="-304165">
              <a:lnSpc>
                <a:spcPct val="90000"/>
              </a:lnSpc>
            </a:pPr>
            <a:r>
              <a:rPr lang="en-US" sz="2200" dirty="0">
                <a:highlight>
                  <a:srgbClr val="FFFFFF"/>
                </a:highlight>
                <a:latin typeface="Nunito Sans Normal"/>
              </a:rPr>
              <a:t>Cutover to production</a:t>
            </a:r>
          </a:p>
          <a:p>
            <a:pPr marL="304165" indent="-304165">
              <a:lnSpc>
                <a:spcPct val="90000"/>
              </a:lnSpc>
            </a:pPr>
            <a:r>
              <a:rPr lang="en-US" sz="2200" b="0" dirty="0">
                <a:highlight>
                  <a:srgbClr val="FFFFFF"/>
                </a:highlight>
                <a:latin typeface="Nunito Sans Normal"/>
              </a:rPr>
              <a:t>Send PHIN MS requests to </a:t>
            </a:r>
            <a:r>
              <a:rPr lang="en-US" sz="2200" b="0" dirty="0">
                <a:highlight>
                  <a:srgbClr val="FFFFFF"/>
                </a:highlight>
                <a:latin typeface="Nunito Sans Normal"/>
                <a:hlinkClick r:id="rId3">
                  <a:extLst>
                    <a:ext uri="{A12FA001-AC4F-418D-AE19-62706E023703}">
                      <ahyp:hlinkClr xmlns:ahyp="http://schemas.microsoft.com/office/drawing/2018/hyperlinkcolor" val="tx"/>
                    </a:ext>
                  </a:extLst>
                </a:hlinkClick>
              </a:rPr>
              <a:t>edx@cdc.gov</a:t>
            </a:r>
            <a:endParaRPr lang="en-US" sz="2200" b="0" dirty="0">
              <a:highlight>
                <a:srgbClr val="FFFFFF"/>
              </a:highlight>
              <a:latin typeface="Nunito Sans Normal"/>
            </a:endParaRPr>
          </a:p>
          <a:p>
            <a:pPr marL="608958" lvl="1" indent="-304165">
              <a:lnSpc>
                <a:spcPct val="90000"/>
              </a:lnSpc>
            </a:pPr>
            <a:endParaRPr lang="en-US" sz="2200" dirty="0">
              <a:solidFill>
                <a:srgbClr val="000000"/>
              </a:solidFill>
              <a:highlight>
                <a:srgbClr val="FFFFFF"/>
              </a:highlight>
              <a:latin typeface="Nunito Sans Normal"/>
            </a:endParaRPr>
          </a:p>
          <a:p>
            <a:endParaRPr lang="en-US" sz="2200" dirty="0">
              <a:latin typeface="Nunito Sans Normal"/>
            </a:endParaRPr>
          </a:p>
          <a:p>
            <a:endParaRPr lang="en-US" sz="2200" dirty="0">
              <a:latin typeface="Nunito Sans Normal"/>
            </a:endParaRPr>
          </a:p>
        </p:txBody>
      </p:sp>
      <p:sp>
        <p:nvSpPr>
          <p:cNvPr id="5" name="Slide Number Placeholder 4">
            <a:extLst>
              <a:ext uri="{FF2B5EF4-FFF2-40B4-BE49-F238E27FC236}">
                <a16:creationId xmlns:a16="http://schemas.microsoft.com/office/drawing/2014/main" id="{52DBB5F9-DA0C-4F76-206D-AA6F47FF9B2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773749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F0F3E-284D-6295-0820-DF30C9F36D5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F9B156F-1743-F235-E07C-20E10DC824DC}"/>
              </a:ext>
            </a:extLst>
          </p:cNvPr>
          <p:cNvSpPr>
            <a:spLocks noGrp="1"/>
          </p:cNvSpPr>
          <p:nvPr>
            <p:ph type="title"/>
          </p:nvPr>
        </p:nvSpPr>
        <p:spPr>
          <a:xfrm>
            <a:off x="762000" y="288343"/>
            <a:ext cx="10655598" cy="811369"/>
          </a:xfrm>
        </p:spPr>
        <p:txBody>
          <a:bodyPr/>
          <a:lstStyle/>
          <a:p>
            <a:r>
              <a:rPr lang="en-US" dirty="0">
                <a:latin typeface="Arial" panose="020B0604020202020204" pitchFamily="34" charset="0"/>
              </a:rPr>
              <a:t>Accompanying Text for Slide 35</a:t>
            </a:r>
            <a:br>
              <a:rPr lang="en-US" dirty="0">
                <a:latin typeface="Arial" panose="020B0604020202020204" pitchFamily="34" charset="0"/>
              </a:rPr>
            </a:br>
            <a:r>
              <a:rPr lang="en-US" sz="2400" b="0" dirty="0">
                <a:latin typeface="Arial" panose="020B0604020202020204" pitchFamily="34" charset="0"/>
              </a:rPr>
              <a:t>(Section 508 Compliant Text)</a:t>
            </a:r>
          </a:p>
        </p:txBody>
      </p:sp>
      <p:sp>
        <p:nvSpPr>
          <p:cNvPr id="9" name="Text Placeholder 8">
            <a:extLst>
              <a:ext uri="{FF2B5EF4-FFF2-40B4-BE49-F238E27FC236}">
                <a16:creationId xmlns:a16="http://schemas.microsoft.com/office/drawing/2014/main" id="{7CCB46AB-2CB7-6583-4466-8C2E4150C324}"/>
              </a:ext>
            </a:extLst>
          </p:cNvPr>
          <p:cNvSpPr>
            <a:spLocks noGrp="1"/>
          </p:cNvSpPr>
          <p:nvPr>
            <p:ph type="body" sz="quarter" idx="10"/>
          </p:nvPr>
        </p:nvSpPr>
        <p:spPr>
          <a:xfrm>
            <a:off x="774402" y="1369861"/>
            <a:ext cx="8013463" cy="4891556"/>
          </a:xfrm>
        </p:spPr>
        <p:txBody>
          <a:bodyPr/>
          <a:lstStyle/>
          <a:p>
            <a:pPr marL="0" indent="0">
              <a:buNone/>
            </a:pPr>
            <a:r>
              <a:rPr lang="en-US" sz="1400" dirty="0">
                <a:latin typeface=""/>
                <a:ea typeface="Calibri"/>
                <a:cs typeface="Calibri"/>
              </a:rPr>
              <a:t>The graphic shows an org chart of CSTE S/I Steering Committee, Subcommittees, and Workgroups. </a:t>
            </a:r>
          </a:p>
          <a:p>
            <a:r>
              <a:rPr lang="en-US" sz="1400" dirty="0">
                <a:latin typeface=""/>
                <a:ea typeface="Calibri"/>
                <a:cs typeface="Calibri"/>
              </a:rPr>
              <a:t>S/I Steering Committee:</a:t>
            </a:r>
          </a:p>
          <a:p>
            <a:pPr marL="0" indent="0">
              <a:buNone/>
            </a:pPr>
            <a:r>
              <a:rPr lang="en-US" sz="1400" dirty="0">
                <a:latin typeface=""/>
                <a:ea typeface="Calibri"/>
                <a:cs typeface="Calibri"/>
              </a:rPr>
              <a:t>Chair: Erin Holt Coyne (TN)</a:t>
            </a:r>
          </a:p>
          <a:p>
            <a:pPr marL="0" indent="0">
              <a:buNone/>
            </a:pPr>
            <a:r>
              <a:rPr lang="en-US" sz="1400" dirty="0">
                <a:latin typeface=""/>
                <a:ea typeface="Calibri"/>
                <a:cs typeface="Calibri"/>
              </a:rPr>
              <a:t>Vice Chair: Keegan McCaffrey (CO)</a:t>
            </a:r>
          </a:p>
          <a:p>
            <a:r>
              <a:rPr lang="en-US" sz="1400" dirty="0">
                <a:latin typeface=""/>
                <a:ea typeface="Calibri"/>
                <a:cs typeface="Calibri"/>
              </a:rPr>
              <a:t>Subcommittees:</a:t>
            </a:r>
          </a:p>
          <a:p>
            <a:pPr marL="0" indent="0">
              <a:buNone/>
            </a:pPr>
            <a:r>
              <a:rPr lang="en-US" sz="1400" dirty="0">
                <a:latin typeface=""/>
                <a:ea typeface="Calibri"/>
                <a:cs typeface="Calibri"/>
              </a:rPr>
              <a:t>Electronic Laboratory and Disease Reporting (ELDRS)</a:t>
            </a:r>
          </a:p>
          <a:p>
            <a:pPr marL="0" indent="0">
              <a:buNone/>
            </a:pPr>
            <a:r>
              <a:rPr lang="en-US" sz="1400" dirty="0">
                <a:latin typeface=""/>
                <a:ea typeface="Calibri"/>
                <a:cs typeface="Calibri"/>
              </a:rPr>
              <a:t>Co-Chairs: Jennifer Stewart (NC) and Kate Goodin (TN)</a:t>
            </a:r>
          </a:p>
          <a:p>
            <a:pPr marL="0" indent="0">
              <a:buNone/>
            </a:pPr>
            <a:r>
              <a:rPr lang="en-US" sz="1400" dirty="0">
                <a:latin typeface=""/>
                <a:ea typeface="Calibri"/>
                <a:cs typeface="Calibri"/>
              </a:rPr>
              <a:t>Surveillance Policy</a:t>
            </a:r>
          </a:p>
          <a:p>
            <a:pPr marL="0" indent="0">
              <a:buNone/>
            </a:pPr>
            <a:r>
              <a:rPr lang="en-US" sz="1400" dirty="0">
                <a:latin typeface=""/>
                <a:ea typeface="Calibri"/>
                <a:cs typeface="Calibri"/>
              </a:rPr>
              <a:t>Co-Chairs: Benjamin Schram (ND) and TBD</a:t>
            </a:r>
          </a:p>
          <a:p>
            <a:pPr marL="0" indent="0">
              <a:buNone/>
            </a:pPr>
            <a:r>
              <a:rPr lang="fr-FR" sz="1400" dirty="0">
                <a:latin typeface=""/>
                <a:ea typeface="Calibri"/>
                <a:cs typeface="Calibri"/>
              </a:rPr>
              <a:t>Surveillance Practice &amp; Implementation (SPIS)</a:t>
            </a:r>
          </a:p>
          <a:p>
            <a:pPr marL="0" indent="0">
              <a:buNone/>
            </a:pPr>
            <a:r>
              <a:rPr lang="fr-FR" sz="1400" dirty="0">
                <a:latin typeface=""/>
                <a:ea typeface="Calibri"/>
                <a:cs typeface="Calibri"/>
              </a:rPr>
              <a:t>Chair: Sarah Solarz (MN) and TBD</a:t>
            </a:r>
          </a:p>
          <a:p>
            <a:r>
              <a:rPr lang="en-US" sz="1400" dirty="0">
                <a:latin typeface=""/>
                <a:ea typeface="Calibri"/>
                <a:cs typeface="Calibri"/>
              </a:rPr>
              <a:t>Workgroups:</a:t>
            </a:r>
          </a:p>
          <a:p>
            <a:pPr marL="0" indent="0">
              <a:buNone/>
            </a:pPr>
            <a:r>
              <a:rPr lang="en-US" sz="1400" dirty="0">
                <a:latin typeface=""/>
                <a:ea typeface="Calibri"/>
                <a:cs typeface="Calibri"/>
              </a:rPr>
              <a:t>National ELR Workgroup</a:t>
            </a:r>
          </a:p>
          <a:p>
            <a:pPr marL="0" indent="0">
              <a:buNone/>
            </a:pPr>
            <a:r>
              <a:rPr lang="en-US" sz="1400" dirty="0">
                <a:latin typeface=""/>
                <a:ea typeface="Calibri"/>
                <a:cs typeface="Calibri"/>
              </a:rPr>
              <a:t>Co-chairs: Nicole Stuver (TN) and Cody McNeese (OR)</a:t>
            </a:r>
          </a:p>
          <a:p>
            <a:endParaRPr lang="en-US" dirty="0">
              <a:latin typeface=""/>
              <a:ea typeface="Calibri"/>
              <a:cs typeface="Calibri"/>
            </a:endParaRPr>
          </a:p>
          <a:p>
            <a:pPr marL="0" indent="0">
              <a:buNone/>
            </a:pPr>
            <a:endParaRPr lang="en-US" sz="2200" dirty="0">
              <a:latin typeface=""/>
            </a:endParaRPr>
          </a:p>
          <a:p>
            <a:pPr marL="0" indent="0">
              <a:buNone/>
            </a:pPr>
            <a:endParaRPr lang="en-US" sz="2200" dirty="0">
              <a:latin typeface=""/>
            </a:endParaRPr>
          </a:p>
          <a:p>
            <a:pPr marL="0" indent="0">
              <a:buNone/>
            </a:pPr>
            <a:endParaRPr lang="en-US" sz="2200" dirty="0">
              <a:latin typeface=""/>
            </a:endParaRPr>
          </a:p>
          <a:p>
            <a:pPr marL="0" indent="0">
              <a:buNone/>
            </a:pPr>
            <a:endParaRPr lang="en-US" sz="2200" dirty="0">
              <a:latin typeface=""/>
            </a:endParaRPr>
          </a:p>
          <a:p>
            <a:pPr marL="0" indent="0">
              <a:buNone/>
            </a:pPr>
            <a:endParaRPr lang="en-US" sz="2200" dirty="0">
              <a:latin typeface=""/>
            </a:endParaRPr>
          </a:p>
          <a:p>
            <a:pPr marL="0" indent="0">
              <a:buNone/>
            </a:pPr>
            <a:endParaRPr lang="en-US" sz="2200" dirty="0">
              <a:latin typeface=""/>
            </a:endParaRPr>
          </a:p>
          <a:p>
            <a:pPr marL="0" indent="0">
              <a:buNone/>
            </a:pPr>
            <a:r>
              <a:rPr lang="en-US" sz="2200" dirty="0">
                <a:latin typeface=""/>
                <a:hlinkClick r:id="" action="ppaction://noaction"/>
              </a:rPr>
              <a:t>Return to relevant slide</a:t>
            </a:r>
            <a:endParaRPr lang="en-US" sz="2200" dirty="0">
              <a:latin typeface=""/>
            </a:endParaRPr>
          </a:p>
        </p:txBody>
      </p:sp>
      <p:sp>
        <p:nvSpPr>
          <p:cNvPr id="10" name="TextBox 9">
            <a:extLst>
              <a:ext uri="{FF2B5EF4-FFF2-40B4-BE49-F238E27FC236}">
                <a16:creationId xmlns:a16="http://schemas.microsoft.com/office/drawing/2014/main" id="{5EE6344F-03E4-B3AE-F748-9EE52F0015EF}"/>
              </a:ext>
            </a:extLst>
          </p:cNvPr>
          <p:cNvSpPr txBox="1"/>
          <p:nvPr/>
        </p:nvSpPr>
        <p:spPr>
          <a:xfrm>
            <a:off x="6089799" y="1372279"/>
            <a:ext cx="5097294" cy="4893647"/>
          </a:xfrm>
          <a:prstGeom prst="rect">
            <a:avLst/>
          </a:prstGeom>
          <a:noFill/>
        </p:spPr>
        <p:txBody>
          <a:bodyPr wrap="square" rtlCol="0">
            <a:spAutoFit/>
          </a:bodyPr>
          <a:lstStyle/>
          <a:p>
            <a:endParaRPr lang="en-US" sz="1400" dirty="0">
              <a:latin typeface="Nunito Sans" pitchFamily="2" charset="0"/>
              <a:ea typeface="Calibri"/>
              <a:cs typeface="Calibri"/>
            </a:endParaRPr>
          </a:p>
          <a:p>
            <a:pPr marL="285750" indent="-285750">
              <a:buFont typeface="Arial" panose="020B0604020202020204" pitchFamily="34" charset="0"/>
              <a:buChar char="•"/>
            </a:pPr>
            <a:r>
              <a:rPr lang="en-US" sz="1400" dirty="0">
                <a:latin typeface="Nunito Sans" pitchFamily="2" charset="0"/>
                <a:ea typeface="Calibri"/>
                <a:cs typeface="Calibri"/>
              </a:rPr>
              <a:t>eCR Workgroup</a:t>
            </a:r>
          </a:p>
          <a:p>
            <a:r>
              <a:rPr lang="en-US" sz="1400" dirty="0">
                <a:latin typeface="Nunito Sans" pitchFamily="2" charset="0"/>
                <a:ea typeface="Calibri"/>
                <a:cs typeface="Calibri"/>
              </a:rPr>
              <a:t>Co-chairs: Sara Mader (WI) and TBD</a:t>
            </a:r>
          </a:p>
          <a:p>
            <a:endParaRPr lang="en-US" sz="1400" dirty="0">
              <a:latin typeface="Nunito Sans" pitchFamily="2" charset="0"/>
              <a:ea typeface="Calibri"/>
              <a:cs typeface="Calibri"/>
            </a:endParaRPr>
          </a:p>
          <a:p>
            <a:pPr marL="285750" indent="-285750">
              <a:buFont typeface="Arial" panose="020B0604020202020204" pitchFamily="34" charset="0"/>
              <a:buChar char="•"/>
            </a:pPr>
            <a:r>
              <a:rPr lang="en-US" sz="1400" dirty="0">
                <a:latin typeface="Nunito Sans" pitchFamily="2" charset="0"/>
                <a:ea typeface="Calibri"/>
                <a:cs typeface="Calibri"/>
              </a:rPr>
              <a:t>Data Governance Workgroup</a:t>
            </a:r>
          </a:p>
          <a:p>
            <a:r>
              <a:rPr lang="en-US" sz="1400" dirty="0">
                <a:latin typeface="Nunito Sans" pitchFamily="2" charset="0"/>
                <a:ea typeface="Calibri"/>
                <a:cs typeface="Calibri"/>
              </a:rPr>
              <a:t>Co-chairs: Allison Culpepper (FL) and Chris Dumas (SD)</a:t>
            </a:r>
          </a:p>
          <a:p>
            <a:endParaRPr lang="en-US" sz="1400" dirty="0">
              <a:latin typeface="Nunito Sans" pitchFamily="2" charset="0"/>
              <a:ea typeface="Calibri"/>
              <a:cs typeface="Calibri"/>
            </a:endParaRPr>
          </a:p>
          <a:p>
            <a:pPr marL="285750" indent="-285750">
              <a:buFont typeface="Arial" panose="020B0604020202020204" pitchFamily="34" charset="0"/>
              <a:buChar char="•"/>
            </a:pPr>
            <a:r>
              <a:rPr lang="en-US" sz="1400" dirty="0">
                <a:latin typeface="Nunito Sans" pitchFamily="2" charset="0"/>
                <a:ea typeface="Calibri"/>
                <a:cs typeface="Calibri"/>
              </a:rPr>
              <a:t>Data Release, Presentation, Access, Suppression, and Sharing Workgroup</a:t>
            </a:r>
          </a:p>
          <a:p>
            <a:r>
              <a:rPr lang="en-US" sz="1400" dirty="0">
                <a:latin typeface="Nunito Sans" pitchFamily="2" charset="0"/>
                <a:ea typeface="Calibri"/>
                <a:cs typeface="Calibri"/>
              </a:rPr>
              <a:t>Co-chairs: MaryKate Martelon (MA) and Abigail Cheney (MI)</a:t>
            </a:r>
          </a:p>
          <a:p>
            <a:endParaRPr lang="en-US" sz="1400" dirty="0">
              <a:latin typeface="Nunito Sans" pitchFamily="2" charset="0"/>
              <a:ea typeface="Calibri"/>
              <a:cs typeface="Calibri"/>
            </a:endParaRPr>
          </a:p>
          <a:p>
            <a:pPr marL="285750" indent="-285750">
              <a:buFont typeface="Arial" panose="020B0604020202020204" pitchFamily="34" charset="0"/>
              <a:buChar char="•"/>
            </a:pPr>
            <a:r>
              <a:rPr lang="en-US" sz="1400" dirty="0">
                <a:latin typeface="Nunito Sans" pitchFamily="2" charset="0"/>
                <a:ea typeface="Calibri"/>
                <a:cs typeface="Calibri"/>
              </a:rPr>
              <a:t>Data Standardization Workgroup</a:t>
            </a:r>
          </a:p>
          <a:p>
            <a:r>
              <a:rPr lang="en-US" sz="1400" dirty="0">
                <a:latin typeface="Nunito Sans" pitchFamily="2" charset="0"/>
                <a:ea typeface="Calibri"/>
                <a:cs typeface="Calibri"/>
              </a:rPr>
              <a:t>Co-chairs: Laura Erhart (AZ) and Judie Hyun (MD)</a:t>
            </a:r>
          </a:p>
          <a:p>
            <a:endParaRPr lang="en-US" sz="1400" dirty="0">
              <a:latin typeface="Nunito Sans" pitchFamily="2" charset="0"/>
              <a:ea typeface="Calibri"/>
              <a:cs typeface="Calibri"/>
            </a:endParaRPr>
          </a:p>
          <a:p>
            <a:endParaRPr lang="en-US" sz="1400" dirty="0">
              <a:latin typeface="Nunito Sans" pitchFamily="2" charset="0"/>
              <a:ea typeface="Calibri"/>
              <a:cs typeface="Calibri"/>
            </a:endParaRPr>
          </a:p>
          <a:p>
            <a:pPr marL="285750" indent="-285750">
              <a:buFont typeface="Arial" panose="020B0604020202020204" pitchFamily="34" charset="0"/>
              <a:buChar char="•"/>
            </a:pPr>
            <a:r>
              <a:rPr lang="en-US" sz="1400" dirty="0">
                <a:latin typeface="Nunito Sans" pitchFamily="2" charset="0"/>
                <a:ea typeface="Calibri"/>
                <a:cs typeface="Calibri"/>
              </a:rPr>
              <a:t>Data Modernization Workgroup</a:t>
            </a:r>
          </a:p>
          <a:p>
            <a:r>
              <a:rPr lang="en-US" sz="1400" dirty="0">
                <a:latin typeface="Nunito Sans" pitchFamily="2" charset="0"/>
                <a:ea typeface="Calibri"/>
                <a:cs typeface="Calibri"/>
              </a:rPr>
              <a:t>Co-chairs: Chris Baumgartner (WA) and Noel Clarin (Fairfax county)</a:t>
            </a:r>
          </a:p>
          <a:p>
            <a:endParaRPr lang="en-US" sz="1400" dirty="0">
              <a:latin typeface="Nunito Sans" pitchFamily="2" charset="0"/>
              <a:ea typeface="Calibri"/>
              <a:cs typeface="Calibri"/>
            </a:endParaRPr>
          </a:p>
          <a:p>
            <a:pPr marL="285750" indent="-285750">
              <a:buFont typeface="Arial" panose="020B0604020202020204" pitchFamily="34" charset="0"/>
              <a:buChar char="•"/>
            </a:pPr>
            <a:r>
              <a:rPr lang="en-US" sz="1400" dirty="0">
                <a:latin typeface="Nunito Sans" pitchFamily="2" charset="0"/>
                <a:ea typeface="Calibri"/>
                <a:cs typeface="Calibri"/>
              </a:rPr>
              <a:t>Frontline Tools Workgroup</a:t>
            </a:r>
          </a:p>
          <a:p>
            <a:r>
              <a:rPr lang="en-US" sz="1400" dirty="0">
                <a:latin typeface="Nunito Sans" pitchFamily="2" charset="0"/>
                <a:ea typeface="Calibri"/>
                <a:cs typeface="Calibri"/>
              </a:rPr>
              <a:t>Co-chairs: Teri Bills (UT) and Paul Lloyd (WA)</a:t>
            </a:r>
          </a:p>
          <a:p>
            <a:endParaRPr lang="en-US" dirty="0">
              <a:latin typeface="Nunito Sans" pitchFamily="2" charset="0"/>
              <a:ea typeface="Calibri"/>
              <a:cs typeface="Calibri"/>
            </a:endParaRPr>
          </a:p>
        </p:txBody>
      </p:sp>
      <p:sp>
        <p:nvSpPr>
          <p:cNvPr id="5" name="Slide Number Placeholder 4">
            <a:extLst>
              <a:ext uri="{FF2B5EF4-FFF2-40B4-BE49-F238E27FC236}">
                <a16:creationId xmlns:a16="http://schemas.microsoft.com/office/drawing/2014/main" id="{D8B4F132-5143-0688-C76D-E6D0167E19BB}"/>
              </a:ext>
            </a:extLst>
          </p:cNvPr>
          <p:cNvSpPr>
            <a:spLocks noGrp="1"/>
          </p:cNvSpPr>
          <p:nvPr>
            <p:ph type="sldNum" sz="quarter" idx="4"/>
          </p:nvPr>
        </p:nvSpPr>
        <p:spPr>
          <a:xfrm>
            <a:off x="201855" y="6339200"/>
            <a:ext cx="572547" cy="3860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sp>
        <p:nvSpPr>
          <p:cNvPr id="3" name="TextBox 2">
            <a:extLst>
              <a:ext uri="{FF2B5EF4-FFF2-40B4-BE49-F238E27FC236}">
                <a16:creationId xmlns:a16="http://schemas.microsoft.com/office/drawing/2014/main" id="{99B150AE-288D-7E4C-9EC4-4A40754DECBE}"/>
              </a:ext>
            </a:extLst>
          </p:cNvPr>
          <p:cNvSpPr txBox="1"/>
          <p:nvPr/>
        </p:nvSpPr>
        <p:spPr>
          <a:xfrm>
            <a:off x="774402" y="6241945"/>
            <a:ext cx="3793978" cy="405496"/>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hlinkClick r:id="rId3" action="ppaction://hlinksldjump"/>
              </a:rPr>
              <a:t>Return to relevant slide</a:t>
            </a:r>
            <a:endParaRPr kumimoji="0" lang="en-US" sz="2200" b="0"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endParaRPr>
          </a:p>
        </p:txBody>
      </p:sp>
    </p:spTree>
    <p:extLst>
      <p:ext uri="{BB962C8B-B14F-4D97-AF65-F5344CB8AC3E}">
        <p14:creationId xmlns:p14="http://schemas.microsoft.com/office/powerpoint/2010/main" val="1465046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43BAA-A895-2D7D-B0A7-29258836FED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C474655-3A45-4560-00D8-9C7AC18DF6C0}"/>
              </a:ext>
            </a:extLst>
          </p:cNvPr>
          <p:cNvSpPr>
            <a:spLocks noGrp="1"/>
          </p:cNvSpPr>
          <p:nvPr>
            <p:ph type="title"/>
          </p:nvPr>
        </p:nvSpPr>
        <p:spPr>
          <a:xfrm>
            <a:off x="762000" y="288343"/>
            <a:ext cx="10655598" cy="811369"/>
          </a:xfrm>
        </p:spPr>
        <p:txBody>
          <a:bodyPr/>
          <a:lstStyle/>
          <a:p>
            <a:r>
              <a:rPr lang="en-US" dirty="0">
                <a:latin typeface="Arial" panose="020B0604020202020204" pitchFamily="34" charset="0"/>
              </a:rPr>
              <a:t>Accompanying Text for Slide 10</a:t>
            </a:r>
            <a:br>
              <a:rPr lang="en-US" dirty="0">
                <a:latin typeface="Arial" panose="020B0604020202020204" pitchFamily="34" charset="0"/>
              </a:rPr>
            </a:br>
            <a:r>
              <a:rPr lang="en-US" sz="2400" b="0" dirty="0">
                <a:latin typeface="Arial" panose="020B0604020202020204" pitchFamily="34" charset="0"/>
              </a:rPr>
              <a:t>(Section 508 Compliant Text)</a:t>
            </a:r>
          </a:p>
        </p:txBody>
      </p:sp>
      <p:sp>
        <p:nvSpPr>
          <p:cNvPr id="2" name="TextBox 1">
            <a:hlinkClick r:id="rId3" action="ppaction://hlinksldjump"/>
            <a:extLst>
              <a:ext uri="{FF2B5EF4-FFF2-40B4-BE49-F238E27FC236}">
                <a16:creationId xmlns:a16="http://schemas.microsoft.com/office/drawing/2014/main" id="{5B734C06-437C-3D90-1450-0716FF2D2BE5}"/>
              </a:ext>
            </a:extLst>
          </p:cNvPr>
          <p:cNvSpPr txBox="1"/>
          <p:nvPr/>
        </p:nvSpPr>
        <p:spPr>
          <a:xfrm>
            <a:off x="774402" y="964856"/>
            <a:ext cx="10379630" cy="5509200"/>
          </a:xfrm>
          <a:prstGeom prst="rect">
            <a:avLst/>
          </a:prstGeom>
          <a:noFill/>
        </p:spPr>
        <p:txBody>
          <a:bodyPr wrap="square" rtlCol="0">
            <a:spAutoFit/>
          </a:bodyPr>
          <a:lstStyle/>
          <a:p>
            <a:pPr algn="l"/>
            <a:r>
              <a:rPr lang="en-US" sz="1600" dirty="0">
                <a:latin typeface=""/>
              </a:rPr>
              <a:t>2026-2027 CSTE Executive Board </a:t>
            </a:r>
          </a:p>
          <a:p>
            <a:pPr algn="l"/>
            <a:endParaRPr lang="en-US" sz="1600" dirty="0">
              <a:latin typeface=""/>
            </a:endParaRPr>
          </a:p>
          <a:p>
            <a:pPr algn="l"/>
            <a:r>
              <a:rPr lang="en-US" sz="1600" dirty="0">
                <a:latin typeface=""/>
              </a:rPr>
              <a:t>Officers:</a:t>
            </a:r>
          </a:p>
          <a:p>
            <a:pPr algn="l"/>
            <a:r>
              <a:rPr lang="en-US" sz="1600" dirty="0">
                <a:latin typeface=""/>
              </a:rPr>
              <a:t>President: Sarah Kemble (Hawaii) – Green (newly elected board member, or new role on board)</a:t>
            </a:r>
          </a:p>
          <a:p>
            <a:r>
              <a:rPr lang="en-US" sz="1600" dirty="0">
                <a:latin typeface=""/>
              </a:rPr>
              <a:t>President Elect: Zack Moore (North Carolina) - Green (newly elected board member, or new role on board)</a:t>
            </a:r>
          </a:p>
          <a:p>
            <a:r>
              <a:rPr lang="en-US" sz="1600" dirty="0">
                <a:latin typeface=""/>
              </a:rPr>
              <a:t>Vice-President: Kathy Turner (Idaho) - Green (newly elected board member, or new role on board)</a:t>
            </a:r>
          </a:p>
          <a:p>
            <a:r>
              <a:rPr lang="en-US" sz="1600" dirty="0">
                <a:latin typeface=""/>
              </a:rPr>
              <a:t>Secretary-Treasurer: Mary-Margaret Fill (Tennessee) - Green (newly elected board member, or new role on board)</a:t>
            </a:r>
          </a:p>
          <a:p>
            <a:endParaRPr lang="en-US" sz="1600" dirty="0">
              <a:latin typeface=""/>
            </a:endParaRPr>
          </a:p>
          <a:p>
            <a:r>
              <a:rPr lang="en-US" sz="1600" b="1" dirty="0">
                <a:latin typeface=""/>
              </a:rPr>
              <a:t>Members-at-Large:</a:t>
            </a:r>
          </a:p>
          <a:p>
            <a:r>
              <a:rPr lang="en-US" sz="1600" dirty="0">
                <a:latin typeface=""/>
              </a:rPr>
              <a:t>Isaac Benowitz (Maine)</a:t>
            </a:r>
          </a:p>
          <a:p>
            <a:r>
              <a:rPr lang="en-US" sz="1600" dirty="0">
                <a:latin typeface=""/>
              </a:rPr>
              <a:t>Rachelle Boulton (Utah)- Green (newly elected board member, or new role on board)</a:t>
            </a:r>
          </a:p>
          <a:p>
            <a:r>
              <a:rPr lang="en-US" sz="1600" dirty="0">
                <a:latin typeface=""/>
              </a:rPr>
              <a:t>Catherine Brown (Massachusetts) - Green (newly elected board member, or new role on board)</a:t>
            </a:r>
          </a:p>
          <a:p>
            <a:r>
              <a:rPr lang="en-US" sz="1600" dirty="0">
                <a:latin typeface=""/>
              </a:rPr>
              <a:t>Laurie </a:t>
            </a:r>
            <a:r>
              <a:rPr lang="en-US" sz="1600" dirty="0" err="1">
                <a:latin typeface=""/>
              </a:rPr>
              <a:t>Foriano</a:t>
            </a:r>
            <a:r>
              <a:rPr lang="en-US" sz="1600" dirty="0">
                <a:latin typeface=""/>
              </a:rPr>
              <a:t> (Virginia)</a:t>
            </a:r>
          </a:p>
          <a:p>
            <a:r>
              <a:rPr lang="en-US" sz="1600" dirty="0">
                <a:latin typeface=""/>
              </a:rPr>
              <a:t>Ruth Lynfield (Minnesota) - Green (newly elected board member, or new role on board)</a:t>
            </a:r>
          </a:p>
          <a:p>
            <a:r>
              <a:rPr lang="en-US" sz="1600" dirty="0">
                <a:latin typeface=""/>
              </a:rPr>
              <a:t>Meghan O’ Connell (Great Plains Tribal Leaders Board)</a:t>
            </a:r>
          </a:p>
          <a:p>
            <a:r>
              <a:rPr lang="en-US" sz="1600" dirty="0">
                <a:latin typeface=""/>
              </a:rPr>
              <a:t>Theresa Sokol (</a:t>
            </a:r>
            <a:r>
              <a:rPr lang="en-US" sz="1600" dirty="0" err="1">
                <a:latin typeface=""/>
              </a:rPr>
              <a:t>Lousiana</a:t>
            </a:r>
            <a:r>
              <a:rPr lang="en-US" sz="1600" dirty="0">
                <a:latin typeface=""/>
              </a:rPr>
              <a:t>)</a:t>
            </a:r>
          </a:p>
          <a:p>
            <a:r>
              <a:rPr lang="en-US" sz="1600" dirty="0">
                <a:latin typeface=""/>
              </a:rPr>
              <a:t>Betsy </a:t>
            </a:r>
            <a:r>
              <a:rPr lang="en-US" sz="1600" dirty="0" err="1">
                <a:latin typeface=""/>
              </a:rPr>
              <a:t>Wasilevich</a:t>
            </a:r>
            <a:r>
              <a:rPr lang="en-US" sz="1600" dirty="0">
                <a:latin typeface=""/>
              </a:rPr>
              <a:t> (Michigan) - Green (newly elected board member, or new role on board)</a:t>
            </a:r>
          </a:p>
          <a:p>
            <a:endParaRPr lang="en-US" dirty="0">
              <a:latin typeface=""/>
            </a:endParaRPr>
          </a:p>
          <a:p>
            <a:pPr algn="l"/>
            <a:endParaRPr lang="en-US" dirty="0">
              <a:latin typeface=""/>
            </a:endParaRPr>
          </a:p>
          <a:p>
            <a:pPr algn="l"/>
            <a:endParaRPr lang="en-US" dirty="0">
              <a:latin typeface=""/>
            </a:endParaRPr>
          </a:p>
        </p:txBody>
      </p:sp>
      <p:sp>
        <p:nvSpPr>
          <p:cNvPr id="5" name="Slide Number Placeholder 4">
            <a:extLst>
              <a:ext uri="{FF2B5EF4-FFF2-40B4-BE49-F238E27FC236}">
                <a16:creationId xmlns:a16="http://schemas.microsoft.com/office/drawing/2014/main" id="{0FF5578B-F86D-734B-4A2C-066A1F46BD90}"/>
              </a:ext>
            </a:extLst>
          </p:cNvPr>
          <p:cNvSpPr>
            <a:spLocks noGrp="1"/>
          </p:cNvSpPr>
          <p:nvPr>
            <p:ph type="sldNum" sz="quarter" idx="4"/>
          </p:nvPr>
        </p:nvSpPr>
        <p:spPr>
          <a:xfrm>
            <a:off x="201855" y="6339200"/>
            <a:ext cx="572547" cy="3860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sp>
        <p:nvSpPr>
          <p:cNvPr id="3" name="TextBox 2">
            <a:extLst>
              <a:ext uri="{FF2B5EF4-FFF2-40B4-BE49-F238E27FC236}">
                <a16:creationId xmlns:a16="http://schemas.microsoft.com/office/drawing/2014/main" id="{2531DC26-AE8F-089F-57B2-49A467126F0E}"/>
              </a:ext>
            </a:extLst>
          </p:cNvPr>
          <p:cNvSpPr txBox="1"/>
          <p:nvPr/>
        </p:nvSpPr>
        <p:spPr>
          <a:xfrm>
            <a:off x="774402" y="6241945"/>
            <a:ext cx="3793978" cy="405496"/>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hlinkClick r:id="rId4" action="ppaction://hlinksldjump"/>
              </a:rPr>
              <a:t>Return to relevant slide</a:t>
            </a:r>
            <a:endParaRPr kumimoji="0" lang="en-US" sz="2200" b="0"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endParaRPr>
          </a:p>
        </p:txBody>
      </p:sp>
    </p:spTree>
    <p:extLst>
      <p:ext uri="{BB962C8B-B14F-4D97-AF65-F5344CB8AC3E}">
        <p14:creationId xmlns:p14="http://schemas.microsoft.com/office/powerpoint/2010/main" val="190215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1C69D-62C4-3668-B286-D3568A7570BC}"/>
              </a:ext>
            </a:extLst>
          </p:cNvPr>
          <p:cNvSpPr>
            <a:spLocks noGrp="1"/>
          </p:cNvSpPr>
          <p:nvPr>
            <p:ph type="title"/>
          </p:nvPr>
        </p:nvSpPr>
        <p:spPr/>
        <p:txBody>
          <a:bodyPr/>
          <a:lstStyle/>
          <a:p>
            <a:r>
              <a:rPr lang="en-US" dirty="0">
                <a:latin typeface="Arial" panose="020B0604020202020204" pitchFamily="34" charset="0"/>
              </a:rPr>
              <a:t>Key Dates for 2024 and 2025 NNDSS Annual Data Reconciliation</a:t>
            </a:r>
          </a:p>
        </p:txBody>
      </p:sp>
      <p:sp>
        <p:nvSpPr>
          <p:cNvPr id="8" name="Text Placeholder 1" descr="Reconciliation is open for both 2024 and 2025 case data in MVPS.&#10;​&#10;Important upcoming dates:​&#10;&#10;August 7 – Jurisdictions should have all data locked (STD and non-STD data)​&#10;August 17 – Jurisdictions should have STD Manager approvals.​&#10;August 28 – Jurisdictions should have State/Territorial Epidemiologist approvals for all data completed.​&#10;&#10;​&#10;">
            <a:extLst>
              <a:ext uri="{FF2B5EF4-FFF2-40B4-BE49-F238E27FC236}">
                <a16:creationId xmlns:a16="http://schemas.microsoft.com/office/drawing/2014/main" id="{4D6962D8-79B7-ED14-70AD-E429D5AE996E}"/>
              </a:ext>
            </a:extLst>
          </p:cNvPr>
          <p:cNvSpPr txBox="1">
            <a:spLocks/>
          </p:cNvSpPr>
          <p:nvPr/>
        </p:nvSpPr>
        <p:spPr>
          <a:xfrm>
            <a:off x="774700" y="1984375"/>
            <a:ext cx="10655300" cy="4284663"/>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800100" indent="-3429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2573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714500" indent="-3429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32659"/>
                </a:solidFill>
                <a:effectLst/>
                <a:uLnTx/>
                <a:uFillTx/>
                <a:latin typeface="Nunito Sans Normal"/>
                <a:ea typeface="+mn-ea"/>
                <a:cs typeface="Calibri"/>
              </a:rPr>
              <a:t>Feb 17: 		Reconciliation kick-off and eSHARE</a:t>
            </a: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32659"/>
                </a:solidFill>
                <a:effectLst/>
                <a:uLnTx/>
                <a:uFillTx/>
                <a:latin typeface="Nunito Sans Normal"/>
                <a:ea typeface="+mn-ea"/>
                <a:cs typeface="Calibri"/>
              </a:rPr>
              <a:t>Feb 18:		Reconciliation module open for 2024</a:t>
            </a: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32659"/>
                </a:solidFill>
                <a:effectLst/>
                <a:uLnTx/>
                <a:uFillTx/>
                <a:latin typeface="Nunito Sans Normal"/>
                <a:ea typeface="+mn-ea"/>
                <a:cs typeface="Calibri"/>
              </a:rPr>
              <a:t>Mar 2:		Reconciliation module open for 2025</a:t>
            </a:r>
            <a:endParaRPr kumimoji="0" lang="en-US" sz="2200" b="0" i="0" u="none" strike="noStrike" kern="1200" cap="none" spc="0" normalizeH="0" baseline="0" noProof="0" dirty="0">
              <a:ln>
                <a:noFill/>
              </a:ln>
              <a:solidFill>
                <a:srgbClr val="032659"/>
              </a:solidFill>
              <a:effectLst/>
              <a:uLnTx/>
              <a:uFillTx/>
              <a:latin typeface="Nunito Sans Normal"/>
              <a:ea typeface="+mn-ea"/>
              <a:cs typeface="Calibri" panose="020F050202020403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rPr>
              <a:t>July 17:		Final day for jurisdictions to submit STD/CS data</a:t>
            </a: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Ø"/>
              <a:tabLst/>
              <a:defRPr/>
            </a:pPr>
            <a:r>
              <a:rPr kumimoji="0" lang="en-US" sz="2200" b="1"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rPr>
              <a:t>August 7: 		Lock All data (STD and non-STD data) </a:t>
            </a:r>
            <a:endParaRPr kumimoji="0" lang="en-US" sz="2200" b="1" i="0" u="none" strike="noStrike" kern="1200" cap="none" spc="0" normalizeH="0" baseline="0" noProof="0" dirty="0">
              <a:ln>
                <a:noFill/>
              </a:ln>
              <a:solidFill>
                <a:srgbClr val="032659"/>
              </a:solidFill>
              <a:effectLst/>
              <a:uLnTx/>
              <a:uFillTx/>
              <a:latin typeface="Nunito Sans Normal"/>
              <a:ea typeface="+mn-ea"/>
              <a:cs typeface="Calibri" panose="020F050202020403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Ø"/>
              <a:tabLst/>
              <a:defRPr/>
            </a:pPr>
            <a:r>
              <a:rPr kumimoji="0" lang="en-US" sz="2200" b="1"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rPr>
              <a:t>August 17:		STD Manager approval</a:t>
            </a:r>
            <a:endParaRPr kumimoji="0" lang="en-US" sz="2200" b="1" i="0" u="none" strike="noStrike" kern="1200" cap="none" spc="0" normalizeH="0" baseline="0" noProof="0" dirty="0">
              <a:ln>
                <a:noFill/>
              </a:ln>
              <a:solidFill>
                <a:srgbClr val="032659"/>
              </a:solidFill>
              <a:effectLst/>
              <a:uLnTx/>
              <a:uFillTx/>
              <a:latin typeface="Nunito Sans Normal"/>
              <a:ea typeface="+mn-ea"/>
              <a:cs typeface="Calibri" panose="020F050202020403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Ø"/>
              <a:tabLst/>
              <a:defRPr/>
            </a:pPr>
            <a:r>
              <a:rPr kumimoji="0" lang="en-US" sz="2200" b="1" i="0" u="none" strike="noStrike" kern="1200" cap="none" spc="0" normalizeH="0" baseline="0" noProof="0" dirty="0">
                <a:ln>
                  <a:noFill/>
                </a:ln>
                <a:solidFill>
                  <a:srgbClr val="032659"/>
                </a:solidFill>
                <a:effectLst/>
                <a:uLnTx/>
                <a:uFillTx/>
                <a:latin typeface="Nunito Sans Normal"/>
                <a:ea typeface="+mn-ea"/>
                <a:cs typeface="Arial" panose="020B0604020202020204" pitchFamily="34" charset="0"/>
              </a:rPr>
              <a:t>August 28:		All data State/Territorial Epidemiologist approvals complete</a:t>
            </a:r>
            <a:endParaRPr kumimoji="0" lang="en-US" sz="2200" b="1" i="0" u="none" strike="noStrike" kern="1200" cap="none" spc="0" normalizeH="0" baseline="0" noProof="0" dirty="0">
              <a:ln>
                <a:noFill/>
              </a:ln>
              <a:solidFill>
                <a:srgbClr val="032659"/>
              </a:solidFill>
              <a:effectLst/>
              <a:uLnTx/>
              <a:uFillTx/>
              <a:latin typeface="Nunito Sans Normal"/>
              <a:ea typeface="+mn-ea"/>
              <a:cs typeface="Calibri" panose="020F0502020204030204" pitchFamily="34" charset="0"/>
            </a:endParaRPr>
          </a:p>
          <a:p>
            <a:pPr marL="342900" marR="0" lvl="0" indent="-342900" algn="l" defTabSz="914400" rtl="0" eaLnBrk="1" fontAlgn="auto" latinLnBrk="0" hangingPunct="1">
              <a:lnSpc>
                <a:spcPct val="66265"/>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32659"/>
              </a:solidFill>
              <a:effectLst/>
              <a:uLnTx/>
              <a:uFillTx/>
              <a:latin typeface="Nunito Sans Normal"/>
              <a:ea typeface="+mn-ea"/>
              <a:cs typeface="Calibri" panose="020F0502020204030204" pitchFamily="34" charset="0"/>
            </a:endParaRPr>
          </a:p>
        </p:txBody>
      </p:sp>
      <p:sp>
        <p:nvSpPr>
          <p:cNvPr id="5" name="Slide Number Placeholder 4">
            <a:extLst>
              <a:ext uri="{FF2B5EF4-FFF2-40B4-BE49-F238E27FC236}">
                <a16:creationId xmlns:a16="http://schemas.microsoft.com/office/drawing/2014/main" id="{E4C7B0B2-4152-272C-C619-64EDCEA90DF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dirty="0">
              <a:ln>
                <a:noFill/>
              </a:ln>
              <a:solidFill>
                <a:srgbClr val="032659"/>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1022890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0B4B4-72A7-5289-0488-D2B38E40FD67}"/>
              </a:ext>
            </a:extLst>
          </p:cNvPr>
          <p:cNvSpPr>
            <a:spLocks noGrp="1"/>
          </p:cNvSpPr>
          <p:nvPr>
            <p:ph type="title"/>
          </p:nvPr>
        </p:nvSpPr>
        <p:spPr/>
        <p:txBody>
          <a:bodyPr/>
          <a:lstStyle/>
          <a:p>
            <a:r>
              <a:rPr lang="en-US" sz="2800" dirty="0">
                <a:latin typeface="Arial" panose="020B0604020202020204" pitchFamily="34" charset="0"/>
                <a:cs typeface="Roboto" panose="02000000000000000000" pitchFamily="2" charset="0"/>
              </a:rPr>
              <a:t>Status of 2024 and 2025 NNDSS Annual Data Reconciliation</a:t>
            </a:r>
            <a:br>
              <a:rPr lang="en-US" sz="2800" dirty="0">
                <a:latin typeface="Arial" panose="020B0604020202020204" pitchFamily="34" charset="0"/>
                <a:cs typeface="Roboto" panose="02000000000000000000" pitchFamily="2" charset="0"/>
              </a:rPr>
            </a:br>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FBE3381D-5D67-E0C8-09B1-D073ADD1125E}"/>
              </a:ext>
            </a:extLst>
          </p:cNvPr>
          <p:cNvSpPr>
            <a:spLocks noGrp="1"/>
          </p:cNvSpPr>
          <p:nvPr>
            <p:ph type="body" sz="quarter" idx="11"/>
          </p:nvPr>
        </p:nvSpPr>
        <p:spPr/>
        <p:txBody>
          <a:bodyPr/>
          <a:lstStyle/>
          <a:p>
            <a:endParaRPr lang="en-US"/>
          </a:p>
        </p:txBody>
      </p:sp>
      <p:sp>
        <p:nvSpPr>
          <p:cNvPr id="4" name="Text Placeholder 3" descr="Status of 2024 and 2025 NNDSS Annual Data Reconciliation - deadline is quickly approaching on 8/31. For 2024 we’re close to 100% of jurisdictions that have started but need a few more. And only 23.6% have gone through State EPI approval.&#10;For 2025 we only have about 70.9% of jurisdictions that have started and only around 14.5% that have State EPI approval. ">
            <a:extLst>
              <a:ext uri="{FF2B5EF4-FFF2-40B4-BE49-F238E27FC236}">
                <a16:creationId xmlns:a16="http://schemas.microsoft.com/office/drawing/2014/main" id="{7EB59AA5-EBC5-2BB5-042C-BEB4F889D47F}"/>
              </a:ext>
            </a:extLst>
          </p:cNvPr>
          <p:cNvSpPr>
            <a:spLocks noGrp="1"/>
          </p:cNvSpPr>
          <p:nvPr>
            <p:ph type="body" sz="quarter" idx="10"/>
          </p:nvPr>
        </p:nvSpPr>
        <p:spPr>
          <a:xfrm>
            <a:off x="966907" y="1646702"/>
            <a:ext cx="10655598" cy="2985456"/>
          </a:xfrm>
        </p:spPr>
        <p:txBody>
          <a:bodyPr/>
          <a:lstStyle/>
          <a:p>
            <a:pPr marL="0" indent="0" algn="ctr">
              <a:buNone/>
            </a:pPr>
            <a:endParaRPr lang="en-US" sz="2400" dirty="0">
              <a:solidFill>
                <a:srgbClr val="032659"/>
              </a:solidFill>
              <a:latin typeface=""/>
            </a:endParaRPr>
          </a:p>
          <a:p>
            <a:pPr marL="0" indent="0" algn="ctr">
              <a:buNone/>
            </a:pPr>
            <a:endParaRPr lang="en-US" sz="2400" b="1" dirty="0">
              <a:latin typeface=""/>
              <a:ea typeface="Roboto" panose="02000000000000000000" pitchFamily="2" charset="0"/>
              <a:cs typeface="Roboto" panose="02000000000000000000" pitchFamily="2" charset="0"/>
            </a:endParaRPr>
          </a:p>
          <a:p>
            <a:pPr marL="0" indent="0" algn="ctr">
              <a:buNone/>
            </a:pPr>
            <a:endParaRPr lang="en-US" sz="2400" b="1" dirty="0">
              <a:latin typeface=""/>
              <a:ea typeface="Roboto" panose="02000000000000000000" pitchFamily="2" charset="0"/>
              <a:cs typeface="Roboto" panose="02000000000000000000" pitchFamily="2" charset="0"/>
            </a:endParaRPr>
          </a:p>
          <a:p>
            <a:pPr marL="0" indent="0" algn="ctr">
              <a:buNone/>
            </a:pPr>
            <a:endParaRPr lang="en-US" sz="2400" b="1" dirty="0">
              <a:latin typeface=""/>
              <a:ea typeface="Roboto" panose="02000000000000000000" pitchFamily="2" charset="0"/>
              <a:cs typeface="Roboto" panose="02000000000000000000" pitchFamily="2" charset="0"/>
            </a:endParaRPr>
          </a:p>
          <a:p>
            <a:pPr marL="0" indent="0" algn="ctr">
              <a:buNone/>
            </a:pPr>
            <a:endParaRPr lang="en-US" sz="2400" b="1" dirty="0">
              <a:latin typeface=""/>
              <a:ea typeface="Roboto" panose="02000000000000000000" pitchFamily="2" charset="0"/>
              <a:cs typeface="Roboto" panose="02000000000000000000" pitchFamily="2" charset="0"/>
            </a:endParaRPr>
          </a:p>
          <a:p>
            <a:pPr marL="0" indent="0" algn="ctr">
              <a:buNone/>
            </a:pPr>
            <a:endParaRPr lang="en-US" sz="2400" b="1" dirty="0">
              <a:latin typeface=""/>
              <a:ea typeface="Roboto" panose="02000000000000000000" pitchFamily="2" charset="0"/>
              <a:cs typeface="Roboto" panose="02000000000000000000" pitchFamily="2" charset="0"/>
            </a:endParaRPr>
          </a:p>
        </p:txBody>
      </p:sp>
      <p:graphicFrame>
        <p:nvGraphicFramePr>
          <p:cNvPr id="7" name="Table 6">
            <a:extLst>
              <a:ext uri="{FF2B5EF4-FFF2-40B4-BE49-F238E27FC236}">
                <a16:creationId xmlns:a16="http://schemas.microsoft.com/office/drawing/2014/main" id="{0498FF04-3EBF-01FB-7495-79FFC436E76D}"/>
              </a:ext>
            </a:extLst>
          </p:cNvPr>
          <p:cNvGraphicFramePr>
            <a:graphicFrameLocks noGrp="1"/>
          </p:cNvGraphicFramePr>
          <p:nvPr>
            <p:extLst>
              <p:ext uri="{D42A27DB-BD31-4B8C-83A1-F6EECF244321}">
                <p14:modId xmlns:p14="http://schemas.microsoft.com/office/powerpoint/2010/main" val="3959905466"/>
              </p:ext>
            </p:extLst>
          </p:nvPr>
        </p:nvGraphicFramePr>
        <p:xfrm>
          <a:off x="1184263" y="2230490"/>
          <a:ext cx="5033914" cy="1483360"/>
        </p:xfrm>
        <a:graphic>
          <a:graphicData uri="http://schemas.openxmlformats.org/drawingml/2006/table">
            <a:tbl>
              <a:tblPr firstRow="1" bandRow="1">
                <a:tableStyleId>{5C22544A-7EE6-4342-B048-85BDC9FD1C3A}</a:tableStyleId>
              </a:tblPr>
              <a:tblGrid>
                <a:gridCol w="2750886">
                  <a:extLst>
                    <a:ext uri="{9D8B030D-6E8A-4147-A177-3AD203B41FA5}">
                      <a16:colId xmlns:a16="http://schemas.microsoft.com/office/drawing/2014/main" val="350503107"/>
                    </a:ext>
                  </a:extLst>
                </a:gridCol>
                <a:gridCol w="2283028">
                  <a:extLst>
                    <a:ext uri="{9D8B030D-6E8A-4147-A177-3AD203B41FA5}">
                      <a16:colId xmlns:a16="http://schemas.microsoft.com/office/drawing/2014/main" val="2645553370"/>
                    </a:ext>
                  </a:extLst>
                </a:gridCol>
              </a:tblGrid>
              <a:tr h="370840">
                <a:tc>
                  <a:txBody>
                    <a:bodyPr/>
                    <a:lstStyle/>
                    <a:p>
                      <a:pPr algn="ctr"/>
                      <a:r>
                        <a:rPr lang="en-US" dirty="0">
                          <a:latin typeface="Nunito Sans" pitchFamily="2" charset="0"/>
                        </a:rPr>
                        <a:t>2024</a:t>
                      </a:r>
                    </a:p>
                  </a:txBody>
                  <a:tcPr/>
                </a:tc>
                <a:tc>
                  <a:txBody>
                    <a:bodyPr/>
                    <a:lstStyle/>
                    <a:p>
                      <a:pPr algn="ctr"/>
                      <a:r>
                        <a:rPr lang="en-US" dirty="0">
                          <a:latin typeface="Nunito Sans" pitchFamily="2" charset="0"/>
                        </a:rPr>
                        <a:t>Percentage</a:t>
                      </a:r>
                    </a:p>
                  </a:txBody>
                  <a:tcPr/>
                </a:tc>
                <a:extLst>
                  <a:ext uri="{0D108BD9-81ED-4DB2-BD59-A6C34878D82A}">
                    <a16:rowId xmlns:a16="http://schemas.microsoft.com/office/drawing/2014/main" val="2960205174"/>
                  </a:ext>
                </a:extLst>
              </a:tr>
              <a:tr h="370840">
                <a:tc>
                  <a:txBody>
                    <a:bodyPr/>
                    <a:lstStyle/>
                    <a:p>
                      <a:pPr algn="ctr"/>
                      <a:r>
                        <a:rPr lang="en-US" dirty="0">
                          <a:latin typeface="Nunito Sans" pitchFamily="2" charset="0"/>
                        </a:rPr>
                        <a:t>Started</a:t>
                      </a:r>
                    </a:p>
                  </a:txBody>
                  <a:tcPr/>
                </a:tc>
                <a:tc>
                  <a:txBody>
                    <a:bodyPr/>
                    <a:lstStyle/>
                    <a:p>
                      <a:pPr algn="ctr"/>
                      <a:r>
                        <a:rPr lang="en-US" dirty="0">
                          <a:latin typeface="Nunito Sans" pitchFamily="2" charset="0"/>
                        </a:rPr>
                        <a:t>98.2%</a:t>
                      </a:r>
                    </a:p>
                  </a:txBody>
                  <a:tcPr/>
                </a:tc>
                <a:extLst>
                  <a:ext uri="{0D108BD9-81ED-4DB2-BD59-A6C34878D82A}">
                    <a16:rowId xmlns:a16="http://schemas.microsoft.com/office/drawing/2014/main" val="521147884"/>
                  </a:ext>
                </a:extLst>
              </a:tr>
              <a:tr h="370840">
                <a:tc>
                  <a:txBody>
                    <a:bodyPr/>
                    <a:lstStyle/>
                    <a:p>
                      <a:pPr algn="ctr"/>
                      <a:r>
                        <a:rPr lang="en-US" dirty="0">
                          <a:latin typeface="Nunito Sans" pitchFamily="2" charset="0"/>
                        </a:rPr>
                        <a:t>STD Approved</a:t>
                      </a:r>
                    </a:p>
                  </a:txBody>
                  <a:tcPr/>
                </a:tc>
                <a:tc>
                  <a:txBody>
                    <a:bodyPr/>
                    <a:lstStyle/>
                    <a:p>
                      <a:pPr algn="ctr"/>
                      <a:r>
                        <a:rPr lang="en-US" dirty="0">
                          <a:latin typeface="Nunito Sans" pitchFamily="2" charset="0"/>
                        </a:rPr>
                        <a:t>28.3%</a:t>
                      </a:r>
                    </a:p>
                  </a:txBody>
                  <a:tcPr/>
                </a:tc>
                <a:extLst>
                  <a:ext uri="{0D108BD9-81ED-4DB2-BD59-A6C34878D82A}">
                    <a16:rowId xmlns:a16="http://schemas.microsoft.com/office/drawing/2014/main" val="1947112267"/>
                  </a:ext>
                </a:extLst>
              </a:tr>
              <a:tr h="370840">
                <a:tc>
                  <a:txBody>
                    <a:bodyPr/>
                    <a:lstStyle/>
                    <a:p>
                      <a:pPr algn="ctr"/>
                      <a:r>
                        <a:rPr lang="en-US" dirty="0">
                          <a:latin typeface="Nunito Sans" pitchFamily="2" charset="0"/>
                        </a:rPr>
                        <a:t>EPI Approved</a:t>
                      </a:r>
                    </a:p>
                  </a:txBody>
                  <a:tcPr/>
                </a:tc>
                <a:tc>
                  <a:txBody>
                    <a:bodyPr/>
                    <a:lstStyle/>
                    <a:p>
                      <a:pPr algn="ctr"/>
                      <a:r>
                        <a:rPr lang="en-US" dirty="0">
                          <a:latin typeface="Nunito Sans" pitchFamily="2" charset="0"/>
                        </a:rPr>
                        <a:t>23.6%</a:t>
                      </a:r>
                    </a:p>
                  </a:txBody>
                  <a:tcPr/>
                </a:tc>
                <a:extLst>
                  <a:ext uri="{0D108BD9-81ED-4DB2-BD59-A6C34878D82A}">
                    <a16:rowId xmlns:a16="http://schemas.microsoft.com/office/drawing/2014/main" val="3530261195"/>
                  </a:ext>
                </a:extLst>
              </a:tr>
            </a:tbl>
          </a:graphicData>
        </a:graphic>
      </p:graphicFrame>
      <p:graphicFrame>
        <p:nvGraphicFramePr>
          <p:cNvPr id="9" name="Table 8">
            <a:extLst>
              <a:ext uri="{FF2B5EF4-FFF2-40B4-BE49-F238E27FC236}">
                <a16:creationId xmlns:a16="http://schemas.microsoft.com/office/drawing/2014/main" id="{3A895307-A5CB-F7F1-87B1-5B02A38DD898}"/>
              </a:ext>
            </a:extLst>
          </p:cNvPr>
          <p:cNvGraphicFramePr>
            <a:graphicFrameLocks noGrp="1"/>
          </p:cNvGraphicFramePr>
          <p:nvPr>
            <p:extLst>
              <p:ext uri="{D42A27DB-BD31-4B8C-83A1-F6EECF244321}">
                <p14:modId xmlns:p14="http://schemas.microsoft.com/office/powerpoint/2010/main" val="2916760150"/>
              </p:ext>
            </p:extLst>
          </p:nvPr>
        </p:nvGraphicFramePr>
        <p:xfrm>
          <a:off x="6396086" y="2230490"/>
          <a:ext cx="5033914" cy="1478280"/>
        </p:xfrm>
        <a:graphic>
          <a:graphicData uri="http://schemas.openxmlformats.org/drawingml/2006/table">
            <a:tbl>
              <a:tblPr firstRow="1" bandRow="1">
                <a:tableStyleId>{5C22544A-7EE6-4342-B048-85BDC9FD1C3A}</a:tableStyleId>
              </a:tblPr>
              <a:tblGrid>
                <a:gridCol w="2750886">
                  <a:extLst>
                    <a:ext uri="{9D8B030D-6E8A-4147-A177-3AD203B41FA5}">
                      <a16:colId xmlns:a16="http://schemas.microsoft.com/office/drawing/2014/main" val="350503107"/>
                    </a:ext>
                  </a:extLst>
                </a:gridCol>
                <a:gridCol w="2283028">
                  <a:extLst>
                    <a:ext uri="{9D8B030D-6E8A-4147-A177-3AD203B41FA5}">
                      <a16:colId xmlns:a16="http://schemas.microsoft.com/office/drawing/2014/main" val="2645553370"/>
                    </a:ext>
                  </a:extLst>
                </a:gridCol>
              </a:tblGrid>
              <a:tr h="318004">
                <a:tc>
                  <a:txBody>
                    <a:bodyPr/>
                    <a:lstStyle/>
                    <a:p>
                      <a:pPr algn="ctr"/>
                      <a:r>
                        <a:rPr lang="en-US" dirty="0">
                          <a:latin typeface="Nunito Sans" pitchFamily="2" charset="0"/>
                        </a:rPr>
                        <a:t>2025</a:t>
                      </a:r>
                    </a:p>
                  </a:txBody>
                  <a:tcPr/>
                </a:tc>
                <a:tc>
                  <a:txBody>
                    <a:bodyPr/>
                    <a:lstStyle/>
                    <a:p>
                      <a:pPr algn="ctr"/>
                      <a:r>
                        <a:rPr lang="en-US" dirty="0">
                          <a:latin typeface="Nunito Sans" pitchFamily="2" charset="0"/>
                        </a:rPr>
                        <a:t>Percentage</a:t>
                      </a:r>
                    </a:p>
                  </a:txBody>
                  <a:tcPr/>
                </a:tc>
                <a:extLst>
                  <a:ext uri="{0D108BD9-81ED-4DB2-BD59-A6C34878D82A}">
                    <a16:rowId xmlns:a16="http://schemas.microsoft.com/office/drawing/2014/main" val="2960205174"/>
                  </a:ext>
                </a:extLst>
              </a:tr>
              <a:tr h="370840">
                <a:tc>
                  <a:txBody>
                    <a:bodyPr/>
                    <a:lstStyle/>
                    <a:p>
                      <a:pPr algn="ctr"/>
                      <a:r>
                        <a:rPr lang="en-US" dirty="0">
                          <a:latin typeface="Nunito Sans" pitchFamily="2" charset="0"/>
                        </a:rPr>
                        <a:t>Started</a:t>
                      </a:r>
                    </a:p>
                  </a:txBody>
                  <a:tcPr/>
                </a:tc>
                <a:tc>
                  <a:txBody>
                    <a:bodyPr/>
                    <a:lstStyle/>
                    <a:p>
                      <a:pPr algn="ctr"/>
                      <a:r>
                        <a:rPr lang="en-US" dirty="0">
                          <a:latin typeface="Nunito Sans" pitchFamily="2" charset="0"/>
                        </a:rPr>
                        <a:t>70.9%</a:t>
                      </a:r>
                    </a:p>
                  </a:txBody>
                  <a:tcPr/>
                </a:tc>
                <a:extLst>
                  <a:ext uri="{0D108BD9-81ED-4DB2-BD59-A6C34878D82A}">
                    <a16:rowId xmlns:a16="http://schemas.microsoft.com/office/drawing/2014/main" val="521147884"/>
                  </a:ext>
                </a:extLst>
              </a:tr>
              <a:tr h="370840">
                <a:tc>
                  <a:txBody>
                    <a:bodyPr/>
                    <a:lstStyle/>
                    <a:p>
                      <a:pPr algn="ctr"/>
                      <a:r>
                        <a:rPr lang="en-US" dirty="0">
                          <a:latin typeface="Nunito Sans" pitchFamily="2" charset="0"/>
                        </a:rPr>
                        <a:t>STD Approved</a:t>
                      </a:r>
                    </a:p>
                  </a:txBody>
                  <a:tcPr/>
                </a:tc>
                <a:tc>
                  <a:txBody>
                    <a:bodyPr/>
                    <a:lstStyle/>
                    <a:p>
                      <a:pPr algn="ctr"/>
                      <a:r>
                        <a:rPr lang="en-US" dirty="0">
                          <a:latin typeface="Nunito Sans" pitchFamily="2" charset="0"/>
                        </a:rPr>
                        <a:t>18.9%</a:t>
                      </a:r>
                    </a:p>
                  </a:txBody>
                  <a:tcPr/>
                </a:tc>
                <a:extLst>
                  <a:ext uri="{0D108BD9-81ED-4DB2-BD59-A6C34878D82A}">
                    <a16:rowId xmlns:a16="http://schemas.microsoft.com/office/drawing/2014/main" val="1947112267"/>
                  </a:ext>
                </a:extLst>
              </a:tr>
              <a:tr h="370840">
                <a:tc>
                  <a:txBody>
                    <a:bodyPr/>
                    <a:lstStyle/>
                    <a:p>
                      <a:pPr algn="ctr"/>
                      <a:r>
                        <a:rPr lang="en-US" dirty="0">
                          <a:latin typeface="Nunito Sans" pitchFamily="2" charset="0"/>
                        </a:rPr>
                        <a:t>EPI Approved</a:t>
                      </a:r>
                    </a:p>
                  </a:txBody>
                  <a:tcPr/>
                </a:tc>
                <a:tc>
                  <a:txBody>
                    <a:bodyPr/>
                    <a:lstStyle/>
                    <a:p>
                      <a:pPr algn="ctr"/>
                      <a:r>
                        <a:rPr lang="en-US" dirty="0">
                          <a:latin typeface="Nunito Sans" pitchFamily="2" charset="0"/>
                        </a:rPr>
                        <a:t>14.5%</a:t>
                      </a:r>
                    </a:p>
                  </a:txBody>
                  <a:tcPr/>
                </a:tc>
                <a:extLst>
                  <a:ext uri="{0D108BD9-81ED-4DB2-BD59-A6C34878D82A}">
                    <a16:rowId xmlns:a16="http://schemas.microsoft.com/office/drawing/2014/main" val="3530261195"/>
                  </a:ext>
                </a:extLst>
              </a:tr>
            </a:tbl>
          </a:graphicData>
        </a:graphic>
      </p:graphicFrame>
      <p:sp>
        <p:nvSpPr>
          <p:cNvPr id="8" name="TextBox 7">
            <a:extLst>
              <a:ext uri="{FF2B5EF4-FFF2-40B4-BE49-F238E27FC236}">
                <a16:creationId xmlns:a16="http://schemas.microsoft.com/office/drawing/2014/main" id="{518BA48B-B9DF-B3DB-8A0E-44AD3984D505}"/>
              </a:ext>
            </a:extLst>
          </p:cNvPr>
          <p:cNvSpPr txBox="1"/>
          <p:nvPr/>
        </p:nvSpPr>
        <p:spPr>
          <a:xfrm>
            <a:off x="1184263" y="3849838"/>
            <a:ext cx="4915046" cy="646331"/>
          </a:xfrm>
          <a:prstGeom prst="rect">
            <a:avLst/>
          </a:prstGeom>
          <a:noFill/>
        </p:spPr>
        <p:txBody>
          <a:bodyPr wrap="square" rtlCol="0">
            <a:spAutoFit/>
          </a:bodyPr>
          <a:lstStyle/>
          <a:p>
            <a:r>
              <a:rPr lang="en-US" dirty="0">
                <a:solidFill>
                  <a:srgbClr val="032659"/>
                </a:solidFill>
                <a:latin typeface="Roboto Bold" panose="02000000000000000000" pitchFamily="2" charset="0"/>
              </a:rPr>
              <a:t>* As of 7/17/2026</a:t>
            </a:r>
          </a:p>
          <a:p>
            <a:pPr algn="l"/>
            <a:endParaRPr lang="en-US" dirty="0">
              <a:latin typeface="Roboto Bold" panose="02000000000000000000" pitchFamily="2" charset="0"/>
            </a:endParaRPr>
          </a:p>
        </p:txBody>
      </p:sp>
      <p:sp>
        <p:nvSpPr>
          <p:cNvPr id="5" name="Slide Number Placeholder 4">
            <a:extLst>
              <a:ext uri="{FF2B5EF4-FFF2-40B4-BE49-F238E27FC236}">
                <a16:creationId xmlns:a16="http://schemas.microsoft.com/office/drawing/2014/main" id="{45A70282-7155-DE0B-402B-F11DFA50EDDD}"/>
              </a:ext>
            </a:extLst>
          </p:cNvPr>
          <p:cNvSpPr>
            <a:spLocks noGrp="1"/>
          </p:cNvSpPr>
          <p:nvPr>
            <p:ph type="sldNum" sz="quarter" idx="4"/>
          </p:nvPr>
        </p:nvSpPr>
        <p:spPr/>
        <p:txBody>
          <a:bodyPr/>
          <a:lstStyle/>
          <a:p>
            <a:pPr algn="l"/>
            <a:fld id="{7FC2952A-0647-46EA-8310-EDCEE27AFBD9}" type="slidenum">
              <a:rPr lang="en-US" smtClean="0"/>
              <a:pPr algn="l"/>
              <a:t>6</a:t>
            </a:fld>
            <a:endParaRPr lang="en-US" dirty="0"/>
          </a:p>
        </p:txBody>
      </p:sp>
    </p:spTree>
    <p:extLst>
      <p:ext uri="{BB962C8B-B14F-4D97-AF65-F5344CB8AC3E}">
        <p14:creationId xmlns:p14="http://schemas.microsoft.com/office/powerpoint/2010/main" val="228003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F337B-E14C-31F6-C517-273CEA71F5B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latin typeface="Aptos Display" panose="020B0004020202020204" pitchFamily="34" charset="0"/>
              </a:rPr>
              <a:t>CSTE 2026 Annual Conference Highlights </a:t>
            </a:r>
          </a:p>
        </p:txBody>
      </p:sp>
      <p:sp>
        <p:nvSpPr>
          <p:cNvPr id="4" name="TextBox 3">
            <a:extLst>
              <a:ext uri="{FF2B5EF4-FFF2-40B4-BE49-F238E27FC236}">
                <a16:creationId xmlns:a16="http://schemas.microsoft.com/office/drawing/2014/main" id="{3A246FB6-4C7C-E61D-D79E-75CBA0434F6D}"/>
              </a:ext>
            </a:extLst>
          </p:cNvPr>
          <p:cNvSpPr txBox="1"/>
          <p:nvPr/>
        </p:nvSpPr>
        <p:spPr>
          <a:xfrm>
            <a:off x="1909008" y="6504057"/>
            <a:ext cx="6096000"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FCF4E7"/>
                </a:solidFill>
                <a:effectLst/>
                <a:uLnTx/>
                <a:uFillTx/>
                <a:latin typeface="Roboto Bold" panose="02000000000000000000" pitchFamily="2" charset="0"/>
                <a:hlinkClick r:id="rId4" action="ppaction://hlinksldjump">
                  <a:extLst>
                    <a:ext uri="{A12FA001-AC4F-418D-AE19-62706E023703}">
                      <ahyp:hlinkClr xmlns:ahyp="http://schemas.microsoft.com/office/drawing/2018/hyperlinkcolor" val="tx"/>
                    </a:ext>
                  </a:extLst>
                </a:hlinkClick>
              </a:rPr>
              <a:t>Section 508 alternative text version available on slide </a:t>
            </a:r>
            <a:r>
              <a:rPr lang="en-US" sz="1700" dirty="0">
                <a:solidFill>
                  <a:srgbClr val="FCF4E7"/>
                </a:solidFill>
                <a:latin typeface="Roboto Bold" panose="02000000000000000000" pitchFamily="2" charset="0"/>
                <a:hlinkClick r:id="rId4" action="ppaction://hlinksldjump">
                  <a:extLst>
                    <a:ext uri="{A12FA001-AC4F-418D-AE19-62706E023703}">
                      <ahyp:hlinkClr xmlns:ahyp="http://schemas.microsoft.com/office/drawing/2018/hyperlinkcolor" val="tx"/>
                    </a:ext>
                  </a:extLst>
                </a:hlinkClick>
              </a:rPr>
              <a:t>39</a:t>
            </a:r>
            <a:r>
              <a:rPr kumimoji="0" lang="en-US" sz="1700" b="0" i="0" u="none" strike="noStrike" kern="1200" cap="none" spc="0" normalizeH="0" baseline="0" noProof="0" dirty="0">
                <a:ln>
                  <a:noFill/>
                </a:ln>
                <a:solidFill>
                  <a:srgbClr val="FCF4E7"/>
                </a:solidFill>
                <a:effectLst/>
                <a:uLnTx/>
                <a:uFillTx/>
                <a:latin typeface="Roboto Bold" panose="02000000000000000000" pitchFamily="2" charset="0"/>
                <a:hlinkClick r:id="rId4" action="ppaction://hlinksldjump">
                  <a:extLst>
                    <a:ext uri="{A12FA001-AC4F-418D-AE19-62706E023703}">
                      <ahyp:hlinkClr xmlns:ahyp="http://schemas.microsoft.com/office/drawing/2018/hyperlinkcolor" val="tx"/>
                    </a:ext>
                  </a:extLst>
                </a:hlinkClick>
              </a:rPr>
              <a:t>   </a:t>
            </a:r>
            <a:endParaRPr kumimoji="0" lang="en-US" sz="1700" b="0" i="0" u="none" strike="noStrike" kern="1200" cap="none" spc="0" normalizeH="0" baseline="0" noProof="0" dirty="0">
              <a:ln>
                <a:noFill/>
              </a:ln>
              <a:solidFill>
                <a:srgbClr val="FCF4E7"/>
              </a:solidFill>
              <a:effectLst/>
              <a:uLnTx/>
              <a:uFillTx/>
              <a:latin typeface="Roboto Bold" panose="02000000000000000000" pitchFamily="2" charset="0"/>
              <a:ea typeface="+mn-ea"/>
              <a:cs typeface="+mn-cs"/>
            </a:endParaRPr>
          </a:p>
        </p:txBody>
      </p:sp>
    </p:spTree>
    <p:extLst>
      <p:ext uri="{BB962C8B-B14F-4D97-AF65-F5344CB8AC3E}">
        <p14:creationId xmlns:p14="http://schemas.microsoft.com/office/powerpoint/2010/main" val="3064438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6764-B856-04DA-974E-3344606078C1}"/>
              </a:ext>
            </a:extLst>
          </p:cNvPr>
          <p:cNvSpPr>
            <a:spLocks noGrp="1"/>
          </p:cNvSpPr>
          <p:nvPr>
            <p:ph type="title"/>
          </p:nvPr>
        </p:nvSpPr>
        <p:spPr>
          <a:xfrm>
            <a:off x="838200" y="1028567"/>
            <a:ext cx="10515600" cy="1115122"/>
          </a:xfrm>
        </p:spPr>
        <p:txBody>
          <a:bodyPr>
            <a:noAutofit/>
          </a:bodyPr>
          <a:lstStyle/>
          <a:p>
            <a:pPr algn="ctr"/>
            <a:r>
              <a:rPr lang="en-US" sz="3600" b="1" dirty="0">
                <a:latin typeface="Aptos Display" panose="020B0004020202020204" pitchFamily="34" charset="0"/>
              </a:rPr>
              <a:t>Highlights from 2026 CSTE Annual Conference  </a:t>
            </a:r>
          </a:p>
        </p:txBody>
      </p:sp>
      <p:sp>
        <p:nvSpPr>
          <p:cNvPr id="3" name="Content Placeholder 2">
            <a:extLst>
              <a:ext uri="{FF2B5EF4-FFF2-40B4-BE49-F238E27FC236}">
                <a16:creationId xmlns:a16="http://schemas.microsoft.com/office/drawing/2014/main" id="{F262CCB9-CC69-6DA3-B550-F5117DE2C435}"/>
              </a:ext>
            </a:extLst>
          </p:cNvPr>
          <p:cNvSpPr>
            <a:spLocks noGrp="1"/>
          </p:cNvSpPr>
          <p:nvPr>
            <p:ph idx="1"/>
          </p:nvPr>
        </p:nvSpPr>
        <p:spPr>
          <a:xfrm>
            <a:off x="838200" y="2005802"/>
            <a:ext cx="10515600" cy="3924417"/>
          </a:xfrm>
        </p:spPr>
        <p:txBody>
          <a:bodyPr vert="horz" lIns="91440" tIns="45720" rIns="91440" bIns="45720" rtlCol="0" anchor="t">
            <a:normAutofit fontScale="92500" lnSpcReduction="20000"/>
          </a:bodyPr>
          <a:lstStyle/>
          <a:p>
            <a:pPr marL="0" indent="0">
              <a:buNone/>
            </a:pPr>
            <a:r>
              <a:rPr lang="en-US" b="1" dirty="0">
                <a:latin typeface=""/>
              </a:rPr>
              <a:t>Agenda:</a:t>
            </a:r>
          </a:p>
          <a:p>
            <a:r>
              <a:rPr lang="en-US" dirty="0">
                <a:latin typeface=""/>
              </a:rPr>
              <a:t>Conference Theme – A Beacon for Public Health: Epidemiology Guiding the Way for 75 Years and Beyond</a:t>
            </a:r>
          </a:p>
          <a:p>
            <a:r>
              <a:rPr lang="en-US" dirty="0">
                <a:latin typeface=""/>
              </a:rPr>
              <a:t>Overview of 2026 CSTE Annual Conference</a:t>
            </a:r>
          </a:p>
          <a:p>
            <a:r>
              <a:rPr lang="en-US" dirty="0">
                <a:latin typeface=""/>
              </a:rPr>
              <a:t>Plenary Sessions</a:t>
            </a:r>
          </a:p>
          <a:p>
            <a:r>
              <a:rPr lang="en-US" dirty="0">
                <a:latin typeface=""/>
              </a:rPr>
              <a:t>Sunday Workshop Review</a:t>
            </a:r>
          </a:p>
          <a:p>
            <a:r>
              <a:rPr lang="en-US" dirty="0">
                <a:latin typeface=""/>
                <a:ea typeface="+mn-lt"/>
                <a:cs typeface="+mn-lt"/>
              </a:rPr>
              <a:t>Highlights from the Surveillance/Informatics Track</a:t>
            </a:r>
          </a:p>
          <a:p>
            <a:r>
              <a:rPr lang="en-US" dirty="0">
                <a:latin typeface=""/>
                <a:ea typeface="+mn-lt"/>
                <a:cs typeface="+mn-lt"/>
              </a:rPr>
              <a:t>Review of Approved 2026 Position Statements </a:t>
            </a:r>
          </a:p>
          <a:p>
            <a:r>
              <a:rPr lang="en-US" dirty="0">
                <a:latin typeface=""/>
              </a:rPr>
              <a:t>Surveillance/Informatics and Data Modernization Updates</a:t>
            </a:r>
          </a:p>
          <a:p>
            <a:r>
              <a:rPr lang="en-US" dirty="0">
                <a:latin typeface=""/>
              </a:rPr>
              <a:t>Q&amp;A</a:t>
            </a:r>
          </a:p>
          <a:p>
            <a:endParaRPr lang="en-US" dirty="0">
              <a:latin typeface=""/>
            </a:endParaRPr>
          </a:p>
          <a:p>
            <a:endParaRPr lang="en-US" dirty="0">
              <a:latin typeface=""/>
            </a:endParaRPr>
          </a:p>
          <a:p>
            <a:endParaRPr lang="en-US" dirty="0">
              <a:latin typeface=""/>
            </a:endParaRPr>
          </a:p>
        </p:txBody>
      </p:sp>
    </p:spTree>
    <p:extLst>
      <p:ext uri="{BB962C8B-B14F-4D97-AF65-F5344CB8AC3E}">
        <p14:creationId xmlns:p14="http://schemas.microsoft.com/office/powerpoint/2010/main" val="2032530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2E2D-A729-A777-51BF-2A44C4A4D5AD}"/>
              </a:ext>
            </a:extLst>
          </p:cNvPr>
          <p:cNvSpPr>
            <a:spLocks noGrp="1"/>
          </p:cNvSpPr>
          <p:nvPr>
            <p:ph type="title"/>
          </p:nvPr>
        </p:nvSpPr>
        <p:spPr>
          <a:xfrm>
            <a:off x="838200" y="681037"/>
            <a:ext cx="10515600" cy="1009651"/>
          </a:xfrm>
        </p:spPr>
        <p:txBody>
          <a:bodyPr>
            <a:normAutofit/>
          </a:bodyPr>
          <a:lstStyle/>
          <a:p>
            <a:pPr algn="ctr"/>
            <a:r>
              <a:rPr lang="en-US" sz="3600" b="1" dirty="0">
                <a:latin typeface="Aptos" panose="020B0004020202020204" pitchFamily="34" charset="0"/>
              </a:rPr>
              <a:t>Overview of 2026 CSTE Annual Conference</a:t>
            </a:r>
          </a:p>
        </p:txBody>
      </p:sp>
      <p:sp>
        <p:nvSpPr>
          <p:cNvPr id="3" name="Content Placeholder 2">
            <a:extLst>
              <a:ext uri="{FF2B5EF4-FFF2-40B4-BE49-F238E27FC236}">
                <a16:creationId xmlns:a16="http://schemas.microsoft.com/office/drawing/2014/main" id="{5E5F1910-1911-8C24-3837-4B28596D3A04}"/>
              </a:ext>
            </a:extLst>
          </p:cNvPr>
          <p:cNvSpPr>
            <a:spLocks noGrp="1"/>
          </p:cNvSpPr>
          <p:nvPr>
            <p:ph idx="1"/>
          </p:nvPr>
        </p:nvSpPr>
        <p:spPr>
          <a:xfrm>
            <a:off x="838200" y="1825625"/>
            <a:ext cx="10515600" cy="3839195"/>
          </a:xfrm>
        </p:spPr>
        <p:txBody>
          <a:bodyPr/>
          <a:lstStyle/>
          <a:p>
            <a:r>
              <a:rPr lang="en-US" dirty="0">
                <a:latin typeface="Aptos" panose="020B0004020202020204" pitchFamily="34" charset="0"/>
              </a:rPr>
              <a:t>Registered Attendees: 2,473</a:t>
            </a:r>
          </a:p>
          <a:p>
            <a:pPr lvl="1"/>
            <a:r>
              <a:rPr lang="en-US" dirty="0">
                <a:latin typeface="Aptos" panose="020B0004020202020204" pitchFamily="34" charset="0"/>
              </a:rPr>
              <a:t>2,405 attendees onsite </a:t>
            </a:r>
          </a:p>
          <a:p>
            <a:r>
              <a:rPr lang="en-US" dirty="0">
                <a:latin typeface="Aptos" panose="020B0004020202020204" pitchFamily="34" charset="0"/>
              </a:rPr>
              <a:t>99 breakout sessions</a:t>
            </a:r>
          </a:p>
          <a:p>
            <a:r>
              <a:rPr lang="en-US" dirty="0">
                <a:latin typeface="Aptos" panose="020B0004020202020204" pitchFamily="34" charset="0"/>
              </a:rPr>
              <a:t>4 EpiVision sessions</a:t>
            </a:r>
          </a:p>
          <a:p>
            <a:r>
              <a:rPr lang="en-US" dirty="0">
                <a:latin typeface="Aptos" panose="020B0004020202020204" pitchFamily="34" charset="0"/>
              </a:rPr>
              <a:t>83 discussion sessions</a:t>
            </a:r>
          </a:p>
          <a:p>
            <a:r>
              <a:rPr lang="en-US" dirty="0">
                <a:latin typeface="Aptos" panose="020B0004020202020204" pitchFamily="34" charset="0"/>
              </a:rPr>
              <a:t>173 poster presentations</a:t>
            </a:r>
          </a:p>
          <a:p>
            <a:r>
              <a:rPr lang="en-US" dirty="0">
                <a:latin typeface="Aptos" panose="020B0004020202020204" pitchFamily="34" charset="0"/>
              </a:rPr>
              <a:t>Thursday: Annual Business Meeting</a:t>
            </a:r>
          </a:p>
        </p:txBody>
      </p:sp>
    </p:spTree>
    <p:extLst>
      <p:ext uri="{BB962C8B-B14F-4D97-AF65-F5344CB8AC3E}">
        <p14:creationId xmlns:p14="http://schemas.microsoft.com/office/powerpoint/2010/main" val="3317754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BE847D5C422746BB31C200FF14AD3B" ma:contentTypeVersion="17" ma:contentTypeDescription="Create a new document." ma:contentTypeScope="" ma:versionID="8bfc2fb91f54dfd1f14099dd8ca5d2c8">
  <xsd:schema xmlns:xsd="http://www.w3.org/2001/XMLSchema" xmlns:xs="http://www.w3.org/2001/XMLSchema" xmlns:p="http://schemas.microsoft.com/office/2006/metadata/properties" xmlns:ns2="8b4aea66-1681-4012-8dbc-a57a06c7a75d" xmlns:ns3="b223e2c5-812f-4dd4-adf7-8f807077d16d" targetNamespace="http://schemas.microsoft.com/office/2006/metadata/properties" ma:root="true" ma:fieldsID="93e21f9c1a72adb42f041c5adb478a3d" ns2:_="" ns3:_="">
    <xsd:import namespace="8b4aea66-1681-4012-8dbc-a57a06c7a75d"/>
    <xsd:import namespace="b223e2c5-812f-4dd4-adf7-8f807077d1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4aea66-1681-4012-8dbc-a57a06c7a7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ace28af-2bc3-4da0-8f41-6064386be023"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23e2c5-812f-4dd4-adf7-8f807077d16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fbe1544-285f-43e9-9812-7e03bf7d03d4}" ma:internalName="TaxCatchAll" ma:showField="CatchAllData" ma:web="b223e2c5-812f-4dd4-adf7-8f807077d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223e2c5-812f-4dd4-adf7-8f807077d16d" xsi:nil="true"/>
    <lcf76f155ced4ddcb4097134ff3c332f xmlns="8b4aea66-1681-4012-8dbc-a57a06c7a75d">
      <Terms xmlns="http://schemas.microsoft.com/office/infopath/2007/PartnerControls"/>
    </lcf76f155ced4ddcb4097134ff3c332f>
  </documentManagement>
</p:properties>
</file>

<file path=customXml/item4.xml><?xml version="1.0" encoding="utf-8"?>
<PAW xmlns="http://www.net-centric.com/PAWPP">
  <Shape xmlns="" ID="dAvPRUk9sLKii68iWu+cFHimN8A=" pdftag="H2" isBookmarkSet="no" bookmark="yes" Order="_x0032_"/>
  <Shape xmlns="" ID="W3Thyci69iknEdO7b5wGFfvmkec=" pdftag="P" isBookmarkSet="no" bookmark="no" Order="_x0031_"/>
  <Shape xmlns="" ID="R5t4VOnPcGQSVi0RgENUyAYKoME=" pdftag="P" isBookmarkSet="no" bookmark="no" Order="_x0033_"/>
  <Shape xmlns="" ID="zKZX3cfxz6QmSLtSac9iXqFT8E4=" pdftag="P" isBookmarkSet="no" bookmark="no" Order="_x0034_"/>
  <Shape xmlns="" ID="IR/JB2/xWYiPMEci6LmvVQEuLzU=" pdftag="P" isBookmarkSet="no" bookmark="no" Order="_x0031_"/>
  <Shape xmlns="" ID="YRCEH+uOvnds9nv82ktL+eN/yz0=" pdftag="H2" isBookmarkSet="no" bookmark="yes" Order="_x0032_"/>
  <Shape xmlns="" ID="8tIpA3Fm6wHGIACkQtEn527k90Y=" pdftag="P" isBookmarkSet="no" bookmark="no" Order="_x0033_"/>
  <Shape xmlns="" ID="NfIIs2MycKEbTgVdIb09jQsKysw=" Order="_x0034_" formula="no" inline="no" isBookmarkSet="no" artifact="_x0031_" pdftag="_x005B_Artifact_x005D_" validate="no"/>
  <Shape xmlns="" ID="i0hjnoh/D9lp1WxooEZZwKPtHNQ=" pdftag="Figure" artifact="_x0031_" isBookmarkSet="no" Lang="" Order="_x0034_" validate="no"/>
  <Shape xmlns="" ID="Ze4FTWOpvAd0PvsDFI/fBuLUCUA=" pdftag="Figure" artifact="_x0031_" isBookmarkSet="no" Lang="" Order="_x0035_" validate="no"/>
  <Shape xmlns="" ID="jyCeXFr12BdJgT3HtDgc+3r3aY8=" pdftag="Figure" artifact="_x0031_" isBookmarkSet="no" Lang="" Order="_x0037_" validate="no"/>
  <Shape xmlns="" ID="CQ7zXvKY68AQhUe714kEmIJrrtk=" Order="_x0039_" pdftag="_x005B_Artifact_x005D_" isBookmarkSet="no" bookmark="no"/>
  <Shape xmlns="" ID="+iPwwewxxnYyh/U+m9bRfcssfpM=" artifact="_x0030_" formula="no" pdftag="Figure" isBookmarkSet="no" Lang="" bookmark="no" Order="_x0036_" validate="no"/>
  <Shape xmlns="" ID="wLitbJ+EYeLHWOhyEDJf81/+ngE=" pdftag="H2" isBookmarkSet="no" bookmark="yes" Order="_x0031_"/>
  <Shape xmlns="" ID="S0uefJvU4u8B6B6+BwbQBx4qjek=" pdftag="P" isBookmarkSet="no" bookmark="no" Order="_x0032_"/>
  <Shape xmlns="" ID="lUyLCQ+RYZVoChxeFPBUwStAvXY=" Order="_x0031_" artifact="_x0031_" isBookmarkSet="no" formula="no" Lang="" pdftag="_x005B_Artifact_x005D_" validate="no"/>
  <Shape xmlns="" ID="J4iH1pz1VEy5Mu85TFJdpv4KtmY=" Order="_x0034_" pdftag="_x005B_Artifact_x005D_" isBookmarkSet="no" bookmark="no"/>
  <Shape xmlns="" ID="+cXDywDXIthvddDkQYbVFdepUuA=" pdftag="H2" isBookmarkSet="no" bookmark="yes" Order="_x0031_"/>
  <Shape xmlns="" ID="jJERCVNRGB7Z4garwm5q6WiG2Gw=" pdftag="P" isBookmarkSet="no" bookmark="no" Order="_x0032_"/>
  <Shape xmlns="" ID="BE88WhCnLir5HkhOcICjizOigB8=" Order="_x0033_" pdftag="_x005B_Artifact_x005D_" isBookmarkSet="no" bookmark="no"/>
  <Shape xmlns="" ID="KnSVHc/T3ZSUbMKyLH+jaXljdDc=" pdftag="H2" isBookmarkSet="no" bookmark="yes" Order="_x0031_"/>
  <Shape xmlns="" ID="1pDFRTyXLQJxc3BeAjZbiMCjLL0=" pdftag="P" isBookmarkSet="no" bookmark="no" Order="_x0032_"/>
  <Shape xmlns="" ID="aZy0IHkZlYKyPR4buxM2RLO5P2A=" Order="_x0033_" pdftag="_x005B_Artifact_x005D_" isBookmarkSet="no" bookmark="no"/>
  <Shape xmlns="" ID="XmjguFEsSb3rslyqowDNpRn09zo=" pdftag="H2" isBookmarkSet="no" bookmark="yes" Order="_x0031_"/>
  <Shape xmlns="" ID="0105u7AzjVgngJr5FjRqGldS7BE=" Order="_x0031_" artifact="_x0031_" isBookmarkSet="no" formula="no" Lang="" pdftag="_x005B_Artifact_x005D_" validate="no"/>
  <Shape xmlns="" ID="ukk8BVStyOwvmoD9LWgv0qrL194=" pdftag="P" isBookmarkSet="no" Order="_x0032_"/>
  <Shape xmlns="" ID="Xla56NfFPpeztgiegMOLtfe21bQ=" pdftag="P" isBookmarkSet="no" bookmark="no" Order="_x0033_"/>
  <Shape xmlns="" ID="AuaRCizQSbHwQL3JGLN2p2AdHws=" pdftag="P" isBookmarkSet="no" bookmark="no" Order="_x0034_"/>
  <Shape xmlns="" ID="qeWjcP59GQzFQLYVQbMuW2XnVGk=" pdftag="P" isBookmarkSet="no" bookmark="no" Order="_x0035_"/>
  <Shape xmlns="" ID="6YR1j6OWEdd7VyeiQVXKeGoanpc=" Order="_x0037_" pdftag="_x005B_Artifact_x005D_" isBookmarkSet="no" bookmark="no"/>
  <Shape xmlns="" ID="1bXLpV//1wnRhaDanM+11/nWh6s=" pdftag="H1" isBookmarkSet="no" bookmark="yes" Order="_x0031_"/>
  <Shape xmlns="" ID="WY+01Yfcadd0DWDANxoolw1QsIc=" pdftag="P" isBookmarkSet="no" bookmark="no" Order="_x0032_"/>
  <Shape xmlns="" ID="WNZNGZ3hpiUyX2SEs7RlFaiL5jo=" pdftag="H2" isBookmarkSet="no" bookmark="yes" Order="_x0031_"/>
  <Shape xmlns="" ID="qTbryL6WYl7/Fe9TYGPmNt/hnCs=" pdftag="P" isBookmarkSet="no" bookmark="no" Order="_x0032_"/>
  <Shape xmlns="" ID="i+IYfkZlRY3pLRKrWr/heMZL0Ps=" pdftag="H2" isBookmarkSet="no" bookmark="yes" Order="_x0031_"/>
  <Shape xmlns="" ID="CU9JDY7YkeaAdKYJ/Ljj0Xqa3RI=" pdftag="P" isBookmarkSet="no" bookmark="no" Order="_x0032_"/>
  <Shape xmlns="" ID="y93RfMmhUPLI06tZWbBaBNEbqcc=" pdftag="H2" isBookmarkSet="no" bookmark="yes" Order="_x0031_"/>
  <Shape xmlns="" ID="osxU5uPGw6hETc8vQdTpVNjVza4=" artifact="_x0030_" formula="no" pdftag="Figure" isBookmarkSet="no" Lang="" bookmark="no" Order="_x0032_" validate="no"/>
  <Shape xmlns="" ID="fIILCAN+314Q6N6dlhxUKRTzEfc=" pdftag="P" isBookmarkSet="no" bookmark="no" Order="_x0033_"/>
  <Shape xmlns="" ID="dF0BfQJKhpzYB+MZ9tBHjUAH52o=" pdftag="H2" isBookmarkSet="no" bookmark="yes" Order="_x0031_"/>
  <Shape xmlns="" ID="20Y8xWKLdMKLn7i1aBbCOKvHIkQ=" pdftag="P" isBookmarkSet="no" bookmark="no" Order="_x0034_"/>
  <Shape xmlns="" ID="PgEG+cj3zKOqq6ZYyzLGcCBSzGs=" Order="_x0033_" artifact="_x0031_" isBookmarkSet="no" pdftag="_x005B_Artifact_x005D_" validate="no"/>
  <Shape xmlns="" ID="JW4FVqh5Ka4yu2jQwpyIdaYgRLw=" pdftag="P" isBookmarkSet="no" bookmark="no" Order="_x0032_"/>
  <Shape xmlns="" ID="UtsiJMV2ayPh3JxR3I/H4tGpjV8=" Order="_x0032_" artifact="_x0031_" isBookmarkSet="no" pdftag="_x005B_Artifact_x005D_" validate="no"/>
  <Shape xmlns="" ID="uwUo7Hq8hH5UK7lt/+LQI5J2kPs=" pdftag="P" isBookmarkSet="no" bookmark="no" Order="_x0033_"/>
  <Shape xmlns="" ID="97IBT0xCVltKnJ9KVVgbR+22VIk=" pdftag="H2" isBookmarkSet="no" bookmark="yes" Order="_x0031_"/>
  <Shape xmlns="" ID="kAqjTQUsdlCt0tExATrZItA9fn8=" pdftag="P" isBookmarkSet="no" bookmark="no" Order="_x0032_"/>
  <Shape xmlns="" ID="q28em6p9ROWoOg3dpP+cUsYyJmI=" pdftag="H2" isBookmarkSet="no" bookmark="yes" Order="_x0031_"/>
  <Shape xmlns="" ID="st+KpjGGoROPaUNcuntHin4ltRI=" pdftag="P" isBookmarkSet="no" bookmark="no" Order="_x0032_"/>
  <Shape xmlns="" ID="hxTLFTbNvAqFAw+Mw7c/+PFb5Dc=" pdftag="H2" isBookmarkSet="no" bookmark="yes" Order="_x0031_"/>
  <Shape xmlns="" ID="2hZ2OS8tU6oyNK+DsUXtjmWy9Ag=" pdftag="P" isBookmarkSet="no" bookmark="no" Order="_x0033_"/>
  <Shape xmlns="" ID="U3bwxLbEKD0kQ5NZaDN2NtNMlWQ=" artifact="_x0030_" formula="no" pdftag="Figure" isBookmarkSet="no" Lang="" bookmark="no" Order="_x0032_" validate="no"/>
  <Shape xmlns="" ID="vxDIKCh5Sbp24GZdsOoxNJh9WA0=" pdftag="H2" isBookmarkSet="no" bookmark="yes" Order="_x0031_"/>
  <Shape xmlns="" ID="KRqd+KN1/s3nGJdDinI+gUmiED4=" pdftag="P" isBookmarkSet="no" bookmark="no" Order="_x0032_"/>
  <Shape xmlns="" ID="rkyC+QO/7h8s+ikPC3hI+AKY1kI=" pdftag="H2" isBookmarkSet="no" bookmark="yes" Order="_x0031_"/>
  <Shape xmlns="" ID="goaZE6+t8yUHUw++pZbcgkuzAWk=" pdftag="P" isBookmarkSet="no" bookmark="no" Order="_x0032_"/>
  <Shape xmlns="" ID="iYG9KEAPCwdd7IxFw8wwOyxIyK4=" pdftag="H2" isBookmarkSet="no" bookmark="yes" Order="_x0031_"/>
  <Shape xmlns="" ID="mM24Paod+MzXI2eVs2nOJ4MQJAs=" pdftag="P" isBookmarkSet="no" bookmark="no" Order="_x0032_"/>
  <Shape xmlns="" ID="4ANct96HT/lY6Ru/lQsY5CAeZ1I=" pdftag="H2" isBookmarkSet="no" bookmark="yes" Order="_x0031_"/>
  <Shape xmlns="" ID="0feKAQxuBQMZ+QiW4uszK2TBT3c=" pdftag="P" isBookmarkSet="no" bookmark="no" Order="_x0032_"/>
  <Shape xmlns="" ID="+AkEadRsyuRqOpOBNHK56V0h1tg=" pdftag="H2" isBookmarkSet="no" bookmark="yes" Order="_x0031_"/>
  <Shape xmlns="" ID="S3AquxnumXS17B2Vbq7vSIlNREo=" pdftag="H2" isBookmarkSet="no" bookmark="yes" Order="_x0031_"/>
  <Shape xmlns="" ID="u1iYwNvSZkwOmwms0LX7d0HEdWw=" pdftag="P" isBookmarkSet="no" bookmark="no" Order="_x0032_"/>
  <Shape xmlns="" ID="80/mYsneDR4DNcZ5PFlR6PjoajA=" pdftag="H2" isBookmarkSet="no" bookmark="yes" Order="_x0031_"/>
  <Shape xmlns="" ID="0ZLq2LhEG3Hapj5mJ8idOb0/JmQ=" pdftag="P" isBookmarkSet="no" bookmark="no" Order="_x0032_"/>
  <Shape xmlns="" ID="4ruTzbTiPoA2XErfiSc+lsNSGdU=" pdftag="H2" isBookmarkSet="no" bookmark="yes" Order="_x0031_"/>
  <Shape xmlns="" ID="pWnLC1qzc/ztZhMGuXpSV2S7q7M=" pdftag="P" isBookmarkSet="no" bookmark="no" Order="_x0032_"/>
  <Shape xmlns="" ID="ZZScXOopvF2DrkbOcn2JKicsE4o=" pdftag="H2" isBookmarkSet="no" bookmark="yes" Order="_x0031_"/>
  <Shape xmlns="" ID="eFjDMh0ngQtRgG6gSznzawQOJdk=" pdftag="P" isBookmarkSet="no" bookmark="no" Order="_x0032_"/>
  <Shape xmlns="" ID="+Ek/jk2xRXBMyVjVmj00iB9ajIw=" pdftag="H2" isBookmarkSet="no" bookmark="yes" Order="_x0031_"/>
  <Shape xmlns="" ID="grFo+mxQ6yMbLHXiFouCvJJXkLA=" pdftag="P" isBookmarkSet="no" bookmark="no" Order="_x0032_"/>
  <Shape xmlns="" ID="dlQsvr8W2N57Zx12Zbr+dp7aoT8=" pdftag="H2" isBookmarkSet="no" bookmark="yes" Order="_x0031_"/>
  <Shape xmlns="" ID="ODC5b+OsTbKnh+ba0uayLiCTh+w=" pdftag="P" isBookmarkSet="no" bookmark="no" Order="_x0032_"/>
  <Shape xmlns="" ID="rp2IP6NbNCXKp4pWaLnE7QFcwio=" pdftag="H2" isBookmarkSet="no" bookmark="yes" Order="_x0031_"/>
  <Shape xmlns="" ID="Wsw04t4+PywPhr8HkVJkAaIWGA8=" pdftag="P" isBookmarkSet="no" bookmark="no" Order="_x0032_"/>
  <Shape xmlns="" ID="4G1NGlLokbAaLASqAiCltuLZ4IE=" pdftag="H2" isBookmarkSet="no" bookmark="yes" Order="_x0031_"/>
  <Shape xmlns="" ID="X+iGsuLX4bB5kux/cdhgwrt0TUs=" pdftag="P" isBookmarkSet="no" bookmark="no" Order="_x0032_"/>
  <Shape xmlns="" ID="OaegINcYKMGto99KXwd9+XXPgRg=" pdftag="H2" isBookmarkSet="no" bookmark="yes" Order="_x0031_"/>
  <Shape xmlns="" ID="ZHdqwEBxV7j2HjyXkbfekwjr0O8=" pdftag="P" isBookmarkSet="no" bookmark="no" Order="_x0032_"/>
  <Shape xmlns="" ID="hkLOO31UoWa+iyCEWpO13cFzgu4=" pdftag="H2" isBookmarkSet="no" bookmark="yes" Order="_x0031_"/>
  <Shape xmlns="" ID="UfcoKpX2WjoLq3tv1kyOGJZtdOo=" pdftag="P" isBookmarkSet="no" bookmark="no" Order="_x0032_"/>
  <Shape xmlns="" ID="tNZUYIc+W3IZWNS9IB6vAkq3QhU=" pdftag="H2" isBookmarkSet="no" bookmark="yes" Order="_x0031_"/>
  <Shape xmlns="" ID="OvsvPaOIcyG6vq3+0o+33EgC78w=" pdftag="P" isBookmarkSet="no" bookmark="no" Order="_x0032_"/>
  <Shape xmlns="" ID="MP4SlLsx5d2pByHZhkVL7v4s114=" pdftag="H2" isBookmarkSet="no" bookmark="yes" Order="_x0031_"/>
  <Shape xmlns="" ID="nntKTt/7DSk80QBNMTQsgdQXyGI=" pdftag="P" isBookmarkSet="no" bookmark="no" Order="_x0032_"/>
  <Shape xmlns="" ID="cXeLI7sjQ0PaKcu03S35PFjdArk=" pdftag="H2" isBookmarkSet="no" bookmark="yes" Order="_x0031_"/>
  <Shape xmlns="" ID="F6ZqFIxRZN2nKFY/8PolDrG5hN4=" pdftag="P" isBookmarkSet="no" bookmark="no" Order="_x0033_"/>
  <Shape xmlns="" ID="oKpxMl8cg5JXAtZ5Flrjsn+a2/A=" artifact="_x0030_" formula="no" pdftag="Figure" isBookmarkSet="no" Lang="" bookmark="no" Order="_x0032_" validate="no"/>
  <Shape xmlns="" ID="B59L+hWu4h+yMfscKEZTHPgGJR4=" pdftag="P" isBookmarkSet="no" bookmark="no" Order="_x0034_"/>
  <Shape xmlns="" ID="QpNLbJX5Mgtyb/hozn5Xh/YNJIw=" pdftag="H2" isBookmarkSet="no" bookmark="yes" Order="_x0031_"/>
  <Shape xmlns="" ID="y44dj0OsTAZQaDiD3JaZS+ucJUc=" pdftag="P" isBookmarkSet="no" bookmark="no" Order="_x0033_"/>
  <Shape xmlns="" ID="Wcox4ivYrlidXSPs8o+vTTTy5fo=" artifact="_x0030_" formula="no" pdftag="Figure" isBookmarkSet="no" Lang="" bookmark="no" Order="_x0032_" validate="no"/>
  <Shape xmlns="" ID="PvS3weDP3iRBsxgGK1OqWuGDs3U=" pdftag="P" isBookmarkSet="no" bookmark="no" Order="_x0034_"/>
  <Shape xmlns="" ID="QeAsV+qmt4sjCVMG/ShODm0bjXs=" pdftag="H2" isBookmarkSet="no" bookmark="yes" Order="_x0031_"/>
  <Shape xmlns="" ID="D6zy21I5SmG8YWlsPi7AjByA3Xs=" pdftag="P" isBookmarkSet="no" bookmark="no" Order="_x0032_"/>
  <Shape xmlns="" ID="OC4Hvnv/4DqWy3HfosCZLEWZ0kY=" pdftag="H2" isBookmarkSet="no" bookmark="yes" Order="_x0031_"/>
  <Shape xmlns="" ID="XNFzJk/uZbyogsu/OR2rU9lXyRY=" pdftag="Figure" artifact="_x0030_" isBookmarkSet="no" Lang="" Order="_x0032_" validate="no"/>
  <Shape xmlns="" ID="uhjVNEfokp+NycGkfHovhI4Wcwc=" Order="_x0031_2" artifact="_x0031_" isBookmarkSet="no" bookmark="no" pdftag="_x005B_Artifact_x005D_" validate="no"/>
  <Shape xmlns="" ID="+wAhxVeJ2j7hV6uAEPmktPPA5lc=" Order="_x0035_" artifact="_x0031_" isBookmarkSet="no" formula="no" Lang="" pdftag="_x005B_Artifact_x005D_" validate="no"/>
  <Shape xmlns="" ID="6liwDSoa8cbLKvqKBSnSfEUe4a4=" Order="_x0037_" artifact="_x0031_" isBookmarkSet="no" formula="no" Lang="" pdftag="_x005B_Artifact_x005D_" validate="no"/>
  <Shape xmlns="" ID="5TdCD5jBwkM65u+5KxmTSwO7Q2c=" Order="_x0039_" artifact="_x0031_" isBookmarkSet="no" formula="no" Lang="" pdftag="_x005B_Artifact_x005D_" validate="no"/>
  <Shape xmlns="" ID="ku5Yp++99jdHEZCsUWg0Yj8TWfk=" Order="_x0036_" artifact="_x0031_" isBookmarkSet="no" formula="no" Lang="" pdftag="_x005B_Artifact_x005D_" validate="no"/>
  <Shape xmlns="" ID="WgjXNxbFMXUPIaISvQDo0R6iKiE=" Order="_x0031_0" artifact="_x0031_" isBookmarkSet="no" formula="no" Lang="" pdftag="_x005B_Artifact_x005D_" validate="no"/>
  <Shape xmlns="" ID="HXTqQFBKxVJPvGlDSV2dYaksThM=" Order="_x0034_" artifact="_x0031_" isBookmarkSet="no" formula="no" Lang="" pdftag="_x005B_Artifact_x005D_" validate="no"/>
  <Shape xmlns="" ID="n3ZnVg12uvt9aXN+877QZx15Pu4=" Order="_x0033_" artifact="_x0031_" isBookmarkSet="no" formula="no" Lang="" pdftag="_x005B_Artifact_x005D_" validate="no"/>
  <Shape xmlns="" ID="W4dg9M2fKnkDccgPTUee5vFQuJE=" Order="_x0038_" artifact="_x0031_" isBookmarkSet="no" formula="no" Lang="" pdftag="_x005B_Artifact_x005D_" validate="no"/>
  <Shape xmlns="" ID="W95vd4k4eDMwZwhnYqv0pAh+TWU=" pdftag="P" isBookmarkSet="no" bookmark="no" Order="_x0033_"/>
  <Shape xmlns="" ID="LVKFwd9O0EcaNKdMAuFAZRpY9z0=" Order="_x0031_3" artifact="_x0031_" isBookmarkSet="no" bookmark="no" pdftag="_x005B_Artifact_x005D_" validate="no"/>
  <Shape xmlns="" ID="TSg6BNoc9JLm4XBVH6UwD0WBT/E=" pdftag="P" isBookmarkSet="no" bookmark="no" Order="_x0034_"/>
  <Shape xmlns="" ID="E4ZMQ1sVWFGpbwZd9YUnvCSGK1U=" pdftag="H2" isBookmarkSet="no" bookmark="yes" Order="_x0031_"/>
  <Shape xmlns="" ID="qj4ZZHGYt6Xg2hugAaLtIh+xj0I=" pdftag="H2" isBookmarkSet="no" bookmark="yes" Order="_x0031_"/>
  <Shape xmlns="" ID="lUGXNEfwSrnip+hWHBW6Fqa36Rw=" formula="no" inline="no" isBookmarkSet="no" Lang="" artifact="_x0030_" pdftag="Figure" Order="_x0032_" validate="no"/>
  <Shape xmlns="" ID="rkpreuQlthktIgYSaVkAcVcQpek=" pdftag="P" isBookmarkSet="no" bookmark="no" Order="_x0033_"/>
  <Shape xmlns="" ID="/PJ/BOFST7UakE74clSjZbJT6/I=" pdftag="H2" isBookmarkSet="no" bookmark="yes" Order="_x0031_"/>
  <Shape xmlns="" ID="8KSueBuEqdXCkoNmsGTdC0RZR7U=" pdftag="P" isBookmarkSet="no" bookmark="no" Order="_x0032_"/>
  <Shape xmlns="" ID="y6O9AkTN8s1TGmNAQhFQLabtY10=" Order="_x0033_" pdftag="_x005B_Artifact_x005D_" isBookmarkSet="no" bookmark="no"/>
  <Shape xmlns="" ID="P+4rM9fBJ7zxhgXcxQLD+i8RdW8=" pdftag="H2" isBookmarkSet="no" bookmark="yes" Order="_x0031_"/>
  <Shape xmlns="" ID="1adV1uM3INXzABFptW1bWvEL6jk=" pdftag="P" isBookmarkSet="no" bookmark="no" Order="_x0032_"/>
  <Shape xmlns="" ID="qWEOLa/s6OGl5f12MywxJaJ+eEI=" Order="_x0033_" pdftag="_x005B_Artifact_x005D_" isBookmarkSet="no" bookmark="no"/>
  <Shape xmlns="" ID="p0WWs4ncuZrYAOr9OdSbA0jerV4=" pdftag="H2" isBookmarkSet="no" bookmark="yes" Order="_x0031_"/>
  <Shape xmlns="" ID="pfUhWX0B+3gtCNzSacpaPQHgwnk=" pdftag="P" isBookmarkSet="no" bookmark="no" Order="_x0032_"/>
  <Shape xmlns="" ID="KTIalW0ZncTmHqV2mA+lrzob1WM=" pdftag="P" isBookmarkSet="no" bookmark="no" Order="_x0033_"/>
  <Shape xmlns="" ID="mK/JTOZnAavYZ3i8djmAzZT/qyQ=" Order="_x0035_" pdftag="_x005B_Artifact_x005D_" isBookmarkSet="no" bookmark="no"/>
  <Shape xmlns="" ID="BprAQIou7GhSZGzi2haxHjAy2Pk=" pdftag="P" isBookmarkSet="no" bookmark="no" Order="_x0034_"/>
  <Shape xmlns="" ID="3ICNxin/seP460X5mOdyMTNwbQI=" pdftag="H2" isBookmarkSet="no" bookmark="yes" Order="_x0031_"/>
  <Shape xmlns="" ID="ieFgqeNoWM7TZUYQejH9pe1wSNU=" pdftag="P" isBookmarkSet="no" Lang="" artifact="_x0031_" Order="_x0032_"/>
  <Shape xmlns="" ID="1q+U4qy+LBPCqVjyQcmbXWgBdME=" Order="_x0034_" pdftag="_x005B_Artifact_x005D_" isBookmarkSet="no" bookmark="no"/>
  <Shape xmlns="" ID="EEmD/O7CC3nk0oEXTq0zlIV5v/A=" pdftag="P" isBookmarkSet="no" bookmark="no" Order="_x0033_"/>
  <HyperLink xmlns="" ID="jJERCVNRGB7Z4garwm5q6WiG2Gw=1100173085354.075_362.57" plainAltText="edx_x0040_cdc.gov" language="" Lang=""/>
  <HyperLink xmlns="" ID="WY+01Yfcadd0DWDANxoolw1QsIc=1516577267157.5156_515.7305" plainAltText="Section_x0020_508_x0020_alternative_x0020_text_x0020_version_x0020_available_x0020_on_x0020_slide_x0020_" Lang=""/>
  <HyperLink xmlns="" ID="WY+01Yfcadd0DWDANxoolw1QsIc=-1823469534569.5156_515.7305" plainAltText="_x0033_9"/>
  <HyperLink xmlns="" ID="fIILCAN+314Q6N6dlhxUKRTzEfc=-1034922372478.9142_521.0594" plainAltText="Section_x0020_508_x0020_alternative_x0020_text_x0020_version_x0020_available_x0020_on_x0020_slide_x0020_41_x0020__x0020_" Lang=""/>
  <HyperLink xmlns="" ID="nntKTt/7DSk80QBNMTQsgdQXyGI=-1683433097317.3651_269.8857" plainAltText="https:_x002F__x002F_rckms.org_x002F_content-repository_x002F_" Lang=""/>
  <HyperLink xmlns="" ID="nntKTt/7DSk80QBNMTQsgdQXyGI=448831772163.2_310.9658" plainAltText="https:_x002F__x002F_www.rckms.org_x002F_rckms-authoring-support-team_x002F_" Lang=""/>
  <HyperLink xmlns="" ID="nntKTt/7DSk80QBNMTQsgdQXyGI=781085822370.02_432.6057" plainAltText="https:_x002F__x002F_libraries.cste.org_x002F_wp-" Lang=""/>
  <HyperLink xmlns="" ID="nntKTt/7DSk80QBNMTQsgdQXyGI=1377771945127.2_454.4058" plainAltText="content_x002F_uploads_x002F_2026_x002F_07_x002F_CSTE-eCR-Consensus-Criteria-20260204.pdf" Lang=""/>
  <HyperLink xmlns="" ID="D6zy21I5SmG8YWlsPi7AjByA3Xs=747641529240.965_207.8457" plainAltText="Basic_x0020_Principles_x0020_of_x0020_Privacy_x0020_Risk_x0020_in_x0020_Public_x0020_Health" Lang=""/>
  <HyperLink xmlns="" ID="D6zy21I5SmG8YWlsPi7AjByA3Xs=368740149240.965_235.8857" plainAltText="Privacy_x0020_Risk_x0020_Assessment_x0020_and_x0020_Control_x0020_Guidance" Lang=""/>
  <HyperLink xmlns="" ID="D6zy21I5SmG8YWlsPi7AjByA3Xs=475751313240.965_263.9258" plainAltText="Community_x0020_Data_x0020_Reporting_x0020_Privacy_x0020_Risk_x0020_Considerations" Lang=""/>
  <HyperLink xmlns="" ID="D6zy21I5SmG8YWlsPi7AjByA3Xs=-180400584491.2_291.9658" plainAltText="Public_x0020_Health_x0020_Interoperability_x0020_Essentials_x0020_Training" Lang=""/>
  <HyperLink xmlns="" ID="D6zy21I5SmG8YWlsPi7AjByA3Xs=177382594691.2_328.8457" plainAltText="Disability_x0020_Definitions_x0020_Implementation_x0020_Toolkit_x0020__x2013__x0020_Enhancing_x0020_" Lang=""/>
  <HyperLink xmlns="" ID="D6zy21I5SmG8YWlsPi7AjByA3Xs=175876047291.2_365.7257" plainAltText="Syndromic_x0020_Surveillance_x0020_for_x0020_Emergency_x0020_Response"/>
  <HyperLink xmlns="" ID="D6zy21I5SmG8YWlsPi7AjByA3Xs=-151232388691.2_392.6057" plainAltText="Strengthening_x0020_Syndromic_x0020_Surveillance_x0020_Data_x0020_Sharing_x0020_with_x0020_Tribes_x0020_" Lang=""/>
  <HyperLink xmlns="" ID="D6zy21I5SmG8YWlsPi7AjByA3Xs=-68621660691.2_429.4857" plainAltText="and_x0020_Tribal_x0020_Epidemiology_x0020_Centers"/>
  <HyperLink xmlns="" ID="TSg6BNoc9JLm4XBVH6UwD0WBT/E=1673758007487.1999_448.9327" plainAltText="Section_x0020_508_x0020_alternative_x0020_text_x0020_version_x0020_available_x0020_on_x0020_slide_x0020_40_x0020__x0020_" Lang=""/>
  <HyperLink xmlns="" ID="rkpreuQlthktIgYSaVkAcVcQpek=-468127977250.7424_378.1888" plainAltText="https:_x002F__x002F_www.cdc.gov_x002F_" Lang=""/>
  <HyperLink xmlns="" ID="1adV1uM3INXzABFptW1bWvEL6jk=205930103360.97654_453.7879" plainAltText="Return_x0020_to_x0020_relevant_x0020_slide" Lang=""/>
  <HyperLink xmlns="" ID="BprAQIou7GhSZGzi2haxHjAy2Pk=205930103368.17654_495.0917" plainAltText="Return_x0020_to_x0020_relevant_x0020_slide" Lang=""/>
  <HyperLink xmlns="" ID="ieFgqeNoWM7TZUYQejH9pe1wSNU=" plainAltText="_x0032_145706194_x002C_11_x002C__x0020_"/>
  <HyperLink xmlns="" ID="EEmD/O7CC3nk0oEXTq0zlIV5v/A=205930103368.17654_495.0917" plainAltText="Return_x0020_to_x0020_relevant_x0020_slide" language="" Lang=""/>
  <SubText xmlns="" ID="NfIIs2MycKEbTgVdIb09jQsKysw=" ActualText=""/>
  <SubText xmlns="" ID="lUGXNEfwSrnip+hWHBW6Fqa36Rw=" ActualText=""/>
  <SubText xmlns="" ID="+iPwwewxxnYyh/U+m9bRfcssfpM=" ActualText=""/>
  <SubText xmlns="" ID="osxU5uPGw6hETc8vQdTpVNjVza4=" ActualText=""/>
  <SubText xmlns="" ID="U3bwxLbEKD0kQ5NZaDN2NtNMlWQ=" ActualText=""/>
  <SubText xmlns="" ID="oKpxMl8cg5JXAtZ5Flrjsn+a2/A=" ActualText=""/>
  <SubText xmlns="" ID="Wcox4ivYrlidXSPs8o+vTTTy5fo=" ActualText=""/>
  <SubText xmlns="" ID="XNFzJk/uZbyogsu/OR2rU9lXyRY=" ActualText=""/>
  <table xmlns="" ID="Xla56NfFPpeztgiegMOLtfe21bQ=" Caption="no" Exclude="no" SpeakText="no" type="_x0032_" HRows="_x0033_" HCols="_x0031_" Summary="" TableLinerizing="H" Header="yes" Scope="Column" LinkedHeaders=""/>
  <table xmlns="" ID="mj7X51Xw0lkw5d7HR40ZpZkryM0=" Caption="no" Exclude="no" Header="yes" Scope="Column" LinkedHeaders=""/>
  <table xmlns="" ID="Sv2to8diAyxY9NpZ3622LwY+008=" Caption="no" Exclude="no" Header="yes" Scope="Column" LinkedHeaders="_x0031__1_Xla56NfFPpeztgiegMOLtfe21bQ_x003D_"/>
  <table xmlns="" ID="ajlm2tLXOxFzF4YGC4Jl2M8x5hc=" Caption="no" Exclude="no" Header="yes" Scope="Column" LinkedHeaders="_x0031__2_Xla56NfFPpeztgiegMOLtfe21bQ_x003D_"/>
  <table xmlns="" ID="ePDnuDLIa6ZdOzLCvkyE2MHsASM=" Caption="no" Exclude="no" Header="yes" Scope="Column" LinkedHeaders="_x0032__1_Xla56NfFPpeztgiegMOLtfe21bQ_x003D_"/>
  <table xmlns="" ID="0Q4RVMJ9qAo3GmjzLDZ9mj1qm9I=" Caption="no" Exclude="no" Header="yes" Scope="Column" LinkedHeaders="_x0032__2_Xla56NfFPpeztgiegMOLtfe21bQ_x003D_"/>
  <table xmlns="" ID="tPzDZTuE4DGvRG8zh5KntSc38bQ=" Caption="no" Exclude="no" Header="yes" Scope="Row" LinkedHeaders="_x0033__1_Xla56NfFPpeztgiegMOLtfe21bQ_x003D_"/>
  <table xmlns="" ID="c4wFSmQvK0RsW+k9wkzUkNOIPes=" Caption="no" Exclude="no" Scope="" Header="no" LinkedHeaders="_x0034__1_Xla56NfFPpeztgiegMOLtfe21bQ_x003D__x002C_3_2_Xla56NfFPpeztgiegMOLtfe21bQ_x003D_"/>
  <table xmlns="" ID="AuaRCizQSbHwQL3JGLN2p2AdHws=" Caption="no" Exclude="no" SpeakText="no" type="_x0032_" HRows="_x0031_" HCols="_x0031_" Summary="" TableLinerizing="H" Header="yes" Scope="Column" LinkedHeaders=""/>
  <table xmlns="" ID="YwCiBY1Q/G1KZbpIor9q83QFAZg=" Caption="no" Exclude="no" Header="yes" Scope="Column" LinkedHeaders=""/>
  <table xmlns="" ID="hHx2mqe+AVs57k3jrZ4GjHRglfU=" Caption="no" Exclude="no" Header="yes" Scope="Row" LinkedHeaders="_x0031__1_AuaRCizQSbHwQL3JGLN2p2AdHws_x003D_"/>
  <table xmlns="" ID="WDUk9V5CPJeQFjzju6z0lCVPynY=" Scope="Column" Caption="no" Exclude="no" Header="no" LinkedHeaders="_x0032__1_AuaRCizQSbHwQL3JGLN2p2AdHws_x003D__x002C_1_2_AuaRCizQSbHwQL3JGLN2p2AdHws_x003D_"/>
  <table xmlns="" ID="Dpk2OW+MmGqUzhTJzxRYTkg8Mpk=" Caption="no" Exclude="no" Header="yes" Scope="Row" LinkedHeaders="_x0031__1_AuaRCizQSbHwQL3JGLN2p2AdHws_x003D_"/>
  <table xmlns="" ID="NGonUUpnqD4vUg0Eo8NgD31HY/U=" Scope="Column" Caption="no" Exclude="no" Header="no" LinkedHeaders="_x0033__1_AuaRCizQSbHwQL3JGLN2p2AdHws_x003D__x002C_1_2_AuaRCizQSbHwQL3JGLN2p2AdHws_x003D_"/>
  <table xmlns="" ID="DBrqR5xEr9YCqMgmWMzuh7rBPmA=" Caption="no" Exclude="no" Header="yes" Scope="Row" LinkedHeaders="_x0031__1_AuaRCizQSbHwQL3JGLN2p2AdHws_x003D_"/>
  <table xmlns="" ID="JVUZBGN/2w5xDo5hJiC4DWXPh0o=" Caption="no" Exclude="no" Scope="" Header="no" LinkedHeaders="_x0034__1_AuaRCizQSbHwQL3JGLN2p2AdHws_x003D__x002C_1_2_AuaRCizQSbHwQL3JGLN2p2AdHws_x003D_"/>
  <table xmlns="" ID="u1iYwNvSZkwOmwms0LX7d0HEdWw=" Caption="no" Exclude="no" SpeakText="no" type="_x0032_" HRows="_x0031_" HCols="_x0031_" Summary="" TableLinerizing="H" Header="yes" Scope="Column" LinkedHeaders=""/>
  <table xmlns="" ID="f0hS02gHqM4g46EEq8DrYU1P/Kw=" Caption="no" Exclude="no" Header="yes" Scope="Column" LinkedHeaders=""/>
  <table xmlns="" ID="C/WMpkUZIi4ZKwpshxQwCOx5/DY=" Caption="no" Exclude="no" Header="yes" Scope="Column" LinkedHeaders=""/>
  <table xmlns="" ID="v0cQIV22hVLs/CFj8b6+rYM4ODc=" Caption="no" Exclude="no" Header="yes" Scope="Row" LinkedHeaders="_x0031__1_u1iYwNvSZkwOmwms0LX7d0HEdWw_x003D_"/>
  <table xmlns="" ID="e72nRSKa1WTlxR+4cVpDDMo2irs=" Caption="no" Exclude="no" Scope="" Header="no" LinkedHeaders="_x0032__1_u1iYwNvSZkwOmwms0LX7d0HEdWw_x003D__x002C_1_2_u1iYwNvSZkwOmwms0LX7d0HEdWw_x003D_"/>
  <table xmlns="" ID="SINCioqxtXbL1AUWLpzrWrkDjhM=" Caption="no" Exclude="no" Scope="" Header="no" LinkedHeaders="_x0032__1_u1iYwNvSZkwOmwms0LX7d0HEdWw_x003D__x002C_1_3_u1iYwNvSZkwOmwms0LX7d0HEdWw_x003D_"/>
  <table xmlns="" ID="0ZLq2LhEG3Hapj5mJ8idOb0/JmQ=" Caption="no" Exclude="no" SpeakText="no" type="_x0032_" HRows="_x0031_" HCols="_x0031_" Summary="" TableLinerizing="H" Header="yes" Scope="Column" LinkedHeaders=""/>
  <table xmlns="" ID="f7gnd7HI5IqWt237Wa/NNm2Feno=" Caption="no" Exclude="no" Header="yes" Scope="Column" LinkedHeaders=""/>
  <table xmlns="" ID="LhCjkoj+1RZscAq3c2T8xKf6Dxs=" Caption="no" Exclude="no" Header="yes" Scope="Column" LinkedHeaders=""/>
  <table xmlns="" ID="rVbpAKNNaN16pMSyz9x/qfIRkPc=" Caption="no" Exclude="no" Header="yes" Scope="Row" LinkedHeaders="_x0031__1_0ZLq2LhEG3Hapj5mJ8idOb0_x002F_JmQ_x003D_"/>
  <table xmlns="" ID="S8sooI7EtRKN93/TxQAKPN3/VJQ=" Caption="no" Exclude="no" Scope="" Header="no" LinkedHeaders="_x0032__1_0ZLq2LhEG3Hapj5mJ8idOb0_x002F_JmQ_x003D__x002C_1_2_0ZLq2LhEG3Hapj5mJ8idOb0_x002F_JmQ_x003D_"/>
  <table xmlns="" ID="NWbbsbvqbAivDivchF3axYcDh/Y=" Caption="no" Exclude="no" Scope="" Header="no" LinkedHeaders="_x0032__1_0ZLq2LhEG3Hapj5mJ8idOb0_x002F_JmQ_x003D__x002C_1_3_0ZLq2LhEG3Hapj5mJ8idOb0_x002F_JmQ_x003D_"/>
  <table xmlns="" ID="pWnLC1qzc/ztZhMGuXpSV2S7q7M=" Caption="no" Exclude="no" SpeakText="no" type="_x0032_" HRows="_x0031_" HCols="_x0031_" Summary="" TableLinerizing="H" Header="yes" Scope="Column" LinkedHeaders=""/>
  <table xmlns="" ID="VJwUciP9fcy+DsNRhODzaQlyvEw=" Caption="no" Exclude="no" Header="yes" Scope="Column" LinkedHeaders=""/>
  <table xmlns="" ID="p9Zah4Q11LPHwPPdtx9Zbk+lCgA=" Caption="no" Exclude="no" Header="yes" Scope="Column" LinkedHeaders=""/>
  <table xmlns="" ID="F+FaEtb34T2O8DUa3/zWcLn2zho=" Caption="no" Exclude="no" Header="yes" Scope="Row" LinkedHeaders="_x0031__1_pWnLC1qzc_x002F_ztZhMGuXpSV2S7q7M_x003D_"/>
  <table xmlns="" ID="QGl3UWLNkAuZGDvnfF3skl62VG0=" Caption="no" Exclude="no" Scope="" Header="no" LinkedHeaders="_x0032__1_pWnLC1qzc_x002F_ztZhMGuXpSV2S7q7M_x003D__x002C_1_2_pWnLC1qzc_x002F_ztZhMGuXpSV2S7q7M_x003D_"/>
  <table xmlns="" ID="uYhewgcxVxJDY82L91ncfUi/SnA=" Caption="no" Exclude="no" Scope="" Header="no" LinkedHeaders="_x0032__1_pWnLC1qzc_x002F_ztZhMGuXpSV2S7q7M_x003D__x002C_1_3_pWnLC1qzc_x002F_ztZhMGuXpSV2S7q7M_x003D_"/>
  <table xmlns="" ID="eFjDMh0ngQtRgG6gSznzawQOJdk=" Caption="no" Exclude="no" SpeakText="no" type="_x0032_" HRows="_x0031_" HCols="_x0031_" Summary="" TableLinerizing="H" Header="yes" Scope="Column" LinkedHeaders=""/>
  <table xmlns="" ID="UD9ZVsGFvJkpAgTGtTcc0ui0yno=" Caption="no" Exclude="no" Header="yes" Scope="Column" LinkedHeaders=""/>
  <table xmlns="" ID="d/eNOqFlrQX+SmMReonoffkf+Ls=" Caption="no" Exclude="no" Header="yes" Scope="Column" LinkedHeaders=""/>
  <table xmlns="" ID="J/krarOR2KtD01V6EpbLFr9xw3c=" Caption="no" Exclude="no" Header="yes" Scope="Row" LinkedHeaders="_x0031__1_eFjDMh0ngQtRgG6gSznzawQOJdk_x003D_"/>
  <table xmlns="" ID="f9zD6wn9gwMTIDDgg9o8AljLEv8=" Caption="no" Exclude="no" Scope="" Header="no" LinkedHeaders="_x0032__1_eFjDMh0ngQtRgG6gSznzawQOJdk_x003D__x002C_1_2_eFjDMh0ngQtRgG6gSznzawQOJdk_x003D_"/>
  <table xmlns="" ID="tgjwATcFQjJtzS9gaHc+MtgNyUE=" Caption="no" Exclude="no" Scope="" Header="no" LinkedHeaders="_x0032__1_eFjDMh0ngQtRgG6gSznzawQOJdk_x003D__x002C_1_3_eFjDMh0ngQtRgG6gSznzawQOJdk_x003D_"/>
  <table xmlns="" ID="grFo+mxQ6yMbLHXiFouCvJJXkLA=" Caption="no" Exclude="no" SpeakText="no" type="_x0032_" HRows="_x0031_" HCols="_x0031_" Summary="" TableLinerizing="H" Header="yes" Scope="Column" LinkedHeaders=""/>
  <table xmlns="" ID="UUtykGf3+QRS2xkYOWLZjBAqVvw=" Caption="no" Exclude="no" Header="yes" Scope="Column" LinkedHeaders=""/>
  <table xmlns="" ID="M69wa5PcQiSJ9AmIWTop4f/Wqck=" Caption="no" Exclude="no" Header="yes" Scope="Column" LinkedHeaders=""/>
  <table xmlns="" ID="weGY8lXpLzDcfDrSMWKI411pgEI=" Caption="no" Exclude="no" Header="yes" Scope="Row" LinkedHeaders="_x0031__1_grFo_x002B_mxQ6yMbLHXiFouCvJJXkLA_x003D_"/>
  <table xmlns="" ID="zP/KSOuGNEPnwgUFXrPkkMAMtFU=" Caption="no" Exclude="no" Scope="" Header="no" LinkedHeaders="_x0032__1_grFo_x002B_mxQ6yMbLHXiFouCvJJXkLA_x003D__x002C_1_2_grFo_x002B_mxQ6yMbLHXiFouCvJJXkLA_x003D_"/>
  <table xmlns="" ID="XIbWNnCKXkU/bR3XuNfSgf7f/pY=" Caption="no" Exclude="no" Scope="" Header="no" LinkedHeaders="_x0032__1_grFo_x002B_mxQ6yMbLHXiFouCvJJXkLA_x003D__x002C_1_3_grFo_x002B_mxQ6yMbLHXiFouCvJJXkLA_x003D_"/>
  <table xmlns="" ID="ODC5b+OsTbKnh+ba0uayLiCTh+w=" Caption="no" Exclude="no" SpeakText="no" type="_x0032_" HRows="_x0031_" HCols="_x0031_" Summary="" TableLinerizing="H" Header="yes" Scope="Column" LinkedHeaders=""/>
  <table xmlns="" ID="Dib6VbpDpiR8T3zWLLB4phnQE48=" Caption="no" Exclude="no" Header="yes" Scope="Column" LinkedHeaders=""/>
  <table xmlns="" ID="KQCHKsRBwW8wkPiNp1CtFQ60yQs=" Caption="no" Exclude="no" Header="yes" Scope="Column" LinkedHeaders=""/>
  <table xmlns="" ID="XsO04LOhoQB0nYWRpt6iWUzTcTM=" Caption="no" Exclude="no" Header="yes" Scope="Row" LinkedHeaders="_x0031__1_ODC5b_x002B_OsTbKnh_x002B_ba0uayLiCTh_x002B_w_x003D_"/>
  <table xmlns="" ID="j/itENGZDIMeWPxQIV+UcZvVRtI=" Caption="no" Exclude="no" Scope="" Header="no" LinkedHeaders="_x0032__1_ODC5b_x002B_OsTbKnh_x002B_ba0uayLiCTh_x002B_w_x003D__x002C_1_2_ODC5b_x002B_OsTbKnh_x002B_ba0uayLiCTh_x002B_w_x003D_"/>
  <table xmlns="" ID="A8H/TlGadyoNA2po1POY0LD5uYI=" Caption="no" Exclude="no" Scope="" Header="no" LinkedHeaders="_x0032__1_ODC5b_x002B_OsTbKnh_x002B_ba0uayLiCTh_x002B_w_x003D__x002C_1_3_ODC5b_x002B_OsTbKnh_x002B_ba0uayLiCTh_x002B_w_x003D_"/>
  <table xmlns="" ID="Wsw04t4+PywPhr8HkVJkAaIWGA8=" Caption="no" Exclude="no" SpeakText="no" type="_x0032_" HRows="_x0031_" HCols="_x0031_" Summary="" TableLinerizing="H" Header="yes" Scope="Column" LinkedHeaders=""/>
  <table xmlns="" ID="P/FY4vf0bqmmJMj0DQA68dA+phY=" Caption="no" Exclude="no" Header="yes" Scope="Column" LinkedHeaders=""/>
  <table xmlns="" ID="EMij6VsCVML3UafC0zAnFFAwxA4=" Caption="no" Exclude="no" Header="yes" Scope="Column" LinkedHeaders=""/>
  <table xmlns="" ID="0sV4969aIMy0NbTvm65lD2+3v7Y=" Caption="no" Exclude="no" Header="yes" Scope="Row" LinkedHeaders="_x0031__1_Wsw04t4_x002B_PywPhr8HkVJkAaIWGA8_x003D_"/>
  <table xmlns="" ID="YEBuzvaATrpSsiQ8+rDJKKKZ1rg=" Caption="no" Exclude="no" Scope="" Header="no" LinkedHeaders="_x0032__1_Wsw04t4_x002B_PywPhr8HkVJkAaIWGA8_x003D__x002C_1_2_Wsw04t4_x002B_PywPhr8HkVJkAaIWGA8_x003D_"/>
  <table xmlns="" ID="LB5zQdvOLpu9Nx01AUyGjS1f+Fg=" Caption="no" Exclude="no" Scope="" Header="no" LinkedHeaders="_x0032__1_Wsw04t4_x002B_PywPhr8HkVJkAaIWGA8_x003D__x002C_1_3_Wsw04t4_x002B_PywPhr8HkVJkAaIWGA8_x003D_"/>
  <table xmlns="" ID="X+iGsuLX4bB5kux/cdhgwrt0TUs=" Caption="no" Exclude="no" SpeakText="no" type="_x0032_" HRows="_x0031_" HCols="_x0031_" Summary="" TableLinerizing="H" Header="yes" Scope="Column" LinkedHeaders=""/>
  <table xmlns="" ID="FSRvkhVVFcWs4drJRYYqUZ0coeg=" Caption="no" Exclude="no" Header="yes" Scope="Column" LinkedHeaders=""/>
  <table xmlns="" ID="FjFoPg0ROXYGYf59qviv05jmiWE=" Caption="no" Exclude="no" Header="yes" Scope="Column" LinkedHeaders=""/>
  <table xmlns="" ID="fwXcsMv5o596vHpH4wLV/SIHSoU=" Caption="no" Exclude="no" Header="yes" Scope="Row" LinkedHeaders="_x0031__1_X_x002B_iGsuLX4bB5kux_x002F_cdhgwrt0TUs_x003D_"/>
  <table xmlns="" ID="sm/Zpf51poaGzclNOevuaKbt5Mg=" Caption="no" Exclude="no" Scope="" Header="no" LinkedHeaders="_x0032__1_X_x002B_iGsuLX4bB5kux_x002F_cdhgwrt0TUs_x003D__x002C_1_2_X_x002B_iGsuLX4bB5kux_x002F_cdhgwrt0TUs_x003D_"/>
  <table xmlns="" ID="TP6tU/NEx+OCt4JR8JtIfwUiVbU=" Caption="no" Exclude="no" Scope="" Header="no" LinkedHeaders="_x0032__1_X_x002B_iGsuLX4bB5kux_x002F_cdhgwrt0TUs_x003D__x002C_1_3_X_x002B_iGsuLX4bB5kux_x002F_cdhgwrt0TUs_x003D_"/>
  <table xmlns="" ID="ZHdqwEBxV7j2HjyXkbfekwjr0O8=" Caption="no" Exclude="no" SpeakText="no" type="_x0032_" HRows="_x0031_" HCols="_x0031_" Summary="" TableLinerizing="H" Header="yes" Scope="Column" LinkedHeaders=""/>
  <table xmlns="" ID="oThvli5QtLC+6viSo/3qyq+FJLI=" Caption="no" Exclude="no" Header="yes" Scope="Column" LinkedHeaders=""/>
  <table xmlns="" ID="RPpKspK5F7VCuUuDu11OqApop6I=" Caption="no" Exclude="no" Header="yes" Scope="Column" LinkedHeaders=""/>
  <table xmlns="" ID="BpwuRWU24q4RCZ9wgHRl+oAVhbc=" Caption="no" Exclude="no" Header="yes" Scope="Row" LinkedHeaders="_x0031__1_ZHdqwEBxV7j2HjyXkbfekwjr0O8_x003D_"/>
  <table xmlns="" ID="bwjqUBZswYDcpTjs7h+kZuynV+c=" Caption="no" Exclude="no" Scope="" Header="no" LinkedHeaders="_x0032__1_ZHdqwEBxV7j2HjyXkbfekwjr0O8_x003D__x002C_1_2_ZHdqwEBxV7j2HjyXkbfekwjr0O8_x003D_"/>
  <table xmlns="" ID="14bJC1o/zo9LGJoXxzUWiiD1N8A=" Caption="no" Exclude="no" Scope="" Header="no" LinkedHeaders="_x0032__1_ZHdqwEBxV7j2HjyXkbfekwjr0O8_x003D__x002C_1_3_ZHdqwEBxV7j2HjyXkbfekwjr0O8_x003D_"/>
</PAW>
</file>

<file path=customXml/itemProps1.xml><?xml version="1.0" encoding="utf-8"?>
<ds:datastoreItem xmlns:ds="http://schemas.openxmlformats.org/officeDocument/2006/customXml" ds:itemID="{072FDC44-BCE4-488A-895D-0870B411D79B}">
  <ds:schemaRefs>
    <ds:schemaRef ds:uri="http://schemas.microsoft.com/sharepoint/v3/contenttype/forms"/>
  </ds:schemaRefs>
</ds:datastoreItem>
</file>

<file path=customXml/itemProps2.xml><?xml version="1.0" encoding="utf-8"?>
<ds:datastoreItem xmlns:ds="http://schemas.openxmlformats.org/officeDocument/2006/customXml" ds:itemID="{A0E2C5EC-091E-413A-A42D-1F62F30704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4aea66-1681-4012-8dbc-a57a06c7a75d"/>
    <ds:schemaRef ds:uri="b223e2c5-812f-4dd4-adf7-8f807077d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F68D02-BACC-4AF5-9D1C-7F1EA8386BCD}">
  <ds:schemaRefs>
    <ds:schemaRef ds:uri="b223e2c5-812f-4dd4-adf7-8f807077d16d"/>
    <ds:schemaRef ds:uri="http://schemas.microsoft.com/office/2006/documentManagement/types"/>
    <ds:schemaRef ds:uri="http://purl.org/dc/terms/"/>
    <ds:schemaRef ds:uri="8b4aea66-1681-4012-8dbc-a57a06c7a75d"/>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90D96742-3A90-4AB2-9D77-4ECC296D5EF6}">
  <ds:schemaRefs>
    <ds:schemaRef ds:uri="http://www.net-centric.com/PAWPP"/>
    <ds:schemaRef ds:uri=""/>
  </ds:schemaRefs>
</ds:datastoreItem>
</file>

<file path=docProps/app.xml><?xml version="1.0" encoding="utf-8"?>
<Properties xmlns="http://schemas.openxmlformats.org/officeDocument/2006/extended-properties" xmlns:vt="http://schemas.openxmlformats.org/officeDocument/2006/docPropsVTypes">
  <TotalTime>51727</TotalTime>
  <Words>3479</Words>
  <Application>Microsoft Office PowerPoint</Application>
  <PresentationFormat>Widescreen</PresentationFormat>
  <Paragraphs>476</Paragraphs>
  <Slides>41</Slides>
  <Notes>40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41</vt:i4>
      </vt:variant>
    </vt:vector>
  </HeadingPairs>
  <TitlesOfParts>
    <vt:vector size="56" baseType="lpstr">
      <vt:lpstr>Aptos</vt:lpstr>
      <vt:lpstr>Aptos Display</vt:lpstr>
      <vt:lpstr>Arial</vt:lpstr>
      <vt:lpstr>Calibri</vt:lpstr>
      <vt:lpstr>Courier New</vt:lpstr>
      <vt:lpstr>Nunito Sans</vt:lpstr>
      <vt:lpstr>Nunito Sans Normal</vt:lpstr>
      <vt:lpstr>Poppins SemiBold</vt:lpstr>
      <vt:lpstr>Roboto</vt:lpstr>
      <vt:lpstr>Roboto Bold</vt:lpstr>
      <vt:lpstr>Roboto Medium</vt:lpstr>
      <vt:lpstr>Segoe UI</vt:lpstr>
      <vt:lpstr>Wingdings</vt:lpstr>
      <vt:lpstr>Office Theme</vt:lpstr>
      <vt:lpstr>CDC New Visual Identity</vt:lpstr>
      <vt:lpstr>NNDSS eSHARE Webinar</vt:lpstr>
      <vt:lpstr>Meeting Agenda</vt:lpstr>
      <vt:lpstr>General NNDSS Updates</vt:lpstr>
      <vt:lpstr>PHIN MS Update</vt:lpstr>
      <vt:lpstr>Key Dates for 2024 and 2025 NNDSS Annual Data Reconciliation</vt:lpstr>
      <vt:lpstr>Status of 2024 and 2025 NNDSS Annual Data Reconciliation </vt:lpstr>
      <vt:lpstr>CSTE 2026 Annual Conference Highlights </vt:lpstr>
      <vt:lpstr>Highlights from 2026 CSTE Annual Conference  </vt:lpstr>
      <vt:lpstr>Overview of 2026 CSTE Annual Conference</vt:lpstr>
      <vt:lpstr>2026-2027 CSTE Executive Board </vt:lpstr>
      <vt:lpstr>Plenary Sessions</vt:lpstr>
      <vt:lpstr>Sunday Workshop Review: Informatics &amp; Data Modernization</vt:lpstr>
      <vt:lpstr>Sunday Workshop Review: Informatics &amp; Data Modernization 1</vt:lpstr>
      <vt:lpstr>Sunday Workshop Review: Informatics &amp; Data Modernization 2</vt:lpstr>
      <vt:lpstr>Sunday Workshop Review: Practical AI for Public Health</vt:lpstr>
      <vt:lpstr>Sunday Workshop Review: Practical AI for Public Health 1</vt:lpstr>
      <vt:lpstr>Sunday Workshop Review: Syndromic Surveillance </vt:lpstr>
      <vt:lpstr>Highlights from the Surveillance/Informatics Track</vt:lpstr>
      <vt:lpstr>Review of Approved 2026 Position Statements </vt:lpstr>
      <vt:lpstr>New Case Definitions, non-NNCs</vt:lpstr>
      <vt:lpstr>New Case Definitions, non-NNCs 2</vt:lpstr>
      <vt:lpstr>Updated Case Definitions, Non-NNCs</vt:lpstr>
      <vt:lpstr>New NNCs</vt:lpstr>
      <vt:lpstr>Updates to NNCs – Changes to Subtypes/Condition Categories</vt:lpstr>
      <vt:lpstr>Updates to NNCs – No Longer Notifiable</vt:lpstr>
      <vt:lpstr>Updates to NNCs – No Changes to Notifiability</vt:lpstr>
      <vt:lpstr>Updates to NNCs – No Changes to Notifiability 2</vt:lpstr>
      <vt:lpstr>Updates to NNCs – No Changes to Notifiability 3</vt:lpstr>
      <vt:lpstr>Implementation Notes</vt:lpstr>
      <vt:lpstr>Additional SI / DM updates</vt:lpstr>
      <vt:lpstr>Additional SI / DM Updates 1 </vt:lpstr>
      <vt:lpstr>Additional SI / DM Updates 2</vt:lpstr>
      <vt:lpstr>Additional SI / DM Updates 3</vt:lpstr>
      <vt:lpstr>Additional SI / DM Updates 4</vt:lpstr>
      <vt:lpstr>CSTE S/I Steering Committee, Subcommittees, Workgroups</vt:lpstr>
      <vt:lpstr>Q&amp;A</vt:lpstr>
      <vt:lpstr>                            Thank you!       Next NNDSS eSHARE: August 18, 2026</vt:lpstr>
      <vt:lpstr>Appendix:</vt:lpstr>
      <vt:lpstr>Accompanying Text for Slide7 (Section 508 Compliant Text)</vt:lpstr>
      <vt:lpstr>Accompanying Text for Slide 35 (Section 508 Compliant Text)</vt:lpstr>
      <vt:lpstr>Accompanying Text for Slide 10 (Section 508 Compliant Text)</vt:lpstr>
    </vt:vector>
  </TitlesOfParts>
  <Company>CDC, CSTE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NNDSS eSHARE - July 2026</dc:title>
  <dc:subject>NNDSS eShare July 2026 Webinar - General NNDSS Updates and Highlights from CSTE 2026 Annual Conference</dc:subject>
  <dc:creator>CDC, CSTE</dc:creator>
  <cp:keywords>eSHARE, NNDSS, National Notifiable Diseases Surveillance System, Minimal Data Necessary, Data Standardization Work Group, DSWG, Harmonization, Council of State and Territorial Epidemiologists, CSTE, PHIN MS, Public Health Information Network Messaging System, Reconciliation, Annual Data, Informatics, Data Modernization, Public Health Surveillance, Manual Reporting, eCR, electronic case reporting, functionaility, priorities, needs, essential functions, vizualization tools, discussions, ideas, communities, synthetic data, didactic presentation, syndromic surveillance, programmatic use, workshop, reviews, STLT, jurisdictions, eLR, position statements, case definitions, mortality, NWS, New World Screwworm, Case Counts, Clinical, Criteria Confirmed, Classification, Notifiable, Laboratory, MMWR, Implementation, Case Service Design, National Strategy, Conditions, Sessions</cp:keywords>
  <cp:lastModifiedBy>Laspina, Michael (CDC/OD/OPHDST)</cp:lastModifiedBy>
  <cp:revision>16</cp:revision>
  <dcterms:created xsi:type="dcterms:W3CDTF">2026-01-22T15:09:41Z</dcterms:created>
  <dcterms:modified xsi:type="dcterms:W3CDTF">2026-08-28T13:46:41Z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0x01010056BE847D5C422746BB31C200FF14AD3B</vt:lpwstr>
  </property>
  <property fmtid="{D5CDD505-2E9C-101B-9397-08002B2CF9AE}" pid="3" name="MediaServiceImageTags">
    <vt:lpwstr/>
  </property>
  <property fmtid="{D5CDD505-2E9C-101B-9397-08002B2CF9AE}" pid="4" name="MSIP_Label_7b94a7b8-f06c-4dfe-bdcc-9b548fd58c31_Enabled">
    <vt:lpwstr>true</vt:lpwstr>
  </property>
  <property fmtid="{D5CDD505-2E9C-101B-9397-08002B2CF9AE}" pid="5" name="MSIP_Label_7b94a7b8-f06c-4dfe-bdcc-9b548fd58c31_SetDate">
    <vt:lpwstr>2026-07-27T14:07:37Z</vt:lpwstr>
  </property>
  <property fmtid="{D5CDD505-2E9C-101B-9397-08002B2CF9AE}" pid="6" name="MSIP_Label_7b94a7b8-f06c-4dfe-bdcc-9b548fd58c31_Method">
    <vt:lpwstr>Privileged</vt:lpwstr>
  </property>
  <property fmtid="{D5CDD505-2E9C-101B-9397-08002B2CF9AE}" pid="7" name="MSIP_Label_7b94a7b8-f06c-4dfe-bdcc-9b548fd58c31_Name">
    <vt:lpwstr>7b94a7b8-f06c-4dfe-bdcc-9b548fd58c31</vt:lpwstr>
  </property>
  <property fmtid="{D5CDD505-2E9C-101B-9397-08002B2CF9AE}" pid="8" name="MSIP_Label_7b94a7b8-f06c-4dfe-bdcc-9b548fd58c31_SiteId">
    <vt:lpwstr>9ce70869-60db-44fd-abe8-d2767077fc8f</vt:lpwstr>
  </property>
  <property fmtid="{D5CDD505-2E9C-101B-9397-08002B2CF9AE}" pid="9" name="MSIP_Label_7b94a7b8-f06c-4dfe-bdcc-9b548fd58c31_ActionId">
    <vt:lpwstr>a9813137-83d0-4194-bcc7-5b443823d076</vt:lpwstr>
  </property>
  <property fmtid="{D5CDD505-2E9C-101B-9397-08002B2CF9AE}" pid="10" name="MSIP_Label_7b94a7b8-f06c-4dfe-bdcc-9b548fd58c31_ContentBits">
    <vt:lpwstr>0</vt:lpwstr>
  </property>
  <property fmtid="{D5CDD505-2E9C-101B-9397-08002B2CF9AE}" pid="11" name="MSIP_Label_7b94a7b8-f06c-4dfe-bdcc-9b548fd58c31_Tag">
    <vt:lpwstr>10, 0, 1, 1</vt:lpwstr>
  </property>
</Properties>
</file>