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6" r:id="rId5"/>
  </p:sldMasterIdLst>
  <p:notesMasterIdLst>
    <p:notesMasterId r:id="rId34"/>
  </p:notesMasterIdLst>
  <p:handoutMasterIdLst>
    <p:handoutMasterId r:id="rId35"/>
  </p:handoutMasterIdLst>
  <p:sldIdLst>
    <p:sldId id="409" r:id="rId6"/>
    <p:sldId id="384" r:id="rId7"/>
    <p:sldId id="339" r:id="rId8"/>
    <p:sldId id="456" r:id="rId9"/>
    <p:sldId id="457" r:id="rId10"/>
    <p:sldId id="459" r:id="rId11"/>
    <p:sldId id="452" r:id="rId12"/>
    <p:sldId id="460"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7" r:id="rId29"/>
    <p:sldId id="408" r:id="rId30"/>
    <p:sldId id="386" r:id="rId31"/>
    <p:sldId id="335" r:id="rId32"/>
    <p:sldId id="47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A78F0B-3829-829C-C02A-548954592B64}" name="Kuehl, Andrew (CDC/OD/OPHDST)" initials="AK" userId="S::vhi6@cdc.gov::df8d8e7b-d269-42a8-ba06-906f5adfad6f" providerId="AD"/>
  <p188:author id="{50544535-8DB0-0386-CD97-9A293008B3AF}" name="Ritchey, Matthew D. (CDC/OD/OPHDST)" initials="MR" userId="S::HHA7@cdc.gov::0f4ae8c8-33a3-4cd2-a525-48f17ee461ab" providerId="AD"/>
  <p188:author id="{CEDAD538-4D1E-9512-7369-71E42DB54DC3}" name="Brown, Desiree M. (CDC/OD/OPHDST)" initials="DB" userId="S::jwu1@cdc.gov::65426537-82f4-4a29-8425-9c2ba3f1e26a" providerId="AD"/>
  <p188:author id="{8039F145-B6D7-CCFA-2C92-4A146537DF40}" name="Cook, Courtney (CDC/OD/OPHDST)" initials="CC" userId="S::uns6@cdc.gov::08c979db-b175-4a23-a7b3-d60911f2ecd1" providerId="AD"/>
  <p188:author id="{E482C34E-64D1-EDC5-A897-A9988C54C780}" name="Clark, Kevin L. (CDC/OD/OC)" initials="KC" userId="S::uvw7@cdc.gov::e3ff4289-52be-4665-a78d-b1cdb6a838b3" providerId="AD"/>
  <p188:author id="{4C195B5E-DFF9-9454-D15B-04E7141770CC}" name="Conners, Erin (CDC/OD/OPHDST)" initials="EC" userId="S::ola3@cdc.gov::a724e933-4911-4579-8682-585480591749" providerId="AD"/>
  <p188:author id="{C1D19268-A486-DAC1-569C-EC8B806F30D8}" name="Chung, Justine (CDC/OD/OC) (CTR)" initials="JC" userId="S::itu6@cdc.gov::9e71a0a9-74a2-478d-a04e-bbb50f73bea1" providerId="AD"/>
  <p188:author id="{47C6DB78-837B-EB89-9AD2-4D9E0D335078}" name="Boersma, Peter (CDC/OD/OPHDST)" initials="PB" userId="S::ots6@cdc.gov::f3bc6320-5f6e-4986-9079-590a01dd3d4f" providerId="AD"/>
  <p188:author id="{99A8469A-7D20-0DCC-3D98-F4D741751B82}" name="McIntyre, Anne F. (CDC/OD/OPHDST)" initials="AM" userId="S::zat4@cdc.gov::d6bb9fc0-9a61-41c9-8260-614f83485ea6" providerId="AD"/>
  <p188:author id="{E41D23AC-0141-A1C4-3B68-FE90A50E4A68}" name="Mustaquim, Desiree (CDC/OD/OPHDST)" initials="MD" userId="S::dwc6@cdc.gov::dc151674-8121-498a-9e0c-aa311898202d" providerId="AD"/>
  <p188:author id="{643A7AD9-02B1-B372-B694-D211CCE4C4EB}" name="Robinson, Tamara (CDC/OD/OPHDST) (CTR)" initials="TR" userId="S::okf9@cdc.gov::a16a7704-10a4-405e-9d16-ecfeead0d373" providerId="AD"/>
  <p188:author id="{C2A11BDB-AF90-383F-F281-1D712208B6B0}" name="Ostroff, Alyssa (CDC/OD/OC)" initials="AO" userId="S::qpq7@cdc.gov::bfa4756e-811a-4663-85b8-b83cdadad87f" providerId="AD"/>
  <p188:author id="{56F3E3DB-97E3-6A8C-E71A-F16301594E99}" name="Neitzel, Stephanie (CDC/OD/OPHDST)" initials="SN" userId="S::brd6@cdc.gov::69aba5e3-8da2-4697-83fd-bd91ccdb0715" providerId="AD"/>
  <p188:author id="{2BFE5AEC-E4DA-85D7-CA09-07EF2D24AC30}" name="Mullis, Jessica (CDC/OD/OC) (CTR)" initials="JM" userId="S::lrz4@cdc.gov::80374a94-4613-4ae7-bfbf-3ae4c17f95f4" providerId="AD"/>
  <p188:author id="{41BE6FFA-48A8-C9DD-5361-C92227D07C0B}" name="Rossow, Stephanie (CDC/OD/OC) (CTR)" initials="R(" userId="S::onn1@cdc.gov::467326d5-9b15-48bd-8dfd-584b269b46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Yossy Made Yulian" initials="YMY" lastIdx="1" clrIdx="0">
    <p:extLst>
      <p:ext uri="{19B8F6BF-5375-455C-9EA6-DF929625EA0E}">
        <p15:presenceInfo xmlns:p15="http://schemas.microsoft.com/office/powerpoint/2012/main" userId="238af46a17e978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91919"/>
    <a:srgbClr val="ECF5FF"/>
    <a:srgbClr val="FB7E38"/>
    <a:srgbClr val="032659"/>
    <a:srgbClr val="DB5E2E"/>
    <a:srgbClr val="00B1CE"/>
    <a:srgbClr val="B8D4ED"/>
    <a:srgbClr val="EAF8F9"/>
    <a:srgbClr val="F4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998565-E530-427B-88A1-EFA37FB9424B}" v="371" dt="2026-07-29T20:52:18.500"/>
  </p1510:revLst>
</p1510:revInfo>
</file>

<file path=ppt/tableStyles.xml><?xml version="1.0" encoding="utf-8"?>
<a:tblStyleLst xmlns:a="http://schemas.openxmlformats.org/drawingml/2006/main" def="{5C22544A-7EE6-4342-B048-85BDC9FD1C3A}">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2" autoAdjust="0"/>
    <p:restoredTop sz="94411" autoAdjust="0"/>
  </p:normalViewPr>
  <p:slideViewPr>
    <p:cSldViewPr snapToGrid="0">
      <p:cViewPr varScale="1">
        <p:scale>
          <a:sx n="95" d="100"/>
          <a:sy n="95" d="100"/>
        </p:scale>
        <p:origin x="1146"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514D5A-9363-6E2E-32AA-FD97BB98EA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10523D-7F9D-EDEC-D5F4-60E4A0998E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11DC50-8808-413B-A9CF-E331A6C34273}" type="datetimeFigureOut">
              <a:rPr lang="en-US" smtClean="0"/>
              <a:t>8/28/2026</a:t>
            </a:fld>
            <a:endParaRPr lang="en-US"/>
          </a:p>
        </p:txBody>
      </p:sp>
      <p:sp>
        <p:nvSpPr>
          <p:cNvPr id="4" name="Footer Placeholder 3">
            <a:extLst>
              <a:ext uri="{FF2B5EF4-FFF2-40B4-BE49-F238E27FC236}">
                <a16:creationId xmlns:a16="http://schemas.microsoft.com/office/drawing/2014/main" id="{C27E7945-413F-7462-8299-C2262B0F1C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1C7DE42-AAED-A67B-1119-494BE45BE6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4F9555-BB4D-40D3-95C3-AF0E39CA1545}" type="slidenum">
              <a:rPr lang="en-US" smtClean="0"/>
              <a:t>‹#›</a:t>
            </a:fld>
            <a:endParaRPr lang="en-US"/>
          </a:p>
        </p:txBody>
      </p:sp>
    </p:spTree>
    <p:extLst>
      <p:ext uri="{BB962C8B-B14F-4D97-AF65-F5344CB8AC3E}">
        <p14:creationId xmlns:p14="http://schemas.microsoft.com/office/powerpoint/2010/main" val="779734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16299A-91E8-4A02-B01A-B9F957B409FE}"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283A64-D913-4757-A09B-C7A253B77D4F}" type="slidenum">
              <a:rPr lang="en-US" smtClean="0"/>
              <a:t>‹#›</a:t>
            </a:fld>
            <a:endParaRPr lang="en-US"/>
          </a:p>
        </p:txBody>
      </p:sp>
    </p:spTree>
    <p:extLst>
      <p:ext uri="{BB962C8B-B14F-4D97-AF65-F5344CB8AC3E}">
        <p14:creationId xmlns:p14="http://schemas.microsoft.com/office/powerpoint/2010/main" val="2993797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69DF5-490B-FD4F-0702-5964219CD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70ACA-F7BD-30E1-2529-95207E3E81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41A1BB-6058-7547-0749-3F8B1B6CC1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4A62AD-EC7D-E5E4-1468-224A79E2C594}"/>
              </a:ext>
            </a:extLst>
          </p:cNvPr>
          <p:cNvSpPr>
            <a:spLocks noGrp="1"/>
          </p:cNvSpPr>
          <p:nvPr>
            <p:ph type="sldNum" sz="quarter" idx="5"/>
          </p:nvPr>
        </p:nvSpPr>
        <p:spPr/>
        <p:txBody>
          <a:bodyPr/>
          <a:lstStyle/>
          <a:p>
            <a:fld id="{7D283A64-D913-4757-A09B-C7A253B77D4F}" type="slidenum">
              <a:rPr lang="en-US" smtClean="0"/>
              <a:t>1</a:t>
            </a:fld>
            <a:endParaRPr lang="en-US"/>
          </a:p>
        </p:txBody>
      </p:sp>
    </p:spTree>
    <p:extLst>
      <p:ext uri="{BB962C8B-B14F-4D97-AF65-F5344CB8AC3E}">
        <p14:creationId xmlns:p14="http://schemas.microsoft.com/office/powerpoint/2010/main" val="454094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10</a:t>
            </a:fld>
            <a:endParaRPr lang="en-US"/>
          </a:p>
        </p:txBody>
      </p:sp>
    </p:spTree>
    <p:extLst>
      <p:ext uri="{BB962C8B-B14F-4D97-AF65-F5344CB8AC3E}">
        <p14:creationId xmlns:p14="http://schemas.microsoft.com/office/powerpoint/2010/main" val="1447310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11</a:t>
            </a:fld>
            <a:endParaRPr lang="en-US"/>
          </a:p>
        </p:txBody>
      </p:sp>
    </p:spTree>
    <p:extLst>
      <p:ext uri="{BB962C8B-B14F-4D97-AF65-F5344CB8AC3E}">
        <p14:creationId xmlns:p14="http://schemas.microsoft.com/office/powerpoint/2010/main" val="4208222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12</a:t>
            </a:fld>
            <a:endParaRPr lang="en-US"/>
          </a:p>
        </p:txBody>
      </p:sp>
    </p:spTree>
    <p:extLst>
      <p:ext uri="{BB962C8B-B14F-4D97-AF65-F5344CB8AC3E}">
        <p14:creationId xmlns:p14="http://schemas.microsoft.com/office/powerpoint/2010/main" val="312930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13</a:t>
            </a:fld>
            <a:endParaRPr lang="en-US"/>
          </a:p>
        </p:txBody>
      </p:sp>
    </p:spTree>
    <p:extLst>
      <p:ext uri="{BB962C8B-B14F-4D97-AF65-F5344CB8AC3E}">
        <p14:creationId xmlns:p14="http://schemas.microsoft.com/office/powerpoint/2010/main" val="4151952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14</a:t>
            </a:fld>
            <a:endParaRPr lang="en-US"/>
          </a:p>
        </p:txBody>
      </p:sp>
    </p:spTree>
    <p:extLst>
      <p:ext uri="{BB962C8B-B14F-4D97-AF65-F5344CB8AC3E}">
        <p14:creationId xmlns:p14="http://schemas.microsoft.com/office/powerpoint/2010/main" val="2853767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15</a:t>
            </a:fld>
            <a:endParaRPr lang="en-US"/>
          </a:p>
        </p:txBody>
      </p:sp>
    </p:spTree>
    <p:extLst>
      <p:ext uri="{BB962C8B-B14F-4D97-AF65-F5344CB8AC3E}">
        <p14:creationId xmlns:p14="http://schemas.microsoft.com/office/powerpoint/2010/main" val="2861359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1B814-5C3D-31FE-DABB-BF08890B8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FF723-E4C3-A21D-98E4-3924A6D65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34ABA-F831-44EE-3A75-A1E9C317D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89FAFA-C1F1-A3EA-0FAD-6F7CC504B658}"/>
              </a:ext>
            </a:extLst>
          </p:cNvPr>
          <p:cNvSpPr>
            <a:spLocks noGrp="1"/>
          </p:cNvSpPr>
          <p:nvPr>
            <p:ph type="sldNum" sz="quarter" idx="5"/>
          </p:nvPr>
        </p:nvSpPr>
        <p:spPr/>
        <p:txBody>
          <a:bodyPr/>
          <a:lstStyle/>
          <a:p>
            <a:fld id="{7D283A64-D913-4757-A09B-C7A253B77D4F}" type="slidenum">
              <a:rPr lang="en-US" smtClean="0"/>
              <a:t>16</a:t>
            </a:fld>
            <a:endParaRPr lang="en-US"/>
          </a:p>
        </p:txBody>
      </p:sp>
    </p:spTree>
    <p:extLst>
      <p:ext uri="{BB962C8B-B14F-4D97-AF65-F5344CB8AC3E}">
        <p14:creationId xmlns:p14="http://schemas.microsoft.com/office/powerpoint/2010/main" val="3582916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F1C14-933B-23B5-3A1E-FF9F5D3B1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80CCF-E30F-82B1-FA07-93E4C9AE9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665659-3686-4036-2EB2-4DE0916293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5DDC13-6786-873D-7EE0-16C79EAD79E9}"/>
              </a:ext>
            </a:extLst>
          </p:cNvPr>
          <p:cNvSpPr>
            <a:spLocks noGrp="1"/>
          </p:cNvSpPr>
          <p:nvPr>
            <p:ph type="sldNum" sz="quarter" idx="5"/>
          </p:nvPr>
        </p:nvSpPr>
        <p:spPr/>
        <p:txBody>
          <a:bodyPr/>
          <a:lstStyle/>
          <a:p>
            <a:fld id="{7D283A64-D913-4757-A09B-C7A253B77D4F}" type="slidenum">
              <a:rPr lang="en-US" smtClean="0"/>
              <a:t>17</a:t>
            </a:fld>
            <a:endParaRPr lang="en-US"/>
          </a:p>
        </p:txBody>
      </p:sp>
    </p:spTree>
    <p:extLst>
      <p:ext uri="{BB962C8B-B14F-4D97-AF65-F5344CB8AC3E}">
        <p14:creationId xmlns:p14="http://schemas.microsoft.com/office/powerpoint/2010/main" val="1031074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FC1E-B68F-63C0-350E-D5E0DE892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3A75A-828F-7E4B-314B-2B73A8D74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D60A9-6BFF-E8B8-F24E-E137E4230B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EDA112-1FAA-9324-F4D2-FBD442720682}"/>
              </a:ext>
            </a:extLst>
          </p:cNvPr>
          <p:cNvSpPr>
            <a:spLocks noGrp="1"/>
          </p:cNvSpPr>
          <p:nvPr>
            <p:ph type="sldNum" sz="quarter" idx="5"/>
          </p:nvPr>
        </p:nvSpPr>
        <p:spPr/>
        <p:txBody>
          <a:bodyPr/>
          <a:lstStyle/>
          <a:p>
            <a:fld id="{7D283A64-D913-4757-A09B-C7A253B77D4F}" type="slidenum">
              <a:rPr lang="en-US" smtClean="0"/>
              <a:t>18</a:t>
            </a:fld>
            <a:endParaRPr lang="en-US"/>
          </a:p>
        </p:txBody>
      </p:sp>
    </p:spTree>
    <p:extLst>
      <p:ext uri="{BB962C8B-B14F-4D97-AF65-F5344CB8AC3E}">
        <p14:creationId xmlns:p14="http://schemas.microsoft.com/office/powerpoint/2010/main" val="4278473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BE933-FE98-FF3B-D72F-EB5D98B48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1DBC9-7F7A-DE30-4462-D2A4BCE76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446C6-3D1A-E7C6-0273-9EE76C6FC6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BFC65B-0840-F58E-F8D4-5510D0FED770}"/>
              </a:ext>
            </a:extLst>
          </p:cNvPr>
          <p:cNvSpPr>
            <a:spLocks noGrp="1"/>
          </p:cNvSpPr>
          <p:nvPr>
            <p:ph type="sldNum" sz="quarter" idx="5"/>
          </p:nvPr>
        </p:nvSpPr>
        <p:spPr/>
        <p:txBody>
          <a:bodyPr/>
          <a:lstStyle/>
          <a:p>
            <a:fld id="{7D283A64-D913-4757-A09B-C7A253B77D4F}" type="slidenum">
              <a:rPr lang="en-US" smtClean="0"/>
              <a:t>19</a:t>
            </a:fld>
            <a:endParaRPr lang="en-US"/>
          </a:p>
        </p:txBody>
      </p:sp>
    </p:spTree>
    <p:extLst>
      <p:ext uri="{BB962C8B-B14F-4D97-AF65-F5344CB8AC3E}">
        <p14:creationId xmlns:p14="http://schemas.microsoft.com/office/powerpoint/2010/main" val="3625778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a:t>
            </a:fld>
            <a:endParaRPr lang="en-US"/>
          </a:p>
        </p:txBody>
      </p:sp>
    </p:spTree>
    <p:extLst>
      <p:ext uri="{BB962C8B-B14F-4D97-AF65-F5344CB8AC3E}">
        <p14:creationId xmlns:p14="http://schemas.microsoft.com/office/powerpoint/2010/main" val="3550889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08E45-4E94-230D-E37E-CA2F8FE64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D86B2-F349-9861-48B7-978C39BD6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92609-BCA0-07BB-98E7-FB10937A7CF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B04EEF0-6715-D2BE-4166-0AD5803049AC}"/>
              </a:ext>
            </a:extLst>
          </p:cNvPr>
          <p:cNvSpPr>
            <a:spLocks noGrp="1"/>
          </p:cNvSpPr>
          <p:nvPr>
            <p:ph type="sldNum" sz="quarter" idx="5"/>
          </p:nvPr>
        </p:nvSpPr>
        <p:spPr/>
        <p:txBody>
          <a:bodyPr/>
          <a:lstStyle/>
          <a:p>
            <a:fld id="{7D283A64-D913-4757-A09B-C7A253B77D4F}" type="slidenum">
              <a:rPr lang="en-US" smtClean="0"/>
              <a:t>20</a:t>
            </a:fld>
            <a:endParaRPr lang="en-US"/>
          </a:p>
        </p:txBody>
      </p:sp>
    </p:spTree>
    <p:extLst>
      <p:ext uri="{BB962C8B-B14F-4D97-AF65-F5344CB8AC3E}">
        <p14:creationId xmlns:p14="http://schemas.microsoft.com/office/powerpoint/2010/main" val="22789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21</a:t>
            </a:fld>
            <a:endParaRPr lang="en-US"/>
          </a:p>
        </p:txBody>
      </p:sp>
    </p:spTree>
    <p:extLst>
      <p:ext uri="{BB962C8B-B14F-4D97-AF65-F5344CB8AC3E}">
        <p14:creationId xmlns:p14="http://schemas.microsoft.com/office/powerpoint/2010/main" val="1498342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22</a:t>
            </a:fld>
            <a:endParaRPr lang="en-US"/>
          </a:p>
        </p:txBody>
      </p:sp>
    </p:spTree>
    <p:extLst>
      <p:ext uri="{BB962C8B-B14F-4D97-AF65-F5344CB8AC3E}">
        <p14:creationId xmlns:p14="http://schemas.microsoft.com/office/powerpoint/2010/main" val="3120492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23</a:t>
            </a:fld>
            <a:endParaRPr lang="en-US"/>
          </a:p>
        </p:txBody>
      </p:sp>
    </p:spTree>
    <p:extLst>
      <p:ext uri="{BB962C8B-B14F-4D97-AF65-F5344CB8AC3E}">
        <p14:creationId xmlns:p14="http://schemas.microsoft.com/office/powerpoint/2010/main" val="1373937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24</a:t>
            </a:fld>
            <a:endParaRPr lang="en-US"/>
          </a:p>
        </p:txBody>
      </p:sp>
    </p:spTree>
    <p:extLst>
      <p:ext uri="{BB962C8B-B14F-4D97-AF65-F5344CB8AC3E}">
        <p14:creationId xmlns:p14="http://schemas.microsoft.com/office/powerpoint/2010/main" val="472875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CC83D-DA03-694A-F29F-2A315A817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7DE01-B17F-1EBA-2C93-126E5DBC1B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DFF230-7D8A-1D48-4C56-35667F3E71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D2E0EF4-E38D-4176-C11A-A0B5C1BF6661}"/>
              </a:ext>
            </a:extLst>
          </p:cNvPr>
          <p:cNvSpPr>
            <a:spLocks noGrp="1"/>
          </p:cNvSpPr>
          <p:nvPr>
            <p:ph type="sldNum" sz="quarter" idx="5"/>
          </p:nvPr>
        </p:nvSpPr>
        <p:spPr/>
        <p:txBody>
          <a:bodyPr/>
          <a:lstStyle/>
          <a:p>
            <a:fld id="{7D283A64-D913-4757-A09B-C7A253B77D4F}" type="slidenum">
              <a:rPr lang="en-US" smtClean="0"/>
              <a:t>25</a:t>
            </a:fld>
            <a:endParaRPr lang="en-US"/>
          </a:p>
        </p:txBody>
      </p:sp>
    </p:spTree>
    <p:extLst>
      <p:ext uri="{BB962C8B-B14F-4D97-AF65-F5344CB8AC3E}">
        <p14:creationId xmlns:p14="http://schemas.microsoft.com/office/powerpoint/2010/main" val="3489062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see the following </a:t>
            </a:r>
            <a:r>
              <a:rPr lang="en-US" dirty="0" err="1"/>
              <a:t>urls</a:t>
            </a:r>
            <a:r>
              <a:rPr lang="en-US" dirty="0"/>
              <a:t> for the links shown in the above slide:</a:t>
            </a:r>
          </a:p>
          <a:p>
            <a:endParaRPr lang="en-US" dirty="0"/>
          </a:p>
          <a:p>
            <a:pPr marL="228600" indent="-228600">
              <a:buAutoNum type="arabicPeriod"/>
            </a:pPr>
            <a:r>
              <a:rPr lang="en-US" dirty="0"/>
              <a:t>Case Surveillance News:  https://www.cdc.gov/nndss/technical-resource-center/news.html</a:t>
            </a:r>
          </a:p>
          <a:p>
            <a:pPr marL="228600" indent="-228600">
              <a:buAutoNum type="arabicPeriod"/>
            </a:pPr>
            <a:r>
              <a:rPr lang="en-US" dirty="0"/>
              <a:t>Technical Resource Center:  https://www.cdc.gov/nndss/technical-resource-center/index.html</a:t>
            </a:r>
          </a:p>
          <a:p>
            <a:pPr marL="228600" indent="-228600">
              <a:buAutoNum type="arabicPeriod"/>
            </a:pPr>
            <a:r>
              <a:rPr lang="en-US" dirty="0"/>
              <a:t>Case Surveillance Modernization:  https://www.cdc.gov/nndss/case-surveillance-modernization/index.html</a:t>
            </a:r>
          </a:p>
          <a:p>
            <a:pPr marL="0" indent="0">
              <a:buNone/>
            </a:pP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478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change the background color, right click “Format Background” and choose a solid fill color from the palette. Be sure to change the text color as needed for 508 color contrast compliance.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4704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6DD1D-289D-EFB6-C283-595F8ACFA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257A5-14DC-9D06-9BEC-AD4BE111F9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A51B4-74EC-D9C4-EB52-95F314127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A0D7A2-A759-FBEE-1E21-F463D918AC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07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D283A64-D913-4757-A09B-C7A253B77D4F}" type="slidenum">
              <a:rPr lang="en-US" smtClean="0"/>
              <a:t>3</a:t>
            </a:fld>
            <a:endParaRPr lang="en-US"/>
          </a:p>
        </p:txBody>
      </p:sp>
    </p:spTree>
    <p:extLst>
      <p:ext uri="{BB962C8B-B14F-4D97-AF65-F5344CB8AC3E}">
        <p14:creationId xmlns:p14="http://schemas.microsoft.com/office/powerpoint/2010/main" val="928729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D283A64-D913-4757-A09B-C7A253B77D4F}" type="slidenum">
              <a:rPr lang="en-US" smtClean="0"/>
              <a:t>4</a:t>
            </a:fld>
            <a:endParaRPr lang="en-US"/>
          </a:p>
        </p:txBody>
      </p:sp>
    </p:spTree>
    <p:extLst>
      <p:ext uri="{BB962C8B-B14F-4D97-AF65-F5344CB8AC3E}">
        <p14:creationId xmlns:p14="http://schemas.microsoft.com/office/powerpoint/2010/main" val="196038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5</a:t>
            </a:fld>
            <a:endParaRPr lang="en-US"/>
          </a:p>
        </p:txBody>
      </p:sp>
    </p:spTree>
    <p:extLst>
      <p:ext uri="{BB962C8B-B14F-4D97-AF65-F5344CB8AC3E}">
        <p14:creationId xmlns:p14="http://schemas.microsoft.com/office/powerpoint/2010/main" val="210767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470A6-D01E-F78C-F360-D4754D010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11024-B042-400C-2C9B-5F0F82B49F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8D8E37-BAF4-349E-0784-3EC607E758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2F9C253-EBBE-5B9C-C6F4-298196420CA8}"/>
              </a:ext>
            </a:extLst>
          </p:cNvPr>
          <p:cNvSpPr>
            <a:spLocks noGrp="1"/>
          </p:cNvSpPr>
          <p:nvPr>
            <p:ph type="sldNum" sz="quarter" idx="5"/>
          </p:nvPr>
        </p:nvSpPr>
        <p:spPr/>
        <p:txBody>
          <a:bodyPr/>
          <a:lstStyle/>
          <a:p>
            <a:fld id="{7D283A64-D913-4757-A09B-C7A253B77D4F}" type="slidenum">
              <a:rPr lang="en-US" smtClean="0"/>
              <a:t>6</a:t>
            </a:fld>
            <a:endParaRPr lang="en-US"/>
          </a:p>
        </p:txBody>
      </p:sp>
    </p:spTree>
    <p:extLst>
      <p:ext uri="{BB962C8B-B14F-4D97-AF65-F5344CB8AC3E}">
        <p14:creationId xmlns:p14="http://schemas.microsoft.com/office/powerpoint/2010/main" val="910319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F35F2-657F-9776-7DED-7486BEE7B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E394D7-5740-372D-5807-EE7221F6C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B0FA5-AEC1-F38F-1AD9-4960BF673DC8}"/>
              </a:ext>
            </a:extLst>
          </p:cNvPr>
          <p:cNvSpPr>
            <a:spLocks noGrp="1"/>
          </p:cNvSpPr>
          <p:nvPr>
            <p:ph type="body" idx="1"/>
          </p:nvPr>
        </p:nvSpPr>
        <p:spPr/>
        <p:txBody>
          <a:bodyPr/>
          <a:lstStyle/>
          <a:p>
            <a:pPr marL="171450" indent="-171450">
              <a:buFontTx/>
              <a:buChar char="-"/>
            </a:pPr>
            <a:endParaRPr lang="en-US" dirty="0"/>
          </a:p>
        </p:txBody>
      </p:sp>
      <p:sp>
        <p:nvSpPr>
          <p:cNvPr id="4" name="Slide Number Placeholder 3">
            <a:extLst>
              <a:ext uri="{FF2B5EF4-FFF2-40B4-BE49-F238E27FC236}">
                <a16:creationId xmlns:a16="http://schemas.microsoft.com/office/drawing/2014/main" id="{7323E7BC-F604-40DD-8664-2912076681B9}"/>
              </a:ext>
            </a:extLst>
          </p:cNvPr>
          <p:cNvSpPr>
            <a:spLocks noGrp="1"/>
          </p:cNvSpPr>
          <p:nvPr>
            <p:ph type="sldNum" sz="quarter" idx="5"/>
          </p:nvPr>
        </p:nvSpPr>
        <p:spPr/>
        <p:txBody>
          <a:bodyPr/>
          <a:lstStyle/>
          <a:p>
            <a:fld id="{7D283A64-D913-4757-A09B-C7A253B77D4F}" type="slidenum">
              <a:rPr lang="en-US" smtClean="0"/>
              <a:t>7</a:t>
            </a:fld>
            <a:endParaRPr lang="en-US"/>
          </a:p>
        </p:txBody>
      </p:sp>
    </p:spTree>
    <p:extLst>
      <p:ext uri="{BB962C8B-B14F-4D97-AF65-F5344CB8AC3E}">
        <p14:creationId xmlns:p14="http://schemas.microsoft.com/office/powerpoint/2010/main" val="273715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5D30D-AF19-A349-2AC6-064FA34B6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70F4C-C27D-18E8-06BD-684D95422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ACE6D-5589-8522-491C-AB254EA8AC2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dirty="0"/>
          </a:p>
        </p:txBody>
      </p:sp>
      <p:sp>
        <p:nvSpPr>
          <p:cNvPr id="4" name="Slide Number Placeholder 3">
            <a:extLst>
              <a:ext uri="{FF2B5EF4-FFF2-40B4-BE49-F238E27FC236}">
                <a16:creationId xmlns:a16="http://schemas.microsoft.com/office/drawing/2014/main" id="{99BF4048-133D-CB47-7CBD-08FA3FCB427F}"/>
              </a:ext>
            </a:extLst>
          </p:cNvPr>
          <p:cNvSpPr>
            <a:spLocks noGrp="1"/>
          </p:cNvSpPr>
          <p:nvPr>
            <p:ph type="sldNum" sz="quarter" idx="5"/>
          </p:nvPr>
        </p:nvSpPr>
        <p:spPr/>
        <p:txBody>
          <a:bodyPr/>
          <a:lstStyle/>
          <a:p>
            <a:fld id="{7D283A64-D913-4757-A09B-C7A253B77D4F}" type="slidenum">
              <a:rPr lang="en-US" smtClean="0"/>
              <a:t>8</a:t>
            </a:fld>
            <a:endParaRPr lang="en-US"/>
          </a:p>
        </p:txBody>
      </p:sp>
    </p:spTree>
    <p:extLst>
      <p:ext uri="{BB962C8B-B14F-4D97-AF65-F5344CB8AC3E}">
        <p14:creationId xmlns:p14="http://schemas.microsoft.com/office/powerpoint/2010/main" val="3628143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9</a:t>
            </a:fld>
            <a:endParaRPr lang="en-US"/>
          </a:p>
        </p:txBody>
      </p:sp>
    </p:spTree>
    <p:extLst>
      <p:ext uri="{BB962C8B-B14F-4D97-AF65-F5344CB8AC3E}">
        <p14:creationId xmlns:p14="http://schemas.microsoft.com/office/powerpoint/2010/main" val="2877001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hyperlink" Target="https://www.cdc.gov/" TargetMode="External"/><Relationship Id="rId7" Type="http://schemas.openxmlformats.org/officeDocument/2006/relationships/hyperlink" Target="https://www.cdc.gov/nndss/technical-resource-center/index.html" TargetMode="External"/><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3.svg"/><Relationship Id="rId11" Type="http://schemas.openxmlformats.org/officeDocument/2006/relationships/hyperlink" Target="https://www.cdc.gov/nndss/case-surveillance-modernization/index.html" TargetMode="External"/><Relationship Id="rId5" Type="http://schemas.openxmlformats.org/officeDocument/2006/relationships/hyperlink" Target="https://www.cdc.gov/nndss/technical-resource-center/news.html" TargetMode="External"/><Relationship Id="rId10" Type="http://schemas.openxmlformats.org/officeDocument/2006/relationships/image" Target="../media/image5.svg"/><Relationship Id="rId4" Type="http://schemas.openxmlformats.org/officeDocument/2006/relationships/image" Target="../media/image2.svg"/><Relationship Id="rId9" Type="http://schemas.openxmlformats.org/officeDocument/2006/relationships/hyperlink" Target="mailto:edx@cdc.gov" TargetMode="Externa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www.cdc.gov/" TargetMode="Externa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emf"/><Relationship Id="rId7" Type="http://schemas.openxmlformats.org/officeDocument/2006/relationships/hyperlink" Target="https://www.cdc.gov/nndss/technical-resource-center/index.html" TargetMode="External"/><Relationship Id="rId2" Type="http://schemas.openxmlformats.org/officeDocument/2006/relationships/hyperlink" Target="https://www.cdc.gov/" TargetMode="External"/><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hyperlink" Target="https://www.cdc.gov/nndss/case-surveillance-modernization/index.html" TargetMode="External"/><Relationship Id="rId5" Type="http://schemas.openxmlformats.org/officeDocument/2006/relationships/hyperlink" Target="https://www.cdc.gov/nndss/technical-resource-center/news.html" TargetMode="External"/><Relationship Id="rId10" Type="http://schemas.openxmlformats.org/officeDocument/2006/relationships/image" Target="../media/image9.svg"/><Relationship Id="rId4" Type="http://schemas.openxmlformats.org/officeDocument/2006/relationships/image" Target="../media/image6.svg"/><Relationship Id="rId9" Type="http://schemas.openxmlformats.org/officeDocument/2006/relationships/hyperlink" Target="mailto:edx@cdc.gov"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6" cy="2263778"/>
          </a:xfrm>
        </p:spPr>
        <p:txBody>
          <a:bodyPr>
            <a:normAutofit/>
          </a:bodyPr>
          <a:lstStyle>
            <a:lvl1pPr>
              <a:lnSpc>
                <a:spcPct val="80000"/>
              </a:lnSpc>
              <a:defRPr sz="6100">
                <a:solidFill>
                  <a:schemeClr val="tx2"/>
                </a:solidFill>
              </a:defRPr>
            </a:lvl1pPr>
          </a:lstStyle>
          <a:p>
            <a:r>
              <a:rPr lang="en-US"/>
              <a:t>Presentation Title Slide Option 1a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38566"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pic>
        <p:nvPicPr>
          <p:cNvPr id="11" name="Picture 10" descr="U.S. Centers for Disease Control and Prevention">
            <a:extLst>
              <a:ext uri="{FF2B5EF4-FFF2-40B4-BE49-F238E27FC236}">
                <a16:creationId xmlns:a16="http://schemas.microsoft.com/office/drawing/2014/main" id="{46A13E54-5873-EA98-E5BF-B1DBD2CB629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382886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1"/>
                </a:solidFill>
              </a:defRPr>
            </a:lvl1pPr>
          </a:lstStyle>
          <a:p>
            <a:r>
              <a:rPr lang="en-US"/>
              <a:t>Text Content Slide Center</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3" name="Slide Number Placeholder 5">
            <a:extLst>
              <a:ext uri="{FF2B5EF4-FFF2-40B4-BE49-F238E27FC236}">
                <a16:creationId xmlns:a16="http://schemas.microsoft.com/office/drawing/2014/main" id="{A633E6BD-D9B4-14F5-5ACC-3FAB9F8F5234}"/>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7" name="Straight Connector 6">
            <a:extLst>
              <a:ext uri="{FF2B5EF4-FFF2-40B4-BE49-F238E27FC236}">
                <a16:creationId xmlns:a16="http://schemas.microsoft.com/office/drawing/2014/main" id="{A22DB080-153D-388C-F7EB-6601DC1EA2D8}"/>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2501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_WhiteB">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10170118" cy="645231"/>
          </a:xfrm>
        </p:spPr>
        <p:txBody>
          <a:bodyPr/>
          <a:lstStyle>
            <a:lvl1pPr>
              <a:lnSpc>
                <a:spcPct val="100000"/>
              </a:lnSpc>
              <a:defRPr sz="2600">
                <a:solidFill>
                  <a:schemeClr val="tx1"/>
                </a:solidFill>
              </a:defRPr>
            </a:lvl1pPr>
          </a:lstStyle>
          <a:p>
            <a:r>
              <a:rPr lang="en-US"/>
              <a:t>Text Content Slide Left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1" y="1982021"/>
            <a:ext cx="10170119"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Place in your content here. When pasting in content, please use the “Use Destination Theme” or “Keep Text Only” options to ensure the text matches this template’s styles.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edit the location and size of text boxes as needed to best fit the length of your content. Be sure to center the content in this space for the best aesthetics.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content text to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18pt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supporting text (captions)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14pt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also include bulleted or numbered lists.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Second level bullet</a:t>
            </a:r>
          </a:p>
          <a:p>
            <a:pPr marL="1143000" marR="0" lvl="2"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Third level bullet</a:t>
            </a:r>
          </a:p>
          <a:p>
            <a:pPr marL="1600200" marR="0" lvl="3" indent="-228600" algn="l" defTabSz="914400" rtl="0" eaLnBrk="1" fontAlgn="auto" latinLnBrk="0" hangingPunct="1">
              <a:lnSpc>
                <a:spcPct val="90000"/>
              </a:lnSpc>
              <a:spcBef>
                <a:spcPts val="500"/>
              </a:spcBef>
              <a:spcAft>
                <a:spcPts val="0"/>
              </a:spcAft>
              <a:buClrTx/>
              <a:buSzTx/>
              <a:buFontTx/>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Fourth level bullet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Either way, you have plenty of room here to add in both long and short text.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To change the background color, right click “Format Background” and choose a solid fill color from the palette. Be sure to change the text color as needed for 508 color contrast compliance.</a:t>
            </a:r>
          </a:p>
        </p:txBody>
      </p:sp>
      <p:sp>
        <p:nvSpPr>
          <p:cNvPr id="5" name="Slide Number Placeholder 5">
            <a:extLst>
              <a:ext uri="{FF2B5EF4-FFF2-40B4-BE49-F238E27FC236}">
                <a16:creationId xmlns:a16="http://schemas.microsoft.com/office/drawing/2014/main" id="{EB18146F-FB32-4F69-94B2-AB44D060AB5F}"/>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6" name="Straight Connector 5">
            <a:extLst>
              <a:ext uri="{FF2B5EF4-FFF2-40B4-BE49-F238E27FC236}">
                <a16:creationId xmlns:a16="http://schemas.microsoft.com/office/drawing/2014/main" id="{C55B501C-66C6-CF8F-F20A-8D0F4CE267C1}"/>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303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Graphic1">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500266"/>
            <a:ext cx="10416988" cy="811369"/>
          </a:xfrm>
        </p:spPr>
        <p:txBody>
          <a:bodyPr/>
          <a:lstStyle>
            <a:lvl1pPr algn="ctr">
              <a:lnSpc>
                <a:spcPct val="100000"/>
              </a:lnSpc>
              <a:defRPr sz="2600">
                <a:solidFill>
                  <a:schemeClr val="tx2"/>
                </a:solidFill>
              </a:defRPr>
            </a:lvl1pPr>
          </a:lstStyle>
          <a:p>
            <a:r>
              <a:rPr lang="en-US"/>
              <a:t>Large Graphic with Title Slide</a:t>
            </a:r>
          </a:p>
        </p:txBody>
      </p:sp>
      <p:sp>
        <p:nvSpPr>
          <p:cNvPr id="6" name="Picture Placeholder 5">
            <a:extLst>
              <a:ext uri="{FF2B5EF4-FFF2-40B4-BE49-F238E27FC236}">
                <a16:creationId xmlns:a16="http://schemas.microsoft.com/office/drawing/2014/main" id="{BBE3C893-3C75-CFA4-677A-F6182ECB3143}"/>
              </a:ext>
            </a:extLst>
          </p:cNvPr>
          <p:cNvSpPr>
            <a:spLocks noGrp="1"/>
          </p:cNvSpPr>
          <p:nvPr>
            <p:ph type="pic" sz="quarter" idx="10"/>
          </p:nvPr>
        </p:nvSpPr>
        <p:spPr>
          <a:xfrm>
            <a:off x="887413" y="1443038"/>
            <a:ext cx="10417175" cy="4666711"/>
          </a:xfrm>
        </p:spPr>
        <p:txBody>
          <a:bodyPr/>
          <a:lstStyle/>
          <a:p>
            <a:endParaRPr lang="en-US"/>
          </a:p>
        </p:txBody>
      </p:sp>
      <p:sp>
        <p:nvSpPr>
          <p:cNvPr id="5" name="Slide Number Placeholder 5">
            <a:extLst>
              <a:ext uri="{FF2B5EF4-FFF2-40B4-BE49-F238E27FC236}">
                <a16:creationId xmlns:a16="http://schemas.microsoft.com/office/drawing/2014/main" id="{0DE88036-A976-45CE-47A5-51B1EE0165B8}"/>
              </a:ext>
            </a:extLst>
          </p:cNvPr>
          <p:cNvSpPr>
            <a:spLocks noGrp="1"/>
          </p:cNvSpPr>
          <p:nvPr>
            <p:ph type="sldNum" sz="quarter" idx="4"/>
          </p:nvPr>
        </p:nvSpPr>
        <p:spPr>
          <a:xfrm>
            <a:off x="5762611" y="6297855"/>
            <a:ext cx="666779" cy="41790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cxnSp>
        <p:nvCxnSpPr>
          <p:cNvPr id="7" name="Straight Connector 6">
            <a:extLst>
              <a:ext uri="{FF2B5EF4-FFF2-40B4-BE49-F238E27FC236}">
                <a16:creationId xmlns:a16="http://schemas.microsoft.com/office/drawing/2014/main" id="{4ADB06F5-AA08-D7E5-ED45-966F4B29A874}"/>
              </a:ext>
            </a:extLst>
          </p:cNvPr>
          <p:cNvCxnSpPr>
            <a:cxnSpLocks/>
          </p:cNvCxnSpPr>
          <p:nvPr userDrawn="1"/>
        </p:nvCxnSpPr>
        <p:spPr>
          <a:xfrm>
            <a:off x="6005513" y="6412754"/>
            <a:ext cx="180974" cy="0"/>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450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Graphic2">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10170118" cy="645231"/>
          </a:xfrm>
        </p:spPr>
        <p:txBody>
          <a:bodyPr/>
          <a:lstStyle>
            <a:lvl1pPr>
              <a:lnSpc>
                <a:spcPct val="100000"/>
              </a:lnSpc>
              <a:defRPr sz="2600">
                <a:solidFill>
                  <a:schemeClr val="tx1"/>
                </a:solidFill>
              </a:defRPr>
            </a:lvl1pPr>
          </a:lstStyle>
          <a:p>
            <a:r>
              <a:rPr lang="en-US"/>
              <a:t>Large Graphic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Picture Placeholder 5">
            <a:extLst>
              <a:ext uri="{FF2B5EF4-FFF2-40B4-BE49-F238E27FC236}">
                <a16:creationId xmlns:a16="http://schemas.microsoft.com/office/drawing/2014/main" id="{E1818793-2E40-4A70-4244-67E28C60D2A7}"/>
              </a:ext>
            </a:extLst>
          </p:cNvPr>
          <p:cNvSpPr>
            <a:spLocks noGrp="1"/>
          </p:cNvSpPr>
          <p:nvPr>
            <p:ph type="pic" sz="quarter" idx="12"/>
          </p:nvPr>
        </p:nvSpPr>
        <p:spPr>
          <a:xfrm>
            <a:off x="774700" y="1895475"/>
            <a:ext cx="10169525" cy="4316413"/>
          </a:xfrm>
        </p:spPr>
        <p:txBody>
          <a:bodyPr/>
          <a:lstStyle/>
          <a:p>
            <a:endParaRPr lang="en-US"/>
          </a:p>
        </p:txBody>
      </p:sp>
      <p:sp>
        <p:nvSpPr>
          <p:cNvPr id="5" name="Slide Number Placeholder 5">
            <a:extLst>
              <a:ext uri="{FF2B5EF4-FFF2-40B4-BE49-F238E27FC236}">
                <a16:creationId xmlns:a16="http://schemas.microsoft.com/office/drawing/2014/main" id="{25035182-35D1-0D8F-0E43-1DF6050CACC8}"/>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7" name="Straight Connector 6">
            <a:extLst>
              <a:ext uri="{FF2B5EF4-FFF2-40B4-BE49-F238E27FC236}">
                <a16:creationId xmlns:a16="http://schemas.microsoft.com/office/drawing/2014/main" id="{516953E3-554B-B08B-EB7A-C0F735173D84}"/>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934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7">
            <a:extLst>
              <a:ext uri="{FF2B5EF4-FFF2-40B4-BE49-F238E27FC236}">
                <a16:creationId xmlns:a16="http://schemas.microsoft.com/office/drawing/2014/main" id="{84110822-F9D7-AE18-E804-8219735AD6A3}"/>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1"/>
                </a:solidFill>
              </a:defRPr>
            </a:lvl1pPr>
          </a:lstStyle>
          <a:p>
            <a:r>
              <a:rPr lang="en-US"/>
              <a:t>Text Content Slide with Teal Tint Background</a:t>
            </a:r>
          </a:p>
        </p:txBody>
      </p:sp>
      <p:sp>
        <p:nvSpPr>
          <p:cNvPr id="4" name="Text Placeholder 9">
            <a:extLst>
              <a:ext uri="{FF2B5EF4-FFF2-40B4-BE49-F238E27FC236}">
                <a16:creationId xmlns:a16="http://schemas.microsoft.com/office/drawing/2014/main" id="{044DB129-1844-03BD-EA35-9BF5DDED5557}"/>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1"/>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5">
            <a:extLst>
              <a:ext uri="{FF2B5EF4-FFF2-40B4-BE49-F238E27FC236}">
                <a16:creationId xmlns:a16="http://schemas.microsoft.com/office/drawing/2014/main" id="{EDBD6384-68DA-8F83-A8C5-9123AD5E7F91}"/>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9" name="Oval 8">
            <a:extLst>
              <a:ext uri="{FF2B5EF4-FFF2-40B4-BE49-F238E27FC236}">
                <a16:creationId xmlns:a16="http://schemas.microsoft.com/office/drawing/2014/main" id="{B37A99A7-7B9D-B120-7ECF-0E80729731F8}"/>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28064A6-5231-E4DD-1D2C-77097A2B5D43}"/>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Tree>
    <p:extLst>
      <p:ext uri="{BB962C8B-B14F-4D97-AF65-F5344CB8AC3E}">
        <p14:creationId xmlns:p14="http://schemas.microsoft.com/office/powerpoint/2010/main" val="1704487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BLUE">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31AFB81-87E3-C2F5-3835-C23DAC465BE6}"/>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7">
            <a:extLst>
              <a:ext uri="{FF2B5EF4-FFF2-40B4-BE49-F238E27FC236}">
                <a16:creationId xmlns:a16="http://schemas.microsoft.com/office/drawing/2014/main" id="{37882CC9-CA0D-5153-9733-FCB8A3CFD2B3}"/>
              </a:ext>
            </a:extLst>
          </p:cNvPr>
          <p:cNvSpPr>
            <a:spLocks noGrp="1"/>
          </p:cNvSpPr>
          <p:nvPr>
            <p:ph type="title" hasCustomPrompt="1"/>
          </p:nvPr>
        </p:nvSpPr>
        <p:spPr>
          <a:xfrm>
            <a:off x="774402" y="943326"/>
            <a:ext cx="10655598" cy="811369"/>
          </a:xfrm>
        </p:spPr>
        <p:txBody>
          <a:bodyPr/>
          <a:lstStyle>
            <a:lvl1pPr algn="ctr">
              <a:lnSpc>
                <a:spcPct val="100000"/>
              </a:lnSpc>
              <a:defRPr sz="2600">
                <a:solidFill>
                  <a:schemeClr val="tx2"/>
                </a:solidFill>
              </a:defRPr>
            </a:lvl1pPr>
          </a:lstStyle>
          <a:p>
            <a:r>
              <a:rPr lang="en-US"/>
              <a:t>Text Content Slide with Blue Tint Background</a:t>
            </a:r>
          </a:p>
        </p:txBody>
      </p:sp>
      <p:sp>
        <p:nvSpPr>
          <p:cNvPr id="6" name="Text Placeholder 9">
            <a:extLst>
              <a:ext uri="{FF2B5EF4-FFF2-40B4-BE49-F238E27FC236}">
                <a16:creationId xmlns:a16="http://schemas.microsoft.com/office/drawing/2014/main" id="{DB0DC405-843B-F577-4590-F810904AE60D}"/>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7" name="Text Placeholder 5">
            <a:extLst>
              <a:ext uri="{FF2B5EF4-FFF2-40B4-BE49-F238E27FC236}">
                <a16:creationId xmlns:a16="http://schemas.microsoft.com/office/drawing/2014/main" id="{395250A9-6CB1-2582-0E6F-BF163E5D3436}"/>
              </a:ext>
            </a:extLst>
          </p:cNvPr>
          <p:cNvSpPr>
            <a:spLocks noGrp="1"/>
          </p:cNvSpPr>
          <p:nvPr>
            <p:ph type="body" sz="quarter" idx="10" hasCustomPrompt="1"/>
          </p:nvPr>
        </p:nvSpPr>
        <p:spPr>
          <a:xfrm>
            <a:off x="774402" y="1983586"/>
            <a:ext cx="1065559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
        <p:nvSpPr>
          <p:cNvPr id="9" name="Oval 8">
            <a:extLst>
              <a:ext uri="{FF2B5EF4-FFF2-40B4-BE49-F238E27FC236}">
                <a16:creationId xmlns:a16="http://schemas.microsoft.com/office/drawing/2014/main" id="{E88D4733-2BFA-3DDC-6886-D54AB1E221BA}"/>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F30292-1BA7-F7D2-D7F4-3C726DB40D6A}"/>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Tree>
    <p:extLst>
      <p:ext uri="{BB962C8B-B14F-4D97-AF65-F5344CB8AC3E}">
        <p14:creationId xmlns:p14="http://schemas.microsoft.com/office/powerpoint/2010/main" val="165469535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23965"/>
            <a:ext cx="10655598" cy="645231"/>
          </a:xfrm>
        </p:spPr>
        <p:txBody>
          <a:bodyPr/>
          <a:lstStyle>
            <a:lvl1pPr algn="ctr">
              <a:lnSpc>
                <a:spcPct val="100000"/>
              </a:lnSpc>
              <a:defRPr sz="2600">
                <a:solidFill>
                  <a:schemeClr val="tx2"/>
                </a:solidFill>
              </a:defRPr>
            </a:lvl1pPr>
          </a:lstStyle>
          <a:p>
            <a:r>
              <a:rPr lang="en-US"/>
              <a:t>Two Column Content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04665"/>
            <a:ext cx="10655598" cy="3694808"/>
          </a:xfrm>
          <a:prstGeom prst="rect">
            <a:avLst/>
          </a:prstGeom>
        </p:spPr>
        <p:txBody>
          <a:bodyPr numCol="2"/>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The content will flow from one column to the next as you enter in more text. </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You can edit the location and size of text boxes as needed to best fit the length of your content. Be sure to center the content in this space for the best aesthetics.</a:t>
            </a:r>
          </a:p>
        </p:txBody>
      </p:sp>
      <p:sp>
        <p:nvSpPr>
          <p:cNvPr id="7" name="Oval 6">
            <a:extLst>
              <a:ext uri="{FF2B5EF4-FFF2-40B4-BE49-F238E27FC236}">
                <a16:creationId xmlns:a16="http://schemas.microsoft.com/office/drawing/2014/main" id="{4C9B2DE6-5A2E-9496-6015-3387D83D4F7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638B399-D739-45DB-0080-DF4CBAF3756B}"/>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
        <p:nvSpPr>
          <p:cNvPr id="4" name="Text Placeholder 9">
            <a:extLst>
              <a:ext uri="{FF2B5EF4-FFF2-40B4-BE49-F238E27FC236}">
                <a16:creationId xmlns:a16="http://schemas.microsoft.com/office/drawing/2014/main" id="{939ED6DF-0C43-2AE6-2355-255F1F43DBF4}"/>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Tree>
    <p:extLst>
      <p:ext uri="{BB962C8B-B14F-4D97-AF65-F5344CB8AC3E}">
        <p14:creationId xmlns:p14="http://schemas.microsoft.com/office/powerpoint/2010/main" val="260684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Rounded Rectangle 5">
            <a:extLst>
              <a:ext uri="{FF2B5EF4-FFF2-40B4-BE49-F238E27FC236}">
                <a16:creationId xmlns:a16="http://schemas.microsoft.com/office/drawing/2014/main" id="{16C18F83-AC86-CA61-C652-0F83594D94BF}"/>
              </a:ext>
              <a:ext uri="{C183D7F6-B498-43B3-948B-1728B52AA6E4}">
                <adec:decorative xmlns:adec="http://schemas.microsoft.com/office/drawing/2017/decorative" val="1"/>
              </a:ext>
            </a:extLst>
          </p:cNvPr>
          <p:cNvSpPr/>
          <p:nvPr userDrawn="1"/>
        </p:nvSpPr>
        <p:spPr>
          <a:xfrm>
            <a:off x="6115561" y="899730"/>
            <a:ext cx="5673844" cy="5690298"/>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402594" y="899730"/>
            <a:ext cx="5673846" cy="5690298"/>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666822" y="1079229"/>
            <a:ext cx="5146895" cy="645231"/>
          </a:xfrm>
        </p:spPr>
        <p:txBody>
          <a:bodyPr/>
          <a:lstStyle>
            <a:lvl1pPr algn="ctr">
              <a:lnSpc>
                <a:spcPct val="100000"/>
              </a:lnSpc>
              <a:defRPr sz="2600">
                <a:solidFill>
                  <a:schemeClr val="tx1"/>
                </a:solidFill>
              </a:defRPr>
            </a:lvl1pPr>
          </a:lstStyle>
          <a:p>
            <a:r>
              <a:rPr lang="en-US"/>
              <a:t>2 Column Comparison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666822" y="2059929"/>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417401" y="2066964"/>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7" name="Oval 6">
            <a:extLst>
              <a:ext uri="{FF2B5EF4-FFF2-40B4-BE49-F238E27FC236}">
                <a16:creationId xmlns:a16="http://schemas.microsoft.com/office/drawing/2014/main" id="{4C9B2DE6-5A2E-9496-6015-3387D83D4F7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638B399-D739-45DB-0080-DF4CBAF3756B}"/>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
        <p:nvSpPr>
          <p:cNvPr id="4" name="Text Placeholder 9">
            <a:extLst>
              <a:ext uri="{FF2B5EF4-FFF2-40B4-BE49-F238E27FC236}">
                <a16:creationId xmlns:a16="http://schemas.microsoft.com/office/drawing/2014/main" id="{16F9135F-58CF-A5EB-38BB-32CED4F8F57B}"/>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a:t>
            </a:r>
          </a:p>
        </p:txBody>
      </p:sp>
      <p:sp>
        <p:nvSpPr>
          <p:cNvPr id="12" name="Text Placeholder 11">
            <a:extLst>
              <a:ext uri="{FF2B5EF4-FFF2-40B4-BE49-F238E27FC236}">
                <a16:creationId xmlns:a16="http://schemas.microsoft.com/office/drawing/2014/main" id="{AD8DA83A-2A2B-0A68-A261-D5C84CF6597F}"/>
              </a:ext>
            </a:extLst>
          </p:cNvPr>
          <p:cNvSpPr>
            <a:spLocks noGrp="1"/>
          </p:cNvSpPr>
          <p:nvPr>
            <p:ph type="body" sz="quarter" idx="17" hasCustomPrompt="1"/>
          </p:nvPr>
        </p:nvSpPr>
        <p:spPr>
          <a:xfrm>
            <a:off x="6417103" y="1079500"/>
            <a:ext cx="5146895" cy="644525"/>
          </a:xfrm>
        </p:spPr>
        <p:txBody>
          <a:bodyPr anchor="ctr"/>
          <a:lstStyle>
            <a:lvl1pPr algn="ctr">
              <a:buNone/>
              <a:defRPr/>
            </a:lvl1pPr>
          </a:lstStyle>
          <a:p>
            <a:pPr lvl="0"/>
            <a:r>
              <a:rPr kumimoji="0" lang="en-US" sz="2600" b="1" i="0" u="none" strike="noStrike" kern="1200" cap="none" spc="0" normalizeH="0" baseline="0" noProof="0">
                <a:ln>
                  <a:noFill/>
                </a:ln>
                <a:solidFill>
                  <a:srgbClr val="032659"/>
                </a:solidFill>
                <a:effectLst/>
                <a:uLnTx/>
                <a:uFillTx/>
                <a:latin typeface="Roboto" panose="02000000000000000000" pitchFamily="2" charset="0"/>
                <a:ea typeface="Roboto" panose="02000000000000000000" pitchFamily="2" charset="0"/>
                <a:cs typeface="Arial" panose="020B0604020202020204" pitchFamily="34" charset="0"/>
              </a:rPr>
              <a:t>2 Column Comparison Slide</a:t>
            </a:r>
            <a:endParaRPr lang="en-US"/>
          </a:p>
        </p:txBody>
      </p:sp>
    </p:spTree>
    <p:extLst>
      <p:ext uri="{BB962C8B-B14F-4D97-AF65-F5344CB8AC3E}">
        <p14:creationId xmlns:p14="http://schemas.microsoft.com/office/powerpoint/2010/main" val="3542024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a:t>Short Text Content Slide with Teal Tint Background</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
        <p:nvSpPr>
          <p:cNvPr id="3" name="Slide Number Placeholder 5">
            <a:extLst>
              <a:ext uri="{FF2B5EF4-FFF2-40B4-BE49-F238E27FC236}">
                <a16:creationId xmlns:a16="http://schemas.microsoft.com/office/drawing/2014/main" id="{FFB58EA8-FBE6-C902-6000-81D5618F15F1}"/>
              </a:ext>
            </a:extLst>
          </p:cNvPr>
          <p:cNvSpPr>
            <a:spLocks noGrp="1"/>
          </p:cNvSpPr>
          <p:nvPr>
            <p:ph type="sldNum" sz="quarter" idx="4"/>
          </p:nvPr>
        </p:nvSpPr>
        <p:spPr>
          <a:xfrm>
            <a:off x="5762609" y="6397174"/>
            <a:ext cx="666779" cy="460827"/>
          </a:xfrm>
          <a:prstGeom prst="rect">
            <a:avLst/>
          </a:prstGeom>
        </p:spPr>
        <p:txBody>
          <a:bodyPr vert="horz" lIns="91440" tIns="45720" rIns="91440" bIns="45720" rtlCol="0" anchor="ctr"/>
          <a:lstStyle>
            <a:lvl1pPr algn="ct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Tree>
    <p:extLst>
      <p:ext uri="{BB962C8B-B14F-4D97-AF65-F5344CB8AC3E}">
        <p14:creationId xmlns:p14="http://schemas.microsoft.com/office/powerpoint/2010/main" val="920835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_BlueFramed">
    <p:bg>
      <p:bgPr>
        <a:solidFill>
          <a:schemeClr val="tx2"/>
        </a:solidFill>
        <a:effectLst/>
      </p:bgPr>
    </p:bg>
    <p:spTree>
      <p:nvGrpSpPr>
        <p:cNvPr id="1" name=""/>
        <p:cNvGrpSpPr/>
        <p:nvPr/>
      </p:nvGrpSpPr>
      <p:grpSpPr>
        <a:xfrm>
          <a:off x="0" y="0"/>
          <a:ext cx="0" cy="0"/>
          <a:chOff x="0" y="0"/>
          <a:chExt cx="0" cy="0"/>
        </a:xfrm>
      </p:grpSpPr>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439930" cy="994143"/>
          </a:xfrm>
        </p:spPr>
        <p:txBody>
          <a:bodyPr/>
          <a:lstStyle>
            <a:lvl1pPr>
              <a:lnSpc>
                <a:spcPct val="100000"/>
              </a:lnSpc>
              <a:defRPr sz="2600">
                <a:solidFill>
                  <a:schemeClr val="bg1"/>
                </a:solidFill>
              </a:defRPr>
            </a:lvl1pPr>
          </a:lstStyle>
          <a:p>
            <a:r>
              <a:rPr lang="en-US"/>
              <a:t>Right Side Text with Blue Background Slide</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
        <p:nvSpPr>
          <p:cNvPr id="3" name="Slide Number Placeholder 5">
            <a:extLst>
              <a:ext uri="{FF2B5EF4-FFF2-40B4-BE49-F238E27FC236}">
                <a16:creationId xmlns:a16="http://schemas.microsoft.com/office/drawing/2014/main" id="{878CA680-6EA4-4542-35F2-D6A2C28568E6}"/>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4" name="Straight Connector 3">
            <a:extLst>
              <a:ext uri="{FF2B5EF4-FFF2-40B4-BE49-F238E27FC236}">
                <a16:creationId xmlns:a16="http://schemas.microsoft.com/office/drawing/2014/main" id="{E6812F92-9A30-1347-D60D-B08B03370FA4}"/>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141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7" cy="2263778"/>
          </a:xfrm>
        </p:spPr>
        <p:txBody>
          <a:bodyPr>
            <a:normAutofit/>
          </a:bodyPr>
          <a:lstStyle>
            <a:lvl1pPr>
              <a:lnSpc>
                <a:spcPct val="80000"/>
              </a:lnSpc>
              <a:defRPr sz="6100">
                <a:solidFill>
                  <a:schemeClr val="tx2"/>
                </a:solidFill>
              </a:defRPr>
            </a:lvl1pPr>
          </a:lstStyle>
          <a:p>
            <a:r>
              <a:rPr lang="en-US"/>
              <a:t>Presentation Title Slide Option 1b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7"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 Centers for Disease Control and Prevention">
            <a:extLst>
              <a:ext uri="{FF2B5EF4-FFF2-40B4-BE49-F238E27FC236}">
                <a16:creationId xmlns:a16="http://schemas.microsoft.com/office/drawing/2014/main" id="{76E2B484-A402-6387-0216-0F2216313A6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31199887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Teal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3" name="Slide Number Placeholder 5">
            <a:extLst>
              <a:ext uri="{FF2B5EF4-FFF2-40B4-BE49-F238E27FC236}">
                <a16:creationId xmlns:a16="http://schemas.microsoft.com/office/drawing/2014/main" id="{D2A08387-7518-74FE-2E1B-2DD057A88813}"/>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5" name="Straight Connector 4">
            <a:extLst>
              <a:ext uri="{FF2B5EF4-FFF2-40B4-BE49-F238E27FC236}">
                <a16:creationId xmlns:a16="http://schemas.microsoft.com/office/drawing/2014/main" id="{A1812611-9442-A4A9-2570-01224E017963}"/>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657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Purple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3" name="Slide Number Placeholder 5">
            <a:extLst>
              <a:ext uri="{FF2B5EF4-FFF2-40B4-BE49-F238E27FC236}">
                <a16:creationId xmlns:a16="http://schemas.microsoft.com/office/drawing/2014/main" id="{35856F09-FA01-DE2D-DA1B-8C4A5F921D9F}"/>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5" name="Straight Connector 4">
            <a:extLst>
              <a:ext uri="{FF2B5EF4-FFF2-40B4-BE49-F238E27FC236}">
                <a16:creationId xmlns:a16="http://schemas.microsoft.com/office/drawing/2014/main" id="{EB508822-BF71-BFC1-F4A8-B0AEDB9EDB03}"/>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085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5418111" cy="645231"/>
          </a:xfrm>
        </p:spPr>
        <p:txBody>
          <a:bodyPr/>
          <a:lstStyle>
            <a:lvl1pPr>
              <a:lnSpc>
                <a:spcPct val="100000"/>
              </a:lnSpc>
              <a:defRPr sz="2600">
                <a:solidFill>
                  <a:schemeClr val="tx1"/>
                </a:solidFill>
              </a:defRPr>
            </a:lvl1pPr>
          </a:lstStyle>
          <a:p>
            <a:r>
              <a:rPr lang="en-US"/>
              <a:t>Blue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982021"/>
            <a:ext cx="5418111"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3" name="Slide Number Placeholder 5">
            <a:extLst>
              <a:ext uri="{FF2B5EF4-FFF2-40B4-BE49-F238E27FC236}">
                <a16:creationId xmlns:a16="http://schemas.microsoft.com/office/drawing/2014/main" id="{BA1862D9-B08F-B2AD-BF38-B5812CDEC709}"/>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5" name="Straight Connector 4">
            <a:extLst>
              <a:ext uri="{FF2B5EF4-FFF2-40B4-BE49-F238E27FC236}">
                <a16:creationId xmlns:a16="http://schemas.microsoft.com/office/drawing/2014/main" id="{1C437BBD-64A9-BD11-90C1-2D8B76E3F5BE}"/>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3675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112627"/>
            <a:ext cx="5418111" cy="645231"/>
          </a:xfrm>
        </p:spPr>
        <p:txBody>
          <a:bodyPr/>
          <a:lstStyle>
            <a:lvl1pPr>
              <a:lnSpc>
                <a:spcPct val="100000"/>
              </a:lnSpc>
              <a:defRPr sz="2600">
                <a:solidFill>
                  <a:schemeClr val="tx1"/>
                </a:solidFill>
              </a:defRPr>
            </a:lvl1pPr>
          </a:lstStyle>
          <a:p>
            <a:r>
              <a:rPr lang="en-US"/>
              <a:t>Blue Gradient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739855"/>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23748"/>
            <a:ext cx="5418111" cy="4116409"/>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6" name="Slide Number Placeholder 5">
            <a:extLst>
              <a:ext uri="{FF2B5EF4-FFF2-40B4-BE49-F238E27FC236}">
                <a16:creationId xmlns:a16="http://schemas.microsoft.com/office/drawing/2014/main" id="{BF476276-DBDD-F345-6472-825347F98C96}"/>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7" name="Straight Connector 6">
            <a:extLst>
              <a:ext uri="{FF2B5EF4-FFF2-40B4-BE49-F238E27FC236}">
                <a16:creationId xmlns:a16="http://schemas.microsoft.com/office/drawing/2014/main" id="{6ADEC0DC-FF95-AAFD-021C-F0021CD35579}"/>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819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Photo on Left Slide</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Slide Number Placeholder 5">
            <a:extLst>
              <a:ext uri="{FF2B5EF4-FFF2-40B4-BE49-F238E27FC236}">
                <a16:creationId xmlns:a16="http://schemas.microsoft.com/office/drawing/2014/main" id="{A800E036-3F10-FF46-ECF5-117912823E70}"/>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5" name="Straight Connector 4">
            <a:extLst>
              <a:ext uri="{FF2B5EF4-FFF2-40B4-BE49-F238E27FC236}">
                <a16:creationId xmlns:a16="http://schemas.microsoft.com/office/drawing/2014/main" id="{71F822C6-38F2-735E-2F11-71FC482578A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9264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1195572" y="90430"/>
            <a:ext cx="3936086" cy="6327230"/>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5321596"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Framed Photo on Right Slide</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2" y="3265493"/>
            <a:ext cx="5321597"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6" name="Slide Number Placeholder 5">
            <a:extLst>
              <a:ext uri="{FF2B5EF4-FFF2-40B4-BE49-F238E27FC236}">
                <a16:creationId xmlns:a16="http://schemas.microsoft.com/office/drawing/2014/main" id="{5CEF4257-5340-63F9-6238-F9E93A1455C1}"/>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7" name="Straight Connector 6">
            <a:extLst>
              <a:ext uri="{FF2B5EF4-FFF2-40B4-BE49-F238E27FC236}">
                <a16:creationId xmlns:a16="http://schemas.microsoft.com/office/drawing/2014/main" id="{AA57A87C-B920-BD02-01E2-36912D4AFD5B}"/>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222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_BlueFramed">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Slide Number Placeholder 5">
            <a:extLst>
              <a:ext uri="{FF2B5EF4-FFF2-40B4-BE49-F238E27FC236}">
                <a16:creationId xmlns:a16="http://schemas.microsoft.com/office/drawing/2014/main" id="{4241FBE0-F6C6-29D2-C777-96138BF32875}"/>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4" name="Straight Connector 3">
            <a:extLst>
              <a:ext uri="{FF2B5EF4-FFF2-40B4-BE49-F238E27FC236}">
                <a16:creationId xmlns:a16="http://schemas.microsoft.com/office/drawing/2014/main" id="{910C67F1-37A6-1F04-DD6D-6C993B0BE110}"/>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259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orizontalPhoto">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tx1"/>
                </a:solidFill>
              </a:defRPr>
            </a:lvl1pPr>
          </a:lstStyle>
          <a:p>
            <a:r>
              <a:rPr lang="en-US"/>
              <a:t>Horizontal Photo on Right Slide</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1539630"/>
            <a:ext cx="6155483" cy="3426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3" name="Slide Number Placeholder 5">
            <a:extLst>
              <a:ext uri="{FF2B5EF4-FFF2-40B4-BE49-F238E27FC236}">
                <a16:creationId xmlns:a16="http://schemas.microsoft.com/office/drawing/2014/main" id="{B560C7A2-3FF1-5889-67F6-A87A17784182}"/>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4" name="Straight Connector 3">
            <a:extLst>
              <a:ext uri="{FF2B5EF4-FFF2-40B4-BE49-F238E27FC236}">
                <a16:creationId xmlns:a16="http://schemas.microsoft.com/office/drawing/2014/main" id="{02E4952C-CB27-E990-0174-153606A99EF3}"/>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233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Photos">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accent3"/>
                </a:solidFill>
              </a:defRPr>
            </a:lvl1pPr>
          </a:lstStyle>
          <a:p>
            <a:r>
              <a:rPr lang="en-US"/>
              <a:t>Two Captioned Photos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 name="Slide Number Placeholder 5">
            <a:extLst>
              <a:ext uri="{FF2B5EF4-FFF2-40B4-BE49-F238E27FC236}">
                <a16:creationId xmlns:a16="http://schemas.microsoft.com/office/drawing/2014/main" id="{AF04DD80-EC37-7101-ABEA-F3A65EB134A2}"/>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5" name="Straight Connector 4">
            <a:extLst>
              <a:ext uri="{FF2B5EF4-FFF2-40B4-BE49-F238E27FC236}">
                <a16:creationId xmlns:a16="http://schemas.microsoft.com/office/drawing/2014/main" id="{BE9DDC9C-D5C6-8D17-D9F3-00A6F1B07410}"/>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464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Two Photos on Left Slide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Slide Number Placeholder 5">
            <a:extLst>
              <a:ext uri="{FF2B5EF4-FFF2-40B4-BE49-F238E27FC236}">
                <a16:creationId xmlns:a16="http://schemas.microsoft.com/office/drawing/2014/main" id="{39C3D993-4814-A27A-5F53-1D718629EF5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6" name="Straight Connector 5">
            <a:extLst>
              <a:ext uri="{FF2B5EF4-FFF2-40B4-BE49-F238E27FC236}">
                <a16:creationId xmlns:a16="http://schemas.microsoft.com/office/drawing/2014/main" id="{F44F0E37-DA7E-0643-67B5-49354D6E2A2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1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a:t>Presentation Title Slide Option 2a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3"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49" y="0"/>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12" name="Picture 11" descr="U.S. Centers for Disease Control and Prevention">
            <a:extLst>
              <a:ext uri="{FF2B5EF4-FFF2-40B4-BE49-F238E27FC236}">
                <a16:creationId xmlns:a16="http://schemas.microsoft.com/office/drawing/2014/main" id="{1DEC3368-AEF9-B339-04D7-583FDF7FD0A3}"/>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918833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a:t>Two Photos Offset Slide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97528"/>
            <a:ext cx="4938343" cy="5662942"/>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5" name="Slide Number Placeholder 5">
            <a:extLst>
              <a:ext uri="{FF2B5EF4-FFF2-40B4-BE49-F238E27FC236}">
                <a16:creationId xmlns:a16="http://schemas.microsoft.com/office/drawing/2014/main" id="{E81FFD7E-924E-A606-D897-CBF113CCECF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6" name="Straight Connector 5">
            <a:extLst>
              <a:ext uri="{FF2B5EF4-FFF2-40B4-BE49-F238E27FC236}">
                <a16:creationId xmlns:a16="http://schemas.microsoft.com/office/drawing/2014/main" id="{D7973ED5-C641-49D3-5A4A-EB196D681CED}"/>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628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Large Framed Photo Slide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4" name="Slide Number Placeholder 5">
            <a:extLst>
              <a:ext uri="{FF2B5EF4-FFF2-40B4-BE49-F238E27FC236}">
                <a16:creationId xmlns:a16="http://schemas.microsoft.com/office/drawing/2014/main" id="{7D4FC0E6-85A4-59C9-141C-CB3D845C8F34}"/>
              </a:ext>
            </a:extLst>
          </p:cNvPr>
          <p:cNvSpPr>
            <a:spLocks noGrp="1"/>
          </p:cNvSpPr>
          <p:nvPr>
            <p:ph type="sldNum" sz="quarter" idx="4"/>
          </p:nvPr>
        </p:nvSpPr>
        <p:spPr>
          <a:xfrm>
            <a:off x="5762611" y="6297855"/>
            <a:ext cx="666779" cy="41790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cxnSp>
        <p:nvCxnSpPr>
          <p:cNvPr id="7" name="Straight Connector 6">
            <a:extLst>
              <a:ext uri="{FF2B5EF4-FFF2-40B4-BE49-F238E27FC236}">
                <a16:creationId xmlns:a16="http://schemas.microsoft.com/office/drawing/2014/main" id="{459218DB-E2FF-896E-1C41-C2C805576AE7}"/>
              </a:ext>
            </a:extLst>
          </p:cNvPr>
          <p:cNvCxnSpPr>
            <a:cxnSpLocks/>
          </p:cNvCxnSpPr>
          <p:nvPr userDrawn="1"/>
        </p:nvCxnSpPr>
        <p:spPr>
          <a:xfrm>
            <a:off x="6005513" y="6412754"/>
            <a:ext cx="180974" cy="0"/>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332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5" name="Slide Number Placeholder 5">
            <a:extLst>
              <a:ext uri="{FF2B5EF4-FFF2-40B4-BE49-F238E27FC236}">
                <a16:creationId xmlns:a16="http://schemas.microsoft.com/office/drawing/2014/main" id="{AD57C72F-F9CA-2923-87E6-09DF870D8FB8}"/>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6" name="Straight Connector 5">
            <a:extLst>
              <a:ext uri="{FF2B5EF4-FFF2-40B4-BE49-F238E27FC236}">
                <a16:creationId xmlns:a16="http://schemas.microsoft.com/office/drawing/2014/main" id="{16068346-A37C-3F24-4376-FCCC32B93F8A}"/>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2101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a:t>Large Photo Background Slide</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2"/>
            <a:ext cx="7063984" cy="2379128"/>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
        <p:nvSpPr>
          <p:cNvPr id="8" name="Slide Number Placeholder 5">
            <a:extLst>
              <a:ext uri="{FF2B5EF4-FFF2-40B4-BE49-F238E27FC236}">
                <a16:creationId xmlns:a16="http://schemas.microsoft.com/office/drawing/2014/main" id="{31A8BD55-72BE-9761-825D-1EDC5C2C5EB1}"/>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9" name="Straight Connector 8">
            <a:extLst>
              <a:ext uri="{FF2B5EF4-FFF2-40B4-BE49-F238E27FC236}">
                <a16:creationId xmlns:a16="http://schemas.microsoft.com/office/drawing/2014/main" id="{20B3D031-611E-0903-6888-34A206807013}"/>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4598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a:t>Offset Photo Blocks Slide</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76652AA4-545D-8E3A-1F49-9B6E1E43940B}"/>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8" name="Straight Connector 7">
            <a:extLst>
              <a:ext uri="{FF2B5EF4-FFF2-40B4-BE49-F238E27FC236}">
                <a16:creationId xmlns:a16="http://schemas.microsoft.com/office/drawing/2014/main" id="{792282B0-A83C-D065-5D25-72223096DC28}"/>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4421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a:t>Two Photos Top and Bottom Slide</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Slide Number Placeholder 5">
            <a:extLst>
              <a:ext uri="{FF2B5EF4-FFF2-40B4-BE49-F238E27FC236}">
                <a16:creationId xmlns:a16="http://schemas.microsoft.com/office/drawing/2014/main" id="{10B0080F-F36B-115F-4452-927C9A8346F2}"/>
              </a:ext>
            </a:extLst>
          </p:cNvPr>
          <p:cNvSpPr>
            <a:spLocks noGrp="1"/>
          </p:cNvSpPr>
          <p:nvPr>
            <p:ph type="sldNum" sz="quarter" idx="4"/>
          </p:nvPr>
        </p:nvSpPr>
        <p:spPr>
          <a:xfrm>
            <a:off x="5762610" y="6370955"/>
            <a:ext cx="666779" cy="365125"/>
          </a:xfrm>
          <a:prstGeom prst="rect">
            <a:avLst/>
          </a:prstGeom>
        </p:spPr>
        <p:txBody>
          <a:bodyPr vert="horz" lIns="91440" tIns="45720" rIns="91440" bIns="45720" rtlCol="0" anchor="ctr"/>
          <a:lstStyle>
            <a:lvl1pPr algn="ct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Tree>
    <p:extLst>
      <p:ext uri="{BB962C8B-B14F-4D97-AF65-F5344CB8AC3E}">
        <p14:creationId xmlns:p14="http://schemas.microsoft.com/office/powerpoint/2010/main" val="30905936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a:t>Contact Info:</a:t>
            </a:r>
          </a:p>
        </p:txBody>
      </p:sp>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pic>
        <p:nvPicPr>
          <p:cNvPr id="8" name="Picture 7" descr="U.S. Centers for Disease Control and Prevention">
            <a:extLst>
              <a:ext uri="{FF2B5EF4-FFF2-40B4-BE49-F238E27FC236}">
                <a16:creationId xmlns:a16="http://schemas.microsoft.com/office/drawing/2014/main" id="{66DF3483-B8D3-850B-717A-4046625635C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Tree>
    <p:extLst>
      <p:ext uri="{BB962C8B-B14F-4D97-AF65-F5344CB8AC3E}">
        <p14:creationId xmlns:p14="http://schemas.microsoft.com/office/powerpoint/2010/main" val="3547430756"/>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losing_ContactInfo">
    <p:bg>
      <p:bgPr>
        <a:solidFill>
          <a:schemeClr val="bg1"/>
        </a:solidFill>
        <a:effectLst/>
      </p:bgPr>
    </p:bg>
    <p:spTree>
      <p:nvGrpSpPr>
        <p:cNvPr id="1" name=""/>
        <p:cNvGrpSpPr/>
        <p:nvPr/>
      </p:nvGrpSpPr>
      <p:grpSpPr>
        <a:xfrm>
          <a:off x="0" y="0"/>
          <a:ext cx="0" cy="0"/>
          <a:chOff x="0" y="0"/>
          <a:chExt cx="0" cy="0"/>
        </a:xfrm>
      </p:grpSpPr>
      <p:pic>
        <p:nvPicPr>
          <p:cNvPr id="8" name="Picture 7" descr="U.S. Centers for Disease Control and Prevention">
            <a:extLst>
              <a:ext uri="{FF2B5EF4-FFF2-40B4-BE49-F238E27FC236}">
                <a16:creationId xmlns:a16="http://schemas.microsoft.com/office/drawing/2014/main" id="{66DF3483-B8D3-850B-717A-4046625635C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
        <p:nvSpPr>
          <p:cNvPr id="3" name="TextBox 2">
            <a:extLst>
              <a:ext uri="{FF2B5EF4-FFF2-40B4-BE49-F238E27FC236}">
                <a16:creationId xmlns:a16="http://schemas.microsoft.com/office/drawing/2014/main" id="{D22C09C5-3CE4-4214-CD6F-B5CEC7C85746}"/>
              </a:ext>
            </a:extLst>
          </p:cNvPr>
          <p:cNvSpPr txBox="1"/>
          <p:nvPr userDrawn="1"/>
        </p:nvSpPr>
        <p:spPr>
          <a:xfrm>
            <a:off x="525967" y="4102244"/>
            <a:ext cx="9356313" cy="2308324"/>
          </a:xfrm>
          <a:prstGeom prst="rect">
            <a:avLst/>
          </a:prstGeom>
          <a:noFill/>
        </p:spPr>
        <p:txBody>
          <a:bodyPr wrap="square" rtlCol="0">
            <a:spAutoFit/>
          </a:bodyPr>
          <a:lstStyle/>
          <a:p>
            <a:pPr algn="l"/>
            <a:r>
              <a:rPr lang="en-US">
                <a:solidFill>
                  <a:schemeClr val="tx1"/>
                </a:solidFill>
                <a:latin typeface="+mn-lt"/>
              </a:rPr>
              <a:t>For more information, contact CDC</a:t>
            </a:r>
          </a:p>
          <a:p>
            <a:pPr algn="l"/>
            <a:r>
              <a:rPr lang="en-US">
                <a:solidFill>
                  <a:schemeClr val="tx1"/>
                </a:solidFill>
                <a:latin typeface="+mn-lt"/>
              </a:rPr>
              <a:t>1-800-CDC-INFO (232-4636)</a:t>
            </a:r>
          </a:p>
          <a:p>
            <a:pPr algn="l"/>
            <a:r>
              <a:rPr lang="en-US">
                <a:solidFill>
                  <a:schemeClr val="tx1"/>
                </a:solidFill>
                <a:latin typeface="+mn-lt"/>
              </a:rPr>
              <a:t>TTY:  1-888-232-6348  </a:t>
            </a:r>
            <a:r>
              <a:rPr lang="en-US" u="sng">
                <a:solidFill>
                  <a:schemeClr val="tx1"/>
                </a:solidFill>
                <a:latin typeface="+mn-lt"/>
                <a:hlinkClick r:id="rId3">
                  <a:extLst>
                    <a:ext uri="{A12FA001-AC4F-418D-AE19-62706E023703}">
                      <ahyp:hlinkClr xmlns:ahyp="http://schemas.microsoft.com/office/drawing/2018/hyperlinkcolor" val="tx"/>
                    </a:ext>
                  </a:extLst>
                </a:hlinkClick>
              </a:rPr>
              <a:t>https://www.cdc.gov/</a:t>
            </a:r>
            <a:endParaRPr lang="en-US" u="sng">
              <a:solidFill>
                <a:schemeClr val="tx1"/>
              </a:solidFill>
              <a:latin typeface="+mn-lt"/>
            </a:endParaRPr>
          </a:p>
          <a:p>
            <a:pPr algn="l"/>
            <a:r>
              <a:rPr lang="en-US">
                <a:solidFill>
                  <a:schemeClr val="tx1"/>
                </a:solidFill>
                <a:latin typeface="+mn-lt"/>
              </a:rPr>
              <a:t>Follow us on social </a:t>
            </a:r>
            <a:r>
              <a:rPr lang="en-US" b="1">
                <a:solidFill>
                  <a:schemeClr val="tx1"/>
                </a:solidFill>
                <a:latin typeface="+mn-lt"/>
              </a:rPr>
              <a:t>@CDCgov</a:t>
            </a:r>
          </a:p>
          <a:p>
            <a:pPr algn="l"/>
            <a:endParaRPr lang="en-US">
              <a:solidFill>
                <a:schemeClr val="tx1"/>
              </a:solidFill>
              <a:latin typeface="+mn-lt"/>
            </a:endParaRPr>
          </a:p>
          <a:p>
            <a:pPr algn="l"/>
            <a:r>
              <a:rPr lang="en-US">
                <a:solidFill>
                  <a:schemeClr val="tx1"/>
                </a:solidFill>
                <a:latin typeface="+mn-lt"/>
              </a:rPr>
              <a:t>The findings and conclusions in this report are those of the authors and do not necessarily represent the official position of the U. S. Centers for Disease Control and Prevention.</a:t>
            </a:r>
          </a:p>
        </p:txBody>
      </p:sp>
      <p:pic>
        <p:nvPicPr>
          <p:cNvPr id="4" name="Picture 3" descr="U.S. Centers for Disease Control and Prevention">
            <a:extLst>
              <a:ext uri="{FF2B5EF4-FFF2-40B4-BE49-F238E27FC236}">
                <a16:creationId xmlns:a16="http://schemas.microsoft.com/office/drawing/2014/main" id="{3A5DB366-FFD1-89CF-33FB-28011075EC64}"/>
              </a:ext>
            </a:extLst>
          </p:cNvPr>
          <p:cNvPicPr/>
          <p:nvPr userDrawn="1"/>
        </p:nvPicPr>
        <p:blipFill>
          <a:blip r:embed="rId2"/>
          <a:stretch>
            <a:fillRect/>
          </a:stretch>
        </p:blipFill>
        <p:spPr>
          <a:xfrm>
            <a:off x="10165976" y="5496168"/>
            <a:ext cx="1445079" cy="914400"/>
          </a:xfrm>
          <a:prstGeom prst="rect">
            <a:avLst/>
          </a:prstGeom>
        </p:spPr>
      </p:pic>
      <p:grpSp>
        <p:nvGrpSpPr>
          <p:cNvPr id="6" name="Group 5">
            <a:extLst>
              <a:ext uri="{FF2B5EF4-FFF2-40B4-BE49-F238E27FC236}">
                <a16:creationId xmlns:a16="http://schemas.microsoft.com/office/drawing/2014/main" id="{D52BB403-DFF6-2F86-CF50-1D11FA217258}"/>
              </a:ext>
            </a:extLst>
          </p:cNvPr>
          <p:cNvGrpSpPr/>
          <p:nvPr userDrawn="1"/>
        </p:nvGrpSpPr>
        <p:grpSpPr>
          <a:xfrm>
            <a:off x="352421" y="2117824"/>
            <a:ext cx="11487157" cy="1275864"/>
            <a:chOff x="46669" y="2183363"/>
            <a:chExt cx="11944204" cy="1579027"/>
          </a:xfrm>
        </p:grpSpPr>
        <p:pic>
          <p:nvPicPr>
            <p:cNvPr id="7" name="Graphic 6" descr="Open book with solid fill">
              <a:extLst>
                <a:ext uri="{FF2B5EF4-FFF2-40B4-BE49-F238E27FC236}">
                  <a16:creationId xmlns:a16="http://schemas.microsoft.com/office/drawing/2014/main" id="{13677944-7844-0D21-4030-6C5D450F684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04333" y="2183363"/>
              <a:ext cx="808679" cy="808679"/>
            </a:xfrm>
            <a:prstGeom prst="rect">
              <a:avLst/>
            </a:prstGeom>
          </p:spPr>
        </p:pic>
        <p:sp>
          <p:nvSpPr>
            <p:cNvPr id="10" name="Content Placeholder 2" descr="Link to subscribe to Case Surveillance News">
              <a:extLst>
                <a:ext uri="{FF2B5EF4-FFF2-40B4-BE49-F238E27FC236}">
                  <a16:creationId xmlns:a16="http://schemas.microsoft.com/office/drawing/2014/main" id="{01F33276-936E-AA6B-3981-53397E67DF9A}"/>
                </a:ext>
              </a:extLst>
            </p:cNvPr>
            <p:cNvSpPr txBox="1">
              <a:spLocks/>
            </p:cNvSpPr>
            <p:nvPr userDrawn="1"/>
          </p:nvSpPr>
          <p:spPr bwMode="auto">
            <a:xfrm>
              <a:off x="46669"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Nunito Sans Normal"/>
                </a:rPr>
                <a:t>Subscribe to </a:t>
              </a:r>
              <a:br>
                <a:rPr kumimoji="0" lang="en-US" altLang="en-US" sz="1800" b="0" i="0" u="none" strike="noStrike" kern="1200" cap="none" spc="0" normalizeH="0" baseline="0" noProof="0" dirty="0">
                  <a:ln>
                    <a:noFill/>
                  </a:ln>
                  <a:solidFill>
                    <a:schemeClr val="tx1"/>
                  </a:solidFill>
                  <a:effectLst/>
                  <a:uLnTx/>
                  <a:uFillTx/>
                  <a:latin typeface="Nunito Sans Normal"/>
                </a:rPr>
              </a:br>
              <a:r>
                <a:rPr kumimoji="0" lang="en-US" altLang="en-US" sz="1800" b="0" i="1" u="none" strike="noStrike" kern="1200" cap="none" spc="0" normalizeH="0" baseline="0" noProof="0" dirty="0">
                  <a:ln>
                    <a:noFill/>
                  </a:ln>
                  <a:solidFill>
                    <a:schemeClr val="tx1"/>
                  </a:solidFill>
                  <a:effectLst/>
                  <a:uLnTx/>
                  <a:uFillTx/>
                  <a:latin typeface="Nunito Sans Normal"/>
                  <a:hlinkClick r:id="rId5">
                    <a:extLst>
                      <a:ext uri="{A12FA001-AC4F-418D-AE19-62706E023703}">
                        <ahyp:hlinkClr xmlns:ahyp="http://schemas.microsoft.com/office/drawing/2018/hyperlinkcolor" val="tx"/>
                      </a:ext>
                    </a:extLst>
                  </a:hlinkClick>
                </a:rPr>
                <a:t>Case Surveillance News</a:t>
              </a:r>
              <a:endParaRPr kumimoji="0" lang="en-US" altLang="en-US" sz="1800" b="0" i="0" u="none" strike="noStrike" kern="1200" cap="none" spc="0" normalizeH="0" baseline="0" noProof="0" dirty="0">
                <a:ln>
                  <a:noFill/>
                </a:ln>
                <a:solidFill>
                  <a:schemeClr val="tx1"/>
                </a:solidFill>
                <a:effectLst/>
                <a:uLnTx/>
                <a:uFillTx/>
                <a:latin typeface="Nunito Sans Normal"/>
              </a:endParaRPr>
            </a:p>
          </p:txBody>
        </p:sp>
        <p:pic>
          <p:nvPicPr>
            <p:cNvPr id="11" name="Graphic 10" descr="Blueprint with solid fill">
              <a:extLst>
                <a:ext uri="{FF2B5EF4-FFF2-40B4-BE49-F238E27FC236}">
                  <a16:creationId xmlns:a16="http://schemas.microsoft.com/office/drawing/2014/main" id="{7CF96D47-1E63-E270-5ED5-6FADAE3CD9B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002381" y="2183363"/>
              <a:ext cx="808679" cy="808679"/>
            </a:xfrm>
            <a:prstGeom prst="rect">
              <a:avLst/>
            </a:prstGeom>
          </p:spPr>
        </p:pic>
        <p:sp>
          <p:nvSpPr>
            <p:cNvPr id="12" name="Content Placeholder 2" descr="Link to Access NNDSS' Technical Resource Center. ">
              <a:extLst>
                <a:ext uri="{FF2B5EF4-FFF2-40B4-BE49-F238E27FC236}">
                  <a16:creationId xmlns:a16="http://schemas.microsoft.com/office/drawing/2014/main" id="{6DAAE3F2-310B-EDCA-1A89-EF7940272E12}"/>
                </a:ext>
              </a:extLst>
            </p:cNvPr>
            <p:cNvSpPr txBox="1">
              <a:spLocks/>
            </p:cNvSpPr>
            <p:nvPr userDrawn="1"/>
          </p:nvSpPr>
          <p:spPr bwMode="auto">
            <a:xfrm>
              <a:off x="3062064" y="3040771"/>
              <a:ext cx="2812840"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tx1"/>
                  </a:solidFill>
                  <a:effectLst/>
                  <a:uLnTx/>
                  <a:uFillTx/>
                  <a:latin typeface="Nunito Sans Normal"/>
                </a:rPr>
                <a:t>Access NNDSS’ </a:t>
              </a:r>
              <a:r>
                <a:rPr kumimoji="0" lang="en-US" altLang="en-US" sz="1800" b="0" i="0" u="none" strike="noStrike" kern="1200" cap="none" spc="0" normalizeH="0" baseline="0" noProof="0">
                  <a:ln>
                    <a:noFill/>
                  </a:ln>
                  <a:solidFill>
                    <a:schemeClr val="tx1"/>
                  </a:solidFill>
                  <a:effectLst/>
                  <a:uLnTx/>
                  <a:uFillTx/>
                  <a:latin typeface="Nunito Sans Normal"/>
                  <a:hlinkClick r:id="rId7">
                    <a:extLst>
                      <a:ext uri="{A12FA001-AC4F-418D-AE19-62706E023703}">
                        <ahyp:hlinkClr xmlns:ahyp="http://schemas.microsoft.com/office/drawing/2018/hyperlinkcolor" val="tx"/>
                      </a:ext>
                    </a:extLst>
                  </a:hlinkClick>
                </a:rPr>
                <a:t>Technical Resource Center</a:t>
              </a:r>
              <a:endParaRPr kumimoji="0" lang="en-US" altLang="en-US" sz="1800" b="0" i="0" u="none" strike="noStrike" kern="1200" cap="none" spc="0" normalizeH="0" baseline="0" noProof="0">
                <a:ln>
                  <a:noFill/>
                </a:ln>
                <a:solidFill>
                  <a:schemeClr val="tx1"/>
                </a:solidFill>
                <a:effectLst/>
                <a:uLnTx/>
                <a:uFillTx/>
                <a:latin typeface="Nunito Sans Normal"/>
              </a:endParaRPr>
            </a:p>
          </p:txBody>
        </p:sp>
        <p:pic>
          <p:nvPicPr>
            <p:cNvPr id="14" name="Graphic 13" descr="Cloud Computing with solid fill">
              <a:extLst>
                <a:ext uri="{FF2B5EF4-FFF2-40B4-BE49-F238E27FC236}">
                  <a16:creationId xmlns:a16="http://schemas.microsoft.com/office/drawing/2014/main" id="{6138DE29-509E-00C8-4400-76D052BF88E1}"/>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106626" y="2183363"/>
              <a:ext cx="808679" cy="808679"/>
            </a:xfrm>
            <a:prstGeom prst="rect">
              <a:avLst/>
            </a:prstGeom>
          </p:spPr>
        </p:pic>
        <p:sp>
          <p:nvSpPr>
            <p:cNvPr id="15" name="Content Placeholder 2" descr="Link to email - edx@cdc.gov for technical help. ">
              <a:extLst>
                <a:ext uri="{FF2B5EF4-FFF2-40B4-BE49-F238E27FC236}">
                  <a16:creationId xmlns:a16="http://schemas.microsoft.com/office/drawing/2014/main" id="{79F67512-5B9E-5CD7-B29F-21AE6357CC1C}"/>
                </a:ext>
              </a:extLst>
            </p:cNvPr>
            <p:cNvSpPr txBox="1">
              <a:spLocks/>
            </p:cNvSpPr>
            <p:nvPr userDrawn="1"/>
          </p:nvSpPr>
          <p:spPr bwMode="auto">
            <a:xfrm>
              <a:off x="6002046"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tx1"/>
                  </a:solidFill>
                  <a:effectLst/>
                  <a:uLnTx/>
                  <a:uFillTx/>
                  <a:latin typeface="Nunito Sans Normal"/>
                </a:rPr>
                <a:t>Email </a:t>
              </a:r>
              <a:r>
                <a:rPr kumimoji="0" lang="en-US" altLang="en-US" sz="1800" b="0" i="0" u="none" strike="noStrike" kern="1200" cap="none" spc="0" normalizeH="0" baseline="0" noProof="0">
                  <a:ln>
                    <a:noFill/>
                  </a:ln>
                  <a:solidFill>
                    <a:schemeClr val="tx1"/>
                  </a:solidFill>
                  <a:effectLst/>
                  <a:uLnTx/>
                  <a:uFillTx/>
                  <a:latin typeface="Nunito Sans Normal"/>
                  <a:hlinkClick r:id="rId9">
                    <a:extLst>
                      <a:ext uri="{A12FA001-AC4F-418D-AE19-62706E023703}">
                        <ahyp:hlinkClr xmlns:ahyp="http://schemas.microsoft.com/office/drawing/2018/hyperlinkcolor" val="tx"/>
                      </a:ext>
                    </a:extLst>
                  </a:hlinkClick>
                </a:rPr>
                <a:t>edx@cdc.gov</a:t>
              </a:r>
              <a:r>
                <a:rPr kumimoji="0" lang="en-US" altLang="en-US" sz="1800" b="0" i="0" u="none" strike="noStrike" kern="1200" cap="none" spc="0" normalizeH="0" baseline="0" noProof="0">
                  <a:ln>
                    <a:noFill/>
                  </a:ln>
                  <a:solidFill>
                    <a:schemeClr val="tx1"/>
                  </a:solidFill>
                  <a:effectLst/>
                  <a:uLnTx/>
                  <a:uFillTx/>
                  <a:latin typeface="Nunito Sans Normal"/>
                </a:rPr>
                <a:t> for technical help</a:t>
              </a:r>
            </a:p>
          </p:txBody>
        </p:sp>
        <p:pic>
          <p:nvPicPr>
            <p:cNvPr id="16" name="Graphic 15" descr="Blockchain with solid fill">
              <a:extLst>
                <a:ext uri="{FF2B5EF4-FFF2-40B4-BE49-F238E27FC236}">
                  <a16:creationId xmlns:a16="http://schemas.microsoft.com/office/drawing/2014/main" id="{8C0F6765-3E15-EEF7-4CB9-0631A4B38B2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5699" y="2183363"/>
              <a:ext cx="808679" cy="808679"/>
            </a:xfrm>
            <a:prstGeom prst="rect">
              <a:avLst/>
            </a:prstGeom>
          </p:spPr>
        </p:pic>
        <p:sp>
          <p:nvSpPr>
            <p:cNvPr id="17" name="Content Placeholder 2" descr="Link to learn about case surveillance modernization. ">
              <a:extLst>
                <a:ext uri="{FF2B5EF4-FFF2-40B4-BE49-F238E27FC236}">
                  <a16:creationId xmlns:a16="http://schemas.microsoft.com/office/drawing/2014/main" id="{13F71D41-2AEF-1325-BC86-0AC672FA767A}"/>
                </a:ext>
              </a:extLst>
            </p:cNvPr>
            <p:cNvSpPr txBox="1">
              <a:spLocks/>
            </p:cNvSpPr>
            <p:nvPr userDrawn="1"/>
          </p:nvSpPr>
          <p:spPr bwMode="auto">
            <a:xfrm>
              <a:off x="8942020" y="3040771"/>
              <a:ext cx="3048853"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tx1"/>
                  </a:solidFill>
                  <a:effectLst/>
                  <a:uLnTx/>
                  <a:uFillTx/>
                  <a:latin typeface="Nunito Sans Normal"/>
                </a:rPr>
                <a:t>Learn about </a:t>
              </a:r>
              <a:r>
                <a:rPr kumimoji="0" lang="en-US" altLang="en-US" sz="1800" b="0" i="0" u="none" strike="noStrike" kern="1200" cap="none" spc="0" normalizeH="0" baseline="0" noProof="0">
                  <a:ln>
                    <a:noFill/>
                  </a:ln>
                  <a:solidFill>
                    <a:schemeClr val="tx1"/>
                  </a:solidFill>
                  <a:effectLst/>
                  <a:uLnTx/>
                  <a:uFillTx/>
                  <a:latin typeface="Nunito Sans Normal"/>
                  <a:hlinkClick r:id="rId11">
                    <a:extLst>
                      <a:ext uri="{A12FA001-AC4F-418D-AE19-62706E023703}">
                        <ahyp:hlinkClr xmlns:ahyp="http://schemas.microsoft.com/office/drawing/2018/hyperlinkcolor" val="tx"/>
                      </a:ext>
                    </a:extLst>
                  </a:hlinkClick>
                </a:rPr>
                <a:t>case surveillance modernization</a:t>
              </a:r>
              <a:endParaRPr kumimoji="0" lang="en-US" altLang="en-US" sz="1800" b="0" i="0" u="none" strike="noStrike" kern="1200" cap="none" spc="0" normalizeH="0" baseline="0" noProof="0">
                <a:ln>
                  <a:noFill/>
                </a:ln>
                <a:solidFill>
                  <a:schemeClr val="tx1"/>
                </a:solidFill>
                <a:effectLst/>
                <a:uLnTx/>
                <a:uFillTx/>
                <a:latin typeface="Nunito Sans Normal"/>
              </a:endParaRPr>
            </a:p>
          </p:txBody>
        </p:sp>
      </p:grpSp>
      <p:sp>
        <p:nvSpPr>
          <p:cNvPr id="24" name="Title 7">
            <a:extLst>
              <a:ext uri="{FF2B5EF4-FFF2-40B4-BE49-F238E27FC236}">
                <a16:creationId xmlns:a16="http://schemas.microsoft.com/office/drawing/2014/main" id="{2E0087C6-A426-7DBB-EE5A-779927AE9935}"/>
              </a:ext>
            </a:extLst>
          </p:cNvPr>
          <p:cNvSpPr>
            <a:spLocks noGrp="1"/>
          </p:cNvSpPr>
          <p:nvPr>
            <p:ph type="title" hasCustomPrompt="1"/>
          </p:nvPr>
        </p:nvSpPr>
        <p:spPr>
          <a:xfrm>
            <a:off x="1770942" y="912196"/>
            <a:ext cx="8650117" cy="994143"/>
          </a:xfrm>
        </p:spPr>
        <p:txBody>
          <a:bodyPr/>
          <a:lstStyle>
            <a:lvl1pPr algn="ctr">
              <a:lnSpc>
                <a:spcPct val="100000"/>
              </a:lnSpc>
              <a:defRPr sz="4000">
                <a:solidFill>
                  <a:schemeClr val="tx1"/>
                </a:solidFill>
              </a:defRPr>
            </a:lvl1pPr>
          </a:lstStyle>
          <a:p>
            <a:r>
              <a:rPr lang="en-US"/>
              <a:t>Thank you!</a:t>
            </a:r>
            <a:br>
              <a:rPr lang="en-US"/>
            </a:br>
            <a:r>
              <a:rPr lang="en-US"/>
              <a:t>Next NNDSS </a:t>
            </a:r>
            <a:r>
              <a:rPr lang="en-US" err="1"/>
              <a:t>eSHARE</a:t>
            </a:r>
            <a:r>
              <a:rPr lang="en-US"/>
              <a:t>: May 19, 2026</a:t>
            </a:r>
            <a:br>
              <a:rPr lang="en-US"/>
            </a:br>
            <a:endParaRPr lang="en-US"/>
          </a:p>
        </p:txBody>
      </p:sp>
    </p:spTree>
    <p:extLst>
      <p:ext uri="{BB962C8B-B14F-4D97-AF65-F5344CB8AC3E}">
        <p14:creationId xmlns:p14="http://schemas.microsoft.com/office/powerpoint/2010/main" val="2607152046"/>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a:t>Thank you.</a:t>
            </a:r>
          </a:p>
        </p:txBody>
      </p:sp>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7" y="4102244"/>
            <a:ext cx="7524339" cy="2308324"/>
          </a:xfrm>
          <a:prstGeom prst="rect">
            <a:avLst/>
          </a:prstGeom>
          <a:noFill/>
        </p:spPr>
        <p:txBody>
          <a:bodyPr wrap="square" rtlCol="0">
            <a:spAutoFit/>
          </a:bodyPr>
          <a:lstStyle/>
          <a:p>
            <a:pPr algn="l"/>
            <a:r>
              <a:rPr lang="en-US">
                <a:solidFill>
                  <a:schemeClr val="bg2"/>
                </a:solidFill>
                <a:latin typeface="+mn-lt"/>
              </a:rPr>
              <a:t>For more information, contact CDC</a:t>
            </a:r>
          </a:p>
          <a:p>
            <a:pPr algn="l"/>
            <a:r>
              <a:rPr lang="en-US">
                <a:solidFill>
                  <a:schemeClr val="bg2"/>
                </a:solidFill>
                <a:latin typeface="+mn-lt"/>
              </a:rPr>
              <a:t>1-800-CDC-INFO (232-4636)</a:t>
            </a:r>
          </a:p>
          <a:p>
            <a:pPr algn="l"/>
            <a:r>
              <a:rPr lang="en-US">
                <a:solidFill>
                  <a:schemeClr val="bg2"/>
                </a:solidFill>
                <a:latin typeface="+mn-lt"/>
              </a:rPr>
              <a:t>TTY:  1-888-232-6348  </a:t>
            </a:r>
            <a:r>
              <a:rPr lang="en-US" u="sng">
                <a:solidFill>
                  <a:schemeClr val="bg2"/>
                </a:solidFill>
                <a:latin typeface="+mn-lt"/>
                <a:hlinkClick r:id="rId2">
                  <a:extLst>
                    <a:ext uri="{A12FA001-AC4F-418D-AE19-62706E023703}">
                      <ahyp:hlinkClr xmlns:ahyp="http://schemas.microsoft.com/office/drawing/2018/hyperlinkcolor" val="tx"/>
                    </a:ext>
                  </a:extLst>
                </a:hlinkClick>
              </a:rPr>
              <a:t>https://www.cdc.gov/</a:t>
            </a:r>
            <a:endParaRPr lang="en-US" u="sng">
              <a:solidFill>
                <a:schemeClr val="bg2"/>
              </a:solidFill>
              <a:latin typeface="+mn-lt"/>
            </a:endParaRPr>
          </a:p>
          <a:p>
            <a:pPr algn="l"/>
            <a:r>
              <a:rPr lang="en-US">
                <a:solidFill>
                  <a:schemeClr val="bg2"/>
                </a:solidFill>
                <a:latin typeface="+mn-lt"/>
              </a:rPr>
              <a:t>Follow us on social </a:t>
            </a:r>
            <a:r>
              <a:rPr lang="en-US" b="1">
                <a:solidFill>
                  <a:schemeClr val="bg2"/>
                </a:solidFill>
                <a:latin typeface="+mn-lt"/>
              </a:rPr>
              <a:t>@CDCgov</a:t>
            </a:r>
          </a:p>
          <a:p>
            <a:pPr algn="l"/>
            <a:endParaRPr lang="en-US">
              <a:solidFill>
                <a:schemeClr val="bg2"/>
              </a:solidFill>
              <a:latin typeface="+mn-lt"/>
            </a:endParaRPr>
          </a:p>
          <a:p>
            <a:pPr algn="l"/>
            <a:r>
              <a:rPr lang="en-US">
                <a:solidFill>
                  <a:schemeClr val="bg2"/>
                </a:solidFill>
                <a:latin typeface="+mn-lt"/>
              </a:rPr>
              <a:t>The findings and conclusions in this report are those of the authors and do not necessarily represent the official position of the U. S. Centers for Disease Control and Prevention.</a:t>
            </a:r>
          </a:p>
        </p:txBody>
      </p:sp>
      <p:pic>
        <p:nvPicPr>
          <p:cNvPr id="7" name="Picture 6" descr="U.S. Centers for Disease Control and Prevention">
            <a:extLst>
              <a:ext uri="{FF2B5EF4-FFF2-40B4-BE49-F238E27FC236}">
                <a16:creationId xmlns:a16="http://schemas.microsoft.com/office/drawing/2014/main" id="{37B33FD4-3FC6-B66D-8F5D-A2EDA673C85C}"/>
              </a:ext>
            </a:extLst>
          </p:cNvPr>
          <p:cNvPicPr>
            <a:picLocks noGrp="1" noRot="1" noMove="1" noResize="1" noEditPoints="1" noAdjustHandles="1" noChangeArrowheads="1" noChangeShapeType="1" noCrop="1"/>
          </p:cNvPicPr>
          <p:nvPr userDrawn="1"/>
        </p:nvPicPr>
        <p:blipFill>
          <a:blip r:embed="rId3"/>
          <a:stretch>
            <a:fillRect/>
          </a:stretch>
        </p:blipFill>
        <p:spPr>
          <a:xfrm>
            <a:off x="10165976" y="5496168"/>
            <a:ext cx="1445079" cy="914400"/>
          </a:xfrm>
          <a:prstGeom prst="rect">
            <a:avLst/>
          </a:prstGeom>
        </p:spPr>
      </p:pic>
    </p:spTree>
    <p:extLst>
      <p:ext uri="{BB962C8B-B14F-4D97-AF65-F5344CB8AC3E}">
        <p14:creationId xmlns:p14="http://schemas.microsoft.com/office/powerpoint/2010/main" val="19763999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1851152" y="773287"/>
            <a:ext cx="8489696" cy="994143"/>
          </a:xfrm>
        </p:spPr>
        <p:txBody>
          <a:bodyPr/>
          <a:lstStyle>
            <a:lvl1pPr algn="ctr">
              <a:lnSpc>
                <a:spcPct val="100000"/>
              </a:lnSpc>
              <a:defRPr sz="4000">
                <a:solidFill>
                  <a:schemeClr val="bg2"/>
                </a:solidFill>
              </a:defRPr>
            </a:lvl1pPr>
          </a:lstStyle>
          <a:p>
            <a:r>
              <a:rPr lang="en-US"/>
              <a:t>Thank you!</a:t>
            </a:r>
            <a:br>
              <a:rPr lang="en-US"/>
            </a:br>
            <a:r>
              <a:rPr lang="en-US"/>
              <a:t>Next NNDSS </a:t>
            </a:r>
            <a:r>
              <a:rPr lang="en-US" err="1"/>
              <a:t>eSHARE</a:t>
            </a:r>
            <a:r>
              <a:rPr lang="en-US"/>
              <a:t>: May 19, 2026</a:t>
            </a:r>
          </a:p>
        </p:txBody>
      </p:sp>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7" y="4102244"/>
            <a:ext cx="7524339" cy="2308324"/>
          </a:xfrm>
          <a:prstGeom prst="rect">
            <a:avLst/>
          </a:prstGeom>
          <a:noFill/>
        </p:spPr>
        <p:txBody>
          <a:bodyPr wrap="square" rtlCol="0">
            <a:spAutoFit/>
          </a:bodyPr>
          <a:lstStyle/>
          <a:p>
            <a:pPr algn="l"/>
            <a:r>
              <a:rPr lang="en-US">
                <a:solidFill>
                  <a:schemeClr val="bg2"/>
                </a:solidFill>
                <a:latin typeface="+mn-lt"/>
              </a:rPr>
              <a:t>For more information, contact CDC</a:t>
            </a:r>
          </a:p>
          <a:p>
            <a:pPr algn="l"/>
            <a:r>
              <a:rPr lang="en-US">
                <a:solidFill>
                  <a:schemeClr val="bg2"/>
                </a:solidFill>
                <a:latin typeface="+mn-lt"/>
              </a:rPr>
              <a:t>1-800-CDC-INFO (232-4636)</a:t>
            </a:r>
          </a:p>
          <a:p>
            <a:pPr algn="l"/>
            <a:r>
              <a:rPr lang="en-US">
                <a:solidFill>
                  <a:schemeClr val="bg2"/>
                </a:solidFill>
                <a:latin typeface="+mn-lt"/>
              </a:rPr>
              <a:t>TTY:  1-888-232-6348  </a:t>
            </a:r>
            <a:r>
              <a:rPr lang="en-US" u="sng">
                <a:solidFill>
                  <a:schemeClr val="bg2"/>
                </a:solidFill>
                <a:latin typeface="+mn-lt"/>
                <a:hlinkClick r:id="rId2">
                  <a:extLst>
                    <a:ext uri="{A12FA001-AC4F-418D-AE19-62706E023703}">
                      <ahyp:hlinkClr xmlns:ahyp="http://schemas.microsoft.com/office/drawing/2018/hyperlinkcolor" val="tx"/>
                    </a:ext>
                  </a:extLst>
                </a:hlinkClick>
              </a:rPr>
              <a:t>https://www.cdc.gov/</a:t>
            </a:r>
            <a:endParaRPr lang="en-US" u="sng">
              <a:solidFill>
                <a:schemeClr val="bg2"/>
              </a:solidFill>
              <a:latin typeface="+mn-lt"/>
            </a:endParaRPr>
          </a:p>
          <a:p>
            <a:pPr algn="l"/>
            <a:r>
              <a:rPr lang="en-US">
                <a:solidFill>
                  <a:schemeClr val="bg2"/>
                </a:solidFill>
                <a:latin typeface="+mn-lt"/>
              </a:rPr>
              <a:t>Follow us on social </a:t>
            </a:r>
            <a:r>
              <a:rPr lang="en-US" b="1">
                <a:solidFill>
                  <a:schemeClr val="bg2"/>
                </a:solidFill>
                <a:latin typeface="+mn-lt"/>
              </a:rPr>
              <a:t>@CDCgov</a:t>
            </a:r>
          </a:p>
          <a:p>
            <a:pPr algn="l"/>
            <a:endParaRPr lang="en-US">
              <a:solidFill>
                <a:schemeClr val="bg2"/>
              </a:solidFill>
              <a:latin typeface="+mn-lt"/>
            </a:endParaRPr>
          </a:p>
          <a:p>
            <a:pPr algn="l"/>
            <a:r>
              <a:rPr lang="en-US">
                <a:solidFill>
                  <a:schemeClr val="bg2"/>
                </a:solidFill>
                <a:latin typeface="+mn-lt"/>
              </a:rPr>
              <a:t>The findings and conclusions in this report are those of the authors and do not necessarily represent the official position of the U. S. Centers for Disease Control and Prevention.</a:t>
            </a:r>
          </a:p>
        </p:txBody>
      </p:sp>
      <p:pic>
        <p:nvPicPr>
          <p:cNvPr id="7" name="Picture 6" descr="U.S. Centers for Disease Control and Prevention">
            <a:extLst>
              <a:ext uri="{FF2B5EF4-FFF2-40B4-BE49-F238E27FC236}">
                <a16:creationId xmlns:a16="http://schemas.microsoft.com/office/drawing/2014/main" id="{37B33FD4-3FC6-B66D-8F5D-A2EDA673C85C}"/>
              </a:ext>
            </a:extLst>
          </p:cNvPr>
          <p:cNvPicPr>
            <a:picLocks noGrp="1" noRot="1" noMove="1" noResize="1" noEditPoints="1" noAdjustHandles="1" noChangeArrowheads="1" noChangeShapeType="1" noCrop="1"/>
          </p:cNvPicPr>
          <p:nvPr userDrawn="1"/>
        </p:nvPicPr>
        <p:blipFill>
          <a:blip r:embed="rId3"/>
          <a:stretch>
            <a:fillRect/>
          </a:stretch>
        </p:blipFill>
        <p:spPr>
          <a:xfrm>
            <a:off x="10165976" y="5496168"/>
            <a:ext cx="1445079" cy="914400"/>
          </a:xfrm>
          <a:prstGeom prst="rect">
            <a:avLst/>
          </a:prstGeom>
        </p:spPr>
      </p:pic>
      <p:grpSp>
        <p:nvGrpSpPr>
          <p:cNvPr id="13" name="Group 12">
            <a:extLst>
              <a:ext uri="{FF2B5EF4-FFF2-40B4-BE49-F238E27FC236}">
                <a16:creationId xmlns:a16="http://schemas.microsoft.com/office/drawing/2014/main" id="{79167896-908D-4C46-7DCA-F7E1E6E6A5F3}"/>
              </a:ext>
            </a:extLst>
          </p:cNvPr>
          <p:cNvGrpSpPr/>
          <p:nvPr userDrawn="1"/>
        </p:nvGrpSpPr>
        <p:grpSpPr>
          <a:xfrm>
            <a:off x="352421" y="2210058"/>
            <a:ext cx="11487157" cy="1275864"/>
            <a:chOff x="46669" y="2183363"/>
            <a:chExt cx="11944204" cy="1579027"/>
          </a:xfrm>
        </p:grpSpPr>
        <p:pic>
          <p:nvPicPr>
            <p:cNvPr id="2" name="Graphic 1" descr="Open book with solid fill">
              <a:extLst>
                <a:ext uri="{FF2B5EF4-FFF2-40B4-BE49-F238E27FC236}">
                  <a16:creationId xmlns:a16="http://schemas.microsoft.com/office/drawing/2014/main" id="{95AB8D4B-E372-B2EF-6F4B-4932C5E6A39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04333" y="2183363"/>
              <a:ext cx="808679" cy="808679"/>
            </a:xfrm>
            <a:prstGeom prst="rect">
              <a:avLst/>
            </a:prstGeom>
          </p:spPr>
        </p:pic>
        <p:sp>
          <p:nvSpPr>
            <p:cNvPr id="3" name="Content Placeholder 2" descr="Link to subscribe to Case Surveillance News">
              <a:extLst>
                <a:ext uri="{FF2B5EF4-FFF2-40B4-BE49-F238E27FC236}">
                  <a16:creationId xmlns:a16="http://schemas.microsoft.com/office/drawing/2014/main" id="{0974A2AF-4197-7877-762A-93720EA4872E}"/>
                </a:ext>
              </a:extLst>
            </p:cNvPr>
            <p:cNvSpPr txBox="1">
              <a:spLocks/>
            </p:cNvSpPr>
            <p:nvPr userDrawn="1"/>
          </p:nvSpPr>
          <p:spPr bwMode="auto">
            <a:xfrm>
              <a:off x="46669"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bg1"/>
                  </a:solidFill>
                  <a:effectLst/>
                  <a:uLnTx/>
                  <a:uFillTx/>
                  <a:latin typeface="Nunito Sans Normal"/>
                </a:rPr>
                <a:t>Subscribe to </a:t>
              </a:r>
              <a:br>
                <a:rPr kumimoji="0" lang="en-US" altLang="en-US" sz="1800" b="0" i="0" u="none" strike="noStrike" kern="1200" cap="none" spc="0" normalizeH="0" baseline="0" noProof="0">
                  <a:ln>
                    <a:noFill/>
                  </a:ln>
                  <a:solidFill>
                    <a:schemeClr val="bg1"/>
                  </a:solidFill>
                  <a:effectLst/>
                  <a:uLnTx/>
                  <a:uFillTx/>
                  <a:latin typeface="Nunito Sans Normal"/>
                </a:rPr>
              </a:br>
              <a:r>
                <a:rPr kumimoji="0" lang="en-US" altLang="en-US" sz="1800" b="0" i="1" u="none" strike="noStrike" kern="1200" cap="none" spc="0" normalizeH="0" baseline="0" noProof="0">
                  <a:ln>
                    <a:noFill/>
                  </a:ln>
                  <a:solidFill>
                    <a:schemeClr val="bg1"/>
                  </a:solidFill>
                  <a:effectLst/>
                  <a:uLnTx/>
                  <a:uFillTx/>
                  <a:latin typeface="Nunito Sans Normal"/>
                  <a:hlinkClick r:id="rId5">
                    <a:extLst>
                      <a:ext uri="{A12FA001-AC4F-418D-AE19-62706E023703}">
                        <ahyp:hlinkClr xmlns:ahyp="http://schemas.microsoft.com/office/drawing/2018/hyperlinkcolor" val="tx"/>
                      </a:ext>
                    </a:extLst>
                  </a:hlinkClick>
                </a:rPr>
                <a:t>Case Surveillance News</a:t>
              </a:r>
              <a:endParaRPr kumimoji="0" lang="en-US" altLang="en-US" sz="1800" b="0" i="0" u="none" strike="noStrike" kern="1200" cap="none" spc="0" normalizeH="0" baseline="0" noProof="0">
                <a:ln>
                  <a:noFill/>
                </a:ln>
                <a:solidFill>
                  <a:schemeClr val="bg1"/>
                </a:solidFill>
                <a:effectLst/>
                <a:uLnTx/>
                <a:uFillTx/>
                <a:latin typeface="Nunito Sans Normal"/>
              </a:endParaRPr>
            </a:p>
          </p:txBody>
        </p:sp>
        <p:pic>
          <p:nvPicPr>
            <p:cNvPr id="5" name="Graphic 4" descr="Blueprint with solid fill">
              <a:extLst>
                <a:ext uri="{FF2B5EF4-FFF2-40B4-BE49-F238E27FC236}">
                  <a16:creationId xmlns:a16="http://schemas.microsoft.com/office/drawing/2014/main" id="{CA4A980E-43EB-629E-2F48-748C2745DC91}"/>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002381" y="2183363"/>
              <a:ext cx="808679" cy="808679"/>
            </a:xfrm>
            <a:prstGeom prst="rect">
              <a:avLst/>
            </a:prstGeom>
          </p:spPr>
        </p:pic>
        <p:sp>
          <p:nvSpPr>
            <p:cNvPr id="6" name="Content Placeholder 2" descr="Link to Access NNDSS' Technical Resource Center. ">
              <a:extLst>
                <a:ext uri="{FF2B5EF4-FFF2-40B4-BE49-F238E27FC236}">
                  <a16:creationId xmlns:a16="http://schemas.microsoft.com/office/drawing/2014/main" id="{D82D9207-FE90-C0C9-B07B-C4E2EC066448}"/>
                </a:ext>
              </a:extLst>
            </p:cNvPr>
            <p:cNvSpPr txBox="1">
              <a:spLocks/>
            </p:cNvSpPr>
            <p:nvPr userDrawn="1"/>
          </p:nvSpPr>
          <p:spPr bwMode="auto">
            <a:xfrm>
              <a:off x="3062064" y="3040771"/>
              <a:ext cx="2812840"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bg1"/>
                  </a:solidFill>
                  <a:effectLst/>
                  <a:uLnTx/>
                  <a:uFillTx/>
                  <a:latin typeface="Nunito Sans Normal"/>
                </a:rPr>
                <a:t>Access NNDSS’ </a:t>
              </a:r>
              <a:r>
                <a:rPr kumimoji="0" lang="en-US" altLang="en-US" sz="1800" b="0" i="0" u="none" strike="noStrike" kern="1200" cap="none" spc="0" normalizeH="0" baseline="0" noProof="0">
                  <a:ln>
                    <a:noFill/>
                  </a:ln>
                  <a:solidFill>
                    <a:schemeClr val="bg1"/>
                  </a:solidFill>
                  <a:effectLst/>
                  <a:uLnTx/>
                  <a:uFillTx/>
                  <a:latin typeface="Nunito Sans Normal"/>
                  <a:hlinkClick r:id="rId7">
                    <a:extLst>
                      <a:ext uri="{A12FA001-AC4F-418D-AE19-62706E023703}">
                        <ahyp:hlinkClr xmlns:ahyp="http://schemas.microsoft.com/office/drawing/2018/hyperlinkcolor" val="tx"/>
                      </a:ext>
                    </a:extLst>
                  </a:hlinkClick>
                </a:rPr>
                <a:t>Technical Resource Center</a:t>
              </a:r>
              <a:endParaRPr kumimoji="0" lang="en-US" altLang="en-US" sz="1800" b="0" i="0" u="none" strike="noStrike" kern="1200" cap="none" spc="0" normalizeH="0" baseline="0" noProof="0">
                <a:ln>
                  <a:noFill/>
                </a:ln>
                <a:solidFill>
                  <a:schemeClr val="bg1"/>
                </a:solidFill>
                <a:effectLst/>
                <a:uLnTx/>
                <a:uFillTx/>
                <a:latin typeface="Nunito Sans Normal"/>
              </a:endParaRPr>
            </a:p>
          </p:txBody>
        </p:sp>
        <p:pic>
          <p:nvPicPr>
            <p:cNvPr id="8" name="Graphic 7" descr="Cloud Computing with solid fill">
              <a:extLst>
                <a:ext uri="{FF2B5EF4-FFF2-40B4-BE49-F238E27FC236}">
                  <a16:creationId xmlns:a16="http://schemas.microsoft.com/office/drawing/2014/main" id="{2B89CE25-23F1-CC58-5AB9-00B978AB75B9}"/>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106626" y="2183363"/>
              <a:ext cx="808679" cy="808679"/>
            </a:xfrm>
            <a:prstGeom prst="rect">
              <a:avLst/>
            </a:prstGeom>
          </p:spPr>
        </p:pic>
        <p:sp>
          <p:nvSpPr>
            <p:cNvPr id="10" name="Content Placeholder 2" descr="Link to email - edx@cdc.gov for technical help. ">
              <a:extLst>
                <a:ext uri="{FF2B5EF4-FFF2-40B4-BE49-F238E27FC236}">
                  <a16:creationId xmlns:a16="http://schemas.microsoft.com/office/drawing/2014/main" id="{B356216C-FD50-F49C-231F-C852D6178AE2}"/>
                </a:ext>
              </a:extLst>
            </p:cNvPr>
            <p:cNvSpPr txBox="1">
              <a:spLocks/>
            </p:cNvSpPr>
            <p:nvPr userDrawn="1"/>
          </p:nvSpPr>
          <p:spPr bwMode="auto">
            <a:xfrm>
              <a:off x="6002046" y="3040771"/>
              <a:ext cx="2812839"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bg1"/>
                  </a:solidFill>
                  <a:effectLst/>
                  <a:uLnTx/>
                  <a:uFillTx/>
                  <a:latin typeface="Nunito Sans Normal"/>
                </a:rPr>
                <a:t>Email </a:t>
              </a:r>
              <a:r>
                <a:rPr kumimoji="0" lang="en-US" altLang="en-US" sz="1800" b="0" i="0" u="none" strike="noStrike" kern="1200" cap="none" spc="0" normalizeH="0" baseline="0" noProof="0">
                  <a:ln>
                    <a:noFill/>
                  </a:ln>
                  <a:solidFill>
                    <a:schemeClr val="bg1"/>
                  </a:solidFill>
                  <a:effectLst/>
                  <a:uLnTx/>
                  <a:uFillTx/>
                  <a:latin typeface="Nunito Sans Normal"/>
                  <a:hlinkClick r:id="rId9">
                    <a:extLst>
                      <a:ext uri="{A12FA001-AC4F-418D-AE19-62706E023703}">
                        <ahyp:hlinkClr xmlns:ahyp="http://schemas.microsoft.com/office/drawing/2018/hyperlinkcolor" val="tx"/>
                      </a:ext>
                    </a:extLst>
                  </a:hlinkClick>
                </a:rPr>
                <a:t>edx@cdc.gov</a:t>
              </a:r>
              <a:r>
                <a:rPr kumimoji="0" lang="en-US" altLang="en-US" sz="1800" b="0" i="0" u="none" strike="noStrike" kern="1200" cap="none" spc="0" normalizeH="0" baseline="0" noProof="0">
                  <a:ln>
                    <a:noFill/>
                  </a:ln>
                  <a:solidFill>
                    <a:schemeClr val="bg1"/>
                  </a:solidFill>
                  <a:effectLst/>
                  <a:uLnTx/>
                  <a:uFillTx/>
                  <a:latin typeface="Nunito Sans Normal"/>
                </a:rPr>
                <a:t> for technical help</a:t>
              </a:r>
            </a:p>
          </p:txBody>
        </p:sp>
        <p:pic>
          <p:nvPicPr>
            <p:cNvPr id="11" name="Graphic 10" descr="Blockchain with solid fill">
              <a:extLst>
                <a:ext uri="{FF2B5EF4-FFF2-40B4-BE49-F238E27FC236}">
                  <a16:creationId xmlns:a16="http://schemas.microsoft.com/office/drawing/2014/main" id="{6EC56FBE-981B-C137-1AEC-1FF61FB2AAA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5699" y="2183363"/>
              <a:ext cx="808679" cy="808679"/>
            </a:xfrm>
            <a:prstGeom prst="rect">
              <a:avLst/>
            </a:prstGeom>
          </p:spPr>
        </p:pic>
        <p:sp>
          <p:nvSpPr>
            <p:cNvPr id="12" name="Content Placeholder 2" descr="Link to learn about case surveillance modernization. ">
              <a:extLst>
                <a:ext uri="{FF2B5EF4-FFF2-40B4-BE49-F238E27FC236}">
                  <a16:creationId xmlns:a16="http://schemas.microsoft.com/office/drawing/2014/main" id="{5EE299A2-0BDE-5CD7-F7F1-251F809655DD}"/>
                </a:ext>
              </a:extLst>
            </p:cNvPr>
            <p:cNvSpPr txBox="1">
              <a:spLocks/>
            </p:cNvSpPr>
            <p:nvPr userDrawn="1"/>
          </p:nvSpPr>
          <p:spPr bwMode="auto">
            <a:xfrm>
              <a:off x="8942020" y="3040771"/>
              <a:ext cx="3048853" cy="72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a:ln>
                    <a:noFill/>
                  </a:ln>
                  <a:solidFill>
                    <a:schemeClr val="bg1"/>
                  </a:solidFill>
                  <a:effectLst/>
                  <a:uLnTx/>
                  <a:uFillTx/>
                  <a:latin typeface="Nunito Sans Normal"/>
                </a:rPr>
                <a:t>Learn about </a:t>
              </a:r>
              <a:r>
                <a:rPr kumimoji="0" lang="en-US" altLang="en-US" sz="1800" b="0" i="0" u="none" strike="noStrike" kern="1200" cap="none" spc="0" normalizeH="0" baseline="0" noProof="0">
                  <a:ln>
                    <a:noFill/>
                  </a:ln>
                  <a:solidFill>
                    <a:schemeClr val="bg1"/>
                  </a:solidFill>
                  <a:effectLst/>
                  <a:uLnTx/>
                  <a:uFillTx/>
                  <a:latin typeface="Nunito Sans Normal"/>
                  <a:hlinkClick r:id="rId11">
                    <a:extLst>
                      <a:ext uri="{A12FA001-AC4F-418D-AE19-62706E023703}">
                        <ahyp:hlinkClr xmlns:ahyp="http://schemas.microsoft.com/office/drawing/2018/hyperlinkcolor" val="tx"/>
                      </a:ext>
                    </a:extLst>
                  </a:hlinkClick>
                </a:rPr>
                <a:t>case surveillance modernization</a:t>
              </a:r>
              <a:endParaRPr kumimoji="0" lang="en-US" altLang="en-US" sz="1800" b="0" i="0" u="none" strike="noStrike" kern="1200" cap="none" spc="0" normalizeH="0" baseline="0" noProof="0">
                <a:ln>
                  <a:noFill/>
                </a:ln>
                <a:solidFill>
                  <a:schemeClr val="bg1"/>
                </a:solidFill>
                <a:effectLst/>
                <a:uLnTx/>
                <a:uFillTx/>
                <a:latin typeface="Nunito Sans Normal"/>
              </a:endParaRPr>
            </a:p>
          </p:txBody>
        </p:sp>
      </p:grpSp>
    </p:spTree>
    <p:extLst>
      <p:ext uri="{BB962C8B-B14F-4D97-AF65-F5344CB8AC3E}">
        <p14:creationId xmlns:p14="http://schemas.microsoft.com/office/powerpoint/2010/main" val="6960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a:t>Presentation Title Slide Option 2b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7" y="2220698"/>
            <a:ext cx="5207193"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49"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7" name="Picture 6" descr="U.S. Centers for Disease Control and Prevention">
            <a:extLst>
              <a:ext uri="{FF2B5EF4-FFF2-40B4-BE49-F238E27FC236}">
                <a16:creationId xmlns:a16="http://schemas.microsoft.com/office/drawing/2014/main" id="{2F975E67-02E4-96C6-5BF1-408FD15A33C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36706081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4" cy="2263778"/>
          </a:xfrm>
        </p:spPr>
        <p:txBody>
          <a:bodyPr>
            <a:normAutofit/>
          </a:bodyPr>
          <a:lstStyle>
            <a:lvl1pPr>
              <a:lnSpc>
                <a:spcPct val="80000"/>
              </a:lnSpc>
              <a:defRPr sz="6100">
                <a:solidFill>
                  <a:schemeClr val="bg1"/>
                </a:solidFill>
              </a:defRPr>
            </a:lvl1pPr>
          </a:lstStyle>
          <a:p>
            <a:r>
              <a:rPr lang="en-US"/>
              <a:t>Presentation Title Slide Option 2c</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40547"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8" y="1"/>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10" name="Picture 9" descr="U.S. Centers for Disease Control and Prevention">
            <a:extLst>
              <a:ext uri="{FF2B5EF4-FFF2-40B4-BE49-F238E27FC236}">
                <a16:creationId xmlns:a16="http://schemas.microsoft.com/office/drawing/2014/main" id="{2CAA1409-3BB9-C21F-9B59-0ABCAA31DC4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23894253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5047218"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 1</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 name="Slide Number Placeholder 5">
            <a:extLst>
              <a:ext uri="{FF2B5EF4-FFF2-40B4-BE49-F238E27FC236}">
                <a16:creationId xmlns:a16="http://schemas.microsoft.com/office/drawing/2014/main" id="{E87C052A-57E0-1B18-42D3-1337C137DC34}"/>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pPr algn="r"/>
            <a:fld id="{7FC2952A-0647-46EA-8310-EDCEE27AFBD9}" type="slidenum">
              <a:rPr lang="en-US" smtClean="0"/>
              <a:pPr algn="r"/>
              <a:t>‹#›</a:t>
            </a:fld>
            <a:endParaRPr lang="en-US"/>
          </a:p>
        </p:txBody>
      </p:sp>
      <p:cxnSp>
        <p:nvCxnSpPr>
          <p:cNvPr id="3" name="Straight Connector 2">
            <a:extLst>
              <a:ext uri="{FF2B5EF4-FFF2-40B4-BE49-F238E27FC236}">
                <a16:creationId xmlns:a16="http://schemas.microsoft.com/office/drawing/2014/main" id="{EBD144B8-F160-EFF8-E62B-5FD99440CE52}"/>
              </a:ext>
            </a:extLst>
          </p:cNvPr>
          <p:cNvCxnSpPr>
            <a:cxnSpLocks/>
          </p:cNvCxnSpPr>
          <p:nvPr userDrawn="1"/>
        </p:nvCxnSpPr>
        <p:spPr>
          <a:xfrm>
            <a:off x="11891765"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734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a:solidFill>
                  <a:srgbClr val="FCCF85"/>
                </a:solidFill>
              </a:rPr>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 name="Slide Number Placeholder 5">
            <a:extLst>
              <a:ext uri="{FF2B5EF4-FFF2-40B4-BE49-F238E27FC236}">
                <a16:creationId xmlns:a16="http://schemas.microsoft.com/office/drawing/2014/main" id="{BF58C259-9837-B8EA-6E17-D03FDC2EF915}"/>
              </a:ext>
            </a:extLst>
          </p:cNvPr>
          <p:cNvSpPr>
            <a:spLocks noGrp="1"/>
          </p:cNvSpPr>
          <p:nvPr>
            <p:ph type="sldNum" sz="quarter" idx="4"/>
          </p:nvPr>
        </p:nvSpPr>
        <p:spPr>
          <a:xfrm>
            <a:off x="11303489" y="6304652"/>
            <a:ext cx="572547" cy="386025"/>
          </a:xfrm>
          <a:prstGeom prst="rect">
            <a:avLst/>
          </a:prstGeom>
        </p:spPr>
        <p:txBody>
          <a:bodyPr vert="horz" lIns="91440" tIns="45720" rIns="91440" bIns="45720" rtlCol="0" anchor="ctr"/>
          <a:lstStyle>
            <a:lvl1pPr algn="r">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3" name="Straight Connector 2">
            <a:extLst>
              <a:ext uri="{FF2B5EF4-FFF2-40B4-BE49-F238E27FC236}">
                <a16:creationId xmlns:a16="http://schemas.microsoft.com/office/drawing/2014/main" id="{DA55E0EC-78C1-B0AA-0584-5D302BB45CA6}"/>
              </a:ext>
            </a:extLst>
          </p:cNvPr>
          <p:cNvCxnSpPr>
            <a:cxnSpLocks/>
          </p:cNvCxnSpPr>
          <p:nvPr userDrawn="1"/>
        </p:nvCxnSpPr>
        <p:spPr>
          <a:xfrm>
            <a:off x="11891765"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141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none"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marL="0" indent="0">
              <a:buNone/>
            </a:pPr>
            <a:r>
              <a:rPr lang="en-US">
                <a:solidFill>
                  <a:srgbClr val="032659"/>
                </a:solidFill>
                <a:latin typeface="Nunito Sans Normal"/>
                <a:cs typeface="Arial"/>
              </a:rPr>
              <a:t>Meeting Date and Time</a:t>
            </a:r>
            <a:endParaRPr lang="en-US"/>
          </a:p>
          <a:p>
            <a:pPr marL="0" indent="623888">
              <a:lnSpc>
                <a:spcPct val="150000"/>
              </a:lnSpc>
              <a:buNone/>
            </a:pPr>
            <a:r>
              <a:rPr lang="en-US">
                <a:solidFill>
                  <a:srgbClr val="032659"/>
                </a:solidFill>
                <a:latin typeface="Nunito Sans Normal"/>
                <a:cs typeface="Arial"/>
              </a:rPr>
              <a:t>Topic 1 Description – Presenter Name</a:t>
            </a:r>
            <a:endParaRPr lang="en-US">
              <a:solidFill>
                <a:srgbClr val="032659"/>
              </a:solidFill>
              <a:latin typeface="Nunito Sans Normal"/>
            </a:endParaRPr>
          </a:p>
          <a:p>
            <a:pPr marL="0" indent="623888">
              <a:lnSpc>
                <a:spcPct val="150000"/>
              </a:lnSpc>
              <a:buNone/>
            </a:pPr>
            <a:r>
              <a:rPr lang="en-US">
                <a:solidFill>
                  <a:srgbClr val="032659"/>
                </a:solidFill>
                <a:latin typeface="Nunito Sans Normal"/>
                <a:cs typeface="Arial"/>
              </a:rPr>
              <a:t>Topic 2 Description – Presenter Name</a:t>
            </a:r>
          </a:p>
          <a:p>
            <a:pPr marL="0" indent="623888">
              <a:lnSpc>
                <a:spcPct val="150000"/>
              </a:lnSpc>
              <a:buNone/>
            </a:pPr>
            <a:r>
              <a:rPr lang="en-US">
                <a:solidFill>
                  <a:srgbClr val="032659"/>
                </a:solidFill>
                <a:latin typeface="Nunito Sans Normal"/>
                <a:cs typeface="Arial"/>
              </a:rPr>
              <a:t>Topic 3 Description – Presenter Name</a:t>
            </a:r>
          </a:p>
          <a:p>
            <a:pPr marL="0" indent="623888">
              <a:lnSpc>
                <a:spcPct val="150000"/>
              </a:lnSpc>
              <a:buNone/>
            </a:pPr>
            <a:r>
              <a:rPr lang="en-US">
                <a:solidFill>
                  <a:srgbClr val="032659"/>
                </a:solidFill>
                <a:latin typeface="Nunito Sans Normal"/>
                <a:cs typeface="Arial"/>
              </a:rPr>
              <a:t>Topic 4 Description – Presenter Name</a:t>
            </a:r>
          </a:p>
          <a:p>
            <a:pPr marL="0" indent="623888">
              <a:lnSpc>
                <a:spcPct val="150000"/>
              </a:lnSpc>
              <a:buNone/>
            </a:pPr>
            <a:r>
              <a:rPr lang="en-US">
                <a:solidFill>
                  <a:srgbClr val="032659"/>
                </a:solidFill>
                <a:latin typeface="Nunito Sans Normal"/>
                <a:cs typeface="Arial"/>
              </a:rPr>
              <a:t>Q&amp;A</a:t>
            </a:r>
          </a:p>
          <a:p>
            <a:pPr marL="0" indent="623888">
              <a:lnSpc>
                <a:spcPct val="150000"/>
              </a:lnSpc>
              <a:buNone/>
            </a:pPr>
            <a:r>
              <a:rPr lang="en-US">
                <a:solidFill>
                  <a:srgbClr val="032659"/>
                </a:solidFill>
                <a:latin typeface="Nunito Sans Normal"/>
                <a:cs typeface="Arial"/>
              </a:rPr>
              <a:t>Follow-up Topics</a:t>
            </a:r>
          </a:p>
          <a:p>
            <a:pPr marL="0" indent="623888">
              <a:lnSpc>
                <a:spcPct val="150000"/>
              </a:lnSpc>
              <a:buNone/>
            </a:pPr>
            <a:r>
              <a:rPr lang="en-US">
                <a:solidFill>
                  <a:srgbClr val="032659"/>
                </a:solidFill>
                <a:latin typeface="Nunito Sans Normal"/>
                <a:cs typeface="Arial"/>
              </a:rPr>
              <a:t>Review Action Items</a:t>
            </a:r>
          </a:p>
        </p:txBody>
      </p:sp>
      <p:sp>
        <p:nvSpPr>
          <p:cNvPr id="9" name="Oval 8">
            <a:extLst>
              <a:ext uri="{FF2B5EF4-FFF2-40B4-BE49-F238E27FC236}">
                <a16:creationId xmlns:a16="http://schemas.microsoft.com/office/drawing/2014/main" id="{2AB1674C-E9A2-42D6-D42A-AF33574AB0AB}"/>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590ED52C-F96A-651B-F955-3FDD8BE45DF1}"/>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Tree>
    <p:extLst>
      <p:ext uri="{BB962C8B-B14F-4D97-AF65-F5344CB8AC3E}">
        <p14:creationId xmlns:p14="http://schemas.microsoft.com/office/powerpoint/2010/main" val="1057754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Top Corners Rounded 72">
            <a:extLst>
              <a:ext uri="{FF2B5EF4-FFF2-40B4-BE49-F238E27FC236}">
                <a16:creationId xmlns:a16="http://schemas.microsoft.com/office/drawing/2014/main" id="{9589FA69-3CE6-49C7-3B7F-94AA71A4664C}"/>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3" name="Rectangle: Rounded Corners 96">
            <a:extLst>
              <a:ext uri="{FF2B5EF4-FFF2-40B4-BE49-F238E27FC236}">
                <a16:creationId xmlns:a16="http://schemas.microsoft.com/office/drawing/2014/main" id="{BB458C48-99F4-B0F1-1B8B-6C37D7DA7FF8}"/>
              </a:ext>
              <a:ext uri="{C183D7F6-B498-43B3-948B-1728B52AA6E4}">
                <adec:decorative xmlns:adec="http://schemas.microsoft.com/office/drawing/2017/decorative" val="1"/>
              </a:ext>
            </a:extLst>
          </p:cNvPr>
          <p:cNvSpPr/>
          <p:nvPr userDrawn="1"/>
        </p:nvSpPr>
        <p:spPr>
          <a:xfrm>
            <a:off x="1539593"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6" name="Text Placeholder 19">
            <a:extLst>
              <a:ext uri="{FF2B5EF4-FFF2-40B4-BE49-F238E27FC236}">
                <a16:creationId xmlns:a16="http://schemas.microsoft.com/office/drawing/2014/main" id="{6722A99A-E479-623D-DEB6-99B685126182}"/>
              </a:ext>
            </a:extLst>
          </p:cNvPr>
          <p:cNvSpPr>
            <a:spLocks noGrp="1"/>
          </p:cNvSpPr>
          <p:nvPr>
            <p:ph type="body" sz="quarter" idx="33" hasCustomPrompt="1"/>
          </p:nvPr>
        </p:nvSpPr>
        <p:spPr>
          <a:xfrm>
            <a:off x="1708511"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17" name="Text Placeholder 19">
            <a:extLst>
              <a:ext uri="{FF2B5EF4-FFF2-40B4-BE49-F238E27FC236}">
                <a16:creationId xmlns:a16="http://schemas.microsoft.com/office/drawing/2014/main" id="{43433BD3-59EA-8781-2C91-FA78830FC926}"/>
              </a:ext>
            </a:extLst>
          </p:cNvPr>
          <p:cNvSpPr>
            <a:spLocks noGrp="1"/>
          </p:cNvSpPr>
          <p:nvPr>
            <p:ph type="body" sz="quarter" idx="34" hasCustomPrompt="1"/>
          </p:nvPr>
        </p:nvSpPr>
        <p:spPr>
          <a:xfrm>
            <a:off x="1708512"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18" name="Text Placeholder 19">
            <a:extLst>
              <a:ext uri="{FF2B5EF4-FFF2-40B4-BE49-F238E27FC236}">
                <a16:creationId xmlns:a16="http://schemas.microsoft.com/office/drawing/2014/main" id="{60185847-6940-4733-70A6-8524A0BC02E3}"/>
              </a:ext>
            </a:extLst>
          </p:cNvPr>
          <p:cNvSpPr>
            <a:spLocks noGrp="1"/>
          </p:cNvSpPr>
          <p:nvPr>
            <p:ph type="body" sz="quarter" idx="35" hasCustomPrompt="1"/>
          </p:nvPr>
        </p:nvSpPr>
        <p:spPr>
          <a:xfrm>
            <a:off x="1708511"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Presenters/Team Name</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such as an overview of what the team does, or a summary of meeting objectives.</a:t>
            </a:r>
          </a:p>
        </p:txBody>
      </p:sp>
      <p:sp>
        <p:nvSpPr>
          <p:cNvPr id="19" name="Oval 18">
            <a:extLst>
              <a:ext uri="{FF2B5EF4-FFF2-40B4-BE49-F238E27FC236}">
                <a16:creationId xmlns:a16="http://schemas.microsoft.com/office/drawing/2014/main" id="{3E3D103E-BB28-847C-B602-E9E3E5F1C569}"/>
              </a:ext>
            </a:extLst>
          </p:cNvPr>
          <p:cNvSpPr/>
          <p:nvPr userDrawn="1"/>
        </p:nvSpPr>
        <p:spPr>
          <a:xfrm>
            <a:off x="5888883" y="6401435"/>
            <a:ext cx="414232" cy="41423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3CD98358-E1BF-EBB7-0948-3205F7C3C2A2}"/>
              </a:ext>
            </a:extLst>
          </p:cNvPr>
          <p:cNvSpPr>
            <a:spLocks noGrp="1"/>
          </p:cNvSpPr>
          <p:nvPr>
            <p:ph type="sldNum" sz="quarter" idx="4"/>
          </p:nvPr>
        </p:nvSpPr>
        <p:spPr>
          <a:xfrm>
            <a:off x="5762610" y="6401435"/>
            <a:ext cx="666779" cy="36512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spTree>
    <p:extLst>
      <p:ext uri="{BB962C8B-B14F-4D97-AF65-F5344CB8AC3E}">
        <p14:creationId xmlns:p14="http://schemas.microsoft.com/office/powerpoint/2010/main" val="2522254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4168118617"/>
      </p:ext>
    </p:extLst>
  </p:cSld>
  <p:clrMap bg1="lt1" tx1="dk1" bg2="lt2" tx2="dk2" accent1="accent1" accent2="accent2" accent3="accent3" accent4="accent4" accent5="accent5" accent6="accent6" hlink="hlink" folHlink="folHlink"/>
  <p:sldLayoutIdLst>
    <p:sldLayoutId id="2147483751" r:id="rId1"/>
    <p:sldLayoutId id="2147483701" r:id="rId2"/>
    <p:sldLayoutId id="2147483704" r:id="rId3"/>
    <p:sldLayoutId id="2147483703" r:id="rId4"/>
    <p:sldLayoutId id="2147483702" r:id="rId5"/>
    <p:sldLayoutId id="2147483706" r:id="rId6"/>
    <p:sldLayoutId id="2147483752" r:id="rId7"/>
    <p:sldLayoutId id="2147483740" r:id="rId8"/>
    <p:sldLayoutId id="2147483718" r:id="rId9"/>
    <p:sldLayoutId id="2147483743" r:id="rId10"/>
    <p:sldLayoutId id="2147483754" r:id="rId11"/>
    <p:sldLayoutId id="2147483753" r:id="rId12"/>
    <p:sldLayoutId id="2147483755" r:id="rId13"/>
    <p:sldLayoutId id="2147483746" r:id="rId14"/>
    <p:sldLayoutId id="2147483748" r:id="rId15"/>
    <p:sldLayoutId id="2147483756" r:id="rId16"/>
    <p:sldLayoutId id="2147483745" r:id="rId17"/>
    <p:sldLayoutId id="2147483738" r:id="rId18"/>
    <p:sldLayoutId id="2147483742" r:id="rId19"/>
    <p:sldLayoutId id="2147483736" r:id="rId20"/>
    <p:sldLayoutId id="2147483749" r:id="rId21"/>
    <p:sldLayoutId id="2147483750" r:id="rId22"/>
    <p:sldLayoutId id="2147483735" r:id="rId23"/>
    <p:sldLayoutId id="2147483708" r:id="rId24"/>
    <p:sldLayoutId id="2147483709" r:id="rId25"/>
    <p:sldLayoutId id="2147483711" r:id="rId26"/>
    <p:sldLayoutId id="2147483698" r:id="rId27"/>
    <p:sldLayoutId id="2147483733" r:id="rId28"/>
    <p:sldLayoutId id="2147483719" r:id="rId29"/>
    <p:sldLayoutId id="2147483710" r:id="rId30"/>
    <p:sldLayoutId id="2147483721" r:id="rId31"/>
    <p:sldLayoutId id="2147483714" r:id="rId32"/>
    <p:sldLayoutId id="2147483720" r:id="rId33"/>
    <p:sldLayoutId id="2147483716" r:id="rId34"/>
    <p:sldLayoutId id="2147483722" r:id="rId35"/>
    <p:sldLayoutId id="2147483744" r:id="rId36"/>
    <p:sldLayoutId id="2147483758" r:id="rId37"/>
    <p:sldLayoutId id="2147483757" r:id="rId38"/>
    <p:sldLayoutId id="2147483747" r:id="rId39"/>
  </p:sldLayoutIdLst>
  <p:hf hdr="0" ftr="0" dt="0"/>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hyperlink" Target="https://www.cdc.gov/" TargetMode="External"/><Relationship Id="rId7" Type="http://schemas.openxmlformats.org/officeDocument/2006/relationships/hyperlink" Target="https://www.cdc.gov/nndss/technical-resource-center/index.html" TargetMode="External"/><Relationship Id="rId2" Type="http://schemas.openxmlformats.org/officeDocument/2006/relationships/notesSlide" Target="../notesSlides/notesSlide26.xml"/><Relationship Id="rId1" Type="http://schemas.openxmlformats.org/officeDocument/2006/relationships/slideLayout" Target="../slideLayouts/slideLayout36.xml"/><Relationship Id="rId6" Type="http://schemas.openxmlformats.org/officeDocument/2006/relationships/image" Target="../media/image15.svg"/><Relationship Id="rId11" Type="http://schemas.openxmlformats.org/officeDocument/2006/relationships/hyperlink" Target="https://www.cdc.gov/nndss/case-surveillance-modernization/index.html" TargetMode="External"/><Relationship Id="rId5" Type="http://schemas.openxmlformats.org/officeDocument/2006/relationships/hyperlink" Target="https://www.cdc.gov/nndss/technical-resource-center/news.html" TargetMode="External"/><Relationship Id="rId10" Type="http://schemas.openxmlformats.org/officeDocument/2006/relationships/image" Target="../media/image17.svg"/><Relationship Id="rId4" Type="http://schemas.openxmlformats.org/officeDocument/2006/relationships/image" Target="../media/image14.svg"/><Relationship Id="rId9" Type="http://schemas.openxmlformats.org/officeDocument/2006/relationships/hyperlink" Target="mailto:edx@cdc.gov"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mailto:edx@cdc.gov"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3E23F-1AA2-5968-61EB-23E965C3077C}"/>
            </a:ext>
          </a:extLst>
        </p:cNvPr>
        <p:cNvGrpSpPr/>
        <p:nvPr/>
      </p:nvGrpSpPr>
      <p:grpSpPr>
        <a:xfrm>
          <a:off x="0" y="0"/>
          <a:ext cx="0" cy="0"/>
          <a:chOff x="0" y="0"/>
          <a:chExt cx="0" cy="0"/>
        </a:xfrm>
      </p:grpSpPr>
      <p:sp>
        <p:nvSpPr>
          <p:cNvPr id="34" name="Text Placeholder 33">
            <a:extLst>
              <a:ext uri="{FF2B5EF4-FFF2-40B4-BE49-F238E27FC236}">
                <a16:creationId xmlns:a16="http://schemas.microsoft.com/office/drawing/2014/main" id="{AB506A76-C87F-CA28-B759-84FEBD97C471}"/>
              </a:ext>
              <a:ext uri="{C183D7F6-B498-43B3-948B-1728B52AA6E4}">
                <adec:decorative xmlns:adec="http://schemas.microsoft.com/office/drawing/2017/decorative" val="1"/>
              </a:ext>
            </a:extLst>
          </p:cNvPr>
          <p:cNvSpPr>
            <a:spLocks noGrp="1"/>
          </p:cNvSpPr>
          <p:nvPr>
            <p:ph type="body" sz="quarter" idx="12"/>
          </p:nvPr>
        </p:nvSpPr>
        <p:spPr>
          <a:xfrm>
            <a:off x="617458" y="2220698"/>
            <a:ext cx="5238566" cy="277780"/>
          </a:xfrm>
        </p:spPr>
        <p:txBody>
          <a:bodyPr/>
          <a:lstStyle/>
          <a:p>
            <a:r>
              <a:rPr lang="en-US"/>
              <a:t>June 2026</a:t>
            </a:r>
          </a:p>
        </p:txBody>
      </p:sp>
      <p:sp>
        <p:nvSpPr>
          <p:cNvPr id="4" name="Title 3">
            <a:extLst>
              <a:ext uri="{FF2B5EF4-FFF2-40B4-BE49-F238E27FC236}">
                <a16:creationId xmlns:a16="http://schemas.microsoft.com/office/drawing/2014/main" id="{5DA4ED8D-E1F8-D996-DDC3-F2360244B4F1}"/>
              </a:ext>
              <a:ext uri="{C183D7F6-B498-43B3-948B-1728B52AA6E4}">
                <adec:decorative xmlns:adec="http://schemas.microsoft.com/office/drawing/2017/decorative" val="1"/>
              </a:ext>
            </a:extLst>
          </p:cNvPr>
          <p:cNvSpPr>
            <a:spLocks noGrp="1"/>
          </p:cNvSpPr>
          <p:nvPr>
            <p:ph type="title" idx="4294967295"/>
          </p:nvPr>
        </p:nvSpPr>
        <p:spPr>
          <a:xfrm>
            <a:off x="617458" y="2747815"/>
            <a:ext cx="9085341" cy="226377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6100" b="1" i="0" u="none" strike="noStrike" kern="1200" cap="none" spc="0" normalizeH="0" baseline="0" noProof="0">
                <a:ln>
                  <a:noFill/>
                </a:ln>
                <a:solidFill>
                  <a:schemeClr val="tx2"/>
                </a:solidFill>
                <a:effectLst/>
                <a:uLnTx/>
                <a:uFillTx/>
                <a:latin typeface="Arial" panose="020B0604020202020204" pitchFamily="34" charset="0"/>
                <a:ea typeface="Roboto" panose="02000000000000000000" pitchFamily="2" charset="0"/>
                <a:cs typeface="Arial" panose="020B0604020202020204" pitchFamily="34" charset="0"/>
              </a:rPr>
              <a:t>NNDSS eSHARE Webinar</a:t>
            </a:r>
          </a:p>
        </p:txBody>
      </p:sp>
      <p:sp>
        <p:nvSpPr>
          <p:cNvPr id="24" name="Text Placeholder 23">
            <a:extLst>
              <a:ext uri="{FF2B5EF4-FFF2-40B4-BE49-F238E27FC236}">
                <a16:creationId xmlns:a16="http://schemas.microsoft.com/office/drawing/2014/main" id="{F648DD9A-96AA-3055-1F96-113C4C5A8E97}"/>
              </a:ext>
              <a:ext uri="{C183D7F6-B498-43B3-948B-1728B52AA6E4}">
                <adec:decorative xmlns:adec="http://schemas.microsoft.com/office/drawing/2017/decorative" val="1"/>
              </a:ext>
            </a:extLst>
          </p:cNvPr>
          <p:cNvSpPr>
            <a:spLocks noGrp="1"/>
          </p:cNvSpPr>
          <p:nvPr>
            <p:ph type="body" sz="quarter" idx="13"/>
          </p:nvPr>
        </p:nvSpPr>
        <p:spPr>
          <a:xfrm>
            <a:off x="617458" y="5260930"/>
            <a:ext cx="8348742" cy="604837"/>
          </a:xfrm>
        </p:spPr>
        <p:txBody>
          <a:bodyPr/>
          <a:lstStyle/>
          <a:p>
            <a:r>
              <a:rPr lang="en-US" sz="2400">
                <a:latin typeface="Nunito Sans Normal"/>
              </a:rPr>
              <a:t>Office of Public Health Data, Surveillance, and Technology</a:t>
            </a:r>
          </a:p>
          <a:p>
            <a:endParaRPr lang="en-US" sz="2400">
              <a:latin typeface="Nunito Sans Normal"/>
            </a:endParaRPr>
          </a:p>
        </p:txBody>
      </p:sp>
      <p:sp>
        <p:nvSpPr>
          <p:cNvPr id="32" name="Text Placeholder 31">
            <a:extLst>
              <a:ext uri="{FF2B5EF4-FFF2-40B4-BE49-F238E27FC236}">
                <a16:creationId xmlns:a16="http://schemas.microsoft.com/office/drawing/2014/main" id="{B7D91212-ACB5-040C-DA3A-0DAAA6FF80DD}"/>
              </a:ext>
              <a:ext uri="{C183D7F6-B498-43B3-948B-1728B52AA6E4}">
                <adec:decorative xmlns:adec="http://schemas.microsoft.com/office/drawing/2017/decorative" val="1"/>
              </a:ext>
            </a:extLst>
          </p:cNvPr>
          <p:cNvSpPr>
            <a:spLocks noGrp="1"/>
          </p:cNvSpPr>
          <p:nvPr>
            <p:ph type="body" sz="quarter" idx="14"/>
          </p:nvPr>
        </p:nvSpPr>
        <p:spPr>
          <a:xfrm>
            <a:off x="637291" y="5865767"/>
            <a:ext cx="4733717" cy="629896"/>
          </a:xfrm>
        </p:spPr>
        <p:txBody>
          <a:bodyPr/>
          <a:lstStyle/>
          <a:p>
            <a:r>
              <a:rPr lang="en-US" sz="1800" i="0">
                <a:latin typeface="Nunito Sans Normal"/>
              </a:rPr>
              <a:t>June 23, 2026</a:t>
            </a:r>
          </a:p>
        </p:txBody>
      </p:sp>
    </p:spTree>
    <p:extLst>
      <p:ext uri="{BB962C8B-B14F-4D97-AF65-F5344CB8AC3E}">
        <p14:creationId xmlns:p14="http://schemas.microsoft.com/office/powerpoint/2010/main" val="3668157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6756E3-1873-D51B-618C-A77BC301E2B3}"/>
              </a:ext>
            </a:extLst>
          </p:cNvPr>
          <p:cNvSpPr>
            <a:spLocks noGrp="1"/>
          </p:cNvSpPr>
          <p:nvPr>
            <p:ph type="title"/>
          </p:nvPr>
        </p:nvSpPr>
        <p:spPr/>
        <p:txBody>
          <a:bodyPr/>
          <a:lstStyle/>
          <a:p>
            <a:r>
              <a:rPr lang="en-US">
                <a:latin typeface="Arial" panose="020B0604020202020204" pitchFamily="34" charset="0"/>
              </a:rPr>
              <a:t>Development Process</a:t>
            </a:r>
          </a:p>
        </p:txBody>
      </p:sp>
      <p:grpSp>
        <p:nvGrpSpPr>
          <p:cNvPr id="10" name="Group 9" descr="This image summarizes the flow of the Generic v3 (GenV3) development process. It is comprised of five steps. Step 1 &quot;Identify GenV3 content needed for surveillance&quot; is highlighted and is the focus of this slide.">
            <a:extLst>
              <a:ext uri="{FF2B5EF4-FFF2-40B4-BE49-F238E27FC236}">
                <a16:creationId xmlns:a16="http://schemas.microsoft.com/office/drawing/2014/main" id="{9EE8CB4E-F811-1CE3-F960-C262C2F64023}"/>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AB558AAB-05A1-0CA7-3666-0DC348EE0309}"/>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CE324CE5-6CC5-F883-C6FB-CA8DA466AA5D}"/>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9CB13527-2362-ADED-FFBE-3EDFB676B598}"/>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1FE9CF5E-9501-AE61-B5EA-CC18F310247D}"/>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53F74478-67AE-3318-C1D8-ACD253131A42}"/>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37A27A84-7082-21EB-BD33-709047DF0809}"/>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D2D31A4A-B97B-967D-F7B0-CE171689104F}"/>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A38B74A0-F02A-8BB9-1296-419D9F2E9D56}"/>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F37332EA-951C-DF26-09F4-345B2A2BC39D}"/>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0E196C05-A294-E51C-5A84-D69FA82A088A}"/>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2D317279-91DD-271D-EAE8-96A56A462A57}"/>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F9B12111-0C75-DF08-4C13-349B7F855E5A}"/>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B783268E-9681-D639-CF53-9D8911FC9500}"/>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FE0AC58D-42C0-5195-C12D-357592FB5BC9}"/>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39158395-C7D2-52D3-0D16-594B5D3F7824}"/>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9CB38C56-C621-2C2A-F075-B443B86A735D}"/>
                </a:ext>
              </a:extLst>
            </p:cNvPr>
            <p:cNvSpPr txBox="1"/>
            <p:nvPr/>
          </p:nvSpPr>
          <p:spPr>
            <a:xfrm>
              <a:off x="8859366" y="5040929"/>
              <a:ext cx="3707901" cy="523220"/>
            </a:xfrm>
            <a:prstGeom prst="rect">
              <a:avLst/>
            </a:prstGeom>
            <a:noFill/>
          </p:spPr>
          <p:txBody>
            <a:bodyPr wrap="square" rtlCol="0">
              <a:spAutoFit/>
            </a:bodyPr>
            <a:lstStyle/>
            <a:p>
              <a:r>
                <a:rPr lang="en-US" sz="1400" b="1" spc="100" dirty="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1A2ED0E7-ABDE-0945-7144-AB52C58CA310}"/>
              </a:ext>
              <a:ext uri="{C183D7F6-B498-43B3-948B-1728B52AA6E4}">
                <adec:decorative xmlns:adec="http://schemas.microsoft.com/office/drawing/2017/decorative" val="1"/>
              </a:ext>
            </a:extLst>
          </p:cNvPr>
          <p:cNvSpPr/>
          <p:nvPr/>
        </p:nvSpPr>
        <p:spPr>
          <a:xfrm>
            <a:off x="1871669" y="2233465"/>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F184A6DA-459E-0A16-2D0A-BEA291042013}"/>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Identify GenV3 content needed for surveillance</a:t>
            </a:r>
          </a:p>
        </p:txBody>
      </p:sp>
      <p:sp>
        <p:nvSpPr>
          <p:cNvPr id="8" name="Text Placeholder 7">
            <a:extLst>
              <a:ext uri="{FF2B5EF4-FFF2-40B4-BE49-F238E27FC236}">
                <a16:creationId xmlns:a16="http://schemas.microsoft.com/office/drawing/2014/main" id="{4A943CF4-DBA5-954B-A37A-7A963B5D0EA4}"/>
              </a:ext>
            </a:extLst>
          </p:cNvPr>
          <p:cNvSpPr>
            <a:spLocks noGrp="1"/>
          </p:cNvSpPr>
          <p:nvPr>
            <p:ph type="body" sz="quarter" idx="16"/>
          </p:nvPr>
        </p:nvSpPr>
        <p:spPr/>
        <p:txBody>
          <a:bodyPr/>
          <a:lstStyle/>
          <a:p>
            <a:r>
              <a:rPr lang="en-US" dirty="0">
                <a:latin typeface="Nunito Sans Normal"/>
              </a:rPr>
              <a:t>Each MMG will be based on CSTE DSWG-defined standards that are included in GenV3</a:t>
            </a:r>
          </a:p>
          <a:p>
            <a:r>
              <a:rPr lang="en-US" dirty="0">
                <a:latin typeface="Nunito Sans Normal"/>
              </a:rPr>
              <a:t>All condition-specific guides will include universal data elements</a:t>
            </a:r>
          </a:p>
          <a:p>
            <a:r>
              <a:rPr lang="en-US" dirty="0">
                <a:latin typeface="Nunito Sans Normal"/>
              </a:rPr>
              <a:t>Programs may select additional GenV3 data classes as needed for condition-specific surveillance</a:t>
            </a:r>
          </a:p>
        </p:txBody>
      </p:sp>
      <p:sp>
        <p:nvSpPr>
          <p:cNvPr id="4" name="Slide Number Placeholder 3">
            <a:extLst>
              <a:ext uri="{FF2B5EF4-FFF2-40B4-BE49-F238E27FC236}">
                <a16:creationId xmlns:a16="http://schemas.microsoft.com/office/drawing/2014/main" id="{13B62AF7-D80C-0841-5E66-D92398ED3E31}"/>
              </a:ext>
            </a:extLst>
          </p:cNvPr>
          <p:cNvSpPr>
            <a:spLocks noGrp="1"/>
          </p:cNvSpPr>
          <p:nvPr>
            <p:ph type="sldNum" sz="quarter" idx="4"/>
          </p:nvPr>
        </p:nvSpPr>
        <p:spPr/>
        <p:txBody>
          <a:bodyPr/>
          <a:lstStyle/>
          <a:p>
            <a:pPr algn="ctr"/>
            <a:fld id="{7FC2952A-0647-46EA-8310-EDCEE27AFBD9}" type="slidenum">
              <a:rPr lang="en-US" smtClean="0"/>
              <a:pPr algn="ctr"/>
              <a:t>10</a:t>
            </a:fld>
            <a:endParaRPr lang="en-US"/>
          </a:p>
        </p:txBody>
      </p:sp>
    </p:spTree>
    <p:extLst>
      <p:ext uri="{BB962C8B-B14F-4D97-AF65-F5344CB8AC3E}">
        <p14:creationId xmlns:p14="http://schemas.microsoft.com/office/powerpoint/2010/main" val="4059717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1EE0-9ACB-D9B4-F15A-423E9B3AFEE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B35323-9380-D776-1838-4E709B3DD83A}"/>
              </a:ext>
            </a:extLst>
          </p:cNvPr>
          <p:cNvSpPr>
            <a:spLocks noGrp="1"/>
          </p:cNvSpPr>
          <p:nvPr>
            <p:ph type="title"/>
          </p:nvPr>
        </p:nvSpPr>
        <p:spPr/>
        <p:txBody>
          <a:bodyPr/>
          <a:lstStyle/>
          <a:p>
            <a:r>
              <a:rPr lang="en-US">
                <a:latin typeface="Arial" panose="020B0604020202020204" pitchFamily="34" charset="0"/>
              </a:rPr>
              <a:t>Development Process </a:t>
            </a:r>
            <a:r>
              <a:rPr lang="en-US">
                <a:solidFill>
                  <a:schemeClr val="bg2"/>
                </a:solidFill>
                <a:latin typeface="Arial" panose="020B0604020202020204" pitchFamily="34" charset="0"/>
              </a:rPr>
              <a:t>2</a:t>
            </a:r>
          </a:p>
        </p:txBody>
      </p:sp>
      <p:grpSp>
        <p:nvGrpSpPr>
          <p:cNvPr id="10" name="Group 9" descr="This image summarizes the flow of the Generic v3 (GenV3) development process. It is comprised of five steps. Step 2 &quot;Tailor priority levels to the conditions&quot; is highlighted and is the focus of this slide.">
            <a:extLst>
              <a:ext uri="{FF2B5EF4-FFF2-40B4-BE49-F238E27FC236}">
                <a16:creationId xmlns:a16="http://schemas.microsoft.com/office/drawing/2014/main" id="{1B15363F-C51F-58D8-435D-365782207498}"/>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5F1AA118-0E52-EED8-3A8E-62AED97CC57A}"/>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4E2562EE-3168-36D3-5D1A-9A6E6AA07F5A}"/>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0CE0B99F-8C26-48EE-FC8D-E42D9C2908B9}"/>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74EF1399-7A9E-5CAD-8F9C-ED4CDF9747F8}"/>
                </a:ext>
              </a:extLst>
            </p:cNvPr>
            <p:cNvSpPr txBox="1"/>
            <p:nvPr/>
          </p:nvSpPr>
          <p:spPr>
            <a:xfrm>
              <a:off x="8815971" y="1447992"/>
              <a:ext cx="2807879" cy="523220"/>
            </a:xfrm>
            <a:prstGeom prst="rect">
              <a:avLst/>
            </a:prstGeom>
            <a:noFill/>
          </p:spPr>
          <p:txBody>
            <a:bodyPr wrap="square" rtlCol="0">
              <a:spAutoFit/>
            </a:bodyPr>
            <a:lstStyle/>
            <a:p>
              <a:r>
                <a:rPr lang="en-US" sz="1400" b="1" spc="100" dirty="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88617798-B41C-5273-173F-C4E5BF3A96F6}"/>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F7320C65-88FB-085C-0070-1191DD3BBF13}"/>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9A552C94-4BFD-AAF7-8CA7-9385459AA313}"/>
                </a:ext>
              </a:extLst>
            </p:cNvPr>
            <p:cNvSpPr txBox="1"/>
            <p:nvPr/>
          </p:nvSpPr>
          <p:spPr>
            <a:xfrm>
              <a:off x="9250923" y="2295169"/>
              <a:ext cx="3227274" cy="523220"/>
            </a:xfrm>
            <a:prstGeom prst="rect">
              <a:avLst/>
            </a:prstGeom>
            <a:noFill/>
          </p:spPr>
          <p:txBody>
            <a:bodyPr wrap="square" rtlCol="0">
              <a:spAutoFit/>
            </a:bodyPr>
            <a:lstStyle/>
            <a:p>
              <a:r>
                <a:rPr lang="en-US" sz="1400" b="1" spc="100" dirty="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7CE00A0A-880E-4713-E071-6081F126F536}"/>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A5C362FA-7F0C-E8CC-35ED-85356B4A9209}"/>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F553DB13-F3DF-B19E-2E55-E2D25B19CE33}"/>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A3B59AD1-69BB-B0B0-1C8D-07EEA398769C}"/>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CC11FDC3-6136-C093-3D6D-6A371E8290EB}"/>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11A92222-2AA4-5A22-3514-7937DC9E1489}"/>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A02D66A4-727B-4887-1BC9-AC7880BC31FF}"/>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B15EED45-4544-2AFF-1820-290668071474}"/>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511790B4-C171-D4A2-BA9D-78C4E82C0754}"/>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F805675F-2B3F-21C5-0CD3-BFE15EB7FD25}"/>
              </a:ext>
              <a:ext uri="{C183D7F6-B498-43B3-948B-1728B52AA6E4}">
                <adec:decorative xmlns:adec="http://schemas.microsoft.com/office/drawing/2017/decorative" val="1"/>
              </a:ext>
            </a:extLst>
          </p:cNvPr>
          <p:cNvSpPr/>
          <p:nvPr/>
        </p:nvSpPr>
        <p:spPr>
          <a:xfrm>
            <a:off x="2277732" y="3057832"/>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0FF1AE23-434F-2C7C-4909-376D469A3D26}"/>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Tailor priority levels to the condition</a:t>
            </a:r>
          </a:p>
        </p:txBody>
      </p:sp>
      <p:sp>
        <p:nvSpPr>
          <p:cNvPr id="8" name="Text Placeholder 7">
            <a:extLst>
              <a:ext uri="{FF2B5EF4-FFF2-40B4-BE49-F238E27FC236}">
                <a16:creationId xmlns:a16="http://schemas.microsoft.com/office/drawing/2014/main" id="{EADA34F3-B82C-6E11-F36D-BEADA62C7F3A}"/>
              </a:ext>
            </a:extLst>
          </p:cNvPr>
          <p:cNvSpPr>
            <a:spLocks noGrp="1"/>
          </p:cNvSpPr>
          <p:nvPr>
            <p:ph type="body" sz="quarter" idx="16"/>
          </p:nvPr>
        </p:nvSpPr>
        <p:spPr/>
        <p:txBody>
          <a:bodyPr/>
          <a:lstStyle/>
          <a:p>
            <a:r>
              <a:rPr lang="en-US">
                <a:latin typeface="Nunito Sans Normal"/>
              </a:rPr>
              <a:t>CDC program defines priorities as 1, 2, or 3, depending on national surveillance needs</a:t>
            </a:r>
          </a:p>
          <a:p>
            <a:pPr fontAlgn="t"/>
            <a:r>
              <a:rPr lang="en-US" b="1">
                <a:latin typeface="Nunito Sans Normal"/>
              </a:rPr>
              <a:t>Required </a:t>
            </a:r>
            <a:r>
              <a:rPr lang="en-US">
                <a:latin typeface="Nunito Sans Normal"/>
              </a:rPr>
              <a:t>data elements are mandatory for sending a message</a:t>
            </a:r>
          </a:p>
          <a:p>
            <a:pPr fontAlgn="t"/>
            <a:r>
              <a:rPr lang="en-US" b="1">
                <a:latin typeface="Nunito Sans Normal"/>
              </a:rPr>
              <a:t>Priority 1</a:t>
            </a:r>
            <a:r>
              <a:rPr lang="en-US">
                <a:latin typeface="Nunito Sans Normal"/>
              </a:rPr>
              <a:t> data elements are critical for national surveillance activities </a:t>
            </a:r>
          </a:p>
          <a:p>
            <a:pPr fontAlgn="t"/>
            <a:r>
              <a:rPr lang="en-US" b="1">
                <a:latin typeface="Nunito Sans Normal"/>
              </a:rPr>
              <a:t>Priority 2 </a:t>
            </a:r>
            <a:r>
              <a:rPr lang="en-US">
                <a:latin typeface="Nunito Sans Normal"/>
              </a:rPr>
              <a:t>data elements are high priority data element that will support national surveillance activities </a:t>
            </a:r>
          </a:p>
          <a:p>
            <a:pPr fontAlgn="t"/>
            <a:r>
              <a:rPr lang="en-US" b="1">
                <a:latin typeface="Nunito Sans Normal"/>
              </a:rPr>
              <a:t>Priority 3</a:t>
            </a:r>
            <a:r>
              <a:rPr lang="en-US">
                <a:latin typeface="Nunito Sans Normal"/>
              </a:rPr>
              <a:t> data elements should be considered for inclusion in the surveillance system and case notification</a:t>
            </a:r>
          </a:p>
          <a:p>
            <a:endParaRPr lang="en-US">
              <a:latin typeface="Nunito Sans Normal"/>
            </a:endParaRPr>
          </a:p>
        </p:txBody>
      </p:sp>
      <p:sp>
        <p:nvSpPr>
          <p:cNvPr id="4" name="Slide Number Placeholder 3">
            <a:extLst>
              <a:ext uri="{FF2B5EF4-FFF2-40B4-BE49-F238E27FC236}">
                <a16:creationId xmlns:a16="http://schemas.microsoft.com/office/drawing/2014/main" id="{D652DB7E-35C1-8E5B-9614-BA83432A2657}"/>
              </a:ext>
            </a:extLst>
          </p:cNvPr>
          <p:cNvSpPr>
            <a:spLocks noGrp="1"/>
          </p:cNvSpPr>
          <p:nvPr>
            <p:ph type="sldNum" sz="quarter" idx="4"/>
          </p:nvPr>
        </p:nvSpPr>
        <p:spPr/>
        <p:txBody>
          <a:bodyPr/>
          <a:lstStyle/>
          <a:p>
            <a:pPr algn="ctr"/>
            <a:fld id="{7FC2952A-0647-46EA-8310-EDCEE27AFBD9}" type="slidenum">
              <a:rPr lang="en-US" smtClean="0"/>
              <a:pPr algn="ctr"/>
              <a:t>11</a:t>
            </a:fld>
            <a:endParaRPr lang="en-US"/>
          </a:p>
        </p:txBody>
      </p:sp>
    </p:spTree>
    <p:extLst>
      <p:ext uri="{BB962C8B-B14F-4D97-AF65-F5344CB8AC3E}">
        <p14:creationId xmlns:p14="http://schemas.microsoft.com/office/powerpoint/2010/main" val="4192979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C92E9-87AD-0500-B47E-9DA662F64EA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2A60CDF-0515-F297-C98B-10EB0079ADD3}"/>
              </a:ext>
            </a:extLst>
          </p:cNvPr>
          <p:cNvSpPr>
            <a:spLocks noGrp="1"/>
          </p:cNvSpPr>
          <p:nvPr>
            <p:ph type="title"/>
          </p:nvPr>
        </p:nvSpPr>
        <p:spPr/>
        <p:txBody>
          <a:bodyPr/>
          <a:lstStyle/>
          <a:p>
            <a:r>
              <a:rPr lang="en-US">
                <a:latin typeface="Arial" panose="020B0604020202020204" pitchFamily="34" charset="0"/>
              </a:rPr>
              <a:t>Development Process </a:t>
            </a:r>
            <a:r>
              <a:rPr lang="en-US">
                <a:solidFill>
                  <a:schemeClr val="bg2"/>
                </a:solidFill>
                <a:latin typeface="Arial" panose="020B0604020202020204" pitchFamily="34" charset="0"/>
              </a:rPr>
              <a:t>3</a:t>
            </a:r>
          </a:p>
        </p:txBody>
      </p:sp>
      <p:grpSp>
        <p:nvGrpSpPr>
          <p:cNvPr id="10" name="Group 9" descr="This image summarizes the flow of the Generic v3 (GenV3) development process. It is comprised of five steps. Step 3 &quot;define value sets&quot; is highlighted and is the focus of this slide.">
            <a:extLst>
              <a:ext uri="{FF2B5EF4-FFF2-40B4-BE49-F238E27FC236}">
                <a16:creationId xmlns:a16="http://schemas.microsoft.com/office/drawing/2014/main" id="{1909317A-1634-439C-26EE-8FB717583F58}"/>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0B0A98E8-862C-1F2B-7BAF-30B4DF18489B}"/>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AE2CE4CF-B3FC-F647-F282-BE4683867E87}"/>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8336B3E5-F2B4-8404-0EA9-757A9288E8F5}"/>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DBA346A4-2A73-A69F-4C64-DAC7F64BD4DD}"/>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5C195467-19DE-D3D1-E73F-79032855C1F0}"/>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C5607F29-3D51-7FB6-CEEC-A6EAE5A0B028}"/>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25AA9E2F-5EBD-459A-8D7D-9A1791B2D5E7}"/>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C91B95E7-1614-6069-E4F0-F44E0AF2626A}"/>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C77F0358-60B6-8560-F4FF-2E35254678DF}"/>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732AA922-839C-1733-BA8E-674AD9DCD9DC}"/>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7C2273D7-D508-F782-D2A0-D4CA8617DCB8}"/>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D7A31054-EE23-A8F0-BB5C-1FF1B8F4DB04}"/>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6FE57E0A-3A25-84BA-25F2-4379042C1048}"/>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D09B0D3E-2E38-2453-E7C5-D5C4805EC94C}"/>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92A2F784-3174-AE55-9ED9-3AD30420BF40}"/>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5E8E5768-CB1C-10FB-41A3-B023C0262DC6}"/>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4D915B54-2667-0E6D-FEB4-C6FC8418F8DC}"/>
              </a:ext>
              <a:ext uri="{C183D7F6-B498-43B3-948B-1728B52AA6E4}">
                <adec:decorative xmlns:adec="http://schemas.microsoft.com/office/drawing/2017/decorative" val="1"/>
              </a:ext>
            </a:extLst>
          </p:cNvPr>
          <p:cNvSpPr/>
          <p:nvPr/>
        </p:nvSpPr>
        <p:spPr>
          <a:xfrm>
            <a:off x="2347527" y="3964740"/>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B4C6D9C6-05ED-FEA9-45CA-FBF865B4CB72}"/>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Define value sets</a:t>
            </a:r>
          </a:p>
        </p:txBody>
      </p:sp>
      <p:sp>
        <p:nvSpPr>
          <p:cNvPr id="8" name="Text Placeholder 7">
            <a:extLst>
              <a:ext uri="{FF2B5EF4-FFF2-40B4-BE49-F238E27FC236}">
                <a16:creationId xmlns:a16="http://schemas.microsoft.com/office/drawing/2014/main" id="{2014C3FE-9A9D-647D-76AF-1F4D1D1C8FD1}"/>
              </a:ext>
            </a:extLst>
          </p:cNvPr>
          <p:cNvSpPr>
            <a:spLocks noGrp="1"/>
          </p:cNvSpPr>
          <p:nvPr>
            <p:ph type="body" sz="quarter" idx="16"/>
          </p:nvPr>
        </p:nvSpPr>
        <p:spPr/>
        <p:txBody>
          <a:bodyPr/>
          <a:lstStyle/>
          <a:p>
            <a:r>
              <a:rPr lang="en-US" dirty="0">
                <a:latin typeface="Nunito Sans Normal"/>
              </a:rPr>
              <a:t>Exposures, Signs &amp; Symptoms, Underlying Health Conditions, Medication, and Laboratory currently either lack value sets or only have code systems specified</a:t>
            </a:r>
          </a:p>
          <a:p>
            <a:r>
              <a:rPr lang="en-US" dirty="0">
                <a:latin typeface="Nunito Sans Normal"/>
              </a:rPr>
              <a:t>Development of MMGs will include creating value sets for each coded data element currently lacking a value set</a:t>
            </a:r>
          </a:p>
          <a:p>
            <a:endParaRPr lang="en-US" dirty="0">
              <a:latin typeface="Nunito Sans Normal"/>
            </a:endParaRPr>
          </a:p>
        </p:txBody>
      </p:sp>
      <p:sp>
        <p:nvSpPr>
          <p:cNvPr id="4" name="Slide Number Placeholder 3">
            <a:extLst>
              <a:ext uri="{FF2B5EF4-FFF2-40B4-BE49-F238E27FC236}">
                <a16:creationId xmlns:a16="http://schemas.microsoft.com/office/drawing/2014/main" id="{1FF7B5B7-3308-5F45-A1A9-BD6BEC03B135}"/>
              </a:ext>
            </a:extLst>
          </p:cNvPr>
          <p:cNvSpPr>
            <a:spLocks noGrp="1"/>
          </p:cNvSpPr>
          <p:nvPr>
            <p:ph type="sldNum" sz="quarter" idx="4"/>
          </p:nvPr>
        </p:nvSpPr>
        <p:spPr/>
        <p:txBody>
          <a:bodyPr/>
          <a:lstStyle/>
          <a:p>
            <a:pPr algn="ctr"/>
            <a:fld id="{7FC2952A-0647-46EA-8310-EDCEE27AFBD9}" type="slidenum">
              <a:rPr lang="en-US" smtClean="0"/>
              <a:pPr algn="ctr"/>
              <a:t>12</a:t>
            </a:fld>
            <a:endParaRPr lang="en-US"/>
          </a:p>
        </p:txBody>
      </p:sp>
    </p:spTree>
    <p:extLst>
      <p:ext uri="{BB962C8B-B14F-4D97-AF65-F5344CB8AC3E}">
        <p14:creationId xmlns:p14="http://schemas.microsoft.com/office/powerpoint/2010/main" val="302347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97E43-55C9-965C-1EB9-C846C51E22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BD0D78B-9C10-10C9-81A2-C0BBC836EB08}"/>
              </a:ext>
            </a:extLst>
          </p:cNvPr>
          <p:cNvSpPr>
            <a:spLocks noGrp="1"/>
          </p:cNvSpPr>
          <p:nvPr>
            <p:ph type="title"/>
          </p:nvPr>
        </p:nvSpPr>
        <p:spPr/>
        <p:txBody>
          <a:bodyPr/>
          <a:lstStyle/>
          <a:p>
            <a:r>
              <a:rPr lang="en-US">
                <a:latin typeface="Arial" panose="020B0604020202020204" pitchFamily="34" charset="0"/>
              </a:rPr>
              <a:t>Development Process </a:t>
            </a:r>
            <a:r>
              <a:rPr lang="en-US">
                <a:solidFill>
                  <a:schemeClr val="bg2"/>
                </a:solidFill>
                <a:latin typeface="Arial" panose="020B0604020202020204" pitchFamily="34" charset="0"/>
              </a:rPr>
              <a:t>4</a:t>
            </a:r>
          </a:p>
        </p:txBody>
      </p:sp>
      <p:grpSp>
        <p:nvGrpSpPr>
          <p:cNvPr id="10" name="Group 9" descr="This image summarizes the flow of the Generic v3 (GenV3) development process. It is comprised of five steps. Step 4 &quot;assign time period&quot; is highlighted and is the focus of this slide.">
            <a:extLst>
              <a:ext uri="{FF2B5EF4-FFF2-40B4-BE49-F238E27FC236}">
                <a16:creationId xmlns:a16="http://schemas.microsoft.com/office/drawing/2014/main" id="{93957D09-6F5E-BC40-3FEE-B68F2CA19601}"/>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AE9E3881-F0B2-75E0-30AE-DE8ED4AC7F64}"/>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88627A5A-0A75-7287-EF60-D978496EE93E}"/>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E79E502F-0A7C-BF68-8221-96E3601FA63C}"/>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9D645769-DE3E-56A2-834F-F1921BFAFEE9}"/>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1EB393AC-361F-5ED6-63B6-7F7741544C29}"/>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BB346E4C-2DCB-06E3-0BD4-14416B347AAB}"/>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6E8CA5CB-9E57-A77A-40B5-46A086B38EAC}"/>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03DD69B6-5A3B-2991-DAC3-6F83B71FF559}"/>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D41D49EC-3B8C-4C70-558F-2B5F92BBED88}"/>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84FF21A4-D2C9-2435-397D-C4FC3EC62879}"/>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27099325-1F13-21C9-DC26-F9E5F01977FA}"/>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C835A042-BC45-A120-5962-0AFB0BE98454}"/>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DF4CEBBA-8BAF-E3A6-6C14-D35D227B0CC4}"/>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15111F8F-0673-ECA2-D5BD-B6C883B032E9}"/>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8D541A99-0EAE-5F11-C355-B8A381731E30}"/>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F825FAC5-CE2B-90C7-D897-205055176F2D}"/>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E964A5FF-0235-93B4-A870-9D48C1EA7BD9}"/>
              </a:ext>
              <a:ext uri="{C183D7F6-B498-43B3-948B-1728B52AA6E4}">
                <adec:decorative xmlns:adec="http://schemas.microsoft.com/office/drawing/2017/decorative" val="1"/>
              </a:ext>
            </a:extLst>
          </p:cNvPr>
          <p:cNvSpPr/>
          <p:nvPr/>
        </p:nvSpPr>
        <p:spPr>
          <a:xfrm>
            <a:off x="2208031" y="4897073"/>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B2A74AA4-E894-08E7-44F9-1AEBEF1A6514}"/>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Assign time periods</a:t>
            </a:r>
          </a:p>
        </p:txBody>
      </p:sp>
      <p:sp>
        <p:nvSpPr>
          <p:cNvPr id="8" name="Text Placeholder 7">
            <a:extLst>
              <a:ext uri="{FF2B5EF4-FFF2-40B4-BE49-F238E27FC236}">
                <a16:creationId xmlns:a16="http://schemas.microsoft.com/office/drawing/2014/main" id="{A0BD437F-CAE2-2960-8966-BE906C4F84D2}"/>
              </a:ext>
            </a:extLst>
          </p:cNvPr>
          <p:cNvSpPr>
            <a:spLocks noGrp="1"/>
          </p:cNvSpPr>
          <p:nvPr>
            <p:ph type="body" sz="quarter" idx="16"/>
          </p:nvPr>
        </p:nvSpPr>
        <p:spPr/>
        <p:txBody>
          <a:bodyPr/>
          <a:lstStyle/>
          <a:p>
            <a:r>
              <a:rPr lang="en-US" dirty="0">
                <a:latin typeface="Nunito Sans Normal"/>
              </a:rPr>
              <a:t>Some data classes (e.g., exposures) require a specified time frame</a:t>
            </a:r>
          </a:p>
          <a:p>
            <a:r>
              <a:rPr lang="en-US" dirty="0">
                <a:latin typeface="Nunito Sans Normal"/>
              </a:rPr>
              <a:t>Examples:</a:t>
            </a:r>
            <a:r>
              <a:rPr lang="en-US" i="1" dirty="0">
                <a:latin typeface="Nunito Sans Normal"/>
              </a:rPr>
              <a:t> </a:t>
            </a:r>
          </a:p>
          <a:p>
            <a:pPr lvl="1"/>
            <a:r>
              <a:rPr lang="en-US" i="1" dirty="0">
                <a:latin typeface="Nunito Sans Normal"/>
              </a:rPr>
              <a:t>Within 14 days before symptom onset</a:t>
            </a:r>
          </a:p>
          <a:p>
            <a:pPr lvl="1"/>
            <a:r>
              <a:rPr lang="en-US" i="1" dirty="0">
                <a:latin typeface="Nunito Sans Normal"/>
              </a:rPr>
              <a:t>From 10 days before diagnosis through 7 days after diagnosis</a:t>
            </a:r>
          </a:p>
        </p:txBody>
      </p:sp>
      <p:sp>
        <p:nvSpPr>
          <p:cNvPr id="4" name="Slide Number Placeholder 3">
            <a:extLst>
              <a:ext uri="{FF2B5EF4-FFF2-40B4-BE49-F238E27FC236}">
                <a16:creationId xmlns:a16="http://schemas.microsoft.com/office/drawing/2014/main" id="{1CCC4180-AA69-D37F-9C23-B0468572070D}"/>
              </a:ext>
            </a:extLst>
          </p:cNvPr>
          <p:cNvSpPr>
            <a:spLocks noGrp="1"/>
          </p:cNvSpPr>
          <p:nvPr>
            <p:ph type="sldNum" sz="quarter" idx="4"/>
          </p:nvPr>
        </p:nvSpPr>
        <p:spPr/>
        <p:txBody>
          <a:bodyPr/>
          <a:lstStyle/>
          <a:p>
            <a:pPr algn="ctr"/>
            <a:fld id="{7FC2952A-0647-46EA-8310-EDCEE27AFBD9}" type="slidenum">
              <a:rPr lang="en-US" smtClean="0"/>
              <a:pPr algn="ctr"/>
              <a:t>13</a:t>
            </a:fld>
            <a:endParaRPr lang="en-US"/>
          </a:p>
        </p:txBody>
      </p:sp>
    </p:spTree>
    <p:extLst>
      <p:ext uri="{BB962C8B-B14F-4D97-AF65-F5344CB8AC3E}">
        <p14:creationId xmlns:p14="http://schemas.microsoft.com/office/powerpoint/2010/main" val="3075782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D13AA-5A55-87DC-3086-A17E987BB81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BFB220-BE98-36DC-7AE4-E0502ACEC5D6}"/>
              </a:ext>
            </a:extLst>
          </p:cNvPr>
          <p:cNvSpPr>
            <a:spLocks noGrp="1"/>
          </p:cNvSpPr>
          <p:nvPr>
            <p:ph type="title"/>
          </p:nvPr>
        </p:nvSpPr>
        <p:spPr/>
        <p:txBody>
          <a:bodyPr/>
          <a:lstStyle/>
          <a:p>
            <a:r>
              <a:rPr lang="en-US">
                <a:latin typeface="Arial" panose="020B0604020202020204" pitchFamily="34" charset="0"/>
              </a:rPr>
              <a:t>Development Process</a:t>
            </a:r>
            <a:r>
              <a:rPr lang="en-US">
                <a:solidFill>
                  <a:schemeClr val="bg2"/>
                </a:solidFill>
                <a:latin typeface="Arial" panose="020B0604020202020204" pitchFamily="34" charset="0"/>
              </a:rPr>
              <a:t> 5</a:t>
            </a:r>
          </a:p>
        </p:txBody>
      </p:sp>
      <p:grpSp>
        <p:nvGrpSpPr>
          <p:cNvPr id="10" name="Group 9">
            <a:extLst>
              <a:ext uri="{FF2B5EF4-FFF2-40B4-BE49-F238E27FC236}">
                <a16:creationId xmlns:a16="http://schemas.microsoft.com/office/drawing/2014/main" id="{C66C10BC-70AF-2EBA-5448-92258C6C26B4}"/>
              </a:ext>
              <a:ext uri="{C183D7F6-B498-43B3-948B-1728B52AA6E4}">
                <adec:decorative xmlns:adec="http://schemas.microsoft.com/office/drawing/2017/decorative" val="1"/>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2D36CD89-A296-35BF-238F-29962461F2CC}"/>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9BF3414F-DC61-F7ED-74D4-825ABF9986F5}"/>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07C9CBB7-2228-BC24-039E-E0D2B9D71AEB}"/>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7414E344-F0E6-8361-174A-19653569E528}"/>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56A7081F-EE52-1E1C-9391-BB090C6C74F8}"/>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BB74C9D3-C17A-E994-989B-298CF6AC18E8}"/>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9C789BE8-1D5D-628E-0648-8949EF25EA84}"/>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3AAA91A4-26F6-17AE-EAAC-A9B9932889F6}"/>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F40CB0FC-19A6-91D7-1BEA-653D65724470}"/>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FF169354-3DBE-5AC9-AF49-40101C32D995}"/>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7DA64341-CF29-CC6B-615F-45190D03E2BB}"/>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3BABAE20-844A-0CC6-0374-35021AE2E581}"/>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CFE32F6D-3B64-502A-381A-9FB3DF97BCF7}"/>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BFEAFAE2-DCE1-3FB3-874F-6A5C234F4C70}"/>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7EDA7A78-C049-E2E3-BBCC-93212DBC5CF1}"/>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D19F98DE-75FB-1E4E-085E-7B6986CF6905}"/>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descr="This image summarizes the flow of the Generic v3 (GenV3) development process. It is comprised of five steps. Step 5 &quot;add condition-specific surveillance elements&quot; is highlighted and is the focus of this slide.">
            <a:extLst>
              <a:ext uri="{FF2B5EF4-FFF2-40B4-BE49-F238E27FC236}">
                <a16:creationId xmlns:a16="http://schemas.microsoft.com/office/drawing/2014/main" id="{A301BCBC-EB46-CC8D-8731-795F779F7162}"/>
              </a:ext>
            </a:extLst>
          </p:cNvPr>
          <p:cNvSpPr/>
          <p:nvPr/>
        </p:nvSpPr>
        <p:spPr>
          <a:xfrm>
            <a:off x="1828274" y="5810958"/>
            <a:ext cx="3470236"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E793A1ED-99C1-6787-0F78-C74225798412}"/>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Add condition-specific surveillance elements</a:t>
            </a:r>
          </a:p>
        </p:txBody>
      </p:sp>
      <p:sp>
        <p:nvSpPr>
          <p:cNvPr id="8" name="Text Placeholder 7">
            <a:extLst>
              <a:ext uri="{FF2B5EF4-FFF2-40B4-BE49-F238E27FC236}">
                <a16:creationId xmlns:a16="http://schemas.microsoft.com/office/drawing/2014/main" id="{790577D6-88F9-53DE-A63D-B4CA2996823E}"/>
              </a:ext>
            </a:extLst>
          </p:cNvPr>
          <p:cNvSpPr>
            <a:spLocks noGrp="1"/>
          </p:cNvSpPr>
          <p:nvPr>
            <p:ph type="body" sz="quarter" idx="16"/>
          </p:nvPr>
        </p:nvSpPr>
        <p:spPr/>
        <p:txBody>
          <a:bodyPr/>
          <a:lstStyle/>
          <a:p>
            <a:r>
              <a:rPr lang="en-US" dirty="0">
                <a:latin typeface="Nunito Sans Normal"/>
              </a:rPr>
              <a:t>Data elements critical for some national surveillance activities may not be present in GenV3</a:t>
            </a:r>
          </a:p>
          <a:p>
            <a:r>
              <a:rPr lang="en-US" dirty="0">
                <a:latin typeface="Nunito Sans Normal"/>
              </a:rPr>
              <a:t>CDC programs will be able to add certain data elements to meet national surveillance needs</a:t>
            </a:r>
          </a:p>
          <a:p>
            <a:r>
              <a:rPr lang="en-US" dirty="0">
                <a:latin typeface="Nunito Sans Normal"/>
              </a:rPr>
              <a:t>Added data elements can either be part of repeating groups or stand-alone</a:t>
            </a:r>
          </a:p>
          <a:p>
            <a:endParaRPr lang="en-US" dirty="0">
              <a:latin typeface="Nunito Sans Normal"/>
            </a:endParaRPr>
          </a:p>
        </p:txBody>
      </p:sp>
      <p:sp>
        <p:nvSpPr>
          <p:cNvPr id="4" name="Slide Number Placeholder 3">
            <a:extLst>
              <a:ext uri="{FF2B5EF4-FFF2-40B4-BE49-F238E27FC236}">
                <a16:creationId xmlns:a16="http://schemas.microsoft.com/office/drawing/2014/main" id="{3CA703D3-7A56-A438-13DA-733D69EBDA1F}"/>
              </a:ext>
            </a:extLst>
          </p:cNvPr>
          <p:cNvSpPr>
            <a:spLocks noGrp="1"/>
          </p:cNvSpPr>
          <p:nvPr>
            <p:ph type="sldNum" sz="quarter" idx="4"/>
          </p:nvPr>
        </p:nvSpPr>
        <p:spPr/>
        <p:txBody>
          <a:bodyPr/>
          <a:lstStyle/>
          <a:p>
            <a:pPr algn="ctr"/>
            <a:fld id="{7FC2952A-0647-46EA-8310-EDCEE27AFBD9}" type="slidenum">
              <a:rPr lang="en-US" smtClean="0"/>
              <a:pPr algn="ctr"/>
              <a:t>14</a:t>
            </a:fld>
            <a:endParaRPr lang="en-US"/>
          </a:p>
        </p:txBody>
      </p:sp>
    </p:spTree>
    <p:extLst>
      <p:ext uri="{BB962C8B-B14F-4D97-AF65-F5344CB8AC3E}">
        <p14:creationId xmlns:p14="http://schemas.microsoft.com/office/powerpoint/2010/main" val="1634724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5B1CE-6595-6D04-49A9-ED1CB134017C}"/>
              </a:ext>
            </a:extLst>
          </p:cNvPr>
          <p:cNvSpPr>
            <a:spLocks noGrp="1"/>
          </p:cNvSpPr>
          <p:nvPr>
            <p:ph type="title"/>
          </p:nvPr>
        </p:nvSpPr>
        <p:spPr/>
        <p:txBody>
          <a:bodyPr/>
          <a:lstStyle/>
          <a:p>
            <a:r>
              <a:rPr lang="en-US">
                <a:latin typeface="Arial" panose="020B0604020202020204" pitchFamily="34" charset="0"/>
              </a:rPr>
              <a:t>Example Scenario</a:t>
            </a:r>
          </a:p>
        </p:txBody>
      </p:sp>
      <p:sp>
        <p:nvSpPr>
          <p:cNvPr id="4" name="Text Placeholder 3">
            <a:extLst>
              <a:ext uri="{FF2B5EF4-FFF2-40B4-BE49-F238E27FC236}">
                <a16:creationId xmlns:a16="http://schemas.microsoft.com/office/drawing/2014/main" id="{AF6A81C8-2A18-F2D2-4E38-E54EA8F68027}"/>
              </a:ext>
            </a:extLst>
          </p:cNvPr>
          <p:cNvSpPr>
            <a:spLocks noGrp="1"/>
          </p:cNvSpPr>
          <p:nvPr>
            <p:ph type="body" sz="quarter" idx="10"/>
          </p:nvPr>
        </p:nvSpPr>
        <p:spPr/>
        <p:txBody>
          <a:bodyPr/>
          <a:lstStyle/>
          <a:p>
            <a:r>
              <a:rPr lang="en-US" sz="2200">
                <a:latin typeface="Nunito Sans Normal"/>
              </a:rPr>
              <a:t>Condition ‘</a:t>
            </a:r>
            <a:r>
              <a:rPr lang="en-US" sz="2200" i="1">
                <a:latin typeface="Nunito Sans Normal"/>
              </a:rPr>
              <a:t>Alpha Flu</a:t>
            </a:r>
            <a:r>
              <a:rPr lang="en-US" sz="2200">
                <a:latin typeface="Nunito Sans Normal"/>
              </a:rPr>
              <a:t>’ is added to list of nationally notifiable conditions (NNC)</a:t>
            </a:r>
          </a:p>
          <a:p>
            <a:endParaRPr lang="en-US" sz="2200">
              <a:latin typeface="Nunito Sans Normal"/>
            </a:endParaRPr>
          </a:p>
          <a:p>
            <a:r>
              <a:rPr lang="en-US" sz="2200">
                <a:latin typeface="Nunito Sans Normal"/>
              </a:rPr>
              <a:t>An MMG needs to be created to communicate what information should be sent to NNDSS for Alpha Flu</a:t>
            </a:r>
          </a:p>
          <a:p>
            <a:pPr marL="0" indent="0">
              <a:buNone/>
            </a:pPr>
            <a:endParaRPr lang="en-US" sz="2200">
              <a:latin typeface="Nunito Sans Normal"/>
            </a:endParaRPr>
          </a:p>
        </p:txBody>
      </p:sp>
      <p:sp>
        <p:nvSpPr>
          <p:cNvPr id="5" name="Slide Number Placeholder 4">
            <a:extLst>
              <a:ext uri="{FF2B5EF4-FFF2-40B4-BE49-F238E27FC236}">
                <a16:creationId xmlns:a16="http://schemas.microsoft.com/office/drawing/2014/main" id="{60592CEF-8F1D-B2B9-21A3-3667F34BB4ED}"/>
              </a:ext>
            </a:extLst>
          </p:cNvPr>
          <p:cNvSpPr>
            <a:spLocks noGrp="1"/>
          </p:cNvSpPr>
          <p:nvPr>
            <p:ph type="sldNum" sz="quarter" idx="4"/>
          </p:nvPr>
        </p:nvSpPr>
        <p:spPr/>
        <p:txBody>
          <a:bodyPr/>
          <a:lstStyle/>
          <a:p>
            <a:pPr algn="l"/>
            <a:fld id="{7FC2952A-0647-46EA-8310-EDCEE27AFBD9}" type="slidenum">
              <a:rPr lang="en-US" smtClean="0"/>
              <a:pPr algn="l"/>
              <a:t>15</a:t>
            </a:fld>
            <a:endParaRPr lang="en-US"/>
          </a:p>
        </p:txBody>
      </p:sp>
      <p:pic>
        <p:nvPicPr>
          <p:cNvPr id="7" name="Picture 6" descr="Person holding red heat pack">
            <a:extLst>
              <a:ext uri="{FF2B5EF4-FFF2-40B4-BE49-F238E27FC236}">
                <a16:creationId xmlns:a16="http://schemas.microsoft.com/office/drawing/2014/main" id="{DA9A9807-EF12-3CDE-E94E-EAA583893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3015" y="3701116"/>
            <a:ext cx="3845969" cy="2626484"/>
          </a:xfrm>
          <a:prstGeom prst="rect">
            <a:avLst/>
          </a:prstGeom>
        </p:spPr>
      </p:pic>
    </p:spTree>
    <p:extLst>
      <p:ext uri="{BB962C8B-B14F-4D97-AF65-F5344CB8AC3E}">
        <p14:creationId xmlns:p14="http://schemas.microsoft.com/office/powerpoint/2010/main" val="3778000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B42EA-7838-C1FC-1060-DB3773E2D7D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B908396-F452-47FE-9E8E-F82351467D70}"/>
              </a:ext>
            </a:extLst>
          </p:cNvPr>
          <p:cNvSpPr>
            <a:spLocks noGrp="1"/>
          </p:cNvSpPr>
          <p:nvPr>
            <p:ph type="title"/>
          </p:nvPr>
        </p:nvSpPr>
        <p:spPr/>
        <p:txBody>
          <a:bodyPr/>
          <a:lstStyle/>
          <a:p>
            <a:r>
              <a:rPr lang="en-US">
                <a:latin typeface="Arial" panose="020B0604020202020204" pitchFamily="34" charset="0"/>
              </a:rPr>
              <a:t>Development Example</a:t>
            </a:r>
          </a:p>
        </p:txBody>
      </p:sp>
      <p:grpSp>
        <p:nvGrpSpPr>
          <p:cNvPr id="10" name="Group 9" descr="This image summarizes the flow of the Generic v3 (GenV3) development process as it relates to the &quot;Alpha Flu&quot; example. It is comprised of five steps. Step 1 &quot;identify GenV3 content needed for surveillance&quot; is highlighted and is the focus of this slide.">
            <a:extLst>
              <a:ext uri="{FF2B5EF4-FFF2-40B4-BE49-F238E27FC236}">
                <a16:creationId xmlns:a16="http://schemas.microsoft.com/office/drawing/2014/main" id="{8B991DC7-2A68-8794-5358-856ED09F3F67}"/>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614E24FF-FB44-3B5E-2954-B06CCBA379F6}"/>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2882017A-D835-71FA-D6CD-E8C6A7D1F7EF}"/>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0E024648-26A9-69D6-1679-CBE5C527A920}"/>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52284224-1D26-FB9B-1634-70A45423DA02}"/>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F6B7C106-A41C-9846-83F0-2BEA12B1BE7C}"/>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833BE264-4711-7856-D665-1C4C03CF4899}"/>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21A8B917-A4A1-BA10-535E-86A79396DBD7}"/>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EA7B30E9-4EE6-8EFA-157B-63B863748C9D}"/>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4EBBA2F7-E68A-B688-2421-1966E1E98CBF}"/>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B9AAB1C8-1E75-499A-1562-4BD4CF4F9FCB}"/>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11C9E96A-AAE4-5092-9063-E9C2B27E58A2}"/>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C899385C-A073-F183-9316-EAE505D2CA98}"/>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72135C15-1B84-7BB4-4BD0-42AB5A7FC727}"/>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02848BA5-7CFF-24B3-1E67-9089D6502850}"/>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F5DD78CF-F420-0DDE-B5B1-82BC7D5DFD1A}"/>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3FA14AE7-DDB7-B8EC-7851-0D3E3350414F}"/>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36789D29-55C5-BF9A-9CAC-E9535BE6D34F}"/>
              </a:ext>
              <a:ext uri="{C183D7F6-B498-43B3-948B-1728B52AA6E4}">
                <adec:decorative xmlns:adec="http://schemas.microsoft.com/office/drawing/2017/decorative" val="1"/>
              </a:ext>
            </a:extLst>
          </p:cNvPr>
          <p:cNvSpPr/>
          <p:nvPr/>
        </p:nvSpPr>
        <p:spPr>
          <a:xfrm>
            <a:off x="1871669" y="2233465"/>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FE071C67-AAC2-2867-AE6F-3C31A3D36BA6}"/>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Identify Generic v3 content needed for national surveillance</a:t>
            </a:r>
          </a:p>
        </p:txBody>
      </p:sp>
      <p:sp>
        <p:nvSpPr>
          <p:cNvPr id="8" name="Text Placeholder 7">
            <a:extLst>
              <a:ext uri="{FF2B5EF4-FFF2-40B4-BE49-F238E27FC236}">
                <a16:creationId xmlns:a16="http://schemas.microsoft.com/office/drawing/2014/main" id="{BBB3BAE8-A5C1-A18E-8AF7-C57AEE8A2815}"/>
              </a:ext>
            </a:extLst>
          </p:cNvPr>
          <p:cNvSpPr>
            <a:spLocks noGrp="1"/>
          </p:cNvSpPr>
          <p:nvPr>
            <p:ph type="body" sz="quarter" idx="16"/>
          </p:nvPr>
        </p:nvSpPr>
        <p:spPr/>
        <p:txBody>
          <a:bodyPr/>
          <a:lstStyle/>
          <a:p>
            <a:r>
              <a:rPr lang="en-US">
                <a:latin typeface="Nunito Sans Normal"/>
              </a:rPr>
              <a:t>In addition to the universal data elements, the CDC program needs information on the following for national surveillance of Alpha Flu: </a:t>
            </a:r>
          </a:p>
          <a:p>
            <a:pPr lvl="1"/>
            <a:r>
              <a:rPr lang="en-US">
                <a:latin typeface="Nunito Sans Normal"/>
              </a:rPr>
              <a:t>Exposures</a:t>
            </a:r>
          </a:p>
          <a:p>
            <a:pPr lvl="1"/>
            <a:r>
              <a:rPr lang="en-US">
                <a:latin typeface="Nunito Sans Normal"/>
              </a:rPr>
              <a:t>Laboratory </a:t>
            </a:r>
          </a:p>
          <a:p>
            <a:pPr lvl="1"/>
            <a:r>
              <a:rPr lang="en-US">
                <a:latin typeface="Nunito Sans Normal"/>
              </a:rPr>
              <a:t>Signs &amp; Symptoms</a:t>
            </a:r>
          </a:p>
          <a:p>
            <a:endParaRPr lang="en-US">
              <a:latin typeface="Nunito Sans Normal"/>
            </a:endParaRPr>
          </a:p>
        </p:txBody>
      </p:sp>
      <p:sp>
        <p:nvSpPr>
          <p:cNvPr id="4" name="Slide Number Placeholder 3">
            <a:extLst>
              <a:ext uri="{FF2B5EF4-FFF2-40B4-BE49-F238E27FC236}">
                <a16:creationId xmlns:a16="http://schemas.microsoft.com/office/drawing/2014/main" id="{C22D3B92-3665-25C1-01D0-F6C83D3A9B16}"/>
              </a:ext>
            </a:extLst>
          </p:cNvPr>
          <p:cNvSpPr>
            <a:spLocks noGrp="1"/>
          </p:cNvSpPr>
          <p:nvPr>
            <p:ph type="sldNum" sz="quarter" idx="4"/>
          </p:nvPr>
        </p:nvSpPr>
        <p:spPr/>
        <p:txBody>
          <a:bodyPr/>
          <a:lstStyle/>
          <a:p>
            <a:pPr algn="ctr"/>
            <a:fld id="{7FC2952A-0647-46EA-8310-EDCEE27AFBD9}" type="slidenum">
              <a:rPr lang="en-US" smtClean="0"/>
              <a:pPr algn="ctr"/>
              <a:t>16</a:t>
            </a:fld>
            <a:endParaRPr lang="en-US"/>
          </a:p>
        </p:txBody>
      </p:sp>
    </p:spTree>
    <p:extLst>
      <p:ext uri="{BB962C8B-B14F-4D97-AF65-F5344CB8AC3E}">
        <p14:creationId xmlns:p14="http://schemas.microsoft.com/office/powerpoint/2010/main" val="3586200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4F788-40AF-6C77-DC03-0563F5C63BA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98BB7B-9C4A-E3A7-2ED9-8F913FBE3BC1}"/>
              </a:ext>
            </a:extLst>
          </p:cNvPr>
          <p:cNvSpPr>
            <a:spLocks noGrp="1"/>
          </p:cNvSpPr>
          <p:nvPr>
            <p:ph type="title"/>
          </p:nvPr>
        </p:nvSpPr>
        <p:spPr/>
        <p:txBody>
          <a:bodyPr/>
          <a:lstStyle/>
          <a:p>
            <a:r>
              <a:rPr lang="en-US">
                <a:latin typeface="Arial" panose="020B0604020202020204" pitchFamily="34" charset="0"/>
              </a:rPr>
              <a:t>Development Example </a:t>
            </a:r>
            <a:r>
              <a:rPr lang="en-US">
                <a:solidFill>
                  <a:schemeClr val="bg2"/>
                </a:solidFill>
                <a:latin typeface="Arial" panose="020B0604020202020204" pitchFamily="34" charset="0"/>
              </a:rPr>
              <a:t>2</a:t>
            </a:r>
          </a:p>
        </p:txBody>
      </p:sp>
      <p:grpSp>
        <p:nvGrpSpPr>
          <p:cNvPr id="10" name="Group 9" descr="This image summarizes the flow of the Generic v3 (GenV3) development process as it relates to the &quot;Alpha Flu&quot; example. It is comprised of five steps. Step 2 &quot;Tailor priority levels to the conditions&quot; is highlighted and is the focus of this slide.">
            <a:extLst>
              <a:ext uri="{FF2B5EF4-FFF2-40B4-BE49-F238E27FC236}">
                <a16:creationId xmlns:a16="http://schemas.microsoft.com/office/drawing/2014/main" id="{B5108FAF-DD93-CFB4-0E9D-F79AEE5C5DF8}"/>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9E7FC358-3E39-EE61-2E6B-8ED0AE84B7F4}"/>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0A253132-F4AC-D461-021D-B18F4E960BAF}"/>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3DBE57BA-7196-9572-F894-6FAFF1477E3E}"/>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2CB13D4C-07FE-781C-1F2B-82EF535C7B00}"/>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912E1C81-6D06-B861-1907-997AA2B7712B}"/>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3780CF78-8673-2E04-D7D6-D4D4B053052F}"/>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E967C7D9-F131-5930-E198-9BC5EE94BC70}"/>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93F98B63-624D-7592-6C9A-0158E2600784}"/>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D5CD7326-E0C1-3DC9-4060-6D29EBA00CF6}"/>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704E16DB-BB0B-E92C-7F73-4B5FF3869FD4}"/>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34A3C438-5E8D-30EB-C284-F4D6C2CD1ED4}"/>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DD3442C7-1904-EB9B-BD99-54A8A9C5B5B9}"/>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84F177B5-E0BD-D580-4DFB-BFECECD48030}"/>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36F572E3-6017-5795-CE88-54AD19258E4E}"/>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0A0A390F-C208-27F5-3F67-101F860343A3}"/>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5D24DA22-84B2-FB3E-C972-A9BCCFD5693B}"/>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7768D328-07C9-3AA3-BAD2-312EF42EDA6C}"/>
              </a:ext>
              <a:ext uri="{C183D7F6-B498-43B3-948B-1728B52AA6E4}">
                <adec:decorative xmlns:adec="http://schemas.microsoft.com/office/drawing/2017/decorative" val="1"/>
              </a:ext>
            </a:extLst>
          </p:cNvPr>
          <p:cNvSpPr/>
          <p:nvPr/>
        </p:nvSpPr>
        <p:spPr>
          <a:xfrm>
            <a:off x="2277732" y="3057832"/>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DCE37778-6E84-1FC8-58B0-830CCA7329C2}"/>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Tailor priority levels to the condition</a:t>
            </a:r>
          </a:p>
        </p:txBody>
      </p:sp>
      <p:sp>
        <p:nvSpPr>
          <p:cNvPr id="8" name="Text Placeholder 7">
            <a:extLst>
              <a:ext uri="{FF2B5EF4-FFF2-40B4-BE49-F238E27FC236}">
                <a16:creationId xmlns:a16="http://schemas.microsoft.com/office/drawing/2014/main" id="{FAD5E932-D092-74EC-08DB-4C97239BA4B8}"/>
              </a:ext>
            </a:extLst>
          </p:cNvPr>
          <p:cNvSpPr>
            <a:spLocks noGrp="1"/>
          </p:cNvSpPr>
          <p:nvPr>
            <p:ph type="body" sz="quarter" idx="16"/>
          </p:nvPr>
        </p:nvSpPr>
        <p:spPr/>
        <p:txBody>
          <a:bodyPr/>
          <a:lstStyle/>
          <a:p>
            <a:r>
              <a:rPr lang="en-US">
                <a:latin typeface="Nunito Sans Normal"/>
              </a:rPr>
              <a:t>CDC program defines priority 1-3 for each Alpha Flu data element, depending on the relative importance to the condition</a:t>
            </a:r>
          </a:p>
          <a:p>
            <a:r>
              <a:rPr lang="en-US" b="1">
                <a:latin typeface="Nunito Sans Normal"/>
              </a:rPr>
              <a:t>Exposure </a:t>
            </a:r>
            <a:r>
              <a:rPr lang="en-US">
                <a:latin typeface="Nunito Sans Normal"/>
              </a:rPr>
              <a:t>data elements are assigned </a:t>
            </a:r>
            <a:r>
              <a:rPr lang="en-US" b="1">
                <a:latin typeface="Nunito Sans Normal"/>
              </a:rPr>
              <a:t>priority 1</a:t>
            </a:r>
            <a:r>
              <a:rPr lang="en-US">
                <a:latin typeface="Nunito Sans Normal"/>
              </a:rPr>
              <a:t> for understanding possible transmission</a:t>
            </a:r>
          </a:p>
          <a:p>
            <a:r>
              <a:rPr lang="en-US" b="1">
                <a:latin typeface="Nunito Sans Normal"/>
              </a:rPr>
              <a:t>Laboratory</a:t>
            </a:r>
            <a:r>
              <a:rPr lang="en-US">
                <a:latin typeface="Nunito Sans Normal"/>
              </a:rPr>
              <a:t> data elements are assigned </a:t>
            </a:r>
            <a:r>
              <a:rPr lang="en-US" b="1">
                <a:latin typeface="Nunito Sans Normal"/>
              </a:rPr>
              <a:t>priority 2</a:t>
            </a:r>
            <a:r>
              <a:rPr lang="en-US">
                <a:latin typeface="Nunito Sans Normal"/>
              </a:rPr>
              <a:t> to understand testing completed and results</a:t>
            </a:r>
          </a:p>
          <a:p>
            <a:r>
              <a:rPr lang="en-US" b="1">
                <a:latin typeface="Nunito Sans Normal"/>
              </a:rPr>
              <a:t>Signs &amp; symptoms </a:t>
            </a:r>
            <a:r>
              <a:rPr lang="en-US">
                <a:latin typeface="Nunito Sans Normal"/>
              </a:rPr>
              <a:t>are assigned </a:t>
            </a:r>
            <a:r>
              <a:rPr lang="en-US" b="1">
                <a:latin typeface="Nunito Sans Normal"/>
              </a:rPr>
              <a:t>priority 3</a:t>
            </a:r>
            <a:r>
              <a:rPr lang="en-US">
                <a:latin typeface="Nunito Sans Normal"/>
              </a:rPr>
              <a:t> as these are less important to know for this condition</a:t>
            </a:r>
          </a:p>
          <a:p>
            <a:endParaRPr lang="en-US">
              <a:latin typeface="Nunito Sans Normal"/>
            </a:endParaRPr>
          </a:p>
        </p:txBody>
      </p:sp>
      <p:sp>
        <p:nvSpPr>
          <p:cNvPr id="4" name="Slide Number Placeholder 3">
            <a:extLst>
              <a:ext uri="{FF2B5EF4-FFF2-40B4-BE49-F238E27FC236}">
                <a16:creationId xmlns:a16="http://schemas.microsoft.com/office/drawing/2014/main" id="{EA0F1475-1135-F815-F7DF-E1A025B37AA2}"/>
              </a:ext>
            </a:extLst>
          </p:cNvPr>
          <p:cNvSpPr>
            <a:spLocks noGrp="1"/>
          </p:cNvSpPr>
          <p:nvPr>
            <p:ph type="sldNum" sz="quarter" idx="4"/>
          </p:nvPr>
        </p:nvSpPr>
        <p:spPr/>
        <p:txBody>
          <a:bodyPr/>
          <a:lstStyle/>
          <a:p>
            <a:pPr algn="ctr"/>
            <a:fld id="{7FC2952A-0647-46EA-8310-EDCEE27AFBD9}" type="slidenum">
              <a:rPr lang="en-US" smtClean="0"/>
              <a:pPr algn="ctr"/>
              <a:t>17</a:t>
            </a:fld>
            <a:endParaRPr lang="en-US"/>
          </a:p>
        </p:txBody>
      </p:sp>
    </p:spTree>
    <p:extLst>
      <p:ext uri="{BB962C8B-B14F-4D97-AF65-F5344CB8AC3E}">
        <p14:creationId xmlns:p14="http://schemas.microsoft.com/office/powerpoint/2010/main" val="356524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59B7-FE0F-418F-4666-DA16B7DC22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1447C1-BD52-A89D-6F89-FEC42B5331AA}"/>
              </a:ext>
            </a:extLst>
          </p:cNvPr>
          <p:cNvSpPr>
            <a:spLocks noGrp="1"/>
          </p:cNvSpPr>
          <p:nvPr>
            <p:ph type="title"/>
          </p:nvPr>
        </p:nvSpPr>
        <p:spPr/>
        <p:txBody>
          <a:bodyPr/>
          <a:lstStyle/>
          <a:p>
            <a:r>
              <a:rPr lang="en-US">
                <a:latin typeface="Arial" panose="020B0604020202020204" pitchFamily="34" charset="0"/>
              </a:rPr>
              <a:t>Development Example </a:t>
            </a:r>
            <a:r>
              <a:rPr lang="en-US">
                <a:solidFill>
                  <a:schemeClr val="bg2"/>
                </a:solidFill>
                <a:latin typeface="Arial" panose="020B0604020202020204" pitchFamily="34" charset="0"/>
              </a:rPr>
              <a:t>3</a:t>
            </a:r>
          </a:p>
        </p:txBody>
      </p:sp>
      <p:grpSp>
        <p:nvGrpSpPr>
          <p:cNvPr id="10" name="Group 9" descr="This image summarizes the flow of the Generic v3 (GenV3) development process as it relates to the &quot;Alpha Flu&quot; example. It is comprised of five steps. Step 3 &quot;define value set&quot; is highlighted and is the focus of this slide.">
            <a:extLst>
              <a:ext uri="{FF2B5EF4-FFF2-40B4-BE49-F238E27FC236}">
                <a16:creationId xmlns:a16="http://schemas.microsoft.com/office/drawing/2014/main" id="{784609EC-73FD-13B7-E1ED-DD25C46BD785}"/>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3FC37411-094E-ED35-06E6-6500F0F9D7CF}"/>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E30FF63F-9DEE-33BC-87E7-994DA5DAD999}"/>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D37EE4DA-517F-2E3D-3BEB-B8E4B1D3740A}"/>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8F24D4FE-5F6E-E998-0DB2-8AA62E828DB5}"/>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A5AB5601-302D-D2AF-3910-586F9ABABEF4}"/>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39FFF4AD-3DA9-5B7F-FB57-50D7C4F3684B}"/>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56238E25-D40D-AB10-5FFF-62774DC08055}"/>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A302993E-E2EA-9DEC-DDCC-6A543859CBDE}"/>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D3E10EC6-75A3-8B71-7B26-C0927E2FB065}"/>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6F5734CF-109D-0294-2650-7DE4CD2B8DB3}"/>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FBD2EE5C-E3CD-DF32-10AA-0A1C487EE1AE}"/>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C1F813BE-2DA9-D380-44C0-EED247B5C91B}"/>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805BE570-CB74-0D30-715E-EC11E9699F24}"/>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859C6DB0-F3A0-398D-84E5-A64CDCF7116B}"/>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994B4B84-CE22-AA25-FFF1-12F6460F3D8B}"/>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05E7A1A2-BE6C-3A99-EAD4-F4E007912354}"/>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B72B7F7C-E5E3-069E-3C43-DAB3CD7176F0}"/>
              </a:ext>
              <a:ext uri="{C183D7F6-B498-43B3-948B-1728B52AA6E4}">
                <adec:decorative xmlns:adec="http://schemas.microsoft.com/office/drawing/2017/decorative" val="1"/>
              </a:ext>
            </a:extLst>
          </p:cNvPr>
          <p:cNvSpPr/>
          <p:nvPr/>
        </p:nvSpPr>
        <p:spPr>
          <a:xfrm>
            <a:off x="2347527" y="3964740"/>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5C93BC12-94C6-B196-52DC-77EB480A5A1E}"/>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Define value sets</a:t>
            </a:r>
          </a:p>
        </p:txBody>
      </p:sp>
      <p:sp>
        <p:nvSpPr>
          <p:cNvPr id="8" name="Text Placeholder 7">
            <a:extLst>
              <a:ext uri="{FF2B5EF4-FFF2-40B4-BE49-F238E27FC236}">
                <a16:creationId xmlns:a16="http://schemas.microsoft.com/office/drawing/2014/main" id="{C961ACAE-D8AF-FC5C-8431-38B9422BC5D8}"/>
              </a:ext>
            </a:extLst>
          </p:cNvPr>
          <p:cNvSpPr>
            <a:spLocks noGrp="1"/>
          </p:cNvSpPr>
          <p:nvPr>
            <p:ph type="body" sz="quarter" idx="16"/>
          </p:nvPr>
        </p:nvSpPr>
        <p:spPr>
          <a:xfrm>
            <a:off x="6417401" y="2066964"/>
            <a:ext cx="5146895" cy="4126484"/>
          </a:xfrm>
        </p:spPr>
        <p:txBody>
          <a:bodyPr/>
          <a:lstStyle/>
          <a:p>
            <a:r>
              <a:rPr lang="en-US" dirty="0">
                <a:latin typeface="Nunito Sans Normal"/>
              </a:rPr>
              <a:t>CDC program and OPHDST work together to define value sets for Alpha Flu</a:t>
            </a:r>
          </a:p>
          <a:p>
            <a:r>
              <a:rPr lang="en-US" b="1" dirty="0">
                <a:latin typeface="Nunito Sans Normal"/>
              </a:rPr>
              <a:t>Exposures</a:t>
            </a:r>
            <a:r>
              <a:rPr lang="en-US" dirty="0">
                <a:latin typeface="Nunito Sans Normal"/>
              </a:rPr>
              <a:t> value set includes: </a:t>
            </a:r>
          </a:p>
          <a:p>
            <a:pPr lvl="1"/>
            <a:r>
              <a:rPr lang="en-US" dirty="0">
                <a:latin typeface="Nunito Sans Normal"/>
              </a:rPr>
              <a:t>Contact with a known case</a:t>
            </a:r>
          </a:p>
          <a:p>
            <a:pPr lvl="1"/>
            <a:r>
              <a:rPr lang="en-US" dirty="0">
                <a:latin typeface="Nunito Sans Normal"/>
              </a:rPr>
              <a:t>Was on a cruise</a:t>
            </a:r>
          </a:p>
          <a:p>
            <a:pPr lvl="1"/>
            <a:r>
              <a:rPr lang="en-US" dirty="0">
                <a:latin typeface="Nunito Sans Normal"/>
              </a:rPr>
              <a:t>Injection drug use</a:t>
            </a:r>
          </a:p>
          <a:p>
            <a:pPr lvl="1"/>
            <a:r>
              <a:rPr lang="en-US" dirty="0">
                <a:latin typeface="Nunito Sans Normal"/>
              </a:rPr>
              <a:t>Was resident of a nursing home</a:t>
            </a:r>
          </a:p>
          <a:p>
            <a:r>
              <a:rPr lang="en-US" b="1" dirty="0">
                <a:latin typeface="Nunito Sans Normal"/>
              </a:rPr>
              <a:t>Signs &amp; symptoms </a:t>
            </a:r>
            <a:r>
              <a:rPr lang="en-US" dirty="0">
                <a:latin typeface="Nunito Sans Normal"/>
              </a:rPr>
              <a:t>value set includes:</a:t>
            </a:r>
          </a:p>
          <a:p>
            <a:pPr lvl="1"/>
            <a:r>
              <a:rPr lang="en-US" dirty="0">
                <a:latin typeface="Nunito Sans Normal"/>
              </a:rPr>
              <a:t>Headache</a:t>
            </a:r>
          </a:p>
          <a:p>
            <a:pPr lvl="1"/>
            <a:r>
              <a:rPr lang="en-US" dirty="0">
                <a:latin typeface="Nunito Sans Normal"/>
              </a:rPr>
              <a:t>Fever</a:t>
            </a:r>
          </a:p>
          <a:p>
            <a:pPr lvl="1"/>
            <a:r>
              <a:rPr lang="en-US" dirty="0">
                <a:latin typeface="Nunito Sans Normal"/>
              </a:rPr>
              <a:t>Vomiting</a:t>
            </a:r>
          </a:p>
          <a:p>
            <a:pPr lvl="1"/>
            <a:r>
              <a:rPr lang="en-US" dirty="0">
                <a:latin typeface="Nunito Sans Normal"/>
              </a:rPr>
              <a:t>Nausea </a:t>
            </a:r>
          </a:p>
          <a:p>
            <a:endParaRPr lang="en-US" dirty="0">
              <a:latin typeface="Nunito Sans Normal"/>
            </a:endParaRPr>
          </a:p>
        </p:txBody>
      </p:sp>
      <p:sp>
        <p:nvSpPr>
          <p:cNvPr id="4" name="Slide Number Placeholder 3">
            <a:extLst>
              <a:ext uri="{FF2B5EF4-FFF2-40B4-BE49-F238E27FC236}">
                <a16:creationId xmlns:a16="http://schemas.microsoft.com/office/drawing/2014/main" id="{12BAB2E5-DD5B-85C1-308C-52CBAFD3D8C5}"/>
              </a:ext>
            </a:extLst>
          </p:cNvPr>
          <p:cNvSpPr>
            <a:spLocks noGrp="1"/>
          </p:cNvSpPr>
          <p:nvPr>
            <p:ph type="sldNum" sz="quarter" idx="4"/>
          </p:nvPr>
        </p:nvSpPr>
        <p:spPr/>
        <p:txBody>
          <a:bodyPr/>
          <a:lstStyle/>
          <a:p>
            <a:pPr algn="ctr"/>
            <a:fld id="{7FC2952A-0647-46EA-8310-EDCEE27AFBD9}" type="slidenum">
              <a:rPr lang="en-US" smtClean="0"/>
              <a:pPr algn="ctr"/>
              <a:t>18</a:t>
            </a:fld>
            <a:endParaRPr lang="en-US"/>
          </a:p>
        </p:txBody>
      </p:sp>
    </p:spTree>
    <p:extLst>
      <p:ext uri="{BB962C8B-B14F-4D97-AF65-F5344CB8AC3E}">
        <p14:creationId xmlns:p14="http://schemas.microsoft.com/office/powerpoint/2010/main" val="2177123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5B33E-380A-E1D8-ED06-65B3EDAD9A0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F9C762C-56BB-6D69-6521-CE15B9703A8D}"/>
              </a:ext>
            </a:extLst>
          </p:cNvPr>
          <p:cNvSpPr>
            <a:spLocks noGrp="1"/>
          </p:cNvSpPr>
          <p:nvPr>
            <p:ph type="title"/>
          </p:nvPr>
        </p:nvSpPr>
        <p:spPr/>
        <p:txBody>
          <a:bodyPr/>
          <a:lstStyle/>
          <a:p>
            <a:r>
              <a:rPr lang="en-US">
                <a:latin typeface="Arial" panose="020B0604020202020204" pitchFamily="34" charset="0"/>
              </a:rPr>
              <a:t>Development Example </a:t>
            </a:r>
            <a:r>
              <a:rPr lang="en-US">
                <a:solidFill>
                  <a:schemeClr val="bg2"/>
                </a:solidFill>
                <a:latin typeface="Arial" panose="020B0604020202020204" pitchFamily="34" charset="0"/>
              </a:rPr>
              <a:t>4</a:t>
            </a:r>
          </a:p>
        </p:txBody>
      </p:sp>
      <p:grpSp>
        <p:nvGrpSpPr>
          <p:cNvPr id="10" name="Group 9" descr="This image summarizes the flow of the Generic v3 (GenV3) development process as it relates to the &quot;Alpha Flu&quot; example. It is comprised of five steps. Step 4 &quot;assign time period&quot; is highlighted and is the focus of this slide.">
            <a:extLst>
              <a:ext uri="{FF2B5EF4-FFF2-40B4-BE49-F238E27FC236}">
                <a16:creationId xmlns:a16="http://schemas.microsoft.com/office/drawing/2014/main" id="{7DFDE974-D594-5D03-C139-D03648A08C74}"/>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802E47FD-109C-63C8-AEFB-41805F7514D2}"/>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0F5423A2-C1DA-215A-B117-A0362066FB1A}"/>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2A72FF17-5DC2-841C-B933-1BBBC1A115D1}"/>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B411D4CD-ECB0-8319-B7E9-8D9D07E4C9CB}"/>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E8DA30ED-D375-0DDE-AD4F-2702B0AD4931}"/>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8D2B5344-4DEA-0EC2-A4C9-CFEA6E6847F4}"/>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AACA0132-F20C-B669-8423-8B62DD0CE306}"/>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79BD0E49-64BE-C1EA-62B9-45504713BA76}"/>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22528BB7-2590-93D1-B6D3-81EC10A9FCD9}"/>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5C6AF8B6-DF39-4C65-2C90-5DF6EED49C7E}"/>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9FCB81AA-96E5-7F48-20A0-EC8D318A7E59}"/>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DC0F2DF1-C341-111C-C98A-B5AA2736BC88}"/>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1C24EC13-A432-A9E3-19E2-86D5DC9A3111}"/>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BBC9E3C3-8890-FB11-DCB7-CA86F3096886}"/>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D68002EA-A191-DAD1-38B3-92FCFEB3D833}"/>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42F8AA90-C623-A6B7-48A3-027E40360043}"/>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C808903E-C7FA-546E-07D7-EC62662DF9D0}"/>
              </a:ext>
              <a:ext uri="{C183D7F6-B498-43B3-948B-1728B52AA6E4}">
                <adec:decorative xmlns:adec="http://schemas.microsoft.com/office/drawing/2017/decorative" val="1"/>
              </a:ext>
            </a:extLst>
          </p:cNvPr>
          <p:cNvSpPr/>
          <p:nvPr/>
        </p:nvSpPr>
        <p:spPr>
          <a:xfrm>
            <a:off x="2208031" y="4897073"/>
            <a:ext cx="2586269"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0D38951E-F65B-963B-7803-38D0A0A66A3E}"/>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Assign time periods</a:t>
            </a:r>
          </a:p>
        </p:txBody>
      </p:sp>
      <p:sp>
        <p:nvSpPr>
          <p:cNvPr id="8" name="Text Placeholder 7">
            <a:extLst>
              <a:ext uri="{FF2B5EF4-FFF2-40B4-BE49-F238E27FC236}">
                <a16:creationId xmlns:a16="http://schemas.microsoft.com/office/drawing/2014/main" id="{6089139E-5959-EADD-BF0D-390F77FE08C5}"/>
              </a:ext>
            </a:extLst>
          </p:cNvPr>
          <p:cNvSpPr>
            <a:spLocks noGrp="1"/>
          </p:cNvSpPr>
          <p:nvPr>
            <p:ph type="body" sz="quarter" idx="16"/>
          </p:nvPr>
        </p:nvSpPr>
        <p:spPr/>
        <p:txBody>
          <a:bodyPr/>
          <a:lstStyle/>
          <a:p>
            <a:r>
              <a:rPr lang="en-US">
                <a:latin typeface="Nunito Sans Normal"/>
              </a:rPr>
              <a:t>Data elements associated with exposures require a time frame to define when the exposure is relevant for the condition</a:t>
            </a:r>
          </a:p>
          <a:p>
            <a:r>
              <a:rPr lang="en-US">
                <a:latin typeface="Nunito Sans Normal"/>
              </a:rPr>
              <a:t>For Alpha Flu, the program defines exposure window as 5-14 days before symptom onset</a:t>
            </a:r>
          </a:p>
        </p:txBody>
      </p:sp>
      <p:sp>
        <p:nvSpPr>
          <p:cNvPr id="4" name="Slide Number Placeholder 3">
            <a:extLst>
              <a:ext uri="{FF2B5EF4-FFF2-40B4-BE49-F238E27FC236}">
                <a16:creationId xmlns:a16="http://schemas.microsoft.com/office/drawing/2014/main" id="{939D3499-0BBC-582B-D494-BA0EC2ADD45C}"/>
              </a:ext>
            </a:extLst>
          </p:cNvPr>
          <p:cNvSpPr>
            <a:spLocks noGrp="1"/>
          </p:cNvSpPr>
          <p:nvPr>
            <p:ph type="sldNum" sz="quarter" idx="4"/>
          </p:nvPr>
        </p:nvSpPr>
        <p:spPr/>
        <p:txBody>
          <a:bodyPr/>
          <a:lstStyle/>
          <a:p>
            <a:pPr algn="ctr"/>
            <a:fld id="{7FC2952A-0647-46EA-8310-EDCEE27AFBD9}" type="slidenum">
              <a:rPr lang="en-US" smtClean="0"/>
              <a:pPr algn="ctr"/>
              <a:t>19</a:t>
            </a:fld>
            <a:endParaRPr lang="en-US"/>
          </a:p>
        </p:txBody>
      </p:sp>
    </p:spTree>
    <p:extLst>
      <p:ext uri="{BB962C8B-B14F-4D97-AF65-F5344CB8AC3E}">
        <p14:creationId xmlns:p14="http://schemas.microsoft.com/office/powerpoint/2010/main" val="319391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5D0DC8-B800-BA57-DD9D-B32D9F6EB5D1}"/>
              </a:ext>
              <a:ext uri="{C183D7F6-B498-43B3-948B-1728B52AA6E4}">
                <adec:decorative xmlns:adec="http://schemas.microsoft.com/office/drawing/2017/decorative" val="1"/>
              </a:ext>
            </a:extLst>
          </p:cNvPr>
          <p:cNvSpPr>
            <a:spLocks noGrp="1"/>
          </p:cNvSpPr>
          <p:nvPr>
            <p:ph type="body" sz="quarter" idx="26"/>
          </p:nvPr>
        </p:nvSpPr>
        <p:spPr>
          <a:xfrm>
            <a:off x="4689027" y="194875"/>
            <a:ext cx="2813946" cy="279687"/>
          </a:xfrm>
        </p:spPr>
        <p:txBody>
          <a:bodyPr/>
          <a:lstStyle/>
          <a:p>
            <a:pPr lvl="0"/>
            <a:r>
              <a:rPr lang="en-US">
                <a:latin typeface="Arial" panose="020B0604020202020204" pitchFamily="34" charset="0"/>
              </a:rPr>
              <a:t>NNDSS eSHARE Webinar</a:t>
            </a:r>
          </a:p>
        </p:txBody>
      </p:sp>
      <p:sp>
        <p:nvSpPr>
          <p:cNvPr id="4" name="Title 3">
            <a:extLst>
              <a:ext uri="{FF2B5EF4-FFF2-40B4-BE49-F238E27FC236}">
                <a16:creationId xmlns:a16="http://schemas.microsoft.com/office/drawing/2014/main" id="{938FD56F-D8EF-A5E0-A85C-C1927AAE7302}"/>
              </a:ext>
              <a:ext uri="{C183D7F6-B498-43B3-948B-1728B52AA6E4}">
                <adec:decorative xmlns:adec="http://schemas.microsoft.com/office/drawing/2017/decorative" val="1"/>
              </a:ext>
            </a:extLst>
          </p:cNvPr>
          <p:cNvSpPr>
            <a:spLocks noGrp="1"/>
          </p:cNvSpPr>
          <p:nvPr>
            <p:ph type="title"/>
          </p:nvPr>
        </p:nvSpPr>
        <p:spPr>
          <a:xfrm>
            <a:off x="774402" y="934723"/>
            <a:ext cx="10655598" cy="645231"/>
          </a:xfrm>
        </p:spPr>
        <p:txBody>
          <a:bodyPr/>
          <a:lstStyle/>
          <a:p>
            <a:r>
              <a:rPr lang="en-US">
                <a:latin typeface="Arial" panose="020B0604020202020204" pitchFamily="34" charset="0"/>
              </a:rPr>
              <a:t>Meeting Agenda</a:t>
            </a:r>
          </a:p>
        </p:txBody>
      </p:sp>
      <p:sp>
        <p:nvSpPr>
          <p:cNvPr id="5" name="Text Placeholder 4">
            <a:extLst>
              <a:ext uri="{FF2B5EF4-FFF2-40B4-BE49-F238E27FC236}">
                <a16:creationId xmlns:a16="http://schemas.microsoft.com/office/drawing/2014/main" id="{30A43BF4-8195-FEE3-6A36-135FD20B46B5}"/>
              </a:ext>
              <a:ext uri="{C183D7F6-B498-43B3-948B-1728B52AA6E4}">
                <adec:decorative xmlns:adec="http://schemas.microsoft.com/office/drawing/2017/decorative" val="1"/>
              </a:ext>
            </a:extLst>
          </p:cNvPr>
          <p:cNvSpPr>
            <a:spLocks noGrp="1"/>
          </p:cNvSpPr>
          <p:nvPr>
            <p:ph type="body" sz="quarter" idx="14"/>
          </p:nvPr>
        </p:nvSpPr>
        <p:spPr>
          <a:xfrm>
            <a:off x="774402" y="1840892"/>
            <a:ext cx="8750598" cy="4543446"/>
          </a:xfrm>
        </p:spPr>
        <p:txBody>
          <a:bodyPr vert="horz" lIns="0" tIns="0" rIns="0" bIns="0" rtlCol="0" anchor="t">
            <a:noAutofit/>
          </a:bodyPr>
          <a:lstStyle/>
          <a:p>
            <a:pPr marL="0" indent="0">
              <a:buNone/>
            </a:pPr>
            <a:r>
              <a:rPr lang="en-US" dirty="0">
                <a:solidFill>
                  <a:srgbClr val="032659"/>
                </a:solidFill>
                <a:latin typeface=""/>
                <a:cs typeface="Arial"/>
              </a:rPr>
              <a:t>June 23, 2026, 3:00 pm ET</a:t>
            </a:r>
            <a:endParaRPr lang="en-US" dirty="0">
              <a:latin typeface=""/>
            </a:endParaRPr>
          </a:p>
          <a:p>
            <a:pPr marL="0" indent="623888">
              <a:lnSpc>
                <a:spcPct val="150000"/>
              </a:lnSpc>
              <a:buNone/>
            </a:pPr>
            <a:r>
              <a:rPr lang="en-US" dirty="0">
                <a:solidFill>
                  <a:srgbClr val="032659"/>
                </a:solidFill>
                <a:latin typeface=""/>
                <a:cs typeface="Arial"/>
              </a:rPr>
              <a:t>Welcome </a:t>
            </a:r>
            <a:endParaRPr lang="en-US" dirty="0">
              <a:solidFill>
                <a:srgbClr val="032659"/>
              </a:solidFill>
              <a:latin typeface=""/>
            </a:endParaRPr>
          </a:p>
          <a:p>
            <a:pPr marL="0" indent="623888">
              <a:lnSpc>
                <a:spcPct val="150000"/>
              </a:lnSpc>
              <a:buNone/>
            </a:pPr>
            <a:r>
              <a:rPr lang="en-US" dirty="0">
                <a:solidFill>
                  <a:srgbClr val="032659"/>
                </a:solidFill>
                <a:latin typeface=""/>
                <a:cs typeface="Arial"/>
              </a:rPr>
              <a:t>General NNDSS Announcements </a:t>
            </a:r>
          </a:p>
          <a:p>
            <a:pPr marL="0" indent="623888">
              <a:lnSpc>
                <a:spcPct val="150000"/>
              </a:lnSpc>
              <a:buNone/>
            </a:pPr>
            <a:r>
              <a:rPr lang="en-US" dirty="0">
                <a:solidFill>
                  <a:srgbClr val="032659"/>
                </a:solidFill>
                <a:latin typeface=""/>
                <a:cs typeface="Arial"/>
              </a:rPr>
              <a:t>	- Public Health Information Network Messaging System (PHIN MS) Update </a:t>
            </a:r>
          </a:p>
          <a:p>
            <a:pPr marL="0" indent="623888">
              <a:lnSpc>
                <a:spcPct val="150000"/>
              </a:lnSpc>
              <a:buNone/>
            </a:pPr>
            <a:r>
              <a:rPr lang="en-US" dirty="0">
                <a:solidFill>
                  <a:srgbClr val="032659"/>
                </a:solidFill>
                <a:latin typeface=""/>
                <a:cs typeface="Arial"/>
              </a:rPr>
              <a:t>	- Key Dates for 2024 and 2025 NNDSS Annual Data Reconciliation</a:t>
            </a:r>
          </a:p>
          <a:p>
            <a:pPr marL="0" indent="623888">
              <a:lnSpc>
                <a:spcPct val="150000"/>
              </a:lnSpc>
              <a:buNone/>
            </a:pPr>
            <a:r>
              <a:rPr lang="en-US" dirty="0">
                <a:solidFill>
                  <a:srgbClr val="032659"/>
                </a:solidFill>
                <a:latin typeface=""/>
                <a:cs typeface="Arial"/>
              </a:rPr>
              <a:t>Generic Version 3 (GenV3) Update</a:t>
            </a:r>
          </a:p>
          <a:p>
            <a:pPr marL="0" indent="623888">
              <a:lnSpc>
                <a:spcPct val="150000"/>
              </a:lnSpc>
              <a:buNone/>
            </a:pPr>
            <a:r>
              <a:rPr lang="en-US" dirty="0">
                <a:solidFill>
                  <a:srgbClr val="032659"/>
                </a:solidFill>
                <a:latin typeface=""/>
                <a:cs typeface="Arial"/>
              </a:rPr>
              <a:t>	- GenV3 Condition-Specific Guide Transition </a:t>
            </a:r>
          </a:p>
          <a:p>
            <a:pPr marL="0" indent="623888">
              <a:lnSpc>
                <a:spcPct val="150000"/>
              </a:lnSpc>
              <a:buNone/>
            </a:pPr>
            <a:r>
              <a:rPr lang="en-US" dirty="0">
                <a:solidFill>
                  <a:srgbClr val="032659"/>
                </a:solidFill>
                <a:latin typeface=""/>
                <a:cs typeface="Arial"/>
              </a:rPr>
              <a:t>Q&amp;A</a:t>
            </a:r>
          </a:p>
        </p:txBody>
      </p:sp>
      <p:grpSp>
        <p:nvGrpSpPr>
          <p:cNvPr id="6" name="Group 5">
            <a:extLst>
              <a:ext uri="{FF2B5EF4-FFF2-40B4-BE49-F238E27FC236}">
                <a16:creationId xmlns:a16="http://schemas.microsoft.com/office/drawing/2014/main" id="{E50F8421-763D-4332-5958-5D76B7271011}"/>
              </a:ext>
              <a:ext uri="{C183D7F6-B498-43B3-948B-1728B52AA6E4}">
                <adec:decorative xmlns:adec="http://schemas.microsoft.com/office/drawing/2017/decorative" val="1"/>
              </a:ext>
            </a:extLst>
          </p:cNvPr>
          <p:cNvGrpSpPr/>
          <p:nvPr/>
        </p:nvGrpSpPr>
        <p:grpSpPr>
          <a:xfrm>
            <a:off x="774402" y="2315423"/>
            <a:ext cx="440148" cy="440144"/>
            <a:chOff x="276342" y="2236883"/>
            <a:chExt cx="440148" cy="440144"/>
          </a:xfrm>
        </p:grpSpPr>
        <p:sp>
          <p:nvSpPr>
            <p:cNvPr id="8" name="Rectangle 7">
              <a:extLst>
                <a:ext uri="{FF2B5EF4-FFF2-40B4-BE49-F238E27FC236}">
                  <a16:creationId xmlns:a16="http://schemas.microsoft.com/office/drawing/2014/main" id="{0CC3BC98-30AE-AB83-BC84-36C6FFAB85A0}"/>
                </a:ext>
              </a:extLst>
            </p:cNvPr>
            <p:cNvSpPr/>
            <p:nvPr/>
          </p:nvSpPr>
          <p:spPr>
            <a:xfrm>
              <a:off x="276342" y="2262350"/>
              <a:ext cx="440148" cy="343171"/>
            </a:xfrm>
            <a:prstGeom prst="rect">
              <a:avLst/>
            </a:prstGeom>
          </p:spPr>
          <p:txBody>
            <a:bodyPr wrap="square">
              <a:spAutoFit/>
            </a:bodyPr>
            <a:lstStyle/>
            <a:p>
              <a:pPr algn="ctr">
                <a:lnSpc>
                  <a:spcPct val="150000"/>
                </a:lnSpc>
              </a:pPr>
              <a:r>
                <a:rPr lang="en-US" sz="1200">
                  <a:solidFill>
                    <a:schemeClr val="accent4"/>
                  </a:solidFill>
                  <a:latin typeface="Poppins SemiBold" panose="00000700000000000000" pitchFamily="50" charset="0"/>
                  <a:cs typeface="Poppins SemiBold" panose="00000700000000000000" pitchFamily="50" charset="0"/>
                </a:rPr>
                <a:t>01</a:t>
              </a:r>
            </a:p>
          </p:txBody>
        </p:sp>
        <p:sp>
          <p:nvSpPr>
            <p:cNvPr id="10" name="Oval 9">
              <a:extLst>
                <a:ext uri="{FF2B5EF4-FFF2-40B4-BE49-F238E27FC236}">
                  <a16:creationId xmlns:a16="http://schemas.microsoft.com/office/drawing/2014/main" id="{EC89A751-D5C2-9842-3F73-ED553A3E0B1E}"/>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latin typeface="Segoe UI" panose="020B0502040204020203" pitchFamily="34" charset="0"/>
              </a:endParaRPr>
            </a:p>
          </p:txBody>
        </p:sp>
      </p:grpSp>
      <p:grpSp>
        <p:nvGrpSpPr>
          <p:cNvPr id="16" name="Group 15">
            <a:extLst>
              <a:ext uri="{FF2B5EF4-FFF2-40B4-BE49-F238E27FC236}">
                <a16:creationId xmlns:a16="http://schemas.microsoft.com/office/drawing/2014/main" id="{CB0421EF-712B-6D6C-2BE5-B60BA9B8D6E0}"/>
              </a:ext>
              <a:ext uri="{C183D7F6-B498-43B3-948B-1728B52AA6E4}">
                <adec:decorative xmlns:adec="http://schemas.microsoft.com/office/drawing/2017/decorative" val="1"/>
              </a:ext>
            </a:extLst>
          </p:cNvPr>
          <p:cNvGrpSpPr/>
          <p:nvPr/>
        </p:nvGrpSpPr>
        <p:grpSpPr>
          <a:xfrm>
            <a:off x="774402" y="2878274"/>
            <a:ext cx="440148" cy="440144"/>
            <a:chOff x="276342" y="2236883"/>
            <a:chExt cx="440148" cy="440144"/>
          </a:xfrm>
        </p:grpSpPr>
        <p:sp>
          <p:nvSpPr>
            <p:cNvPr id="17" name="Rectangle 16">
              <a:extLst>
                <a:ext uri="{FF2B5EF4-FFF2-40B4-BE49-F238E27FC236}">
                  <a16:creationId xmlns:a16="http://schemas.microsoft.com/office/drawing/2014/main" id="{E4E20C6C-0F73-0BCB-6AA4-E2637547E885}"/>
                </a:ext>
              </a:extLst>
            </p:cNvPr>
            <p:cNvSpPr/>
            <p:nvPr/>
          </p:nvSpPr>
          <p:spPr>
            <a:xfrm>
              <a:off x="276342" y="2262350"/>
              <a:ext cx="440148" cy="343171"/>
            </a:xfrm>
            <a:prstGeom prst="rect">
              <a:avLst/>
            </a:prstGeom>
          </p:spPr>
          <p:txBody>
            <a:bodyPr wrap="square">
              <a:spAutoFit/>
            </a:bodyPr>
            <a:lstStyle/>
            <a:p>
              <a:pPr algn="ctr">
                <a:lnSpc>
                  <a:spcPct val="150000"/>
                </a:lnSpc>
              </a:pPr>
              <a:r>
                <a:rPr lang="en-US" sz="1200">
                  <a:solidFill>
                    <a:schemeClr val="accent4"/>
                  </a:solidFill>
                  <a:latin typeface="Poppins SemiBold" panose="00000700000000000000" pitchFamily="50" charset="0"/>
                  <a:cs typeface="Poppins SemiBold" panose="00000700000000000000" pitchFamily="50" charset="0"/>
                </a:rPr>
                <a:t>02</a:t>
              </a:r>
            </a:p>
          </p:txBody>
        </p:sp>
        <p:sp>
          <p:nvSpPr>
            <p:cNvPr id="18" name="Oval 17">
              <a:extLst>
                <a:ext uri="{FF2B5EF4-FFF2-40B4-BE49-F238E27FC236}">
                  <a16:creationId xmlns:a16="http://schemas.microsoft.com/office/drawing/2014/main" id="{008B15E1-D00F-34D6-8A33-358AB5C29822}"/>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latin typeface="Segoe UI" panose="020B0502040204020203" pitchFamily="34" charset="0"/>
              </a:endParaRPr>
            </a:p>
          </p:txBody>
        </p:sp>
      </p:grpSp>
      <p:grpSp>
        <p:nvGrpSpPr>
          <p:cNvPr id="25" name="Group 24">
            <a:extLst>
              <a:ext uri="{FF2B5EF4-FFF2-40B4-BE49-F238E27FC236}">
                <a16:creationId xmlns:a16="http://schemas.microsoft.com/office/drawing/2014/main" id="{77EF2374-97D3-B2DD-7CC2-9032FB71B13F}"/>
              </a:ext>
              <a:ext uri="{C183D7F6-B498-43B3-948B-1728B52AA6E4}">
                <adec:decorative xmlns:adec="http://schemas.microsoft.com/office/drawing/2017/decorative" val="1"/>
              </a:ext>
            </a:extLst>
          </p:cNvPr>
          <p:cNvGrpSpPr/>
          <p:nvPr/>
        </p:nvGrpSpPr>
        <p:grpSpPr>
          <a:xfrm>
            <a:off x="774402" y="4566827"/>
            <a:ext cx="440148" cy="440144"/>
            <a:chOff x="276342" y="2236883"/>
            <a:chExt cx="440148" cy="440144"/>
          </a:xfrm>
        </p:grpSpPr>
        <p:sp>
          <p:nvSpPr>
            <p:cNvPr id="26" name="Rectangle 25">
              <a:extLst>
                <a:ext uri="{FF2B5EF4-FFF2-40B4-BE49-F238E27FC236}">
                  <a16:creationId xmlns:a16="http://schemas.microsoft.com/office/drawing/2014/main" id="{B59FE15E-A1DD-45AE-A4B8-967215FD187B}"/>
                </a:ext>
              </a:extLst>
            </p:cNvPr>
            <p:cNvSpPr/>
            <p:nvPr/>
          </p:nvSpPr>
          <p:spPr>
            <a:xfrm>
              <a:off x="276342" y="2262350"/>
              <a:ext cx="440148" cy="343171"/>
            </a:xfrm>
            <a:prstGeom prst="rect">
              <a:avLst/>
            </a:prstGeom>
          </p:spPr>
          <p:txBody>
            <a:bodyPr wrap="square">
              <a:spAutoFit/>
            </a:bodyPr>
            <a:lstStyle/>
            <a:p>
              <a:pPr algn="ctr">
                <a:lnSpc>
                  <a:spcPct val="150000"/>
                </a:lnSpc>
              </a:pPr>
              <a:r>
                <a:rPr lang="en-US" sz="1200">
                  <a:solidFill>
                    <a:schemeClr val="accent4"/>
                  </a:solidFill>
                  <a:latin typeface="Poppins SemiBold" panose="00000700000000000000" pitchFamily="50" charset="0"/>
                  <a:cs typeface="Poppins SemiBold" panose="00000700000000000000" pitchFamily="50" charset="0"/>
                </a:rPr>
                <a:t>03</a:t>
              </a:r>
            </a:p>
          </p:txBody>
        </p:sp>
        <p:sp>
          <p:nvSpPr>
            <p:cNvPr id="27" name="Oval 26">
              <a:extLst>
                <a:ext uri="{FF2B5EF4-FFF2-40B4-BE49-F238E27FC236}">
                  <a16:creationId xmlns:a16="http://schemas.microsoft.com/office/drawing/2014/main" id="{E5BC2BE2-73C7-3528-2A5E-883A73CF92FE}"/>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latin typeface="Segoe UI" panose="020B0502040204020203" pitchFamily="34" charset="0"/>
              </a:endParaRPr>
            </a:p>
          </p:txBody>
        </p:sp>
      </p:grpSp>
      <p:grpSp>
        <p:nvGrpSpPr>
          <p:cNvPr id="31" name="Group 30">
            <a:extLst>
              <a:ext uri="{FF2B5EF4-FFF2-40B4-BE49-F238E27FC236}">
                <a16:creationId xmlns:a16="http://schemas.microsoft.com/office/drawing/2014/main" id="{9F8EEECC-F420-F314-68AF-4E8537DF5E49}"/>
              </a:ext>
              <a:ext uri="{C183D7F6-B498-43B3-948B-1728B52AA6E4}">
                <adec:decorative xmlns:adec="http://schemas.microsoft.com/office/drawing/2017/decorative" val="1"/>
              </a:ext>
            </a:extLst>
          </p:cNvPr>
          <p:cNvGrpSpPr/>
          <p:nvPr/>
        </p:nvGrpSpPr>
        <p:grpSpPr>
          <a:xfrm>
            <a:off x="774402" y="5692530"/>
            <a:ext cx="440148" cy="440144"/>
            <a:chOff x="276342" y="2236883"/>
            <a:chExt cx="440148" cy="440144"/>
          </a:xfrm>
        </p:grpSpPr>
        <p:sp>
          <p:nvSpPr>
            <p:cNvPr id="32" name="Rectangle 31">
              <a:extLst>
                <a:ext uri="{FF2B5EF4-FFF2-40B4-BE49-F238E27FC236}">
                  <a16:creationId xmlns:a16="http://schemas.microsoft.com/office/drawing/2014/main" id="{A1339771-CB4C-28A2-09DD-021A5EA66DB6}"/>
                </a:ext>
              </a:extLst>
            </p:cNvPr>
            <p:cNvSpPr/>
            <p:nvPr/>
          </p:nvSpPr>
          <p:spPr>
            <a:xfrm>
              <a:off x="276342" y="2262350"/>
              <a:ext cx="440148" cy="343171"/>
            </a:xfrm>
            <a:prstGeom prst="rect">
              <a:avLst/>
            </a:prstGeom>
          </p:spPr>
          <p:txBody>
            <a:bodyPr wrap="square">
              <a:spAutoFit/>
            </a:bodyPr>
            <a:lstStyle/>
            <a:p>
              <a:pPr algn="ctr">
                <a:lnSpc>
                  <a:spcPct val="150000"/>
                </a:lnSpc>
              </a:pPr>
              <a:r>
                <a:rPr lang="en-US" sz="1200">
                  <a:solidFill>
                    <a:schemeClr val="accent4"/>
                  </a:solidFill>
                  <a:latin typeface="Poppins SemiBold" panose="00000700000000000000" pitchFamily="50" charset="0"/>
                  <a:cs typeface="Poppins SemiBold" panose="00000700000000000000" pitchFamily="50" charset="0"/>
                </a:rPr>
                <a:t>04</a:t>
              </a:r>
            </a:p>
          </p:txBody>
        </p:sp>
        <p:sp>
          <p:nvSpPr>
            <p:cNvPr id="33" name="Oval 32">
              <a:extLst>
                <a:ext uri="{FF2B5EF4-FFF2-40B4-BE49-F238E27FC236}">
                  <a16:creationId xmlns:a16="http://schemas.microsoft.com/office/drawing/2014/main" id="{360E75B8-AF60-CDEE-8F50-B03954F265B0}"/>
                </a:ext>
                <a:ext uri="{C183D7F6-B498-43B3-948B-1728B52AA6E4}">
                  <adec:decorative xmlns:adec="http://schemas.microsoft.com/office/drawing/2017/decorative" val="1"/>
                </a:ext>
              </a:extLst>
            </p:cNvPr>
            <p:cNvSpPr/>
            <p:nvPr/>
          </p:nvSpPr>
          <p:spPr>
            <a:xfrm>
              <a:off x="276345" y="2236883"/>
              <a:ext cx="440144" cy="440144"/>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latin typeface="Segoe UI" panose="020B0502040204020203" pitchFamily="34" charset="0"/>
              </a:endParaRPr>
            </a:p>
          </p:txBody>
        </p:sp>
      </p:grpSp>
      <p:sp>
        <p:nvSpPr>
          <p:cNvPr id="7" name="Slide Number Placeholder 6">
            <a:extLst>
              <a:ext uri="{FF2B5EF4-FFF2-40B4-BE49-F238E27FC236}">
                <a16:creationId xmlns:a16="http://schemas.microsoft.com/office/drawing/2014/main" id="{FBEC4FA3-021A-891F-06F8-B8A913251F21}"/>
              </a:ext>
              <a:ext uri="{C183D7F6-B498-43B3-948B-1728B52AA6E4}">
                <adec:decorative xmlns:adec="http://schemas.microsoft.com/office/drawing/2017/decorative" val="1"/>
              </a:ext>
            </a:extLst>
          </p:cNvPr>
          <p:cNvSpPr>
            <a:spLocks noGrp="1"/>
          </p:cNvSpPr>
          <p:nvPr>
            <p:ph type="sldNum" sz="quarter" idx="4"/>
          </p:nvPr>
        </p:nvSpPr>
        <p:spPr/>
        <p:txBody>
          <a:bodyPr/>
          <a:lstStyle/>
          <a:p>
            <a:pPr algn="ctr"/>
            <a:fld id="{7FC2952A-0647-46EA-8310-EDCEE27AFBD9}" type="slidenum">
              <a:rPr lang="en-US" smtClean="0"/>
              <a:pPr algn="ctr"/>
              <a:t>2</a:t>
            </a:fld>
            <a:endParaRPr lang="en-US"/>
          </a:p>
        </p:txBody>
      </p:sp>
      <p:pic>
        <p:nvPicPr>
          <p:cNvPr id="3" name="Picture 2" descr="NNDSS: National Notifiable Diseases Surveillance System Logo">
            <a:extLst>
              <a:ext uri="{FF2B5EF4-FFF2-40B4-BE49-F238E27FC236}">
                <a16:creationId xmlns:a16="http://schemas.microsoft.com/office/drawing/2014/main" id="{10DA2B7E-5D7B-DDDD-2339-56AA73FC9C86}"/>
              </a:ext>
              <a:ext uri="{C183D7F6-B498-43B3-948B-1728B52AA6E4}">
                <adec:decorative xmlns:adec="http://schemas.microsoft.com/office/drawing/2017/decorative" val="0"/>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9410700" y="5451506"/>
            <a:ext cx="2374900" cy="932832"/>
          </a:xfrm>
          <a:prstGeom prst="rect">
            <a:avLst/>
          </a:prstGeom>
        </p:spPr>
      </p:pic>
    </p:spTree>
    <p:extLst>
      <p:ext uri="{BB962C8B-B14F-4D97-AF65-F5344CB8AC3E}">
        <p14:creationId xmlns:p14="http://schemas.microsoft.com/office/powerpoint/2010/main" val="1941475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FD733-506A-14B1-D621-104CD172E4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AB94E8F-0D07-8C40-63D7-7A13F5883CF7}"/>
              </a:ext>
            </a:extLst>
          </p:cNvPr>
          <p:cNvSpPr>
            <a:spLocks noGrp="1"/>
          </p:cNvSpPr>
          <p:nvPr>
            <p:ph type="title"/>
          </p:nvPr>
        </p:nvSpPr>
        <p:spPr/>
        <p:txBody>
          <a:bodyPr/>
          <a:lstStyle/>
          <a:p>
            <a:r>
              <a:rPr lang="en-US">
                <a:latin typeface="Arial" panose="020B0604020202020204" pitchFamily="34" charset="0"/>
              </a:rPr>
              <a:t>Development Example </a:t>
            </a:r>
            <a:r>
              <a:rPr lang="en-US">
                <a:solidFill>
                  <a:schemeClr val="bg2"/>
                </a:solidFill>
                <a:latin typeface="Arial" panose="020B0604020202020204" pitchFamily="34" charset="0"/>
              </a:rPr>
              <a:t>5</a:t>
            </a:r>
          </a:p>
        </p:txBody>
      </p:sp>
      <p:grpSp>
        <p:nvGrpSpPr>
          <p:cNvPr id="10" name="Group 9" descr="This image summarizes the flow of the Generic v3 (GenV3) development process as it relates to the &quot;Alpha Flu&quot; example. It is comprised of five steps. Step 5 &quot;add condition-specific surveillance elements&quot; is highlighted and is the focus of this slide.">
            <a:extLst>
              <a:ext uri="{FF2B5EF4-FFF2-40B4-BE49-F238E27FC236}">
                <a16:creationId xmlns:a16="http://schemas.microsoft.com/office/drawing/2014/main" id="{D1980563-2E59-9CFF-E9D7-25208366295A}"/>
              </a:ext>
              <a:ext uri="{C183D7F6-B498-43B3-948B-1728B52AA6E4}">
                <adec:decorative xmlns:adec="http://schemas.microsoft.com/office/drawing/2017/decorative" val="0"/>
              </a:ext>
            </a:extLst>
          </p:cNvPr>
          <p:cNvGrpSpPr/>
          <p:nvPr/>
        </p:nvGrpSpPr>
        <p:grpSpPr>
          <a:xfrm>
            <a:off x="900968" y="2152877"/>
            <a:ext cx="4678602" cy="4248558"/>
            <a:chOff x="7888665" y="1315591"/>
            <a:chExt cx="4678602" cy="4248558"/>
          </a:xfrm>
        </p:grpSpPr>
        <p:sp>
          <p:nvSpPr>
            <p:cNvPr id="11" name="Freeform: Shape 10">
              <a:extLst>
                <a:ext uri="{FF2B5EF4-FFF2-40B4-BE49-F238E27FC236}">
                  <a16:creationId xmlns:a16="http://schemas.microsoft.com/office/drawing/2014/main" id="{4A9D7A11-2313-77AE-B0E1-83AED1C0A171}"/>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2" name="Freeform: Shape 11">
              <a:extLst>
                <a:ext uri="{FF2B5EF4-FFF2-40B4-BE49-F238E27FC236}">
                  <a16:creationId xmlns:a16="http://schemas.microsoft.com/office/drawing/2014/main" id="{3D765A56-65F3-2F34-360F-C2CE06A2C27F}"/>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3" name="Kotak Teks 3">
              <a:extLst>
                <a:ext uri="{FF2B5EF4-FFF2-40B4-BE49-F238E27FC236}">
                  <a16:creationId xmlns:a16="http://schemas.microsoft.com/office/drawing/2014/main" id="{37FE30BB-D556-F216-BC0B-1A26CB27FE00}"/>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DE96B872-5125-72DF-286F-6E08089D6CE8}"/>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5" name="Freeform: Shape 14">
              <a:extLst>
                <a:ext uri="{FF2B5EF4-FFF2-40B4-BE49-F238E27FC236}">
                  <a16:creationId xmlns:a16="http://schemas.microsoft.com/office/drawing/2014/main" id="{EDD1B091-EA43-B039-F245-C1304AF26633}"/>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6" name="Kotak Teks 3">
              <a:extLst>
                <a:ext uri="{FF2B5EF4-FFF2-40B4-BE49-F238E27FC236}">
                  <a16:creationId xmlns:a16="http://schemas.microsoft.com/office/drawing/2014/main" id="{D2C46113-16C9-2F9C-FDD6-EB12303B83BE}"/>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7" name="TextBox 16">
              <a:extLst>
                <a:ext uri="{FF2B5EF4-FFF2-40B4-BE49-F238E27FC236}">
                  <a16:creationId xmlns:a16="http://schemas.microsoft.com/office/drawing/2014/main" id="{1ECA90A9-67C7-C893-FF9B-ED015E846165}"/>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8" name="Freeform: Shape 17">
              <a:extLst>
                <a:ext uri="{FF2B5EF4-FFF2-40B4-BE49-F238E27FC236}">
                  <a16:creationId xmlns:a16="http://schemas.microsoft.com/office/drawing/2014/main" id="{C40BA220-5754-63AF-EB7A-02F5E4C9F99A}"/>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 name="Kotak Teks 3">
              <a:extLst>
                <a:ext uri="{FF2B5EF4-FFF2-40B4-BE49-F238E27FC236}">
                  <a16:creationId xmlns:a16="http://schemas.microsoft.com/office/drawing/2014/main" id="{6E045B2D-0922-E5B2-C335-D6038389F8C1}"/>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6B8BFC10-A66A-37C7-5CD8-023F46A56C8B}"/>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21" name="Freeform: Shape 20">
              <a:extLst>
                <a:ext uri="{FF2B5EF4-FFF2-40B4-BE49-F238E27FC236}">
                  <a16:creationId xmlns:a16="http://schemas.microsoft.com/office/drawing/2014/main" id="{ACB60C83-F570-EE44-598D-1381BF7D87B2}"/>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 name="Kotak Teks 3">
              <a:extLst>
                <a:ext uri="{FF2B5EF4-FFF2-40B4-BE49-F238E27FC236}">
                  <a16:creationId xmlns:a16="http://schemas.microsoft.com/office/drawing/2014/main" id="{4B79713D-A8DF-65A6-6D6F-CF3760361722}"/>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3" name="TextBox 22">
              <a:extLst>
                <a:ext uri="{FF2B5EF4-FFF2-40B4-BE49-F238E27FC236}">
                  <a16:creationId xmlns:a16="http://schemas.microsoft.com/office/drawing/2014/main" id="{B799A88E-21EF-16F0-4085-F026B9F58953}"/>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24" name="Freeform: Shape 23">
              <a:extLst>
                <a:ext uri="{FF2B5EF4-FFF2-40B4-BE49-F238E27FC236}">
                  <a16:creationId xmlns:a16="http://schemas.microsoft.com/office/drawing/2014/main" id="{3B12F3E9-AE85-9F82-1D26-74BACCD72128}"/>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 name="Kotak Teks 3">
              <a:extLst>
                <a:ext uri="{FF2B5EF4-FFF2-40B4-BE49-F238E27FC236}">
                  <a16:creationId xmlns:a16="http://schemas.microsoft.com/office/drawing/2014/main" id="{40638F1D-E418-0104-E225-D1BEB02A212A}"/>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6" name="TextBox 25">
              <a:extLst>
                <a:ext uri="{FF2B5EF4-FFF2-40B4-BE49-F238E27FC236}">
                  <a16:creationId xmlns:a16="http://schemas.microsoft.com/office/drawing/2014/main" id="{38740024-5D9A-04E5-0311-8B67CB17B4BC}"/>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7" name="Rectangle 26">
            <a:extLst>
              <a:ext uri="{FF2B5EF4-FFF2-40B4-BE49-F238E27FC236}">
                <a16:creationId xmlns:a16="http://schemas.microsoft.com/office/drawing/2014/main" id="{F88D8E9D-FA3B-41ED-6A69-3E30EB10EF1E}"/>
              </a:ext>
              <a:ext uri="{C183D7F6-B498-43B3-948B-1728B52AA6E4}">
                <adec:decorative xmlns:adec="http://schemas.microsoft.com/office/drawing/2017/decorative" val="1"/>
              </a:ext>
            </a:extLst>
          </p:cNvPr>
          <p:cNvSpPr/>
          <p:nvPr/>
        </p:nvSpPr>
        <p:spPr>
          <a:xfrm>
            <a:off x="1828274" y="5810958"/>
            <a:ext cx="3470236" cy="59784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Text Placeholder 8">
            <a:extLst>
              <a:ext uri="{FF2B5EF4-FFF2-40B4-BE49-F238E27FC236}">
                <a16:creationId xmlns:a16="http://schemas.microsoft.com/office/drawing/2014/main" id="{14DCB90C-2267-40DA-779E-D85B2CC49AC4}"/>
              </a:ext>
            </a:extLst>
          </p:cNvPr>
          <p:cNvSpPr>
            <a:spLocks noGrp="1"/>
          </p:cNvSpPr>
          <p:nvPr>
            <p:ph type="body" sz="quarter" idx="17"/>
          </p:nvPr>
        </p:nvSpPr>
        <p:spPr/>
        <p:txBody>
          <a:bodyPr/>
          <a:lstStyle/>
          <a:p>
            <a:r>
              <a:rPr lang="en-US" b="1" spc="100">
                <a:latin typeface="Arial" panose="020B0604020202020204" pitchFamily="34" charset="0"/>
                <a:ea typeface="Roboto" panose="02000000000000000000" pitchFamily="2" charset="0"/>
                <a:cs typeface="Poppins SemiBold" pitchFamily="2" charset="77"/>
              </a:rPr>
              <a:t>Add condition-specific surveillance elements</a:t>
            </a:r>
          </a:p>
        </p:txBody>
      </p:sp>
      <p:sp>
        <p:nvSpPr>
          <p:cNvPr id="8" name="Text Placeholder 7">
            <a:extLst>
              <a:ext uri="{FF2B5EF4-FFF2-40B4-BE49-F238E27FC236}">
                <a16:creationId xmlns:a16="http://schemas.microsoft.com/office/drawing/2014/main" id="{7F5E6284-2529-2301-49F6-93D47C76CAD0}"/>
              </a:ext>
            </a:extLst>
          </p:cNvPr>
          <p:cNvSpPr>
            <a:spLocks noGrp="1"/>
          </p:cNvSpPr>
          <p:nvPr>
            <p:ph type="body" sz="quarter" idx="16"/>
          </p:nvPr>
        </p:nvSpPr>
        <p:spPr>
          <a:xfrm>
            <a:off x="6417401" y="2066964"/>
            <a:ext cx="5146895" cy="4126484"/>
          </a:xfrm>
        </p:spPr>
        <p:txBody>
          <a:bodyPr/>
          <a:lstStyle/>
          <a:p>
            <a:r>
              <a:rPr lang="en-US">
                <a:latin typeface="Nunito Sans Normal"/>
              </a:rPr>
              <a:t>In addition to Generic v3 content, national surveillance for Alpha Flu also needs:</a:t>
            </a:r>
          </a:p>
          <a:p>
            <a:pPr lvl="1"/>
            <a:r>
              <a:rPr lang="en-US">
                <a:latin typeface="Nunito Sans Normal"/>
              </a:rPr>
              <a:t>History of blood transfusions &amp; organ transplants (</a:t>
            </a:r>
            <a:r>
              <a:rPr lang="en-US" b="1">
                <a:latin typeface="Nunito Sans Normal"/>
              </a:rPr>
              <a:t>2</a:t>
            </a:r>
            <a:r>
              <a:rPr lang="en-US">
                <a:latin typeface="Nunito Sans Normal"/>
              </a:rPr>
              <a:t> data elements)</a:t>
            </a:r>
          </a:p>
          <a:p>
            <a:pPr lvl="1"/>
            <a:r>
              <a:rPr lang="en-US">
                <a:latin typeface="Nunito Sans Normal"/>
              </a:rPr>
              <a:t>Whether patient was a food handler or healthcare worker (</a:t>
            </a:r>
            <a:r>
              <a:rPr lang="en-US" b="1">
                <a:latin typeface="Nunito Sans Normal"/>
              </a:rPr>
              <a:t>2</a:t>
            </a:r>
            <a:r>
              <a:rPr lang="en-US">
                <a:latin typeface="Nunito Sans Normal"/>
              </a:rPr>
              <a:t> data elements)</a:t>
            </a:r>
          </a:p>
          <a:p>
            <a:r>
              <a:rPr lang="en-US">
                <a:latin typeface="Nunito Sans Normal"/>
              </a:rPr>
              <a:t>For the Alpha Flu MMG, </a:t>
            </a:r>
            <a:r>
              <a:rPr lang="en-US" b="1">
                <a:latin typeface="Nunito Sans Normal"/>
              </a:rPr>
              <a:t>4</a:t>
            </a:r>
            <a:r>
              <a:rPr lang="en-US">
                <a:latin typeface="Nunito Sans Normal"/>
              </a:rPr>
              <a:t> data elements are added to gather this information</a:t>
            </a:r>
          </a:p>
          <a:p>
            <a:r>
              <a:rPr lang="en-US">
                <a:latin typeface="Nunito Sans Normal"/>
              </a:rPr>
              <a:t>Any additional data elements beyond GenV3 will be asked similarly across all MMGs</a:t>
            </a:r>
          </a:p>
          <a:p>
            <a:endParaRPr lang="en-US">
              <a:latin typeface="Nunito Sans Normal"/>
            </a:endParaRPr>
          </a:p>
        </p:txBody>
      </p:sp>
      <p:sp>
        <p:nvSpPr>
          <p:cNvPr id="4" name="Slide Number Placeholder 3">
            <a:extLst>
              <a:ext uri="{FF2B5EF4-FFF2-40B4-BE49-F238E27FC236}">
                <a16:creationId xmlns:a16="http://schemas.microsoft.com/office/drawing/2014/main" id="{2BC91F24-1882-19BA-3803-C73C0AED4B66}"/>
              </a:ext>
            </a:extLst>
          </p:cNvPr>
          <p:cNvSpPr>
            <a:spLocks noGrp="1"/>
          </p:cNvSpPr>
          <p:nvPr>
            <p:ph type="sldNum" sz="quarter" idx="4"/>
          </p:nvPr>
        </p:nvSpPr>
        <p:spPr/>
        <p:txBody>
          <a:bodyPr/>
          <a:lstStyle/>
          <a:p>
            <a:pPr algn="ctr"/>
            <a:fld id="{7FC2952A-0647-46EA-8310-EDCEE27AFBD9}" type="slidenum">
              <a:rPr lang="en-US" smtClean="0"/>
              <a:pPr algn="ctr"/>
              <a:t>20</a:t>
            </a:fld>
            <a:endParaRPr lang="en-US"/>
          </a:p>
        </p:txBody>
      </p:sp>
    </p:spTree>
    <p:extLst>
      <p:ext uri="{BB962C8B-B14F-4D97-AF65-F5344CB8AC3E}">
        <p14:creationId xmlns:p14="http://schemas.microsoft.com/office/powerpoint/2010/main" val="874850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F0659F74-6259-400A-3E7C-A6E524D6B73F}"/>
              </a:ext>
              <a:ext uri="{C183D7F6-B498-43B3-948B-1728B52AA6E4}">
                <adec:decorative xmlns:adec="http://schemas.microsoft.com/office/drawing/2017/decorative" val="1"/>
              </a:ext>
            </a:extLst>
          </p:cNvPr>
          <p:cNvSpPr txBox="1">
            <a:spLocks noGrp="1"/>
          </p:cNvSpPr>
          <p:nvPr>
            <p:ph type="title" idx="4294967295"/>
          </p:nvPr>
        </p:nvSpPr>
        <p:spPr>
          <a:xfrm>
            <a:off x="4887743" y="490154"/>
            <a:ext cx="523713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91919"/>
                </a:solidFill>
                <a:effectLst/>
                <a:uLnTx/>
                <a:uFillTx/>
                <a:latin typeface="Aptos" panose="020B0004020202020204" pitchFamily="34" charset="0"/>
                <a:ea typeface="+mn-ea"/>
                <a:cs typeface="+mn-cs"/>
              </a:rPr>
              <a:t>Condition-specific data elements</a:t>
            </a:r>
          </a:p>
        </p:txBody>
      </p:sp>
      <p:grpSp>
        <p:nvGrpSpPr>
          <p:cNvPr id="6" name="Group 5">
            <a:extLst>
              <a:ext uri="{FF2B5EF4-FFF2-40B4-BE49-F238E27FC236}">
                <a16:creationId xmlns:a16="http://schemas.microsoft.com/office/drawing/2014/main" id="{E1D5F581-832A-6F15-E80E-DE197FA01545}"/>
              </a:ext>
              <a:ext uri="{C183D7F6-B498-43B3-948B-1728B52AA6E4}">
                <adec:decorative xmlns:adec="http://schemas.microsoft.com/office/drawing/2017/decorative" val="1"/>
              </a:ext>
            </a:extLst>
          </p:cNvPr>
          <p:cNvGrpSpPr/>
          <p:nvPr/>
        </p:nvGrpSpPr>
        <p:grpSpPr>
          <a:xfrm>
            <a:off x="314960" y="447308"/>
            <a:ext cx="12298100" cy="6243369"/>
            <a:chOff x="-338751" y="-246322"/>
            <a:chExt cx="12298100" cy="6958838"/>
          </a:xfrm>
        </p:grpSpPr>
        <p:sp>
          <p:nvSpPr>
            <p:cNvPr id="7" name="Rectangle: Rounded Corners 6">
              <a:extLst>
                <a:ext uri="{FF2B5EF4-FFF2-40B4-BE49-F238E27FC236}">
                  <a16:creationId xmlns:a16="http://schemas.microsoft.com/office/drawing/2014/main" id="{35E62016-56C0-D667-CC03-90B0D392300C}"/>
                </a:ext>
                <a:ext uri="{C183D7F6-B498-43B3-948B-1728B52AA6E4}">
                  <adec:decorative xmlns:adec="http://schemas.microsoft.com/office/drawing/2017/decorative" val="1"/>
                </a:ext>
              </a:extLst>
            </p:cNvPr>
            <p:cNvSpPr/>
            <p:nvPr/>
          </p:nvSpPr>
          <p:spPr>
            <a:xfrm>
              <a:off x="3389277" y="4781028"/>
              <a:ext cx="5237138" cy="1778777"/>
            </a:xfrm>
            <a:prstGeom prst="roundRect">
              <a:avLst/>
            </a:prstGeom>
            <a:solidFill>
              <a:schemeClr val="tx2">
                <a:lumMod val="40000"/>
                <a:lumOff val="60000"/>
              </a:schemeClr>
            </a:solid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kern="0" noProof="0" dirty="0">
                  <a:solidFill>
                    <a:prstClr val="black"/>
                  </a:solidFill>
                  <a:latin typeface="Aptos" panose="02110004020202020204"/>
                </a:rPr>
                <a:t>*Universal Data Elements</a:t>
              </a: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DCEF6E47-AAF0-AEFB-5B0D-90DA51C9079D}"/>
                </a:ext>
                <a:ext uri="{C183D7F6-B498-43B3-948B-1728B52AA6E4}">
                  <adec:decorative xmlns:adec="http://schemas.microsoft.com/office/drawing/2017/decorative" val="1"/>
                </a:ext>
              </a:extLst>
            </p:cNvPr>
            <p:cNvSpPr/>
            <p:nvPr/>
          </p:nvSpPr>
          <p:spPr>
            <a:xfrm>
              <a:off x="3388806" y="3319754"/>
              <a:ext cx="1691640" cy="1389888"/>
            </a:xfrm>
            <a:prstGeom prst="roundRect">
              <a:avLst/>
            </a:prstGeom>
            <a:solidFill>
              <a:schemeClr val="tx2">
                <a:lumMod val="40000"/>
                <a:lumOff val="60000"/>
              </a:schemeClr>
            </a:solid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*Laboratory</a:t>
              </a:r>
            </a:p>
          </p:txBody>
        </p:sp>
        <p:sp>
          <p:nvSpPr>
            <p:cNvPr id="9" name="Rectangle: Rounded Corners 8">
              <a:extLst>
                <a:ext uri="{FF2B5EF4-FFF2-40B4-BE49-F238E27FC236}">
                  <a16:creationId xmlns:a16="http://schemas.microsoft.com/office/drawing/2014/main" id="{EE560BFF-9436-9EA3-ECBE-7077C2743E8B}"/>
                </a:ext>
                <a:ext uri="{C183D7F6-B498-43B3-948B-1728B52AA6E4}">
                  <adec:decorative xmlns:adec="http://schemas.microsoft.com/office/drawing/2017/decorative" val="1"/>
                </a:ext>
              </a:extLst>
            </p:cNvPr>
            <p:cNvSpPr/>
            <p:nvPr/>
          </p:nvSpPr>
          <p:spPr>
            <a:xfrm>
              <a:off x="5160961" y="3311995"/>
              <a:ext cx="1691640" cy="1389888"/>
            </a:xfrm>
            <a:prstGeom prst="roundRect">
              <a:avLst/>
            </a:prstGeom>
            <a:no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Disability</a:t>
              </a:r>
            </a:p>
          </p:txBody>
        </p:sp>
        <p:sp>
          <p:nvSpPr>
            <p:cNvPr id="10" name="Rectangle: Rounded Corners 9">
              <a:extLst>
                <a:ext uri="{FF2B5EF4-FFF2-40B4-BE49-F238E27FC236}">
                  <a16:creationId xmlns:a16="http://schemas.microsoft.com/office/drawing/2014/main" id="{50059B45-864C-DDCE-6776-901C5A185CCF}"/>
                </a:ext>
                <a:ext uri="{C183D7F6-B498-43B3-948B-1728B52AA6E4}">
                  <adec:decorative xmlns:adec="http://schemas.microsoft.com/office/drawing/2017/decorative" val="1"/>
                </a:ext>
              </a:extLst>
            </p:cNvPr>
            <p:cNvSpPr/>
            <p:nvPr/>
          </p:nvSpPr>
          <p:spPr>
            <a:xfrm>
              <a:off x="3388806" y="1826623"/>
              <a:ext cx="1691640" cy="1388852"/>
            </a:xfrm>
            <a:prstGeom prst="roundRect">
              <a:avLst/>
            </a:prstGeom>
            <a:solidFill>
              <a:schemeClr val="tx2">
                <a:lumMod val="40000"/>
                <a:lumOff val="60000"/>
              </a:schemeClr>
            </a:solid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*Signs and Symptoms</a:t>
              </a:r>
            </a:p>
          </p:txBody>
        </p:sp>
        <p:sp>
          <p:nvSpPr>
            <p:cNvPr id="11" name="Rectangle: Rounded Corners 10">
              <a:extLst>
                <a:ext uri="{FF2B5EF4-FFF2-40B4-BE49-F238E27FC236}">
                  <a16:creationId xmlns:a16="http://schemas.microsoft.com/office/drawing/2014/main" id="{1E6FDEA7-DFAB-F135-09E7-0A5B16D21F1C}"/>
                </a:ext>
                <a:ext uri="{C183D7F6-B498-43B3-948B-1728B52AA6E4}">
                  <adec:decorative xmlns:adec="http://schemas.microsoft.com/office/drawing/2017/decorative" val="1"/>
                </a:ext>
              </a:extLst>
            </p:cNvPr>
            <p:cNvSpPr/>
            <p:nvPr/>
          </p:nvSpPr>
          <p:spPr>
            <a:xfrm>
              <a:off x="6934775" y="330144"/>
              <a:ext cx="1693299" cy="1388852"/>
            </a:xfrm>
            <a:prstGeom prst="roundRect">
              <a:avLst/>
            </a:prstGeom>
            <a:solidFill>
              <a:schemeClr val="bg1"/>
            </a:solid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Medication</a:t>
              </a:r>
            </a:p>
          </p:txBody>
        </p:sp>
        <p:sp>
          <p:nvSpPr>
            <p:cNvPr id="12" name="Rectangle: Rounded Corners 11">
              <a:extLst>
                <a:ext uri="{FF2B5EF4-FFF2-40B4-BE49-F238E27FC236}">
                  <a16:creationId xmlns:a16="http://schemas.microsoft.com/office/drawing/2014/main" id="{4BEEF5BF-6BCF-0B3F-B309-CFC8BF19338B}"/>
                </a:ext>
                <a:ext uri="{C183D7F6-B498-43B3-948B-1728B52AA6E4}">
                  <adec:decorative xmlns:adec="http://schemas.microsoft.com/office/drawing/2017/decorative" val="1"/>
                </a:ext>
              </a:extLst>
            </p:cNvPr>
            <p:cNvSpPr/>
            <p:nvPr/>
          </p:nvSpPr>
          <p:spPr>
            <a:xfrm>
              <a:off x="3387148" y="333492"/>
              <a:ext cx="1693298" cy="1388852"/>
            </a:xfrm>
            <a:prstGeom prst="roundRect">
              <a:avLst/>
            </a:prstGeom>
            <a:no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Travel</a:t>
              </a:r>
            </a:p>
          </p:txBody>
        </p:sp>
        <p:sp>
          <p:nvSpPr>
            <p:cNvPr id="13" name="Rectangle: Rounded Corners 12">
              <a:extLst>
                <a:ext uri="{FF2B5EF4-FFF2-40B4-BE49-F238E27FC236}">
                  <a16:creationId xmlns:a16="http://schemas.microsoft.com/office/drawing/2014/main" id="{BC785B69-8218-F79D-A8C2-B269CF1E0AF5}"/>
                </a:ext>
                <a:ext uri="{C183D7F6-B498-43B3-948B-1728B52AA6E4}">
                  <adec:decorative xmlns:adec="http://schemas.microsoft.com/office/drawing/2017/decorative" val="1"/>
                </a:ext>
              </a:extLst>
            </p:cNvPr>
            <p:cNvSpPr/>
            <p:nvPr/>
          </p:nvSpPr>
          <p:spPr>
            <a:xfrm>
              <a:off x="5160961" y="345894"/>
              <a:ext cx="1693299" cy="1388852"/>
            </a:xfrm>
            <a:prstGeom prst="roundRect">
              <a:avLst/>
            </a:prstGeom>
            <a:no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Immunization</a:t>
              </a:r>
            </a:p>
          </p:txBody>
        </p:sp>
        <p:sp>
          <p:nvSpPr>
            <p:cNvPr id="14" name="Rectangle: Rounded Corners 13">
              <a:extLst>
                <a:ext uri="{FF2B5EF4-FFF2-40B4-BE49-F238E27FC236}">
                  <a16:creationId xmlns:a16="http://schemas.microsoft.com/office/drawing/2014/main" id="{305A79A0-DB4D-A713-C1FF-E064F6B111EC}"/>
                </a:ext>
                <a:ext uri="{C183D7F6-B498-43B3-948B-1728B52AA6E4}">
                  <adec:decorative xmlns:adec="http://schemas.microsoft.com/office/drawing/2017/decorative" val="1"/>
                </a:ext>
              </a:extLst>
            </p:cNvPr>
            <p:cNvSpPr/>
            <p:nvPr/>
          </p:nvSpPr>
          <p:spPr>
            <a:xfrm>
              <a:off x="5162620" y="1832220"/>
              <a:ext cx="1691640" cy="1388852"/>
            </a:xfrm>
            <a:prstGeom prst="roundRect">
              <a:avLst/>
            </a:prstGeom>
            <a:solidFill>
              <a:schemeClr val="tx2">
                <a:lumMod val="40000"/>
                <a:lumOff val="60000"/>
              </a:schemeClr>
            </a:solid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*Exposures</a:t>
              </a:r>
            </a:p>
          </p:txBody>
        </p:sp>
        <p:sp>
          <p:nvSpPr>
            <p:cNvPr id="15" name="Rectangle: Rounded Corners 14">
              <a:extLst>
                <a:ext uri="{FF2B5EF4-FFF2-40B4-BE49-F238E27FC236}">
                  <a16:creationId xmlns:a16="http://schemas.microsoft.com/office/drawing/2014/main" id="{811A811D-22C0-FF98-0768-5A8191C42FE1}"/>
                </a:ext>
                <a:ext uri="{C183D7F6-B498-43B3-948B-1728B52AA6E4}">
                  <adec:decorative xmlns:adec="http://schemas.microsoft.com/office/drawing/2017/decorative" val="1"/>
                </a:ext>
              </a:extLst>
            </p:cNvPr>
            <p:cNvSpPr/>
            <p:nvPr/>
          </p:nvSpPr>
          <p:spPr>
            <a:xfrm>
              <a:off x="6934775" y="1832005"/>
              <a:ext cx="1691640" cy="1388852"/>
            </a:xfrm>
            <a:prstGeom prst="roundRect">
              <a:avLst/>
            </a:prstGeom>
            <a:no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Industry and Occupation</a:t>
              </a:r>
            </a:p>
          </p:txBody>
        </p:sp>
        <p:sp>
          <p:nvSpPr>
            <p:cNvPr id="16" name="Left Brace 15">
              <a:extLst>
                <a:ext uri="{FF2B5EF4-FFF2-40B4-BE49-F238E27FC236}">
                  <a16:creationId xmlns:a16="http://schemas.microsoft.com/office/drawing/2014/main" id="{5DDC23D8-A011-1343-5618-A273DB09828F}"/>
                </a:ext>
                <a:ext uri="{C183D7F6-B498-43B3-948B-1728B52AA6E4}">
                  <adec:decorative xmlns:adec="http://schemas.microsoft.com/office/drawing/2017/decorative" val="1"/>
                </a:ext>
              </a:extLst>
            </p:cNvPr>
            <p:cNvSpPr/>
            <p:nvPr/>
          </p:nvSpPr>
          <p:spPr>
            <a:xfrm>
              <a:off x="2198854" y="-246322"/>
              <a:ext cx="690114" cy="6731917"/>
            </a:xfrm>
            <a:prstGeom prst="leftBrace">
              <a:avLst/>
            </a:prstGeom>
            <a:noFill/>
            <a:ln w="19050" cap="flat" cmpd="sng" algn="ctr">
              <a:solidFill>
                <a:sysClr val="windowText" lastClr="000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C4F0878E-8817-F833-94ED-4CEFCD0F58D9}"/>
                </a:ext>
                <a:ext uri="{C183D7F6-B498-43B3-948B-1728B52AA6E4}">
                  <adec:decorative xmlns:adec="http://schemas.microsoft.com/office/drawing/2017/decorative" val="1"/>
                </a:ext>
              </a:extLst>
            </p:cNvPr>
            <p:cNvSpPr/>
            <p:nvPr/>
          </p:nvSpPr>
          <p:spPr>
            <a:xfrm>
              <a:off x="6934775" y="3325032"/>
              <a:ext cx="1691640" cy="1388852"/>
            </a:xfrm>
            <a:prstGeom prst="roundRect">
              <a:avLst/>
            </a:prstGeom>
            <a:noFill/>
            <a:ln w="19050" cap="flat" cmpd="sng" algn="ctr">
              <a:solidFill>
                <a:srgbClr val="156082">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Underlying Health Conditions</a:t>
              </a:r>
            </a:p>
          </p:txBody>
        </p:sp>
        <p:sp>
          <p:nvSpPr>
            <p:cNvPr id="18" name="TextBox 31">
              <a:extLst>
                <a:ext uri="{FF2B5EF4-FFF2-40B4-BE49-F238E27FC236}">
                  <a16:creationId xmlns:a16="http://schemas.microsoft.com/office/drawing/2014/main" id="{6F31886A-AD5C-46BF-A5BE-5CD1AD8A0908}"/>
                </a:ext>
                <a:ext uri="{C183D7F6-B498-43B3-948B-1728B52AA6E4}">
                  <adec:decorative xmlns:adec="http://schemas.microsoft.com/office/drawing/2017/decorative" val="1"/>
                </a:ext>
              </a:extLst>
            </p:cNvPr>
            <p:cNvSpPr txBox="1"/>
            <p:nvPr/>
          </p:nvSpPr>
          <p:spPr>
            <a:xfrm>
              <a:off x="-338751" y="2347780"/>
              <a:ext cx="2537605" cy="15437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noProof="0" dirty="0">
                  <a:solidFill>
                    <a:prstClr val="black"/>
                  </a:solidFill>
                  <a:latin typeface="Aptos" panose="02110004020202020204"/>
                </a:rPr>
                <a:t>Case Notification for Alpha Flu</a:t>
              </a:r>
              <a:endParaRPr lang="en-US" noProof="0" dirty="0">
                <a:solidFill>
                  <a:prstClr val="black"/>
                </a:solidFill>
                <a:latin typeface="Aptos" panose="02110004020202020204"/>
              </a:endParaRPr>
            </a:p>
          </p:txBody>
        </p:sp>
        <p:sp>
          <p:nvSpPr>
            <p:cNvPr id="19" name="Slide Number Placeholder 10">
              <a:extLst>
                <a:ext uri="{FF2B5EF4-FFF2-40B4-BE49-F238E27FC236}">
                  <a16:creationId xmlns:a16="http://schemas.microsoft.com/office/drawing/2014/main" id="{619AC388-0357-7754-AFC7-7641CC64E623}"/>
                </a:ext>
                <a:ext uri="{C183D7F6-B498-43B3-948B-1728B52AA6E4}">
                  <adec:decorative xmlns:adec="http://schemas.microsoft.com/office/drawing/2017/decorative" val="1"/>
                </a:ext>
              </a:extLst>
            </p:cNvPr>
            <p:cNvSpPr txBox="1">
              <a:spLocks/>
            </p:cNvSpPr>
            <p:nvPr/>
          </p:nvSpPr>
          <p:spPr>
            <a:xfrm>
              <a:off x="11462644" y="6400984"/>
              <a:ext cx="496705" cy="31153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eaLnBrk="0" fontAlgn="base" hangingPunct="0">
                <a:spcBef>
                  <a:spcPct val="0"/>
                </a:spcBef>
                <a:spcAft>
                  <a:spcPct val="0"/>
                </a:spcAft>
                <a:defRPr/>
              </a:pPr>
              <a:fld id="{BE1A0740-F252-4427-A288-A0F9AF0CD4D9}" type="slidenum">
                <a:rPr lang="en-US" noProof="0" smtClean="0"/>
                <a:pPr defTabSz="1219170" eaLnBrk="0" fontAlgn="base" hangingPunct="0">
                  <a:spcBef>
                    <a:spcPct val="0"/>
                  </a:spcBef>
                  <a:spcAft>
                    <a:spcPct val="0"/>
                  </a:spcAft>
                  <a:defRPr/>
                </a:pPr>
                <a:t>21</a:t>
              </a:fld>
              <a:endParaRPr lang="en-US" noProof="0" dirty="0"/>
            </a:p>
          </p:txBody>
        </p:sp>
      </p:grpSp>
      <p:sp>
        <p:nvSpPr>
          <p:cNvPr id="21" name="Rectangle: Rounded Corners 20">
            <a:extLst>
              <a:ext uri="{FF2B5EF4-FFF2-40B4-BE49-F238E27FC236}">
                <a16:creationId xmlns:a16="http://schemas.microsoft.com/office/drawing/2014/main" id="{38F5BFB9-CDC9-ADCE-08D7-293CA9973CAB}"/>
              </a:ext>
              <a:ext uri="{C183D7F6-B498-43B3-948B-1728B52AA6E4}">
                <adec:decorative xmlns:adec="http://schemas.microsoft.com/office/drawing/2017/decorative" val="1"/>
              </a:ext>
            </a:extLst>
          </p:cNvPr>
          <p:cNvSpPr/>
          <p:nvPr/>
        </p:nvSpPr>
        <p:spPr>
          <a:xfrm>
            <a:off x="4042988" y="400834"/>
            <a:ext cx="5237138" cy="462281"/>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rgbClr val="191919"/>
                </a:solidFill>
                <a:latin typeface="Aptos" panose="020B0004020202020204" pitchFamily="34" charset="0"/>
              </a:rPr>
              <a:t>*Condition-Specific Data Elements</a:t>
            </a:r>
          </a:p>
        </p:txBody>
      </p:sp>
      <p:sp>
        <p:nvSpPr>
          <p:cNvPr id="3" name="TextBox 2">
            <a:extLst>
              <a:ext uri="{FF2B5EF4-FFF2-40B4-BE49-F238E27FC236}">
                <a16:creationId xmlns:a16="http://schemas.microsoft.com/office/drawing/2014/main" id="{02226737-C18E-5559-CDD7-1E8CB8E7B724}"/>
              </a:ext>
              <a:ext uri="{C183D7F6-B498-43B3-948B-1728B52AA6E4}">
                <adec:decorative xmlns:adec="http://schemas.microsoft.com/office/drawing/2017/decorative" val="1"/>
              </a:ext>
            </a:extLst>
          </p:cNvPr>
          <p:cNvSpPr txBox="1"/>
          <p:nvPr/>
        </p:nvSpPr>
        <p:spPr>
          <a:xfrm>
            <a:off x="3093898" y="6611779"/>
            <a:ext cx="480576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noProof="0" dirty="0">
                <a:latin typeface="Nunito Sans" pitchFamily="2" charset="0"/>
                <a:ea typeface="Roboto Bold"/>
                <a:cs typeface="Roboto Bold"/>
              </a:rPr>
              <a:t>*GenV3 data elements to be included for alpha flu case notifications</a:t>
            </a:r>
          </a:p>
        </p:txBody>
      </p:sp>
      <p:sp>
        <p:nvSpPr>
          <p:cNvPr id="2" name="TextBox 1">
            <a:extLst>
              <a:ext uri="{FF2B5EF4-FFF2-40B4-BE49-F238E27FC236}">
                <a16:creationId xmlns:a16="http://schemas.microsoft.com/office/drawing/2014/main" id="{53803BFC-C11B-5F07-E926-5C3F18523C77}"/>
              </a:ext>
              <a:ext uri="{C183D7F6-B498-43B3-948B-1728B52AA6E4}">
                <adec:decorative xmlns:adec="http://schemas.microsoft.com/office/drawing/2017/decorative" val="1"/>
              </a:ext>
            </a:extLst>
          </p:cNvPr>
          <p:cNvSpPr txBox="1"/>
          <p:nvPr/>
        </p:nvSpPr>
        <p:spPr>
          <a:xfrm>
            <a:off x="8543465" y="6611779"/>
            <a:ext cx="3418886" cy="246221"/>
          </a:xfrm>
          <a:prstGeom prst="rect">
            <a:avLst/>
          </a:prstGeom>
          <a:noFill/>
        </p:spPr>
        <p:txBody>
          <a:bodyPr wrap="square" rtlCol="0">
            <a:spAutoFit/>
          </a:bodyPr>
          <a:lstStyle/>
          <a:p>
            <a:pPr algn="l"/>
            <a:r>
              <a:rPr lang="en-US" sz="1000" noProof="0" dirty="0">
                <a:solidFill>
                  <a:srgbClr val="000000"/>
                </a:solidFill>
                <a:latin typeface="Roboto Bold" panose="02000000000000000000" pitchFamily="2" charset="0"/>
                <a:hlinkClick r:id="rId3" action="ppaction://hlinksldjump"/>
              </a:rPr>
              <a:t>Section 508 alternative text version available on slide 28   </a:t>
            </a:r>
            <a:endParaRPr lang="en-US" sz="1000" noProof="0" dirty="0">
              <a:solidFill>
                <a:srgbClr val="000000"/>
              </a:solidFill>
              <a:latin typeface="Roboto Bold" panose="02000000000000000000" pitchFamily="2" charset="0"/>
            </a:endParaRPr>
          </a:p>
        </p:txBody>
      </p:sp>
      <p:sp>
        <p:nvSpPr>
          <p:cNvPr id="5" name="Slide Number Placeholder 4">
            <a:extLst>
              <a:ext uri="{FF2B5EF4-FFF2-40B4-BE49-F238E27FC236}">
                <a16:creationId xmlns:a16="http://schemas.microsoft.com/office/drawing/2014/main" id="{F7DD63CD-2138-2218-96FF-DB46EB7B423F}"/>
              </a:ext>
              <a:ext uri="{C183D7F6-B498-43B3-948B-1728B52AA6E4}">
                <adec:decorative xmlns:adec="http://schemas.microsoft.com/office/drawing/2017/decorative" val="1"/>
              </a:ext>
            </a:extLst>
          </p:cNvPr>
          <p:cNvSpPr>
            <a:spLocks noGrp="1"/>
          </p:cNvSpPr>
          <p:nvPr>
            <p:ph type="sldNum" sz="quarter" idx="4"/>
          </p:nvPr>
        </p:nvSpPr>
        <p:spPr/>
        <p:txBody>
          <a:bodyPr/>
          <a:lstStyle/>
          <a:p>
            <a:pPr algn="l"/>
            <a:fld id="{7FC2952A-0647-46EA-8310-EDCEE27AFBD9}" type="slidenum">
              <a:rPr lang="en-US" noProof="0" smtClean="0"/>
              <a:pPr algn="l"/>
              <a:t>21</a:t>
            </a:fld>
            <a:endParaRPr lang="en-US" noProof="0" dirty="0"/>
          </a:p>
        </p:txBody>
      </p:sp>
    </p:spTree>
    <p:extLst>
      <p:ext uri="{BB962C8B-B14F-4D97-AF65-F5344CB8AC3E}">
        <p14:creationId xmlns:p14="http://schemas.microsoft.com/office/powerpoint/2010/main" val="3688664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4871F-D878-1B05-EBE6-A5FC190DD705}"/>
              </a:ext>
            </a:extLst>
          </p:cNvPr>
          <p:cNvSpPr>
            <a:spLocks noGrp="1"/>
          </p:cNvSpPr>
          <p:nvPr>
            <p:ph type="title"/>
          </p:nvPr>
        </p:nvSpPr>
        <p:spPr/>
        <p:txBody>
          <a:bodyPr/>
          <a:lstStyle/>
          <a:p>
            <a:r>
              <a:rPr lang="en-US">
                <a:latin typeface="Arial" panose="020B0604020202020204" pitchFamily="34" charset="0"/>
              </a:rPr>
              <a:t>Publish for Jurisdictional Review</a:t>
            </a:r>
          </a:p>
        </p:txBody>
      </p:sp>
      <p:sp>
        <p:nvSpPr>
          <p:cNvPr id="4" name="Text Placeholder 3">
            <a:extLst>
              <a:ext uri="{FF2B5EF4-FFF2-40B4-BE49-F238E27FC236}">
                <a16:creationId xmlns:a16="http://schemas.microsoft.com/office/drawing/2014/main" id="{03BE794A-787B-215D-0C6E-395125C1E72B}"/>
              </a:ext>
            </a:extLst>
          </p:cNvPr>
          <p:cNvSpPr>
            <a:spLocks noGrp="1"/>
          </p:cNvSpPr>
          <p:nvPr>
            <p:ph type="body" sz="quarter" idx="10"/>
          </p:nvPr>
        </p:nvSpPr>
        <p:spPr/>
        <p:txBody>
          <a:bodyPr/>
          <a:lstStyle/>
          <a:p>
            <a:r>
              <a:rPr lang="en-US" sz="2200">
                <a:latin typeface="Nunito Sans Normal"/>
              </a:rPr>
              <a:t>Share MMG for jurisdictions to review and provide feedback ahead of any implementation</a:t>
            </a:r>
          </a:p>
          <a:p>
            <a:endParaRPr lang="en-US" sz="2200">
              <a:latin typeface="Nunito Sans Normal"/>
            </a:endParaRPr>
          </a:p>
          <a:p>
            <a:r>
              <a:rPr lang="en-US" sz="2200">
                <a:latin typeface="Nunito Sans Normal"/>
              </a:rPr>
              <a:t>We are proposing to add two questions for programs to answer for each condition-specific data element beyond what is in GenV3. These answers will be made available to jurisdictions as part of the review. </a:t>
            </a:r>
          </a:p>
          <a:p>
            <a:pPr marL="914400" lvl="1" indent="-457200">
              <a:buFont typeface="+mj-lt"/>
              <a:buAutoNum type="arabicPeriod"/>
            </a:pPr>
            <a:r>
              <a:rPr lang="en-US" sz="2200">
                <a:latin typeface="Nunito Sans Normal"/>
              </a:rPr>
              <a:t>How will the CDC program use this data to support public health action?</a:t>
            </a:r>
          </a:p>
          <a:p>
            <a:pPr marL="914400" lvl="1" indent="-457200">
              <a:buFont typeface="+mj-lt"/>
              <a:buAutoNum type="arabicPeriod"/>
            </a:pPr>
            <a:r>
              <a:rPr lang="en-US" sz="2200">
                <a:latin typeface="Nunito Sans Normal"/>
              </a:rPr>
              <a:t>How should jurisdictions expect to collect this information? </a:t>
            </a:r>
          </a:p>
          <a:p>
            <a:pPr lvl="2"/>
            <a:r>
              <a:rPr lang="en-US" sz="2200">
                <a:latin typeface="Nunito Sans Normal"/>
              </a:rPr>
              <a:t>For example, what data sources, transformations, and mappings are necessary for collecting this information? </a:t>
            </a:r>
          </a:p>
        </p:txBody>
      </p:sp>
      <p:sp>
        <p:nvSpPr>
          <p:cNvPr id="5" name="Slide Number Placeholder 4">
            <a:extLst>
              <a:ext uri="{FF2B5EF4-FFF2-40B4-BE49-F238E27FC236}">
                <a16:creationId xmlns:a16="http://schemas.microsoft.com/office/drawing/2014/main" id="{7D5AE403-AB43-F152-69F5-AB1890FE0B3A}"/>
              </a:ext>
            </a:extLst>
          </p:cNvPr>
          <p:cNvSpPr>
            <a:spLocks noGrp="1"/>
          </p:cNvSpPr>
          <p:nvPr>
            <p:ph type="sldNum" sz="quarter" idx="4"/>
          </p:nvPr>
        </p:nvSpPr>
        <p:spPr/>
        <p:txBody>
          <a:bodyPr/>
          <a:lstStyle/>
          <a:p>
            <a:pPr algn="l"/>
            <a:fld id="{7FC2952A-0647-46EA-8310-EDCEE27AFBD9}" type="slidenum">
              <a:rPr lang="en-US" smtClean="0"/>
              <a:pPr algn="l"/>
              <a:t>22</a:t>
            </a:fld>
            <a:endParaRPr lang="en-US"/>
          </a:p>
        </p:txBody>
      </p:sp>
    </p:spTree>
    <p:extLst>
      <p:ext uri="{BB962C8B-B14F-4D97-AF65-F5344CB8AC3E}">
        <p14:creationId xmlns:p14="http://schemas.microsoft.com/office/powerpoint/2010/main" val="2959381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8EFBADF-B544-F085-7BBD-DBF35B7D739F}"/>
              </a:ext>
            </a:extLst>
          </p:cNvPr>
          <p:cNvSpPr>
            <a:spLocks noGrp="1"/>
          </p:cNvSpPr>
          <p:nvPr>
            <p:ph type="title"/>
          </p:nvPr>
        </p:nvSpPr>
        <p:spPr/>
        <p:txBody>
          <a:bodyPr/>
          <a:lstStyle/>
          <a:p>
            <a:r>
              <a:rPr lang="en-US">
                <a:latin typeface="Arial" panose="020B0604020202020204" pitchFamily="34" charset="0"/>
              </a:rPr>
              <a:t>Piloting and Cohorts</a:t>
            </a:r>
          </a:p>
        </p:txBody>
      </p:sp>
      <p:sp>
        <p:nvSpPr>
          <p:cNvPr id="9" name="Text Placeholder 8">
            <a:extLst>
              <a:ext uri="{FF2B5EF4-FFF2-40B4-BE49-F238E27FC236}">
                <a16:creationId xmlns:a16="http://schemas.microsoft.com/office/drawing/2014/main" id="{E8F117A7-CBAF-2B06-0FDD-AB9BD8DC9872}"/>
              </a:ext>
            </a:extLst>
          </p:cNvPr>
          <p:cNvSpPr>
            <a:spLocks noGrp="1"/>
          </p:cNvSpPr>
          <p:nvPr>
            <p:ph type="body" sz="quarter" idx="10"/>
          </p:nvPr>
        </p:nvSpPr>
        <p:spPr/>
        <p:txBody>
          <a:bodyPr/>
          <a:lstStyle/>
          <a:p>
            <a:r>
              <a:rPr lang="en-US" sz="2200">
                <a:latin typeface="Nunito Sans Normal"/>
              </a:rPr>
              <a:t>After completion of each Generic v3-aligned condition-specific guide, we will hold a pilot like the current Generic v3 pilot</a:t>
            </a:r>
          </a:p>
          <a:p>
            <a:pPr marL="0" indent="0">
              <a:buNone/>
            </a:pPr>
            <a:endParaRPr lang="en-US" sz="2200">
              <a:latin typeface="Nunito Sans Normal"/>
            </a:endParaRPr>
          </a:p>
          <a:p>
            <a:r>
              <a:rPr lang="en-US" sz="2200">
                <a:latin typeface="Nunito Sans Normal"/>
              </a:rPr>
              <a:t>Feedback from the pilot will inform the final guide</a:t>
            </a:r>
          </a:p>
          <a:p>
            <a:pPr marL="0" indent="0">
              <a:buNone/>
            </a:pPr>
            <a:endParaRPr lang="en-US" sz="2200">
              <a:latin typeface="Nunito Sans Normal"/>
            </a:endParaRPr>
          </a:p>
          <a:p>
            <a:r>
              <a:rPr lang="en-US" sz="2200">
                <a:latin typeface="Nunito Sans Normal"/>
              </a:rPr>
              <a:t>We will offer cohorts the same way cohorts are offered for the current GenV2-aligned guides</a:t>
            </a:r>
          </a:p>
        </p:txBody>
      </p:sp>
      <p:sp>
        <p:nvSpPr>
          <p:cNvPr id="5" name="Slide Number Placeholder 4">
            <a:extLst>
              <a:ext uri="{FF2B5EF4-FFF2-40B4-BE49-F238E27FC236}">
                <a16:creationId xmlns:a16="http://schemas.microsoft.com/office/drawing/2014/main" id="{9514BA95-DDF2-766A-D0CA-DE0B4A16B371}"/>
              </a:ext>
            </a:extLst>
          </p:cNvPr>
          <p:cNvSpPr>
            <a:spLocks noGrp="1"/>
          </p:cNvSpPr>
          <p:nvPr>
            <p:ph type="sldNum" sz="quarter" idx="4"/>
          </p:nvPr>
        </p:nvSpPr>
        <p:spPr/>
        <p:txBody>
          <a:bodyPr/>
          <a:lstStyle/>
          <a:p>
            <a:pPr algn="ctr"/>
            <a:fld id="{7FC2952A-0647-46EA-8310-EDCEE27AFBD9}" type="slidenum">
              <a:rPr lang="en-US" smtClean="0"/>
              <a:pPr algn="ctr"/>
              <a:t>23</a:t>
            </a:fld>
            <a:endParaRPr lang="en-US"/>
          </a:p>
        </p:txBody>
      </p:sp>
    </p:spTree>
    <p:extLst>
      <p:ext uri="{BB962C8B-B14F-4D97-AF65-F5344CB8AC3E}">
        <p14:creationId xmlns:p14="http://schemas.microsoft.com/office/powerpoint/2010/main" val="2749454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FD73-13EC-7DCB-40E9-57ACCA1823AA}"/>
              </a:ext>
            </a:extLst>
          </p:cNvPr>
          <p:cNvSpPr>
            <a:spLocks noGrp="1"/>
          </p:cNvSpPr>
          <p:nvPr>
            <p:ph type="title"/>
          </p:nvPr>
        </p:nvSpPr>
        <p:spPr/>
        <p:txBody>
          <a:bodyPr/>
          <a:lstStyle/>
          <a:p>
            <a:r>
              <a:rPr lang="en-US">
                <a:latin typeface="Arial" panose="020B0604020202020204" pitchFamily="34" charset="0"/>
              </a:rPr>
              <a:t>Upcoming Work</a:t>
            </a:r>
          </a:p>
        </p:txBody>
      </p:sp>
      <p:sp>
        <p:nvSpPr>
          <p:cNvPr id="4" name="Text Placeholder 3">
            <a:extLst>
              <a:ext uri="{FF2B5EF4-FFF2-40B4-BE49-F238E27FC236}">
                <a16:creationId xmlns:a16="http://schemas.microsoft.com/office/drawing/2014/main" id="{1A2A8683-8C49-4198-7CED-E7BE5E03DE0E}"/>
              </a:ext>
            </a:extLst>
          </p:cNvPr>
          <p:cNvSpPr>
            <a:spLocks noGrp="1"/>
          </p:cNvSpPr>
          <p:nvPr>
            <p:ph type="body" sz="quarter" idx="10"/>
          </p:nvPr>
        </p:nvSpPr>
        <p:spPr/>
        <p:txBody>
          <a:bodyPr/>
          <a:lstStyle/>
          <a:p>
            <a:r>
              <a:rPr lang="en-US" sz="2200" dirty="0">
                <a:latin typeface="Nunito Sans Normal"/>
              </a:rPr>
              <a:t>Currently have 21 GenV2-based condition-specific MMGs that will need to move through this process</a:t>
            </a:r>
          </a:p>
          <a:p>
            <a:r>
              <a:rPr lang="en-US" sz="2200" dirty="0">
                <a:latin typeface="Nunito Sans Normal"/>
              </a:rPr>
              <a:t>MMGs will be divided into groups and updated in phases over the next several months</a:t>
            </a:r>
          </a:p>
          <a:p>
            <a:r>
              <a:rPr lang="en-US" sz="2200" dirty="0">
                <a:latin typeface="Nunito Sans Normal"/>
              </a:rPr>
              <a:t>MMGs will be grouped and prioritized based on criteria such as:</a:t>
            </a:r>
          </a:p>
          <a:p>
            <a:pPr lvl="1"/>
            <a:r>
              <a:rPr lang="en-US" sz="2200" dirty="0">
                <a:latin typeface="Nunito Sans Normal"/>
              </a:rPr>
              <a:t>Potential to be needed for response</a:t>
            </a:r>
          </a:p>
          <a:p>
            <a:pPr lvl="1"/>
            <a:r>
              <a:rPr lang="en-US" sz="2200" dirty="0">
                <a:latin typeface="Nunito Sans Normal"/>
              </a:rPr>
              <a:t>Program readiness</a:t>
            </a:r>
          </a:p>
          <a:p>
            <a:pPr lvl="1"/>
            <a:r>
              <a:rPr lang="en-US" sz="2200" dirty="0">
                <a:latin typeface="Nunito Sans Normal"/>
              </a:rPr>
              <a:t>Potential to transition jurisdictions from legacy formats</a:t>
            </a:r>
          </a:p>
          <a:p>
            <a:r>
              <a:rPr lang="en-US" sz="2200" dirty="0">
                <a:latin typeface="Nunito Sans Normal"/>
              </a:rPr>
              <a:t>Preparing to start first group this fall – finalizing with programs</a:t>
            </a:r>
          </a:p>
          <a:p>
            <a:pPr lvl="1"/>
            <a:r>
              <a:rPr lang="en-US" sz="2200" dirty="0">
                <a:latin typeface="Nunito Sans Normal"/>
              </a:rPr>
              <a:t>Foodborne and Diarrheal Diseases (FDD), Tickborne and Rickettsial Diseases (TBRD), and Sexually Transmitted Diseases (STD), and hepatitis in consideration for group 1</a:t>
            </a:r>
          </a:p>
          <a:p>
            <a:endParaRPr lang="en-US" sz="2200" dirty="0">
              <a:latin typeface="Nunito Sans Normal"/>
            </a:endParaRPr>
          </a:p>
        </p:txBody>
      </p:sp>
      <p:sp>
        <p:nvSpPr>
          <p:cNvPr id="5" name="Slide Number Placeholder 4">
            <a:extLst>
              <a:ext uri="{FF2B5EF4-FFF2-40B4-BE49-F238E27FC236}">
                <a16:creationId xmlns:a16="http://schemas.microsoft.com/office/drawing/2014/main" id="{35E2DC30-64AF-1436-D660-3C470B8AC71D}"/>
              </a:ext>
            </a:extLst>
          </p:cNvPr>
          <p:cNvSpPr>
            <a:spLocks noGrp="1"/>
          </p:cNvSpPr>
          <p:nvPr>
            <p:ph type="sldNum" sz="quarter" idx="4"/>
          </p:nvPr>
        </p:nvSpPr>
        <p:spPr/>
        <p:txBody>
          <a:bodyPr/>
          <a:lstStyle/>
          <a:p>
            <a:pPr algn="l"/>
            <a:fld id="{7FC2952A-0647-46EA-8310-EDCEE27AFBD9}" type="slidenum">
              <a:rPr lang="en-US" smtClean="0"/>
              <a:pPr algn="l"/>
              <a:t>24</a:t>
            </a:fld>
            <a:endParaRPr lang="en-US"/>
          </a:p>
        </p:txBody>
      </p:sp>
    </p:spTree>
    <p:extLst>
      <p:ext uri="{BB962C8B-B14F-4D97-AF65-F5344CB8AC3E}">
        <p14:creationId xmlns:p14="http://schemas.microsoft.com/office/powerpoint/2010/main" val="2176822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D62D2-C49F-BD24-A615-1B7C5436AF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4D873C-7820-CFE9-B084-473F43B4BD76}"/>
              </a:ext>
              <a:ext uri="{C183D7F6-B498-43B3-948B-1728B52AA6E4}">
                <adec:decorative xmlns:adec="http://schemas.microsoft.com/office/drawing/2017/decorative" val="1"/>
              </a:ext>
            </a:extLst>
          </p:cNvPr>
          <p:cNvSpPr>
            <a:spLocks noGrp="1"/>
          </p:cNvSpPr>
          <p:nvPr>
            <p:ph type="sldNum" sz="quarter" idx="4"/>
          </p:nvPr>
        </p:nvSpPr>
        <p:spPr/>
        <p:txBody>
          <a:bodyPr/>
          <a:lstStyle/>
          <a:p>
            <a:pPr algn="r"/>
            <a:fld id="{7FC2952A-0647-46EA-8310-EDCEE27AFBD9}" type="slidenum">
              <a:rPr lang="en-US" smtClean="0"/>
              <a:pPr algn="r"/>
              <a:t>25</a:t>
            </a:fld>
            <a:endParaRPr lang="en-US"/>
          </a:p>
        </p:txBody>
      </p:sp>
      <p:pic>
        <p:nvPicPr>
          <p:cNvPr id="10" name="Picture Placeholder 9" descr="A cut out of a head on paper with a lightbulb in the center of the head. The cutout is surrounded by other head paper cut outs with a question mark in each one.">
            <a:extLst>
              <a:ext uri="{FF2B5EF4-FFF2-40B4-BE49-F238E27FC236}">
                <a16:creationId xmlns:a16="http://schemas.microsoft.com/office/drawing/2014/main" id="{04F910BD-988E-645B-58E0-AD631DD1A8B0}"/>
              </a:ext>
              <a:ext uri="{C183D7F6-B498-43B3-948B-1728B52AA6E4}">
                <adec:decorative xmlns:adec="http://schemas.microsoft.com/office/drawing/2017/decorative" val="1"/>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316" r="16316"/>
          <a:stretch>
            <a:fillRect/>
          </a:stretch>
        </p:blipFill>
        <p:spPr>
          <a:xfrm>
            <a:off x="0" y="1328738"/>
            <a:ext cx="5586413" cy="5529262"/>
          </a:xfrm>
          <a:prstGeom prst="rect">
            <a:avLst/>
          </a:prstGeom>
        </p:spPr>
      </p:pic>
      <p:sp>
        <p:nvSpPr>
          <p:cNvPr id="4" name="Title 3">
            <a:extLst>
              <a:ext uri="{FF2B5EF4-FFF2-40B4-BE49-F238E27FC236}">
                <a16:creationId xmlns:a16="http://schemas.microsoft.com/office/drawing/2014/main" id="{26EE1F69-A00C-DB56-4A3E-98B340EE034C}"/>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Arial" panose="020B0604020202020204" pitchFamily="34" charset="0"/>
              </a:rPr>
              <a:t>Q&amp;A</a:t>
            </a:r>
          </a:p>
        </p:txBody>
      </p:sp>
    </p:spTree>
    <p:extLst>
      <p:ext uri="{BB962C8B-B14F-4D97-AF65-F5344CB8AC3E}">
        <p14:creationId xmlns:p14="http://schemas.microsoft.com/office/powerpoint/2010/main" val="3647766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BBF10-DDE1-74B7-8C09-21C951078954}"/>
              </a:ext>
            </a:extLst>
          </p:cNvPr>
          <p:cNvSpPr>
            <a:spLocks noGrp="1"/>
          </p:cNvSpPr>
          <p:nvPr>
            <p:ph type="title"/>
          </p:nvPr>
        </p:nvSpPr>
        <p:spPr>
          <a:xfrm>
            <a:off x="1417835" y="589656"/>
            <a:ext cx="9339208" cy="994143"/>
          </a:xfrm>
        </p:spPr>
        <p:txBody>
          <a:bodyPr/>
          <a:lstStyle/>
          <a:p>
            <a:r>
              <a:rPr lang="en-US" dirty="0"/>
              <a:t>                            Thank you!</a:t>
            </a:r>
            <a:br>
              <a:rPr lang="en-US" dirty="0"/>
            </a:br>
            <a:r>
              <a:rPr lang="en-US" dirty="0"/>
              <a:t>      Next NNDSS eSHARE: July 21, 2026</a:t>
            </a:r>
          </a:p>
        </p:txBody>
      </p:sp>
      <p:sp>
        <p:nvSpPr>
          <p:cNvPr id="6" name="Text Placeholder 5">
            <a:extLst>
              <a:ext uri="{FF2B5EF4-FFF2-40B4-BE49-F238E27FC236}">
                <a16:creationId xmlns:a16="http://schemas.microsoft.com/office/drawing/2014/main" id="{0F6912A0-CD41-5991-AF67-16AC6343D9A3}"/>
              </a:ext>
            </a:extLst>
          </p:cNvPr>
          <p:cNvSpPr>
            <a:spLocks noGrp="1"/>
          </p:cNvSpPr>
          <p:nvPr>
            <p:ph type="body" sz="quarter" idx="14"/>
          </p:nvPr>
        </p:nvSpPr>
        <p:spPr>
          <a:xfrm>
            <a:off x="692054" y="4254358"/>
            <a:ext cx="8484895" cy="1876509"/>
          </a:xfrm>
        </p:spPr>
        <p:txBody>
          <a:bodyPr/>
          <a:lstStyle/>
          <a:p>
            <a:pPr>
              <a:spcBef>
                <a:spcPts val="0"/>
              </a:spcBef>
            </a:pPr>
            <a:r>
              <a:rPr lang="en-US" b="0" dirty="0">
                <a:latin typeface="+mn-lt"/>
              </a:rPr>
              <a:t>For more information, contact CDC</a:t>
            </a:r>
          </a:p>
          <a:p>
            <a:pPr>
              <a:spcBef>
                <a:spcPts val="0"/>
              </a:spcBef>
            </a:pPr>
            <a:r>
              <a:rPr lang="en-US" b="0" dirty="0">
                <a:latin typeface="+mn-lt"/>
              </a:rPr>
              <a:t>1-800-CDC-INFO (232-4636)</a:t>
            </a:r>
          </a:p>
          <a:p>
            <a:pPr>
              <a:spcBef>
                <a:spcPts val="0"/>
              </a:spcBef>
            </a:pPr>
            <a:r>
              <a:rPr lang="en-US" b="0" dirty="0">
                <a:latin typeface="+mn-lt"/>
              </a:rPr>
              <a:t>TTY:  1-888-232-6348  </a:t>
            </a:r>
            <a:r>
              <a:rPr lang="en-US" b="0" u="sng" dirty="0">
                <a:latin typeface="+mn-lt"/>
                <a:hlinkClick r:id="rId3">
                  <a:extLst>
                    <a:ext uri="{A12FA001-AC4F-418D-AE19-62706E023703}">
                      <ahyp:hlinkClr xmlns:ahyp="http://schemas.microsoft.com/office/drawing/2018/hyperlinkcolor" val="tx"/>
                    </a:ext>
                  </a:extLst>
                </a:hlinkClick>
              </a:rPr>
              <a:t>https://www.cdc.gov/</a:t>
            </a:r>
            <a:endParaRPr lang="en-US" b="0" u="sng" dirty="0">
              <a:latin typeface="+mn-lt"/>
            </a:endParaRPr>
          </a:p>
          <a:p>
            <a:pPr>
              <a:spcBef>
                <a:spcPts val="0"/>
              </a:spcBef>
            </a:pPr>
            <a:r>
              <a:rPr lang="en-US" b="0" dirty="0">
                <a:latin typeface="+mn-lt"/>
              </a:rPr>
              <a:t>Follow us on social @CDCgov</a:t>
            </a:r>
          </a:p>
          <a:p>
            <a:endParaRPr lang="en-US" b="0" dirty="0">
              <a:latin typeface="+mn-lt"/>
            </a:endParaRPr>
          </a:p>
          <a:p>
            <a:r>
              <a:rPr lang="en-US" b="0" dirty="0">
                <a:latin typeface="+mn-lt"/>
              </a:rPr>
              <a:t>The findings and conclusions in this report are those of the authors and do not necessarily represent the official position of the U. S. Centers for Disease Control and Prevention.</a:t>
            </a:r>
          </a:p>
          <a:p>
            <a:endParaRPr lang="en-US" dirty="0"/>
          </a:p>
        </p:txBody>
      </p:sp>
      <p:grpSp>
        <p:nvGrpSpPr>
          <p:cNvPr id="39" name="Group 38" descr="Links to subscribing to case surveillance news, accessing NNDSS' Technical Resource Center, Emailing EDX for technical help, and learning about cse surveillance modernization. ">
            <a:extLst>
              <a:ext uri="{FF2B5EF4-FFF2-40B4-BE49-F238E27FC236}">
                <a16:creationId xmlns:a16="http://schemas.microsoft.com/office/drawing/2014/main" id="{51990EA4-9594-82E9-C98C-413C6312E266}"/>
              </a:ext>
            </a:extLst>
          </p:cNvPr>
          <p:cNvGrpSpPr/>
          <p:nvPr/>
        </p:nvGrpSpPr>
        <p:grpSpPr>
          <a:xfrm>
            <a:off x="352421" y="2117824"/>
            <a:ext cx="11487157" cy="1275864"/>
            <a:chOff x="352421" y="2117824"/>
            <a:chExt cx="11487157" cy="1275864"/>
          </a:xfrm>
        </p:grpSpPr>
        <p:pic>
          <p:nvPicPr>
            <p:cNvPr id="24" name="Graphic 23" descr="Open book with solid fill">
              <a:extLst>
                <a:ext uri="{FF2B5EF4-FFF2-40B4-BE49-F238E27FC236}">
                  <a16:creationId xmlns:a16="http://schemas.microsoft.com/office/drawing/2014/main" id="{B7922A57-FC24-665B-E16A-76E0E9EAC9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73440" y="2117824"/>
              <a:ext cx="777735" cy="653418"/>
            </a:xfrm>
            <a:prstGeom prst="rect">
              <a:avLst/>
            </a:prstGeom>
          </p:spPr>
        </p:pic>
        <p:sp>
          <p:nvSpPr>
            <p:cNvPr id="26" name="Content Placeholder 2" descr="Open book with solid fill">
              <a:extLst>
                <a:ext uri="{FF2B5EF4-FFF2-40B4-BE49-F238E27FC236}">
                  <a16:creationId xmlns:a16="http://schemas.microsoft.com/office/drawing/2014/main" id="{46CDB57B-05AB-A902-2766-3C66EBC419B7}"/>
                </a:ext>
              </a:extLst>
            </p:cNvPr>
            <p:cNvSpPr txBox="1">
              <a:spLocks/>
            </p:cNvSpPr>
            <p:nvPr/>
          </p:nvSpPr>
          <p:spPr bwMode="auto">
            <a:xfrm>
              <a:off x="352421" y="2810615"/>
              <a:ext cx="2705205"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FFFFFF"/>
                  </a:solidFill>
                  <a:effectLst/>
                  <a:uLnTx/>
                  <a:uFillTx/>
                  <a:latin typeface="Nunito Sans Normal"/>
                </a:rPr>
                <a:t>Subscribe to </a:t>
              </a:r>
              <a:br>
                <a:rPr kumimoji="0" lang="en-US" altLang="en-US" sz="1800" b="0" i="0" u="none" strike="noStrike" kern="1200" cap="none" spc="0" normalizeH="0" baseline="0" noProof="0" dirty="0">
                  <a:ln>
                    <a:noFill/>
                  </a:ln>
                  <a:solidFill>
                    <a:srgbClr val="FFFFFF"/>
                  </a:solidFill>
                  <a:effectLst/>
                  <a:uLnTx/>
                  <a:uFillTx/>
                  <a:latin typeface="Nunito Sans Normal"/>
                </a:rPr>
              </a:br>
              <a:r>
                <a:rPr kumimoji="0" lang="en-US" altLang="en-US" sz="1800" b="0" i="1" u="none" strike="noStrike" kern="1200" cap="none" spc="0" normalizeH="0" baseline="0" noProof="0" dirty="0">
                  <a:ln>
                    <a:noFill/>
                  </a:ln>
                  <a:solidFill>
                    <a:srgbClr val="FFFFFF"/>
                  </a:solidFill>
                  <a:effectLst/>
                  <a:uLnTx/>
                  <a:uFillTx/>
                  <a:latin typeface="Nunito Sans Normal"/>
                  <a:hlinkClick r:id="rId5">
                    <a:extLst>
                      <a:ext uri="{A12FA001-AC4F-418D-AE19-62706E023703}">
                        <ahyp:hlinkClr xmlns:ahyp="http://schemas.microsoft.com/office/drawing/2018/hyperlinkcolor" val="tx"/>
                      </a:ext>
                    </a:extLst>
                  </a:hlinkClick>
                </a:rPr>
                <a:t>Case Surveillance News</a:t>
              </a:r>
              <a:endParaRPr kumimoji="0" lang="en-US" altLang="en-US" sz="1800" b="0" i="0" u="none" strike="noStrike" kern="1200" cap="none" spc="0" normalizeH="0" baseline="0" noProof="0" dirty="0">
                <a:ln>
                  <a:noFill/>
                </a:ln>
                <a:solidFill>
                  <a:srgbClr val="FFFFFF"/>
                </a:solidFill>
                <a:effectLst/>
                <a:uLnTx/>
                <a:uFillTx/>
                <a:latin typeface="Nunito Sans Normal"/>
              </a:endParaRPr>
            </a:p>
          </p:txBody>
        </p:sp>
        <p:pic>
          <p:nvPicPr>
            <p:cNvPr id="28" name="Graphic 27" descr="Blueprint with solid fill">
              <a:extLst>
                <a:ext uri="{FF2B5EF4-FFF2-40B4-BE49-F238E27FC236}">
                  <a16:creationId xmlns:a16="http://schemas.microsoft.com/office/drawing/2014/main" id="{7C6F510B-35DA-958A-B4FA-EBED3936E15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56767" y="2117824"/>
              <a:ext cx="777735" cy="653418"/>
            </a:xfrm>
            <a:prstGeom prst="rect">
              <a:avLst/>
            </a:prstGeom>
          </p:spPr>
        </p:pic>
        <p:sp>
          <p:nvSpPr>
            <p:cNvPr id="30" name="Content Placeholder 2" descr="Link to Access NNDSS' Technical Resource Center. ">
              <a:extLst>
                <a:ext uri="{FF2B5EF4-FFF2-40B4-BE49-F238E27FC236}">
                  <a16:creationId xmlns:a16="http://schemas.microsoft.com/office/drawing/2014/main" id="{5E8C3E70-C022-497E-AD7E-35FFED5E1598}"/>
                </a:ext>
              </a:extLst>
            </p:cNvPr>
            <p:cNvSpPr txBox="1">
              <a:spLocks/>
            </p:cNvSpPr>
            <p:nvPr/>
          </p:nvSpPr>
          <p:spPr bwMode="auto">
            <a:xfrm>
              <a:off x="3252431" y="2810615"/>
              <a:ext cx="2705206"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FFFFFF"/>
                  </a:solidFill>
                  <a:effectLst/>
                  <a:uLnTx/>
                  <a:uFillTx/>
                  <a:latin typeface="Nunito Sans Normal"/>
                </a:rPr>
                <a:t>Access NNDSS’ </a:t>
              </a:r>
              <a:r>
                <a:rPr kumimoji="0" lang="en-US" altLang="en-US" sz="1800" b="0" i="0" u="none" strike="noStrike" kern="1200" cap="none" spc="0" normalizeH="0" baseline="0" noProof="0" dirty="0">
                  <a:ln>
                    <a:noFill/>
                  </a:ln>
                  <a:solidFill>
                    <a:srgbClr val="FFFFFF"/>
                  </a:solidFill>
                  <a:effectLst/>
                  <a:uLnTx/>
                  <a:uFillTx/>
                  <a:latin typeface="Nunito Sans Normal"/>
                  <a:hlinkClick r:id="rId7">
                    <a:extLst>
                      <a:ext uri="{A12FA001-AC4F-418D-AE19-62706E023703}">
                        <ahyp:hlinkClr xmlns:ahyp="http://schemas.microsoft.com/office/drawing/2018/hyperlinkcolor" val="tx"/>
                      </a:ext>
                    </a:extLst>
                  </a:hlinkClick>
                </a:rPr>
                <a:t>Technical Resource Center</a:t>
              </a:r>
              <a:endParaRPr kumimoji="0" lang="en-US" altLang="en-US" sz="1800" b="0" i="0" u="none" strike="noStrike" kern="1200" cap="none" spc="0" normalizeH="0" baseline="0" noProof="0" dirty="0">
                <a:ln>
                  <a:noFill/>
                </a:ln>
                <a:solidFill>
                  <a:srgbClr val="FFFFFF"/>
                </a:solidFill>
                <a:effectLst/>
                <a:uLnTx/>
                <a:uFillTx/>
                <a:latin typeface="Nunito Sans Normal"/>
              </a:endParaRPr>
            </a:p>
          </p:txBody>
        </p:sp>
        <p:pic>
          <p:nvPicPr>
            <p:cNvPr id="32" name="Graphic 31" descr="Cloud Computing with solid fill">
              <a:extLst>
                <a:ext uri="{FF2B5EF4-FFF2-40B4-BE49-F238E27FC236}">
                  <a16:creationId xmlns:a16="http://schemas.microsoft.com/office/drawing/2014/main" id="{5B447411-149F-8CE7-2ADC-C8609E8B8F4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42228" y="2117824"/>
              <a:ext cx="777735" cy="653418"/>
            </a:xfrm>
            <a:prstGeom prst="rect">
              <a:avLst/>
            </a:prstGeom>
          </p:spPr>
        </p:pic>
        <p:sp>
          <p:nvSpPr>
            <p:cNvPr id="34" name="Content Placeholder 2" descr="Link to email - edx@cdc.gov for technical help. ">
              <a:extLst>
                <a:ext uri="{FF2B5EF4-FFF2-40B4-BE49-F238E27FC236}">
                  <a16:creationId xmlns:a16="http://schemas.microsoft.com/office/drawing/2014/main" id="{15B957E3-3007-7C00-B172-EE6B9A252F19}"/>
                </a:ext>
              </a:extLst>
            </p:cNvPr>
            <p:cNvSpPr txBox="1">
              <a:spLocks/>
            </p:cNvSpPr>
            <p:nvPr/>
          </p:nvSpPr>
          <p:spPr bwMode="auto">
            <a:xfrm>
              <a:off x="6079914" y="2810615"/>
              <a:ext cx="2705205"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FFFFFF"/>
                  </a:solidFill>
                  <a:effectLst/>
                  <a:uLnTx/>
                  <a:uFillTx/>
                  <a:latin typeface="Nunito Sans Normal"/>
                </a:rPr>
                <a:t>Email </a:t>
              </a:r>
              <a:r>
                <a:rPr kumimoji="0" lang="en-US" altLang="en-US" sz="1800" b="0" i="0" u="none" strike="noStrike" kern="1200" cap="none" spc="0" normalizeH="0" baseline="0" noProof="0" dirty="0">
                  <a:ln>
                    <a:noFill/>
                  </a:ln>
                  <a:solidFill>
                    <a:srgbClr val="FFFFFF"/>
                  </a:solidFill>
                  <a:effectLst/>
                  <a:uLnTx/>
                  <a:uFillTx/>
                  <a:latin typeface="Nunito Sans Normal"/>
                  <a:hlinkClick r:id="rId9">
                    <a:extLst>
                      <a:ext uri="{A12FA001-AC4F-418D-AE19-62706E023703}">
                        <ahyp:hlinkClr xmlns:ahyp="http://schemas.microsoft.com/office/drawing/2018/hyperlinkcolor" val="tx"/>
                      </a:ext>
                    </a:extLst>
                  </a:hlinkClick>
                </a:rPr>
                <a:t>edx@cdc.gov</a:t>
              </a:r>
              <a:r>
                <a:rPr kumimoji="0" lang="en-US" altLang="en-US" sz="1800" b="0" i="0" u="none" strike="noStrike" kern="1200" cap="none" spc="0" normalizeH="0" baseline="0" noProof="0" dirty="0">
                  <a:ln>
                    <a:noFill/>
                  </a:ln>
                  <a:solidFill>
                    <a:srgbClr val="FFFFFF"/>
                  </a:solidFill>
                  <a:effectLst/>
                  <a:uLnTx/>
                  <a:uFillTx/>
                  <a:latin typeface="Nunito Sans Normal"/>
                </a:rPr>
                <a:t> for technical help</a:t>
              </a:r>
            </a:p>
          </p:txBody>
        </p:sp>
        <p:pic>
          <p:nvPicPr>
            <p:cNvPr id="36" name="Graphic 35" descr="Blockchain with solid fill">
              <a:extLst>
                <a:ext uri="{FF2B5EF4-FFF2-40B4-BE49-F238E27FC236}">
                  <a16:creationId xmlns:a16="http://schemas.microsoft.com/office/drawing/2014/main" id="{8EFEC19C-5554-B849-8F2D-7EB2FC6195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82280" y="2117824"/>
              <a:ext cx="777735" cy="653418"/>
            </a:xfrm>
            <a:prstGeom prst="rect">
              <a:avLst/>
            </a:prstGeom>
          </p:spPr>
        </p:pic>
        <p:sp>
          <p:nvSpPr>
            <p:cNvPr id="38" name="Content Placeholder 2" descr="Link to learn about case surveillance modernization. ">
              <a:extLst>
                <a:ext uri="{FF2B5EF4-FFF2-40B4-BE49-F238E27FC236}">
                  <a16:creationId xmlns:a16="http://schemas.microsoft.com/office/drawing/2014/main" id="{F00E846F-C3D1-4694-FA93-67864A747E0E}"/>
                </a:ext>
              </a:extLst>
            </p:cNvPr>
            <p:cNvSpPr txBox="1">
              <a:spLocks/>
            </p:cNvSpPr>
            <p:nvPr/>
          </p:nvSpPr>
          <p:spPr bwMode="auto">
            <a:xfrm>
              <a:off x="8907390" y="2810615"/>
              <a:ext cx="2932188" cy="58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342900" rtl="0" eaLnBrk="1" fontAlgn="base" hangingPunct="1">
                <a:spcBef>
                  <a:spcPct val="20000"/>
                </a:spcBef>
                <a:spcAft>
                  <a:spcPct val="0"/>
                </a:spcAft>
                <a:buFont typeface="Arial" panose="020B0604020202020204" pitchFamily="34" charset="0"/>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1pPr>
              <a:lvl2pPr marL="557213" indent="-214313"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2pPr>
              <a:lvl3pPr marL="8572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 Next LT Pro" panose="020B0504020202020204" pitchFamily="34" charset="77"/>
                  <a:ea typeface="Helvetica Neue" panose="02000503000000020004" pitchFamily="2" charset="0"/>
                  <a:cs typeface="Helvetica Neue" panose="02000503000000020004" pitchFamily="2" charset="0"/>
                </a:defRPr>
              </a:lvl3pPr>
              <a:lvl4pPr marL="12001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4pPr>
              <a:lvl5pPr marL="1543050" indent="-171450" algn="l" defTabSz="342900" rtl="0" eaLnBrk="1" fontAlgn="base" hangingPunct="1">
                <a:spcBef>
                  <a:spcPct val="20000"/>
                </a:spcBef>
                <a:spcAft>
                  <a:spcPct val="0"/>
                </a:spcAft>
                <a:buClr>
                  <a:schemeClr val="tx1"/>
                </a:buClr>
                <a:buFont typeface="Arial" panose="020B0604020202020204" pitchFamily="34" charset="0"/>
                <a:buChar char="»"/>
                <a:defRPr sz="1500" kern="1200">
                  <a:solidFill>
                    <a:schemeClr val="tx1"/>
                  </a:solidFill>
                  <a:latin typeface="AvenirNext LT Pro Regular" panose="020B0504020202020204" pitchFamily="34" charset="77"/>
                  <a:ea typeface="Helvetica Neue" panose="02000503000000020004" pitchFamily="2" charset="0"/>
                  <a:cs typeface="Helvetica Neue" panose="02000503000000020004" pitchFamily="2"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457119"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FFFFFF"/>
                  </a:solidFill>
                  <a:effectLst/>
                  <a:uLnTx/>
                  <a:uFillTx/>
                  <a:latin typeface="Nunito Sans Normal"/>
                </a:rPr>
                <a:t>Learn about </a:t>
              </a:r>
              <a:r>
                <a:rPr kumimoji="0" lang="en-US" altLang="en-US" sz="1800" b="0" i="0" u="none" strike="noStrike" kern="1200" cap="none" spc="0" normalizeH="0" baseline="0" noProof="0" dirty="0">
                  <a:ln>
                    <a:noFill/>
                  </a:ln>
                  <a:solidFill>
                    <a:srgbClr val="FFFFFF"/>
                  </a:solidFill>
                  <a:effectLst/>
                  <a:uLnTx/>
                  <a:uFillTx/>
                  <a:latin typeface="Nunito Sans Normal"/>
                  <a:hlinkClick r:id="rId11">
                    <a:extLst>
                      <a:ext uri="{A12FA001-AC4F-418D-AE19-62706E023703}">
                        <ahyp:hlinkClr xmlns:ahyp="http://schemas.microsoft.com/office/drawing/2018/hyperlinkcolor" val="tx"/>
                      </a:ext>
                    </a:extLst>
                  </a:hlinkClick>
                </a:rPr>
                <a:t>case surveillance modernization</a:t>
              </a:r>
              <a:endParaRPr kumimoji="0" lang="en-US" altLang="en-US" sz="1800" b="0" i="0" u="none" strike="noStrike" kern="1200" cap="none" spc="0" normalizeH="0" baseline="0" noProof="0" dirty="0">
                <a:ln>
                  <a:noFill/>
                </a:ln>
                <a:solidFill>
                  <a:srgbClr val="FFFFFF"/>
                </a:solidFill>
                <a:effectLst/>
                <a:uLnTx/>
                <a:uFillTx/>
                <a:latin typeface="Nunito Sans Normal"/>
              </a:endParaRPr>
            </a:p>
          </p:txBody>
        </p:sp>
      </p:grpSp>
    </p:spTree>
    <p:extLst>
      <p:ext uri="{BB962C8B-B14F-4D97-AF65-F5344CB8AC3E}">
        <p14:creationId xmlns:p14="http://schemas.microsoft.com/office/powerpoint/2010/main" val="1380210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AFBD-EAB5-0A4F-9384-8AFFC9F926F5}"/>
              </a:ext>
            </a:extLst>
          </p:cNvPr>
          <p:cNvSpPr>
            <a:spLocks noGrp="1"/>
          </p:cNvSpPr>
          <p:nvPr>
            <p:ph type="title"/>
          </p:nvPr>
        </p:nvSpPr>
        <p:spPr/>
        <p:txBody>
          <a:bodyPr/>
          <a:lstStyle/>
          <a:p>
            <a:r>
              <a:rPr lang="en-US" dirty="0">
                <a:solidFill>
                  <a:schemeClr val="bg1"/>
                </a:solidFill>
                <a:latin typeface="Arial" panose="020B0604020202020204" pitchFamily="34" charset="0"/>
              </a:rPr>
              <a:t>Appendix:</a:t>
            </a:r>
          </a:p>
        </p:txBody>
      </p:sp>
      <p:sp>
        <p:nvSpPr>
          <p:cNvPr id="4" name="Text Placeholder 3">
            <a:extLst>
              <a:ext uri="{FF2B5EF4-FFF2-40B4-BE49-F238E27FC236}">
                <a16:creationId xmlns:a16="http://schemas.microsoft.com/office/drawing/2014/main" id="{3B5A0F25-32C5-E479-BA3A-6FC6DE140BA8}"/>
              </a:ext>
            </a:extLst>
          </p:cNvPr>
          <p:cNvSpPr>
            <a:spLocks noGrp="1"/>
          </p:cNvSpPr>
          <p:nvPr>
            <p:ph type="body" sz="quarter" idx="12"/>
          </p:nvPr>
        </p:nvSpPr>
        <p:spPr/>
        <p:txBody>
          <a:bodyPr/>
          <a:lstStyle/>
          <a:p>
            <a:r>
              <a:rPr lang="en-US" sz="2800" dirty="0">
                <a:solidFill>
                  <a:srgbClr val="FCCF85"/>
                </a:solidFill>
                <a:latin typeface="Arial" panose="020B0604020202020204" pitchFamily="34" charset="0"/>
              </a:rPr>
              <a:t>Accompanying Text </a:t>
            </a:r>
          </a:p>
        </p:txBody>
      </p:sp>
      <p:sp>
        <p:nvSpPr>
          <p:cNvPr id="5" name="Slide Number Placeholder 4">
            <a:extLst>
              <a:ext uri="{FF2B5EF4-FFF2-40B4-BE49-F238E27FC236}">
                <a16:creationId xmlns:a16="http://schemas.microsoft.com/office/drawing/2014/main" id="{7DE89B33-6388-1210-D187-BA3EB81C2F7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FFFFFF"/>
                </a:solidFill>
                <a:effectLst/>
                <a:uLnTx/>
                <a:uFillTx/>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a:ln>
                <a:noFill/>
              </a:ln>
              <a:solidFill>
                <a:srgbClr val="FFFFFF"/>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4214391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582D4-5306-A7E3-7B11-CBA4DF3891A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D2BA299-CFE4-14FF-249C-6CB3D3A42C2A}"/>
              </a:ext>
            </a:extLst>
          </p:cNvPr>
          <p:cNvSpPr>
            <a:spLocks noGrp="1"/>
          </p:cNvSpPr>
          <p:nvPr>
            <p:ph type="title"/>
          </p:nvPr>
        </p:nvSpPr>
        <p:spPr/>
        <p:txBody>
          <a:bodyPr/>
          <a:lstStyle/>
          <a:p>
            <a:r>
              <a:rPr lang="en-US" dirty="0">
                <a:latin typeface="Arial" panose="020B0604020202020204" pitchFamily="34" charset="0"/>
              </a:rPr>
              <a:t>Accompanying Text for Slide 21</a:t>
            </a:r>
            <a:br>
              <a:rPr lang="en-US" dirty="0">
                <a:latin typeface="Arial" panose="020B0604020202020204" pitchFamily="34" charset="0"/>
              </a:rPr>
            </a:br>
            <a:r>
              <a:rPr lang="en-US" sz="2400" b="0" dirty="0">
                <a:latin typeface="Arial" panose="020B0604020202020204" pitchFamily="34" charset="0"/>
              </a:rPr>
              <a:t>(Section 508 Compliant Text)</a:t>
            </a:r>
          </a:p>
        </p:txBody>
      </p:sp>
      <p:sp>
        <p:nvSpPr>
          <p:cNvPr id="9" name="Text Placeholder 8">
            <a:extLst>
              <a:ext uri="{FF2B5EF4-FFF2-40B4-BE49-F238E27FC236}">
                <a16:creationId xmlns:a16="http://schemas.microsoft.com/office/drawing/2014/main" id="{E664B806-E211-99D7-3B0D-865218A2F486}"/>
              </a:ext>
            </a:extLst>
          </p:cNvPr>
          <p:cNvSpPr>
            <a:spLocks noGrp="1"/>
          </p:cNvSpPr>
          <p:nvPr>
            <p:ph type="body" sz="quarter" idx="10"/>
          </p:nvPr>
        </p:nvSpPr>
        <p:spPr>
          <a:xfrm>
            <a:off x="774402" y="1983586"/>
            <a:ext cx="10655598" cy="3355857"/>
          </a:xfrm>
        </p:spPr>
        <p:txBody>
          <a:bodyPr/>
          <a:lstStyle/>
          <a:p>
            <a:r>
              <a:rPr lang="en-US" sz="2200" dirty="0">
                <a:latin typeface="Nunito Sans Normal"/>
              </a:rPr>
              <a:t>The graphic shows the groups of GenV3 data elements that would be included for case notification for alpha flu. Case notification for alpha flu would include the universal data elements, laboratory, signs and symptoms, exposures, and condition-specific data elements.</a:t>
            </a: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endParaRPr lang="en-US" sz="2200" dirty="0">
              <a:latin typeface="Nunito Sans Normal"/>
            </a:endParaRPr>
          </a:p>
          <a:p>
            <a:pPr marL="0" indent="0">
              <a:buNone/>
            </a:pPr>
            <a:r>
              <a:rPr lang="en-US" sz="2200" dirty="0">
                <a:latin typeface="Nunito Sans Normal"/>
                <a:hlinkClick r:id="rId3" action="ppaction://hlinksldjump"/>
              </a:rPr>
              <a:t>Return to relevant slide</a:t>
            </a:r>
            <a:endParaRPr lang="en-US" sz="2200" dirty="0">
              <a:latin typeface="Nunito Sans Normal"/>
            </a:endParaRPr>
          </a:p>
        </p:txBody>
      </p:sp>
      <p:sp>
        <p:nvSpPr>
          <p:cNvPr id="5" name="Slide Number Placeholder 4">
            <a:extLst>
              <a:ext uri="{FF2B5EF4-FFF2-40B4-BE49-F238E27FC236}">
                <a16:creationId xmlns:a16="http://schemas.microsoft.com/office/drawing/2014/main" id="{E28394B4-8BC3-5B00-5552-695BCD609EE0}"/>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FC2952A-0647-46EA-8310-EDCEE27AFBD9}" type="slidenum">
              <a:rPr kumimoji="0" lang="en-US" sz="1000" b="0" i="0" u="none" strike="noStrike" kern="1200" cap="none" spc="0" normalizeH="0" baseline="0" noProof="0" smtClean="0">
                <a:ln>
                  <a:noFill/>
                </a:ln>
                <a:solidFill>
                  <a:srgbClr val="032659"/>
                </a:solidFill>
                <a:effectLst/>
                <a:uLnTx/>
                <a:uFillTx/>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a:ln>
                <a:noFill/>
              </a:ln>
              <a:solidFill>
                <a:srgbClr val="032659"/>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4069191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B23287D7-E40F-130B-7147-B69EF107427E}"/>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0601" r="20601"/>
          <a:stretch/>
        </p:blipFill>
        <p:spPr/>
      </p:pic>
      <p:sp>
        <p:nvSpPr>
          <p:cNvPr id="4" name="Title 3">
            <a:extLst>
              <a:ext uri="{FF2B5EF4-FFF2-40B4-BE49-F238E27FC236}">
                <a16:creationId xmlns:a16="http://schemas.microsoft.com/office/drawing/2014/main" id="{7493EBA9-85D4-38FD-14F9-4B5B7F2400A2}"/>
              </a:ext>
            </a:extLst>
          </p:cNvPr>
          <p:cNvSpPr>
            <a:spLocks noGrp="1"/>
          </p:cNvSpPr>
          <p:nvPr>
            <p:ph type="title"/>
          </p:nvPr>
        </p:nvSpPr>
        <p:spPr>
          <a:xfrm>
            <a:off x="6273927" y="2426465"/>
            <a:ext cx="5315835" cy="699746"/>
          </a:xfrm>
        </p:spPr>
        <p:txBody>
          <a:bodyPr/>
          <a:lstStyle/>
          <a:p>
            <a:r>
              <a:rPr lang="en-US" dirty="0">
                <a:latin typeface="Arial" panose="020B0604020202020204" pitchFamily="34" charset="0"/>
              </a:rPr>
              <a:t>General NNDSS Updates</a:t>
            </a:r>
          </a:p>
        </p:txBody>
      </p:sp>
      <p:sp>
        <p:nvSpPr>
          <p:cNvPr id="5" name="Text Placeholder 4">
            <a:extLst>
              <a:ext uri="{FF2B5EF4-FFF2-40B4-BE49-F238E27FC236}">
                <a16:creationId xmlns:a16="http://schemas.microsoft.com/office/drawing/2014/main" id="{CFEC2B1C-F800-388B-76FB-0C05E9DA9F32}"/>
              </a:ext>
            </a:extLst>
          </p:cNvPr>
          <p:cNvSpPr>
            <a:spLocks noGrp="1"/>
          </p:cNvSpPr>
          <p:nvPr>
            <p:ph type="body" sz="quarter" idx="12"/>
          </p:nvPr>
        </p:nvSpPr>
        <p:spPr>
          <a:xfrm>
            <a:off x="6273927" y="4081662"/>
            <a:ext cx="5139572" cy="478908"/>
          </a:xfrm>
        </p:spPr>
        <p:txBody>
          <a:bodyPr/>
          <a:lstStyle/>
          <a:p>
            <a:r>
              <a:rPr lang="en-US" dirty="0">
                <a:latin typeface="Arial" panose="020B0604020202020204" pitchFamily="34" charset="0"/>
              </a:rPr>
              <a:t>Andrew Kuehl, MIT, PMP</a:t>
            </a:r>
          </a:p>
          <a:p>
            <a:r>
              <a:rPr lang="en-US" dirty="0">
                <a:latin typeface="Arial" panose="020B0604020202020204" pitchFamily="34" charset="0"/>
              </a:rPr>
              <a:t>Office of Public Health Data, Surveillance, and Technology</a:t>
            </a:r>
          </a:p>
        </p:txBody>
      </p:sp>
      <p:sp>
        <p:nvSpPr>
          <p:cNvPr id="2" name="Slide Number Placeholder 1">
            <a:extLst>
              <a:ext uri="{FF2B5EF4-FFF2-40B4-BE49-F238E27FC236}">
                <a16:creationId xmlns:a16="http://schemas.microsoft.com/office/drawing/2014/main" id="{F3692365-FE85-FB86-02F5-06D66E4B33BA}"/>
              </a:ext>
            </a:extLst>
          </p:cNvPr>
          <p:cNvSpPr>
            <a:spLocks noGrp="1"/>
          </p:cNvSpPr>
          <p:nvPr>
            <p:ph type="sldNum" sz="quarter" idx="4"/>
          </p:nvPr>
        </p:nvSpPr>
        <p:spPr/>
        <p:txBody>
          <a:bodyPr/>
          <a:lstStyle/>
          <a:p>
            <a:pPr algn="r"/>
            <a:fld id="{7FC2952A-0647-46EA-8310-EDCEE27AFBD9}" type="slidenum">
              <a:rPr lang="en-US" smtClean="0"/>
              <a:pPr algn="r"/>
              <a:t>3</a:t>
            </a:fld>
            <a:endParaRPr lang="en-US"/>
          </a:p>
        </p:txBody>
      </p:sp>
    </p:spTree>
    <p:extLst>
      <p:ext uri="{BB962C8B-B14F-4D97-AF65-F5344CB8AC3E}">
        <p14:creationId xmlns:p14="http://schemas.microsoft.com/office/powerpoint/2010/main" val="6516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088B2-D973-AA87-6D02-FE2E54DBBCA4}"/>
              </a:ext>
            </a:extLst>
          </p:cNvPr>
          <p:cNvSpPr>
            <a:spLocks noGrp="1"/>
          </p:cNvSpPr>
          <p:nvPr>
            <p:ph type="title"/>
          </p:nvPr>
        </p:nvSpPr>
        <p:spPr/>
        <p:txBody>
          <a:bodyPr/>
          <a:lstStyle/>
          <a:p>
            <a:r>
              <a:rPr lang="en-US">
                <a:latin typeface="Arial" panose="020B0604020202020204" pitchFamily="34" charset="0"/>
              </a:rPr>
              <a:t>PHIN MS Update</a:t>
            </a:r>
          </a:p>
        </p:txBody>
      </p:sp>
      <p:sp>
        <p:nvSpPr>
          <p:cNvPr id="6" name="Text Placeholder 1">
            <a:extLst>
              <a:ext uri="{FF2B5EF4-FFF2-40B4-BE49-F238E27FC236}">
                <a16:creationId xmlns:a16="http://schemas.microsoft.com/office/drawing/2014/main" id="{6D01C6DB-4C46-1B39-90EA-FE3DAD7144B1}"/>
              </a:ext>
              <a:ext uri="{C183D7F6-B498-43B3-948B-1728B52AA6E4}">
                <adec:decorative xmlns:adec="http://schemas.microsoft.com/office/drawing/2017/decorative" val="1"/>
              </a:ext>
            </a:extLst>
          </p:cNvPr>
          <p:cNvSpPr>
            <a:spLocks noGrp="1"/>
          </p:cNvSpPr>
          <p:nvPr>
            <p:ph type="body" sz="quarter" idx="10"/>
          </p:nvPr>
        </p:nvSpPr>
        <p:spPr>
          <a:xfrm>
            <a:off x="774700" y="1984375"/>
            <a:ext cx="10655300" cy="4284663"/>
          </a:xfrm>
        </p:spPr>
        <p:txBody>
          <a:bodyPr/>
          <a:lstStyle/>
          <a:p>
            <a:r>
              <a:rPr lang="en-US" sz="2200" b="0" dirty="0">
                <a:latin typeface="Nunito Sans Normal"/>
              </a:rPr>
              <a:t>Sunsetting November 30, 2026</a:t>
            </a:r>
          </a:p>
          <a:p>
            <a:r>
              <a:rPr lang="en-US" sz="2200" b="0" dirty="0">
                <a:latin typeface="Nunito Sans Normal"/>
              </a:rPr>
              <a:t>Mercury S3 available as an alternative </a:t>
            </a:r>
            <a:endParaRPr lang="en-US" sz="2200" dirty="0">
              <a:latin typeface="Nunito Sans Normal"/>
            </a:endParaRPr>
          </a:p>
          <a:p>
            <a:pPr marL="304165" indent="-304165">
              <a:lnSpc>
                <a:spcPct val="90000"/>
              </a:lnSpc>
            </a:pPr>
            <a:r>
              <a:rPr lang="en-US" sz="2200" b="0" dirty="0">
                <a:highlight>
                  <a:srgbClr val="FFFFFF"/>
                </a:highlight>
                <a:latin typeface="Nunito Sans Normal"/>
              </a:rPr>
              <a:t>Support team will help jurisdictions: </a:t>
            </a:r>
          </a:p>
          <a:p>
            <a:pPr marL="608958" lvl="1" indent="-304165">
              <a:lnSpc>
                <a:spcPct val="90000"/>
              </a:lnSpc>
            </a:pPr>
            <a:r>
              <a:rPr lang="en-US" sz="2200" dirty="0">
                <a:highlight>
                  <a:srgbClr val="FFFFFF"/>
                </a:highlight>
                <a:latin typeface="Nunito Sans Normal"/>
              </a:rPr>
              <a:t>Understand their SFTP/API options</a:t>
            </a:r>
          </a:p>
          <a:p>
            <a:pPr marL="608958" lvl="1" indent="-304165">
              <a:lnSpc>
                <a:spcPct val="90000"/>
              </a:lnSpc>
            </a:pPr>
            <a:r>
              <a:rPr lang="en-US" sz="2200" dirty="0">
                <a:highlight>
                  <a:srgbClr val="FFFFFF"/>
                </a:highlight>
                <a:latin typeface="Nunito Sans Normal"/>
              </a:rPr>
              <a:t>Set up connections</a:t>
            </a:r>
          </a:p>
          <a:p>
            <a:pPr marL="608958" lvl="1" indent="-304165">
              <a:lnSpc>
                <a:spcPct val="90000"/>
              </a:lnSpc>
            </a:pPr>
            <a:r>
              <a:rPr lang="en-US" sz="2200" dirty="0">
                <a:highlight>
                  <a:srgbClr val="FFFFFF"/>
                </a:highlight>
                <a:latin typeface="Nunito Sans Normal"/>
              </a:rPr>
              <a:t>Test connections</a:t>
            </a:r>
          </a:p>
          <a:p>
            <a:pPr marL="608958" lvl="1" indent="-304165">
              <a:lnSpc>
                <a:spcPct val="90000"/>
              </a:lnSpc>
            </a:pPr>
            <a:r>
              <a:rPr lang="en-US" sz="2200" dirty="0">
                <a:highlight>
                  <a:srgbClr val="FFFFFF"/>
                </a:highlight>
                <a:latin typeface="Nunito Sans Normal"/>
              </a:rPr>
              <a:t>Cutover to production</a:t>
            </a:r>
          </a:p>
          <a:p>
            <a:pPr marL="304165" indent="-304165">
              <a:lnSpc>
                <a:spcPct val="90000"/>
              </a:lnSpc>
            </a:pPr>
            <a:r>
              <a:rPr lang="en-US" sz="2200" b="0" dirty="0">
                <a:highlight>
                  <a:srgbClr val="FFFFFF"/>
                </a:highlight>
                <a:latin typeface="Nunito Sans Normal"/>
              </a:rPr>
              <a:t>Send PHIN MS requests to </a:t>
            </a:r>
            <a:r>
              <a:rPr lang="en-US" sz="2200" b="0" dirty="0">
                <a:highlight>
                  <a:srgbClr val="FFFFFF"/>
                </a:highlight>
                <a:latin typeface="Nunito Sans Normal"/>
                <a:hlinkClick r:id="rId3">
                  <a:extLst>
                    <a:ext uri="{A12FA001-AC4F-418D-AE19-62706E023703}">
                      <ahyp:hlinkClr xmlns:ahyp="http://schemas.microsoft.com/office/drawing/2018/hyperlinkcolor" val="tx"/>
                    </a:ext>
                  </a:extLst>
                </a:hlinkClick>
              </a:rPr>
              <a:t>edx@cdc.gov</a:t>
            </a:r>
            <a:endParaRPr lang="en-US" sz="2200" b="0" dirty="0">
              <a:highlight>
                <a:srgbClr val="FFFFFF"/>
              </a:highlight>
              <a:latin typeface="Nunito Sans Normal"/>
            </a:endParaRPr>
          </a:p>
          <a:p>
            <a:pPr marL="608958" lvl="1" indent="-304165">
              <a:lnSpc>
                <a:spcPct val="90000"/>
              </a:lnSpc>
            </a:pPr>
            <a:endParaRPr lang="en-US" sz="2200" dirty="0">
              <a:solidFill>
                <a:srgbClr val="000000"/>
              </a:solidFill>
              <a:highlight>
                <a:srgbClr val="FFFFFF"/>
              </a:highlight>
              <a:latin typeface="Nunito Sans Normal"/>
            </a:endParaRPr>
          </a:p>
          <a:p>
            <a:endParaRPr lang="en-US" sz="2200" dirty="0">
              <a:latin typeface="Nunito Sans Normal"/>
            </a:endParaRPr>
          </a:p>
          <a:p>
            <a:endParaRPr lang="en-US" sz="2200" dirty="0">
              <a:latin typeface="Nunito Sans Normal"/>
            </a:endParaRPr>
          </a:p>
        </p:txBody>
      </p:sp>
      <p:sp>
        <p:nvSpPr>
          <p:cNvPr id="5" name="Slide Number Placeholder 4">
            <a:extLst>
              <a:ext uri="{FF2B5EF4-FFF2-40B4-BE49-F238E27FC236}">
                <a16:creationId xmlns:a16="http://schemas.microsoft.com/office/drawing/2014/main" id="{52DBB5F9-DA0C-4F76-206D-AA6F47FF9B26}"/>
              </a:ext>
            </a:extLst>
          </p:cNvPr>
          <p:cNvSpPr>
            <a:spLocks noGrp="1"/>
          </p:cNvSpPr>
          <p:nvPr>
            <p:ph type="sldNum" sz="quarter" idx="4"/>
          </p:nvPr>
        </p:nvSpPr>
        <p:spPr/>
        <p:txBody>
          <a:bodyPr/>
          <a:lstStyle/>
          <a:p>
            <a:pPr algn="l"/>
            <a:fld id="{7FC2952A-0647-46EA-8310-EDCEE27AFBD9}" type="slidenum">
              <a:rPr lang="en-US" smtClean="0"/>
              <a:pPr algn="l"/>
              <a:t>4</a:t>
            </a:fld>
            <a:endParaRPr lang="en-US"/>
          </a:p>
        </p:txBody>
      </p:sp>
    </p:spTree>
    <p:extLst>
      <p:ext uri="{BB962C8B-B14F-4D97-AF65-F5344CB8AC3E}">
        <p14:creationId xmlns:p14="http://schemas.microsoft.com/office/powerpoint/2010/main" val="773749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1C69D-62C4-3668-B286-D3568A7570BC}"/>
              </a:ext>
            </a:extLst>
          </p:cNvPr>
          <p:cNvSpPr>
            <a:spLocks noGrp="1"/>
          </p:cNvSpPr>
          <p:nvPr>
            <p:ph type="title"/>
          </p:nvPr>
        </p:nvSpPr>
        <p:spPr/>
        <p:txBody>
          <a:bodyPr/>
          <a:lstStyle/>
          <a:p>
            <a:r>
              <a:rPr lang="en-US">
                <a:latin typeface="Arial" panose="020B0604020202020204" pitchFamily="34" charset="0"/>
              </a:rPr>
              <a:t>Key Dates for 2024 and 2025 NNDSS Annual Data Reconciliation</a:t>
            </a:r>
          </a:p>
        </p:txBody>
      </p:sp>
      <p:sp>
        <p:nvSpPr>
          <p:cNvPr id="6" name="Text Placeholder 1">
            <a:extLst>
              <a:ext uri="{FF2B5EF4-FFF2-40B4-BE49-F238E27FC236}">
                <a16:creationId xmlns:a16="http://schemas.microsoft.com/office/drawing/2014/main" id="{7AD83A7B-322C-A7E3-8BA3-F8221383DBE0}"/>
              </a:ext>
            </a:extLst>
          </p:cNvPr>
          <p:cNvSpPr>
            <a:spLocks noGrp="1"/>
          </p:cNvSpPr>
          <p:nvPr>
            <p:ph type="body" sz="quarter" idx="10"/>
          </p:nvPr>
        </p:nvSpPr>
        <p:spPr>
          <a:xfrm>
            <a:off x="774700" y="1984375"/>
            <a:ext cx="10655300" cy="4284663"/>
          </a:xfrm>
        </p:spPr>
        <p:txBody>
          <a:bodyPr/>
          <a:lstStyle/>
          <a:p>
            <a:pPr>
              <a:lnSpc>
                <a:spcPct val="100000"/>
              </a:lnSpc>
              <a:buFont typeface="Wingdings" panose="05000000000000000000" pitchFamily="2" charset="2"/>
              <a:buChar char="ü"/>
            </a:pPr>
            <a:r>
              <a:rPr lang="en-US" sz="2200" b="0">
                <a:latin typeface="Nunito Sans Normal"/>
                <a:cs typeface="Calibri"/>
              </a:rPr>
              <a:t>Feb 17: 		Reconciliation kick-off and </a:t>
            </a:r>
            <a:r>
              <a:rPr lang="en-US" sz="2200" b="0" err="1">
                <a:latin typeface="Nunito Sans Normal"/>
                <a:cs typeface="Calibri"/>
              </a:rPr>
              <a:t>eSHARE</a:t>
            </a:r>
            <a:endParaRPr lang="en-US" sz="2200" b="0">
              <a:latin typeface="Nunito Sans Normal"/>
              <a:cs typeface="Calibri"/>
            </a:endParaRPr>
          </a:p>
          <a:p>
            <a:pPr>
              <a:lnSpc>
                <a:spcPct val="100000"/>
              </a:lnSpc>
              <a:buFont typeface="Wingdings" panose="05000000000000000000" pitchFamily="2" charset="2"/>
              <a:buChar char="ü"/>
            </a:pPr>
            <a:r>
              <a:rPr lang="en-US" sz="2200" b="0">
                <a:latin typeface="Nunito Sans Normal"/>
                <a:cs typeface="Calibri"/>
              </a:rPr>
              <a:t>Feb 18:		Reconciliation module open for 2024</a:t>
            </a:r>
          </a:p>
          <a:p>
            <a:pPr>
              <a:lnSpc>
                <a:spcPct val="100000"/>
              </a:lnSpc>
              <a:buFont typeface="Wingdings" panose="05000000000000000000" pitchFamily="2" charset="2"/>
              <a:buChar char="ü"/>
            </a:pPr>
            <a:r>
              <a:rPr lang="en-US" sz="2200" b="0">
                <a:latin typeface="Nunito Sans Normal"/>
                <a:cs typeface="Calibri"/>
              </a:rPr>
              <a:t>Mar 2:		Reconciliation module open for 2025</a:t>
            </a:r>
            <a:endParaRPr lang="en-US" sz="2200" b="0">
              <a:latin typeface="Nunito Sans Normal"/>
              <a:cs typeface="Calibri" panose="020F0502020204030204" pitchFamily="34" charset="0"/>
            </a:endParaRPr>
          </a:p>
          <a:p>
            <a:pPr>
              <a:lnSpc>
                <a:spcPct val="100000"/>
              </a:lnSpc>
              <a:buFont typeface="Wingdings" panose="05000000000000000000" pitchFamily="2" charset="2"/>
              <a:buChar char="Ø"/>
            </a:pPr>
            <a:r>
              <a:rPr lang="en-US" sz="2200" b="1">
                <a:latin typeface="Nunito Sans Normal"/>
              </a:rPr>
              <a:t>July 17:		CDC program databases closed</a:t>
            </a:r>
          </a:p>
          <a:p>
            <a:pPr>
              <a:lnSpc>
                <a:spcPct val="100000"/>
              </a:lnSpc>
              <a:buFont typeface="Wingdings" panose="05000000000000000000" pitchFamily="2" charset="2"/>
              <a:buChar char="Ø"/>
            </a:pPr>
            <a:r>
              <a:rPr lang="en-US" sz="2200" b="1">
                <a:latin typeface="Nunito Sans Normal"/>
              </a:rPr>
              <a:t>August 7: 		Lock STD data </a:t>
            </a:r>
            <a:endParaRPr lang="en-US" sz="2200" b="1">
              <a:latin typeface="Nunito Sans Normal"/>
              <a:cs typeface="Calibri" panose="020F0502020204030204" pitchFamily="34" charset="0"/>
            </a:endParaRPr>
          </a:p>
          <a:p>
            <a:pPr>
              <a:lnSpc>
                <a:spcPct val="100000"/>
              </a:lnSpc>
              <a:buFont typeface="Wingdings" panose="05000000000000000000" pitchFamily="2" charset="2"/>
              <a:buChar char="Ø"/>
            </a:pPr>
            <a:r>
              <a:rPr lang="en-US" sz="2200" b="1">
                <a:latin typeface="Nunito Sans Normal"/>
              </a:rPr>
              <a:t>August 17:		STD Manager approval</a:t>
            </a:r>
            <a:endParaRPr lang="en-US" sz="2200" b="1">
              <a:latin typeface="Nunito Sans Normal"/>
              <a:cs typeface="Calibri" panose="020F0502020204030204" pitchFamily="34" charset="0"/>
            </a:endParaRPr>
          </a:p>
          <a:p>
            <a:pPr>
              <a:lnSpc>
                <a:spcPct val="100000"/>
              </a:lnSpc>
              <a:buFont typeface="Wingdings" panose="05000000000000000000" pitchFamily="2" charset="2"/>
              <a:buChar char="Ø"/>
            </a:pPr>
            <a:r>
              <a:rPr lang="en-US" sz="2200" b="1">
                <a:latin typeface="Nunito Sans Normal"/>
              </a:rPr>
              <a:t>August 28:		State/Territorial Epidemiologist approvals complete</a:t>
            </a:r>
            <a:endParaRPr lang="en-US" sz="2200" b="1">
              <a:latin typeface="Nunito Sans Normal"/>
              <a:cs typeface="Calibri" panose="020F0502020204030204" pitchFamily="34" charset="0"/>
            </a:endParaRPr>
          </a:p>
          <a:p>
            <a:pPr>
              <a:lnSpc>
                <a:spcPct val="66265"/>
              </a:lnSpc>
            </a:pPr>
            <a:endParaRPr lang="en-US">
              <a:latin typeface="Nunito Sans Normal"/>
              <a:cs typeface="Calibri" panose="020F0502020204030204" pitchFamily="34" charset="0"/>
            </a:endParaRPr>
          </a:p>
        </p:txBody>
      </p:sp>
      <p:sp>
        <p:nvSpPr>
          <p:cNvPr id="5" name="Slide Number Placeholder 4">
            <a:extLst>
              <a:ext uri="{FF2B5EF4-FFF2-40B4-BE49-F238E27FC236}">
                <a16:creationId xmlns:a16="http://schemas.microsoft.com/office/drawing/2014/main" id="{E4C7B0B2-4152-272C-C619-64EDCEA90DF3}"/>
              </a:ext>
            </a:extLst>
          </p:cNvPr>
          <p:cNvSpPr>
            <a:spLocks noGrp="1"/>
          </p:cNvSpPr>
          <p:nvPr>
            <p:ph type="sldNum" sz="quarter" idx="4"/>
          </p:nvPr>
        </p:nvSpPr>
        <p:spPr/>
        <p:txBody>
          <a:bodyPr/>
          <a:lstStyle/>
          <a:p>
            <a:pPr algn="l"/>
            <a:fld id="{7FC2952A-0647-46EA-8310-EDCEE27AFBD9}" type="slidenum">
              <a:rPr lang="en-US" smtClean="0"/>
              <a:pPr algn="l"/>
              <a:t>5</a:t>
            </a:fld>
            <a:endParaRPr lang="en-US"/>
          </a:p>
        </p:txBody>
      </p:sp>
    </p:spTree>
    <p:extLst>
      <p:ext uri="{BB962C8B-B14F-4D97-AF65-F5344CB8AC3E}">
        <p14:creationId xmlns:p14="http://schemas.microsoft.com/office/powerpoint/2010/main" val="143417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8CB71-4F56-BDD7-773F-33DFEADE8E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0CAB7B-9ECB-43A5-F52E-13B45AB00B1B}"/>
              </a:ext>
              <a:ext uri="{C183D7F6-B498-43B3-948B-1728B52AA6E4}">
                <adec:decorative xmlns:adec="http://schemas.microsoft.com/office/drawing/2017/decorative" val="1"/>
              </a:ext>
            </a:extLst>
          </p:cNvPr>
          <p:cNvSpPr>
            <a:spLocks noGrp="1"/>
          </p:cNvSpPr>
          <p:nvPr>
            <p:ph type="title"/>
          </p:nvPr>
        </p:nvSpPr>
        <p:spPr>
          <a:xfrm>
            <a:off x="6736464" y="2821201"/>
            <a:ext cx="5315835" cy="699746"/>
          </a:xfrm>
        </p:spPr>
        <p:txBody>
          <a:bodyPr/>
          <a:lstStyle/>
          <a:p>
            <a:r>
              <a:rPr lang="en-US">
                <a:latin typeface="Arial" panose="020B0604020202020204" pitchFamily="34" charset="0"/>
              </a:rPr>
              <a:t>Generic v3 Updates</a:t>
            </a:r>
          </a:p>
        </p:txBody>
      </p:sp>
      <p:sp>
        <p:nvSpPr>
          <p:cNvPr id="5" name="Text Placeholder 4">
            <a:extLst>
              <a:ext uri="{FF2B5EF4-FFF2-40B4-BE49-F238E27FC236}">
                <a16:creationId xmlns:a16="http://schemas.microsoft.com/office/drawing/2014/main" id="{8EF00230-1917-8643-7D53-1DDEFD2439CF}"/>
              </a:ext>
              <a:ext uri="{C183D7F6-B498-43B3-948B-1728B52AA6E4}">
                <adec:decorative xmlns:adec="http://schemas.microsoft.com/office/drawing/2017/decorative" val="1"/>
              </a:ext>
            </a:extLst>
          </p:cNvPr>
          <p:cNvSpPr>
            <a:spLocks noGrp="1"/>
          </p:cNvSpPr>
          <p:nvPr>
            <p:ph type="body" sz="quarter" idx="12"/>
          </p:nvPr>
        </p:nvSpPr>
        <p:spPr>
          <a:xfrm>
            <a:off x="6736464" y="4093092"/>
            <a:ext cx="5139572" cy="478908"/>
          </a:xfrm>
        </p:spPr>
        <p:txBody>
          <a:bodyPr/>
          <a:lstStyle/>
          <a:p>
            <a:r>
              <a:rPr lang="en-US">
                <a:latin typeface="Arial" panose="020B0604020202020204" pitchFamily="34" charset="0"/>
              </a:rPr>
              <a:t>Anne McIntyre, PhD, MPH</a:t>
            </a:r>
          </a:p>
          <a:p>
            <a:r>
              <a:rPr lang="en-US">
                <a:latin typeface="Arial" panose="020B0604020202020204" pitchFamily="34" charset="0"/>
              </a:rPr>
              <a:t>Office of Public Health Data, Surveillance, and Technology</a:t>
            </a:r>
          </a:p>
        </p:txBody>
      </p:sp>
      <p:pic>
        <p:nvPicPr>
          <p:cNvPr id="15" name="Picture Placeholder 14">
            <a:extLst>
              <a:ext uri="{FF2B5EF4-FFF2-40B4-BE49-F238E27FC236}">
                <a16:creationId xmlns:a16="http://schemas.microsoft.com/office/drawing/2014/main" id="{50F2A438-7C46-8FAC-48CC-3B1F26B08834}"/>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0601" r="20601"/>
          <a:stretch/>
        </p:blipFill>
        <p:spPr/>
      </p:pic>
      <p:sp>
        <p:nvSpPr>
          <p:cNvPr id="2" name="Slide Number Placeholder 1">
            <a:extLst>
              <a:ext uri="{FF2B5EF4-FFF2-40B4-BE49-F238E27FC236}">
                <a16:creationId xmlns:a16="http://schemas.microsoft.com/office/drawing/2014/main" id="{8BC0ECE0-5223-00D4-F67E-E96A74CB9CF2}"/>
              </a:ext>
              <a:ext uri="{C183D7F6-B498-43B3-948B-1728B52AA6E4}">
                <adec:decorative xmlns:adec="http://schemas.microsoft.com/office/drawing/2017/decorative" val="1"/>
              </a:ext>
            </a:extLst>
          </p:cNvPr>
          <p:cNvSpPr>
            <a:spLocks noGrp="1"/>
          </p:cNvSpPr>
          <p:nvPr>
            <p:ph type="sldNum" sz="quarter" idx="4"/>
          </p:nvPr>
        </p:nvSpPr>
        <p:spPr/>
        <p:txBody>
          <a:bodyPr/>
          <a:lstStyle/>
          <a:p>
            <a:pPr algn="r"/>
            <a:fld id="{7FC2952A-0647-46EA-8310-EDCEE27AFBD9}" type="slidenum">
              <a:rPr lang="en-US" smtClean="0"/>
              <a:pPr algn="r"/>
              <a:t>6</a:t>
            </a:fld>
            <a:endParaRPr lang="en-US"/>
          </a:p>
        </p:txBody>
      </p:sp>
    </p:spTree>
    <p:extLst>
      <p:ext uri="{BB962C8B-B14F-4D97-AF65-F5344CB8AC3E}">
        <p14:creationId xmlns:p14="http://schemas.microsoft.com/office/powerpoint/2010/main" val="2921002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ADCA2-7E17-8322-877D-C51009F13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68712D-56F6-FF3F-9CD1-0B5E0E406255}"/>
              </a:ext>
            </a:extLst>
          </p:cNvPr>
          <p:cNvSpPr>
            <a:spLocks noGrp="1"/>
          </p:cNvSpPr>
          <p:nvPr>
            <p:ph type="title"/>
          </p:nvPr>
        </p:nvSpPr>
        <p:spPr/>
        <p:txBody>
          <a:bodyPr/>
          <a:lstStyle/>
          <a:p>
            <a:r>
              <a:rPr lang="en-US">
                <a:latin typeface="Arial" panose="020B0604020202020204" pitchFamily="34" charset="0"/>
              </a:rPr>
              <a:t>Creating Condition-Specific Guides from Generic v3 (GenV3)</a:t>
            </a:r>
          </a:p>
        </p:txBody>
      </p:sp>
      <p:sp>
        <p:nvSpPr>
          <p:cNvPr id="4" name="Text Placeholder 3">
            <a:extLst>
              <a:ext uri="{FF2B5EF4-FFF2-40B4-BE49-F238E27FC236}">
                <a16:creationId xmlns:a16="http://schemas.microsoft.com/office/drawing/2014/main" id="{55FEFF56-A1A3-8E9B-6140-57A9E7FCD345}"/>
              </a:ext>
            </a:extLst>
          </p:cNvPr>
          <p:cNvSpPr>
            <a:spLocks noGrp="1"/>
          </p:cNvSpPr>
          <p:nvPr>
            <p:ph type="body" sz="quarter" idx="10"/>
          </p:nvPr>
        </p:nvSpPr>
        <p:spPr>
          <a:xfrm>
            <a:off x="768201" y="1887079"/>
            <a:ext cx="10655598" cy="4285188"/>
          </a:xfrm>
        </p:spPr>
        <p:txBody>
          <a:bodyPr/>
          <a:lstStyle/>
          <a:p>
            <a:r>
              <a:rPr lang="en-US" sz="2200">
                <a:latin typeface="Nunito Sans Normal"/>
              </a:rPr>
              <a:t>Message Mapping Guides (MMGs) have evolved through multiple development approaches, resulting in variation across MMGs and opportunities for greater standardization</a:t>
            </a:r>
          </a:p>
          <a:p>
            <a:endParaRPr lang="en-US" sz="2200">
              <a:latin typeface="Nunito Sans Normal"/>
            </a:endParaRPr>
          </a:p>
          <a:p>
            <a:r>
              <a:rPr lang="en-US" sz="2200">
                <a:latin typeface="Nunito Sans Normal"/>
              </a:rPr>
              <a:t>As a change from Generic v2 (GenV2), GenV3 contains basic demographic and case information </a:t>
            </a:r>
            <a:r>
              <a:rPr lang="en-US" sz="2200" i="1">
                <a:latin typeface="Nunito Sans Normal"/>
              </a:rPr>
              <a:t>and </a:t>
            </a:r>
            <a:r>
              <a:rPr lang="en-US" sz="2200">
                <a:latin typeface="Nunito Sans Normal"/>
              </a:rPr>
              <a:t>DSWG-standardized data classes</a:t>
            </a:r>
          </a:p>
          <a:p>
            <a:endParaRPr lang="en-US" sz="2200">
              <a:latin typeface="Nunito Sans Normal"/>
            </a:endParaRPr>
          </a:p>
          <a:p>
            <a:r>
              <a:rPr lang="en-US" sz="2200">
                <a:latin typeface="Nunito Sans Normal"/>
              </a:rPr>
              <a:t>With more content included in GenV3 than before, the approach to condition-specific guides with GenV3 is different than that of GenV2</a:t>
            </a:r>
          </a:p>
          <a:p>
            <a:endParaRPr lang="en-US" sz="2200">
              <a:latin typeface="Nunito Sans Normal"/>
            </a:endParaRPr>
          </a:p>
          <a:p>
            <a:r>
              <a:rPr lang="en-US" sz="2200">
                <a:latin typeface="Nunito Sans Normal"/>
              </a:rPr>
              <a:t>Instead of condition–specific MMGs adding fields to a minimal core (GenV2), condition-specific guides will now include the subset of the standardized GenV3 data classes and may add a few condition-specific elements.</a:t>
            </a:r>
          </a:p>
          <a:p>
            <a:endParaRPr lang="en-US" sz="2200">
              <a:latin typeface="Nunito Sans Normal"/>
            </a:endParaRPr>
          </a:p>
          <a:p>
            <a:endParaRPr lang="en-US" sz="2200">
              <a:latin typeface="Nunito Sans Normal"/>
            </a:endParaRPr>
          </a:p>
          <a:p>
            <a:pPr lvl="1"/>
            <a:endParaRPr lang="en-US" sz="2200">
              <a:latin typeface="Nunito Sans Normal"/>
            </a:endParaRPr>
          </a:p>
          <a:p>
            <a:pPr lvl="1"/>
            <a:endParaRPr lang="en-US" sz="2200">
              <a:latin typeface="Nunito Sans Normal"/>
            </a:endParaRPr>
          </a:p>
        </p:txBody>
      </p:sp>
      <p:sp>
        <p:nvSpPr>
          <p:cNvPr id="5" name="Slide Number Placeholder 4">
            <a:extLst>
              <a:ext uri="{FF2B5EF4-FFF2-40B4-BE49-F238E27FC236}">
                <a16:creationId xmlns:a16="http://schemas.microsoft.com/office/drawing/2014/main" id="{CA1183F6-23C1-BF35-4222-2C55FE14BDEF}"/>
              </a:ext>
            </a:extLst>
          </p:cNvPr>
          <p:cNvSpPr>
            <a:spLocks noGrp="1"/>
          </p:cNvSpPr>
          <p:nvPr>
            <p:ph type="sldNum" sz="quarter" idx="4"/>
          </p:nvPr>
        </p:nvSpPr>
        <p:spPr/>
        <p:txBody>
          <a:bodyPr/>
          <a:lstStyle/>
          <a:p>
            <a:pPr algn="l"/>
            <a:fld id="{7FC2952A-0647-46EA-8310-EDCEE27AFBD9}" type="slidenum">
              <a:rPr lang="en-US" smtClean="0"/>
              <a:pPr algn="l"/>
              <a:t>7</a:t>
            </a:fld>
            <a:endParaRPr lang="en-US"/>
          </a:p>
        </p:txBody>
      </p:sp>
    </p:spTree>
    <p:extLst>
      <p:ext uri="{BB962C8B-B14F-4D97-AF65-F5344CB8AC3E}">
        <p14:creationId xmlns:p14="http://schemas.microsoft.com/office/powerpoint/2010/main" val="418943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DFD4-500A-E923-0B57-AF65A3B20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F5345-B2E0-FD2D-1D3D-34CEE37FFE3C}"/>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Arial" panose="020B0604020202020204" pitchFamily="34" charset="0"/>
              </a:rPr>
              <a:t>Including Standards in Case Report Form (CRF) Development</a:t>
            </a:r>
          </a:p>
        </p:txBody>
      </p:sp>
      <p:sp>
        <p:nvSpPr>
          <p:cNvPr id="4" name="Text Placeholder 3">
            <a:extLst>
              <a:ext uri="{FF2B5EF4-FFF2-40B4-BE49-F238E27FC236}">
                <a16:creationId xmlns:a16="http://schemas.microsoft.com/office/drawing/2014/main" id="{1E844DBF-0BF2-5E22-F792-B49A2147A61E}"/>
              </a:ext>
              <a:ext uri="{C183D7F6-B498-43B3-948B-1728B52AA6E4}">
                <adec:decorative xmlns:adec="http://schemas.microsoft.com/office/drawing/2017/decorative" val="1"/>
              </a:ext>
            </a:extLst>
          </p:cNvPr>
          <p:cNvSpPr>
            <a:spLocks noGrp="1"/>
          </p:cNvSpPr>
          <p:nvPr>
            <p:ph type="body" sz="quarter" idx="10"/>
          </p:nvPr>
        </p:nvSpPr>
        <p:spPr>
          <a:xfrm>
            <a:off x="774402" y="1983586"/>
            <a:ext cx="10655598" cy="4617630"/>
          </a:xfrm>
        </p:spPr>
        <p:txBody>
          <a:bodyPr/>
          <a:lstStyle/>
          <a:p>
            <a:r>
              <a:rPr lang="en-US" sz="2200">
                <a:latin typeface="Nunito Sans Normal"/>
              </a:rPr>
              <a:t>Historically, condition-specific MMGs have been developed from condition-specific CRF</a:t>
            </a:r>
          </a:p>
          <a:p>
            <a:pPr marL="0" indent="0">
              <a:buNone/>
            </a:pPr>
            <a:endParaRPr lang="en-US" sz="2200">
              <a:latin typeface="Nunito Sans Normal"/>
            </a:endParaRPr>
          </a:p>
          <a:p>
            <a:r>
              <a:rPr lang="en-US" sz="2200">
                <a:latin typeface="Nunito Sans Normal"/>
              </a:rPr>
              <a:t>Moving forward, CDC programs will continue to develop CRF based on surveillance and programmatic needs</a:t>
            </a:r>
          </a:p>
          <a:p>
            <a:pPr marL="0" indent="0">
              <a:buNone/>
            </a:pPr>
            <a:endParaRPr lang="en-US">
              <a:latin typeface="Nunito Sans Normal"/>
            </a:endParaRPr>
          </a:p>
          <a:p>
            <a:r>
              <a:rPr lang="en-US" sz="2200">
                <a:latin typeface="Nunito Sans Normal"/>
              </a:rPr>
              <a:t>Earlier collaboration between CDC programs, NNDSS, and the Data Policy and Standards Division (DPSD) will help align content in CRF with DSWG standards and GenV3-defined data elements</a:t>
            </a:r>
          </a:p>
        </p:txBody>
      </p:sp>
      <p:sp>
        <p:nvSpPr>
          <p:cNvPr id="5" name="Slide Number Placeholder 4">
            <a:extLst>
              <a:ext uri="{FF2B5EF4-FFF2-40B4-BE49-F238E27FC236}">
                <a16:creationId xmlns:a16="http://schemas.microsoft.com/office/drawing/2014/main" id="{796CCC18-83FD-F85E-9D5E-4B469258708E}"/>
              </a:ext>
              <a:ext uri="{C183D7F6-B498-43B3-948B-1728B52AA6E4}">
                <adec:decorative xmlns:adec="http://schemas.microsoft.com/office/drawing/2017/decorative" val="1"/>
              </a:ext>
            </a:extLst>
          </p:cNvPr>
          <p:cNvSpPr>
            <a:spLocks noGrp="1"/>
          </p:cNvSpPr>
          <p:nvPr>
            <p:ph type="sldNum" sz="quarter" idx="4"/>
          </p:nvPr>
        </p:nvSpPr>
        <p:spPr/>
        <p:txBody>
          <a:bodyPr/>
          <a:lstStyle/>
          <a:p>
            <a:pPr algn="l"/>
            <a:fld id="{7FC2952A-0647-46EA-8310-EDCEE27AFBD9}" type="slidenum">
              <a:rPr lang="en-US" smtClean="0"/>
              <a:pPr algn="l"/>
              <a:t>8</a:t>
            </a:fld>
            <a:endParaRPr lang="en-US"/>
          </a:p>
        </p:txBody>
      </p:sp>
    </p:spTree>
    <p:extLst>
      <p:ext uri="{BB962C8B-B14F-4D97-AF65-F5344CB8AC3E}">
        <p14:creationId xmlns:p14="http://schemas.microsoft.com/office/powerpoint/2010/main" val="3407745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C3F6B-2340-AE1F-E701-58ECC7F64312}"/>
            </a:ext>
          </a:extLst>
        </p:cNvPr>
        <p:cNvGrpSpPr/>
        <p:nvPr/>
      </p:nvGrpSpPr>
      <p:grpSpPr>
        <a:xfrm>
          <a:off x="0" y="0"/>
          <a:ext cx="0" cy="0"/>
          <a:chOff x="0" y="0"/>
          <a:chExt cx="0" cy="0"/>
        </a:xfrm>
      </p:grpSpPr>
      <p:sp>
        <p:nvSpPr>
          <p:cNvPr id="24" name="Title 22">
            <a:extLst>
              <a:ext uri="{FF2B5EF4-FFF2-40B4-BE49-F238E27FC236}">
                <a16:creationId xmlns:a16="http://schemas.microsoft.com/office/drawing/2014/main" id="{F90FFD96-E338-BCC2-58C3-DF9CF795A656}"/>
              </a:ext>
            </a:extLst>
          </p:cNvPr>
          <p:cNvSpPr txBox="1">
            <a:spLocks noGrp="1"/>
          </p:cNvSpPr>
          <p:nvPr>
            <p:ph type="title"/>
          </p:nvPr>
        </p:nvSpPr>
        <p:spPr>
          <a:xfrm>
            <a:off x="526839" y="500266"/>
            <a:ext cx="10777656" cy="8113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Arial" panose="020B0604020202020204" pitchFamily="34" charset="0"/>
                <a:ea typeface="Roboto" panose="02000000000000000000" pitchFamily="2" charset="0"/>
                <a:cs typeface="Arial" panose="020B0604020202020204" pitchFamily="34" charset="0"/>
              </a:rPr>
              <a:t>Development Process Summarized</a:t>
            </a:r>
          </a:p>
        </p:txBody>
      </p:sp>
      <p:grpSp>
        <p:nvGrpSpPr>
          <p:cNvPr id="2" name="Group 1" descr="This image summarizes the flow of the Generic v3 (GenV3) development process. It is comprised of five steps. &#10;Step 1: Identify GenV3 content needed for surveillance. &#10;Step 2: Tailor priority levels to the conditions. &#10;Step 3: Define value sets. &#10;Step 4: Assign time period. &#10;Step 5: Add condition-specific surveillance elements.">
            <a:extLst>
              <a:ext uri="{FF2B5EF4-FFF2-40B4-BE49-F238E27FC236}">
                <a16:creationId xmlns:a16="http://schemas.microsoft.com/office/drawing/2014/main" id="{5A7E95C6-BD28-13F0-8B8E-C1E6B114E99C}"/>
              </a:ext>
              <a:ext uri="{C183D7F6-B498-43B3-948B-1728B52AA6E4}">
                <adec:decorative xmlns:adec="http://schemas.microsoft.com/office/drawing/2017/decorative" val="0"/>
              </a:ext>
            </a:extLst>
          </p:cNvPr>
          <p:cNvGrpSpPr/>
          <p:nvPr/>
        </p:nvGrpSpPr>
        <p:grpSpPr>
          <a:xfrm>
            <a:off x="1417397" y="1602132"/>
            <a:ext cx="4678602" cy="4248558"/>
            <a:chOff x="7888665" y="1315591"/>
            <a:chExt cx="4678602" cy="4248558"/>
          </a:xfrm>
        </p:grpSpPr>
        <p:sp>
          <p:nvSpPr>
            <p:cNvPr id="3" name="Freeform: Shape 2">
              <a:extLst>
                <a:ext uri="{FF2B5EF4-FFF2-40B4-BE49-F238E27FC236}">
                  <a16:creationId xmlns:a16="http://schemas.microsoft.com/office/drawing/2014/main" id="{5BC103BC-DDFC-CFA1-B125-4E79F6E438B5}"/>
                </a:ext>
                <a:ext uri="{C183D7F6-B498-43B3-948B-1728B52AA6E4}">
                  <adec:decorative xmlns:adec="http://schemas.microsoft.com/office/drawing/2017/decorative" val="1"/>
                </a:ext>
              </a:extLst>
            </p:cNvPr>
            <p:cNvSpPr/>
            <p:nvPr/>
          </p:nvSpPr>
          <p:spPr>
            <a:xfrm>
              <a:off x="8439722" y="1961768"/>
              <a:ext cx="456436" cy="2938442"/>
            </a:xfrm>
            <a:custGeom>
              <a:avLst/>
              <a:gdLst>
                <a:gd name="connsiteX0" fmla="*/ 33289 w 400420"/>
                <a:gd name="connsiteY0" fmla="*/ 2577824 h 2577823"/>
                <a:gd name="connsiteX1" fmla="*/ 16754 w 400420"/>
                <a:gd name="connsiteY1" fmla="*/ 2573404 h 2577823"/>
                <a:gd name="connsiteX2" fmla="*/ 4419 w 400420"/>
                <a:gd name="connsiteY2" fmla="*/ 2527941 h 2577823"/>
                <a:gd name="connsiteX3" fmla="*/ 333793 w 400420"/>
                <a:gd name="connsiteY3" fmla="*/ 1287167 h 2577823"/>
                <a:gd name="connsiteX4" fmla="*/ 6372 w 400420"/>
                <a:gd name="connsiteY4" fmla="*/ 49841 h 2577823"/>
                <a:gd name="connsiteX5" fmla="*/ 18783 w 400420"/>
                <a:gd name="connsiteY5" fmla="*/ 4388 h 2577823"/>
                <a:gd name="connsiteX6" fmla="*/ 64227 w 400420"/>
                <a:gd name="connsiteY6" fmla="*/ 16789 h 2577823"/>
                <a:gd name="connsiteX7" fmla="*/ 400421 w 400420"/>
                <a:gd name="connsiteY7" fmla="*/ 1287167 h 2577823"/>
                <a:gd name="connsiteX8" fmla="*/ 62217 w 400420"/>
                <a:gd name="connsiteY8" fmla="*/ 2561069 h 2577823"/>
                <a:gd name="connsiteX9" fmla="*/ 33289 w 400420"/>
                <a:gd name="connsiteY9" fmla="*/ 2577824 h 257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420" h="2577823">
                  <a:moveTo>
                    <a:pt x="33289" y="2577824"/>
                  </a:moveTo>
                  <a:cubicBezTo>
                    <a:pt x="27670" y="2577824"/>
                    <a:pt x="21974" y="2576405"/>
                    <a:pt x="16754" y="2573404"/>
                  </a:cubicBezTo>
                  <a:cubicBezTo>
                    <a:pt x="790" y="2564251"/>
                    <a:pt x="-4734" y="2543896"/>
                    <a:pt x="4419" y="2527941"/>
                  </a:cubicBezTo>
                  <a:cubicBezTo>
                    <a:pt x="219903" y="2152075"/>
                    <a:pt x="333793" y="1723031"/>
                    <a:pt x="333793" y="1287167"/>
                  </a:cubicBezTo>
                  <a:cubicBezTo>
                    <a:pt x="333793" y="852703"/>
                    <a:pt x="220570" y="424840"/>
                    <a:pt x="6372" y="49841"/>
                  </a:cubicBezTo>
                  <a:cubicBezTo>
                    <a:pt x="-2753" y="33868"/>
                    <a:pt x="2800" y="13513"/>
                    <a:pt x="18783" y="4388"/>
                  </a:cubicBezTo>
                  <a:cubicBezTo>
                    <a:pt x="34756" y="-4728"/>
                    <a:pt x="55102" y="816"/>
                    <a:pt x="64227" y="16789"/>
                  </a:cubicBezTo>
                  <a:cubicBezTo>
                    <a:pt x="284169" y="401837"/>
                    <a:pt x="400421" y="841131"/>
                    <a:pt x="400421" y="1287167"/>
                  </a:cubicBezTo>
                  <a:cubicBezTo>
                    <a:pt x="400421" y="1734642"/>
                    <a:pt x="283483" y="2175145"/>
                    <a:pt x="62217" y="2561069"/>
                  </a:cubicBezTo>
                  <a:cubicBezTo>
                    <a:pt x="56064" y="2571823"/>
                    <a:pt x="44834" y="2577824"/>
                    <a:pt x="33289" y="2577824"/>
                  </a:cubicBezTo>
                  <a:close/>
                </a:path>
              </a:pathLst>
            </a:custGeom>
            <a:solidFill>
              <a:srgbClr val="E6E7E8"/>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9" name="Freeform: Shape 8">
              <a:extLst>
                <a:ext uri="{FF2B5EF4-FFF2-40B4-BE49-F238E27FC236}">
                  <a16:creationId xmlns:a16="http://schemas.microsoft.com/office/drawing/2014/main" id="{E5FFFCCB-E85C-650F-D961-85CFDE719C50}"/>
                </a:ext>
                <a:ext uri="{C183D7F6-B498-43B3-948B-1728B52AA6E4}">
                  <adec:decorative xmlns:adec="http://schemas.microsoft.com/office/drawing/2017/decorative" val="1"/>
                </a:ext>
              </a:extLst>
            </p:cNvPr>
            <p:cNvSpPr/>
            <p:nvPr/>
          </p:nvSpPr>
          <p:spPr>
            <a:xfrm>
              <a:off x="7903171" y="131559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accent5">
                <a:lumMod val="50000"/>
              </a:schemeClr>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8" name="Kotak Teks 3">
              <a:extLst>
                <a:ext uri="{FF2B5EF4-FFF2-40B4-BE49-F238E27FC236}">
                  <a16:creationId xmlns:a16="http://schemas.microsoft.com/office/drawing/2014/main" id="{E4BD8894-E99C-143E-287A-676F3E71752C}"/>
                </a:ext>
              </a:extLst>
            </p:cNvPr>
            <p:cNvSpPr txBox="1"/>
            <p:nvPr/>
          </p:nvSpPr>
          <p:spPr>
            <a:xfrm>
              <a:off x="7888665" y="150186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01</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4" name="TextBox 13">
              <a:extLst>
                <a:ext uri="{FF2B5EF4-FFF2-40B4-BE49-F238E27FC236}">
                  <a16:creationId xmlns:a16="http://schemas.microsoft.com/office/drawing/2014/main" id="{27E97528-A0F7-479F-61CF-F88FEA22403F}"/>
                </a:ext>
              </a:extLst>
            </p:cNvPr>
            <p:cNvSpPr txBox="1"/>
            <p:nvPr/>
          </p:nvSpPr>
          <p:spPr>
            <a:xfrm>
              <a:off x="8815971" y="1447992"/>
              <a:ext cx="2807879"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Identify GenV3 content needed for surveillance</a:t>
              </a:r>
            </a:p>
          </p:txBody>
        </p:sp>
        <p:sp>
          <p:nvSpPr>
            <p:cNvPr id="10" name="Freeform: Shape 9">
              <a:extLst>
                <a:ext uri="{FF2B5EF4-FFF2-40B4-BE49-F238E27FC236}">
                  <a16:creationId xmlns:a16="http://schemas.microsoft.com/office/drawing/2014/main" id="{F6D7EF50-2F2A-BED6-C93B-9CE84CF8AC29}"/>
                </a:ext>
                <a:ext uri="{C183D7F6-B498-43B3-948B-1728B52AA6E4}">
                  <adec:decorative xmlns:adec="http://schemas.microsoft.com/office/drawing/2017/decorative" val="1"/>
                </a:ext>
              </a:extLst>
            </p:cNvPr>
            <p:cNvSpPr/>
            <p:nvPr/>
          </p:nvSpPr>
          <p:spPr>
            <a:xfrm>
              <a:off x="8323353" y="2130923"/>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accent3"/>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9" name="Kotak Teks 3">
              <a:extLst>
                <a:ext uri="{FF2B5EF4-FFF2-40B4-BE49-F238E27FC236}">
                  <a16:creationId xmlns:a16="http://schemas.microsoft.com/office/drawing/2014/main" id="{1192FB72-B30E-36C2-B649-9719A3B62EAB}"/>
                </a:ext>
              </a:extLst>
            </p:cNvPr>
            <p:cNvSpPr txBox="1"/>
            <p:nvPr/>
          </p:nvSpPr>
          <p:spPr>
            <a:xfrm>
              <a:off x="8308847" y="2317192"/>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02</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6" name="TextBox 15">
              <a:extLst>
                <a:ext uri="{FF2B5EF4-FFF2-40B4-BE49-F238E27FC236}">
                  <a16:creationId xmlns:a16="http://schemas.microsoft.com/office/drawing/2014/main" id="{8A44DD1B-5C13-9042-5378-FDA63F2C9DAB}"/>
                </a:ext>
              </a:extLst>
            </p:cNvPr>
            <p:cNvSpPr txBox="1"/>
            <p:nvPr/>
          </p:nvSpPr>
          <p:spPr>
            <a:xfrm>
              <a:off x="9250923" y="2295169"/>
              <a:ext cx="3227274"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Tailor priority levels to the condition</a:t>
              </a:r>
            </a:p>
          </p:txBody>
        </p:sp>
        <p:sp>
          <p:nvSpPr>
            <p:cNvPr id="11" name="Freeform: Shape 10">
              <a:extLst>
                <a:ext uri="{FF2B5EF4-FFF2-40B4-BE49-F238E27FC236}">
                  <a16:creationId xmlns:a16="http://schemas.microsoft.com/office/drawing/2014/main" id="{FE4B920C-4242-6B4E-E41B-68E357C4AC15}"/>
                </a:ext>
                <a:ext uri="{C183D7F6-B498-43B3-948B-1728B52AA6E4}">
                  <adec:decorative xmlns:adec="http://schemas.microsoft.com/office/drawing/2017/decorative" val="1"/>
                </a:ext>
              </a:extLst>
            </p:cNvPr>
            <p:cNvSpPr/>
            <p:nvPr/>
          </p:nvSpPr>
          <p:spPr>
            <a:xfrm>
              <a:off x="8473337" y="3058076"/>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1" y="650824"/>
                    <a:pt x="0" y="505132"/>
                    <a:pt x="0" y="325412"/>
                  </a:cubicBezTo>
                  <a:cubicBezTo>
                    <a:pt x="0" y="145692"/>
                    <a:pt x="145691" y="0"/>
                    <a:pt x="325412" y="0"/>
                  </a:cubicBezTo>
                  <a:cubicBezTo>
                    <a:pt x="505132" y="0"/>
                    <a:pt x="650824" y="145692"/>
                    <a:pt x="650824" y="325412"/>
                  </a:cubicBezTo>
                  <a:close/>
                </a:path>
              </a:pathLst>
            </a:custGeom>
            <a:solidFill>
              <a:srgbClr val="037894"/>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30" name="Kotak Teks 3">
              <a:extLst>
                <a:ext uri="{FF2B5EF4-FFF2-40B4-BE49-F238E27FC236}">
                  <a16:creationId xmlns:a16="http://schemas.microsoft.com/office/drawing/2014/main" id="{E23264D8-4770-C214-1B41-0839CB6E6084}"/>
                </a:ext>
              </a:extLst>
            </p:cNvPr>
            <p:cNvSpPr txBox="1"/>
            <p:nvPr/>
          </p:nvSpPr>
          <p:spPr>
            <a:xfrm>
              <a:off x="8458831" y="3244345"/>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03</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18" name="TextBox 17">
              <a:extLst>
                <a:ext uri="{FF2B5EF4-FFF2-40B4-BE49-F238E27FC236}">
                  <a16:creationId xmlns:a16="http://schemas.microsoft.com/office/drawing/2014/main" id="{EBD2120D-F0B3-F8C6-1125-F8F861D3687A}"/>
                </a:ext>
              </a:extLst>
            </p:cNvPr>
            <p:cNvSpPr txBox="1"/>
            <p:nvPr/>
          </p:nvSpPr>
          <p:spPr>
            <a:xfrm>
              <a:off x="9420183" y="3292603"/>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Define value sets</a:t>
              </a:r>
            </a:p>
          </p:txBody>
        </p:sp>
        <p:sp>
          <p:nvSpPr>
            <p:cNvPr id="12" name="Freeform: Shape 11">
              <a:extLst>
                <a:ext uri="{FF2B5EF4-FFF2-40B4-BE49-F238E27FC236}">
                  <a16:creationId xmlns:a16="http://schemas.microsoft.com/office/drawing/2014/main" id="{8BDB0718-9581-98D8-F75E-43E9C95FC99B}"/>
                </a:ext>
                <a:ext uri="{C183D7F6-B498-43B3-948B-1728B52AA6E4}">
                  <adec:decorative xmlns:adec="http://schemas.microsoft.com/office/drawing/2017/decorative" val="1"/>
                </a:ext>
              </a:extLst>
            </p:cNvPr>
            <p:cNvSpPr/>
            <p:nvPr/>
          </p:nvSpPr>
          <p:spPr>
            <a:xfrm>
              <a:off x="8322983" y="3985228"/>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3" y="650824"/>
                    <a:pt x="325412" y="650824"/>
                  </a:cubicBezTo>
                  <a:cubicBezTo>
                    <a:pt x="145692" y="650824"/>
                    <a:pt x="0" y="505132"/>
                    <a:pt x="0" y="325412"/>
                  </a:cubicBezTo>
                  <a:cubicBezTo>
                    <a:pt x="0" y="145692"/>
                    <a:pt x="145692" y="0"/>
                    <a:pt x="325412" y="0"/>
                  </a:cubicBezTo>
                  <a:cubicBezTo>
                    <a:pt x="505133" y="0"/>
                    <a:pt x="650824" y="145692"/>
                    <a:pt x="650824" y="325412"/>
                  </a:cubicBezTo>
                  <a:close/>
                </a:path>
              </a:pathLst>
            </a:custGeom>
            <a:solidFill>
              <a:schemeClr val="tx1"/>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31" name="Kotak Teks 3">
              <a:extLst>
                <a:ext uri="{FF2B5EF4-FFF2-40B4-BE49-F238E27FC236}">
                  <a16:creationId xmlns:a16="http://schemas.microsoft.com/office/drawing/2014/main" id="{64BC6B0F-8BF6-0E3E-591B-71B305493D1D}"/>
                </a:ext>
              </a:extLst>
            </p:cNvPr>
            <p:cNvSpPr txBox="1"/>
            <p:nvPr/>
          </p:nvSpPr>
          <p:spPr>
            <a:xfrm>
              <a:off x="8308477" y="4171497"/>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04</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0" name="TextBox 19">
              <a:extLst>
                <a:ext uri="{FF2B5EF4-FFF2-40B4-BE49-F238E27FC236}">
                  <a16:creationId xmlns:a16="http://schemas.microsoft.com/office/drawing/2014/main" id="{F7BFF343-093A-3813-C0E5-5F0E8625A84C}"/>
                </a:ext>
              </a:extLst>
            </p:cNvPr>
            <p:cNvSpPr txBox="1"/>
            <p:nvPr/>
          </p:nvSpPr>
          <p:spPr>
            <a:xfrm>
              <a:off x="9250923" y="4238311"/>
              <a:ext cx="2586269" cy="307777"/>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Assign time periods</a:t>
              </a:r>
            </a:p>
          </p:txBody>
        </p:sp>
        <p:sp>
          <p:nvSpPr>
            <p:cNvPr id="13" name="Freeform: Shape 12">
              <a:extLst>
                <a:ext uri="{FF2B5EF4-FFF2-40B4-BE49-F238E27FC236}">
                  <a16:creationId xmlns:a16="http://schemas.microsoft.com/office/drawing/2014/main" id="{11C98E69-2613-6B14-0B9E-85A5D4E1B027}"/>
                </a:ext>
                <a:ext uri="{C183D7F6-B498-43B3-948B-1728B52AA6E4}">
                  <adec:decorative xmlns:adec="http://schemas.microsoft.com/office/drawing/2017/decorative" val="1"/>
                </a:ext>
              </a:extLst>
            </p:cNvPr>
            <p:cNvSpPr/>
            <p:nvPr/>
          </p:nvSpPr>
          <p:spPr>
            <a:xfrm>
              <a:off x="7903171" y="4800561"/>
              <a:ext cx="741870" cy="741870"/>
            </a:xfrm>
            <a:custGeom>
              <a:avLst/>
              <a:gdLst>
                <a:gd name="connsiteX0" fmla="*/ 650824 w 650824"/>
                <a:gd name="connsiteY0" fmla="*/ 325412 h 650824"/>
                <a:gd name="connsiteX1" fmla="*/ 325412 w 650824"/>
                <a:gd name="connsiteY1" fmla="*/ 650824 h 650824"/>
                <a:gd name="connsiteX2" fmla="*/ 0 w 650824"/>
                <a:gd name="connsiteY2" fmla="*/ 325412 h 650824"/>
                <a:gd name="connsiteX3" fmla="*/ 325412 w 650824"/>
                <a:gd name="connsiteY3" fmla="*/ 0 h 650824"/>
                <a:gd name="connsiteX4" fmla="*/ 650824 w 650824"/>
                <a:gd name="connsiteY4" fmla="*/ 325412 h 65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824" h="650824">
                  <a:moveTo>
                    <a:pt x="650824" y="325412"/>
                  </a:moveTo>
                  <a:cubicBezTo>
                    <a:pt x="650824" y="505132"/>
                    <a:pt x="505132" y="650824"/>
                    <a:pt x="325412" y="650824"/>
                  </a:cubicBezTo>
                  <a:cubicBezTo>
                    <a:pt x="145692" y="650824"/>
                    <a:pt x="0" y="505132"/>
                    <a:pt x="0" y="325412"/>
                  </a:cubicBezTo>
                  <a:cubicBezTo>
                    <a:pt x="0" y="145692"/>
                    <a:pt x="145692" y="0"/>
                    <a:pt x="325412" y="0"/>
                  </a:cubicBezTo>
                  <a:cubicBezTo>
                    <a:pt x="505132" y="0"/>
                    <a:pt x="650824" y="145692"/>
                    <a:pt x="650824" y="325412"/>
                  </a:cubicBezTo>
                  <a:close/>
                </a:path>
              </a:pathLst>
            </a:custGeom>
            <a:solidFill>
              <a:schemeClr val="tx2"/>
            </a:solidFill>
            <a:ln w="9525"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32" name="Kotak Teks 3">
              <a:extLst>
                <a:ext uri="{FF2B5EF4-FFF2-40B4-BE49-F238E27FC236}">
                  <a16:creationId xmlns:a16="http://schemas.microsoft.com/office/drawing/2014/main" id="{55DB5644-1DBF-1C87-18DC-77D7D58A72F7}"/>
                </a:ext>
              </a:extLst>
            </p:cNvPr>
            <p:cNvSpPr txBox="1"/>
            <p:nvPr/>
          </p:nvSpPr>
          <p:spPr>
            <a:xfrm>
              <a:off x="7888665" y="4986830"/>
              <a:ext cx="770882" cy="369332"/>
            </a:xfrm>
            <a:prstGeom prst="rect">
              <a:avLst/>
            </a:prstGeom>
            <a:noFill/>
          </p:spPr>
          <p:txBody>
            <a:bodyPr wrap="square" rtlCol="0">
              <a:spAutoFit/>
            </a:bodyPr>
            <a:lstStyle/>
            <a:p>
              <a:pPr algn="ctr"/>
              <a:r>
                <a:rPr lang="en-US" b="1" spc="100">
                  <a:solidFill>
                    <a:schemeClr val="bg1"/>
                  </a:solidFill>
                  <a:latin typeface="Roboto" panose="02000000000000000000" pitchFamily="2" charset="0"/>
                  <a:ea typeface="Roboto" panose="02000000000000000000" pitchFamily="2" charset="0"/>
                  <a:cs typeface="Poppins SemiBold" pitchFamily="2" charset="77"/>
                </a:rPr>
                <a:t>05</a:t>
              </a:r>
              <a:endParaRPr lang="en-ID" b="1" spc="100">
                <a:solidFill>
                  <a:schemeClr val="bg1"/>
                </a:solidFill>
                <a:latin typeface="Roboto" panose="02000000000000000000" pitchFamily="2" charset="0"/>
                <a:ea typeface="Roboto" panose="02000000000000000000" pitchFamily="2" charset="0"/>
                <a:cs typeface="Poppins SemiBold" pitchFamily="2" charset="77"/>
              </a:endParaRPr>
            </a:p>
          </p:txBody>
        </p:sp>
        <p:sp>
          <p:nvSpPr>
            <p:cNvPr id="22" name="TextBox 21">
              <a:extLst>
                <a:ext uri="{FF2B5EF4-FFF2-40B4-BE49-F238E27FC236}">
                  <a16:creationId xmlns:a16="http://schemas.microsoft.com/office/drawing/2014/main" id="{E0CC17D9-9A81-655B-B5A7-C48CE177936A}"/>
                </a:ext>
              </a:extLst>
            </p:cNvPr>
            <p:cNvSpPr txBox="1"/>
            <p:nvPr/>
          </p:nvSpPr>
          <p:spPr>
            <a:xfrm>
              <a:off x="8859366" y="5040929"/>
              <a:ext cx="3707901" cy="523220"/>
            </a:xfrm>
            <a:prstGeom prst="rect">
              <a:avLst/>
            </a:prstGeom>
            <a:noFill/>
          </p:spPr>
          <p:txBody>
            <a:bodyPr wrap="square" rtlCol="0">
              <a:spAutoFit/>
            </a:bodyPr>
            <a:lstStyle/>
            <a:p>
              <a:r>
                <a:rPr lang="en-US" sz="1400" b="1" spc="100">
                  <a:latin typeface="Roboto" panose="02000000000000000000" pitchFamily="2" charset="0"/>
                  <a:ea typeface="Roboto" panose="02000000000000000000" pitchFamily="2" charset="0"/>
                  <a:cs typeface="Poppins SemiBold" pitchFamily="2" charset="77"/>
                </a:rPr>
                <a:t>Add condition-specific surveillance elements</a:t>
              </a:r>
            </a:p>
          </p:txBody>
        </p:sp>
      </p:grpSp>
      <p:sp>
        <p:nvSpPr>
          <p:cNvPr id="25" name="TextBox 24" descr="The development process results in a condition-specific MMG that maintains cross-condition standardization.&#10;&#10;Note:  the process does not change existing GenV3 data elements">
            <a:extLst>
              <a:ext uri="{FF2B5EF4-FFF2-40B4-BE49-F238E27FC236}">
                <a16:creationId xmlns:a16="http://schemas.microsoft.com/office/drawing/2014/main" id="{BF534CBD-3E37-0514-9E09-647C45C2ABFF}"/>
              </a:ext>
            </a:extLst>
          </p:cNvPr>
          <p:cNvSpPr txBox="1"/>
          <p:nvPr/>
        </p:nvSpPr>
        <p:spPr>
          <a:xfrm>
            <a:off x="6178123" y="2603733"/>
            <a:ext cx="5345662" cy="2215991"/>
          </a:xfrm>
          <a:prstGeom prst="rect">
            <a:avLst/>
          </a:prstGeom>
          <a:noFill/>
          <a:ln w="38100">
            <a:solidFill>
              <a:schemeClr val="tx2"/>
            </a:solidFill>
          </a:ln>
        </p:spPr>
        <p:txBody>
          <a:bodyPr wrap="square" rtlCol="0">
            <a:spAutoFit/>
          </a:bodyPr>
          <a:lstStyle/>
          <a:p>
            <a:pPr>
              <a:lnSpc>
                <a:spcPct val="140000"/>
              </a:lnSpc>
            </a:pPr>
            <a:r>
              <a:rPr lang="en-US" sz="2000" b="1" dirty="0">
                <a:solidFill>
                  <a:srgbClr val="191919"/>
                </a:solidFill>
                <a:latin typeface="Nunito Sans" pitchFamily="2" charset="0"/>
                <a:ea typeface="Roboto" panose="02000000000000000000" pitchFamily="2" charset="0"/>
                <a:cs typeface="Open Sans Light" panose="020B0606030504020204" pitchFamily="34" charset="0"/>
              </a:rPr>
              <a:t>Result: </a:t>
            </a:r>
            <a:r>
              <a:rPr lang="en-US" sz="2000" dirty="0">
                <a:solidFill>
                  <a:srgbClr val="191919"/>
                </a:solidFill>
                <a:latin typeface="Nunito Sans" pitchFamily="2" charset="0"/>
                <a:ea typeface="Roboto" panose="02000000000000000000" pitchFamily="2" charset="0"/>
                <a:cs typeface="Open Sans Light" panose="020B0606030504020204" pitchFamily="34" charset="0"/>
              </a:rPr>
              <a:t>A condition-specific MMG that maintains cross-condition standardization </a:t>
            </a:r>
          </a:p>
          <a:p>
            <a:pPr>
              <a:lnSpc>
                <a:spcPct val="140000"/>
              </a:lnSpc>
            </a:pPr>
            <a:endParaRPr lang="en-US" sz="2000" dirty="0">
              <a:solidFill>
                <a:srgbClr val="191919"/>
              </a:solidFill>
              <a:latin typeface="Nunito Sans" pitchFamily="2" charset="0"/>
              <a:ea typeface="Roboto" panose="02000000000000000000" pitchFamily="2" charset="0"/>
              <a:cs typeface="Open Sans Light" panose="020B0606030504020204" pitchFamily="34" charset="0"/>
            </a:endParaRPr>
          </a:p>
          <a:p>
            <a:pPr>
              <a:lnSpc>
                <a:spcPct val="140000"/>
              </a:lnSpc>
            </a:pPr>
            <a:r>
              <a:rPr lang="en-US" sz="2000" dirty="0">
                <a:solidFill>
                  <a:srgbClr val="191919"/>
                </a:solidFill>
                <a:latin typeface="Nunito Sans" pitchFamily="2" charset="0"/>
                <a:ea typeface="Roboto" panose="02000000000000000000" pitchFamily="2" charset="0"/>
                <a:cs typeface="Open Sans Light" panose="020B0606030504020204" pitchFamily="34" charset="0"/>
              </a:rPr>
              <a:t>(</a:t>
            </a:r>
            <a:r>
              <a:rPr lang="en-US" sz="2000" b="1" dirty="0">
                <a:solidFill>
                  <a:srgbClr val="191919"/>
                </a:solidFill>
                <a:latin typeface="Nunito Sans" pitchFamily="2" charset="0"/>
                <a:ea typeface="Roboto" panose="02000000000000000000" pitchFamily="2" charset="0"/>
                <a:cs typeface="Open Sans Light" panose="020B0606030504020204" pitchFamily="34" charset="0"/>
              </a:rPr>
              <a:t>Note: the process does not change existing GenV3 data elements</a:t>
            </a:r>
            <a:r>
              <a:rPr lang="en-US" sz="2000" dirty="0">
                <a:solidFill>
                  <a:srgbClr val="191919"/>
                </a:solidFill>
                <a:latin typeface="Nunito Sans" pitchFamily="2" charset="0"/>
                <a:ea typeface="Roboto" panose="02000000000000000000" pitchFamily="2" charset="0"/>
                <a:cs typeface="Open Sans Light" panose="020B0606030504020204" pitchFamily="34" charset="0"/>
              </a:rPr>
              <a:t>)</a:t>
            </a:r>
          </a:p>
        </p:txBody>
      </p:sp>
      <p:sp>
        <p:nvSpPr>
          <p:cNvPr id="5" name="Slide Number Placeholder 4">
            <a:extLst>
              <a:ext uri="{FF2B5EF4-FFF2-40B4-BE49-F238E27FC236}">
                <a16:creationId xmlns:a16="http://schemas.microsoft.com/office/drawing/2014/main" id="{2E72CC23-E2AA-742D-E722-9ADB87A0B008}"/>
              </a:ext>
            </a:extLst>
          </p:cNvPr>
          <p:cNvSpPr>
            <a:spLocks noGrp="1"/>
          </p:cNvSpPr>
          <p:nvPr>
            <p:ph type="sldNum" sz="quarter" idx="4"/>
          </p:nvPr>
        </p:nvSpPr>
        <p:spPr>
          <a:xfrm>
            <a:off x="5762610" y="6357735"/>
            <a:ext cx="666779" cy="378345"/>
          </a:xfrm>
          <a:prstGeom prst="rect">
            <a:avLst/>
          </a:prstGeom>
        </p:spPr>
        <p:txBody>
          <a:bodyPr/>
          <a:lstStyle/>
          <a:p>
            <a:pPr algn="ctr"/>
            <a:fld id="{7FC2952A-0647-46EA-8310-EDCEE27AFBD9}" type="slidenum">
              <a:rPr lang="en-US" smtClean="0"/>
              <a:pPr algn="ctr"/>
              <a:t>9</a:t>
            </a:fld>
            <a:endParaRPr lang="en-US"/>
          </a:p>
        </p:txBody>
      </p:sp>
    </p:spTree>
    <p:extLst>
      <p:ext uri="{BB962C8B-B14F-4D97-AF65-F5344CB8AC3E}">
        <p14:creationId xmlns:p14="http://schemas.microsoft.com/office/powerpoint/2010/main" val="3270493667"/>
      </p:ext>
    </p:extLst>
  </p:cSld>
  <p:clrMapOvr>
    <a:masterClrMapping/>
  </p:clrMapOvr>
</p:sld>
</file>

<file path=ppt/theme/theme1.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010CC48A510A64E9EDE79D1DCB94891" ma:contentTypeVersion="7" ma:contentTypeDescription="Create a new document." ma:contentTypeScope="" ma:versionID="f73fa3d24602b91983179614ad86558b">
  <xsd:schema xmlns:xsd="http://www.w3.org/2001/XMLSchema" xmlns:xs="http://www.w3.org/2001/XMLSchema" xmlns:p="http://schemas.microsoft.com/office/2006/metadata/properties" xmlns:ns2="ae47a4dc-bad2-467d-ae3b-b3fce59ebe25" targetNamespace="http://schemas.microsoft.com/office/2006/metadata/properties" ma:root="true" ma:fieldsID="7d4f60b5317cc76b2420ed2cb77e960a" ns2:_="">
    <xsd:import namespace="ae47a4dc-bad2-467d-ae3b-b3fce59ebe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47a4dc-bad2-467d-ae3b-b3fce59ebe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AW xmlns="http://www.net-centric.com/PAWPP">
  <Shape xmlns="" ID="W3Thyci69iknEdO7b5wGFfvmkec=" pdftag="P" isBookmarkSet="no" bookmark="no" Order="_x0031_"/>
  <Shape xmlns="" ID="dAvPRUk9sLKii68iWu+cFHimN8A=" pdftag="H2" isBookmarkSet="no" bookmark="yes" Order="_x0032_"/>
  <Shape xmlns="" ID="R5t4VOnPcGQSVi0RgENUyAYKoME=" pdftag="P" isBookmarkSet="no" Order="_x0033_" bookmark="no"/>
  <Shape xmlns="" ID="zKZX3cfxz6QmSLtSac9iXqFT8E4=" pdftag="P" isBookmarkSet="no" Order="_x0034_" bookmark="no"/>
  <Shape xmlns="" ID="Ul1wVEE/PRZ0A4ko2XBXg17abQU=" pdftag="P" isBookmarkSet="no" Order="_x0031_" bookmark="no"/>
  <Shape xmlns="" ID="YRCEH+uOvnds9nv82ktL+eN/yz0=" pdftag="H2" isBookmarkSet="no" bookmark="yes" Order="_x0032_"/>
  <Shape xmlns="" ID="pHXrVWpuNSA2oLcfOr5wiFKJh+U=" pdftag="P" isBookmarkSet="no" Order="_x0033_" bookmark="no"/>
  <Shape xmlns="" ID="NfIIs2MycKEbTgVdIb09jQsKysw=" Order="_x0034_" formula="no" artifact="_x0031_" pdftag="_x005B_Artifact_x005D_" inline="no" isBookmarkSet="no" validate="no"/>
  <Shape xmlns="" ID="i0hjnoh/D9lp1WxooEZZwKPtHNQ=" pdftag="Figure" artifact="_x0031_" isBookmarkSet="no" Order="_x0034_" validate="no" Lang=""/>
  <Shape xmlns="" ID="FS8Y3HF3LDxwfsvmlV7aMHMGM0s=" pdftag="Figure" artifact="_x0031_" isBookmarkSet="no" Order="_x0035_" validate="no" Lang=""/>
  <Shape xmlns="" ID="TxeqBsRRUj+KNhhfSZd11Ic1tX0=" pdftag="Figure" artifact="_x0031_" isBookmarkSet="no" Order="_x0037_" validate="no" Lang=""/>
  <Shape xmlns="" ID="CQ7zXvKY68AQhUe714kEmIJrrtk=" Order="_x0039_" pdftag="_x005B_Artifact_x005D_" isBookmarkSet="no" bookmark="no"/>
  <Shape xmlns="" ID="+iPwwewxxnYyh/U+m9bRfcssfpM=" artifact="_x0030_" formula="no" pdftag="Figure" isBookmarkSet="no" Order="_x0036_" validate="no" Lang="" bookmark="no"/>
  <Shape xmlns="" ID="lUyLCQ+RYZVoChxeFPBUwStAvXY=" Order="_x0031_" artifact="_x0031_" pdftag="_x005B_Artifact_x005D_" isBookmarkSet="no" validate="no" formula="no" Lang=""/>
  <Shape xmlns="" ID="wLitbJ+EYeLHWOhyEDJf81/+ngE=" pdftag="H2" isBookmarkSet="no" bookmark="yes" Order="_x0031_"/>
  <Shape xmlns="" ID="S0uefJvU4u8B6B6+BwbQBx4qjek=" pdftag="P" isBookmarkSet="no" Order="_x0032_" bookmark="no"/>
  <Shape xmlns="" ID="J4iH1pz1VEy5Mu85TFJdpv4KtmY=" Order="_x0034_" pdftag="_x005B_Artifact_x005D_" isBookmarkSet="no" bookmark="no"/>
  <Shape xmlns="" ID="+cXDywDXIthvddDkQYbVFdepUuA=" pdftag="H2" isBookmarkSet="no" bookmark="yes" Order="_x0031_"/>
  <Shape xmlns="" ID="jJERCVNRGB7Z4garwm5q6WiG2Gw=" pdftag="P" isBookmarkSet="no" Order="_x0032_" bookmark="no"/>
  <Shape xmlns="" ID="BE88WhCnLir5HkhOcICjizOigB8=" Order="_x0033_" pdftag="_x005B_Artifact_x005D_" isBookmarkSet="no" bookmark="no"/>
  <Shape xmlns="" ID="KnSVHc/T3ZSUbMKyLH+jaXljdDc=" pdftag="H2" isBookmarkSet="no" bookmark="yes" Order="_x0031_"/>
  <Shape xmlns="" ID="1pDFRTyXLQJxc3BeAjZbiMCjLL0=" pdftag="P" isBookmarkSet="no" Order="_x0032_" bookmark="no"/>
  <Shape xmlns="" ID="aZy0IHkZlYKyPR4buxM2RLO5P2A=" Order="_x0033_" pdftag="_x005B_Artifact_x005D_" isBookmarkSet="no" bookmark="no"/>
  <Shape xmlns="" ID="9iKve3r31UYRVxohtOQcuS/PoRk=" pdftag="H2" isBookmarkSet="no" bookmark="yes" Order="_x0031_"/>
  <Shape xmlns="" ID="Nvd6d9BLOGlOslqB0IzGyCw6AoE=" pdftag="P" isBookmarkSet="no" Order="_x0032_" bookmark="no"/>
  <Shape xmlns="" ID="wqqjBEVu3WAN0987po9t9n271Ec=" Order="_x0031_" artifact="_x0031_" pdftag="_x005B_Artifact_x005D_" isBookmarkSet="no" validate="no" formula="no" Lang=""/>
  <Shape xmlns="" ID="/5Q6xJ/8wDdYCktWTwe+m6r9zOU=" Order="_x0034_" pdftag="_x005B_Artifact_x005D_" isBookmarkSet="no" bookmark="no"/>
  <Shape xmlns="" ID="WChgMTy9jgHpex6QyDDaYFYQ4FM=" pdftag="H2" isBookmarkSet="no" bookmark="yes" Order="_x0031_"/>
  <Shape xmlns="" ID="qB8LZreTc/KqLit2bMY4HT8ubc0=" pdftag="P" isBookmarkSet="no" Order="_x0032_" bookmark="no"/>
  <Shape xmlns="" ID="QWkZUadqTwW/aATwxRbXTYd/4cI=" Order="_x0033_" pdftag="_x005B_Artifact_x005D_" isBookmarkSet="no" bookmark="no"/>
  <Shape xmlns="" ID="4AewBTfgmuU7vQe4W1DndTHZ7PU=" pdftag="H2" isBookmarkSet="no" bookmark="yes" Order="_x0031_"/>
  <Shape xmlns="" ID="Qzr5phc78IRNhr9I3mk5uAfq8P4=" pdftag="P" isBookmarkSet="no" Order="_x0032_" bookmark="no"/>
  <Shape xmlns="" ID="wrG7RldL0P87xyq+CKEOmyzD+L8=" Order="_x0033_" pdftag="_x005B_Artifact_x005D_" isBookmarkSet="no" bookmark="no"/>
  <Shape xmlns="" ID="Orlt5I1snbdMGOsSob9LCzcURFk=" pdftag="H2" isBookmarkSet="no" bookmark="yes" Order="_x0031_"/>
  <Shape xmlns="" ID="0l+7Lh6cteSkEE2598StSUgQ1ws=" pdftag="Figure" artifact="_x0030_" isBookmarkSet="no" Order="_x0032_" validate="no" Lang=""/>
  <Shape xmlns="" ID="bMMPb9RQBeApats/od60dZPuTdY=" pdftag="P" isBookmarkSet="no" Order="_x0033_" bookmark="no"/>
  <Shape xmlns="" ID="G84AWkFJ44v0kSwJ7sAEXSRXaM0=" Order="_x0034_" pdftag="_x005B_Artifact_x005D_" isBookmarkSet="no" bookmark="no"/>
  <Shape xmlns="" ID="zNeM84DarmqdYWqFph5qYc435HM=" pdftag="H2" isBookmarkSet="no" bookmark="yes" Order="_x0031_"/>
  <Shape xmlns="" ID="XkNuOxPUewf/xnuRiy/SV7t/5+s=" pdftag="Figure" artifact="_x0030_" isBookmarkSet="no" Order="_x0034_" validate="no" Lang=""/>
  <Shape xmlns="" ID="JRQ6/RR4zFIF6/kvyMn4P5Z+EPI=" Order="_x0035_" artifact="_x0031_" pdftag="_x005B_Artifact_x005D_" isBookmarkSet="no" validate="no"/>
  <Shape xmlns="" ID="fE4TmC8sl9FJaD16OXuQtcEPm28=" pdftag="P" isBookmarkSet="no" Order="_x0032_" bookmark="no"/>
  <Shape xmlns="" ID="rawxjnhSGNbJQf54hrKSdXcv9DM=" pdftag="P" isBookmarkSet="no" Order="_x0033_" bookmark="no"/>
  <Shape xmlns="" ID="aBU3e9qdfY4zPm3/HiaIJmUCSFA=" Order="_x0036_" pdftag="_x005B_Artifact_x005D_" isBookmarkSet="no" bookmark="no"/>
  <Shape xmlns="" ID="53GCFc8M4+6gpBItrNBug+ejUDI=" pdftag="H2" isBookmarkSet="no" bookmark="yes" Order="_x0031_"/>
  <Shape xmlns="" ID="41+C5lW5IRs12blR4qt0yUKWR+o=" pdftag="Figure" artifact="_x0030_" isBookmarkSet="no" Order="_x0034_" validate="no" Lang=""/>
  <Shape xmlns="" ID="LzEkdDxusWYGTYqUbjBYfYCOm6o=" Order="_x0035_" artifact="_x0031_" pdftag="_x005B_Artifact_x005D_" isBookmarkSet="no" validate="no"/>
  <Shape xmlns="" ID="cV94bZUmRXrhx7xaNFS7foVMgr4=" pdftag="P" isBookmarkSet="no" Order="_x0032_" bookmark="no"/>
  <Shape xmlns="" ID="Z3NXFcRHpS4FnuzoI23MRqspUK4=" pdftag="P" isBookmarkSet="no" Order="_x0033_" bookmark="no"/>
  <Shape xmlns="" ID="iAXNiTfblAVeu2xZ0J4xjOpnD4Q=" Order="_x0036_" pdftag="_x005B_Artifact_x005D_" isBookmarkSet="no" bookmark="no"/>
  <Shape xmlns="" ID="vMroobVr9a/oz7TGTpvnpJi20kk=" pdftag="H2" isBookmarkSet="no" bookmark="yes" Order="_x0031_"/>
  <Shape xmlns="" ID="RmUKQup9Bu9Xfp1jcgFQ6ZfcvSY=" pdftag="Figure" artifact="_x0030_" isBookmarkSet="no" Order="_x0034_" validate="no" Lang=""/>
  <Shape xmlns="" ID="m7Kt+OofaLNJhR009e/gtrVx4Ss=" Order="_x0035_" artifact="_x0031_" pdftag="_x005B_Artifact_x005D_" isBookmarkSet="no" validate="no"/>
  <Shape xmlns="" ID="QW4vYag0Z1juvM6nmMPPlM4gLIE=" pdftag="P" isBookmarkSet="no" Order="_x0032_" bookmark="no"/>
  <Shape xmlns="" ID="6eZGTEFFEnLi5jTwOcq7EDANoHI=" pdftag="P" isBookmarkSet="no" Order="_x0033_" bookmark="no"/>
  <Shape xmlns="" ID="CGYzLgjgA4zWEj4dTgbaH+mPASk=" Order="_x0036_" pdftag="_x005B_Artifact_x005D_" isBookmarkSet="no" bookmark="no"/>
  <Shape xmlns="" ID="IZuLSCA889P5xfqQyQZJZWab2dA=" pdftag="H2" isBookmarkSet="no" bookmark="yes" Order="_x0031_"/>
  <Shape xmlns="" ID="1eg/EYTbCNYdb9f205QwvE4GRVA=" pdftag="Figure" artifact="_x0030_" isBookmarkSet="no" Order="_x0034_" validate="no" Lang=""/>
  <Shape xmlns="" ID="JXSg7Pw9muklBhsPH1rLORedgGw=" Order="_x0035_" artifact="_x0031_" pdftag="_x005B_Artifact_x005D_" isBookmarkSet="no" validate="no"/>
  <Shape xmlns="" ID="ax7GGQmQ7GXnU4l4BBnq48o+wMA=" pdftag="P" isBookmarkSet="no" Order="_x0032_" bookmark="no"/>
  <Shape xmlns="" ID="rdn1WKxDN8hYX6O5XBihJ31asZI=" pdftag="P" isBookmarkSet="no" Order="_x0033_" bookmark="no"/>
  <Shape xmlns="" ID="gwzatSPlrfpcr6UEmMdDU14g0Ec=" Order="_x0036_" pdftag="_x005B_Artifact_x005D_" isBookmarkSet="no" bookmark="no"/>
  <Shape xmlns="" ID="SLZ8lub7oC+IWtdT13A8KfxJjwQ=" pdftag="H2" isBookmarkSet="no" bookmark="yes" Order="_x0031_"/>
  <Shape xmlns="" ID="t+9L6Ny0y1BbuEpHcXUYdBZHLoA=" pdftag="Figure" artifact="_x0031_" isBookmarkSet="no" Order="_x0034_" validate="no" Lang=""/>
  <Shape xmlns="" ID="UMCUqnM/udTESkOHHgVIaWSzh6c=" artifact="_x0030_" formula="no" pdftag="Figure" isBookmarkSet="no" Order="_x0035_" validate="no" Lang="" bookmark="no"/>
  <Shape xmlns="" ID="LHx2M8sY8QSEF4CgPeUEmeEUxog=" pdftag="P" isBookmarkSet="no" Order="_x0032_" bookmark="no"/>
  <Shape xmlns="" ID="raWVvVyfhPEqO/s+dkcv8FuPBUU=" pdftag="P" isBookmarkSet="no" Order="_x0033_" bookmark="no"/>
  <Shape xmlns="" ID="VQ1W2Ks3uHwzzyvUdVbxzLVxznA=" Order="_x0036_" pdftag="_x005B_Artifact_x005D_" isBookmarkSet="no" bookmark="no"/>
  <Shape xmlns="" ID="HwAoZ+QBeWgoCSSmyBwzzjPom88=" pdftag="H2" isBookmarkSet="no" bookmark="yes" Order="_x0031_"/>
  <Shape xmlns="" ID="uqMGHj7G+3xLplhHvl3HObyeac0=" pdftag="P" isBookmarkSet="no" Order="_x0032_" bookmark="no"/>
  <Shape xmlns="" ID="wsWAVTt/bQuVG2KY9fiGNudZ1yI=" Order="_x0034_" pdftag="_x005B_Artifact_x005D_" isBookmarkSet="no" bookmark="no"/>
  <Shape xmlns="" ID="A4CPURSKIIYO7ts8w2wPgeVx9+g=" artifact="_x0030_" formula="no" pdftag="Figure" isBookmarkSet="no" Order="_x0033_" validate="no" Lang="" bookmark="no"/>
  <Shape xmlns="" ID="PF8c2Ei3m6AtsjMnTaMh7V0ugNA=" pdftag="H2" isBookmarkSet="no" bookmark="yes" Order="_x0031_"/>
  <Shape xmlns="" ID="z4VLCHO7REqbvzYQpFNiI78wi58=" pdftag="Figure" artifact="_x0030_" isBookmarkSet="no" Order="_x0034_" validate="no" Lang=""/>
  <Shape xmlns="" ID="DqGhuvIGgfoIICaLEfWDiXKnOlA=" Order="_x0035_" artifact="_x0031_" pdftag="_x005B_Artifact_x005D_" isBookmarkSet="no" validate="no"/>
  <Shape xmlns="" ID="8P7sQZqOHuhc1gOA6CFjPP3Urew=" pdftag="P" isBookmarkSet="no" Order="_x0032_" bookmark="no"/>
  <Shape xmlns="" ID="Sxky9CCNI9ARMHhAicSancE1poU=" pdftag="P" isBookmarkSet="no" Order="_x0033_" bookmark="no"/>
  <Shape xmlns="" ID="wIas2P7ug8EP4YeLdB3Nnnvw4nE=" Order="_x0036_" pdftag="_x005B_Artifact_x005D_" isBookmarkSet="no" bookmark="no"/>
  <Shape xmlns="" ID="4GZWDSryP4NF0kwIDRx0nekWWs8=" pdftag="H2" isBookmarkSet="no" bookmark="yes" Order="_x0031_"/>
  <Shape xmlns="" ID="612JYcG5RBLhSBpZ0ewmYV4dSZQ=" pdftag="Figure" artifact="_x0030_" isBookmarkSet="no" Order="_x0034_" validate="no" Lang=""/>
  <Shape xmlns="" ID="rwmDP8BBRJlkofK4fp3Sh50Fb+M=" Order="_x0035_" artifact="_x0031_" pdftag="_x005B_Artifact_x005D_" isBookmarkSet="no" validate="no"/>
  <Shape xmlns="" ID="4xAuUMOM9PB4tQpRo7ZAoS/K0HA=" pdftag="P" isBookmarkSet="no" Order="_x0032_" bookmark="no"/>
  <Shape xmlns="" ID="62sbLoSgiw+OxZ4l7D3XXS1/PQw=" pdftag="P" isBookmarkSet="no" Order="_x0033_" bookmark="no"/>
  <Shape xmlns="" ID="8oAgiKYIOMIl4Ln0Qc8tTe5SLRc=" Order="_x0036_" pdftag="_x005B_Artifact_x005D_" isBookmarkSet="no" bookmark="no"/>
  <Shape xmlns="" ID="yx5rewv17DbEe/Hb2gpeJ2WKCs4=" pdftag="H2" isBookmarkSet="no" bookmark="yes" Order="_x0031_"/>
  <Shape xmlns="" ID="xfYP//1jkbqih4h5F1h1/t7GzYY=" pdftag="Figure" artifact="_x0030_" isBookmarkSet="no" Order="_x0034_" validate="no" Lang=""/>
  <Shape xmlns="" ID="DfC/HiEitOi1ZfQJVwkmPh5xUcE=" Order="_x0035_" artifact="_x0031_" pdftag="_x005B_Artifact_x005D_" isBookmarkSet="no" validate="no"/>
  <Shape xmlns="" ID="2c/u+CSnBh/RsxxxJumukc3MWe8=" pdftag="P" isBookmarkSet="no" Order="_x0032_" bookmark="no"/>
  <Shape xmlns="" ID="5rZaFWkTvk9mi6pAhNuVdwV9yvU=" pdftag="P" isBookmarkSet="no" Order="_x0033_" bookmark="no"/>
  <Shape xmlns="" ID="PnVdREQPqbvG3zrBb+DzvC0kYq4=" Order="_x0036_" pdftag="_x005B_Artifact_x005D_" isBookmarkSet="no" bookmark="no"/>
  <Shape xmlns="" ID="xGFKI2DTIHvcYhRjRPI6RmSRuEQ=" pdftag="H2" isBookmarkSet="no" bookmark="yes" Order="_x0031_"/>
  <Shape xmlns="" ID="MeA2xBqXz0o5fXxd46OWPyUxCgQ=" pdftag="Figure" artifact="_x0030_" isBookmarkSet="no" Order="_x0034_" validate="no" Lang=""/>
  <Shape xmlns="" ID="0pEAhdPaYuJdcDiOpPcTrWdjkAI=" Order="_x0035_" artifact="_x0031_" pdftag="_x005B_Artifact_x005D_" isBookmarkSet="no" validate="no"/>
  <Shape xmlns="" ID="bQRd3xDNJoh6/ZAu0QxAAv/b+hE=" pdftag="P" isBookmarkSet="no" Order="_x0032_" bookmark="no"/>
  <Shape xmlns="" ID="N2G6BT6lSlFQ+E1Y4HBSw+EROBg=" pdftag="P" isBookmarkSet="no" Order="_x0033_" bookmark="no"/>
  <Shape xmlns="" ID="VyRDBI6Z5XW2B6HwjNFa+y7FdMc=" Order="_x0036_" pdftag="_x005B_Artifact_x005D_" isBookmarkSet="no" bookmark="no"/>
  <Shape xmlns="" ID="bKXN2weuOT8cS+BakdJ4dtMBafI=" pdftag="H2" isBookmarkSet="no" bookmark="yes" Order="_x0031_"/>
  <Shape xmlns="" ID="vubAzJaKypSKxg3DnDgEbpTZ2ME=" pdftag="Figure" artifact="_x0030_" isBookmarkSet="no" Order="_x0034_" validate="no" Lang=""/>
  <Shape xmlns="" ID="88mfo+MNk92k3w8kHsVOG0ovyfo=" Order="_x0035_" artifact="_x0031_" pdftag="_x005B_Artifact_x005D_" isBookmarkSet="no" validate="no"/>
  <Shape xmlns="" ID="3PhDP9EIJNU5loKudnE2NLz2tvs=" pdftag="P" isBookmarkSet="no" Order="_x0032_" bookmark="no"/>
  <Shape xmlns="" ID="CCj6KTTf4K/V1GP0sNPWOoBD35M=" pdftag="P" isBookmarkSet="no" Order="_x0033_" bookmark="no"/>
  <Shape xmlns="" ID="+fcaR1Yr3scHYoyM9etpMzlSAig=" Order="_x0036_" pdftag="_x005B_Artifact_x005D_" isBookmarkSet="no" bookmark="no"/>
  <Shape xmlns="" ID="cJ0/NIY5MiTO28axF55lbQ8Gt0U=" pdftag="H2" isBookmarkSet="no" bookmark="yes" Order="_x0033_"/>
  <Shape xmlns="" ID="7OZ9qVOXfGAyCCSxo8OAVQ6l8kU=" pdftag="Figure" artifact="_x0031_" isBookmarkSet="no" Order="_x0032_" validate="no" Lang=""/>
  <Shape xmlns="" ID="o9Lzxct3SOJTOgLsxElmY22NdQs=" pdftag="P" isBookmarkSet="no" Order="_x0031_" bookmark="no"/>
  <Shape xmlns="" ID="fVoQOBMJh796pMExMQ3pLPePK0Q=" pdftag="P" isBookmarkSet="no" Order="_x0034_" bookmark="no"/>
  <Shape xmlns="" ID="fcON0nyVJNuKdHg8Q4ZdtXfYVGo=" pdftag="P" isBookmarkSet="no" Order="_x0035_" bookmark="no"/>
  <Shape xmlns="" ID="qhykCPzAxi0rIEDpeP9+/boN3lQ=" Order="_x0034_" pdftag="_x005B_Artifact_x005D_" isBookmarkSet="no" bookmark="no"/>
  <Shape xmlns="" ID="GPbARuoumlgeqpOiF7Kpfzme7eY=" pdftag="H2" isBookmarkSet="no" bookmark="yes" Order="_x0031_"/>
  <Shape xmlns="" ID="Sst9xfqDd8TUV7H7F9Mrmd6DYMQ=" pdftag="P" isBookmarkSet="no" Order="_x0032_" bookmark="no"/>
  <Shape xmlns="" ID="gKZ5NtTlCjvRpDOKzRrrYRy4IeY=" Order="_x0033_" pdftag="_x005B_Artifact_x005D_" isBookmarkSet="no" bookmark="no"/>
  <Shape xmlns="" ID="PQZ2t7Ow/OhVf/PSKltvrbwy2d0=" pdftag="H2" isBookmarkSet="no" bookmark="yes" Order="_x0031_"/>
  <Shape xmlns="" ID="CYrwV0AlaWBHvRK/L/iEAzY9xlE=" pdftag="P" isBookmarkSet="no" Order="_x0032_" bookmark="no"/>
  <Shape xmlns="" ID="vrhUQ5uI8pbB9NJeDf8Se5Woa9A=" Order="_x0033_" pdftag="_x005B_Artifact_x005D_" isBookmarkSet="no" bookmark="no"/>
  <Shape xmlns="" ID="0mkk94T5Vz4TrgpaDNy/kAc3WBk=" pdftag="H2" isBookmarkSet="no" bookmark="yes" Order="_x0031_"/>
  <Shape xmlns="" ID="uf6DpG/mjFDy6/exK++UnA+rYwg=" pdftag="P" isBookmarkSet="no" Order="_x0032_" bookmark="no"/>
  <Shape xmlns="" ID="EwtLyzZrXv6/FJIQI3W0xuAahEU=" Order="_x0033_" pdftag="_x005B_Artifact_x005D_" isBookmarkSet="no" bookmark="no"/>
  <Shape xmlns="" ID="71yYrDzV/qtG6V6AI+jWXRGH+pk=" Order="_x0033_" pdftag="_x005B_Artifact_x005D_" isBookmarkSet="no" bookmark="no"/>
  <Shape xmlns="" ID="LnBeUPJnGTYNTJhvb+fEdCjld30=" formula="no" inline="no" pdftag="Figure" artifact="_x0030_" isBookmarkSet="no" Order="_x0031_" validate="no" Lang="" bookmark="no"/>
  <Shape xmlns="" ID="6jLymJp7pTCXVNkfPAemCNZ1MQw=" pdftag="H2" isBookmarkSet="no" bookmark="yes" Order="_x0032_"/>
  <Shape xmlns="" ID="woOSf5344+zZGduIOh8YuzU8o6I=" pdftag="H2" isBookmarkSet="no" bookmark="yes" Order="_x0031_"/>
  <Shape xmlns="" ID="+VxvW+nMM7/QTCdMnHdcMJynws4=" pdftag="H2" isBookmarkSet="no" bookmark="yes" Order="_x0031_"/>
  <Shape xmlns="" ID="myGNa36VJbZ1N6fQwmPIlWejqVQ=" pdftag="P" isBookmarkSet="no" Order="_x0032_" bookmark="no"/>
  <Shape xmlns="" ID="fckyYLaAzrS5I7Xtg501IzfkErQ=" Order="_x0033_" pdftag="_x005B_Artifact_x005D_" isBookmarkSet="no" bookmark="no"/>
  <Shape xmlns="" ID="Da92nJ14m8Na79MBDZwA4c78LB4=" pdftag="H2" isBookmarkSet="no" bookmark="yes" Order="_x0031_"/>
  <Shape xmlns="" ID="ardD+B8Sy4QpoGBKolUXybc3iRs=" pdftag="P" isBookmarkSet="no" Order="_x0032_" bookmark="no"/>
  <Shape xmlns="" ID="Bjr0ewfYgmrCSeXLn46eACB8Er0=" Order="_x0033_" pdftag="_x005B_Artifact_x005D_" isBookmarkSet="no" bookmark="no"/>
  <HyperLink xmlns="" ID="jJERCVNRGB7Z4garwm5q6WiG2Gw=1100173085354.075_362.57" plainAltText="edx_x0040_cdc.gov" language="" Lang=""/>
  <HyperLink xmlns="" ID="fcON0nyVJNuKdHg8Q4ZdtXfYVGo=-737834279679.9138_524.2125" plainAltText="Section_x0020_508_x0020_alternative_x0020_text_x0020_version_x0020_available_x0020_on_x0020_slide_x0020_28_x0020__x0020__x0020_" language="" Lang=""/>
  <HyperLink xmlns="" ID="ardD+B8Sy4QpoGBKolUXybc3iRs=205930103360.97654_453.7879" plainAltText="Return_x0020_to_x0020_relevant_x0020_slide" language="" Lang=""/>
  <SubText xmlns="" ID="NfIIs2MycKEbTgVdIb09jQsKysw=" ActualText=""/>
  <SubText xmlns="" ID="LnBeUPJnGTYNTJhvb+fEdCjld30=" ActualText=""/>
  <SubText xmlns="" ID="+iPwwewxxnYyh/U+m9bRfcssfpM=" ActualText=""/>
  <SubText xmlns="" ID="0l+7Lh6cteSkEE2598StSUgQ1ws=" ActualText=""/>
  <SubText xmlns="" ID="XkNuOxPUewf/xnuRiy/SV7t/5+s=" ActualText=""/>
  <SubText xmlns="" ID="41+C5lW5IRs12blR4qt0yUKWR+o=" ActualText=""/>
  <SubText xmlns="" ID="RmUKQup9Bu9Xfp1jcgFQ6ZfcvSY=" ActualText=""/>
  <SubText xmlns="" ID="1eg/EYTbCNYdb9f205QwvE4GRVA=" ActualText=""/>
  <SubText xmlns="" ID="UMCUqnM/udTESkOHHgVIaWSzh6c=" ActualText=""/>
  <SubText xmlns="" ID="A4CPURSKIIYO7ts8w2wPgeVx9+g=" ActualText=""/>
  <SubText xmlns="" ID="z4VLCHO7REqbvzYQpFNiI78wi58=" ActualText=""/>
  <SubText xmlns="" ID="612JYcG5RBLhSBpZ0ewmYV4dSZQ=" ActualText=""/>
  <SubText xmlns="" ID="xfYP//1jkbqih4h5F1h1/t7GzYY=" ActualText=""/>
  <SubText xmlns="" ID="MeA2xBqXz0o5fXxd46OWPyUxCgQ=" ActualText=""/>
  <SubText xmlns="" ID="vubAzJaKypSKxg3DnDgEbpTZ2ME=" ActualText=""/>
</PAW>
</file>

<file path=customXml/itemProps1.xml><?xml version="1.0" encoding="utf-8"?>
<ds:datastoreItem xmlns:ds="http://schemas.openxmlformats.org/officeDocument/2006/customXml" ds:itemID="{C3A6659D-7BF7-4E10-BDF8-E806653B4665}">
  <ds:schemaRefs>
    <ds:schemaRef ds:uri="http://schemas.microsoft.com/sharepoint/v3/contenttype/forms"/>
  </ds:schemaRefs>
</ds:datastoreItem>
</file>

<file path=customXml/itemProps2.xml><?xml version="1.0" encoding="utf-8"?>
<ds:datastoreItem xmlns:ds="http://schemas.openxmlformats.org/officeDocument/2006/customXml" ds:itemID="{FD08F10C-B6EE-4A1D-B305-975B6D8B33F0}">
  <ds:schemaRefs>
    <ds:schemaRef ds:uri="http://schemas.microsoft.com/office/2006/metadata/properties"/>
    <ds:schemaRef ds:uri="http://www.w3.org/XML/1998/namespace"/>
    <ds:schemaRef ds:uri="http://schemas.microsoft.com/office/2006/documentManagement/types"/>
    <ds:schemaRef ds:uri="http://purl.org/dc/elements/1.1/"/>
    <ds:schemaRef ds:uri="ae47a4dc-bad2-467d-ae3b-b3fce59ebe25"/>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27977132-1B20-4207-B591-3820DF6070E2}">
  <ds:schemaRefs>
    <ds:schemaRef ds:uri="ae47a4dc-bad2-467d-ae3b-b3fce59ebe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D3E27771-D085-496E-B974-FA07B42C284C}">
  <ds:schemaRefs>
    <ds:schemaRef ds:uri="http://www.net-centric.com/PAWPP"/>
    <ds:schemaRef ds:uri=""/>
  </ds:schemaRefs>
</ds:datastoreItem>
</file>

<file path=docProps/app.xml><?xml version="1.0" encoding="utf-8"?>
<Properties xmlns="http://schemas.openxmlformats.org/officeDocument/2006/extended-properties" xmlns:vt="http://schemas.openxmlformats.org/officeDocument/2006/docPropsVTypes">
  <Template>Integral</Template>
  <TotalTime>505</TotalTime>
  <Words>1929</Words>
  <Application>Microsoft Office PowerPoint</Application>
  <PresentationFormat>Widescreen</PresentationFormat>
  <Paragraphs>363</Paragraphs>
  <Slides>28</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Aptos</vt:lpstr>
      <vt:lpstr>Arial</vt:lpstr>
      <vt:lpstr>Calibri</vt:lpstr>
      <vt:lpstr>Courier New</vt:lpstr>
      <vt:lpstr>Nunito Sans</vt:lpstr>
      <vt:lpstr>Nunito Sans Normal</vt:lpstr>
      <vt:lpstr>Poppins SemiBold</vt:lpstr>
      <vt:lpstr>Roboto</vt:lpstr>
      <vt:lpstr>Roboto Bold</vt:lpstr>
      <vt:lpstr>Roboto Medium</vt:lpstr>
      <vt:lpstr>Segoe UI</vt:lpstr>
      <vt:lpstr>Wingdings</vt:lpstr>
      <vt:lpstr>CDC New Visual Identity</vt:lpstr>
      <vt:lpstr>NNDSS eSHARE Webinar</vt:lpstr>
      <vt:lpstr>Meeting Agenda</vt:lpstr>
      <vt:lpstr>General NNDSS Updates</vt:lpstr>
      <vt:lpstr>PHIN MS Update</vt:lpstr>
      <vt:lpstr>Key Dates for 2024 and 2025 NNDSS Annual Data Reconciliation</vt:lpstr>
      <vt:lpstr>Generic v3 Updates</vt:lpstr>
      <vt:lpstr>Creating Condition-Specific Guides from Generic v3 (GenV3)</vt:lpstr>
      <vt:lpstr>Including Standards in Case Report Form (CRF) Development</vt:lpstr>
      <vt:lpstr>Development Process Summarized</vt:lpstr>
      <vt:lpstr>Development Process</vt:lpstr>
      <vt:lpstr>Development Process 2</vt:lpstr>
      <vt:lpstr>Development Process 3</vt:lpstr>
      <vt:lpstr>Development Process 4</vt:lpstr>
      <vt:lpstr>Development Process 5</vt:lpstr>
      <vt:lpstr>Example Scenario</vt:lpstr>
      <vt:lpstr>Development Example</vt:lpstr>
      <vt:lpstr>Development Example 2</vt:lpstr>
      <vt:lpstr>Development Example 3</vt:lpstr>
      <vt:lpstr>Development Example 4</vt:lpstr>
      <vt:lpstr>Development Example 5</vt:lpstr>
      <vt:lpstr>Condition-specific data elements</vt:lpstr>
      <vt:lpstr>Publish for Jurisdictional Review</vt:lpstr>
      <vt:lpstr>Piloting and Cohorts</vt:lpstr>
      <vt:lpstr>Upcoming Work</vt:lpstr>
      <vt:lpstr>Q&amp;A</vt:lpstr>
      <vt:lpstr>                            Thank you!       Next NNDSS eSHARE: July 21, 2026</vt:lpstr>
      <vt:lpstr>Appendix:</vt:lpstr>
      <vt:lpstr>Accompanying Text for Slide 21 (Section 508 Compliant Text)</vt:lpstr>
    </vt:vector>
  </TitlesOfParts>
  <Company>Centers for Disease Control and Prevention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NNDSS eSHARE - June 2026</dc:title>
  <dc:subject>June NNDSS eSHARE: Public Health Information Network Messaging System (PHIN MS) Update.  Key Dates for 2024 and 2025 NNDSS Annual Data Reconciliation, and GenV3 Update</dc:subject>
  <dc:creator>CDC</dc:creator>
  <cp:keywords>eSHARE, NNDSS, National Notifiable Diseases Surveillance System,  Annual Reconciliation, Message Validation, Processing, and Provisioning System, MVPS, Case Definitions, Position Statements, PHIN MS, Public Health Information Network Messaging System, Data Reconciliation, Gen V3, Generic Version 3, Condition Specific, MMG, Message Mapping Guide, Development Process, Development Example, Priority Level, Value Sets, Surveillance, Data Elements, Exposure, Laboratory, Alpha Flu, Signs, Symptoms, Time, Context, Case Notification, Publish, Jurisdictional Review, Public Health, Piloting, Response, Readiness</cp:keywords>
  <cp:lastModifiedBy>Laspina, Michael (CDC/OD/OPHDST)</cp:lastModifiedBy>
  <cp:revision>9</cp:revision>
  <dcterms:created xsi:type="dcterms:W3CDTF">2020-07-30T01:52:48Z</dcterms:created>
  <dcterms:modified xsi:type="dcterms:W3CDTF">2026-08-28T13:46:12Z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2024-10-15T15:42:10Z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224c312c-7187-43b0-8046-59113148a5e2</vt:lpwstr>
  </property>
  <property fmtid="{D5CDD505-2E9C-101B-9397-08002B2CF9AE}" pid="8" name="MSIP_Label_7b94a7b8-f06c-4dfe-bdcc-9b548fd58c31_ContentBits">
    <vt:lpwstr>0</vt:lpwstr>
  </property>
  <property fmtid="{D5CDD505-2E9C-101B-9397-08002B2CF9AE}" pid="9" name="ContentTypeId">
    <vt:lpwstr>0x010100F010CC48A510A64E9EDE79D1DCB94891</vt:lpwstr>
  </property>
  <property fmtid="{D5CDD505-2E9C-101B-9397-08002B2CF9AE}" pid="10" name="MediaServiceImageTags">
    <vt:lpwstr/>
  </property>
</Properties>
</file>