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94" r:id="rId6"/>
  </p:sldMasterIdLst>
  <p:notesMasterIdLst>
    <p:notesMasterId r:id="rId30"/>
  </p:notesMasterIdLst>
  <p:sldIdLst>
    <p:sldId id="2147482200" r:id="rId7"/>
    <p:sldId id="2147482216" r:id="rId8"/>
    <p:sldId id="2147482437" r:id="rId9"/>
    <p:sldId id="2147482440" r:id="rId10"/>
    <p:sldId id="2147482439" r:id="rId11"/>
    <p:sldId id="2147482428" r:id="rId12"/>
    <p:sldId id="2147482442" r:id="rId13"/>
    <p:sldId id="2147474095" r:id="rId14"/>
    <p:sldId id="2147482427" r:id="rId15"/>
    <p:sldId id="312" r:id="rId16"/>
    <p:sldId id="2147482423" r:id="rId17"/>
    <p:sldId id="2147482443" r:id="rId18"/>
    <p:sldId id="2147482429" r:id="rId19"/>
    <p:sldId id="2147482444" r:id="rId20"/>
    <p:sldId id="311" r:id="rId21"/>
    <p:sldId id="288" r:id="rId22"/>
    <p:sldId id="2147482430" r:id="rId23"/>
    <p:sldId id="2147482438" r:id="rId24"/>
    <p:sldId id="2147482448" r:id="rId25"/>
    <p:sldId id="2147482446" r:id="rId26"/>
    <p:sldId id="2147482432" r:id="rId27"/>
    <p:sldId id="2147482425"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A78F0B-3829-829C-C02A-548954592B64}" name="Kuehl, Andrew (CDC/OD/OPHDST)" initials="AK" userId="S::vhi6@cdc.gov::df8d8e7b-d269-42a8-ba06-906f5adfad6f" providerId="AD"/>
  <p188:author id="{1258641D-3406-29F9-9B7F-F272B075DA85}" name="Branam, Ian (CDC/OD/OPHDST)" initials="IB" userId="S::yfi1@cdc.gov::112d4a4f-7610-4988-975d-30364cb03355" providerId="AD"/>
  <p188:author id="{50544535-8DB0-0386-CD97-9A293008B3AF}" name="Ritchey, Matthew D. (CDC/OD/OPHDST)" initials="MR" userId="S::HHA7@cdc.gov::0f4ae8c8-33a3-4cd2-a525-48f17ee461ab" providerId="AD"/>
  <p188:author id="{CEDAD538-4D1E-9512-7369-71E42DB54DC3}" name="Brown, Desiree M. (CDC/OD/OPHDST)" initials="DB" userId="S::jwu1@cdc.gov::65426537-82f4-4a29-8425-9c2ba3f1e26a" providerId="AD"/>
  <p188:author id="{A3F22541-ED63-6613-4090-AC74901573CD}" name="Viall, Abigail H. (CDC/OD/OPHDST)" initials="AV" userId="S::bzv3@cdc.gov::f3d5871f-84bf-4875-9fb0-d00a2154068b" providerId="AD"/>
  <p188:author id="{8039F145-B6D7-CCFA-2C92-4A146537DF40}" name="Cook, Courtney (CDC/OD/OPHDST)" initials="CC" userId="S::uns6@cdc.gov::08c979db-b175-4a23-a7b3-d60911f2ecd1" providerId="AD"/>
  <p188:author id="{EFE4344D-7D8B-F60D-482C-391F0000CFBB}" name="Broussard, Cheryl S. (CDC/OD/OPHDST)" initials="CB" userId="S::gnp2@cdc.gov::0eb6766d-8da0-4d0e-a17e-1d1d7482510d" providerId="AD"/>
  <p188:author id="{132F964E-0429-6C5F-A7C1-ACF3F110B0BA}" name="Landon, Alexander (CDC/OD/OPHDST)" initials="AL" userId="S::vvs8@cdc.gov::b09320f4-f070-4dda-b5ce-579581d3ab09" providerId="AD"/>
  <p188:author id="{7C551B66-E361-EBC0-6605-1AA2539A47D3}" name="Hang Nguyen, (CDC/OD/OPHDST)" initials="TN" userId="S::yky3@cdc.gov::8a7e3e03-04d0-4c76-a337-fc65283f8224" providerId="AD"/>
  <p188:author id="{C86F5367-EC90-24FF-B4B9-347599188DFF}" name="Williams, Cassidy (CDC/OD/OPHDST) (CTR)" initials="CW" userId="S::rtt5@cdc.gov::abd02bae-914c-4c13-87a3-7a911b9d0a4c" providerId="AD"/>
  <p188:author id="{969BF770-1478-17B4-C918-01291612555F}" name="Parker, Stacey M. (CDC/OD/OPHDST)" initials="SP" userId="S::vgw3@cdc.gov::07c70ce9-a89e-4825-870a-435c12c815a4" providerId="AD"/>
  <p188:author id="{47C6DB78-837B-EB89-9AD2-4D9E0D335078}" name="Boersma, Peter (CDC/OD/OPHDST)" initials="PB" userId="S::ots6@cdc.gov::f3bc6320-5f6e-4986-9079-590a01dd3d4f" providerId="AD"/>
  <p188:author id="{0FD7A87B-D161-B1CE-9F7B-E33F3B5A85F2}" name="Bastin, Lisa H. (CDC/OD/OPHDST)" initials="LB" userId="S::gnh1@cdc.gov::6fdd4b8c-193e-4084-8c4c-6d1bdda0752a" providerId="AD"/>
  <p188:author id="{99A8469A-7D20-0DCC-3D98-F4D741751B82}" name="McIntyre, Anne F. (CDC/OD/OPHDST)" initials="AM" userId="S::zat4@cdc.gov::d6bb9fc0-9a61-41c9-8260-614f83485ea6" providerId="AD"/>
  <p188:author id="{E41D23AC-0141-A1C4-3B68-FE90A50E4A68}" name="Mustaquim, Desiree (CDC/OD/OPHDST)" initials="MD" userId="S::dwc6@cdc.gov::dc151674-8121-498a-9e0c-aa311898202d" providerId="AD"/>
  <p188:author id="{643A7AD9-02B1-B372-B694-D211CCE4C4EB}" name="Robinson, Tamara (CDC/OD/OPHDST) (CTR)" initials="TR" userId="S::okf9@cdc.gov::a16a7704-10a4-405e-9d16-ecfeead0d3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C"/>
    <a:srgbClr val="0F56DC"/>
    <a:srgbClr val="4769A9"/>
    <a:srgbClr val="4165A8"/>
    <a:srgbClr val="1E5AAA"/>
    <a:srgbClr val="005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3" autoAdjust="0"/>
    <p:restoredTop sz="94404" autoAdjust="0"/>
  </p:normalViewPr>
  <p:slideViewPr>
    <p:cSldViewPr snapToGrid="0">
      <p:cViewPr varScale="1">
        <p:scale>
          <a:sx n="66" d="100"/>
          <a:sy n="66" d="100"/>
        </p:scale>
        <p:origin x="12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D9D4A-4C63-456B-BCE7-795D437B2BBD}" type="datetimeFigureOut">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7AE11-0B71-4219-A8A7-2476322697B0}" type="slidenum">
              <a:t>‹#›</a:t>
            </a:fld>
            <a:endParaRPr lang="en-US"/>
          </a:p>
        </p:txBody>
      </p:sp>
    </p:spTree>
    <p:extLst>
      <p:ext uri="{BB962C8B-B14F-4D97-AF65-F5344CB8AC3E}">
        <p14:creationId xmlns:p14="http://schemas.microsoft.com/office/powerpoint/2010/main" val="38143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74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C51A-2CEF-6025-704F-870E9E1E21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2606E-A7A8-69B1-EE9E-3FA53A63DA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03D7FB7-64F3-74A3-6BFF-1DC65342FE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FEE00A5-C811-9E36-7F19-B41E9147AB4F}"/>
              </a:ext>
            </a:extLst>
          </p:cNvPr>
          <p:cNvSpPr>
            <a:spLocks noGrp="1"/>
          </p:cNvSpPr>
          <p:nvPr>
            <p:ph type="sldNum" sz="quarter" idx="5"/>
          </p:nvPr>
        </p:nvSpPr>
        <p:spPr/>
        <p:txBody>
          <a:bodyPr/>
          <a:lstStyle/>
          <a:p>
            <a:fld id="{8580E4A4-C65F-4B5B-B829-55E1E6BC67A3}" type="slidenum">
              <a:rPr lang="en-US" smtClean="0"/>
              <a:t>10</a:t>
            </a:fld>
            <a:endParaRPr lang="en-US"/>
          </a:p>
        </p:txBody>
      </p:sp>
    </p:spTree>
    <p:extLst>
      <p:ext uri="{BB962C8B-B14F-4D97-AF65-F5344CB8AC3E}">
        <p14:creationId xmlns:p14="http://schemas.microsoft.com/office/powerpoint/2010/main" val="307310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580E4A4-C65F-4B5B-B829-55E1E6BC67A3}" type="slidenum">
              <a:rPr lang="en-US" smtClean="0"/>
              <a:t>11</a:t>
            </a:fld>
            <a:endParaRPr lang="en-US"/>
          </a:p>
        </p:txBody>
      </p:sp>
    </p:spTree>
    <p:extLst>
      <p:ext uri="{BB962C8B-B14F-4D97-AF65-F5344CB8AC3E}">
        <p14:creationId xmlns:p14="http://schemas.microsoft.com/office/powerpoint/2010/main" val="295365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8DE5D-0E19-3588-FA2B-A68F68A1A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D2322-667B-9610-CE9F-AA72BD34DE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A1CBC5-0E44-6E64-FD56-B4596F73C54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33DF61D-6A9C-2852-4F21-1162D001333B}"/>
              </a:ext>
            </a:extLst>
          </p:cNvPr>
          <p:cNvSpPr>
            <a:spLocks noGrp="1"/>
          </p:cNvSpPr>
          <p:nvPr>
            <p:ph type="sldNum" sz="quarter" idx="5"/>
          </p:nvPr>
        </p:nvSpPr>
        <p:spPr/>
        <p:txBody>
          <a:bodyPr/>
          <a:lstStyle/>
          <a:p>
            <a:fld id="{8580E4A4-C65F-4B5B-B829-55E1E6BC67A3}" type="slidenum">
              <a:rPr lang="en-US" smtClean="0"/>
              <a:t>12</a:t>
            </a:fld>
            <a:endParaRPr lang="en-US"/>
          </a:p>
        </p:txBody>
      </p:sp>
    </p:spTree>
    <p:extLst>
      <p:ext uri="{BB962C8B-B14F-4D97-AF65-F5344CB8AC3E}">
        <p14:creationId xmlns:p14="http://schemas.microsoft.com/office/powerpoint/2010/main" val="291145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8C77-32C6-7DFF-813A-E5031AE29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6C2E6-F39B-74B8-1362-AE41C7F20E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5B5B5A-E16E-C08C-8D5F-DD2C6A019431}"/>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46EDE17-6C5B-3ED1-91C3-6E8D7C1F0B9E}"/>
              </a:ext>
            </a:extLst>
          </p:cNvPr>
          <p:cNvSpPr>
            <a:spLocks noGrp="1"/>
          </p:cNvSpPr>
          <p:nvPr>
            <p:ph type="sldNum" sz="quarter" idx="5"/>
          </p:nvPr>
        </p:nvSpPr>
        <p:spPr/>
        <p:txBody>
          <a:bodyPr/>
          <a:lstStyle/>
          <a:p>
            <a:fld id="{8580E4A4-C65F-4B5B-B829-55E1E6BC67A3}" type="slidenum">
              <a:rPr lang="en-US" smtClean="0"/>
              <a:t>13</a:t>
            </a:fld>
            <a:endParaRPr lang="en-US"/>
          </a:p>
        </p:txBody>
      </p:sp>
    </p:spTree>
    <p:extLst>
      <p:ext uri="{BB962C8B-B14F-4D97-AF65-F5344CB8AC3E}">
        <p14:creationId xmlns:p14="http://schemas.microsoft.com/office/powerpoint/2010/main" val="158565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72C2A-AD81-42F9-B2DD-6820EB21C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A038E-D9A2-99F1-FB37-42CEEEB96C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8874FD-3FF5-1195-BCA2-8034F46856F6}"/>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001BCDE9-658B-5A4D-6202-8D76B97EBC15}"/>
              </a:ext>
            </a:extLst>
          </p:cNvPr>
          <p:cNvSpPr>
            <a:spLocks noGrp="1"/>
          </p:cNvSpPr>
          <p:nvPr>
            <p:ph type="sldNum" sz="quarter" idx="5"/>
          </p:nvPr>
        </p:nvSpPr>
        <p:spPr/>
        <p:txBody>
          <a:bodyPr/>
          <a:lstStyle/>
          <a:p>
            <a:fld id="{8580E4A4-C65F-4B5B-B829-55E1E6BC67A3}" type="slidenum">
              <a:rPr lang="en-US" smtClean="0"/>
              <a:t>14</a:t>
            </a:fld>
            <a:endParaRPr lang="en-US"/>
          </a:p>
        </p:txBody>
      </p:sp>
    </p:spTree>
    <p:extLst>
      <p:ext uri="{BB962C8B-B14F-4D97-AF65-F5344CB8AC3E}">
        <p14:creationId xmlns:p14="http://schemas.microsoft.com/office/powerpoint/2010/main" val="1513708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5C467-655F-7E98-2BD9-3310A49D0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58DE5-6894-67D8-ACA7-36898193C8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873AB8-49C7-3B67-8E6B-C6AFAC0830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6B88AD-A326-140D-CEC7-CD78ED157D91}"/>
              </a:ext>
            </a:extLst>
          </p:cNvPr>
          <p:cNvSpPr>
            <a:spLocks noGrp="1"/>
          </p:cNvSpPr>
          <p:nvPr>
            <p:ph type="sldNum" sz="quarter" idx="5"/>
          </p:nvPr>
        </p:nvSpPr>
        <p:spPr/>
        <p:txBody>
          <a:bodyPr/>
          <a:lstStyle/>
          <a:p>
            <a:fld id="{8580E4A4-C65F-4B5B-B829-55E1E6BC67A3}" type="slidenum">
              <a:rPr lang="en-US" smtClean="0"/>
              <a:t>15</a:t>
            </a:fld>
            <a:endParaRPr lang="en-US"/>
          </a:p>
        </p:txBody>
      </p:sp>
    </p:spTree>
    <p:extLst>
      <p:ext uri="{BB962C8B-B14F-4D97-AF65-F5344CB8AC3E}">
        <p14:creationId xmlns:p14="http://schemas.microsoft.com/office/powerpoint/2010/main" val="1686260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solidFill>
                <a:srgbClr val="444444"/>
              </a:solidFill>
              <a:ea typeface="Calibri"/>
              <a:cs typeface="Calibri"/>
            </a:endParaRPr>
          </a:p>
        </p:txBody>
      </p:sp>
      <p:sp>
        <p:nvSpPr>
          <p:cNvPr id="4" name="Slide Number Placeholder 3"/>
          <p:cNvSpPr>
            <a:spLocks noGrp="1"/>
          </p:cNvSpPr>
          <p:nvPr>
            <p:ph type="sldNum" sz="quarter" idx="5"/>
          </p:nvPr>
        </p:nvSpPr>
        <p:spPr/>
        <p:txBody>
          <a:bodyPr/>
          <a:lstStyle/>
          <a:p>
            <a:fld id="{E5E7AE11-0B71-4219-A8A7-2476322697B0}" type="slidenum">
              <a:rPr lang="en-US"/>
              <a:t>16</a:t>
            </a:fld>
            <a:endParaRPr lang="en-US"/>
          </a:p>
        </p:txBody>
      </p:sp>
    </p:spTree>
    <p:extLst>
      <p:ext uri="{BB962C8B-B14F-4D97-AF65-F5344CB8AC3E}">
        <p14:creationId xmlns:p14="http://schemas.microsoft.com/office/powerpoint/2010/main" val="753982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E5E7AE11-0B71-4219-A8A7-2476322697B0}" type="slidenum">
              <a:rPr lang="en-US" smtClean="0"/>
              <a:t>17</a:t>
            </a:fld>
            <a:endParaRPr lang="en-US"/>
          </a:p>
        </p:txBody>
      </p:sp>
    </p:spTree>
    <p:extLst>
      <p:ext uri="{BB962C8B-B14F-4D97-AF65-F5344CB8AC3E}">
        <p14:creationId xmlns:p14="http://schemas.microsoft.com/office/powerpoint/2010/main" val="3352380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E5E7AE11-0B71-4219-A8A7-2476322697B0}" type="slidenum">
              <a:rPr lang="en-US" smtClean="0"/>
              <a:t>18</a:t>
            </a:fld>
            <a:endParaRPr lang="en-US"/>
          </a:p>
        </p:txBody>
      </p:sp>
    </p:spTree>
    <p:extLst>
      <p:ext uri="{BB962C8B-B14F-4D97-AF65-F5344CB8AC3E}">
        <p14:creationId xmlns:p14="http://schemas.microsoft.com/office/powerpoint/2010/main" val="1389546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B353-8EA0-22F5-0F57-3E4D870E0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1A115-7B72-8729-0558-9099E8D8C1B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F15B970-8B56-F7AF-50D6-1B9B94E160B7}"/>
              </a:ext>
            </a:extLst>
          </p:cNvPr>
          <p:cNvSpPr>
            <a:spLocks noGrp="1"/>
          </p:cNvSpPr>
          <p:nvPr>
            <p:ph type="body" idx="1"/>
          </p:nvPr>
        </p:nvSpPr>
        <p:spPr/>
        <p:txBody>
          <a:bodyPr/>
          <a:lstStyle/>
          <a:p>
            <a:endParaRPr lang="en-US" dirty="0">
              <a:solidFill>
                <a:srgbClr val="444444"/>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68FDEF53-DB94-EFB2-89F5-73365EFDB742}"/>
              </a:ext>
            </a:extLst>
          </p:cNvPr>
          <p:cNvSpPr>
            <a:spLocks noGrp="1"/>
          </p:cNvSpPr>
          <p:nvPr>
            <p:ph type="sldNum" sz="quarter" idx="5"/>
          </p:nvPr>
        </p:nvSpPr>
        <p:spPr/>
        <p:txBody>
          <a:bodyPr/>
          <a:lstStyle/>
          <a:p>
            <a:fld id="{E5E7AE11-0B71-4219-A8A7-2476322697B0}" type="slidenum">
              <a:rPr lang="en-US" smtClean="0"/>
              <a:t>19</a:t>
            </a:fld>
            <a:endParaRPr lang="en-US"/>
          </a:p>
        </p:txBody>
      </p:sp>
    </p:spTree>
    <p:extLst>
      <p:ext uri="{BB962C8B-B14F-4D97-AF65-F5344CB8AC3E}">
        <p14:creationId xmlns:p14="http://schemas.microsoft.com/office/powerpoint/2010/main" val="209638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7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5E7AE11-0B71-4219-A8A7-2476322697B0}" type="slidenum">
              <a:rPr lang="en-US" smtClean="0"/>
              <a:t>20</a:t>
            </a:fld>
            <a:endParaRPr lang="en-US"/>
          </a:p>
        </p:txBody>
      </p:sp>
    </p:spTree>
    <p:extLst>
      <p:ext uri="{BB962C8B-B14F-4D97-AF65-F5344CB8AC3E}">
        <p14:creationId xmlns:p14="http://schemas.microsoft.com/office/powerpoint/2010/main" val="42398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5E7AE11-0B71-4219-A8A7-2476322697B0}" type="slidenum">
              <a:rPr lang="en-US" smtClean="0"/>
              <a:t>21</a:t>
            </a:fld>
            <a:endParaRPr lang="en-US"/>
          </a:p>
        </p:txBody>
      </p:sp>
    </p:spTree>
    <p:extLst>
      <p:ext uri="{BB962C8B-B14F-4D97-AF65-F5344CB8AC3E}">
        <p14:creationId xmlns:p14="http://schemas.microsoft.com/office/powerpoint/2010/main" val="195533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6DE-2740-0DC8-55ED-2D4CA03A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BAADA-E18F-8A90-B24E-3E09528D12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9786D6-0ADD-8B26-BBB0-1B1E7DE085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BD1247-029F-AFBC-AB0A-59D506DF3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12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3F77-A971-5E58-D81E-F6134839D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3E3DD-EB8F-355A-E2F7-2FF692DFCE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6078CE-FE4F-B735-FF26-CB685EE24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12FAB9-843D-7D0F-C96F-90E2DA19F6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55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0E4A4-C65F-4B5B-B829-55E1E6BC67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922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AE11-0B71-4219-A8A7-247632269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82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F96D3-D7D1-8B39-843D-E65F8E7F4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4E4A0-094E-F5E2-F06C-17ED192AAF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BB01CFB-F45A-CBA3-DC87-9E5A493347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83E5FE-563C-5909-DE0A-F36446A915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0E4A4-C65F-4B5B-B829-55E1E6BC67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8451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297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CE4D4-C253-8E3C-497D-A2273E0A4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6751D-14E4-2541-04F0-9CE23688654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CD5BAD-2A78-46A6-D16A-724469C5CC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C64E67-945E-BD75-9E5B-194BA54347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AE11-0B71-4219-A8A7-247632269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553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27933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3749-49FB-591C-E283-E2AD9AE3A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B37F9-525D-6575-E9AD-1E24C7D10D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BAB323-BF6F-0946-89F0-6398F2CB9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00E0E3-3F0A-9CAD-46B6-C8F8403283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0E4A4-C65F-4B5B-B829-55E1E6BC67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768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gradFill>
          <a:gsLst>
            <a:gs pos="48000">
              <a:srgbClr val="10416E"/>
            </a:gs>
            <a:gs pos="100000">
              <a:srgbClr val="1964A7"/>
            </a:gs>
          </a:gsLst>
          <a:lin ang="2700000" scaled="1"/>
        </a:gradFill>
        <a:effectLst/>
      </p:bgPr>
    </p:bg>
    <p:spTree>
      <p:nvGrpSpPr>
        <p:cNvPr id="1" name=""/>
        <p:cNvGrpSpPr/>
        <p:nvPr/>
      </p:nvGrpSpPr>
      <p:grpSpPr>
        <a:xfrm>
          <a:off x="0" y="0"/>
          <a:ext cx="0" cy="0"/>
          <a:chOff x="0" y="0"/>
          <a:chExt cx="0" cy="0"/>
        </a:xfrm>
      </p:grpSpPr>
      <p:sp>
        <p:nvSpPr>
          <p:cNvPr id="7" name="Rectangle 6"/>
          <p:cNvSpPr/>
          <p:nvPr userDrawn="1"/>
        </p:nvSpPr>
        <p:spPr>
          <a:xfrm>
            <a:off x="670557" y="1639958"/>
            <a:ext cx="4736329" cy="3051313"/>
          </a:xfrm>
          <a:prstGeom prst="rect">
            <a:avLst/>
          </a:prstGeom>
          <a:solidFill>
            <a:schemeClr val="bg1"/>
          </a:solidFill>
        </p:spPr>
        <p:txBody>
          <a:bodyPr vert="horz" lIns="45720" tIns="22860" rIns="45720" bIns="22860" rtlCol="0" anchor="t">
            <a:normAutofit/>
          </a:bodyPr>
          <a:lstStyle/>
          <a:p>
            <a:pPr lvl="0" eaLnBrk="1" hangingPunct="1">
              <a:lnSpc>
                <a:spcPct val="90000"/>
              </a:lnSpc>
              <a:spcBef>
                <a:spcPts val="500"/>
              </a:spcBef>
              <a:buFont typeface="Arial" panose="020B0604020202020204" pitchFamily="34" charset="0"/>
            </a:pPr>
            <a:endParaRPr lang="en-US" sz="1350" kern="1200">
              <a:solidFill>
                <a:schemeClr val="accent4"/>
              </a:solidFill>
              <a:latin typeface="Visuelt Pro Light" panose="020B0303040202040104" pitchFamily="34" charset="0"/>
            </a:endParaRPr>
          </a:p>
        </p:txBody>
      </p:sp>
      <p:sp>
        <p:nvSpPr>
          <p:cNvPr id="2" name="Title 1"/>
          <p:cNvSpPr>
            <a:spLocks noGrp="1"/>
          </p:cNvSpPr>
          <p:nvPr>
            <p:ph type="title"/>
          </p:nvPr>
        </p:nvSpPr>
        <p:spPr>
          <a:xfrm>
            <a:off x="904461" y="1759227"/>
            <a:ext cx="4253948" cy="2802835"/>
          </a:xfrm>
        </p:spPr>
        <p:txBody>
          <a:bodyPr anchor="ctr" anchorCtr="0">
            <a:normAutofit/>
          </a:bodyPr>
          <a:lstStyle>
            <a:lvl1pPr>
              <a:defRPr lang="en-US" sz="3600" b="1" i="0" kern="1200" dirty="0">
                <a:solidFill>
                  <a:srgbClr val="1964A7"/>
                </a:solidFill>
                <a:latin typeface="+mj-lt"/>
                <a:ea typeface="+mj-ea"/>
                <a:cs typeface="Arial" panose="020B0604020202020204" pitchFamily="34" charset="0"/>
              </a:defRPr>
            </a:lvl1pPr>
          </a:lstStyle>
          <a:p>
            <a:r>
              <a:rPr lang="en-US"/>
              <a:t>Click to edit Master title style</a:t>
            </a:r>
          </a:p>
        </p:txBody>
      </p:sp>
      <p:sp>
        <p:nvSpPr>
          <p:cNvPr id="10" name="Footer Placeholder 4">
            <a:extLst>
              <a:ext uri="{FF2B5EF4-FFF2-40B4-BE49-F238E27FC236}">
                <a16:creationId xmlns:a16="http://schemas.microsoft.com/office/drawing/2014/main" id="{BD93B958-EF7E-90FB-9295-8D3544D51970}"/>
              </a:ext>
            </a:extLst>
          </p:cNvPr>
          <p:cNvSpPr>
            <a:spLocks noGrp="1"/>
          </p:cNvSpPr>
          <p:nvPr>
            <p:ph type="ftr" sz="quarter" idx="3"/>
          </p:nvPr>
        </p:nvSpPr>
        <p:spPr>
          <a:xfrm>
            <a:off x="6260369" y="6304102"/>
            <a:ext cx="4874727" cy="365125"/>
          </a:xfrm>
          <a:prstGeom prst="rect">
            <a:avLst/>
          </a:prstGeom>
        </p:spPr>
        <p:txBody>
          <a:bodyPr vert="horz" lIns="91440" tIns="45720" rIns="91440" bIns="45720" rtlCol="0" anchor="ctr"/>
          <a:lstStyle>
            <a:lvl1pPr algn="r">
              <a:defRPr lang="en-US" sz="800" kern="1200" spc="100" baseline="0">
                <a:solidFill>
                  <a:schemeClr val="bg1"/>
                </a:solidFill>
                <a:latin typeface="Century Gothic" panose="020B0502020202020204" pitchFamily="34" charset="0"/>
                <a:ea typeface="+mn-ea"/>
                <a:cs typeface="+mn-cs"/>
              </a:defRPr>
            </a:lvl1pPr>
          </a:lstStyle>
          <a:p>
            <a:r>
              <a:rPr lang="en-US"/>
              <a:t>OFFICE OF PUBLIC HEALTH DATA, SURVEILLANCE, AND TECHNOLOGY</a:t>
            </a:r>
          </a:p>
        </p:txBody>
      </p:sp>
      <p:sp>
        <p:nvSpPr>
          <p:cNvPr id="11" name="Slide Number Placeholder 5">
            <a:extLst>
              <a:ext uri="{FF2B5EF4-FFF2-40B4-BE49-F238E27FC236}">
                <a16:creationId xmlns:a16="http://schemas.microsoft.com/office/drawing/2014/main" id="{650DDD9A-DFB8-4DD0-B5A9-20221C0CCAD4}"/>
              </a:ext>
            </a:extLst>
          </p:cNvPr>
          <p:cNvSpPr>
            <a:spLocks noGrp="1"/>
          </p:cNvSpPr>
          <p:nvPr>
            <p:ph type="sldNum" sz="quarter" idx="4"/>
          </p:nvPr>
        </p:nvSpPr>
        <p:spPr>
          <a:xfrm>
            <a:off x="11135096" y="6304102"/>
            <a:ext cx="416578" cy="365125"/>
          </a:xfrm>
          <a:prstGeom prst="rect">
            <a:avLst/>
          </a:prstGeom>
        </p:spPr>
        <p:txBody>
          <a:bodyPr vert="horz" lIns="91440" tIns="45720" rIns="91440" bIns="45720" rtlCol="0" anchor="ctr"/>
          <a:lstStyle>
            <a:lvl1pPr marL="0" algn="r" defTabSz="914400" rtl="0" eaLnBrk="1" latinLnBrk="0" hangingPunct="1">
              <a:defRPr lang="en-US" sz="800" kern="1200" smtClean="0">
                <a:solidFill>
                  <a:schemeClr val="bg1"/>
                </a:solidFill>
                <a:latin typeface="Century Gothic" panose="020B0502020202020204" pitchFamily="34" charset="0"/>
                <a:ea typeface="+mn-ea"/>
                <a:cs typeface="+mn-cs"/>
              </a:defRPr>
            </a:lvl1pPr>
          </a:lstStyle>
          <a:p>
            <a:fld id="{9ABF8E7D-0782-4402-876D-ACDA350B323A}" type="slidenum">
              <a:rPr lang="en-US" smtClean="0"/>
              <a:pPr/>
              <a:t>‹#›</a:t>
            </a:fld>
            <a:endParaRPr lang="en-US"/>
          </a:p>
        </p:txBody>
      </p:sp>
    </p:spTree>
    <p:extLst>
      <p:ext uri="{BB962C8B-B14F-4D97-AF65-F5344CB8AC3E}">
        <p14:creationId xmlns:p14="http://schemas.microsoft.com/office/powerpoint/2010/main" val="2639732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767349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84210958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9179249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2775184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5285325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490587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29981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708296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1924357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01414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8998969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83821217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9527814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78512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7508320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51503543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7517607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529454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26704736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0905740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79084140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77480879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09110659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15476160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16422180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9226014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4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5942657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43346280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0575723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7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51211470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91738483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23847347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0513198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716" r:id="rId15"/>
    <p:sldLayoutId id="214748371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156447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416861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hyperlink" Target="mailto:edx@cdc.gov" TargetMode="External"/><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notesSlide" Target="../notesSlides/notesSlide23.xml"/><Relationship Id="rId1" Type="http://schemas.openxmlformats.org/officeDocument/2006/relationships/slideLayout" Target="../slideLayouts/slideLayout32.xml"/><Relationship Id="rId6" Type="http://schemas.openxmlformats.org/officeDocument/2006/relationships/hyperlink" Target="https://www.cdc.gov/nndss/technical-resource-center/index.html" TargetMode="External"/><Relationship Id="rId11" Type="http://schemas.openxmlformats.org/officeDocument/2006/relationships/hyperlink" Target="http://www.cdc.gov/" TargetMode="External"/><Relationship Id="rId5" Type="http://schemas.openxmlformats.org/officeDocument/2006/relationships/image" Target="../media/image17.svg"/><Relationship Id="rId10" Type="http://schemas.openxmlformats.org/officeDocument/2006/relationships/hyperlink" Target="https://www.cdc.gov/nndss/case-surveillance-modernization/index.html" TargetMode="External"/><Relationship Id="rId4" Type="http://schemas.openxmlformats.org/officeDocument/2006/relationships/hyperlink" Target="https://www.cdc.gov/nndss/technical-resource-center/news.html" TargetMode="External"/><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mvps.cdc.gov/assets/help/pdf/Annual_Data_Reconciliation_Process_User_Guide_for_Jurisdiction_Users.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1"/>
              </a:ext>
            </a:extLst>
          </p:cNvPr>
          <p:cNvSpPr>
            <a:spLocks noGrp="1"/>
          </p:cNvSpPr>
          <p:nvPr>
            <p:ph type="title"/>
          </p:nvPr>
        </p:nvSpPr>
        <p:spPr>
          <a:xfrm>
            <a:off x="609600" y="1985469"/>
            <a:ext cx="10972800" cy="1169363"/>
          </a:xfrm>
        </p:spPr>
        <p:txBody>
          <a:bodyPr lIns="121920" tIns="60960" rIns="121920" bIns="60960" anchor="ctr"/>
          <a:lstStyle/>
          <a:p>
            <a:pPr>
              <a:lnSpc>
                <a:spcPct val="164835"/>
              </a:lnSpc>
            </a:pPr>
            <a:r>
              <a:rPr lang="en-US" altLang="en-US"/>
              <a:t>NNDSS eSHARE April 2026 Webinar</a:t>
            </a:r>
            <a:endParaRPr lang="en-US"/>
          </a:p>
        </p:txBody>
      </p:sp>
      <p:sp>
        <p:nvSpPr>
          <p:cNvPr id="7" name="Text Placeholder 6">
            <a:extLst>
              <a:ext uri="{FF2B5EF4-FFF2-40B4-BE49-F238E27FC236}">
                <a16:creationId xmlns:a16="http://schemas.microsoft.com/office/drawing/2014/main" id="{CF2A097E-3484-325A-AFA6-F80D6D1C0BAE}"/>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a:t>Centers for Disease Control and Prevention</a:t>
            </a:r>
          </a:p>
        </p:txBody>
      </p:sp>
      <p:sp>
        <p:nvSpPr>
          <p:cNvPr id="9" name="Text Placeholder 5">
            <a:extLst>
              <a:ext uri="{FF2B5EF4-FFF2-40B4-BE49-F238E27FC236}">
                <a16:creationId xmlns:a16="http://schemas.microsoft.com/office/drawing/2014/main" id="{D5AABAAD-279F-7246-1C0C-59E370BC49EB}"/>
              </a:ext>
              <a:ext uri="{C183D7F6-B498-43B3-948B-1728B52AA6E4}">
                <adec:decorative xmlns:adec="http://schemas.microsoft.com/office/drawing/2017/decorative" val="1"/>
              </a:ext>
            </a:extLst>
          </p:cNvPr>
          <p:cNvSpPr txBox="1">
            <a:spLocks/>
          </p:cNvSpPr>
          <p:nvPr/>
        </p:nvSpPr>
        <p:spPr>
          <a:xfrm>
            <a:off x="609600" y="4638549"/>
            <a:ext cx="8668324" cy="583919"/>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l" defTabSz="609491" rtl="0" eaLnBrk="1" fontAlgn="base" latinLnBrk="0" hangingPunct="1">
              <a:lnSpc>
                <a:spcPct val="100000"/>
              </a:lnSpc>
              <a:spcBef>
                <a:spcPct val="20000"/>
              </a:spcBef>
              <a:spcAft>
                <a:spcPct val="0"/>
              </a:spcAft>
              <a:buClrTx/>
              <a:buSzTx/>
              <a:buFont typeface="Arial"/>
              <a:buNone/>
              <a:tabLst/>
              <a:defRPr/>
            </a:pPr>
            <a:r>
              <a:rPr kumimoji="0" lang="en-US" sz="2650" b="1" i="0" u="none" strike="noStrike" kern="1200" cap="none" spc="0" normalizeH="0" baseline="0" noProof="0">
                <a:ln>
                  <a:noFill/>
                </a:ln>
                <a:solidFill>
                  <a:srgbClr val="0057B7"/>
                </a:solidFill>
                <a:effectLst/>
                <a:uLnTx/>
                <a:uFillTx/>
                <a:latin typeface="Calibri" panose="020F0502020204030204" pitchFamily="34" charset="0"/>
                <a:ea typeface="Calibri"/>
                <a:cs typeface="Calibri"/>
              </a:rPr>
              <a:t>Office of Public Health Data, Surveillance, and Technology</a:t>
            </a:r>
            <a:endParaRPr kumimoji="0" lang="en-US" sz="1500" b="0" i="0" u="none" strike="noStrike" kern="1200" cap="none" spc="0" normalizeH="0" baseline="0" noProof="0">
              <a:ln>
                <a:noFill/>
              </a:ln>
              <a:solidFill>
                <a:srgbClr val="FFFFFF"/>
              </a:solidFill>
              <a:effectLst/>
              <a:uLnTx/>
              <a:uFillTx/>
              <a:latin typeface="Calibri" panose="020F0502020204030204" pitchFamily="34" charset="0"/>
            </a:endParaRPr>
          </a:p>
        </p:txBody>
      </p:sp>
      <p:sp>
        <p:nvSpPr>
          <p:cNvPr id="5" name="Subtitle 3">
            <a:extLst>
              <a:ext uri="{FF2B5EF4-FFF2-40B4-BE49-F238E27FC236}">
                <a16:creationId xmlns:a16="http://schemas.microsoft.com/office/drawing/2014/main" id="{70054E27-8200-B7C0-58E6-D47562818822}"/>
              </a:ext>
              <a:ext uri="{C183D7F6-B498-43B3-948B-1728B52AA6E4}">
                <adec:decorative xmlns:adec="http://schemas.microsoft.com/office/drawing/2017/decorative" val="1"/>
              </a:ext>
            </a:extLst>
          </p:cNvPr>
          <p:cNvSpPr txBox="1">
            <a:spLocks/>
          </p:cNvSpPr>
          <p:nvPr/>
        </p:nvSpPr>
        <p:spPr bwMode="auto">
          <a:xfrm>
            <a:off x="609600" y="5222468"/>
            <a:ext cx="86683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121911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sz="2667">
                <a:solidFill>
                  <a:srgbClr val="0057B7"/>
                </a:solidFill>
              </a:rPr>
              <a:t>April</a:t>
            </a:r>
            <a:r>
              <a:rPr kumimoji="0" lang="en-US" sz="2667" b="1" i="0" u="none" strike="noStrike" kern="1200" cap="none" spc="0" normalizeH="0" baseline="0" noProof="0">
                <a:ln>
                  <a:noFill/>
                </a:ln>
                <a:solidFill>
                  <a:srgbClr val="0057B7"/>
                </a:solidFill>
                <a:effectLst/>
                <a:uLnTx/>
                <a:uFillTx/>
                <a:latin typeface="Calibri" pitchFamily="34" charset="0"/>
                <a:ea typeface="+mn-ea"/>
                <a:cs typeface="+mn-cs"/>
              </a:rPr>
              <a:t> 21, 2026 </a:t>
            </a:r>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800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BC84F-F8E6-2A4F-EE39-BDDD77C70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8B4C4-8D09-D7F4-B348-D6FCCC668AC6}"/>
              </a:ext>
            </a:extLst>
          </p:cNvPr>
          <p:cNvSpPr>
            <a:spLocks noGrp="1"/>
          </p:cNvSpPr>
          <p:nvPr>
            <p:ph type="title"/>
          </p:nvPr>
        </p:nvSpPr>
        <p:spPr/>
        <p:txBody>
          <a:bodyPr lIns="91440" tIns="45720" rIns="91440" bIns="45720" anchor="b">
            <a:normAutofit fontScale="90000"/>
          </a:bodyPr>
          <a:lstStyle/>
          <a:p>
            <a:r>
              <a:rPr lang="en-US" dirty="0">
                <a:latin typeface="Calibri"/>
                <a:ea typeface="Calibri"/>
                <a:cs typeface="Calibri"/>
              </a:rPr>
              <a:t>Pilot-Ready Generic v3 Message Mapping   Guide (MMG)</a:t>
            </a:r>
            <a:endParaRPr lang="en-US" dirty="0">
              <a:ea typeface="Calibri"/>
              <a:cs typeface="Calibri"/>
            </a:endParaRPr>
          </a:p>
        </p:txBody>
      </p:sp>
    </p:spTree>
    <p:extLst>
      <p:ext uri="{BB962C8B-B14F-4D97-AF65-F5344CB8AC3E}">
        <p14:creationId xmlns:p14="http://schemas.microsoft.com/office/powerpoint/2010/main" val="35017565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3DCD-ECE4-F458-3FF4-15440D20BBAA}"/>
              </a:ext>
            </a:extLst>
          </p:cNvPr>
          <p:cNvSpPr>
            <a:spLocks noGrp="1"/>
          </p:cNvSpPr>
          <p:nvPr>
            <p:ph type="title"/>
          </p:nvPr>
        </p:nvSpPr>
        <p:spPr/>
        <p:txBody>
          <a:bodyPr>
            <a:normAutofit/>
          </a:bodyPr>
          <a:lstStyle/>
          <a:p>
            <a:r>
              <a:rPr lang="en-US" sz="3700" dirty="0">
                <a:latin typeface="Calibri"/>
                <a:ea typeface="Calibri"/>
                <a:cs typeface="Calibri"/>
              </a:rPr>
              <a:t>Pilot-Ready Generic v3 MMG </a:t>
            </a:r>
          </a:p>
        </p:txBody>
      </p:sp>
      <p:sp>
        <p:nvSpPr>
          <p:cNvPr id="3" name="Text Placeholder 2">
            <a:extLst>
              <a:ext uri="{FF2B5EF4-FFF2-40B4-BE49-F238E27FC236}">
                <a16:creationId xmlns:a16="http://schemas.microsoft.com/office/drawing/2014/main" id="{9CB62777-E35A-5A9C-48F7-F148041ABC8F}"/>
              </a:ext>
            </a:extLst>
          </p:cNvPr>
          <p:cNvSpPr>
            <a:spLocks noGrp="1"/>
          </p:cNvSpPr>
          <p:nvPr>
            <p:ph type="body" sz="quarter" idx="10"/>
          </p:nvPr>
        </p:nvSpPr>
        <p:spPr>
          <a:xfrm>
            <a:off x="609600" y="1417640"/>
            <a:ext cx="10972800" cy="4594400"/>
          </a:xfrm>
        </p:spPr>
        <p:txBody>
          <a:bodyPr>
            <a:normAutofit/>
          </a:bodyPr>
          <a:lstStyle/>
          <a:p>
            <a:pPr marL="0" indent="0">
              <a:buNone/>
            </a:pPr>
            <a:r>
              <a:rPr lang="en-US" sz="2800">
                <a:latin typeface="Calibri"/>
                <a:ea typeface="Calibri"/>
                <a:cs typeface="Calibri"/>
              </a:rPr>
              <a:t>Noteworthy Changes</a:t>
            </a:r>
          </a:p>
          <a:p>
            <a:r>
              <a:rPr lang="en-US" b="0">
                <a:latin typeface="Calibri" panose="020F0502020204030204" pitchFamily="34" charset="0"/>
                <a:ea typeface="Calibri" panose="020F0502020204030204" pitchFamily="34" charset="0"/>
                <a:cs typeface="Calibri" panose="020F0502020204030204" pitchFamily="34" charset="0"/>
              </a:rPr>
              <a:t>Updated MMWR Week and Year Description</a:t>
            </a:r>
          </a:p>
          <a:p>
            <a:r>
              <a:rPr lang="en-US" b="0">
                <a:latin typeface="Calibri" panose="020F0502020204030204" pitchFamily="34" charset="0"/>
                <a:ea typeface="Calibri" panose="020F0502020204030204" pitchFamily="34" charset="0"/>
                <a:cs typeface="Calibri" panose="020F0502020204030204" pitchFamily="34" charset="0"/>
              </a:rPr>
              <a:t>Removed CDC Outbreak ID </a:t>
            </a:r>
          </a:p>
          <a:p>
            <a:r>
              <a:rPr lang="en-US" b="0">
                <a:latin typeface="Calibri" panose="020F0502020204030204" pitchFamily="34" charset="0"/>
                <a:ea typeface="Calibri" panose="020F0502020204030204" pitchFamily="34" charset="0"/>
                <a:cs typeface="Calibri" panose="020F0502020204030204" pitchFamily="34" charset="0"/>
              </a:rPr>
              <a:t>Updated Specimen Source Site value set</a:t>
            </a:r>
          </a:p>
          <a:p>
            <a:r>
              <a:rPr lang="en-US" b="0">
                <a:latin typeface="Calibri" panose="020F0502020204030204" pitchFamily="34" charset="0"/>
                <a:ea typeface="Calibri" panose="020F0502020204030204" pitchFamily="34" charset="0"/>
                <a:cs typeface="Calibri" panose="020F0502020204030204" pitchFamily="34" charset="0"/>
              </a:rPr>
              <a:t>Updated data element identifier for:</a:t>
            </a:r>
          </a:p>
          <a:p>
            <a:pPr lvl="1"/>
            <a:r>
              <a:rPr lang="en-US">
                <a:latin typeface="Calibri" panose="020F0502020204030204" pitchFamily="34" charset="0"/>
                <a:ea typeface="Calibri" panose="020F0502020204030204" pitchFamily="34" charset="0"/>
                <a:cs typeface="Calibri" panose="020F0502020204030204" pitchFamily="34" charset="0"/>
              </a:rPr>
              <a:t>Age</a:t>
            </a:r>
          </a:p>
          <a:p>
            <a:pPr lvl="1"/>
            <a:r>
              <a:rPr lang="en-US">
                <a:latin typeface="Calibri" panose="020F0502020204030204" pitchFamily="34" charset="0"/>
                <a:ea typeface="Calibri" panose="020F0502020204030204" pitchFamily="34" charset="0"/>
                <a:cs typeface="Calibri" panose="020F0502020204030204" pitchFamily="34" charset="0"/>
              </a:rPr>
              <a:t>Date First Received by Public Health Agency</a:t>
            </a:r>
          </a:p>
          <a:p>
            <a:pPr lvl="1"/>
            <a:r>
              <a:rPr lang="en-US">
                <a:latin typeface="Calibri" panose="020F0502020204030204" pitchFamily="34" charset="0"/>
                <a:ea typeface="Calibri" panose="020F0502020204030204" pitchFamily="34" charset="0"/>
                <a:cs typeface="Calibri" panose="020F0502020204030204" pitchFamily="34" charset="0"/>
              </a:rPr>
              <a:t>Date First Received by State Health Agency</a:t>
            </a:r>
          </a:p>
          <a:p>
            <a:pPr lvl="1"/>
            <a:r>
              <a:rPr lang="en-US">
                <a:latin typeface="Calibri" panose="020F0502020204030204" pitchFamily="34" charset="0"/>
                <a:ea typeface="Calibri" panose="020F0502020204030204" pitchFamily="34" charset="0"/>
                <a:cs typeface="Calibri" panose="020F0502020204030204" pitchFamily="34" charset="0"/>
              </a:rPr>
              <a:t>Date First Received by Local Health Agency</a:t>
            </a:r>
          </a:p>
          <a:p>
            <a:pPr marL="0" indent="0">
              <a:buNone/>
            </a:pPr>
            <a:endParaRPr lang="en-US"/>
          </a:p>
        </p:txBody>
      </p:sp>
      <p:sp>
        <p:nvSpPr>
          <p:cNvPr id="5" name="Slide Number Placeholder 10">
            <a:extLst>
              <a:ext uri="{FF2B5EF4-FFF2-40B4-BE49-F238E27FC236}">
                <a16:creationId xmlns:a16="http://schemas.microsoft.com/office/drawing/2014/main" id="{E4E54DEF-5D4B-F419-EACF-233F63A2E85B}"/>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11</a:t>
            </a:fld>
            <a:endParaRPr lang="en-US">
              <a:latin typeface="Myriad Web Pro"/>
            </a:endParaRPr>
          </a:p>
        </p:txBody>
      </p:sp>
    </p:spTree>
    <p:extLst>
      <p:ext uri="{BB962C8B-B14F-4D97-AF65-F5344CB8AC3E}">
        <p14:creationId xmlns:p14="http://schemas.microsoft.com/office/powerpoint/2010/main" val="2353369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62BCB-298B-8243-EB01-C77762246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925F1-471D-A75D-D06F-F8D8C4C32D77}"/>
              </a:ext>
            </a:extLst>
          </p:cNvPr>
          <p:cNvSpPr>
            <a:spLocks noGrp="1"/>
          </p:cNvSpPr>
          <p:nvPr>
            <p:ph type="title"/>
          </p:nvPr>
        </p:nvSpPr>
        <p:spPr/>
        <p:txBody>
          <a:bodyPr/>
          <a:lstStyle/>
          <a:p>
            <a:r>
              <a:rPr lang="en-US"/>
              <a:t>Generic v2 to Generic v3 Crosswalk</a:t>
            </a:r>
          </a:p>
        </p:txBody>
      </p:sp>
      <p:sp>
        <p:nvSpPr>
          <p:cNvPr id="3" name="Text Placeholder 2">
            <a:extLst>
              <a:ext uri="{FF2B5EF4-FFF2-40B4-BE49-F238E27FC236}">
                <a16:creationId xmlns:a16="http://schemas.microsoft.com/office/drawing/2014/main" id="{3C111866-8907-617C-289F-9D90FBFA7232}"/>
              </a:ext>
            </a:extLst>
          </p:cNvPr>
          <p:cNvSpPr>
            <a:spLocks noGrp="1"/>
          </p:cNvSpPr>
          <p:nvPr>
            <p:ph type="body" sz="quarter" idx="10"/>
          </p:nvPr>
        </p:nvSpPr>
        <p:spPr>
          <a:xfrm>
            <a:off x="609600" y="1581950"/>
            <a:ext cx="10972800" cy="4594400"/>
          </a:xfrm>
        </p:spPr>
        <p:txBody>
          <a:bodyPr vert="horz" lIns="91440" tIns="45720" rIns="91440" bIns="45720" rtlCol="0" anchor="t">
            <a:normAutofit/>
          </a:bodyPr>
          <a:lstStyle/>
          <a:p>
            <a:pPr marL="304165" indent="-304165"/>
            <a:r>
              <a:rPr lang="en-US" sz="2650" b="0">
                <a:latin typeface="Calibri"/>
                <a:ea typeface="Calibri"/>
                <a:cs typeface="Calibri"/>
              </a:rPr>
              <a:t>New artifact compares core Generic v3 to Generic v2.0.1</a:t>
            </a:r>
            <a:endParaRPr lang="en-US" sz="2650">
              <a:latin typeface="Calibri"/>
              <a:ea typeface="Calibri"/>
              <a:cs typeface="Calibri"/>
            </a:endParaRPr>
          </a:p>
          <a:p>
            <a:endParaRPr lang="en-US" b="0">
              <a:latin typeface="Calibri" panose="020F0502020204030204" pitchFamily="34" charset="0"/>
              <a:ea typeface="Calibri" panose="020F0502020204030204" pitchFamily="34" charset="0"/>
              <a:cs typeface="Calibri" panose="020F0502020204030204" pitchFamily="34" charset="0"/>
            </a:endParaRPr>
          </a:p>
          <a:p>
            <a:pPr marL="304165" indent="-304165"/>
            <a:r>
              <a:rPr lang="en-US" sz="2650" b="0">
                <a:latin typeface="Calibri"/>
                <a:ea typeface="Calibri"/>
                <a:cs typeface="Calibri"/>
              </a:rPr>
              <a:t>Aligns each Generic v3 data element with its Generic v2.0.1 counterpart, as applicable</a:t>
            </a:r>
          </a:p>
          <a:p>
            <a:endParaRPr lang="en-US" b="0">
              <a:latin typeface="Calibri" panose="020F0502020204030204" pitchFamily="34" charset="0"/>
              <a:ea typeface="Calibri" panose="020F0502020204030204" pitchFamily="34" charset="0"/>
              <a:cs typeface="Calibri" panose="020F0502020204030204" pitchFamily="34" charset="0"/>
            </a:endParaRPr>
          </a:p>
          <a:p>
            <a:r>
              <a:rPr lang="en-US" b="0">
                <a:latin typeface="Calibri" panose="020F0502020204030204" pitchFamily="34" charset="0"/>
                <a:ea typeface="Calibri" panose="020F0502020204030204" pitchFamily="34" charset="0"/>
                <a:cs typeface="Calibri" panose="020F0502020204030204" pitchFamily="34" charset="0"/>
              </a:rPr>
              <a:t>Identifies whether the element is the same, new, retired, or revised</a:t>
            </a:r>
          </a:p>
          <a:p>
            <a:endParaRPr lang="en-US" b="0">
              <a:latin typeface="Calibri" panose="020F0502020204030204" pitchFamily="34" charset="0"/>
              <a:ea typeface="Calibri" panose="020F0502020204030204" pitchFamily="34" charset="0"/>
              <a:cs typeface="Calibri" panose="020F0502020204030204" pitchFamily="34" charset="0"/>
            </a:endParaRPr>
          </a:p>
          <a:p>
            <a:r>
              <a:rPr lang="en-US" b="0">
                <a:latin typeface="Calibri" panose="020F0502020204030204" pitchFamily="34" charset="0"/>
                <a:ea typeface="Calibri" panose="020F0502020204030204" pitchFamily="34" charset="0"/>
                <a:cs typeface="Calibri" panose="020F0502020204030204" pitchFamily="34" charset="0"/>
              </a:rPr>
              <a:t>Provides details on the change, rationale on the change, and jurisdiction implementation guidance</a:t>
            </a:r>
          </a:p>
        </p:txBody>
      </p:sp>
      <p:sp>
        <p:nvSpPr>
          <p:cNvPr id="5" name="Slide Number Placeholder 10">
            <a:extLst>
              <a:ext uri="{FF2B5EF4-FFF2-40B4-BE49-F238E27FC236}">
                <a16:creationId xmlns:a16="http://schemas.microsoft.com/office/drawing/2014/main" id="{592A400F-D767-0AA0-C85F-555243DA68C8}"/>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12</a:t>
            </a:fld>
            <a:endParaRPr lang="en-US">
              <a:latin typeface="Myriad Web Pro"/>
            </a:endParaRPr>
          </a:p>
        </p:txBody>
      </p:sp>
    </p:spTree>
    <p:extLst>
      <p:ext uri="{BB962C8B-B14F-4D97-AF65-F5344CB8AC3E}">
        <p14:creationId xmlns:p14="http://schemas.microsoft.com/office/powerpoint/2010/main" val="40007848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03FCE-B92D-1D72-2B99-410C1DF70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6068F-10BD-CED5-0763-EB8A354E1906}"/>
              </a:ext>
            </a:extLst>
          </p:cNvPr>
          <p:cNvSpPr>
            <a:spLocks noGrp="1"/>
          </p:cNvSpPr>
          <p:nvPr>
            <p:ph type="title"/>
          </p:nvPr>
        </p:nvSpPr>
        <p:spPr/>
        <p:txBody>
          <a:bodyPr/>
          <a:lstStyle/>
          <a:p>
            <a:r>
              <a:rPr lang="en-US"/>
              <a:t>Supplemental Guidance	</a:t>
            </a:r>
          </a:p>
        </p:txBody>
      </p:sp>
      <p:sp>
        <p:nvSpPr>
          <p:cNvPr id="3" name="Text Placeholder 2">
            <a:extLst>
              <a:ext uri="{FF2B5EF4-FFF2-40B4-BE49-F238E27FC236}">
                <a16:creationId xmlns:a16="http://schemas.microsoft.com/office/drawing/2014/main" id="{163C1A68-A4A0-1327-F490-A93EB98DAE3D}"/>
              </a:ext>
            </a:extLst>
          </p:cNvPr>
          <p:cNvSpPr>
            <a:spLocks noGrp="1"/>
          </p:cNvSpPr>
          <p:nvPr>
            <p:ph type="body" sz="quarter" idx="10"/>
          </p:nvPr>
        </p:nvSpPr>
        <p:spPr>
          <a:xfrm>
            <a:off x="489844" y="1450978"/>
            <a:ext cx="10972800" cy="4594400"/>
          </a:xfrm>
        </p:spPr>
        <p:txBody>
          <a:bodyPr>
            <a:normAutofit/>
          </a:bodyPr>
          <a:lstStyle/>
          <a:p>
            <a:r>
              <a:rPr lang="en-US" b="0">
                <a:latin typeface="Calibri" panose="020F0502020204030204" pitchFamily="34" charset="0"/>
                <a:ea typeface="Calibri" panose="020F0502020204030204" pitchFamily="34" charset="0"/>
                <a:cs typeface="Calibri" panose="020F0502020204030204" pitchFamily="34" charset="0"/>
              </a:rPr>
              <a:t>Supplemental resource for jurisdictions and CDC programs as they implement the Generic v3.0 MMG</a:t>
            </a:r>
          </a:p>
          <a:p>
            <a:endParaRPr lang="en-US" b="0">
              <a:latin typeface="Calibri" panose="020F0502020204030204" pitchFamily="34" charset="0"/>
              <a:ea typeface="Calibri" panose="020F0502020204030204" pitchFamily="34" charset="0"/>
              <a:cs typeface="Calibri" panose="020F0502020204030204" pitchFamily="34" charset="0"/>
            </a:endParaRPr>
          </a:p>
          <a:p>
            <a:r>
              <a:rPr lang="en-US" b="0">
                <a:latin typeface="Calibri" panose="020F0502020204030204" pitchFamily="34" charset="0"/>
                <a:ea typeface="Calibri" panose="020F0502020204030204" pitchFamily="34" charset="0"/>
                <a:cs typeface="Calibri" panose="020F0502020204030204" pitchFamily="34" charset="0"/>
              </a:rPr>
              <a:t>The primary implementation guidance is still within the Generic v3.0 MMG</a:t>
            </a:r>
          </a:p>
          <a:p>
            <a:endParaRPr lang="en-US" b="0">
              <a:latin typeface="Calibri" panose="020F0502020204030204" pitchFamily="34" charset="0"/>
              <a:ea typeface="Calibri" panose="020F0502020204030204" pitchFamily="34" charset="0"/>
              <a:cs typeface="Calibri" panose="020F0502020204030204" pitchFamily="34" charset="0"/>
            </a:endParaRPr>
          </a:p>
          <a:p>
            <a:r>
              <a:rPr lang="en-US" b="0">
                <a:latin typeface="Calibri" panose="020F0502020204030204" pitchFamily="34" charset="0"/>
                <a:ea typeface="Calibri" panose="020F0502020204030204" pitchFamily="34" charset="0"/>
                <a:cs typeface="Calibri" panose="020F0502020204030204" pitchFamily="34" charset="0"/>
              </a:rPr>
              <a:t>This document allows for greater descriptions and implementation notes than can be included in an MMG format</a:t>
            </a:r>
          </a:p>
        </p:txBody>
      </p:sp>
      <p:sp>
        <p:nvSpPr>
          <p:cNvPr id="5" name="Slide Number Placeholder 10">
            <a:extLst>
              <a:ext uri="{FF2B5EF4-FFF2-40B4-BE49-F238E27FC236}">
                <a16:creationId xmlns:a16="http://schemas.microsoft.com/office/drawing/2014/main" id="{FD196F9C-A01B-9B1A-D31B-ED5977D7EEC2}"/>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13</a:t>
            </a:fld>
            <a:endParaRPr lang="en-US">
              <a:latin typeface="Myriad Web Pro"/>
            </a:endParaRPr>
          </a:p>
        </p:txBody>
      </p:sp>
    </p:spTree>
    <p:extLst>
      <p:ext uri="{BB962C8B-B14F-4D97-AF65-F5344CB8AC3E}">
        <p14:creationId xmlns:p14="http://schemas.microsoft.com/office/powerpoint/2010/main" val="13574862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D393B-33DC-F816-EBD9-526EF07CE0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3CBED-E3EC-4380-1CC1-7F9FAFAD0AE5}"/>
              </a:ext>
            </a:extLst>
          </p:cNvPr>
          <p:cNvSpPr>
            <a:spLocks noGrp="1"/>
          </p:cNvSpPr>
          <p:nvPr>
            <p:ph type="title"/>
          </p:nvPr>
        </p:nvSpPr>
        <p:spPr/>
        <p:txBody>
          <a:bodyPr/>
          <a:lstStyle/>
          <a:p>
            <a:r>
              <a:rPr lang="en-US" sz="3700">
                <a:latin typeface="Calibri"/>
                <a:ea typeface="Calibri"/>
                <a:cs typeface="Calibri"/>
              </a:rPr>
              <a:t>Additional Updates</a:t>
            </a:r>
            <a:endParaRPr lang="en-US"/>
          </a:p>
        </p:txBody>
      </p:sp>
      <p:sp>
        <p:nvSpPr>
          <p:cNvPr id="3" name="Text Placeholder 2">
            <a:extLst>
              <a:ext uri="{FF2B5EF4-FFF2-40B4-BE49-F238E27FC236}">
                <a16:creationId xmlns:a16="http://schemas.microsoft.com/office/drawing/2014/main" id="{A20AA402-0A58-DD58-8D54-53CA708E9CCB}"/>
              </a:ext>
            </a:extLst>
          </p:cNvPr>
          <p:cNvSpPr>
            <a:spLocks noGrp="1"/>
          </p:cNvSpPr>
          <p:nvPr>
            <p:ph type="body" sz="quarter" idx="10"/>
          </p:nvPr>
        </p:nvSpPr>
        <p:spPr>
          <a:xfrm>
            <a:off x="609600" y="1417640"/>
            <a:ext cx="10972800" cy="4594400"/>
          </a:xfrm>
        </p:spPr>
        <p:txBody>
          <a:bodyPr vert="horz" lIns="91440" tIns="45720" rIns="91440" bIns="45720" rtlCol="0" anchor="t">
            <a:noAutofit/>
          </a:bodyPr>
          <a:lstStyle/>
          <a:p>
            <a:pPr marL="304165" indent="-304165">
              <a:lnSpc>
                <a:spcPct val="90000"/>
              </a:lnSpc>
            </a:pPr>
            <a:r>
              <a:rPr lang="en-US" sz="2670" b="0">
                <a:solidFill>
                  <a:srgbClr val="000000"/>
                </a:solidFill>
                <a:latin typeface="Calibri" panose="020F0502020204030204" pitchFamily="34" charset="0"/>
                <a:ea typeface="Calibri" panose="020F0502020204030204" pitchFamily="34" charset="0"/>
                <a:cs typeface="Calibri" panose="020F0502020204030204" pitchFamily="34" charset="0"/>
              </a:rPr>
              <a:t>Submitted Generic v3 data elements to OMB for all conditions</a:t>
            </a:r>
          </a:p>
          <a:p>
            <a:pPr marL="304165" indent="-304165">
              <a:lnSpc>
                <a:spcPct val="90000"/>
              </a:lnSpc>
            </a:pPr>
            <a:endParaRPr lang="en-US" sz="2670" b="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04165" indent="-304165">
              <a:lnSpc>
                <a:spcPct val="90000"/>
              </a:lnSpc>
            </a:pPr>
            <a:r>
              <a:rPr lang="en-US" sz="2650" b="0">
                <a:solidFill>
                  <a:srgbClr val="000000"/>
                </a:solidFill>
                <a:latin typeface="Calibri"/>
                <a:ea typeface="Calibri"/>
                <a:cs typeface="Calibri"/>
              </a:rPr>
              <a:t>Researching and meeting with STLTs and CDC programs to discuss how to improve onboarding by decreasing time and burden</a:t>
            </a:r>
          </a:p>
          <a:p>
            <a:pPr marL="304165" indent="-304165">
              <a:lnSpc>
                <a:spcPct val="90000"/>
              </a:lnSpc>
            </a:pPr>
            <a:endParaRPr lang="en-US" sz="2670" b="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04165" indent="-304165">
              <a:lnSpc>
                <a:spcPct val="90000"/>
              </a:lnSpc>
            </a:pPr>
            <a:r>
              <a:rPr lang="en-US" sz="2670" b="0">
                <a:solidFill>
                  <a:srgbClr val="000000"/>
                </a:solidFill>
                <a:latin typeface="Calibri" panose="020F0502020204030204" pitchFamily="34" charset="0"/>
                <a:ea typeface="Calibri" panose="020F0502020204030204" pitchFamily="34" charset="0"/>
                <a:cs typeface="Calibri" panose="020F0502020204030204" pitchFamily="34" charset="0"/>
              </a:rPr>
              <a:t>Comparing current condition-specific guides to Generic v3</a:t>
            </a:r>
          </a:p>
        </p:txBody>
      </p:sp>
      <p:sp>
        <p:nvSpPr>
          <p:cNvPr id="5" name="Slide Number Placeholder 10">
            <a:extLst>
              <a:ext uri="{FF2B5EF4-FFF2-40B4-BE49-F238E27FC236}">
                <a16:creationId xmlns:a16="http://schemas.microsoft.com/office/drawing/2014/main" id="{E4BC6428-504C-6E2D-FC3C-3BE94BB3F213}"/>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14</a:t>
            </a:fld>
            <a:endParaRPr lang="en-US">
              <a:latin typeface="Myriad Web Pro"/>
            </a:endParaRPr>
          </a:p>
        </p:txBody>
      </p:sp>
    </p:spTree>
    <p:extLst>
      <p:ext uri="{BB962C8B-B14F-4D97-AF65-F5344CB8AC3E}">
        <p14:creationId xmlns:p14="http://schemas.microsoft.com/office/powerpoint/2010/main" val="19335487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AE81C-9935-19CE-3233-5B1DAEBCA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F1760-E8EB-A387-C0BB-CE2976A0BFFE}"/>
              </a:ext>
            </a:extLst>
          </p:cNvPr>
          <p:cNvSpPr>
            <a:spLocks noGrp="1"/>
          </p:cNvSpPr>
          <p:nvPr>
            <p:ph type="title"/>
          </p:nvPr>
        </p:nvSpPr>
        <p:spPr/>
        <p:txBody>
          <a:bodyPr lIns="91440" tIns="45720" rIns="91440" bIns="45720" anchor="b"/>
          <a:lstStyle/>
          <a:p>
            <a:r>
              <a:rPr lang="en-US">
                <a:latin typeface="Calibri"/>
                <a:ea typeface="Calibri"/>
                <a:cs typeface="Calibri"/>
              </a:rPr>
              <a:t>Generic v3 Pilot Details</a:t>
            </a:r>
            <a:endParaRPr lang="en-US">
              <a:ea typeface="Calibri"/>
              <a:cs typeface="Calibri"/>
            </a:endParaRPr>
          </a:p>
        </p:txBody>
      </p:sp>
    </p:spTree>
    <p:extLst>
      <p:ext uri="{BB962C8B-B14F-4D97-AF65-F5344CB8AC3E}">
        <p14:creationId xmlns:p14="http://schemas.microsoft.com/office/powerpoint/2010/main" val="339895748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22951-0A67-5698-AC9F-173D76B25647}"/>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3700">
                <a:latin typeface="Calibri"/>
                <a:ea typeface="Calibri"/>
                <a:cs typeface="Calibri"/>
              </a:rPr>
              <a:t>Generic v3 Pilot</a:t>
            </a:r>
          </a:p>
        </p:txBody>
      </p:sp>
      <p:sp>
        <p:nvSpPr>
          <p:cNvPr id="2" name="Text Placeholder 1">
            <a:extLst>
              <a:ext uri="{FF2B5EF4-FFF2-40B4-BE49-F238E27FC236}">
                <a16:creationId xmlns:a16="http://schemas.microsoft.com/office/drawing/2014/main" id="{C7E5C445-399D-B6DE-3EDB-F79FD1836EA4}"/>
              </a:ext>
              <a:ext uri="{C183D7F6-B498-43B3-948B-1728B52AA6E4}">
                <adec:decorative xmlns:adec="http://schemas.microsoft.com/office/drawing/2017/decorative" val="1"/>
              </a:ext>
            </a:extLst>
          </p:cNvPr>
          <p:cNvSpPr>
            <a:spLocks noGrp="1"/>
          </p:cNvSpPr>
          <p:nvPr>
            <p:ph type="body" sz="quarter" idx="10"/>
          </p:nvPr>
        </p:nvSpPr>
        <p:spPr>
          <a:xfrm>
            <a:off x="609600" y="1712307"/>
            <a:ext cx="10972800" cy="4176467"/>
          </a:xfrm>
        </p:spPr>
        <p:txBody>
          <a:bodyPr vert="horz" lIns="91440" tIns="45720" rIns="91440" bIns="45720" rtlCol="0" anchor="t">
            <a:normAutofit/>
          </a:bodyPr>
          <a:lstStyle/>
          <a:p>
            <a:pPr marL="304165" indent="-304165">
              <a:lnSpc>
                <a:spcPct val="90000"/>
              </a:lnSpc>
            </a:pPr>
            <a:r>
              <a:rPr lang="en-US" sz="2650" b="0">
                <a:latin typeface="Calibri"/>
                <a:ea typeface="Calibri"/>
                <a:cs typeface="Calibri"/>
              </a:rPr>
              <a:t>Pilot of Core Generic v3 to start week of April 27</a:t>
            </a:r>
            <a:r>
              <a:rPr lang="en-US" sz="2650" b="0" baseline="30000">
                <a:latin typeface="Calibri"/>
                <a:ea typeface="Calibri"/>
                <a:cs typeface="Calibri"/>
              </a:rPr>
              <a:t>th</a:t>
            </a:r>
            <a:r>
              <a:rPr lang="en-US" sz="2650" b="0">
                <a:latin typeface="Calibri"/>
                <a:ea typeface="Calibri"/>
                <a:cs typeface="Calibri"/>
              </a:rPr>
              <a:t>, 2026</a:t>
            </a:r>
          </a:p>
          <a:p>
            <a:pPr marL="304165" indent="-304165">
              <a:lnSpc>
                <a:spcPct val="90000"/>
              </a:lnSpc>
            </a:pPr>
            <a:endParaRPr lang="en-US" sz="2670" b="0">
              <a:latin typeface="Calibri" panose="020F0502020204030204" pitchFamily="34" charset="0"/>
              <a:ea typeface="Calibri" panose="020F0502020204030204" pitchFamily="34" charset="0"/>
              <a:cs typeface="Calibri" panose="020F0502020204030204" pitchFamily="34" charset="0"/>
            </a:endParaRPr>
          </a:p>
          <a:p>
            <a:pPr marL="304165" indent="-304165">
              <a:lnSpc>
                <a:spcPct val="90000"/>
              </a:lnSpc>
            </a:pPr>
            <a:r>
              <a:rPr lang="en-US" sz="2670" b="0">
                <a:latin typeface="Calibri" panose="020F0502020204030204" pitchFamily="34" charset="0"/>
                <a:ea typeface="Calibri" panose="020F0502020204030204" pitchFamily="34" charset="0"/>
                <a:cs typeface="Calibri" panose="020F0502020204030204" pitchFamily="34" charset="0"/>
              </a:rPr>
              <a:t>Objectives: </a:t>
            </a:r>
          </a:p>
          <a:p>
            <a:pPr marL="840105" lvl="1" indent="-457200">
              <a:lnSpc>
                <a:spcPct val="90000"/>
              </a:lnSpc>
              <a:buFont typeface="+mj-lt"/>
              <a:buAutoNum type="arabicPeriod"/>
            </a:pPr>
            <a:r>
              <a:rPr lang="en-US">
                <a:latin typeface="Calibri" panose="020F0502020204030204" pitchFamily="34" charset="0"/>
                <a:ea typeface="Calibri" panose="020F0502020204030204" pitchFamily="34" charset="0"/>
                <a:cs typeface="Calibri" panose="020F0502020204030204" pitchFamily="34" charset="0"/>
              </a:rPr>
              <a:t>Receive detailed feedback on Generic v3 from pre-onboarding</a:t>
            </a:r>
          </a:p>
          <a:p>
            <a:pPr marL="840105" lvl="1" indent="-457200">
              <a:lnSpc>
                <a:spcPct val="90000"/>
              </a:lnSpc>
              <a:buFont typeface="+mj-lt"/>
              <a:buAutoNum type="arabicPeriod"/>
            </a:pPr>
            <a:r>
              <a:rPr lang="en-US">
                <a:latin typeface="Calibri" panose="020F0502020204030204" pitchFamily="34" charset="0"/>
                <a:ea typeface="Calibri" panose="020F0502020204030204" pitchFamily="34" charset="0"/>
                <a:cs typeface="Calibri" panose="020F0502020204030204" pitchFamily="34" charset="0"/>
              </a:rPr>
              <a:t>Send a Generic v3 test message, containing only demographic and basic case data elements</a:t>
            </a:r>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840105" lvl="1" indent="-457200">
              <a:lnSpc>
                <a:spcPct val="90000"/>
              </a:lnSpc>
              <a:buAutoNum type="arabicPeriod"/>
            </a:pPr>
            <a:r>
              <a:rPr lang="en-US">
                <a:latin typeface="Calibri" panose="020F0502020204030204" pitchFamily="34" charset="0"/>
                <a:ea typeface="Calibri" panose="020F0502020204030204" pitchFamily="34" charset="0"/>
                <a:cs typeface="Calibri" panose="020F0502020204030204" pitchFamily="34" charset="0"/>
              </a:rPr>
              <a:t>Provision a Generic v3 message to a CDC program</a:t>
            </a:r>
            <a:endParaRPr lang="en-US" b="0">
              <a:latin typeface="Calibri" panose="020F0502020204030204" pitchFamily="34" charset="0"/>
              <a:ea typeface="Calibri" panose="020F0502020204030204" pitchFamily="34" charset="0"/>
              <a:cs typeface="Calibri" panose="020F0502020204030204" pitchFamily="34" charset="0"/>
            </a:endParaRPr>
          </a:p>
          <a:p>
            <a:pPr marL="608965" lvl="1" indent="-226060">
              <a:lnSpc>
                <a:spcPct val="90000"/>
              </a:lnSpc>
            </a:pPr>
            <a:endParaRPr lang="en-US"/>
          </a:p>
        </p:txBody>
      </p:sp>
      <p:sp>
        <p:nvSpPr>
          <p:cNvPr id="4" name="Slide Number Placeholder 10">
            <a:extLst>
              <a:ext uri="{FF2B5EF4-FFF2-40B4-BE49-F238E27FC236}">
                <a16:creationId xmlns:a16="http://schemas.microsoft.com/office/drawing/2014/main" id="{32CD8516-5BFC-F6C5-2942-09B38793D14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16</a:t>
            </a:fld>
            <a:endParaRPr lang="en-US">
              <a:latin typeface="Myriad Web Pro"/>
            </a:endParaRPr>
          </a:p>
        </p:txBody>
      </p:sp>
    </p:spTree>
    <p:extLst>
      <p:ext uri="{BB962C8B-B14F-4D97-AF65-F5344CB8AC3E}">
        <p14:creationId xmlns:p14="http://schemas.microsoft.com/office/powerpoint/2010/main" val="18420438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B9A73E-8539-E52B-9EFF-D98C5C089D29}"/>
              </a:ext>
              <a:ext uri="{C183D7F6-B498-43B3-948B-1728B52AA6E4}">
                <adec:decorative xmlns:adec="http://schemas.microsoft.com/office/drawing/2017/decorative" val="1"/>
              </a:ext>
            </a:extLst>
          </p:cNvPr>
          <p:cNvSpPr>
            <a:spLocks noGrp="1"/>
          </p:cNvSpPr>
          <p:nvPr>
            <p:ph type="title"/>
          </p:nvPr>
        </p:nvSpPr>
        <p:spPr/>
        <p:txBody>
          <a:bodyPr/>
          <a:lstStyle/>
          <a:p>
            <a:r>
              <a:rPr lang="en-US" dirty="0"/>
              <a:t>Data Elements In Generic v3 Pilot</a:t>
            </a:r>
          </a:p>
        </p:txBody>
      </p:sp>
      <p:sp>
        <p:nvSpPr>
          <p:cNvPr id="2" name="Text Placeholder 1">
            <a:extLst>
              <a:ext uri="{FF2B5EF4-FFF2-40B4-BE49-F238E27FC236}">
                <a16:creationId xmlns:a16="http://schemas.microsoft.com/office/drawing/2014/main" id="{0661F083-F3B8-D7C5-0F4B-EB2CAFC31D6C}"/>
              </a:ext>
              <a:ext uri="{C183D7F6-B498-43B3-948B-1728B52AA6E4}">
                <adec:decorative xmlns:adec="http://schemas.microsoft.com/office/drawing/2017/decorative" val="1"/>
              </a:ext>
            </a:extLst>
          </p:cNvPr>
          <p:cNvSpPr>
            <a:spLocks noGrp="1"/>
          </p:cNvSpPr>
          <p:nvPr>
            <p:ph type="body" sz="quarter" idx="10"/>
          </p:nvPr>
        </p:nvSpPr>
        <p:spPr/>
        <p:txBody>
          <a:bodyPr vert="horz" lIns="91440" tIns="45720" rIns="91440" bIns="45720" rtlCol="0" anchor="t">
            <a:normAutofit/>
          </a:bodyPr>
          <a:lstStyle/>
          <a:p>
            <a:pPr marL="304165" indent="-304165"/>
            <a:r>
              <a:rPr lang="en-US">
                <a:latin typeface="Calibri" panose="020F0502020204030204" pitchFamily="34" charset="0"/>
                <a:ea typeface="Calibri" panose="020F0502020204030204" pitchFamily="34" charset="0"/>
                <a:cs typeface="Calibri" panose="020F0502020204030204" pitchFamily="34" charset="0"/>
              </a:rPr>
              <a:t>“Core” Generic v3</a:t>
            </a:r>
            <a:endParaRPr lang="en-US"/>
          </a:p>
          <a:p>
            <a:pPr marL="608965" lvl="1" indent="-226060"/>
            <a:r>
              <a:rPr lang="en-US">
                <a:latin typeface="Calibri" panose="020F0502020204030204" pitchFamily="34" charset="0"/>
                <a:ea typeface="Calibri" panose="020F0502020204030204" pitchFamily="34" charset="0"/>
                <a:cs typeface="Calibri" panose="020F0502020204030204" pitchFamily="34" charset="0"/>
              </a:rPr>
              <a:t>Contains demographic and basic data elements</a:t>
            </a:r>
          </a:p>
          <a:p>
            <a:pPr marL="608965" lvl="1" indent="-226060"/>
            <a:r>
              <a:rPr lang="en-US">
                <a:latin typeface="Calibri" panose="020F0502020204030204" pitchFamily="34" charset="0"/>
                <a:ea typeface="Calibri" panose="020F0502020204030204" pitchFamily="34" charset="0"/>
                <a:cs typeface="Calibri" panose="020F0502020204030204" pitchFamily="34" charset="0"/>
              </a:rPr>
              <a:t>Condition-agnostic</a:t>
            </a:r>
          </a:p>
          <a:p>
            <a:pPr marL="608965" lvl="1" indent="-226060"/>
            <a:r>
              <a:rPr lang="en-US">
                <a:latin typeface="Calibri"/>
                <a:ea typeface="Calibri"/>
                <a:cs typeface="Calibri"/>
              </a:rPr>
              <a:t>Similar in scope to</a:t>
            </a:r>
            <a:r>
              <a:rPr lang="en-US">
                <a:solidFill>
                  <a:srgbClr val="FF0000"/>
                </a:solidFill>
                <a:latin typeface="Calibri"/>
                <a:ea typeface="Calibri"/>
                <a:cs typeface="Calibri"/>
              </a:rPr>
              <a:t> </a:t>
            </a:r>
            <a:r>
              <a:rPr lang="en-US">
                <a:latin typeface="Calibri"/>
                <a:ea typeface="Calibri"/>
                <a:cs typeface="Calibri"/>
              </a:rPr>
              <a:t>Generic v2</a:t>
            </a:r>
          </a:p>
          <a:p>
            <a:pPr marL="608965" lvl="1" indent="-226060"/>
            <a:r>
              <a:rPr lang="en-US">
                <a:latin typeface="Calibri" panose="020F0502020204030204" pitchFamily="34" charset="0"/>
                <a:ea typeface="Calibri" panose="020F0502020204030204" pitchFamily="34" charset="0"/>
                <a:cs typeface="Calibri" panose="020F0502020204030204" pitchFamily="34" charset="0"/>
              </a:rPr>
              <a:t>Lines 2-68 in the Generic v3 MMG</a:t>
            </a:r>
          </a:p>
        </p:txBody>
      </p:sp>
      <p:sp>
        <p:nvSpPr>
          <p:cNvPr id="4" name="Slide Number Placeholder 10">
            <a:extLst>
              <a:ext uri="{FF2B5EF4-FFF2-40B4-BE49-F238E27FC236}">
                <a16:creationId xmlns:a16="http://schemas.microsoft.com/office/drawing/2014/main" id="{7B98FC7F-02DF-6AF3-3E44-2E9591BF8A4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17</a:t>
            </a:fld>
            <a:endParaRPr lang="en-US">
              <a:latin typeface="Myriad Web Pro"/>
            </a:endParaRPr>
          </a:p>
        </p:txBody>
      </p:sp>
    </p:spTree>
    <p:extLst>
      <p:ext uri="{BB962C8B-B14F-4D97-AF65-F5344CB8AC3E}">
        <p14:creationId xmlns:p14="http://schemas.microsoft.com/office/powerpoint/2010/main" val="6354040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73BE6-4B4F-8182-F1F4-4418ECDF86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455A4C-933F-E3C5-92BA-269BF7CE1610}"/>
              </a:ext>
              <a:ext uri="{C183D7F6-B498-43B3-948B-1728B52AA6E4}">
                <adec:decorative xmlns:adec="http://schemas.microsoft.com/office/drawing/2017/decorative" val="1"/>
              </a:ext>
            </a:extLst>
          </p:cNvPr>
          <p:cNvSpPr>
            <a:spLocks noGrp="1"/>
          </p:cNvSpPr>
          <p:nvPr>
            <p:ph type="title"/>
          </p:nvPr>
        </p:nvSpPr>
        <p:spPr/>
        <p:txBody>
          <a:bodyPr/>
          <a:lstStyle/>
          <a:p>
            <a:r>
              <a:rPr lang="en-US" sz="3700" dirty="0">
                <a:latin typeface="Calibri"/>
                <a:ea typeface="Calibri"/>
                <a:cs typeface="Calibri"/>
              </a:rPr>
              <a:t>Conditions For Generic v3 Pilot*</a:t>
            </a:r>
          </a:p>
        </p:txBody>
      </p:sp>
      <p:sp>
        <p:nvSpPr>
          <p:cNvPr id="2" name="Text Placeholder 1">
            <a:extLst>
              <a:ext uri="{FF2B5EF4-FFF2-40B4-BE49-F238E27FC236}">
                <a16:creationId xmlns:a16="http://schemas.microsoft.com/office/drawing/2014/main" id="{A07C179D-1E1B-D7AD-74C5-82E4911DAC0E}"/>
              </a:ext>
              <a:ext uri="{C183D7F6-B498-43B3-948B-1728B52AA6E4}">
                <adec:decorative xmlns:adec="http://schemas.microsoft.com/office/drawing/2017/decorative" val="1"/>
              </a:ext>
            </a:extLst>
          </p:cNvPr>
          <p:cNvSpPr>
            <a:spLocks noGrp="1"/>
          </p:cNvSpPr>
          <p:nvPr>
            <p:ph type="body" sz="quarter" idx="10"/>
          </p:nvPr>
        </p:nvSpPr>
        <p:spPr/>
        <p:txBody>
          <a:bodyPr vert="horz" lIns="91440" tIns="45720" rIns="91440" bIns="45720" rtlCol="0" anchor="t">
            <a:normAutofit/>
          </a:bodyPr>
          <a:lstStyle/>
          <a:p>
            <a:pPr marL="304165" indent="-304165"/>
            <a:r>
              <a:rPr lang="en-US" sz="2670" b="0">
                <a:latin typeface="Calibri" panose="020F0502020204030204" pitchFamily="34" charset="0"/>
                <a:ea typeface="Calibri" panose="020F0502020204030204" pitchFamily="34" charset="0"/>
                <a:cs typeface="Calibri" panose="020F0502020204030204" pitchFamily="34" charset="0"/>
              </a:rPr>
              <a:t>Monkeypox</a:t>
            </a:r>
            <a:endParaRPr lang="en-US" sz="2650" b="0">
              <a:latin typeface="Calibri" panose="020F0502020204030204" pitchFamily="34" charset="0"/>
              <a:ea typeface="Calibri" panose="020F0502020204030204" pitchFamily="34" charset="0"/>
              <a:cs typeface="Calibri" panose="020F0502020204030204" pitchFamily="34" charset="0"/>
            </a:endParaRPr>
          </a:p>
          <a:p>
            <a:pPr marL="304165" indent="-304165"/>
            <a:r>
              <a:rPr lang="en-US" sz="2670" b="0">
                <a:latin typeface="Calibri" panose="020F0502020204030204" pitchFamily="34" charset="0"/>
                <a:ea typeface="Calibri" panose="020F0502020204030204" pitchFamily="34" charset="0"/>
                <a:cs typeface="Calibri" panose="020F0502020204030204" pitchFamily="34" charset="0"/>
              </a:rPr>
              <a:t>Q Fever</a:t>
            </a:r>
          </a:p>
          <a:p>
            <a:pPr marL="304165" indent="-304165"/>
            <a:r>
              <a:rPr lang="en-US" sz="2670" b="0">
                <a:latin typeface="Calibri" panose="020F0502020204030204" pitchFamily="34" charset="0"/>
                <a:ea typeface="Calibri" panose="020F0502020204030204" pitchFamily="34" charset="0"/>
                <a:cs typeface="Calibri" panose="020F0502020204030204" pitchFamily="34" charset="0"/>
              </a:rPr>
              <a:t>Plague</a:t>
            </a:r>
          </a:p>
          <a:p>
            <a:pPr marL="304165" indent="-304165"/>
            <a:r>
              <a:rPr lang="en-US" sz="2670" b="0">
                <a:latin typeface="Calibri" panose="020F0502020204030204" pitchFamily="34" charset="0"/>
                <a:ea typeface="Calibri" panose="020F0502020204030204" pitchFamily="34" charset="0"/>
                <a:cs typeface="Calibri" panose="020F0502020204030204" pitchFamily="34" charset="0"/>
              </a:rPr>
              <a:t>Tularemia</a:t>
            </a:r>
          </a:p>
          <a:p>
            <a:pPr marL="304165" indent="-304165"/>
            <a:r>
              <a:rPr lang="en-US" sz="2650" b="0">
                <a:latin typeface="Calibri"/>
                <a:ea typeface="Calibri"/>
                <a:cs typeface="Calibri"/>
              </a:rPr>
              <a:t>Chagas</a:t>
            </a:r>
          </a:p>
          <a:p>
            <a:pPr marL="304165" indent="-304165"/>
            <a:endParaRPr lang="en-US" sz="2650" b="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650" b="0">
                <a:latin typeface="Calibri"/>
                <a:ea typeface="Calibri"/>
                <a:cs typeface="Calibri"/>
              </a:rPr>
              <a:t>*Conditions chosen for inclusion based on bandwidth of CDC program and current use of Generic v2 MMG only, with no condition-specific MMG. </a:t>
            </a:r>
            <a:endParaRPr lang="en-US" sz="2650" b="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E0DD6852-EF1C-6480-C51A-039FD734A79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18</a:t>
            </a:fld>
            <a:endParaRPr lang="en-US">
              <a:latin typeface="Myriad Web Pro"/>
            </a:endParaRPr>
          </a:p>
        </p:txBody>
      </p:sp>
    </p:spTree>
    <p:extLst>
      <p:ext uri="{BB962C8B-B14F-4D97-AF65-F5344CB8AC3E}">
        <p14:creationId xmlns:p14="http://schemas.microsoft.com/office/powerpoint/2010/main" val="12899184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3D16E-DFE2-32A8-3B19-4874451D19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A5B910-6EEF-8C8D-2223-C58B82E83328}"/>
              </a:ext>
              <a:ext uri="{C183D7F6-B498-43B3-948B-1728B52AA6E4}">
                <adec:decorative xmlns:adec="http://schemas.microsoft.com/office/drawing/2017/decorative" val="1"/>
              </a:ext>
            </a:extLst>
          </p:cNvPr>
          <p:cNvSpPr>
            <a:spLocks noGrp="1"/>
          </p:cNvSpPr>
          <p:nvPr>
            <p:ph type="title"/>
          </p:nvPr>
        </p:nvSpPr>
        <p:spPr/>
        <p:txBody>
          <a:bodyPr/>
          <a:lstStyle/>
          <a:p>
            <a:r>
              <a:rPr lang="en-US" sz="3700">
                <a:latin typeface="Calibri"/>
                <a:ea typeface="Calibri"/>
                <a:cs typeface="Calibri"/>
              </a:rPr>
              <a:t>Pilot Steps</a:t>
            </a:r>
            <a:endParaRPr lang="en-US"/>
          </a:p>
        </p:txBody>
      </p:sp>
      <p:grpSp>
        <p:nvGrpSpPr>
          <p:cNvPr id="5" name="Group 4" descr="Figure shows steps of the pilot. The pilot starts with a STLT performing gap analysis and then CDC finalizes the Generic v3. The STLT then completes message creation, route creation, message validation, sending a test message. Lastly CDC and the STLT complete onboarding.">
            <a:extLst>
              <a:ext uri="{FF2B5EF4-FFF2-40B4-BE49-F238E27FC236}">
                <a16:creationId xmlns:a16="http://schemas.microsoft.com/office/drawing/2014/main" id="{32D9FF7B-15F9-F278-AEE3-25FF97FA54A9}"/>
              </a:ext>
            </a:extLst>
          </p:cNvPr>
          <p:cNvGrpSpPr/>
          <p:nvPr/>
        </p:nvGrpSpPr>
        <p:grpSpPr>
          <a:xfrm>
            <a:off x="123137" y="1942333"/>
            <a:ext cx="11945725" cy="3335471"/>
            <a:chOff x="278563" y="2281968"/>
            <a:chExt cx="11945725" cy="3335471"/>
          </a:xfrm>
        </p:grpSpPr>
        <p:grpSp>
          <p:nvGrpSpPr>
            <p:cNvPr id="2" name="Group 1" descr="This figure shows the progression of pilot steps, from gap analysis, finalize generic v3 MMG, message creation, route creation, message validation, send test message, and complete onboarding. ">
              <a:extLst>
                <a:ext uri="{FF2B5EF4-FFF2-40B4-BE49-F238E27FC236}">
                  <a16:creationId xmlns:a16="http://schemas.microsoft.com/office/drawing/2014/main" id="{3AC533B9-9A68-A8BD-BFA9-641F27D92DBF}"/>
                </a:ext>
              </a:extLst>
            </p:cNvPr>
            <p:cNvGrpSpPr/>
            <p:nvPr/>
          </p:nvGrpSpPr>
          <p:grpSpPr>
            <a:xfrm>
              <a:off x="278563" y="2281968"/>
              <a:ext cx="11831643" cy="3335471"/>
              <a:chOff x="278563" y="2281968"/>
              <a:chExt cx="11831643" cy="3335471"/>
            </a:xfrm>
          </p:grpSpPr>
          <p:grpSp>
            <p:nvGrpSpPr>
              <p:cNvPr id="7" name="Group 6" descr="The 7 steps of the pilot process, including gap analysis, finalize Generic v3 MMG, message creation, route creation, message validation, send test message, complete onboarding">
                <a:extLst>
                  <a:ext uri="{FF2B5EF4-FFF2-40B4-BE49-F238E27FC236}">
                    <a16:creationId xmlns:a16="http://schemas.microsoft.com/office/drawing/2014/main" id="{84A38221-3F4B-C0FC-B605-B2C34B64367E}"/>
                  </a:ext>
                </a:extLst>
              </p:cNvPr>
              <p:cNvGrpSpPr/>
              <p:nvPr/>
            </p:nvGrpSpPr>
            <p:grpSpPr>
              <a:xfrm>
                <a:off x="278563" y="2281968"/>
                <a:ext cx="11831643" cy="3335471"/>
                <a:chOff x="219570" y="2301633"/>
                <a:chExt cx="11831643" cy="3335471"/>
              </a:xfrm>
            </p:grpSpPr>
            <p:pic>
              <p:nvPicPr>
                <p:cNvPr id="8" name="Graphic 7" descr="Send outline">
                  <a:extLst>
                    <a:ext uri="{FF2B5EF4-FFF2-40B4-BE49-F238E27FC236}">
                      <a16:creationId xmlns:a16="http://schemas.microsoft.com/office/drawing/2014/main" id="{8E82F9E7-6427-A3A8-F9B3-B685D73F65C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21849" y="2330939"/>
                  <a:ext cx="914400" cy="914400"/>
                </a:xfrm>
                <a:prstGeom prst="rect">
                  <a:avLst/>
                </a:prstGeom>
              </p:spPr>
            </p:pic>
            <p:sp>
              <p:nvSpPr>
                <p:cNvPr id="9" name="Left Bracket 8">
                  <a:extLst>
                    <a:ext uri="{FF2B5EF4-FFF2-40B4-BE49-F238E27FC236}">
                      <a16:creationId xmlns:a16="http://schemas.microsoft.com/office/drawing/2014/main" id="{860B6D2A-ACFE-8088-8D60-B7397A899129}"/>
                    </a:ext>
                  </a:extLst>
                </p:cNvPr>
                <p:cNvSpPr/>
                <p:nvPr/>
              </p:nvSpPr>
              <p:spPr>
                <a:xfrm rot="16200000">
                  <a:off x="2350255" y="4047356"/>
                  <a:ext cx="476328" cy="185061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B3AC88BC-2EF1-BD36-E9D7-8548B6820454}"/>
                    </a:ext>
                  </a:extLst>
                </p:cNvPr>
                <p:cNvSpPr/>
                <p:nvPr/>
              </p:nvSpPr>
              <p:spPr>
                <a:xfrm rot="16200000">
                  <a:off x="6791838" y="1432194"/>
                  <a:ext cx="500515" cy="703255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6B56AE86-90FE-F5F5-BCC5-1AE090D03F01}"/>
                    </a:ext>
                  </a:extLst>
                </p:cNvPr>
                <p:cNvSpPr txBox="1"/>
                <p:nvPr/>
              </p:nvSpPr>
              <p:spPr>
                <a:xfrm>
                  <a:off x="2106957" y="5260788"/>
                  <a:ext cx="972727" cy="369332"/>
                </a:xfrm>
                <a:prstGeom prst="rect">
                  <a:avLst/>
                </a:prstGeom>
                <a:noFill/>
              </p:spPr>
              <p:txBody>
                <a:bodyPr wrap="square" rtlCol="0">
                  <a:spAutoFit/>
                </a:bodyPr>
                <a:lstStyle/>
                <a:p>
                  <a:r>
                    <a:rPr lang="en-US"/>
                    <a:t>CDC</a:t>
                  </a:r>
                </a:p>
              </p:txBody>
            </p:sp>
            <p:sp>
              <p:nvSpPr>
                <p:cNvPr id="12" name="TextBox 11">
                  <a:extLst>
                    <a:ext uri="{FF2B5EF4-FFF2-40B4-BE49-F238E27FC236}">
                      <a16:creationId xmlns:a16="http://schemas.microsoft.com/office/drawing/2014/main" id="{2B6709F3-3D85-6724-3122-1BD6DF2B42F7}"/>
                    </a:ext>
                  </a:extLst>
                </p:cNvPr>
                <p:cNvSpPr txBox="1"/>
                <p:nvPr/>
              </p:nvSpPr>
              <p:spPr>
                <a:xfrm>
                  <a:off x="5984796" y="5267772"/>
                  <a:ext cx="1609599" cy="369332"/>
                </a:xfrm>
                <a:prstGeom prst="rect">
                  <a:avLst/>
                </a:prstGeom>
                <a:noFill/>
              </p:spPr>
              <p:txBody>
                <a:bodyPr wrap="square" rtlCol="0">
                  <a:spAutoFit/>
                </a:bodyPr>
                <a:lstStyle/>
                <a:p>
                  <a:r>
                    <a:rPr lang="en-US" dirty="0"/>
                    <a:t>STLT</a:t>
                  </a:r>
                </a:p>
              </p:txBody>
            </p:sp>
            <p:sp>
              <p:nvSpPr>
                <p:cNvPr id="13" name="TextBox 12">
                  <a:extLst>
                    <a:ext uri="{FF2B5EF4-FFF2-40B4-BE49-F238E27FC236}">
                      <a16:creationId xmlns:a16="http://schemas.microsoft.com/office/drawing/2014/main" id="{2D5AEAEE-BEA0-2A69-E7D3-31FA39584891}"/>
                    </a:ext>
                  </a:extLst>
                </p:cNvPr>
                <p:cNvSpPr txBox="1"/>
                <p:nvPr/>
              </p:nvSpPr>
              <p:spPr>
                <a:xfrm>
                  <a:off x="439221" y="5261136"/>
                  <a:ext cx="1224406" cy="369332"/>
                </a:xfrm>
                <a:prstGeom prst="rect">
                  <a:avLst/>
                </a:prstGeom>
                <a:noFill/>
              </p:spPr>
              <p:txBody>
                <a:bodyPr wrap="square" lIns="91440" tIns="45720" rIns="91440" bIns="45720" rtlCol="0" anchor="t">
                  <a:spAutoFit/>
                </a:bodyPr>
                <a:lstStyle/>
                <a:p>
                  <a:r>
                    <a:rPr lang="en-US"/>
                    <a:t>STLT</a:t>
                  </a:r>
                  <a:endParaRPr lang="en-US">
                    <a:ea typeface="Source Sans Pro"/>
                  </a:endParaRPr>
                </a:p>
              </p:txBody>
            </p:sp>
            <p:sp>
              <p:nvSpPr>
                <p:cNvPr id="14" name="Left Bracket 13">
                  <a:extLst>
                    <a:ext uri="{FF2B5EF4-FFF2-40B4-BE49-F238E27FC236}">
                      <a16:creationId xmlns:a16="http://schemas.microsoft.com/office/drawing/2014/main" id="{036A1F31-F6C2-D6B6-B12A-627C3662EB4D}"/>
                    </a:ext>
                  </a:extLst>
                </p:cNvPr>
                <p:cNvSpPr/>
                <p:nvPr/>
              </p:nvSpPr>
              <p:spPr>
                <a:xfrm rot="16200000">
                  <a:off x="729101" y="4271455"/>
                  <a:ext cx="424481" cy="144354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4E737B6-FDBD-7D1D-B637-7C11A7B47828}"/>
                    </a:ext>
                  </a:extLst>
                </p:cNvPr>
                <p:cNvSpPr txBox="1"/>
                <p:nvPr/>
              </p:nvSpPr>
              <p:spPr>
                <a:xfrm>
                  <a:off x="387360" y="3229221"/>
                  <a:ext cx="1101118" cy="646331"/>
                </a:xfrm>
                <a:prstGeom prst="rect">
                  <a:avLst/>
                </a:prstGeom>
                <a:noFill/>
              </p:spPr>
              <p:txBody>
                <a:bodyPr wrap="square" rtlCol="0">
                  <a:spAutoFit/>
                </a:bodyPr>
                <a:lstStyle/>
                <a:p>
                  <a:pPr algn="ctr"/>
                  <a:r>
                    <a:rPr lang="en-US"/>
                    <a:t>Gap Analysis</a:t>
                  </a:r>
                </a:p>
              </p:txBody>
            </p:sp>
            <p:sp>
              <p:nvSpPr>
                <p:cNvPr id="16" name="Arrow: Striped Right 15">
                  <a:extLst>
                    <a:ext uri="{FF2B5EF4-FFF2-40B4-BE49-F238E27FC236}">
                      <a16:creationId xmlns:a16="http://schemas.microsoft.com/office/drawing/2014/main" id="{A308542C-B55D-4973-FBB4-F300AEDC426D}"/>
                    </a:ext>
                  </a:extLst>
                </p:cNvPr>
                <p:cNvSpPr/>
                <p:nvPr/>
              </p:nvSpPr>
              <p:spPr>
                <a:xfrm>
                  <a:off x="1440494" y="3374138"/>
                  <a:ext cx="625278" cy="35417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Striped Right 16">
                  <a:extLst>
                    <a:ext uri="{FF2B5EF4-FFF2-40B4-BE49-F238E27FC236}">
                      <a16:creationId xmlns:a16="http://schemas.microsoft.com/office/drawing/2014/main" id="{BBB92343-0EFF-A48F-C02F-1D57D65DA2D5}"/>
                    </a:ext>
                  </a:extLst>
                </p:cNvPr>
                <p:cNvSpPr/>
                <p:nvPr/>
              </p:nvSpPr>
              <p:spPr>
                <a:xfrm>
                  <a:off x="10056616" y="3309796"/>
                  <a:ext cx="715028" cy="35417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81AC556-AAC8-E0BA-09BF-AC377131FF71}"/>
                    </a:ext>
                  </a:extLst>
                </p:cNvPr>
                <p:cNvSpPr txBox="1"/>
                <p:nvPr/>
              </p:nvSpPr>
              <p:spPr>
                <a:xfrm>
                  <a:off x="1957119" y="3106135"/>
                  <a:ext cx="1394826" cy="933191"/>
                </a:xfrm>
                <a:prstGeom prst="rect">
                  <a:avLst/>
                </a:prstGeom>
                <a:noFill/>
              </p:spPr>
              <p:txBody>
                <a:bodyPr wrap="square" rtlCol="0">
                  <a:spAutoFit/>
                </a:bodyPr>
                <a:lstStyle/>
                <a:p>
                  <a:pPr algn="ctr"/>
                  <a:r>
                    <a:rPr lang="en-US" dirty="0"/>
                    <a:t>Finalize Generic v3 MMG</a:t>
                  </a:r>
                </a:p>
              </p:txBody>
            </p:sp>
            <p:sp>
              <p:nvSpPr>
                <p:cNvPr id="19" name="Arrow: Striped Right 18">
                  <a:extLst>
                    <a:ext uri="{FF2B5EF4-FFF2-40B4-BE49-F238E27FC236}">
                      <a16:creationId xmlns:a16="http://schemas.microsoft.com/office/drawing/2014/main" id="{3EAE5056-E53C-B2F4-244D-ED21700DFC37}"/>
                    </a:ext>
                  </a:extLst>
                </p:cNvPr>
                <p:cNvSpPr/>
                <p:nvPr/>
              </p:nvSpPr>
              <p:spPr>
                <a:xfrm>
                  <a:off x="3319891" y="3374138"/>
                  <a:ext cx="625278" cy="35417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8F49B82-089D-6002-51C5-F813C274B694}"/>
                    </a:ext>
                  </a:extLst>
                </p:cNvPr>
                <p:cNvSpPr txBox="1"/>
                <p:nvPr/>
              </p:nvSpPr>
              <p:spPr>
                <a:xfrm>
                  <a:off x="3830856" y="3228057"/>
                  <a:ext cx="1394826" cy="646331"/>
                </a:xfrm>
                <a:prstGeom prst="rect">
                  <a:avLst/>
                </a:prstGeom>
                <a:noFill/>
              </p:spPr>
              <p:txBody>
                <a:bodyPr wrap="square" rtlCol="0">
                  <a:spAutoFit/>
                </a:bodyPr>
                <a:lstStyle/>
                <a:p>
                  <a:pPr algn="ctr"/>
                  <a:r>
                    <a:rPr lang="en-US"/>
                    <a:t>Message Creation</a:t>
                  </a:r>
                </a:p>
              </p:txBody>
            </p:sp>
            <p:sp>
              <p:nvSpPr>
                <p:cNvPr id="21" name="TextBox 20">
                  <a:extLst>
                    <a:ext uri="{FF2B5EF4-FFF2-40B4-BE49-F238E27FC236}">
                      <a16:creationId xmlns:a16="http://schemas.microsoft.com/office/drawing/2014/main" id="{6A31D446-CF0D-314F-9606-1550E872AF5C}"/>
                    </a:ext>
                  </a:extLst>
                </p:cNvPr>
                <p:cNvSpPr txBox="1"/>
                <p:nvPr/>
              </p:nvSpPr>
              <p:spPr>
                <a:xfrm>
                  <a:off x="5384774" y="3309796"/>
                  <a:ext cx="1394826" cy="646331"/>
                </a:xfrm>
                <a:prstGeom prst="rect">
                  <a:avLst/>
                </a:prstGeom>
                <a:noFill/>
              </p:spPr>
              <p:txBody>
                <a:bodyPr wrap="square" rtlCol="0">
                  <a:spAutoFit/>
                </a:bodyPr>
                <a:lstStyle/>
                <a:p>
                  <a:pPr algn="ctr"/>
                  <a:r>
                    <a:rPr lang="en-US"/>
                    <a:t>Route Creation</a:t>
                  </a:r>
                </a:p>
              </p:txBody>
            </p:sp>
            <p:sp>
              <p:nvSpPr>
                <p:cNvPr id="22" name="TextBox 21">
                  <a:extLst>
                    <a:ext uri="{FF2B5EF4-FFF2-40B4-BE49-F238E27FC236}">
                      <a16:creationId xmlns:a16="http://schemas.microsoft.com/office/drawing/2014/main" id="{A5690DAF-E62F-9D67-65C2-9795E565B836}"/>
                    </a:ext>
                  </a:extLst>
                </p:cNvPr>
                <p:cNvSpPr txBox="1"/>
                <p:nvPr/>
              </p:nvSpPr>
              <p:spPr>
                <a:xfrm>
                  <a:off x="7110474" y="3228057"/>
                  <a:ext cx="1394826" cy="646331"/>
                </a:xfrm>
                <a:prstGeom prst="rect">
                  <a:avLst/>
                </a:prstGeom>
                <a:noFill/>
              </p:spPr>
              <p:txBody>
                <a:bodyPr wrap="square" rtlCol="0">
                  <a:spAutoFit/>
                </a:bodyPr>
                <a:lstStyle/>
                <a:p>
                  <a:pPr algn="ctr"/>
                  <a:r>
                    <a:rPr lang="en-US"/>
                    <a:t>Message Validation</a:t>
                  </a:r>
                </a:p>
              </p:txBody>
            </p:sp>
            <p:sp>
              <p:nvSpPr>
                <p:cNvPr id="23" name="TextBox 22">
                  <a:extLst>
                    <a:ext uri="{FF2B5EF4-FFF2-40B4-BE49-F238E27FC236}">
                      <a16:creationId xmlns:a16="http://schemas.microsoft.com/office/drawing/2014/main" id="{360F4DBA-BC4D-2209-ED35-636E27F75B8C}"/>
                    </a:ext>
                  </a:extLst>
                </p:cNvPr>
                <p:cNvSpPr txBox="1"/>
                <p:nvPr/>
              </p:nvSpPr>
              <p:spPr>
                <a:xfrm>
                  <a:off x="8856445" y="3194719"/>
                  <a:ext cx="1394826" cy="646331"/>
                </a:xfrm>
                <a:prstGeom prst="rect">
                  <a:avLst/>
                </a:prstGeom>
                <a:noFill/>
              </p:spPr>
              <p:txBody>
                <a:bodyPr wrap="square" rtlCol="0">
                  <a:spAutoFit/>
                </a:bodyPr>
                <a:lstStyle/>
                <a:p>
                  <a:pPr algn="ctr"/>
                  <a:r>
                    <a:rPr lang="en-US"/>
                    <a:t>Send Test Message</a:t>
                  </a:r>
                </a:p>
              </p:txBody>
            </p:sp>
            <p:sp>
              <p:nvSpPr>
                <p:cNvPr id="24" name="TextBox 23">
                  <a:extLst>
                    <a:ext uri="{FF2B5EF4-FFF2-40B4-BE49-F238E27FC236}">
                      <a16:creationId xmlns:a16="http://schemas.microsoft.com/office/drawing/2014/main" id="{4BB8797C-1B6D-99A3-AD01-C25DECF4E9A4}"/>
                    </a:ext>
                  </a:extLst>
                </p:cNvPr>
                <p:cNvSpPr txBox="1"/>
                <p:nvPr/>
              </p:nvSpPr>
              <p:spPr>
                <a:xfrm>
                  <a:off x="10656387" y="3185800"/>
                  <a:ext cx="1394826" cy="646331"/>
                </a:xfrm>
                <a:prstGeom prst="rect">
                  <a:avLst/>
                </a:prstGeom>
                <a:noFill/>
              </p:spPr>
              <p:txBody>
                <a:bodyPr wrap="square" rtlCol="0">
                  <a:spAutoFit/>
                </a:bodyPr>
                <a:lstStyle/>
                <a:p>
                  <a:pPr algn="ctr"/>
                  <a:r>
                    <a:rPr lang="en-US"/>
                    <a:t>Complete Onboarding</a:t>
                  </a:r>
                </a:p>
              </p:txBody>
            </p:sp>
            <p:sp>
              <p:nvSpPr>
                <p:cNvPr id="25" name="Arrow: Striped Right 24">
                  <a:extLst>
                    <a:ext uri="{FF2B5EF4-FFF2-40B4-BE49-F238E27FC236}">
                      <a16:creationId xmlns:a16="http://schemas.microsoft.com/office/drawing/2014/main" id="{4B6792B7-164B-8B3F-6041-CBF442429AC2}"/>
                    </a:ext>
                  </a:extLst>
                </p:cNvPr>
                <p:cNvSpPr/>
                <p:nvPr/>
              </p:nvSpPr>
              <p:spPr>
                <a:xfrm>
                  <a:off x="6557798" y="3349718"/>
                  <a:ext cx="625278" cy="35417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Striped Right 25">
                  <a:extLst>
                    <a:ext uri="{FF2B5EF4-FFF2-40B4-BE49-F238E27FC236}">
                      <a16:creationId xmlns:a16="http://schemas.microsoft.com/office/drawing/2014/main" id="{AF3F7627-4C07-F7C1-6945-DD24C34FDD1A}"/>
                    </a:ext>
                  </a:extLst>
                </p:cNvPr>
                <p:cNvSpPr/>
                <p:nvPr/>
              </p:nvSpPr>
              <p:spPr>
                <a:xfrm>
                  <a:off x="5008198" y="3374137"/>
                  <a:ext cx="625278" cy="35417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Striped Right 26">
                  <a:extLst>
                    <a:ext uri="{FF2B5EF4-FFF2-40B4-BE49-F238E27FC236}">
                      <a16:creationId xmlns:a16="http://schemas.microsoft.com/office/drawing/2014/main" id="{9B1B35B7-DA45-FEFC-1321-87FAD780C445}"/>
                    </a:ext>
                  </a:extLst>
                </p:cNvPr>
                <p:cNvSpPr/>
                <p:nvPr/>
              </p:nvSpPr>
              <p:spPr>
                <a:xfrm>
                  <a:off x="8390162" y="3341453"/>
                  <a:ext cx="625278" cy="35417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Checklist with solid fill">
                  <a:extLst>
                    <a:ext uri="{FF2B5EF4-FFF2-40B4-BE49-F238E27FC236}">
                      <a16:creationId xmlns:a16="http://schemas.microsoft.com/office/drawing/2014/main" id="{260DCAF3-52CF-D7D4-9D3A-3253531F828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39287" y="2330939"/>
                  <a:ext cx="914400" cy="914400"/>
                </a:xfrm>
                <a:prstGeom prst="rect">
                  <a:avLst/>
                </a:prstGeom>
              </p:spPr>
            </p:pic>
            <p:pic>
              <p:nvPicPr>
                <p:cNvPr id="29" name="Graphic 28" descr="Internet outline">
                  <a:extLst>
                    <a:ext uri="{FF2B5EF4-FFF2-40B4-BE49-F238E27FC236}">
                      <a16:creationId xmlns:a16="http://schemas.microsoft.com/office/drawing/2014/main" id="{8F35D373-EE67-8C64-0436-3219A847E1D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97332" y="2301633"/>
                  <a:ext cx="914400" cy="914400"/>
                </a:xfrm>
                <a:prstGeom prst="rect">
                  <a:avLst/>
                </a:prstGeom>
              </p:spPr>
            </p:pic>
            <p:pic>
              <p:nvPicPr>
                <p:cNvPr id="30" name="Graphic 29" descr="Checkbox Checked with solid fill">
                  <a:extLst>
                    <a:ext uri="{FF2B5EF4-FFF2-40B4-BE49-F238E27FC236}">
                      <a16:creationId xmlns:a16="http://schemas.microsoft.com/office/drawing/2014/main" id="{85B73033-1886-AC46-50BE-5F2D6E45962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296920" y="2423272"/>
                  <a:ext cx="914400" cy="914400"/>
                </a:xfrm>
                <a:prstGeom prst="rect">
                  <a:avLst/>
                </a:prstGeom>
              </p:spPr>
            </p:pic>
            <p:pic>
              <p:nvPicPr>
                <p:cNvPr id="31" name="Graphic 30" descr="Route (Two Pins With A Path) with solid fill">
                  <a:extLst>
                    <a:ext uri="{FF2B5EF4-FFF2-40B4-BE49-F238E27FC236}">
                      <a16:creationId xmlns:a16="http://schemas.microsoft.com/office/drawing/2014/main" id="{AB138A8B-4F60-6ED5-89A3-E16A0E591ED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602758" y="2356708"/>
                  <a:ext cx="914400" cy="914400"/>
                </a:xfrm>
                <a:prstGeom prst="rect">
                  <a:avLst/>
                </a:prstGeom>
              </p:spPr>
            </p:pic>
            <p:pic>
              <p:nvPicPr>
                <p:cNvPr id="32" name="Graphic 31" descr="Paper outline">
                  <a:extLst>
                    <a:ext uri="{FF2B5EF4-FFF2-40B4-BE49-F238E27FC236}">
                      <a16:creationId xmlns:a16="http://schemas.microsoft.com/office/drawing/2014/main" id="{81C3E2BD-4BCD-0F01-02FE-23F07A13F67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065721" y="2330939"/>
                  <a:ext cx="914400" cy="914400"/>
                </a:xfrm>
                <a:prstGeom prst="rect">
                  <a:avLst/>
                </a:prstGeom>
              </p:spPr>
            </p:pic>
          </p:grpSp>
          <p:sp>
            <p:nvSpPr>
              <p:cNvPr id="57" name="Left Bracket 56" descr="brackets indicating the pilot step's inclusion of CDC, STLT, or both CDC and STLT. ">
                <a:extLst>
                  <a:ext uri="{FF2B5EF4-FFF2-40B4-BE49-F238E27FC236}">
                    <a16:creationId xmlns:a16="http://schemas.microsoft.com/office/drawing/2014/main" id="{4B4FFBCC-13D1-A74C-56B1-2338F11A76EB}"/>
                  </a:ext>
                </a:extLst>
              </p:cNvPr>
              <p:cNvSpPr/>
              <p:nvPr/>
            </p:nvSpPr>
            <p:spPr>
              <a:xfrm rot="16200000">
                <a:off x="11124495" y="4181885"/>
                <a:ext cx="501972" cy="146937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0" name="TextBox 59">
              <a:extLst>
                <a:ext uri="{FF2B5EF4-FFF2-40B4-BE49-F238E27FC236}">
                  <a16:creationId xmlns:a16="http://schemas.microsoft.com/office/drawing/2014/main" id="{FFD24167-53E2-E18B-6B74-F1A6B70C705C}"/>
                </a:ext>
              </a:extLst>
            </p:cNvPr>
            <p:cNvSpPr txBox="1"/>
            <p:nvPr/>
          </p:nvSpPr>
          <p:spPr>
            <a:xfrm>
              <a:off x="10719662" y="5243593"/>
              <a:ext cx="15046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CDC/STLT</a:t>
              </a:r>
            </a:p>
          </p:txBody>
        </p:sp>
      </p:grpSp>
      <p:sp>
        <p:nvSpPr>
          <p:cNvPr id="4" name="Slide Number Placeholder 10">
            <a:extLst>
              <a:ext uri="{FF2B5EF4-FFF2-40B4-BE49-F238E27FC236}">
                <a16:creationId xmlns:a16="http://schemas.microsoft.com/office/drawing/2014/main" id="{1BD02DEF-D224-E98D-DF31-A11099C71904}"/>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19</a:t>
            </a:fld>
            <a:endParaRPr lang="en-US">
              <a:latin typeface="Myriad Web Pro"/>
            </a:endParaRPr>
          </a:p>
        </p:txBody>
      </p:sp>
    </p:spTree>
    <p:extLst>
      <p:ext uri="{BB962C8B-B14F-4D97-AF65-F5344CB8AC3E}">
        <p14:creationId xmlns:p14="http://schemas.microsoft.com/office/powerpoint/2010/main" val="33481933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Agenda</a:t>
            </a:r>
            <a:endParaRPr lang="en-US">
              <a:highlight>
                <a:srgbClr val="FFFF00"/>
              </a:highlight>
            </a:endParaRPr>
          </a:p>
        </p:txBody>
      </p:sp>
      <p:sp>
        <p:nvSpPr>
          <p:cNvPr id="5" name="Content Placeholder 4">
            <a:extLst>
              <a:ext uri="{FF2B5EF4-FFF2-40B4-BE49-F238E27FC236}">
                <a16:creationId xmlns:a16="http://schemas.microsoft.com/office/drawing/2014/main" id="{016248AB-92C4-421F-8747-17C94E0A4F92}"/>
              </a:ext>
              <a:ext uri="{C183D7F6-B498-43B3-948B-1728B52AA6E4}">
                <adec:decorative xmlns:adec="http://schemas.microsoft.com/office/drawing/2017/decorative" val="1"/>
              </a:ext>
            </a:extLst>
          </p:cNvPr>
          <p:cNvSpPr>
            <a:spLocks noGrp="1"/>
          </p:cNvSpPr>
          <p:nvPr>
            <p:ph type="body" sz="quarter" idx="10"/>
          </p:nvPr>
        </p:nvSpPr>
        <p:spPr>
          <a:xfrm>
            <a:off x="609599" y="1502199"/>
            <a:ext cx="11734800" cy="4176467"/>
          </a:xfrm>
        </p:spPr>
        <p:txBody>
          <a:bodyPr/>
          <a:lstStyle/>
          <a:p>
            <a:r>
              <a:rPr lang="en-US" sz="2670" b="0">
                <a:ea typeface="Calibri" panose="020F0502020204030204" pitchFamily="34" charset="0"/>
                <a:cs typeface="Calibri" panose="020F0502020204030204" pitchFamily="34" charset="0"/>
              </a:rPr>
              <a:t>Introductions </a:t>
            </a:r>
          </a:p>
          <a:p>
            <a:r>
              <a:rPr lang="en-US" sz="2670" b="0">
                <a:ea typeface="Calibri" panose="020F0502020204030204" pitchFamily="34" charset="0"/>
                <a:cs typeface="Calibri" panose="020F0502020204030204" pitchFamily="34" charset="0"/>
              </a:rPr>
              <a:t>Public Health Information Network Messaging System (PHIN MS) Update </a:t>
            </a:r>
          </a:p>
          <a:p>
            <a:r>
              <a:rPr lang="en-US" sz="2670" b="0">
                <a:ea typeface="Calibri" panose="020F0502020204030204" pitchFamily="34" charset="0"/>
                <a:cs typeface="Calibri" panose="020F0502020204030204" pitchFamily="34" charset="0"/>
              </a:rPr>
              <a:t>2024 and 2025 NNDSS Annual Data Reconciliation Updates</a:t>
            </a:r>
          </a:p>
          <a:p>
            <a:r>
              <a:rPr lang="en-US" sz="2670" b="0">
                <a:ea typeface="Calibri" panose="020F0502020204030204" pitchFamily="34" charset="0"/>
                <a:cs typeface="Calibri" panose="020F0502020204030204" pitchFamily="34" charset="0"/>
              </a:rPr>
              <a:t>Generic Version 3 (Generic v3) Updates </a:t>
            </a:r>
          </a:p>
          <a:p>
            <a:pPr lvl="1"/>
            <a:r>
              <a:rPr lang="en-US" sz="2670" b="0">
                <a:ea typeface="Calibri" panose="020F0502020204030204" pitchFamily="34" charset="0"/>
                <a:cs typeface="Calibri" panose="020F0502020204030204" pitchFamily="34" charset="0"/>
              </a:rPr>
              <a:t>Pilot-ready Generic v3 Message Mapping Guide (MMG) </a:t>
            </a:r>
          </a:p>
          <a:p>
            <a:pPr lvl="1"/>
            <a:r>
              <a:rPr lang="en-US" sz="2670">
                <a:ea typeface="Calibri" panose="020F0502020204030204" pitchFamily="34" charset="0"/>
                <a:cs typeface="Calibri" panose="020F0502020204030204" pitchFamily="34" charset="0"/>
              </a:rPr>
              <a:t>Generic v3 Pilot Details </a:t>
            </a:r>
            <a:endParaRPr lang="en-US" sz="2670" b="0">
              <a:ea typeface="Calibri" panose="020F0502020204030204" pitchFamily="34" charset="0"/>
              <a:cs typeface="Calibri" panose="020F0502020204030204" pitchFamily="34" charset="0"/>
            </a:endParaRPr>
          </a:p>
          <a:p>
            <a:pPr marL="304158" indent="-304158"/>
            <a:r>
              <a:rPr lang="en-US" sz="2670" b="0">
                <a:ea typeface="Calibri" panose="020F0502020204030204" pitchFamily="34" charset="0"/>
                <a:cs typeface="Calibri" panose="020F0502020204030204" pitchFamily="34" charset="0"/>
              </a:rPr>
              <a:t>Questions &amp; Answers</a:t>
            </a:r>
          </a:p>
          <a:p>
            <a:pPr marL="0" indent="0">
              <a:buNone/>
            </a:pPr>
            <a:r>
              <a:rPr lang="en-US" sz="2800" b="0">
                <a:latin typeface=""/>
                <a:ea typeface="Calibri"/>
                <a:cs typeface="Calibri"/>
              </a:rPr>
              <a:t> </a:t>
            </a:r>
          </a:p>
          <a:p>
            <a:pPr marL="382896" lvl="1" indent="0">
              <a:buNone/>
            </a:pPr>
            <a:endParaRPr lang="en-US" sz="2800">
              <a:latin typeface=""/>
              <a:ea typeface="Calibri" panose="020F0502020204030204" pitchFamily="34" charset="0"/>
              <a:cs typeface="Calibri" panose="020F0502020204030204" pitchFamily="34" charset="0"/>
            </a:endParaRPr>
          </a:p>
          <a:p>
            <a:pPr marL="0" indent="0">
              <a:buNone/>
            </a:pPr>
            <a:endParaRPr lang="en-US" sz="2800">
              <a:latin typeface=""/>
            </a:endParaRPr>
          </a:p>
          <a:p>
            <a:pPr marL="0" indent="0">
              <a:lnSpc>
                <a:spcPct val="169230"/>
              </a:lnSpc>
              <a:buNone/>
            </a:pPr>
            <a:endParaRPr lang="en-US">
              <a:latin typeface=""/>
            </a:endParaRPr>
          </a:p>
        </p:txBody>
      </p:sp>
      <p:pic>
        <p:nvPicPr>
          <p:cNvPr id="3" name="Picture 2" descr="Screenshot of National Notifiable Diseases Surveillance System logo of states and territories. ">
            <a:extLst>
              <a:ext uri="{FF2B5EF4-FFF2-40B4-BE49-F238E27FC236}">
                <a16:creationId xmlns:a16="http://schemas.microsoft.com/office/drawing/2014/main" id="{2E844250-A063-9E11-A38D-3CD3D7516B2F}"/>
              </a:ext>
              <a:ext uri="{C183D7F6-B498-43B3-948B-1728B52AA6E4}">
                <adec:decorative xmlns:adec="http://schemas.microsoft.com/office/drawing/2017/decorative" val="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464267" y="4419635"/>
            <a:ext cx="5118135" cy="2010341"/>
          </a:xfrm>
          <a:prstGeom prst="rect">
            <a:avLst/>
          </a:prstGeom>
        </p:spPr>
      </p:pic>
    </p:spTree>
    <p:extLst>
      <p:ext uri="{BB962C8B-B14F-4D97-AF65-F5344CB8AC3E}">
        <p14:creationId xmlns:p14="http://schemas.microsoft.com/office/powerpoint/2010/main" val="2841857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128012-21BB-F9FF-92A9-AF0C8F3D7EC5}"/>
              </a:ext>
              <a:ext uri="{C183D7F6-B498-43B3-948B-1728B52AA6E4}">
                <adec:decorative xmlns:adec="http://schemas.microsoft.com/office/drawing/2017/decorative" val="1"/>
              </a:ext>
            </a:extLst>
          </p:cNvPr>
          <p:cNvSpPr>
            <a:spLocks noGrp="1"/>
          </p:cNvSpPr>
          <p:nvPr>
            <p:ph type="title"/>
          </p:nvPr>
        </p:nvSpPr>
        <p:spPr/>
        <p:txBody>
          <a:bodyPr/>
          <a:lstStyle/>
          <a:p>
            <a:r>
              <a:rPr lang="en-US" sz="3700" dirty="0">
                <a:latin typeface="Calibri"/>
                <a:ea typeface="Calibri"/>
                <a:cs typeface="Calibri"/>
              </a:rPr>
              <a:t>Future Condition-Specific Pilots</a:t>
            </a:r>
            <a:endParaRPr lang="en-US" dirty="0"/>
          </a:p>
        </p:txBody>
      </p:sp>
      <p:sp>
        <p:nvSpPr>
          <p:cNvPr id="2" name="Text Placeholder 1">
            <a:extLst>
              <a:ext uri="{FF2B5EF4-FFF2-40B4-BE49-F238E27FC236}">
                <a16:creationId xmlns:a16="http://schemas.microsoft.com/office/drawing/2014/main" id="{45E40A47-D391-3203-869A-C056BBDC6560}"/>
              </a:ext>
              <a:ext uri="{C183D7F6-B498-43B3-948B-1728B52AA6E4}">
                <adec:decorative xmlns:adec="http://schemas.microsoft.com/office/drawing/2017/decorative" val="1"/>
              </a:ext>
            </a:extLst>
          </p:cNvPr>
          <p:cNvSpPr>
            <a:spLocks noGrp="1"/>
          </p:cNvSpPr>
          <p:nvPr>
            <p:ph type="body" sz="quarter" idx="10"/>
          </p:nvPr>
        </p:nvSpPr>
        <p:spPr/>
        <p:txBody>
          <a:bodyPr/>
          <a:lstStyle/>
          <a:p>
            <a:r>
              <a:rPr lang="en-US" b="0">
                <a:latin typeface="Calibri" panose="020F0502020204030204" pitchFamily="34" charset="0"/>
                <a:ea typeface="Calibri" panose="020F0502020204030204" pitchFamily="34" charset="0"/>
                <a:cs typeface="Calibri" panose="020F0502020204030204" pitchFamily="34" charset="0"/>
              </a:rPr>
              <a:t>Following successful pilot of core Generic v3, we intend to develop and test condition-specific guides aligned with Generic v3</a:t>
            </a:r>
          </a:p>
          <a:p>
            <a:endParaRPr lang="en-US" b="0">
              <a:latin typeface="Calibri" panose="020F0502020204030204" pitchFamily="34" charset="0"/>
              <a:ea typeface="Calibri" panose="020F0502020204030204" pitchFamily="34" charset="0"/>
              <a:cs typeface="Calibri" panose="020F0502020204030204" pitchFamily="34" charset="0"/>
            </a:endParaRPr>
          </a:p>
          <a:p>
            <a:r>
              <a:rPr lang="en-US" b="0">
                <a:latin typeface="Calibri" panose="020F0502020204030204" pitchFamily="34" charset="0"/>
                <a:ea typeface="Calibri" panose="020F0502020204030204" pitchFamily="34" charset="0"/>
                <a:cs typeface="Calibri" panose="020F0502020204030204" pitchFamily="34" charset="0"/>
              </a:rPr>
              <a:t>Timeline to be determined, but likely starting in the fall after completion of this core Generic v3 pilot</a:t>
            </a:r>
          </a:p>
        </p:txBody>
      </p:sp>
      <p:sp>
        <p:nvSpPr>
          <p:cNvPr id="4" name="Slide Number Placeholder 10">
            <a:extLst>
              <a:ext uri="{FF2B5EF4-FFF2-40B4-BE49-F238E27FC236}">
                <a16:creationId xmlns:a16="http://schemas.microsoft.com/office/drawing/2014/main" id="{D977825E-240A-621E-4DA3-B4ABCA1A6C06}"/>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20</a:t>
            </a:fld>
            <a:endParaRPr lang="en-US">
              <a:latin typeface="Myriad Web Pro"/>
            </a:endParaRPr>
          </a:p>
        </p:txBody>
      </p:sp>
    </p:spTree>
    <p:extLst>
      <p:ext uri="{BB962C8B-B14F-4D97-AF65-F5344CB8AC3E}">
        <p14:creationId xmlns:p14="http://schemas.microsoft.com/office/powerpoint/2010/main" val="34675287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ABECF-F5F8-472E-43BA-17B34BCD4F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64030E-B539-ED7C-066C-B416BAE6731F}"/>
              </a:ext>
            </a:extLst>
          </p:cNvPr>
          <p:cNvSpPr>
            <a:spLocks noGrp="1"/>
          </p:cNvSpPr>
          <p:nvPr>
            <p:ph type="title"/>
          </p:nvPr>
        </p:nvSpPr>
        <p:spPr/>
        <p:txBody>
          <a:bodyPr/>
          <a:lstStyle/>
          <a:p>
            <a:r>
              <a:rPr lang="en-US" noProof="0" dirty="0"/>
              <a:t>Request To </a:t>
            </a:r>
            <a:r>
              <a:rPr lang="en-US" dirty="0"/>
              <a:t>J</a:t>
            </a:r>
            <a:r>
              <a:rPr lang="en-US" noProof="0" dirty="0" err="1"/>
              <a:t>oin</a:t>
            </a:r>
            <a:r>
              <a:rPr lang="en-US" noProof="0" dirty="0"/>
              <a:t> </a:t>
            </a:r>
            <a:r>
              <a:rPr lang="en-US" dirty="0"/>
              <a:t>T</a:t>
            </a:r>
            <a:r>
              <a:rPr lang="en-US" noProof="0" dirty="0"/>
              <a:t>he </a:t>
            </a:r>
            <a:r>
              <a:rPr lang="en-US" dirty="0"/>
              <a:t>P</a:t>
            </a:r>
            <a:r>
              <a:rPr lang="en-US" noProof="0" dirty="0" err="1"/>
              <a:t>ilot</a:t>
            </a:r>
            <a:r>
              <a:rPr lang="en-US" noProof="0" dirty="0"/>
              <a:t>!</a:t>
            </a:r>
          </a:p>
        </p:txBody>
      </p:sp>
      <p:sp>
        <p:nvSpPr>
          <p:cNvPr id="2" name="Text Placeholder 1">
            <a:extLst>
              <a:ext uri="{FF2B5EF4-FFF2-40B4-BE49-F238E27FC236}">
                <a16:creationId xmlns:a16="http://schemas.microsoft.com/office/drawing/2014/main" id="{35667A7D-32C7-4CE2-FC5B-A2D2A9B17A8D}"/>
              </a:ext>
            </a:extLst>
          </p:cNvPr>
          <p:cNvSpPr>
            <a:spLocks noGrp="1"/>
          </p:cNvSpPr>
          <p:nvPr>
            <p:ph type="body" sz="quarter" idx="10"/>
          </p:nvPr>
        </p:nvSpPr>
        <p:spPr/>
        <p:txBody>
          <a:bodyPr vert="horz" lIns="91440" tIns="45720" rIns="91440" bIns="45720" rtlCol="0" anchor="t">
            <a:normAutofit/>
          </a:bodyPr>
          <a:lstStyle/>
          <a:p>
            <a:pPr marL="304165" indent="-304165"/>
            <a:r>
              <a:rPr lang="en-US" sz="2650" b="0" noProof="0" dirty="0">
                <a:latin typeface="Calibri"/>
                <a:ea typeface="Calibri"/>
                <a:cs typeface="Calibri"/>
              </a:rPr>
              <a:t>Interested jurisdictions should email </a:t>
            </a:r>
            <a:r>
              <a:rPr lang="en-US" sz="2650" b="0" noProof="0" dirty="0">
                <a:solidFill>
                  <a:srgbClr val="0F56DC"/>
                </a:solidFill>
                <a:latin typeface="Calibri"/>
                <a:ea typeface="Calibri"/>
                <a:cs typeface="Calibri"/>
                <a:hlinkClick r:id="rId3">
                  <a:extLst>
                    <a:ext uri="{A12FA001-AC4F-418D-AE19-62706E023703}">
                      <ahyp:hlinkClr xmlns:ahyp="http://schemas.microsoft.com/office/drawing/2018/hyperlinkcolor" val="tx"/>
                    </a:ext>
                  </a:extLst>
                </a:hlinkClick>
              </a:rPr>
              <a:t>edx@cdc.gov</a:t>
            </a:r>
            <a:r>
              <a:rPr lang="en-US" sz="2650" b="0" noProof="0" dirty="0">
                <a:solidFill>
                  <a:srgbClr val="0F56DC"/>
                </a:solidFill>
                <a:latin typeface="Calibri"/>
                <a:ea typeface="Calibri"/>
                <a:cs typeface="Calibri"/>
              </a:rPr>
              <a:t> </a:t>
            </a:r>
            <a:r>
              <a:rPr lang="en-US" sz="2650" b="0" noProof="0" dirty="0">
                <a:solidFill>
                  <a:schemeClr val="tx1"/>
                </a:solidFill>
                <a:latin typeface="Calibri"/>
                <a:ea typeface="Calibri"/>
                <a:cs typeface="Calibri"/>
              </a:rPr>
              <a:t>with “Generic v3” in the subject line</a:t>
            </a:r>
            <a:endParaRPr lang="en-US" sz="2650" noProof="0" dirty="0">
              <a:solidFill>
                <a:schemeClr val="tx1"/>
              </a:solidFill>
              <a:latin typeface="Calibri"/>
              <a:ea typeface="Calibri"/>
              <a:cs typeface="Calibri"/>
            </a:endParaRPr>
          </a:p>
          <a:p>
            <a:pPr marL="0" indent="0">
              <a:buNone/>
            </a:pPr>
            <a:endParaRPr lang="en-US" sz="2800" b="0" noProof="0" dirty="0"/>
          </a:p>
        </p:txBody>
      </p:sp>
      <p:sp>
        <p:nvSpPr>
          <p:cNvPr id="4" name="Slide Number Placeholder 10">
            <a:extLst>
              <a:ext uri="{FF2B5EF4-FFF2-40B4-BE49-F238E27FC236}">
                <a16:creationId xmlns:a16="http://schemas.microsoft.com/office/drawing/2014/main" id="{B6ACC434-C2A3-4BC9-9A98-4FE6680A6F68}"/>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noProof="0" smtClean="0">
                <a:latin typeface="Myriad Web Pro"/>
              </a:rPr>
              <a:pPr defTabSz="1219170" eaLnBrk="0" fontAlgn="base" hangingPunct="0">
                <a:spcBef>
                  <a:spcPct val="0"/>
                </a:spcBef>
                <a:spcAft>
                  <a:spcPct val="0"/>
                </a:spcAft>
                <a:defRPr/>
              </a:pPr>
              <a:t>21</a:t>
            </a:fld>
            <a:endParaRPr lang="en-US" noProof="0" dirty="0">
              <a:latin typeface="Myriad Web Pro"/>
            </a:endParaRPr>
          </a:p>
        </p:txBody>
      </p:sp>
    </p:spTree>
    <p:extLst>
      <p:ext uri="{BB962C8B-B14F-4D97-AF65-F5344CB8AC3E}">
        <p14:creationId xmlns:p14="http://schemas.microsoft.com/office/powerpoint/2010/main" val="17122897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C15D-6A4A-E85A-8C6C-C1CDAFDBD6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27805-D303-7A50-A351-F3B70FEC634D}"/>
              </a:ext>
            </a:extLst>
          </p:cNvPr>
          <p:cNvSpPr>
            <a:spLocks noGrp="1"/>
          </p:cNvSpPr>
          <p:nvPr>
            <p:ph type="title"/>
          </p:nvPr>
        </p:nvSpPr>
        <p:spPr>
          <a:xfrm>
            <a:off x="1524000" y="5284903"/>
            <a:ext cx="9144000" cy="786703"/>
          </a:xfrm>
        </p:spPr>
        <p:txBody>
          <a:bodyPr vert="horz" lIns="91440" tIns="45720" rIns="91440" bIns="45720" rtlCol="0" anchor="b" anchorCtr="0">
            <a:noAutofit/>
          </a:bodyPr>
          <a:lstStyle/>
          <a:p>
            <a:pPr algn="ctr">
              <a:lnSpc>
                <a:spcPct val="90000"/>
              </a:lnSpc>
            </a:pPr>
            <a:r>
              <a:rPr lang="en-US" sz="5400">
                <a:solidFill>
                  <a:schemeClr val="tx1"/>
                </a:solidFill>
                <a:latin typeface="Aptos Display" panose="020B0004020202020204" pitchFamily="34" charset="0"/>
              </a:rPr>
              <a:t> Questions &amp; Answers </a:t>
            </a:r>
            <a:r>
              <a:rPr lang="en-US" sz="5400">
                <a:solidFill>
                  <a:schemeClr val="bg1"/>
                </a:solidFill>
                <a:latin typeface="Aptos Display" panose="020B0004020202020204" pitchFamily="34" charset="0"/>
              </a:rPr>
              <a:t>3</a:t>
            </a:r>
            <a:endParaRPr lang="en-US" sz="5400">
              <a:solidFill>
                <a:schemeClr val="tx1"/>
              </a:solidFill>
              <a:latin typeface="Aptos Display" panose="020B0004020202020204" pitchFamily="34" charset="0"/>
            </a:endParaRPr>
          </a:p>
        </p:txBody>
      </p:sp>
      <p:pic>
        <p:nvPicPr>
          <p:cNvPr id="3" name="Picture 2" descr="Person with idea concept">
            <a:extLst>
              <a:ext uri="{FF2B5EF4-FFF2-40B4-BE49-F238E27FC236}">
                <a16:creationId xmlns:a16="http://schemas.microsoft.com/office/drawing/2014/main" id="{A6D8ABB9-AA7C-7555-171C-E1FA49E4F6E9}"/>
              </a:ext>
            </a:extLst>
          </p:cNvPr>
          <p:cNvPicPr>
            <a:picLocks noChangeAspect="1"/>
          </p:cNvPicPr>
          <p:nvPr/>
        </p:nvPicPr>
        <p:blipFill>
          <a:blip r:embed="rId3" cstate="print">
            <a:extLst>
              <a:ext uri="{28A0092B-C50C-407E-A947-70E740481C1C}">
                <a14:useLocalDpi xmlns:a14="http://schemas.microsoft.com/office/drawing/2010/main" val="0"/>
              </a:ext>
            </a:extLst>
          </a:blip>
          <a:srcRect t="16136" b="27270"/>
          <a:stretch>
            <a:fillRect/>
          </a:stretch>
        </p:blipFill>
        <p:spPr>
          <a:xfrm>
            <a:off x="20" y="10"/>
            <a:ext cx="12191980" cy="4605671"/>
          </a:xfrm>
          <a:prstGeom prst="rect">
            <a:avLst/>
          </a:prstGeom>
        </p:spPr>
      </p:pic>
    </p:spTree>
    <p:extLst>
      <p:ext uri="{BB962C8B-B14F-4D97-AF65-F5344CB8AC3E}">
        <p14:creationId xmlns:p14="http://schemas.microsoft.com/office/powerpoint/2010/main" val="176386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E6E9-E451-C3FA-EDAD-83B73EA0273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7A9EB1-0C95-37C4-9F5F-E79EAA8178D5}"/>
              </a:ext>
            </a:extLst>
          </p:cNvPr>
          <p:cNvSpPr>
            <a:spLocks noGrp="1"/>
          </p:cNvSpPr>
          <p:nvPr>
            <p:ph type="title"/>
          </p:nvPr>
        </p:nvSpPr>
        <p:spPr/>
        <p:txBody>
          <a:bodyPr lIns="121920" tIns="60960" rIns="121920" bIns="60960" anchor="b" anchorCtr="0"/>
          <a:lstStyle/>
          <a:p>
            <a:pPr>
              <a:lnSpc>
                <a:spcPct val="164835"/>
              </a:lnSpc>
            </a:pPr>
            <a:r>
              <a:rPr lang="en-US">
                <a:solidFill>
                  <a:schemeClr val="bg1"/>
                </a:solidFill>
              </a:rPr>
              <a:t>Q &amp; A 3</a:t>
            </a:r>
            <a:endParaRPr lang="en-US"/>
          </a:p>
        </p:txBody>
      </p:sp>
      <p:sp>
        <p:nvSpPr>
          <p:cNvPr id="3" name="TextBox 2">
            <a:extLst>
              <a:ext uri="{FF2B5EF4-FFF2-40B4-BE49-F238E27FC236}">
                <a16:creationId xmlns:a16="http://schemas.microsoft.com/office/drawing/2014/main" id="{9ADFED76-9B8D-F9C7-857E-9B657195D685}"/>
              </a:ext>
            </a:extLst>
          </p:cNvPr>
          <p:cNvSpPr txBox="1"/>
          <p:nvPr/>
        </p:nvSpPr>
        <p:spPr>
          <a:xfrm>
            <a:off x="2672080" y="787590"/>
            <a:ext cx="703072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Thank you!</a:t>
            </a:r>
            <a:b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Next NNDSS eSHARE: </a:t>
            </a:r>
            <a:r>
              <a:rPr lang="en-US" sz="3200" b="1">
                <a:solidFill>
                  <a:srgbClr val="000000"/>
                </a:solidFill>
                <a:latin typeface="Calibri" panose="020F0502020204030204" pitchFamily="34" charset="0"/>
                <a:cs typeface="Calibri" panose="020F0502020204030204" pitchFamily="34" charset="0"/>
              </a:rPr>
              <a:t>May 19</a:t>
            </a:r>
            <a: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2026 </a:t>
            </a:r>
            <a:endParaRPr kumimoji="0" lang="en-US" sz="1800" b="0" i="0" u="none" strike="noStrike" kern="1200" cap="none" spc="0" normalizeH="0" baseline="0" noProof="0">
              <a:ln>
                <a:noFill/>
              </a:ln>
              <a:solidFill>
                <a:srgbClr val="0F56DC"/>
              </a:solidFill>
              <a:effectLst/>
              <a:uLnTx/>
              <a:uFillTx/>
              <a:latin typeface="Calibri" panose="020F0502020204030204" pitchFamily="34" charset="0"/>
              <a:ea typeface="+mn-ea"/>
              <a:cs typeface="+mn-cs"/>
            </a:endParaRPr>
          </a:p>
        </p:txBody>
      </p:sp>
      <p:pic>
        <p:nvPicPr>
          <p:cNvPr id="4" name="Graphic 3" descr="Open book with solid fill">
            <a:extLst>
              <a:ext uri="{FF2B5EF4-FFF2-40B4-BE49-F238E27FC236}">
                <a16:creationId xmlns:a16="http://schemas.microsoft.com/office/drawing/2014/main" id="{3382A40E-5FCB-C40E-94C0-07F0438944B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4333" y="2488161"/>
            <a:ext cx="808679" cy="808679"/>
          </a:xfrm>
          <a:prstGeom prst="rect">
            <a:avLst/>
          </a:prstGeom>
        </p:spPr>
      </p:pic>
      <p:sp>
        <p:nvSpPr>
          <p:cNvPr id="5" name="Content Placeholder 2" descr="Link to subscribe to Case Surveillance News">
            <a:extLst>
              <a:ext uri="{FF2B5EF4-FFF2-40B4-BE49-F238E27FC236}">
                <a16:creationId xmlns:a16="http://schemas.microsoft.com/office/drawing/2014/main" id="{99414292-AC91-3CDC-ECD6-34EB06257902}"/>
              </a:ext>
            </a:extLst>
          </p:cNvPr>
          <p:cNvSpPr txBox="1">
            <a:spLocks/>
          </p:cNvSpPr>
          <p:nvPr/>
        </p:nvSpPr>
        <p:spPr bwMode="auto">
          <a:xfrm>
            <a:off x="46669"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Subscribe to </a:t>
            </a:r>
            <a:br>
              <a:rPr kumimoji="0" lang="en-US" altLang="en-US" sz="1733" b="0" i="0" u="none" strike="noStrike" kern="1200" cap="none" spc="0" normalizeH="0" baseline="0" noProof="0">
                <a:ln>
                  <a:noFill/>
                </a:ln>
                <a:solidFill>
                  <a:srgbClr val="28434E"/>
                </a:solidFill>
                <a:effectLst/>
                <a:uLnTx/>
                <a:uFillTx/>
                <a:latin typeface="AvenirNext LT Pro Regular"/>
              </a:rPr>
            </a:br>
            <a:r>
              <a:rPr kumimoji="0" lang="en-US" altLang="en-US" sz="1733" b="0" i="1" u="none" strike="noStrike" kern="1200" cap="none" spc="0" normalizeH="0" baseline="0" noProof="0">
                <a:ln>
                  <a:noFill/>
                </a:ln>
                <a:solidFill>
                  <a:srgbClr val="28434E"/>
                </a:solidFill>
                <a:effectLst/>
                <a:uLnTx/>
                <a:uFillTx/>
                <a:latin typeface="AvenirNext LT Pro Regular"/>
                <a:hlinkClick r:id="rId4"/>
              </a:rPr>
              <a:t>Case Surveillance News</a:t>
            </a:r>
            <a:endParaRPr kumimoji="0" lang="en-US" altLang="en-US" sz="1733" b="0" i="0" u="none" strike="noStrike" kern="1200" cap="none" spc="0" normalizeH="0" baseline="0" noProof="0">
              <a:ln>
                <a:noFill/>
              </a:ln>
              <a:solidFill>
                <a:srgbClr val="28434E"/>
              </a:solidFill>
              <a:effectLst/>
              <a:uLnTx/>
              <a:uFillTx/>
              <a:latin typeface="AvenirNext LT Pro Regular"/>
            </a:endParaRPr>
          </a:p>
        </p:txBody>
      </p:sp>
      <p:pic>
        <p:nvPicPr>
          <p:cNvPr id="6" name="Graphic 5" descr="Blueprint with solid fill">
            <a:extLst>
              <a:ext uri="{FF2B5EF4-FFF2-40B4-BE49-F238E27FC236}">
                <a16:creationId xmlns:a16="http://schemas.microsoft.com/office/drawing/2014/main" id="{B1557FB9-06D7-373A-334B-3785F0F7826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02381" y="2488161"/>
            <a:ext cx="808679" cy="808679"/>
          </a:xfrm>
          <a:prstGeom prst="rect">
            <a:avLst/>
          </a:prstGeom>
        </p:spPr>
      </p:pic>
      <p:sp>
        <p:nvSpPr>
          <p:cNvPr id="8" name="Content Placeholder 2" descr="Link to Access NNDSS' Technical Resource Center. ">
            <a:extLst>
              <a:ext uri="{FF2B5EF4-FFF2-40B4-BE49-F238E27FC236}">
                <a16:creationId xmlns:a16="http://schemas.microsoft.com/office/drawing/2014/main" id="{2804DE68-E0D6-BBF8-9C83-97120DF90F17}"/>
              </a:ext>
            </a:extLst>
          </p:cNvPr>
          <p:cNvSpPr txBox="1">
            <a:spLocks/>
          </p:cNvSpPr>
          <p:nvPr/>
        </p:nvSpPr>
        <p:spPr bwMode="auto">
          <a:xfrm>
            <a:off x="3062064" y="334556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Access NNDSS’ </a:t>
            </a:r>
            <a:r>
              <a:rPr kumimoji="0" lang="en-US" altLang="en-US" sz="1733" b="0" i="0" u="none" strike="noStrike" kern="1200" cap="none" spc="0" normalizeH="0" baseline="0" noProof="0">
                <a:ln>
                  <a:noFill/>
                </a:ln>
                <a:solidFill>
                  <a:srgbClr val="28434E"/>
                </a:solidFill>
                <a:effectLst/>
                <a:uLnTx/>
                <a:uFillTx/>
                <a:latin typeface="AvenirNext LT Pro Regular"/>
                <a:hlinkClick r:id="rId6"/>
              </a:rPr>
              <a:t>Technical Resource Center</a:t>
            </a:r>
            <a:endParaRPr kumimoji="0" lang="en-US" altLang="en-US" sz="1733" b="0" i="0" u="none" strike="noStrike" kern="1200" cap="none" spc="0" normalizeH="0" baseline="0" noProof="0">
              <a:ln>
                <a:noFill/>
              </a:ln>
              <a:solidFill>
                <a:srgbClr val="28434E"/>
              </a:solidFill>
              <a:effectLst/>
              <a:uLnTx/>
              <a:uFillTx/>
              <a:latin typeface="AvenirNext LT Pro Regular"/>
            </a:endParaRPr>
          </a:p>
        </p:txBody>
      </p:sp>
      <p:pic>
        <p:nvPicPr>
          <p:cNvPr id="9" name="Graphic 8" descr="Cloud Computing with solid fill">
            <a:extLst>
              <a:ext uri="{FF2B5EF4-FFF2-40B4-BE49-F238E27FC236}">
                <a16:creationId xmlns:a16="http://schemas.microsoft.com/office/drawing/2014/main" id="{D1FC4DBA-76BD-EA1E-D344-F387BA90E4F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106626" y="2488161"/>
            <a:ext cx="808679" cy="808679"/>
          </a:xfrm>
          <a:prstGeom prst="rect">
            <a:avLst/>
          </a:prstGeom>
        </p:spPr>
      </p:pic>
      <p:sp>
        <p:nvSpPr>
          <p:cNvPr id="10" name="Content Placeholder 2" descr="Link to email - edx@cdc.gov for technical help. ">
            <a:extLst>
              <a:ext uri="{FF2B5EF4-FFF2-40B4-BE49-F238E27FC236}">
                <a16:creationId xmlns:a16="http://schemas.microsoft.com/office/drawing/2014/main" id="{5A597B57-3213-4D52-ACDB-02098F833A26}"/>
              </a:ext>
            </a:extLst>
          </p:cNvPr>
          <p:cNvSpPr txBox="1">
            <a:spLocks/>
          </p:cNvSpPr>
          <p:nvPr/>
        </p:nvSpPr>
        <p:spPr bwMode="auto">
          <a:xfrm>
            <a:off x="6002046"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Email </a:t>
            </a:r>
            <a:r>
              <a:rPr kumimoji="0" lang="en-US" altLang="en-US" sz="1733" b="0" i="0" u="none" strike="noStrike" kern="1200" cap="none" spc="0" normalizeH="0" baseline="0" noProof="0">
                <a:ln>
                  <a:noFill/>
                </a:ln>
                <a:solidFill>
                  <a:srgbClr val="28434E"/>
                </a:solidFill>
                <a:effectLst/>
                <a:uLnTx/>
                <a:uFillTx/>
                <a:latin typeface="AvenirNext LT Pro Regular"/>
                <a:hlinkClick r:id="rId8"/>
              </a:rPr>
              <a:t>edx@cdc.gov</a:t>
            </a:r>
            <a:r>
              <a:rPr kumimoji="0" lang="en-US" altLang="en-US" sz="1733" b="0" i="0" u="none" strike="noStrike" kern="1200" cap="none" spc="0" normalizeH="0" baseline="0" noProof="0">
                <a:ln>
                  <a:noFill/>
                </a:ln>
                <a:solidFill>
                  <a:srgbClr val="28434E"/>
                </a:solidFill>
                <a:effectLst/>
                <a:uLnTx/>
                <a:uFillTx/>
                <a:latin typeface="AvenirNext LT Pro Regular"/>
              </a:rPr>
              <a:t> for technical help</a:t>
            </a:r>
          </a:p>
        </p:txBody>
      </p:sp>
      <p:pic>
        <p:nvPicPr>
          <p:cNvPr id="11" name="Graphic 10" descr="Blockchain with solid fill">
            <a:extLst>
              <a:ext uri="{FF2B5EF4-FFF2-40B4-BE49-F238E27FC236}">
                <a16:creationId xmlns:a16="http://schemas.microsoft.com/office/drawing/2014/main" id="{619237AF-C6DC-C3F5-4C12-D012FD5D52B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55699" y="2488161"/>
            <a:ext cx="808679" cy="808679"/>
          </a:xfrm>
          <a:prstGeom prst="rect">
            <a:avLst/>
          </a:prstGeom>
        </p:spPr>
      </p:pic>
      <p:sp>
        <p:nvSpPr>
          <p:cNvPr id="12" name="Content Placeholder 2" descr="Link to learn about case surveillance modernization. ">
            <a:extLst>
              <a:ext uri="{FF2B5EF4-FFF2-40B4-BE49-F238E27FC236}">
                <a16:creationId xmlns:a16="http://schemas.microsoft.com/office/drawing/2014/main" id="{1E8DFC77-5EE0-CE77-D180-C84FD1D38820}"/>
              </a:ext>
            </a:extLst>
          </p:cNvPr>
          <p:cNvSpPr txBox="1">
            <a:spLocks/>
          </p:cNvSpPr>
          <p:nvPr/>
        </p:nvSpPr>
        <p:spPr bwMode="auto">
          <a:xfrm>
            <a:off x="8942020" y="334556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Learn about </a:t>
            </a:r>
            <a:r>
              <a:rPr kumimoji="0" lang="en-US" altLang="en-US" sz="1733" b="0" i="0" u="none" strike="noStrike" kern="1200" cap="none" spc="0" normalizeH="0" baseline="0" noProof="0">
                <a:ln>
                  <a:noFill/>
                </a:ln>
                <a:solidFill>
                  <a:srgbClr val="28434E"/>
                </a:solidFill>
                <a:effectLst/>
                <a:uLnTx/>
                <a:uFillTx/>
                <a:latin typeface="AvenirNext LT Pro Regular"/>
                <a:hlinkClick r:id="rId10"/>
              </a:rPr>
              <a:t>case surveillance modernization</a:t>
            </a:r>
            <a:endParaRPr kumimoji="0" lang="en-US" altLang="en-US" sz="1733" b="0" i="0" u="none" strike="noStrike" kern="1200" cap="none" spc="0" normalizeH="0" baseline="0" noProof="0">
              <a:ln>
                <a:noFill/>
              </a:ln>
              <a:solidFill>
                <a:srgbClr val="28434E"/>
              </a:solidFill>
              <a:effectLst/>
              <a:uLnTx/>
              <a:uFillTx/>
              <a:latin typeface="AvenirNext LT Pro Regular"/>
            </a:endParaRPr>
          </a:p>
        </p:txBody>
      </p:sp>
      <p:sp>
        <p:nvSpPr>
          <p:cNvPr id="2" name="Text Placeholder 1">
            <a:extLst>
              <a:ext uri="{FF2B5EF4-FFF2-40B4-BE49-F238E27FC236}">
                <a16:creationId xmlns:a16="http://schemas.microsoft.com/office/drawing/2014/main" id="{23B71A72-B0FE-1BD0-A6E0-99646B8FC35A}"/>
              </a:ext>
            </a:extLst>
          </p:cNvPr>
          <p:cNvSpPr txBox="1">
            <a:spLocks/>
          </p:cNvSpPr>
          <p:nvPr/>
        </p:nvSpPr>
        <p:spPr bwMode="auto">
          <a:xfrm>
            <a:off x="546258" y="4965227"/>
            <a:ext cx="11036141" cy="140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ts val="2000"/>
              </a:lnSpc>
              <a:spcBef>
                <a:spcPct val="20000"/>
              </a:spcBef>
              <a:spcAft>
                <a:spcPct val="0"/>
              </a:spcAft>
              <a:buClr>
                <a:srgbClr val="E25423"/>
              </a:buClr>
              <a:buFont typeface="Arial" panose="020B0604020202020204" pitchFamily="34" charset="0"/>
              <a:buNone/>
              <a:defRPr sz="1800" kern="1200" baseline="0">
                <a:solidFill>
                  <a:srgbClr val="1D1D1D"/>
                </a:solidFill>
                <a:latin typeface="Calibri" pitchFamily="34" charset="0"/>
                <a:ea typeface="+mn-ea"/>
                <a:cs typeface="+mn-cs"/>
              </a:defRPr>
            </a:lvl1pPr>
            <a:lvl2pPr marL="742950" indent="-285750" algn="ctr" rtl="0" eaLnBrk="0" fontAlgn="base" hangingPunct="0">
              <a:spcBef>
                <a:spcPct val="20000"/>
              </a:spcBef>
              <a:spcAft>
                <a:spcPct val="0"/>
              </a:spcAft>
              <a:buClr>
                <a:srgbClr val="E25423"/>
              </a:buClr>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7B7"/>
                </a:solidFill>
                <a:effectLst/>
                <a:uLnTx/>
                <a:uFillTx/>
                <a:latin typeface="Calibri" pitchFamily="34" charset="0"/>
                <a:ea typeface="+mn-ea"/>
                <a:cs typeface="+mn-cs"/>
              </a:rPr>
              <a:t>For more information, contact CDC </a:t>
            </a:r>
            <a:br>
              <a:rPr kumimoji="0" lang="en-US" sz="1200" b="0" i="0" u="none" strike="noStrike" kern="1200" cap="none" spc="0" normalizeH="0" baseline="0" noProof="0">
                <a:ln>
                  <a:noFill/>
                </a:ln>
                <a:solidFill>
                  <a:srgbClr val="0057B7"/>
                </a:solidFill>
                <a:effectLst/>
                <a:uLnTx/>
                <a:uFillTx/>
                <a:latin typeface="Calibri"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itchFamily="34" charset="0"/>
                <a:ea typeface="+mn-ea"/>
                <a:cs typeface="+mn-cs"/>
              </a:rPr>
              <a:t>1-800-CDC-INFO (232-4636)</a:t>
            </a:r>
            <a:br>
              <a:rPr kumimoji="0" lang="en-US" sz="1200" b="0" i="0" u="none" strike="noStrike" kern="1200" cap="none" spc="0" normalizeH="0" baseline="0" noProof="0">
                <a:ln>
                  <a:noFill/>
                </a:ln>
                <a:solidFill>
                  <a:srgbClr val="0057B7"/>
                </a:solidFill>
                <a:effectLst/>
                <a:uLnTx/>
                <a:uFillTx/>
                <a:latin typeface="Calibri"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itchFamily="34" charset="0"/>
                <a:ea typeface="+mn-ea"/>
                <a:cs typeface="+mn-cs"/>
              </a:rPr>
              <a:t>TTY:  1-888-232-6348    </a:t>
            </a:r>
            <a:r>
              <a:rPr kumimoji="0" lang="en-US" sz="1200" b="0" i="0" u="none" strike="noStrike" kern="1200" cap="none" spc="0" normalizeH="0" baseline="0" noProof="0">
                <a:ln>
                  <a:noFill/>
                </a:ln>
                <a:solidFill>
                  <a:srgbClr val="0057B7"/>
                </a:solidFill>
                <a:effectLst/>
                <a:uLnTx/>
                <a:uFillTx/>
                <a:latin typeface="Calibri" pitchFamily="34" charset="0"/>
                <a:ea typeface="+mn-ea"/>
                <a:cs typeface="+mn-cs"/>
                <a:hlinkClick r:id="rId11" tooltip="cdc.gov"/>
              </a:rPr>
              <a:t>cdc.gov</a:t>
            </a:r>
            <a:endParaRPr kumimoji="0" lang="en-US" sz="1200" b="0" i="0" u="none" strike="noStrike" kern="1200" cap="none" spc="0" normalizeH="0" baseline="0" noProof="0">
              <a:ln>
                <a:noFill/>
              </a:ln>
              <a:solidFill>
                <a:srgbClr val="0057B7"/>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7B7"/>
                </a:solidFill>
                <a:effectLst/>
                <a:uLnTx/>
                <a:uFillTx/>
                <a:latin typeface="Calibri" pitchFamily="34" charset="0"/>
                <a:ea typeface="+mn-ea"/>
                <a:cs typeface="+mn-cs"/>
              </a:rPr>
              <a:t>Follow us on X (Twitter) @CDCgov &amp; @CDCEnvironment</a:t>
            </a:r>
          </a:p>
          <a:p>
            <a:pPr marL="0" marR="0" lvl="0" indent="0" algn="l" defTabSz="914400" rtl="0" eaLnBrk="0" fontAlgn="base" latinLnBrk="0" hangingPunct="0">
              <a:lnSpc>
                <a:spcPct val="100000"/>
              </a:lnSpc>
              <a:spcBef>
                <a:spcPts val="0"/>
              </a:spcBef>
              <a:spcAft>
                <a:spcPts val="0"/>
              </a:spcAft>
              <a:buClrTx/>
              <a:buSzTx/>
              <a:buFontTx/>
              <a:buNone/>
              <a:tabLst/>
              <a:defRPr/>
            </a:pPr>
            <a:br>
              <a:rPr kumimoji="0" lang="en-US" sz="1200" b="0" i="0" u="none" strike="noStrike" kern="1200" cap="none" spc="0" normalizeH="0" baseline="0" noProof="0">
                <a:ln>
                  <a:noFill/>
                </a:ln>
                <a:solidFill>
                  <a:srgbClr val="0057B7"/>
                </a:solidFill>
                <a:effectLst/>
                <a:uLnTx/>
                <a:uFillTx/>
                <a:latin typeface="Calibri" pitchFamily="34" charset="0"/>
                <a:ea typeface="+mn-ea"/>
                <a:cs typeface="+mn-cs"/>
              </a:rPr>
            </a:br>
            <a:r>
              <a:rPr kumimoji="0" lang="en-US" sz="1200" b="0" i="0" u="none" strike="noStrike" kern="1200" cap="none" spc="0" normalizeH="0" baseline="0" noProof="0">
                <a:ln>
                  <a:noFill/>
                </a:ln>
                <a:solidFill>
                  <a:srgbClr val="000000"/>
                </a:solidFill>
                <a:effectLst/>
                <a:uLnTx/>
                <a:uFillTx/>
                <a:latin typeface="Calibri" pitchFamily="34" charset="0"/>
                <a:ea typeface="+mn-ea"/>
                <a:cs typeface="+mn-cs"/>
              </a:rPr>
              <a:t>The findings and conclusions in this report are those of the authors and do not necessarily represent the official position of the U. S. Centers for Disease Control and Prevention.</a:t>
            </a:r>
          </a:p>
          <a:p>
            <a:pPr marL="0" marR="0" lvl="0" indent="0" algn="l" defTabSz="914400" rtl="0" eaLnBrk="0" fontAlgn="base" latinLnBrk="0" hangingPunct="0">
              <a:lnSpc>
                <a:spcPts val="2000"/>
              </a:lnSpc>
              <a:spcBef>
                <a:spcPct val="20000"/>
              </a:spcBef>
              <a:spcAft>
                <a:spcPct val="0"/>
              </a:spcAft>
              <a:buClr>
                <a:srgbClr val="E25423"/>
              </a:buClr>
              <a:buSzTx/>
              <a:buFont typeface="Arial" panose="020B0604020202020204" pitchFamily="34" charset="0"/>
              <a:buNone/>
              <a:tabLst/>
              <a:defRPr/>
            </a:pPr>
            <a:endParaRPr kumimoji="0" lang="en-US" sz="1800" b="0" i="0" u="none" strike="noStrike" kern="1200" cap="none" spc="0" normalizeH="0" baseline="0" noProof="0">
              <a:ln>
                <a:noFill/>
              </a:ln>
              <a:solidFill>
                <a:srgbClr val="1D1D1D"/>
              </a:solidFill>
              <a:effectLst/>
              <a:uLnTx/>
              <a:uFillTx/>
              <a:latin typeface="Calibri" pitchFamily="34" charset="0"/>
              <a:ea typeface="+mn-ea"/>
              <a:cs typeface="+mn-cs"/>
            </a:endParaRPr>
          </a:p>
        </p:txBody>
      </p:sp>
    </p:spTree>
    <p:extLst>
      <p:ext uri="{BB962C8B-B14F-4D97-AF65-F5344CB8AC3E}">
        <p14:creationId xmlns:p14="http://schemas.microsoft.com/office/powerpoint/2010/main" val="122207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C9FF-3AA2-79A4-4227-14426F7DC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DBFA1-7E10-02E6-EEFB-54ED5135A6AE}"/>
              </a:ext>
            </a:extLst>
          </p:cNvPr>
          <p:cNvSpPr>
            <a:spLocks noGrp="1"/>
          </p:cNvSpPr>
          <p:nvPr>
            <p:ph type="title"/>
          </p:nvPr>
        </p:nvSpPr>
        <p:spPr>
          <a:xfrm>
            <a:off x="566058" y="4019041"/>
            <a:ext cx="11059884" cy="1162051"/>
          </a:xfrm>
        </p:spPr>
        <p:txBody>
          <a:bodyPr lIns="91440" tIns="45720" rIns="91440" bIns="45720" anchor="b"/>
          <a:lstStyle/>
          <a:p>
            <a:pPr lvl="0"/>
            <a:r>
              <a:rPr lang="en-US" b="0">
                <a:ea typeface="Calibri" panose="020F0502020204030204" pitchFamily="34" charset="0"/>
                <a:cs typeface="Calibri" panose="020F0502020204030204" pitchFamily="34" charset="0"/>
              </a:rPr>
              <a:t>PHIN MS Update</a:t>
            </a:r>
          </a:p>
        </p:txBody>
      </p:sp>
      <p:sp>
        <p:nvSpPr>
          <p:cNvPr id="3" name="Text Placeholder 2">
            <a:extLst>
              <a:ext uri="{FF2B5EF4-FFF2-40B4-BE49-F238E27FC236}">
                <a16:creationId xmlns:a16="http://schemas.microsoft.com/office/drawing/2014/main" id="{60169D12-1251-BFB7-7F44-3E08BFF24123}"/>
              </a:ext>
            </a:extLst>
          </p:cNvPr>
          <p:cNvSpPr>
            <a:spLocks noGrp="1"/>
          </p:cNvSpPr>
          <p:nvPr>
            <p:ph type="body" idx="1"/>
          </p:nvPr>
        </p:nvSpPr>
        <p:spPr/>
        <p:txBody>
          <a:bodyPr/>
          <a:lstStyle/>
          <a:p>
            <a:r>
              <a:rPr lang="en-US"/>
              <a:t>Andrew Kuehl, MIT, PMP</a:t>
            </a:r>
          </a:p>
          <a:p>
            <a:r>
              <a:rPr lang="en-US"/>
              <a:t>Office of Public Health Data, Surveillance, and Technology </a:t>
            </a:r>
          </a:p>
        </p:txBody>
      </p:sp>
    </p:spTree>
    <p:extLst>
      <p:ext uri="{BB962C8B-B14F-4D97-AF65-F5344CB8AC3E}">
        <p14:creationId xmlns:p14="http://schemas.microsoft.com/office/powerpoint/2010/main" val="5421035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075C2B-7FD1-D091-A434-6C8FCA908FA8}"/>
              </a:ext>
              <a:ext uri="{C183D7F6-B498-43B3-948B-1728B52AA6E4}">
                <adec:decorative xmlns:adec="http://schemas.microsoft.com/office/drawing/2017/decorative" val="0"/>
              </a:ext>
            </a:extLst>
          </p:cNvPr>
          <p:cNvSpPr>
            <a:spLocks noGrp="1"/>
          </p:cNvSpPr>
          <p:nvPr>
            <p:ph type="title"/>
          </p:nvPr>
        </p:nvSpPr>
        <p:spPr/>
        <p:txBody>
          <a:bodyPr/>
          <a:lstStyle/>
          <a:p>
            <a:r>
              <a:rPr lang="en-US"/>
              <a:t>PHIN MS Update </a:t>
            </a:r>
            <a:r>
              <a:rPr lang="en-US">
                <a:solidFill>
                  <a:schemeClr val="bg1"/>
                </a:solidFill>
              </a:rPr>
              <a:t>X</a:t>
            </a:r>
          </a:p>
        </p:txBody>
      </p:sp>
      <p:sp>
        <p:nvSpPr>
          <p:cNvPr id="2" name="Text Placeholder 1">
            <a:extLst>
              <a:ext uri="{FF2B5EF4-FFF2-40B4-BE49-F238E27FC236}">
                <a16:creationId xmlns:a16="http://schemas.microsoft.com/office/drawing/2014/main" id="{617B2B95-8F6A-B8D4-97F9-9F045E44CDD0}"/>
              </a:ext>
              <a:ext uri="{C183D7F6-B498-43B3-948B-1728B52AA6E4}">
                <adec:decorative xmlns:adec="http://schemas.microsoft.com/office/drawing/2017/decorative" val="1"/>
              </a:ext>
            </a:extLst>
          </p:cNvPr>
          <p:cNvSpPr>
            <a:spLocks noGrp="1"/>
          </p:cNvSpPr>
          <p:nvPr>
            <p:ph type="body" sz="quarter" idx="10"/>
          </p:nvPr>
        </p:nvSpPr>
        <p:spPr/>
        <p:txBody>
          <a:bodyPr/>
          <a:lstStyle/>
          <a:p>
            <a:r>
              <a:rPr lang="en-US" b="0"/>
              <a:t>Sunsetting November 30, 2026</a:t>
            </a:r>
          </a:p>
          <a:p>
            <a:r>
              <a:rPr lang="en-US" b="0"/>
              <a:t>Mercury S3 available as an alternative </a:t>
            </a:r>
            <a:endParaRPr lang="en-US"/>
          </a:p>
          <a:p>
            <a:pPr marL="304165" indent="-304165">
              <a:lnSpc>
                <a:spcPct val="90000"/>
              </a:lnSpc>
            </a:pPr>
            <a:r>
              <a:rPr lang="en-US" sz="2670" b="0">
                <a:solidFill>
                  <a:srgbClr val="000000"/>
                </a:solidFill>
                <a:highlight>
                  <a:srgbClr val="FFFFFF"/>
                </a:highlight>
              </a:rPr>
              <a:t>Support team will help jurisdictions: </a:t>
            </a:r>
          </a:p>
          <a:p>
            <a:pPr marL="608958" lvl="1" indent="-304165">
              <a:lnSpc>
                <a:spcPct val="90000"/>
              </a:lnSpc>
            </a:pPr>
            <a:r>
              <a:rPr lang="en-US">
                <a:solidFill>
                  <a:srgbClr val="000000"/>
                </a:solidFill>
                <a:highlight>
                  <a:srgbClr val="FFFFFF"/>
                </a:highlight>
              </a:rPr>
              <a:t>Understand their SFTP/API options</a:t>
            </a:r>
          </a:p>
          <a:p>
            <a:pPr marL="608958" lvl="1" indent="-304165">
              <a:lnSpc>
                <a:spcPct val="90000"/>
              </a:lnSpc>
            </a:pPr>
            <a:r>
              <a:rPr lang="en-US">
                <a:solidFill>
                  <a:srgbClr val="000000"/>
                </a:solidFill>
                <a:highlight>
                  <a:srgbClr val="FFFFFF"/>
                </a:highlight>
              </a:rPr>
              <a:t>Set up connections</a:t>
            </a:r>
          </a:p>
          <a:p>
            <a:pPr marL="608958" lvl="1" indent="-304165">
              <a:lnSpc>
                <a:spcPct val="90000"/>
              </a:lnSpc>
            </a:pPr>
            <a:r>
              <a:rPr lang="en-US">
                <a:solidFill>
                  <a:srgbClr val="000000"/>
                </a:solidFill>
                <a:highlight>
                  <a:srgbClr val="FFFFFF"/>
                </a:highlight>
              </a:rPr>
              <a:t>Test connections</a:t>
            </a:r>
          </a:p>
          <a:p>
            <a:pPr marL="608958" lvl="1" indent="-304165">
              <a:lnSpc>
                <a:spcPct val="90000"/>
              </a:lnSpc>
            </a:pPr>
            <a:r>
              <a:rPr lang="en-US">
                <a:solidFill>
                  <a:srgbClr val="000000"/>
                </a:solidFill>
                <a:highlight>
                  <a:srgbClr val="FFFFFF"/>
                </a:highlight>
              </a:rPr>
              <a:t>Cutover to production</a:t>
            </a:r>
          </a:p>
          <a:p>
            <a:pPr marL="304165" indent="-304165">
              <a:lnSpc>
                <a:spcPct val="90000"/>
              </a:lnSpc>
            </a:pPr>
            <a:r>
              <a:rPr lang="en-US" b="0">
                <a:solidFill>
                  <a:srgbClr val="000000"/>
                </a:solidFill>
                <a:highlight>
                  <a:srgbClr val="FFFFFF"/>
                </a:highlight>
              </a:rPr>
              <a:t>Send PHIN MS requests to </a:t>
            </a:r>
            <a:r>
              <a:rPr lang="en-US" b="0">
                <a:solidFill>
                  <a:srgbClr val="000000"/>
                </a:solidFill>
                <a:highlight>
                  <a:srgbClr val="FFFFFF"/>
                </a:highlight>
                <a:hlinkClick r:id="rId3"/>
              </a:rPr>
              <a:t>edx@cdc.gov</a:t>
            </a:r>
            <a:endParaRPr lang="en-US" b="0">
              <a:solidFill>
                <a:srgbClr val="000000"/>
              </a:solidFill>
              <a:highlight>
                <a:srgbClr val="FFFFFF"/>
              </a:highlight>
            </a:endParaRPr>
          </a:p>
          <a:p>
            <a:pPr marL="608958" lvl="1" indent="-304165">
              <a:lnSpc>
                <a:spcPct val="90000"/>
              </a:lnSpc>
            </a:pPr>
            <a:endParaRPr lang="en-US">
              <a:solidFill>
                <a:srgbClr val="000000"/>
              </a:solidFill>
              <a:highlight>
                <a:srgbClr val="FFFFFF"/>
              </a:highlight>
            </a:endParaRPr>
          </a:p>
          <a:p>
            <a:endParaRPr lang="en-US"/>
          </a:p>
          <a:p>
            <a:endParaRPr lang="en-US"/>
          </a:p>
        </p:txBody>
      </p:sp>
      <p:sp>
        <p:nvSpPr>
          <p:cNvPr id="4" name="Slide Number Placeholder 10">
            <a:extLst>
              <a:ext uri="{FF2B5EF4-FFF2-40B4-BE49-F238E27FC236}">
                <a16:creationId xmlns:a16="http://schemas.microsoft.com/office/drawing/2014/main" id="{85403B86-164C-A893-1778-3F54838D7618}"/>
              </a:ext>
              <a:ext uri="{C183D7F6-B498-43B3-948B-1728B52AA6E4}">
                <adec:decorative xmlns:adec="http://schemas.microsoft.com/office/drawing/2017/decorative" val="0"/>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Aptos" panose="020B0004020202020204"/>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1100523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50DDA-1D05-2C50-438F-ACB2240A2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1B0FB-AA81-B3A8-0B14-17D9D2E18D3E}"/>
              </a:ext>
            </a:extLst>
          </p:cNvPr>
          <p:cNvSpPr>
            <a:spLocks noGrp="1"/>
          </p:cNvSpPr>
          <p:nvPr>
            <p:ph type="title"/>
          </p:nvPr>
        </p:nvSpPr>
        <p:spPr>
          <a:xfrm>
            <a:off x="566058" y="4019041"/>
            <a:ext cx="11059884" cy="1162051"/>
          </a:xfrm>
        </p:spPr>
        <p:txBody>
          <a:bodyPr lIns="91440" tIns="45720" rIns="91440" bIns="45720" anchor="b"/>
          <a:lstStyle/>
          <a:p>
            <a:pPr lvl="0"/>
            <a:r>
              <a:rPr lang="en-US" b="0">
                <a:ea typeface="Calibri" panose="020F0502020204030204" pitchFamily="34" charset="0"/>
                <a:cs typeface="Calibri" panose="020F0502020204030204" pitchFamily="34" charset="0"/>
              </a:rPr>
              <a:t>2024 and 2025 NNDSS Annual Data Reconciliation Updates</a:t>
            </a:r>
          </a:p>
        </p:txBody>
      </p:sp>
      <p:sp>
        <p:nvSpPr>
          <p:cNvPr id="3" name="Text Placeholder 2">
            <a:extLst>
              <a:ext uri="{FF2B5EF4-FFF2-40B4-BE49-F238E27FC236}">
                <a16:creationId xmlns:a16="http://schemas.microsoft.com/office/drawing/2014/main" id="{A1FDA682-7980-CD91-CCF2-DFE6D3B3511D}"/>
              </a:ext>
            </a:extLst>
          </p:cNvPr>
          <p:cNvSpPr>
            <a:spLocks noGrp="1"/>
          </p:cNvSpPr>
          <p:nvPr>
            <p:ph type="body" idx="1"/>
          </p:nvPr>
        </p:nvSpPr>
        <p:spPr/>
        <p:txBody>
          <a:bodyPr/>
          <a:lstStyle/>
          <a:p>
            <a:r>
              <a:rPr lang="en-US"/>
              <a:t>Andrew Kuehl, MIT, PMP</a:t>
            </a:r>
          </a:p>
          <a:p>
            <a:r>
              <a:rPr lang="en-US"/>
              <a:t>Office of Public Health Data, Surveillance, and Technology </a:t>
            </a:r>
          </a:p>
        </p:txBody>
      </p:sp>
    </p:spTree>
    <p:extLst>
      <p:ext uri="{BB962C8B-B14F-4D97-AF65-F5344CB8AC3E}">
        <p14:creationId xmlns:p14="http://schemas.microsoft.com/office/powerpoint/2010/main" val="207430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11901-652A-BDE8-50D8-4FADA9CB527F}"/>
              </a:ext>
            </a:extLst>
          </p:cNvPr>
          <p:cNvSpPr>
            <a:spLocks noGrp="1"/>
          </p:cNvSpPr>
          <p:nvPr>
            <p:ph type="title"/>
          </p:nvPr>
        </p:nvSpPr>
        <p:spPr/>
        <p:txBody>
          <a:bodyPr lIns="121920" tIns="60960" rIns="121920" bIns="60960" anchor="b" anchorCtr="0"/>
          <a:lstStyle/>
          <a:p>
            <a:pPr>
              <a:lnSpc>
                <a:spcPct val="64543"/>
              </a:lnSpc>
            </a:pPr>
            <a:r>
              <a:rPr lang="en-US"/>
              <a:t>Key Dates from Reconciliation Calendar</a:t>
            </a:r>
          </a:p>
        </p:txBody>
      </p:sp>
      <p:sp>
        <p:nvSpPr>
          <p:cNvPr id="2" name="Text Placeholder 1">
            <a:extLst>
              <a:ext uri="{FF2B5EF4-FFF2-40B4-BE49-F238E27FC236}">
                <a16:creationId xmlns:a16="http://schemas.microsoft.com/office/drawing/2014/main" id="{CAD92833-AEF4-E42A-7BE1-7254A5C89AFA}"/>
              </a:ext>
            </a:extLst>
          </p:cNvPr>
          <p:cNvSpPr>
            <a:spLocks noGrp="1"/>
          </p:cNvSpPr>
          <p:nvPr>
            <p:ph type="body" sz="quarter" idx="10"/>
          </p:nvPr>
        </p:nvSpPr>
        <p:spPr/>
        <p:txBody>
          <a:bodyPr/>
          <a:lstStyle/>
          <a:p>
            <a:pPr>
              <a:lnSpc>
                <a:spcPct val="100000"/>
              </a:lnSpc>
              <a:buFont typeface="Wingdings" panose="05000000000000000000" pitchFamily="2" charset="2"/>
              <a:buChar char="ü"/>
            </a:pPr>
            <a:r>
              <a:rPr lang="en-US" b="0" dirty="0">
                <a:solidFill>
                  <a:srgbClr val="00853C"/>
                </a:solidFill>
                <a:latin typeface="Calibri"/>
                <a:cs typeface="Calibri"/>
              </a:rPr>
              <a:t>Feb 17: 	       Reconciliation kick-off and </a:t>
            </a:r>
            <a:r>
              <a:rPr lang="en-US" b="0" dirty="0" err="1">
                <a:solidFill>
                  <a:srgbClr val="00853C"/>
                </a:solidFill>
                <a:latin typeface="Calibri"/>
                <a:cs typeface="Calibri"/>
              </a:rPr>
              <a:t>eSHARE</a:t>
            </a:r>
            <a:endParaRPr lang="en-US" b="0" dirty="0">
              <a:solidFill>
                <a:srgbClr val="00853C"/>
              </a:solidFill>
              <a:latin typeface="Calibri"/>
              <a:cs typeface="Calibri"/>
            </a:endParaRPr>
          </a:p>
          <a:p>
            <a:pPr>
              <a:lnSpc>
                <a:spcPct val="100000"/>
              </a:lnSpc>
              <a:buFont typeface="Wingdings" panose="05000000000000000000" pitchFamily="2" charset="2"/>
              <a:buChar char="ü"/>
            </a:pPr>
            <a:r>
              <a:rPr lang="en-US" b="0" dirty="0">
                <a:solidFill>
                  <a:srgbClr val="00853C"/>
                </a:solidFill>
                <a:latin typeface="Calibri"/>
                <a:cs typeface="Calibri"/>
              </a:rPr>
              <a:t>Feb 18:	       Reconciliation module open for 2024</a:t>
            </a:r>
          </a:p>
          <a:p>
            <a:pPr>
              <a:lnSpc>
                <a:spcPct val="100000"/>
              </a:lnSpc>
              <a:buFont typeface="Wingdings" panose="05000000000000000000" pitchFamily="2" charset="2"/>
              <a:buChar char="ü"/>
            </a:pPr>
            <a:r>
              <a:rPr lang="en-US" b="0" dirty="0">
                <a:solidFill>
                  <a:srgbClr val="00853C"/>
                </a:solidFill>
                <a:latin typeface="Calibri"/>
                <a:cs typeface="Calibri"/>
              </a:rPr>
              <a:t>Mar 2:	       Reconciliation module open for 2025</a:t>
            </a:r>
            <a:endParaRPr lang="en-US" b="0" dirty="0">
              <a:solidFill>
                <a:srgbClr val="00853C"/>
              </a:solidFill>
              <a:cs typeface="Calibri" panose="020F0502020204030204" pitchFamily="34" charset="0"/>
            </a:endParaRPr>
          </a:p>
          <a:p>
            <a:pPr>
              <a:lnSpc>
                <a:spcPct val="100000"/>
              </a:lnSpc>
              <a:buFont typeface="Wingdings" panose="05000000000000000000" pitchFamily="2" charset="2"/>
              <a:buChar char="Ø"/>
            </a:pPr>
            <a:r>
              <a:rPr lang="en-US" dirty="0"/>
              <a:t>July 17: 	       CDC program databases closed</a:t>
            </a:r>
          </a:p>
          <a:p>
            <a:pPr>
              <a:lnSpc>
                <a:spcPct val="100000"/>
              </a:lnSpc>
              <a:buFont typeface="Wingdings" panose="05000000000000000000" pitchFamily="2" charset="2"/>
              <a:buChar char="Ø"/>
            </a:pPr>
            <a:r>
              <a:rPr lang="en-US" dirty="0"/>
              <a:t>August 7: 	       Lock STD data </a:t>
            </a:r>
            <a:endParaRPr lang="en-US" dirty="0">
              <a:cs typeface="Calibri" panose="020F0502020204030204" pitchFamily="34" charset="0"/>
            </a:endParaRPr>
          </a:p>
          <a:p>
            <a:pPr>
              <a:lnSpc>
                <a:spcPct val="100000"/>
              </a:lnSpc>
              <a:buFont typeface="Wingdings" panose="05000000000000000000" pitchFamily="2" charset="2"/>
              <a:buChar char="Ø"/>
            </a:pPr>
            <a:r>
              <a:rPr lang="en-US" dirty="0"/>
              <a:t>August 17:       STD Manager approval</a:t>
            </a:r>
            <a:endParaRPr lang="en-US" dirty="0">
              <a:cs typeface="Calibri" panose="020F0502020204030204" pitchFamily="34" charset="0"/>
            </a:endParaRPr>
          </a:p>
          <a:p>
            <a:pPr>
              <a:lnSpc>
                <a:spcPct val="100000"/>
              </a:lnSpc>
              <a:buFont typeface="Wingdings" panose="05000000000000000000" pitchFamily="2" charset="2"/>
              <a:buChar char="Ø"/>
            </a:pPr>
            <a:r>
              <a:rPr lang="en-US" b="1" dirty="0"/>
              <a:t>August 28:       State/Territorial Epidemiologist approvals </a:t>
            </a:r>
            <a:r>
              <a:rPr lang="en-US" dirty="0"/>
              <a:t>c</a:t>
            </a:r>
            <a:r>
              <a:rPr lang="en-US" b="1" dirty="0"/>
              <a:t>omplete</a:t>
            </a:r>
            <a:endParaRPr lang="en-US" b="1" dirty="0">
              <a:cs typeface="Calibri" panose="020F0502020204030204" pitchFamily="34" charset="0"/>
            </a:endParaRPr>
          </a:p>
          <a:p>
            <a:pPr>
              <a:lnSpc>
                <a:spcPct val="66265"/>
              </a:lnSpc>
            </a:pPr>
            <a:endParaRPr lang="en-US" dirty="0">
              <a:cs typeface="Calibri" panose="020F0502020204030204" pitchFamily="34" charset="0"/>
            </a:endParaRPr>
          </a:p>
        </p:txBody>
      </p:sp>
      <p:sp>
        <p:nvSpPr>
          <p:cNvPr id="4" name="Slide Number Placeholder 10">
            <a:extLst>
              <a:ext uri="{FF2B5EF4-FFF2-40B4-BE49-F238E27FC236}">
                <a16:creationId xmlns:a16="http://schemas.microsoft.com/office/drawing/2014/main" id="{53DAAF0E-DD47-4700-632D-12BF4A774FC4}"/>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Aptos" panose="020B0004020202020204"/>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9180351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DB4AC-CA9C-62AE-ECAF-E461511A5D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E0F0DC-0493-5687-D879-0E8CA6EBA84E}"/>
              </a:ext>
              <a:ext uri="{C183D7F6-B498-43B3-948B-1728B52AA6E4}">
                <adec:decorative xmlns:adec="http://schemas.microsoft.com/office/drawing/2017/decorative" val="1"/>
              </a:ext>
            </a:extLst>
          </p:cNvPr>
          <p:cNvSpPr>
            <a:spLocks noGrp="1"/>
          </p:cNvSpPr>
          <p:nvPr>
            <p:ph type="title"/>
          </p:nvPr>
        </p:nvSpPr>
        <p:spPr/>
        <p:txBody>
          <a:bodyPr lIns="91440" tIns="45720" rIns="91440" bIns="45720" anchor="b" anchorCtr="0"/>
          <a:lstStyle/>
          <a:p>
            <a:r>
              <a:rPr lang="en-US" sz="3700">
                <a:latin typeface="Calibri"/>
                <a:ea typeface="Calibri"/>
                <a:cs typeface="Calibri"/>
              </a:rPr>
              <a:t>Reporting Exceptions</a:t>
            </a:r>
            <a:endParaRPr lang="en-US"/>
          </a:p>
        </p:txBody>
      </p:sp>
      <p:sp>
        <p:nvSpPr>
          <p:cNvPr id="7" name="Content Placeholder 2">
            <a:extLst>
              <a:ext uri="{FF2B5EF4-FFF2-40B4-BE49-F238E27FC236}">
                <a16:creationId xmlns:a16="http://schemas.microsoft.com/office/drawing/2014/main" id="{12DDADC2-4BA1-6D8C-AC30-9200EA15C3A0}"/>
              </a:ext>
              <a:ext uri="{C183D7F6-B498-43B3-948B-1728B52AA6E4}">
                <adec:decorative xmlns:adec="http://schemas.microsoft.com/office/drawing/2017/decorative" val="1"/>
              </a:ext>
            </a:extLst>
          </p:cNvPr>
          <p:cNvSpPr txBox="1">
            <a:spLocks/>
          </p:cNvSpPr>
          <p:nvPr/>
        </p:nvSpPr>
        <p:spPr>
          <a:xfrm>
            <a:off x="990599" y="1562715"/>
            <a:ext cx="10591801" cy="4777533"/>
          </a:xfrm>
          <a:prstGeom prst="rect">
            <a:avLst/>
          </a:prstGeom>
        </p:spPr>
        <p:txBody>
          <a:bodyPr lIns="91440" tIns="45720" rIns="91440" bIns="45720" anchor="t">
            <a:normAutofit fontScale="62500" lnSpcReduction="20000"/>
          </a:bodyPr>
          <a:lst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4250" b="1" dirty="0">
                <a:latin typeface="Calibri"/>
                <a:ea typeface="Calibri"/>
                <a:cs typeface="Calibri"/>
              </a:rPr>
              <a:t>Important reminder:</a:t>
            </a:r>
            <a:r>
              <a:rPr lang="en-US" sz="4250" dirty="0">
                <a:latin typeface="Calibri"/>
                <a:ea typeface="Calibri"/>
                <a:cs typeface="Calibri"/>
              </a:rPr>
              <a:t> Jurisdictions should review reporting exceptions before final state/territorial epi approval.</a:t>
            </a:r>
            <a:endParaRPr lang="en-US" dirty="0"/>
          </a:p>
          <a:p>
            <a:pPr marL="456565" indent="-456565"/>
            <a:r>
              <a:rPr lang="en-US" sz="4250" dirty="0">
                <a:latin typeface="Calibri"/>
                <a:ea typeface="Calibri"/>
                <a:cs typeface="Calibri"/>
              </a:rPr>
              <a:t>Review 2024 and 2025 reporting exceptions in the MVPS portal and confirm accuracy</a:t>
            </a:r>
          </a:p>
          <a:p>
            <a:pPr marL="456565" indent="-456565"/>
            <a:r>
              <a:rPr lang="en-US" sz="4250" dirty="0">
                <a:latin typeface="Calibri"/>
                <a:ea typeface="Calibri"/>
                <a:cs typeface="Calibri"/>
              </a:rPr>
              <a:t>Email </a:t>
            </a:r>
            <a:r>
              <a:rPr lang="en-US" sz="4250" b="1" dirty="0">
                <a:latin typeface="Calibri"/>
                <a:ea typeface="Calibri"/>
                <a:cs typeface="Calibri"/>
                <a:hlinkClick r:id="rId3">
                  <a:extLst>
                    <a:ext uri="{A12FA001-AC4F-418D-AE19-62706E023703}">
                      <ahyp:hlinkClr xmlns:ahyp="http://schemas.microsoft.com/office/drawing/2018/hyperlinkcolor" val="tx"/>
                    </a:ext>
                  </a:extLst>
                </a:hlinkClick>
              </a:rPr>
              <a:t>edx@cdc.gov</a:t>
            </a:r>
            <a:r>
              <a:rPr lang="en-US" sz="4250" b="1" dirty="0">
                <a:latin typeface="Calibri"/>
                <a:ea typeface="Calibri"/>
                <a:cs typeface="Calibri"/>
              </a:rPr>
              <a:t> </a:t>
            </a:r>
            <a:r>
              <a:rPr lang="en-US" sz="4250" dirty="0">
                <a:latin typeface="Calibri"/>
                <a:ea typeface="Calibri"/>
                <a:cs typeface="Calibri"/>
              </a:rPr>
              <a:t>(subject: “Reporting Exceptions”) to request additions, deletions, or corrections.</a:t>
            </a:r>
            <a:endParaRPr lang="en-US" sz="3000" dirty="0">
              <a:ea typeface="Calibri"/>
              <a:cs typeface="Calibri"/>
            </a:endParaRPr>
          </a:p>
          <a:p>
            <a:pPr marL="456565" indent="-456565"/>
            <a:r>
              <a:rPr lang="en-US" sz="4300" dirty="0">
                <a:latin typeface="Calibri"/>
                <a:ea typeface="Calibri"/>
                <a:cs typeface="Calibri"/>
                <a:hlinkClick r:id="rId4"/>
              </a:rPr>
              <a:t>Reconciliation User Guide</a:t>
            </a:r>
            <a:r>
              <a:rPr lang="en-US" sz="4300" dirty="0">
                <a:latin typeface="Calibri"/>
                <a:ea typeface="Calibri"/>
                <a:cs typeface="Calibri"/>
              </a:rPr>
              <a:t> includes </a:t>
            </a:r>
          </a:p>
          <a:p>
            <a:pPr marL="0" indent="0">
              <a:buNone/>
            </a:pPr>
            <a:r>
              <a:rPr lang="en-US" sz="4300" dirty="0">
                <a:latin typeface="Calibri"/>
                <a:ea typeface="Calibri"/>
                <a:cs typeface="Calibri"/>
              </a:rPr>
              <a:t>      additional guidance beginning </a:t>
            </a:r>
          </a:p>
          <a:p>
            <a:pPr marL="0" indent="0">
              <a:buNone/>
            </a:pPr>
            <a:r>
              <a:rPr lang="en-US" sz="4300" dirty="0">
                <a:latin typeface="Calibri"/>
                <a:ea typeface="Calibri"/>
                <a:cs typeface="Calibri"/>
              </a:rPr>
              <a:t>      on page 16.</a:t>
            </a:r>
          </a:p>
          <a:p>
            <a:pPr marL="0" indent="0">
              <a:buNone/>
            </a:pPr>
            <a:endParaRPr lang="en-US" sz="4250" i="1" dirty="0">
              <a:latin typeface="Calibri"/>
              <a:ea typeface="Calibri"/>
              <a:cs typeface="Calibri"/>
            </a:endParaRPr>
          </a:p>
          <a:p>
            <a:pPr marL="0" indent="0">
              <a:spcBef>
                <a:spcPts val="3600"/>
              </a:spcBef>
              <a:buNone/>
            </a:pPr>
            <a:r>
              <a:rPr lang="en-US" sz="3400" dirty="0">
                <a:latin typeface="Calibri"/>
                <a:ea typeface="Calibri"/>
                <a:cs typeface="Calibri"/>
              </a:rPr>
              <a:t>  </a:t>
            </a:r>
            <a:r>
              <a:rPr lang="en-US" sz="3400" i="1" dirty="0">
                <a:latin typeface="Calibri"/>
                <a:ea typeface="Calibri"/>
                <a:cs typeface="Calibri"/>
              </a:rPr>
              <a:t>Exception updates submitted after data is finalized may not be incorporated.</a:t>
            </a:r>
            <a:endParaRPr lang="en-US" sz="3400" i="1" dirty="0">
              <a:ea typeface="Calibri"/>
              <a:cs typeface="Calibri"/>
            </a:endParaRPr>
          </a:p>
        </p:txBody>
      </p:sp>
      <p:pic>
        <p:nvPicPr>
          <p:cNvPr id="1026" name="Picture 2" descr="The image is a screenshot illustrating how reporting exceptions are displayed to jurisdiction users in the MVPS portal.">
            <a:extLst>
              <a:ext uri="{FF2B5EF4-FFF2-40B4-BE49-F238E27FC236}">
                <a16:creationId xmlns:a16="http://schemas.microsoft.com/office/drawing/2014/main" id="{5EDBD475-99F0-AF56-0799-D5C3A091CCE5}"/>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3383" y="3626873"/>
            <a:ext cx="5155966" cy="20279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Yellow warning triangle with black exclamation point within the triangle.">
            <a:extLst>
              <a:ext uri="{FF2B5EF4-FFF2-40B4-BE49-F238E27FC236}">
                <a16:creationId xmlns:a16="http://schemas.microsoft.com/office/drawing/2014/main" id="{3CC0CA14-FFF4-3C92-ED09-515BFB83B37D}"/>
              </a:ex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390" y="5784472"/>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0">
            <a:extLst>
              <a:ext uri="{FF2B5EF4-FFF2-40B4-BE49-F238E27FC236}">
                <a16:creationId xmlns:a16="http://schemas.microsoft.com/office/drawing/2014/main" id="{3C411C44-93D5-C8C8-2B89-9BE3D02F8F8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Aptos" panose="020B0004020202020204"/>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3191742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9684A-635C-CD5B-2483-E68B7A7532ED}"/>
              </a:ext>
            </a:extLst>
          </p:cNvPr>
          <p:cNvSpPr>
            <a:spLocks noGrp="1"/>
          </p:cNvSpPr>
          <p:nvPr>
            <p:ph type="title"/>
          </p:nvPr>
        </p:nvSpPr>
        <p:spPr/>
        <p:txBody>
          <a:bodyPr vert="horz" lIns="121920" tIns="60960" rIns="121920" bIns="60960" rtlCol="0" anchor="b" anchorCtr="0">
            <a:normAutofit/>
          </a:bodyPr>
          <a:lstStyle/>
          <a:p>
            <a:pPr>
              <a:lnSpc>
                <a:spcPct val="68681"/>
              </a:lnSpc>
            </a:pPr>
            <a:r>
              <a:rPr lang="en-US"/>
              <a:t>Reconciliation Support</a:t>
            </a:r>
          </a:p>
        </p:txBody>
      </p:sp>
      <p:sp>
        <p:nvSpPr>
          <p:cNvPr id="2" name="Text Placeholder 1">
            <a:extLst>
              <a:ext uri="{FF2B5EF4-FFF2-40B4-BE49-F238E27FC236}">
                <a16:creationId xmlns:a16="http://schemas.microsoft.com/office/drawing/2014/main" id="{F7A52FF0-197C-0F97-9D27-C1B6E81FB3B2}"/>
              </a:ext>
            </a:extLst>
          </p:cNvPr>
          <p:cNvSpPr>
            <a:spLocks noGrp="1"/>
          </p:cNvSpPr>
          <p:nvPr>
            <p:ph type="body" sz="quarter" idx="10"/>
          </p:nvPr>
        </p:nvSpPr>
        <p:spPr>
          <a:xfrm>
            <a:off x="609600" y="1826607"/>
            <a:ext cx="10972800" cy="4176467"/>
          </a:xfrm>
        </p:spPr>
        <p:txBody>
          <a:bodyPr/>
          <a:lstStyle/>
          <a:p>
            <a:pPr>
              <a:lnSpc>
                <a:spcPct val="100000"/>
              </a:lnSpc>
            </a:pPr>
            <a:r>
              <a:rPr lang="en-US" sz="3200"/>
              <a:t>CDC’s NNDSS team is available to assist with 2024 and 2025 reconciliation</a:t>
            </a:r>
          </a:p>
          <a:p>
            <a:pPr>
              <a:lnSpc>
                <a:spcPct val="100000"/>
              </a:lnSpc>
            </a:pPr>
            <a:r>
              <a:rPr lang="en-US" sz="3200"/>
              <a:t>Email </a:t>
            </a:r>
            <a:r>
              <a:rPr lang="en-US" sz="3200">
                <a:hlinkClick r:id="rId3"/>
              </a:rPr>
              <a:t>edx@cdc.gov</a:t>
            </a:r>
            <a:r>
              <a:rPr lang="en-US" sz="3200"/>
              <a:t> with “Reconciliation” in the subject line</a:t>
            </a:r>
            <a:endParaRPr lang="en-US" sz="3200">
              <a:cs typeface="Calibri" panose="020F0502020204030204" pitchFamily="34" charset="0"/>
            </a:endParaRPr>
          </a:p>
          <a:p>
            <a:pPr marL="0" indent="0">
              <a:lnSpc>
                <a:spcPct val="70512"/>
              </a:lnSpc>
              <a:buNone/>
            </a:pPr>
            <a:endParaRPr lang="en-US">
              <a:cs typeface="Calibri" panose="020F0502020204030204" pitchFamily="34" charset="0"/>
            </a:endParaRPr>
          </a:p>
        </p:txBody>
      </p:sp>
      <p:pic>
        <p:nvPicPr>
          <p:cNvPr id="4" name="Picture 3" descr="Send email icon">
            <a:extLst>
              <a:ext uri="{FF2B5EF4-FFF2-40B4-BE49-F238E27FC236}">
                <a16:creationId xmlns:a16="http://schemas.microsoft.com/office/drawing/2014/main" id="{8DBE4F13-F27C-E070-0E64-90DD15F1395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909515" y="3705831"/>
            <a:ext cx="2372971" cy="2518255"/>
          </a:xfrm>
          <a:prstGeom prst="rect">
            <a:avLst/>
          </a:prstGeom>
        </p:spPr>
      </p:pic>
      <p:sp>
        <p:nvSpPr>
          <p:cNvPr id="5" name="Slide Number Placeholder 10">
            <a:extLst>
              <a:ext uri="{FF2B5EF4-FFF2-40B4-BE49-F238E27FC236}">
                <a16:creationId xmlns:a16="http://schemas.microsoft.com/office/drawing/2014/main" id="{FD1000EF-C8CA-34E1-8F1B-816296E82566}"/>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Aptos" panose="020B0004020202020204"/>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4509177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7C4E8-7F66-6F3B-1A41-3EFDAA20C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66062-9ED8-1187-1904-F03176796ED3}"/>
              </a:ext>
            </a:extLst>
          </p:cNvPr>
          <p:cNvSpPr>
            <a:spLocks noGrp="1"/>
          </p:cNvSpPr>
          <p:nvPr>
            <p:ph type="title"/>
          </p:nvPr>
        </p:nvSpPr>
        <p:spPr>
          <a:xfrm>
            <a:off x="566058" y="4019041"/>
            <a:ext cx="11059884" cy="1162051"/>
          </a:xfrm>
        </p:spPr>
        <p:txBody>
          <a:bodyPr lIns="91440" tIns="45720" rIns="91440" bIns="45720" anchor="b"/>
          <a:lstStyle/>
          <a:p>
            <a:pPr lvl="0"/>
            <a:r>
              <a:rPr lang="en-US" b="0">
                <a:ea typeface="Calibri" panose="020F0502020204030204" pitchFamily="34" charset="0"/>
                <a:cs typeface="Calibri" panose="020F0502020204030204" pitchFamily="34" charset="0"/>
              </a:rPr>
              <a:t>Generic v3 Updates</a:t>
            </a:r>
          </a:p>
        </p:txBody>
      </p:sp>
      <p:sp>
        <p:nvSpPr>
          <p:cNvPr id="3" name="Text Placeholder 2">
            <a:extLst>
              <a:ext uri="{FF2B5EF4-FFF2-40B4-BE49-F238E27FC236}">
                <a16:creationId xmlns:a16="http://schemas.microsoft.com/office/drawing/2014/main" id="{8C8ADB4F-B2E1-7C14-5CE1-B1E314A0F5D6}"/>
              </a:ext>
            </a:extLst>
          </p:cNvPr>
          <p:cNvSpPr>
            <a:spLocks noGrp="1"/>
          </p:cNvSpPr>
          <p:nvPr>
            <p:ph type="body" idx="1"/>
          </p:nvPr>
        </p:nvSpPr>
        <p:spPr/>
        <p:txBody>
          <a:bodyPr/>
          <a:lstStyle/>
          <a:p>
            <a:r>
              <a:rPr lang="en-US"/>
              <a:t>Peter Boersma, MPH</a:t>
            </a:r>
          </a:p>
          <a:p>
            <a:r>
              <a:rPr lang="en-US"/>
              <a:t>Office of Public Health Data, Surveillance, and Technology </a:t>
            </a:r>
          </a:p>
        </p:txBody>
      </p:sp>
    </p:spTree>
    <p:extLst>
      <p:ext uri="{BB962C8B-B14F-4D97-AF65-F5344CB8AC3E}">
        <p14:creationId xmlns:p14="http://schemas.microsoft.com/office/powerpoint/2010/main" val="219581011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10CC48A510A64E9EDE79D1DCB94891" ma:contentTypeVersion="7" ma:contentTypeDescription="Create a new document." ma:contentTypeScope="" ma:versionID="f73fa3d24602b91983179614ad86558b">
  <xsd:schema xmlns:xsd="http://www.w3.org/2001/XMLSchema" xmlns:xs="http://www.w3.org/2001/XMLSchema" xmlns:p="http://schemas.microsoft.com/office/2006/metadata/properties" xmlns:ns2="ae47a4dc-bad2-467d-ae3b-b3fce59ebe25" targetNamespace="http://schemas.microsoft.com/office/2006/metadata/properties" ma:root="true" ma:fieldsID="7d4f60b5317cc76b2420ed2cb77e960a" ns2:_="">
    <xsd:import namespace="ae47a4dc-bad2-467d-ae3b-b3fce59ebe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7a4dc-bad2-467d-ae3b-b3fce59eb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2D5395-6F9A-41CF-BDB4-ABF080ACDD29}">
  <ds:schemaRefs>
    <ds:schemaRef ds:uri="http://schemas.microsoft.com/sharepoint/v3/contenttype/forms"/>
  </ds:schemaRefs>
</ds:datastoreItem>
</file>

<file path=customXml/itemProps2.xml><?xml version="1.0" encoding="utf-8"?>
<ds:datastoreItem xmlns:ds="http://schemas.openxmlformats.org/officeDocument/2006/customXml" ds:itemID="{EBCC3362-F6C5-4CEC-A16A-8AC166271151}">
  <ds:schemaRefs>
    <ds:schemaRef ds:uri="ae47a4dc-bad2-467d-ae3b-b3fce59ebe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DF32CE-310C-4BDD-87AE-8B54CBE65A8A}">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ae47a4dc-bad2-467d-ae3b-b3fce59ebe25"/>
    <ds:schemaRef ds:uri="http://schemas.microsoft.com/office/infopath/2007/PartnerControls"/>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105</TotalTime>
  <Words>910</Words>
  <Application>Microsoft Office PowerPoint</Application>
  <PresentationFormat>Widescreen</PresentationFormat>
  <Paragraphs>171</Paragraphs>
  <Slides>23</Slides>
  <Notes>23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Aptos</vt:lpstr>
      <vt:lpstr>Aptos Display</vt:lpstr>
      <vt:lpstr>Arial</vt:lpstr>
      <vt:lpstr>AvenirNext LT Pro Regular</vt:lpstr>
      <vt:lpstr>Calibri</vt:lpstr>
      <vt:lpstr>Century Gothic</vt:lpstr>
      <vt:lpstr>Myriad Web Pro</vt:lpstr>
      <vt:lpstr>Source Sans Pro</vt:lpstr>
      <vt:lpstr>Visuelt Pro Light</vt:lpstr>
      <vt:lpstr>Wingdings</vt:lpstr>
      <vt:lpstr>office theme</vt:lpstr>
      <vt:lpstr>1_NCEH_ATSDR_combined</vt:lpstr>
      <vt:lpstr>2_NCEH_ATSDR_combined</vt:lpstr>
      <vt:lpstr>NNDSS eSHARE April 2026 Webinar</vt:lpstr>
      <vt:lpstr>Agenda</vt:lpstr>
      <vt:lpstr>PHIN MS Update</vt:lpstr>
      <vt:lpstr>PHIN MS Update X</vt:lpstr>
      <vt:lpstr>2024 and 2025 NNDSS Annual Data Reconciliation Updates</vt:lpstr>
      <vt:lpstr>Key Dates from Reconciliation Calendar</vt:lpstr>
      <vt:lpstr>Reporting Exceptions</vt:lpstr>
      <vt:lpstr>Reconciliation Support</vt:lpstr>
      <vt:lpstr>Generic v3 Updates</vt:lpstr>
      <vt:lpstr>Pilot-Ready Generic v3 Message Mapping   Guide (MMG)</vt:lpstr>
      <vt:lpstr>Pilot-Ready Generic v3 MMG </vt:lpstr>
      <vt:lpstr>Generic v2 to Generic v3 Crosswalk</vt:lpstr>
      <vt:lpstr>Supplemental Guidance </vt:lpstr>
      <vt:lpstr>Additional Updates</vt:lpstr>
      <vt:lpstr>Generic v3 Pilot Details</vt:lpstr>
      <vt:lpstr>Generic v3 Pilot</vt:lpstr>
      <vt:lpstr>Data Elements In Generic v3 Pilot</vt:lpstr>
      <vt:lpstr>Conditions For Generic v3 Pilot*</vt:lpstr>
      <vt:lpstr>Pilot Steps</vt:lpstr>
      <vt:lpstr>Future Condition-Specific Pilots</vt:lpstr>
      <vt:lpstr>Request To Join The Pilot!</vt:lpstr>
      <vt:lpstr> Questions &amp; Answers 3</vt:lpstr>
      <vt:lpstr>Q &amp; A 3</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April 2026</dc:title>
  <dc:subject>NNDSS eShare April 2026 Webinar - PHIN MS, Annual Reconcilation of 2024 -2025 NNDSS Data, and Generic V3 Updates</dc:subject>
  <dc:creator>CDC</dc:creator>
  <cp:keywords>eSHARE, NNDSS, National Notifiable Diseases Surveillance System, Public Health Information Network Message System, MVPS Portal, PHIN MS, Generic v3, Generic Version 3, Gen v3, Update, Message Mapping Guides, Pilot, Pilot-Ready, Sunset, Mercury S3, SFTP, API, Option, Connections, Tests, Reconciliation, Reporting Exception, Guidance, MMWR, Public, State, Local, Health, Agency, Outbreak, Value Set, Data Elements, Description,Crosswork, Guidance, Implementation, STLTS, CDC Programs, Pilot Details, Core, Provisioning, Conditions, Future Condition Specific, Timeline</cp:keywords>
  <cp:lastModifiedBy>Laspina, Michael (CDC/OD/OPHDST)</cp:lastModifiedBy>
  <cp:revision>11</cp:revision>
  <dcterms:created xsi:type="dcterms:W3CDTF">2026-01-20T22:43:22Z</dcterms:created>
  <dcterms:modified xsi:type="dcterms:W3CDTF">2026-05-06T13:36:21Z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0x010100F010CC48A510A64E9EDE79D1DCB94891</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2026-01-20T22:43:33Z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428d5fa8-f76a-41bf-8393-12721c2c4806</vt:lpwstr>
  </property>
  <property fmtid="{D5CDD505-2E9C-101B-9397-08002B2CF9AE}" pid="10" name="MSIP_Label_7b94a7b8-f06c-4dfe-bdcc-9b548fd58c31_ContentBits">
    <vt:lpwstr>0</vt:lpwstr>
  </property>
  <property fmtid="{D5CDD505-2E9C-101B-9397-08002B2CF9AE}" pid="11" name="MSIP_Label_7b94a7b8-f06c-4dfe-bdcc-9b548fd58c31_Tag">
    <vt:lpwstr>10, 0, 1, 2</vt:lpwstr>
  </property>
</Properties>
</file>