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notesSlides/notesSlide24.xml" ContentType="application/vnd.openxmlformats-officedocument.presentationml.notesSlide+xml"/>
  <Override PartName="/ppt/ink/ink2.xml" ContentType="application/inkml+xml"/>
  <Override PartName="/ppt/notesSlides/notesSlide25.xml" ContentType="application/vnd.openxmlformats-officedocument.presentationml.notesSlide+xml"/>
  <Override PartName="/ppt/ink/ink3.xml" ContentType="application/inkml+xml"/>
  <Override PartName="/ppt/ink/ink4.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5.xml" ContentType="application/inkml+xml"/>
  <Override PartName="/ppt/ink/ink6.xml" ContentType="application/inkml+xml"/>
  <Override PartName="/ppt/notesSlides/notesSlide2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33.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5"/>
    <p:sldMasterId id="2147483888" r:id="rId6"/>
    <p:sldMasterId id="2147483898" r:id="rId7"/>
    <p:sldMasterId id="2147483914" r:id="rId8"/>
    <p:sldMasterId id="2147483937" r:id="rId9"/>
    <p:sldMasterId id="2147483959" r:id="rId10"/>
  </p:sldMasterIdLst>
  <p:notesMasterIdLst>
    <p:notesMasterId r:id="rId50"/>
  </p:notesMasterIdLst>
  <p:handoutMasterIdLst>
    <p:handoutMasterId r:id="rId51"/>
  </p:handoutMasterIdLst>
  <p:sldIdLst>
    <p:sldId id="2147482200" r:id="rId11"/>
    <p:sldId id="2147482215" r:id="rId12"/>
    <p:sldId id="2147474079" r:id="rId13"/>
    <p:sldId id="2147482427" r:id="rId14"/>
    <p:sldId id="2147482395" r:id="rId15"/>
    <p:sldId id="2147474127" r:id="rId16"/>
    <p:sldId id="2147474128" r:id="rId17"/>
    <p:sldId id="2147474122" r:id="rId18"/>
    <p:sldId id="2147474130" r:id="rId19"/>
    <p:sldId id="2147474123" r:id="rId20"/>
    <p:sldId id="2147474131" r:id="rId21"/>
    <p:sldId id="2147474132" r:id="rId22"/>
    <p:sldId id="2147474118" r:id="rId23"/>
    <p:sldId id="2147474125" r:id="rId24"/>
    <p:sldId id="2147474117" r:id="rId25"/>
    <p:sldId id="2147474116" r:id="rId26"/>
    <p:sldId id="2147474115" r:id="rId27"/>
    <p:sldId id="2147474114" r:id="rId28"/>
    <p:sldId id="2147474113" r:id="rId29"/>
    <p:sldId id="2147474112" r:id="rId30"/>
    <p:sldId id="2147474111" r:id="rId31"/>
    <p:sldId id="2147474110" r:id="rId32"/>
    <p:sldId id="2147474109" r:id="rId33"/>
    <p:sldId id="2147474108" r:id="rId34"/>
    <p:sldId id="2147474107" r:id="rId35"/>
    <p:sldId id="2147474106" r:id="rId36"/>
    <p:sldId id="2147474105" r:id="rId37"/>
    <p:sldId id="2147474104" r:id="rId38"/>
    <p:sldId id="2147474103" r:id="rId39"/>
    <p:sldId id="2147474102" r:id="rId40"/>
    <p:sldId id="2147474101" r:id="rId41"/>
    <p:sldId id="2147474100" r:id="rId42"/>
    <p:sldId id="2147474099" r:id="rId43"/>
    <p:sldId id="2147474098" r:id="rId44"/>
    <p:sldId id="2147474097" r:id="rId45"/>
    <p:sldId id="2147474096" r:id="rId46"/>
    <p:sldId id="2147474095" r:id="rId47"/>
    <p:sldId id="259" r:id="rId48"/>
    <p:sldId id="269" r:id="rId49"/>
  </p:sldIdLst>
  <p:sldSz cx="9144000" cy="5143500" type="screen16x9"/>
  <p:notesSz cx="7315200" cy="9601200"/>
  <p:embeddedFontLst>
    <p:embeddedFont>
      <p:font typeface="Corbel" panose="020B0503020204020204" pitchFamily="34" charset="0"/>
      <p:regular r:id="rId52"/>
      <p:bold r:id="rId53"/>
      <p:italic r:id="rId54"/>
      <p:boldItalic r:id="rId55"/>
    </p:embeddedFont>
    <p:embeddedFont>
      <p:font typeface="Myriad Web Pro" panose="020B0604020202020204" charset="0"/>
      <p:regular r:id="rId56"/>
      <p:bold r:id="rId57"/>
      <p:italic r:id="rId58"/>
      <p:boldItalic r:id="rId5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A78F0B-3829-829C-C02A-548954592B64}" name="Kuehl, Andrew (CDC/OD/OPHDST)" initials="AK" userId="S::vhi6@cdc.gov::df8d8e7b-d269-42a8-ba06-906f5adfad6f" providerId="AD"/>
  <p188:author id="{056B962A-ACDA-C25D-2DFA-B6F1CD0CC231}" name="Wyton, Pamela D. (Pam) (ATSDR/OCOM) (CTR)" initials="WPD(((" userId="S::pdw3@cdc.gov::585746ef-ed6a-43e3-99e9-95aa7bb69c77" providerId="AD"/>
  <p188:author id="{CEDAD538-4D1E-9512-7369-71E42DB54DC3}" name="Brown, Desiree M. (CDC/OD/OPHDST)" initials="DB" userId="S::jwu1@cdc.gov::65426537-82f4-4a29-8425-9c2ba3f1e26a" providerId="AD"/>
  <p188:author id="{8039F145-B6D7-CCFA-2C92-4A146537DF40}" name="Cook, Courtney (CDC/OD/OPHDST)" initials="CC" userId="S::uns6@cdc.gov::08c979db-b175-4a23-a7b3-d60911f2ecd1" providerId="AD"/>
  <p188:author id="{C321304D-97D6-3641-5CB4-51F83844D102}" name="Hughes, Keaton (CDC/OD/OPHDST)" initials="" userId="S::qwy4@cdc.gov::d8ce0660-66bf-4d9b-b954-4737fa7010ce"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99A8469A-7D20-0DCC-3D98-F4D741751B82}" name="McIntyre, Anne F. (CDC/OD/OPHDST)" initials="M(" userId="S::zat4@cdc.gov::d6bb9fc0-9a61-41c9-8260-614f83485ea6" providerId="AD"/>
  <p188:author id="{FF607D9C-F68C-A651-98E0-9024D1006BBA}" name="Boehmert, Renee (CDC/OD/OPHDST)" initials="RB" userId="S::unn4@cdc.gov::9dae2290-a5da-46c1-a620-6a5c4d3997c2" providerId="AD"/>
  <p188:author id="{E97215BE-457A-B0F7-EAC3-3A8AEDA643C2}" name="Lowery, Debra (CDC/IOD/OC)" initials="L(" userId="S::wzi7@cdc.gov::dcb381a2-fed9-4f25-97a8-dd5a0cc7b66f" providerId="AD"/>
  <p188:author id="{643A7AD9-02B1-B372-B694-D211CCE4C4EB}" name="Robinson, Tamara (CDC/OD/OPHDST) (CTR)" initials="TR" userId="S::okf9@cdc.gov::a16a7704-10a4-405e-9d16-ecfeead0d373"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6DC"/>
    <a:srgbClr val="000000"/>
    <a:srgbClr val="0057B7"/>
    <a:srgbClr val="164380"/>
    <a:srgbClr val="1C56A4"/>
    <a:srgbClr val="1E5DB2"/>
    <a:srgbClr val="194D93"/>
    <a:srgbClr val="FFFFFF"/>
    <a:srgbClr val="1A4F96"/>
    <a:srgbClr val="1E5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9A415-0FD6-429D-A587-9CE0D9B7C9FF}" v="7" dt="2026-03-03T15:27:10.256"/>
    <p1510:client id="{BF3065D0-0D70-4137-B338-2530DAB101FB}" v="1067" dt="2026-03-03T14:16:54.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72"/>
      </p:cViewPr>
      <p:guideLst>
        <p:guide orient="horz" pos="564"/>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font" Target="fonts/font2.fntdata"/><Relationship Id="rId58" Type="http://schemas.openxmlformats.org/officeDocument/2006/relationships/font" Target="fonts/font7.fntdata"/><Relationship Id="rId66"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font" Target="fonts/font8.fntdata"/><Relationship Id="rId67" Type="http://schemas.microsoft.com/office/2018/10/relationships/authors" Targe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font" Target="fonts/font6.fntdata"/><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font" Target="fonts/font1.fntdata"/><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Pauline D. (CDC/OD/OPHDST)" userId="139a64d6-5d38-4f83-9b55-e137e3af6b22" providerId="ADAL" clId="{9548EAC8-4618-4970-B4AD-8B4159955150}"/>
    <pc:docChg chg="delSld">
      <pc:chgData name="Hunter, Pauline D. (CDC/OD/OPHDST)" userId="139a64d6-5d38-4f83-9b55-e137e3af6b22" providerId="ADAL" clId="{9548EAC8-4618-4970-B4AD-8B4159955150}" dt="2026-03-03T14:18:06.449" v="0" actId="47"/>
      <pc:docMkLst>
        <pc:docMk/>
      </pc:docMkLst>
      <pc:sldChg chg="del">
        <pc:chgData name="Hunter, Pauline D. (CDC/OD/OPHDST)" userId="139a64d6-5d38-4f83-9b55-e137e3af6b22" providerId="ADAL" clId="{9548EAC8-4618-4970-B4AD-8B4159955150}" dt="2026-03-03T14:18:06.449" v="0" actId="47"/>
        <pc:sldMkLst>
          <pc:docMk/>
          <pc:sldMk cId="3617399432" sldId="2147482428"/>
        </pc:sldMkLst>
      </pc:sldChg>
    </pc:docChg>
  </pc:docChgLst>
  <pc:docChgLst>
    <pc:chgData name="Robinson, Tamara (CDC/OD/OPHDST) (CTR)" userId="a16a7704-10a4-405e-9d16-ecfeead0d373" providerId="ADAL" clId="{730D1B98-A12E-4B95-A873-1E5FF1679918}"/>
    <pc:docChg chg="undo custSel modSld">
      <pc:chgData name="Robinson, Tamara (CDC/OD/OPHDST) (CTR)" userId="a16a7704-10a4-405e-9d16-ecfeead0d373" providerId="ADAL" clId="{730D1B98-A12E-4B95-A873-1E5FF1679918}" dt="2026-03-03T15:26:12.488" v="47" actId="20577"/>
      <pc:docMkLst>
        <pc:docMk/>
      </pc:docMkLst>
      <pc:sldChg chg="modSp mod">
        <pc:chgData name="Robinson, Tamara (CDC/OD/OPHDST) (CTR)" userId="a16a7704-10a4-405e-9d16-ecfeead0d373" providerId="ADAL" clId="{730D1B98-A12E-4B95-A873-1E5FF1679918}" dt="2026-03-03T15:26:12.488" v="47" actId="20577"/>
        <pc:sldMkLst>
          <pc:docMk/>
          <pc:sldMk cId="450917774" sldId="2147474095"/>
        </pc:sldMkLst>
        <pc:spChg chg="mod">
          <ac:chgData name="Robinson, Tamara (CDC/OD/OPHDST) (CTR)" userId="a16a7704-10a4-405e-9d16-ecfeead0d373" providerId="ADAL" clId="{730D1B98-A12E-4B95-A873-1E5FF1679918}" dt="2026-03-03T15:26:12.488" v="47" actId="20577"/>
          <ac:spMkLst>
            <pc:docMk/>
            <pc:sldMk cId="450917774" sldId="2147474095"/>
            <ac:spMk id="6" creationId="{8459FBF3-3738-6DE6-462D-18D91C21586B}"/>
          </ac:spMkLst>
        </pc:spChg>
      </pc:sldChg>
      <pc:sldChg chg="modSp mod">
        <pc:chgData name="Robinson, Tamara (CDC/OD/OPHDST) (CTR)" userId="a16a7704-10a4-405e-9d16-ecfeead0d373" providerId="ADAL" clId="{730D1B98-A12E-4B95-A873-1E5FF1679918}" dt="2026-03-03T15:26:01.345" v="45" actId="20577"/>
        <pc:sldMkLst>
          <pc:docMk/>
          <pc:sldMk cId="3321180588" sldId="2147474096"/>
        </pc:sldMkLst>
        <pc:spChg chg="mod">
          <ac:chgData name="Robinson, Tamara (CDC/OD/OPHDST) (CTR)" userId="a16a7704-10a4-405e-9d16-ecfeead0d373" providerId="ADAL" clId="{730D1B98-A12E-4B95-A873-1E5FF1679918}" dt="2026-03-03T15:26:01.345" v="45" actId="20577"/>
          <ac:spMkLst>
            <pc:docMk/>
            <pc:sldMk cId="3321180588" sldId="2147474096"/>
            <ac:spMk id="5" creationId="{C79A31ED-36AE-C2D0-E229-6C64933278F9}"/>
          </ac:spMkLst>
        </pc:spChg>
      </pc:sldChg>
      <pc:sldChg chg="modSp mod">
        <pc:chgData name="Robinson, Tamara (CDC/OD/OPHDST) (CTR)" userId="a16a7704-10a4-405e-9d16-ecfeead0d373" providerId="ADAL" clId="{730D1B98-A12E-4B95-A873-1E5FF1679918}" dt="2026-03-03T15:25:54.016" v="43" actId="20577"/>
        <pc:sldMkLst>
          <pc:docMk/>
          <pc:sldMk cId="3001646795" sldId="2147474097"/>
        </pc:sldMkLst>
        <pc:spChg chg="mod">
          <ac:chgData name="Robinson, Tamara (CDC/OD/OPHDST) (CTR)" userId="a16a7704-10a4-405e-9d16-ecfeead0d373" providerId="ADAL" clId="{730D1B98-A12E-4B95-A873-1E5FF1679918}" dt="2026-03-03T15:25:54.016" v="43" actId="20577"/>
          <ac:spMkLst>
            <pc:docMk/>
            <pc:sldMk cId="3001646795" sldId="2147474097"/>
            <ac:spMk id="7" creationId="{AD6ED66F-F5F0-D51B-EFCA-1CC6505F1E9F}"/>
          </ac:spMkLst>
        </pc:spChg>
      </pc:sldChg>
      <pc:sldChg chg="modSp mod">
        <pc:chgData name="Robinson, Tamara (CDC/OD/OPHDST) (CTR)" userId="a16a7704-10a4-405e-9d16-ecfeead0d373" providerId="ADAL" clId="{730D1B98-A12E-4B95-A873-1E5FF1679918}" dt="2026-03-03T15:24:11.653" v="41" actId="20577"/>
        <pc:sldMkLst>
          <pc:docMk/>
          <pc:sldMk cId="2057222951" sldId="2147474098"/>
        </pc:sldMkLst>
        <pc:spChg chg="mod">
          <ac:chgData name="Robinson, Tamara (CDC/OD/OPHDST) (CTR)" userId="a16a7704-10a4-405e-9d16-ecfeead0d373" providerId="ADAL" clId="{730D1B98-A12E-4B95-A873-1E5FF1679918}" dt="2026-03-03T15:24:11.653" v="41" actId="20577"/>
          <ac:spMkLst>
            <pc:docMk/>
            <pc:sldMk cId="2057222951" sldId="2147474098"/>
            <ac:spMk id="7" creationId="{6BD54A6D-EE37-022F-541F-64AD30E11C09}"/>
          </ac:spMkLst>
        </pc:spChg>
      </pc:sldChg>
      <pc:sldChg chg="modSp mod">
        <pc:chgData name="Robinson, Tamara (CDC/OD/OPHDST) (CTR)" userId="a16a7704-10a4-405e-9d16-ecfeead0d373" providerId="ADAL" clId="{730D1B98-A12E-4B95-A873-1E5FF1679918}" dt="2026-03-03T15:23:08.831" v="39" actId="20577"/>
        <pc:sldMkLst>
          <pc:docMk/>
          <pc:sldMk cId="1049925139" sldId="2147474099"/>
        </pc:sldMkLst>
        <pc:spChg chg="mod">
          <ac:chgData name="Robinson, Tamara (CDC/OD/OPHDST) (CTR)" userId="a16a7704-10a4-405e-9d16-ecfeead0d373" providerId="ADAL" clId="{730D1B98-A12E-4B95-A873-1E5FF1679918}" dt="2026-03-03T15:23:08.831" v="39" actId="20577"/>
          <ac:spMkLst>
            <pc:docMk/>
            <pc:sldMk cId="1049925139" sldId="2147474099"/>
            <ac:spMk id="16" creationId="{E38E5444-0C7E-8902-04E6-2CBF27BF5C5C}"/>
          </ac:spMkLst>
        </pc:spChg>
      </pc:sldChg>
      <pc:sldChg chg="modSp mod">
        <pc:chgData name="Robinson, Tamara (CDC/OD/OPHDST) (CTR)" userId="a16a7704-10a4-405e-9d16-ecfeead0d373" providerId="ADAL" clId="{730D1B98-A12E-4B95-A873-1E5FF1679918}" dt="2026-03-03T15:22:59.700" v="37" actId="20577"/>
        <pc:sldMkLst>
          <pc:docMk/>
          <pc:sldMk cId="30622776" sldId="2147474100"/>
        </pc:sldMkLst>
        <pc:spChg chg="mod">
          <ac:chgData name="Robinson, Tamara (CDC/OD/OPHDST) (CTR)" userId="a16a7704-10a4-405e-9d16-ecfeead0d373" providerId="ADAL" clId="{730D1B98-A12E-4B95-A873-1E5FF1679918}" dt="2026-03-03T15:22:59.700" v="37" actId="20577"/>
          <ac:spMkLst>
            <pc:docMk/>
            <pc:sldMk cId="30622776" sldId="2147474100"/>
            <ac:spMk id="29" creationId="{CE4402C9-CA24-2023-6DB2-EFEB2F52A25D}"/>
          </ac:spMkLst>
        </pc:spChg>
      </pc:sldChg>
      <pc:sldChg chg="modSp mod">
        <pc:chgData name="Robinson, Tamara (CDC/OD/OPHDST) (CTR)" userId="a16a7704-10a4-405e-9d16-ecfeead0d373" providerId="ADAL" clId="{730D1B98-A12E-4B95-A873-1E5FF1679918}" dt="2026-03-03T15:22:51.896" v="35" actId="20577"/>
        <pc:sldMkLst>
          <pc:docMk/>
          <pc:sldMk cId="2482212483" sldId="2147474101"/>
        </pc:sldMkLst>
        <pc:spChg chg="mod">
          <ac:chgData name="Robinson, Tamara (CDC/OD/OPHDST) (CTR)" userId="a16a7704-10a4-405e-9d16-ecfeead0d373" providerId="ADAL" clId="{730D1B98-A12E-4B95-A873-1E5FF1679918}" dt="2026-03-03T15:22:51.896" v="35" actId="20577"/>
          <ac:spMkLst>
            <pc:docMk/>
            <pc:sldMk cId="2482212483" sldId="2147474101"/>
            <ac:spMk id="7" creationId="{0139A2B8-B72E-4466-8701-ECB2EC4787FD}"/>
          </ac:spMkLst>
        </pc:spChg>
      </pc:sldChg>
      <pc:sldChg chg="modSp mod">
        <pc:chgData name="Robinson, Tamara (CDC/OD/OPHDST) (CTR)" userId="a16a7704-10a4-405e-9d16-ecfeead0d373" providerId="ADAL" clId="{730D1B98-A12E-4B95-A873-1E5FF1679918}" dt="2026-03-03T15:22:46.118" v="33" actId="20577"/>
        <pc:sldMkLst>
          <pc:docMk/>
          <pc:sldMk cId="1039599215" sldId="2147474102"/>
        </pc:sldMkLst>
        <pc:spChg chg="mod">
          <ac:chgData name="Robinson, Tamara (CDC/OD/OPHDST) (CTR)" userId="a16a7704-10a4-405e-9d16-ecfeead0d373" providerId="ADAL" clId="{730D1B98-A12E-4B95-A873-1E5FF1679918}" dt="2026-03-03T15:22:46.118" v="33" actId="20577"/>
          <ac:spMkLst>
            <pc:docMk/>
            <pc:sldMk cId="1039599215" sldId="2147474102"/>
            <ac:spMk id="5" creationId="{872AD1DD-951E-467D-CCF6-7CA3E36F1F90}"/>
          </ac:spMkLst>
        </pc:spChg>
      </pc:sldChg>
      <pc:sldChg chg="modSp mod">
        <pc:chgData name="Robinson, Tamara (CDC/OD/OPHDST) (CTR)" userId="a16a7704-10a4-405e-9d16-ecfeead0d373" providerId="ADAL" clId="{730D1B98-A12E-4B95-A873-1E5FF1679918}" dt="2026-03-03T15:22:35.869" v="31" actId="20577"/>
        <pc:sldMkLst>
          <pc:docMk/>
          <pc:sldMk cId="1115377718" sldId="2147474103"/>
        </pc:sldMkLst>
        <pc:spChg chg="mod">
          <ac:chgData name="Robinson, Tamara (CDC/OD/OPHDST) (CTR)" userId="a16a7704-10a4-405e-9d16-ecfeead0d373" providerId="ADAL" clId="{730D1B98-A12E-4B95-A873-1E5FF1679918}" dt="2026-03-03T15:22:35.869" v="31" actId="20577"/>
          <ac:spMkLst>
            <pc:docMk/>
            <pc:sldMk cId="1115377718" sldId="2147474103"/>
            <ac:spMk id="6" creationId="{A24B7910-A8AA-FB6E-819B-92A25CD33904}"/>
          </ac:spMkLst>
        </pc:spChg>
      </pc:sldChg>
      <pc:sldChg chg="modSp mod">
        <pc:chgData name="Robinson, Tamara (CDC/OD/OPHDST) (CTR)" userId="a16a7704-10a4-405e-9d16-ecfeead0d373" providerId="ADAL" clId="{730D1B98-A12E-4B95-A873-1E5FF1679918}" dt="2026-03-03T15:22:26.815" v="27" actId="20577"/>
        <pc:sldMkLst>
          <pc:docMk/>
          <pc:sldMk cId="2535476462" sldId="2147474104"/>
        </pc:sldMkLst>
        <pc:spChg chg="mod">
          <ac:chgData name="Robinson, Tamara (CDC/OD/OPHDST) (CTR)" userId="a16a7704-10a4-405e-9d16-ecfeead0d373" providerId="ADAL" clId="{730D1B98-A12E-4B95-A873-1E5FF1679918}" dt="2026-03-03T15:22:26.815" v="27" actId="20577"/>
          <ac:spMkLst>
            <pc:docMk/>
            <pc:sldMk cId="2535476462" sldId="2147474104"/>
            <ac:spMk id="5" creationId="{DC43A111-C0EB-EA36-CC1C-575440FC28AC}"/>
          </ac:spMkLst>
        </pc:spChg>
      </pc:sldChg>
      <pc:sldChg chg="addSp delSp modSp mod">
        <pc:chgData name="Robinson, Tamara (CDC/OD/OPHDST) (CTR)" userId="a16a7704-10a4-405e-9d16-ecfeead0d373" providerId="ADAL" clId="{730D1B98-A12E-4B95-A873-1E5FF1679918}" dt="2026-03-03T15:22:14.258" v="25" actId="20577"/>
        <pc:sldMkLst>
          <pc:docMk/>
          <pc:sldMk cId="1577995660" sldId="2147474105"/>
        </pc:sldMkLst>
        <pc:spChg chg="add del mod">
          <ac:chgData name="Robinson, Tamara (CDC/OD/OPHDST) (CTR)" userId="a16a7704-10a4-405e-9d16-ecfeead0d373" providerId="ADAL" clId="{730D1B98-A12E-4B95-A873-1E5FF1679918}" dt="2026-03-03T15:22:14.258" v="25" actId="20577"/>
          <ac:spMkLst>
            <pc:docMk/>
            <pc:sldMk cId="1577995660" sldId="2147474105"/>
            <ac:spMk id="10" creationId="{5505C0AC-CF55-6273-A031-25FD81918684}"/>
          </ac:spMkLst>
        </pc:spChg>
      </pc:sldChg>
      <pc:sldChg chg="modSp mod">
        <pc:chgData name="Robinson, Tamara (CDC/OD/OPHDST) (CTR)" userId="a16a7704-10a4-405e-9d16-ecfeead0d373" providerId="ADAL" clId="{730D1B98-A12E-4B95-A873-1E5FF1679918}" dt="2026-03-03T15:21:38.136" v="21" actId="20577"/>
        <pc:sldMkLst>
          <pc:docMk/>
          <pc:sldMk cId="3640796600" sldId="2147474106"/>
        </pc:sldMkLst>
        <pc:spChg chg="mod">
          <ac:chgData name="Robinson, Tamara (CDC/OD/OPHDST) (CTR)" userId="a16a7704-10a4-405e-9d16-ecfeead0d373" providerId="ADAL" clId="{730D1B98-A12E-4B95-A873-1E5FF1679918}" dt="2026-03-03T15:21:38.136" v="21" actId="20577"/>
          <ac:spMkLst>
            <pc:docMk/>
            <pc:sldMk cId="3640796600" sldId="2147474106"/>
            <ac:spMk id="8" creationId="{0EF2B204-6CB2-D16C-D831-5EC3F1D26E88}"/>
          </ac:spMkLst>
        </pc:spChg>
      </pc:sldChg>
      <pc:sldChg chg="modSp mod">
        <pc:chgData name="Robinson, Tamara (CDC/OD/OPHDST) (CTR)" userId="a16a7704-10a4-405e-9d16-ecfeead0d373" providerId="ADAL" clId="{730D1B98-A12E-4B95-A873-1E5FF1679918}" dt="2026-03-03T15:21:30.293" v="19" actId="20577"/>
        <pc:sldMkLst>
          <pc:docMk/>
          <pc:sldMk cId="235442635" sldId="2147474107"/>
        </pc:sldMkLst>
        <pc:spChg chg="mod">
          <ac:chgData name="Robinson, Tamara (CDC/OD/OPHDST) (CTR)" userId="a16a7704-10a4-405e-9d16-ecfeead0d373" providerId="ADAL" clId="{730D1B98-A12E-4B95-A873-1E5FF1679918}" dt="2026-03-03T15:21:30.293" v="19" actId="20577"/>
          <ac:spMkLst>
            <pc:docMk/>
            <pc:sldMk cId="235442635" sldId="2147474107"/>
            <ac:spMk id="5" creationId="{B5415E57-C42D-6D12-811A-69F9E9C7DD4E}"/>
          </ac:spMkLst>
        </pc:spChg>
      </pc:sldChg>
      <pc:sldChg chg="modSp mod">
        <pc:chgData name="Robinson, Tamara (CDC/OD/OPHDST) (CTR)" userId="a16a7704-10a4-405e-9d16-ecfeead0d373" providerId="ADAL" clId="{730D1B98-A12E-4B95-A873-1E5FF1679918}" dt="2026-03-03T15:21:18.175" v="17" actId="20577"/>
        <pc:sldMkLst>
          <pc:docMk/>
          <pc:sldMk cId="1632586395" sldId="2147474108"/>
        </pc:sldMkLst>
        <pc:spChg chg="mod">
          <ac:chgData name="Robinson, Tamara (CDC/OD/OPHDST) (CTR)" userId="a16a7704-10a4-405e-9d16-ecfeead0d373" providerId="ADAL" clId="{730D1B98-A12E-4B95-A873-1E5FF1679918}" dt="2026-03-03T15:21:18.175" v="17" actId="20577"/>
          <ac:spMkLst>
            <pc:docMk/>
            <pc:sldMk cId="1632586395" sldId="2147474108"/>
            <ac:spMk id="9" creationId="{1EE62701-9C77-9109-EDAC-2DED3197B343}"/>
          </ac:spMkLst>
        </pc:spChg>
      </pc:sldChg>
      <pc:sldChg chg="modSp mod">
        <pc:chgData name="Robinson, Tamara (CDC/OD/OPHDST) (CTR)" userId="a16a7704-10a4-405e-9d16-ecfeead0d373" providerId="ADAL" clId="{730D1B98-A12E-4B95-A873-1E5FF1679918}" dt="2026-03-03T15:21:01.897" v="15" actId="20577"/>
        <pc:sldMkLst>
          <pc:docMk/>
          <pc:sldMk cId="749771117" sldId="2147474109"/>
        </pc:sldMkLst>
        <pc:spChg chg="mod">
          <ac:chgData name="Robinson, Tamara (CDC/OD/OPHDST) (CTR)" userId="a16a7704-10a4-405e-9d16-ecfeead0d373" providerId="ADAL" clId="{730D1B98-A12E-4B95-A873-1E5FF1679918}" dt="2026-03-03T15:21:01.897" v="15" actId="20577"/>
          <ac:spMkLst>
            <pc:docMk/>
            <pc:sldMk cId="749771117" sldId="2147474109"/>
            <ac:spMk id="9" creationId="{1DBE7F8A-6587-4811-1205-7DF406E46132}"/>
          </ac:spMkLst>
        </pc:spChg>
      </pc:sldChg>
      <pc:sldChg chg="modSp mod">
        <pc:chgData name="Robinson, Tamara (CDC/OD/OPHDST) (CTR)" userId="a16a7704-10a4-405e-9d16-ecfeead0d373" providerId="ADAL" clId="{730D1B98-A12E-4B95-A873-1E5FF1679918}" dt="2026-03-03T15:20:48.208" v="13" actId="20577"/>
        <pc:sldMkLst>
          <pc:docMk/>
          <pc:sldMk cId="3274047621" sldId="2147474110"/>
        </pc:sldMkLst>
        <pc:spChg chg="mod">
          <ac:chgData name="Robinson, Tamara (CDC/OD/OPHDST) (CTR)" userId="a16a7704-10a4-405e-9d16-ecfeead0d373" providerId="ADAL" clId="{730D1B98-A12E-4B95-A873-1E5FF1679918}" dt="2026-03-03T15:20:48.208" v="13" actId="20577"/>
          <ac:spMkLst>
            <pc:docMk/>
            <pc:sldMk cId="3274047621" sldId="2147474110"/>
            <ac:spMk id="7" creationId="{75469966-807C-2BCA-F944-AF2FDBFE5C1C}"/>
          </ac:spMkLst>
        </pc:spChg>
      </pc:sldChg>
      <pc:sldChg chg="modSp mod">
        <pc:chgData name="Robinson, Tamara (CDC/OD/OPHDST) (CTR)" userId="a16a7704-10a4-405e-9d16-ecfeead0d373" providerId="ADAL" clId="{730D1B98-A12E-4B95-A873-1E5FF1679918}" dt="2026-03-03T15:20:34.158" v="11" actId="20577"/>
        <pc:sldMkLst>
          <pc:docMk/>
          <pc:sldMk cId="1470684817" sldId="2147474111"/>
        </pc:sldMkLst>
        <pc:spChg chg="mod">
          <ac:chgData name="Robinson, Tamara (CDC/OD/OPHDST) (CTR)" userId="a16a7704-10a4-405e-9d16-ecfeead0d373" providerId="ADAL" clId="{730D1B98-A12E-4B95-A873-1E5FF1679918}" dt="2026-03-03T15:20:34.158" v="11" actId="20577"/>
          <ac:spMkLst>
            <pc:docMk/>
            <pc:sldMk cId="1470684817" sldId="2147474111"/>
            <ac:spMk id="6" creationId="{BF895B82-A77C-13AC-B8B8-75F82B1E103F}"/>
          </ac:spMkLst>
        </pc:spChg>
      </pc:sldChg>
      <pc:sldChg chg="modSp mod">
        <pc:chgData name="Robinson, Tamara (CDC/OD/OPHDST) (CTR)" userId="a16a7704-10a4-405e-9d16-ecfeead0d373" providerId="ADAL" clId="{730D1B98-A12E-4B95-A873-1E5FF1679918}" dt="2026-03-03T15:20:28.285" v="9" actId="20577"/>
        <pc:sldMkLst>
          <pc:docMk/>
          <pc:sldMk cId="2481200741" sldId="2147474112"/>
        </pc:sldMkLst>
        <pc:spChg chg="mod">
          <ac:chgData name="Robinson, Tamara (CDC/OD/OPHDST) (CTR)" userId="a16a7704-10a4-405e-9d16-ecfeead0d373" providerId="ADAL" clId="{730D1B98-A12E-4B95-A873-1E5FF1679918}" dt="2026-03-03T15:20:28.285" v="9" actId="20577"/>
          <ac:spMkLst>
            <pc:docMk/>
            <pc:sldMk cId="2481200741" sldId="2147474112"/>
            <ac:spMk id="6" creationId="{90575FC2-74ED-DA87-3C3E-5E2A4F8128DB}"/>
          </ac:spMkLst>
        </pc:spChg>
      </pc:sldChg>
      <pc:sldChg chg="modSp mod">
        <pc:chgData name="Robinson, Tamara (CDC/OD/OPHDST) (CTR)" userId="a16a7704-10a4-405e-9d16-ecfeead0d373" providerId="ADAL" clId="{730D1B98-A12E-4B95-A873-1E5FF1679918}" dt="2026-03-03T15:20:17.666" v="7" actId="20577"/>
        <pc:sldMkLst>
          <pc:docMk/>
          <pc:sldMk cId="2102244338" sldId="2147474113"/>
        </pc:sldMkLst>
        <pc:spChg chg="mod">
          <ac:chgData name="Robinson, Tamara (CDC/OD/OPHDST) (CTR)" userId="a16a7704-10a4-405e-9d16-ecfeead0d373" providerId="ADAL" clId="{730D1B98-A12E-4B95-A873-1E5FF1679918}" dt="2026-03-03T15:20:17.666" v="7" actId="20577"/>
          <ac:spMkLst>
            <pc:docMk/>
            <pc:sldMk cId="2102244338" sldId="2147474113"/>
            <ac:spMk id="10" creationId="{BF06A99F-01EA-8952-1789-F86F7BC865F5}"/>
          </ac:spMkLst>
        </pc:spChg>
      </pc:sldChg>
      <pc:sldChg chg="modSp mod">
        <pc:chgData name="Robinson, Tamara (CDC/OD/OPHDST) (CTR)" userId="a16a7704-10a4-405e-9d16-ecfeead0d373" providerId="ADAL" clId="{730D1B98-A12E-4B95-A873-1E5FF1679918}" dt="2026-03-03T15:20:05.499" v="3" actId="20577"/>
        <pc:sldMkLst>
          <pc:docMk/>
          <pc:sldMk cId="3126589490" sldId="2147474114"/>
        </pc:sldMkLst>
        <pc:spChg chg="mod">
          <ac:chgData name="Robinson, Tamara (CDC/OD/OPHDST) (CTR)" userId="a16a7704-10a4-405e-9d16-ecfeead0d373" providerId="ADAL" clId="{730D1B98-A12E-4B95-A873-1E5FF1679918}" dt="2026-03-03T15:20:05.499" v="3" actId="20577"/>
          <ac:spMkLst>
            <pc:docMk/>
            <pc:sldMk cId="3126589490" sldId="2147474114"/>
            <ac:spMk id="9" creationId="{3EFAA1C0-3FB5-C2DC-2C1A-F96E0E90A190}"/>
          </ac:spMkLst>
        </pc:spChg>
      </pc:sldChg>
      <pc:sldChg chg="modSp mod">
        <pc:chgData name="Robinson, Tamara (CDC/OD/OPHDST) (CTR)" userId="a16a7704-10a4-405e-9d16-ecfeead0d373" providerId="ADAL" clId="{730D1B98-A12E-4B95-A873-1E5FF1679918}" dt="2026-03-03T15:19:57.965" v="1" actId="20577"/>
        <pc:sldMkLst>
          <pc:docMk/>
          <pc:sldMk cId="1874520372" sldId="2147474115"/>
        </pc:sldMkLst>
        <pc:spChg chg="mod">
          <ac:chgData name="Robinson, Tamara (CDC/OD/OPHDST) (CTR)" userId="a16a7704-10a4-405e-9d16-ecfeead0d373" providerId="ADAL" clId="{730D1B98-A12E-4B95-A873-1E5FF1679918}" dt="2026-03-03T15:19:57.965" v="1" actId="20577"/>
          <ac:spMkLst>
            <pc:docMk/>
            <pc:sldMk cId="1874520372" sldId="2147474115"/>
            <ac:spMk id="10" creationId="{8B3DC527-A626-4396-D570-766ECCDCD93F}"/>
          </ac:spMkLst>
        </pc:spChg>
        <pc:picChg chg="mod">
          <ac:chgData name="Robinson, Tamara (CDC/OD/OPHDST) (CTR)" userId="a16a7704-10a4-405e-9d16-ecfeead0d373" providerId="ADAL" clId="{730D1B98-A12E-4B95-A873-1E5FF1679918}" dt="2026-03-03T15:19:52.868" v="0" actId="14100"/>
          <ac:picMkLst>
            <pc:docMk/>
            <pc:sldMk cId="1874520372" sldId="2147474115"/>
            <ac:picMk id="13" creationId="{40BBD1CF-3CC4-7DF3-02AF-E0A94DFAC5D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3/3/2026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1:57.535"/>
    </inkml:context>
    <inkml:brush xml:id="br0">
      <inkml:brushProperty name="width" value="0.2" units="cm"/>
      <inkml:brushProperty name="height" value="0.2" units="cm"/>
      <inkml:brushProperty name="color" value="#FFFFFF"/>
    </inkml:brush>
  </inkml:definitions>
  <inkml:trace contextRef="#ctx0" brushRef="#br0">1 1 24575,'411'0'-1365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09"/>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10"/>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11"/>
    </inkml:context>
    <inkml:brush xml:id="br0">
      <inkml:brushProperty name="width" value="0.1" units="cm"/>
      <inkml:brushProperty name="height" value="0.1" units="cm"/>
      <inkml:brushProperty name="color" value="#FFFFFF"/>
    </inkml:brush>
  </inkml:definitions>
  <inkml:trace contextRef="#ctx0" brushRef="#br0">0 0 24575,'0'1'-8191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12"/>
    </inkml:context>
    <inkml:brush xml:id="br0">
      <inkml:brushProperty name="width" value="0.1" units="cm"/>
      <inkml:brushProperty name="height" value="0.1" units="cm"/>
      <inkml:brushProperty name="color" value="#FFFFFF"/>
    </inkml:brush>
  </inkml:definitions>
  <inkml:trace contextRef="#ctx0" brushRef="#br0">1 1 24575,'60'0'0,"108"14"0,11 5 0,-153-17 0,36 4 0,-60-6 0,0 0 0,0 1 0,0-1 0,0 1 0,-1-1 0,1 1 0,0 0 0,0 0 0,-1-1 0,1 1 0,0 1 0,-1-1 0,1 0 0,-1 0 0,0 0 0,1 1 0,-1-1 0,0 1 0,0-1 0,0 1 0,0 0 0,0-1 0,0 1 0,1 3 0,-2-4 0,0 0 0,0 0 0,-1 0 0,1 0 0,0 0 0,-1 0 0,1 0 0,-1 0 0,1 0 0,-1 0 0,1 0 0,-1 0 0,0 0 0,1 0 0,-1-1 0,0 1 0,0 0 0,0 0 0,0-1 0,0 1 0,0-1 0,1 1 0,-1-1 0,0 1 0,0-1 0,-1 0 0,1 1 0,0-1 0,0 0 0,0 0 0,0 0 0,0 1 0,0-1 0,0-1 0,-1 1 0,-47 3 0,45-3 0,-169-3-1365,157 3-5461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13"/>
    </inkml:context>
    <inkml:brush xml:id="br0">
      <inkml:brushProperty name="width" value="0.1" units="cm"/>
      <inkml:brushProperty name="height" value="0.1" units="cm"/>
      <inkml:brushProperty name="color" value="#FFFFFF"/>
    </inkml:brush>
  </inkml:definitions>
  <inkml:trace contextRef="#ctx0" brushRef="#br0">0 19 24575,'125'1'0,"133"-3"0,-248 1-227,0-1-1,0 0 1,0 0-1,0-1 1,10-5-1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14"/>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0"/>
    </inkml:context>
    <inkml:brush xml:id="br0">
      <inkml:brushProperty name="width" value="0.1" units="cm"/>
      <inkml:brushProperty name="height" value="0.1" units="cm"/>
      <inkml:brushProperty name="color" value="#FFFFFF"/>
    </inkml:brush>
  </inkml:definitions>
  <inkml:trace contextRef="#ctx0" brushRef="#br0">55 49 24575,'577'0'0,"-731"2"0,-168-5 0,312 2 0,-1 0 0,1-1 0,0 0 0,0-1 0,0 0 0,0 0 0,0-1 0,1 0 0,-1-1 0,-8-6 0,17 10 0,1 0 0,-1 1 0,1-1 0,-1 0 0,0 1 0,0-1 0,1 1 0,-1-1 0,0 1 0,0-1 0,0 1 0,1 0 0,-1-1 0,0 1 0,0 0 0,0 0 0,0 0 0,0 0 0,0 0 0,0-1 0,1 2 0,-1-1 0,0 0 0,0 0 0,0 0 0,0 0 0,0 0 0,0 1 0,0-1 0,1 0 0,-1 1 0,0-1 0,0 1 0,0-1 0,1 1 0,-1-1 0,0 1 0,1 0 0,-1-1 0,0 1 0,1 0 0,-1-1 0,1 1 0,-1 0 0,1 0 0,-1 0 0,1-1 0,0 1 0,-1 0 0,1 0 0,0 0 0,0 0 0,0 0 0,-1 1 0,1 1 0,0 0 0,0-1 0,0 1 0,0-1 0,1 1 0,-1-1 0,1 1 0,-1 0 0,1-1 0,0 0 0,0 1 0,0-1 0,0 1 0,1-1 0,-1 0 0,1 0 0,-1 0 0,1 0 0,2 3 0,1-2 0,0 0 0,0-1 0,0 0 0,0 0 0,1 0 0,-1 0 0,1-1 0,-1 0 0,1 0 0,-1 0 0,8 0 0,71-4 0,-41 0 0,440 2 0,-1155 1-1365,652 0-5461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1"/>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2"/>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3"/>
    </inkml:context>
    <inkml:brush xml:id="br0">
      <inkml:brushProperty name="width" value="0.1" units="cm"/>
      <inkml:brushProperty name="height" value="0.1" units="cm"/>
      <inkml:brushProperty name="color" value="#FFFFFF"/>
    </inkml:brush>
  </inkml:definitions>
  <inkml:trace contextRef="#ctx0" brushRef="#br0">1 0 24575,'121'10'0,"7"0"0,-22-12 0,138 4 0,-243-2 0,1 0 0,-1 0 0,0 0 0,1 0 0,-1 0 0,0 1 0,0-1 0,1 0 0,-1 1 0,0-1 0,0 1 0,1-1 0,-1 1 0,0 0 0,0-1 0,0 1 0,0 0 0,0 0 0,0 0 0,0 0 0,0 0 0,0 0 0,-1 0 0,1 0 0,0 0 0,-1 0 0,1 1 0,0-1 0,-1 0 0,0 0 0,1 1 0,-1-1 0,0 0 0,1 1 0,-1-1 0,0 0 0,0 3 0,-1-2 0,1-1 0,-1 1 0,1 0 0,-1 0 0,0 0 0,1 0 0,-1 0 0,0-1 0,0 1 0,0 0 0,-1-1 0,1 1 0,0-1 0,-1 1 0,1-1 0,-1 0 0,1 1 0,-1-1 0,0 0 0,1 0 0,-1 0 0,0 0 0,0 0 0,-3 0 0,-16 3 0,0-1 0,0-1 0,0-1 0,0-1 0,-32-4 0,-15 1 0,-248 4-1365,300-1-5461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2:32.851"/>
    </inkml:context>
    <inkml:brush xml:id="br0">
      <inkml:brushProperty name="width" value="0.2" units="cm"/>
      <inkml:brushProperty name="height" value="0.2" units="cm"/>
      <inkml:brushProperty name="color" value="#FFFFFF"/>
    </inkml:brush>
  </inkml:definitions>
  <inkml:trace contextRef="#ctx0" brushRef="#br0">1 1 24575,'0'2'0,"1"1"0,-1-1 0,1 1 0,0-1 0,0 1 0,0-1 0,0 1 0,0-1 0,1 0 0,-1 0 0,1 1 0,-1-1 0,1 0 0,0-1 0,0 1 0,0 0 0,0 0 0,0-1 0,0 1 0,1-1 0,-1 0 0,0 0 0,1 1 0,-1-2 0,1 1 0,-1 0 0,1 0 0,-1-1 0,1 1 0,4-1 0,12 3 0,0-1 0,-1-1 0,21-1 0,-32 0 0,209-3-1365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4"/>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5"/>
    </inkml:context>
    <inkml:brush xml:id="br0">
      <inkml:brushProperty name="width" value="0.1" units="cm"/>
      <inkml:brushProperty name="height" value="0.1" units="cm"/>
      <inkml:brushProperty name="color" value="#FFFFFF"/>
    </inkml:brush>
  </inkml:definitions>
  <inkml:trace contextRef="#ctx0" brushRef="#br0">1 0 24575,'3'4'0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6"/>
    </inkml:context>
    <inkml:brush xml:id="br0">
      <inkml:brushProperty name="width" value="0.1" units="cm"/>
      <inkml:brushProperty name="height" value="0.1" units="cm"/>
      <inkml:brushProperty name="color" value="#FFFFFF"/>
    </inkml:brush>
  </inkml:definitions>
  <inkml:trace contextRef="#ctx0" brushRef="#br0">7 21 24575,'155'-10'0,"10"1"0,-73 8 0,75 3 0,-166-2 0,0-1 0,0 1 0,0 0 0,0 0 0,0 0 0,0 0 0,0 0 0,0 0 0,0 1 0,0-1 0,0 0 0,0 0 0,0 1 0,0-1 0,0 1 0,0-1 0,0 1 0,0-1 0,0 1 0,-1-1 0,1 1 0,0 0 0,0-1 0,-1 1 0,1 0 0,0 0 0,-1 0 0,1-1 0,-1 1 0,1 0 0,-1 0 0,1 0 0,-1 0 0,0 0 0,0 0 0,1 0 0,-1 0 0,0 0 0,0 0 0,0 0 0,0 0 0,0 0 0,0 0 0,0 0 0,0 0 0,-1 0 0,1 0 0,0 0 0,0 0 0,-1 0 0,0 2 0,-1-1 0,1 1 0,-1 0 0,0-1 0,0 1 0,0-1 0,0 0 0,0 0 0,0 0 0,-1 0 0,1 0 0,-1 0 0,0 0 0,1-1 0,-1 1 0,0-1 0,0 0 0,-3 1 0,-27 2 0,0-1 0,-1-1 0,-60-5 0,6-1 0,22 3 0,-72 3 0,128 0 0,1 0 0,-1 1 0,1 1 0,0-1 0,-13 8 0,10-5 0,12-6 0,0 0 0,0 0 0,0 0 0,1 0 0,-1 0 0,0 0 0,0 0 0,0 0 0,0 0 0,0 0 0,0 0 0,0 0 0,0 0 0,0 0 0,1 0 0,-1 0 0,0 0 0,0 0 0,0 0 0,0 0 0,0 0 0,0 0 0,0 0 0,0 0 0,0 0 0,0 1 0,0-1 0,0 0 0,1 0 0,-1 0 0,0 0 0,0 0 0,0 0 0,0 0 0,0 0 0,0 0 0,0 0 0,0 1 0,0-1 0,0 0 0,0 0 0,0 0 0,0 0 0,0 0 0,0 0 0,0 0 0,0 0 0,0 0 0,0 1 0,0-1 0,0 0 0,0 0 0,0 0 0,0 0 0,0 0 0,0 0 0,-1 0 0,1 0 0,0 0 0,18 3 0,19-2 0,106 0 0,83-4 0,-83-16 0,-70-3-1365,-49 16-5461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86"/>
    </inkml:context>
    <inkml:brush xml:id="br0">
      <inkml:brushProperty name="width" value="0.1" units="cm"/>
      <inkml:brushProperty name="height" value="0.1" units="cm"/>
      <inkml:brushProperty name="color" value="#FFFFFF"/>
    </inkml:brush>
  </inkml:definitions>
  <inkml:trace contextRef="#ctx0" brushRef="#br0">0 3 24575,'129'-2'0,"136"5"0,-209 6 77,17 1-1519,-57-10-5384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87"/>
    </inkml:context>
    <inkml:brush xml:id="br0">
      <inkml:brushProperty name="width" value="0.1" units="cm"/>
      <inkml:brushProperty name="height" value="0.1" units="cm"/>
      <inkml:brushProperty name="color" value="#FFFFFF"/>
    </inkml:brush>
  </inkml:definitions>
  <inkml:trace contextRef="#ctx0" brushRef="#br0">1 84 24575,'561'0'0,"-557"0"0,-1-1 0,1 1 0,-1-1 0,0 1 0,1-1 0,-1 0 0,0 0 0,0-1 0,0 1 0,1-1 0,-1 1 0,-1-1 0,1 0 0,0 0 0,0 0 0,-1-1 0,1 1 0,-1-1 0,0 1 0,0-1 0,0 0 0,0 0 0,0 0 0,-1 0 0,1 0 0,-1 0 0,0 0 0,0 0 0,0-1 0,0 1 0,0 0 0,-1-1 0,1 1 0,-1-7 0,0 47-87,1-26-41,0 0 1,-1 0-1,0 0 0,-1 0 0,0 0 0,-1 0 0,0 0 1,0-1-1,-7 16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8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8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0"/>
    </inkml:context>
    <inkml:brush xml:id="br0">
      <inkml:brushProperty name="width" value="0.1" units="cm"/>
      <inkml:brushProperty name="height" value="0.1" units="cm"/>
      <inkml:brushProperty name="color" value="#FFFFFF"/>
    </inkml:brush>
  </inkml:definitions>
  <inkml:trace contextRef="#ctx0" brushRef="#br0">1 1 24575,'3'0'0,"8"0"0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1"/>
    </inkml:context>
    <inkml:brush xml:id="br0">
      <inkml:brushProperty name="width" value="0.1" units="cm"/>
      <inkml:brushProperty name="height" value="0.1" units="cm"/>
      <inkml:brushProperty name="color" value="#FFFFFF"/>
    </inkml:brush>
  </inkml:definitions>
  <inkml:trace contextRef="#ctx0" brushRef="#br0">1 2 24575,'139'-2'0,"150"5"0,-263-1 0,0 1 0,0 1 0,29 10 0,-53-14 0,0 0 0,0 1 0,-1-1 0,1 1 0,0 0 0,-1 0 0,1-1 0,0 1 0,-1 0 0,1 0 0,-1 1 0,0-1 0,1 0 0,-1 0 0,0 1 0,0-1 0,0 1 0,0-1 0,0 1 0,0-1 0,0 1 0,0 0 0,0-1 0,-1 1 0,1 0 0,-1 0 0,0-1 0,1 1 0,-1 0 0,0 0 0,0 0 0,0-1 0,0 5 0,-1-4 0,0 1 0,0-1 0,0 0 0,0 0 0,0 0 0,-1 1 0,1-1 0,-1 0 0,1-1 0,-1 1 0,0 0 0,0 0 0,0-1 0,0 1 0,0-1 0,0 1 0,0-1 0,0 0 0,0 0 0,-1 0 0,1 0 0,0 0 0,-1-1 0,-3 1 0,-28 3 0,0-2 0,0-1 0,-45-4 0,-9-1 0,11 6 0,-88-4 0,163 2-29,1 0-1,0 0 0,0 0 1,-1 0-1,1-1 0,0 1 0,0 0 1,-1-1-1,1 1 0,0 0 1,0-1-1,0 0 0,0 1 1,-1-1-1,1 0 0,0 1 1,0-1-1,0 0 0,1 0 1,-1 0-1,0 0 0,0 0 1,0 0-1,1 0 0,-1 0 1,0 0-1,1 0 0,-1-1 1,1 1-1,0 0 0,-1 0 0,1 0 1,0-1-1,0 1 0,-1 0 1,1-1-1,0 1 0,0 0 1,1 0-1,-1-1 0,0 1 1,0 0-1,0 0 0,1-1 1,0-1-1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2"/>
    </inkml:context>
    <inkml:brush xml:id="br0">
      <inkml:brushProperty name="width" value="0.1" units="cm"/>
      <inkml:brushProperty name="height" value="0.1" units="cm"/>
      <inkml:brushProperty name="color" value="#FFFFFF"/>
    </inkml:brush>
  </inkml:definitions>
  <inkml:trace contextRef="#ctx0" brushRef="#br0">0 0 24575,'561'0'0,"-556"1"0,0-1 0,-1 1 0,1 0 0,0 0 0,-1 1 0,1 0 0,0-1 0,-1 1 0,0 1 0,0-1 0,8 6 0,-11-7 0,0-1 0,1 1 0,-1 0 0,0 0 0,0 0 0,0 0 0,0 1 0,0-1 0,0 0 0,0 0 0,-1 1 0,1-1 0,0 0 0,-1 1 0,1-1 0,-1 1 0,1-1 0,-1 0 0,0 1 0,1-1 0,-1 1 0,0-1 0,0 1 0,0-1 0,0 1 0,-1-1 0,1 1 0,0-1 0,-1 1 0,1-1 0,0 1 0,-1-1 0,0 1 0,1-1 0,-1 0 0,0 0 0,0 1 0,0-1 0,0 0 0,0 0 0,0 0 0,-1 1 0,-1 1 0,0-1 0,0 0 0,0 0 0,0-1 0,-1 1 0,1-1 0,0 1 0,-1-1 0,0 0 0,1 0 0,-1-1 0,1 1 0,-1-1 0,-4 0 0,-61-2 0,42 0 0,-150 4 0,-86-6 0,262 4-50,-1 0-1,0-1 1,1 1-1,-1 0 0,1-1 1,-1 0-1,1 1 1,-1-1-1,1 0 1,-1 0-1,1 1 0,0-1 1,-1 0-1,1 0 1,0-1-1,0 1 1,0 0-1,0 0 0,0-1 1,0 1-1,0 0 1,0-1-1,0 1 1,1-1-1,-1 1 1,0-4-1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2:49.967"/>
    </inkml:context>
    <inkml:brush xml:id="br0">
      <inkml:brushProperty name="width" value="0.2" units="cm"/>
      <inkml:brushProperty name="height" value="0.2" units="cm"/>
      <inkml:brushProperty name="color" value="#FFFFFF"/>
    </inkml:brush>
  </inkml:definitions>
  <inkml:trace contextRef="#ctx0" brushRef="#br0">1 39 24575,'449'0'0,"-440"-1"0,1 0 0,-1-1 0,0 0 0,0 0 0,0-1 0,12-5 0,-11 4 0,0 0 0,0 1 0,0 0 0,1 1 0,12-2 0,106 5-1365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3"/>
    </inkml:context>
    <inkml:brush xml:id="br0">
      <inkml:brushProperty name="width" value="0.1" units="cm"/>
      <inkml:brushProperty name="height" value="0.1" units="cm"/>
      <inkml:brushProperty name="color" value="#FFFFFF"/>
    </inkml:brush>
  </inkml:definitions>
  <inkml:trace contextRef="#ctx0" brushRef="#br0">1 22 24575,'145'2'0,"155"-5"0,-240-7 0,-50 7 0,1 1 0,-1 0 0,0 0 0,0 1 0,1 0 0,-1 1 0,1 0 0,-1 1 0,0 0 0,15 4 0,-24-5 0,0 0 0,-1 0 0,1 0 0,0 1 0,0-1 0,-1 0 0,1 1 0,0-1 0,0 0 0,-1 1 0,1-1 0,0 1 0,-1-1 0,1 1 0,-1 0 0,1-1 0,-1 1 0,1 0 0,-1-1 0,1 1 0,-1 0 0,0 0 0,1-1 0,-1 1 0,0 0 0,1 0 0,-1-1 0,0 1 0,0 0 0,0 0 0,0 0 0,0 0 0,0-1 0,0 1 0,0 0 0,0 0 0,0 0 0,-1-1 0,1 1 0,0 0 0,0 0 0,-1 0 0,1-1 0,-1 1 0,1 0 0,0-1 0,-1 1 0,0 0 0,1-1 0,-1 1 0,1-1 0,-1 1 0,0-1 0,1 1 0,-1-1 0,-1 1 0,-2 3 0,0 0 0,-1-1 0,1 0 0,-1 0 0,0 0 0,0-1 0,-6 3 0,-21 1 0,0-1 0,0-1 0,0-2 0,0-2 0,-51-4 0,-11 0 0,-147 4 0,403 2 0,178-4 0,-261-7 0,-47 4 0,48 0 0,-14-4-608,-57 7-149,7-1-6069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4"/>
    </inkml:context>
    <inkml:brush xml:id="br0">
      <inkml:brushProperty name="width" value="0.1" units="cm"/>
      <inkml:brushProperty name="height" value="0.1" units="cm"/>
      <inkml:brushProperty name="color" value="#FFFFFF"/>
    </inkml:brush>
  </inkml:definitions>
  <inkml:trace contextRef="#ctx0" brushRef="#br0">0 1 24575,'7'0'0,"4"0"0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5"/>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6"/>
    </inkml:context>
    <inkml:brush xml:id="br0">
      <inkml:brushProperty name="width" value="0.1" units="cm"/>
      <inkml:brushProperty name="height" value="0.1" units="cm"/>
      <inkml:brushProperty name="color" value="#FFFFFF"/>
    </inkml:brush>
  </inkml:definitions>
  <inkml:trace contextRef="#ctx0" brushRef="#br0">49 1 24575,'543'0'0,"-540"0"0,-1 0 0,1 0 0,-1 0 0,1 1 0,-1-1 0,1 1 0,-1-1 0,1 1 0,-1 0 0,1 0 0,-1 0 0,0 0 0,1 1 0,-1-1 0,0 1 0,0-1 0,0 1 0,0 0 0,-1-1 0,1 1 0,0 0 0,-1 0 0,1 1 0,-1-1 0,0 0 0,1 0 0,-1 1 0,0-1 0,-1 1 0,1-1 0,0 1 0,-1-1 0,1 1 0,-1-1 0,0 1 0,0-1 0,0 1 0,0-1 0,0 1 0,0 0 0,-1-1 0,0 1 0,1-1 0,-1 1 0,0-1 0,0 0 0,-1 3 0,-1-1 0,1 0 0,-1-1 0,0 1 0,0-1 0,0 1 0,0-1 0,-1 0 0,1 0 0,-1-1 0,0 1 0,0-1 0,0 0 0,0 0 0,0 0 0,0 0 0,0-1 0,-1 1 0,1-1 0,-1 0 0,-4 0 0,-17 3 0,0-1 0,-30 0 0,51-3 0,-399-1 0,376-1 0,28 2 0,-1 0 0,0 0 0,0 0 0,1 0 0,-1 0 0,0 0 0,0 0 0,1 0 0,-1-1 0,0 1 0,0 0 0,1 0 0,-1-1 0,0 1 0,1 0 0,-1-1 0,0 1 0,1-1 0,-1 1 0,1 0 0,-1-1 0,1 0 0,-1 1 0,1-1 0,-1 1 0,1-1 0,-1 0 0,1 1 0,0-1 0,-1 0 0,1 1 0,0-2 0,4 1 0,-1 0 0,1-1 0,0 1 0,0 1 0,0-1 0,0 1 0,0 0 0,0-1 0,0 2 0,8 0 0,-5-1 0,35 1-1365,-24-1-5461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7"/>
    </inkml:context>
    <inkml:brush xml:id="br0">
      <inkml:brushProperty name="width" value="0.1" units="cm"/>
      <inkml:brushProperty name="height" value="0.1" units="cm"/>
      <inkml:brushProperty name="color" value="#FFFFFF"/>
    </inkml:brush>
  </inkml:definitions>
  <inkml:trace contextRef="#ctx0" brushRef="#br0">0 58 24575,'31'0'0,"26"1"0,0-2 0,-1-2 0,101-21 0,-113 14-455,1 2 0,51-3 0,-80 10-6371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26.964"/>
    </inkml:context>
    <inkml:brush xml:id="br0">
      <inkml:brushProperty name="width" value="0.2" units="cm"/>
      <inkml:brushProperty name="height" value="0.2" units="cm"/>
      <inkml:brushProperty name="color" value="#FFFFFF"/>
    </inkml:brush>
  </inkml:definitions>
  <inkml:trace contextRef="#ctx0" brushRef="#br0">0 34 24575,'1'-1'0,"-1"-1"0,1 1 0,0 0 0,-1 0 0,1 0 0,0 0 0,0 1 0,0-1 0,-1 0 0,1 0 0,0 0 0,0 1 0,0-1 0,1 0 0,-1 1 0,0-1 0,0 1 0,0-1 0,0 1 0,0 0 0,1 0 0,-1-1 0,0 1 0,0 0 0,1 0 0,-1 0 0,1 0 0,43-2 0,-39 2 0,502 0 0,-496 0-273,-1-1 0,1-1 0,-1 0 0,22-7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26.965"/>
    </inkml:context>
    <inkml:brush xml:id="br0">
      <inkml:brushProperty name="width" value="0.2" units="cm"/>
      <inkml:brushProperty name="height" value="0.2" units="cm"/>
      <inkml:brushProperty name="color" value="#FFFFFF"/>
    </inkml:brush>
  </inkml:definitions>
  <inkml:trace contextRef="#ctx0" brushRef="#br0">0 0 24575,'1'1'0,"-1"0"0,1 0 0,-1 0 0,1 0 0,0-1 0,-1 1 0,1 0 0,0 0 0,-1-1 0,1 1 0,0-1 0,0 1 0,0 0 0,0-1 0,0 0 0,0 1 0,0-1 0,0 0 0,0 1 0,0-1 0,0 0 0,0 0 0,0 0 0,1 0 0,32 4 0,-31-3 0,405 3 51,-219-7-1467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26.965"/>
    </inkml:context>
    <inkml:brush xml:id="br0">
      <inkml:brushProperty name="width" value="0.2" units="cm"/>
      <inkml:brushProperty name="height" value="0.2" units="cm"/>
      <inkml:brushProperty name="color" value="#FFFFFF"/>
    </inkml:brush>
  </inkml:definitions>
  <inkml:trace contextRef="#ctx0" brushRef="#br0">0 0 24575,'637'0'-1365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26.966"/>
    </inkml:context>
    <inkml:brush xml:id="br0">
      <inkml:brushProperty name="width" value="0.2" units="cm"/>
      <inkml:brushProperty name="height" value="0.2" units="cm"/>
      <inkml:brushProperty name="color" value="#FFFFFF"/>
    </inkml:brush>
  </inkml:definitions>
  <inkml:trace contextRef="#ctx0" brushRef="#br0">0 0 24575,'32'2'0,"-1"1"0,50 11 0,-50-7 0,1-1 0,52 1 0,20-9 0,101 3 0,-188 2-455,1 0 0,28 9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26.967"/>
    </inkml:context>
    <inkml:brush xml:id="br0">
      <inkml:brushProperty name="width" value="0.2" units="cm"/>
      <inkml:brushProperty name="height" value="0.2" units="cm"/>
      <inkml:brushProperty name="color" value="#FFFFFF"/>
    </inkml:brush>
  </inkml:definitions>
  <inkml:trace contextRef="#ctx0" brushRef="#br0">1 1 24575,'613'0'-1365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2:52.258"/>
    </inkml:context>
    <inkml:brush xml:id="br0">
      <inkml:brushProperty name="width" value="0.2" units="cm"/>
      <inkml:brushProperty name="height" value="0.2" units="cm"/>
      <inkml:brushProperty name="color" value="#FFFFFF"/>
    </inkml:brush>
  </inkml:definitions>
  <inkml:trace contextRef="#ctx0" brushRef="#br0">1 23 24575,'665'1'0,"-631"-3"0,44-8 0,-13 2 0,-47 5-1365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4"/>
    </inkml:context>
    <inkml:brush xml:id="br0">
      <inkml:brushProperty name="width" value="0.35" units="cm"/>
      <inkml:brushProperty name="height" value="0.35" units="cm"/>
      <inkml:brushProperty name="color" value="#FFFFFF"/>
    </inkml:brush>
  </inkml:definitions>
  <inkml:trace contextRef="#ctx0" brushRef="#br0">20 9 24575,'0'-3'0,"-4"-2"0,0 4 0,0 5 0,1 6 0,0 3 0,2 6 0,6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5"/>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7"/>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8"/>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9"/>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80"/>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3:05.229"/>
    </inkml:context>
    <inkml:brush xml:id="br0">
      <inkml:brushProperty name="width" value="0.2" units="cm"/>
      <inkml:brushProperty name="height" value="0.2" units="cm"/>
      <inkml:brushProperty name="color" value="#FFFFFF"/>
    </inkml:brush>
  </inkml:definitions>
  <inkml:trace contextRef="#ctx0" brushRef="#br0">0 0 24575,'4'0'0,"3"0"0,8 0 0,3 0 0,3 0 0,1 0 0,0 0 0,-1 0 0,-1 0 0,0 0 0,-1 0 0,-1 0 0,1 0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3:07.141"/>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06"/>
    </inkml:context>
    <inkml:brush xml:id="br0">
      <inkml:brushProperty name="width" value="0.1" units="cm"/>
      <inkml:brushProperty name="height" value="0.1" units="cm"/>
      <inkml:brushProperty name="color" value="#FFFFFF"/>
    </inkml:brush>
  </inkml:definitions>
  <inkml:trace contextRef="#ctx0" brushRef="#br0">1 9 24575,'0'0'0,"0"-1"0,1 1 0,-1-1 0,1 0 0,-1 1 0,1-1 0,-1 1 0,1-1 0,0 1 0,-1-1 0,1 1 0,-1 0 0,1-1 0,0 1 0,0 0 0,-1-1 0,1 1 0,0 0 0,-1 0 0,1 0 0,0 0 0,0 0 0,-1-1 0,1 1 0,0 1 0,0-1 0,-1 0 0,1 0 0,1 0 0,31 2 0,-27-1 0,292 5-121,-207-7-1123,-75 1-5582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07"/>
    </inkml:context>
    <inkml:brush xml:id="br0">
      <inkml:brushProperty name="width" value="0.1" units="cm"/>
      <inkml:brushProperty name="height" value="0.1" units="cm"/>
      <inkml:brushProperty name="color" value="#FFFFFF"/>
    </inkml:brush>
  </inkml:definitions>
  <inkml:trace contextRef="#ctx0" brushRef="#br0">539 13 24575,'-140'2'0,"-152"-5"0,266-2-77,-20-2 265,44 7-255,1 0 0,-1 0 0,0 0-1,1 1 1,-1-1 0,0 0 0,1 1 0,-1-1 0,1 1 0,-1-1 0,0 1 0,1 0 0,-1-1 0,1 1 0,0 0-1,-1 0 1,1 0 0,0 0 0,-1 0 0,1 1 0,-2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08"/>
    </inkml:context>
    <inkml:brush xml:id="br0">
      <inkml:brushProperty name="width" value="0.1" units="cm"/>
      <inkml:brushProperty name="height" value="0.1" units="cm"/>
      <inkml:brushProperty name="color" value="#FFFFFF"/>
    </inkml:brush>
  </inkml:definitions>
  <inkml:trace contextRef="#ctx0" brushRef="#br0">0 0 24575,'0'1'-8191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3/3/2026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74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95226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85852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82009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45940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93033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802447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211714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953951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421626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7600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7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1244324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2524173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907638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65098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1815314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228022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336013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4257793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2680831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35445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1364682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55132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3378769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616084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3545563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1605298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2103845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2506936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2279332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6DE-2740-0DC8-55ED-2D4CA03A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BAADA-E18F-8A90-B24E-3E09528D1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786D6-0ADD-8B26-BBB0-1B1E7DE085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BD1247-029F-AFBC-AB0A-59D506DF3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12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3F77-A971-5E58-D81E-F6134839D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3E3DD-EB8F-355A-E2F7-2FF692DFCE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6078CE-FE4F-B735-FF26-CB685EE24B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12FAB9-843D-7D0F-C96F-90E2DA19F6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55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E5C02-8C99-3599-CF3E-39DE3A890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AA73D-4998-319A-05C2-8B73C4DFB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88719-823A-FEDE-07FC-5062E49622D1}"/>
              </a:ext>
            </a:extLst>
          </p:cNvPr>
          <p:cNvSpPr>
            <a:spLocks noGrp="1"/>
          </p:cNvSpPr>
          <p:nvPr>
            <p:ph type="body" idx="1"/>
          </p:nvPr>
        </p:nvSpPr>
        <p:spPr/>
        <p:txBody>
          <a:bodyPr>
            <a:normAutofit/>
          </a:bodyPr>
          <a:lstStyle/>
          <a:p>
            <a:pPr marL="0" indent="0">
              <a:buFontTx/>
              <a:buNone/>
            </a:pPr>
            <a:endParaRPr lang="en-US" dirty="0"/>
          </a:p>
        </p:txBody>
      </p:sp>
      <p:sp>
        <p:nvSpPr>
          <p:cNvPr id="4" name="Slide Number Placeholder 3">
            <a:extLst>
              <a:ext uri="{FF2B5EF4-FFF2-40B4-BE49-F238E27FC236}">
                <a16:creationId xmlns:a16="http://schemas.microsoft.com/office/drawing/2014/main" id="{F5B22AEB-38AF-EF0A-C0F9-0F0B69EF83D2}"/>
              </a:ext>
            </a:extLst>
          </p:cNvPr>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45503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ACB34-642C-5F0D-5ADE-F1FD47FD2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D7760-7A8D-95DE-22C9-5B4442188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303EC-2BC5-9DB0-A508-AE002A05B5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910D0F-6E17-F039-5B39-0A6A7169B00C}"/>
              </a:ext>
            </a:extLst>
          </p:cNvPr>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32352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71909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928857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96297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166882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2013980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3425854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397916477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861873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6697678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0211346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28316466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26" name="Picture 25" descr="A tall building in a city&#10;&#10;Description automatically generated">
            <a:extLst>
              <a:ext uri="{FF2B5EF4-FFF2-40B4-BE49-F238E27FC236}">
                <a16:creationId xmlns:a16="http://schemas.microsoft.com/office/drawing/2014/main" id="{89785A3B-6C5C-45C7-B895-8A1A9ACE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sp>
        <p:nvSpPr>
          <p:cNvPr id="3" name="TextBox 2"/>
          <p:cNvSpPr txBox="1"/>
          <p:nvPr userDrawn="1"/>
        </p:nvSpPr>
        <p:spPr>
          <a:xfrm>
            <a:off x="127218" y="3656862"/>
            <a:ext cx="6639341" cy="1384995"/>
          </a:xfrm>
          <a:prstGeom prst="rect">
            <a:avLst/>
          </a:prstGeom>
          <a:noFill/>
        </p:spPr>
        <p:txBody>
          <a:bodyPr wrap="square" rtlCol="0">
            <a:spAutoFit/>
          </a:bodyPr>
          <a:lstStyle/>
          <a:p>
            <a:r>
              <a:rPr lang="en-US" sz="1200">
                <a:solidFill>
                  <a:schemeClr val="bg2"/>
                </a:solidFill>
                <a:latin typeface="Calibri" panose="020F0502020204030204" pitchFamily="34" charset="0"/>
              </a:rPr>
              <a:t>For more information, contact CDC</a:t>
            </a:r>
            <a:br>
              <a:rPr lang="en-US" sz="1200">
                <a:solidFill>
                  <a:schemeClr val="bg2"/>
                </a:solidFill>
                <a:latin typeface="Calibri" panose="020F0502020204030204" pitchFamily="34" charset="0"/>
              </a:rPr>
            </a:br>
            <a:r>
              <a:rPr lang="en-US" sz="1200">
                <a:solidFill>
                  <a:schemeClr val="bg2"/>
                </a:solidFill>
                <a:latin typeface="Calibri" panose="020F0502020204030204" pitchFamily="34" charset="0"/>
              </a:rPr>
              <a:t>1-800-CDC-INFO (232-4636)</a:t>
            </a:r>
            <a:br>
              <a:rPr lang="en-US" sz="1200">
                <a:solidFill>
                  <a:schemeClr val="bg2"/>
                </a:solidFill>
                <a:latin typeface="Calibri" panose="020F0502020204030204" pitchFamily="34" charset="0"/>
              </a:rPr>
            </a:br>
            <a:r>
              <a:rPr lang="en-US" sz="1200">
                <a:solidFill>
                  <a:schemeClr val="bg2"/>
                </a:solidFill>
                <a:latin typeface="Calibri" panose="020F0502020204030204" pitchFamily="34" charset="0"/>
              </a:rPr>
              <a:t>TTY:  1-888-232-6348    www.cdc.gov</a:t>
            </a:r>
            <a:br>
              <a:rPr lang="en-US" sz="1200">
                <a:solidFill>
                  <a:schemeClr val="bg2"/>
                </a:solidFill>
                <a:latin typeface="Calibri" panose="020F0502020204030204" pitchFamily="34" charset="0"/>
              </a:rPr>
            </a:br>
            <a:br>
              <a:rPr lang="en-US" sz="1200">
                <a:solidFill>
                  <a:schemeClr val="bg2"/>
                </a:solidFill>
                <a:latin typeface="Calibri" panose="020F0502020204030204" pitchFamily="34" charset="0"/>
              </a:rPr>
            </a:br>
            <a:br>
              <a:rPr lang="en-US" sz="1200">
                <a:solidFill>
                  <a:schemeClr val="bg2"/>
                </a:solidFill>
                <a:latin typeface="Calibri" panose="020F0502020204030204" pitchFamily="34" charset="0"/>
              </a:rPr>
            </a:br>
            <a:r>
              <a:rPr lang="en-US" sz="120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405281444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_O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8EB938A-05FC-ECD6-C675-6AF4DC1D03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11" name="Title 1"/>
          <p:cNvSpPr>
            <a:spLocks noGrp="1"/>
          </p:cNvSpPr>
          <p:nvPr>
            <p:ph type="title"/>
          </p:nvPr>
        </p:nvSpPr>
        <p:spPr>
          <a:xfrm>
            <a:off x="342900" y="1377654"/>
            <a:ext cx="8435340" cy="866834"/>
          </a:xfrm>
          <a:prstGeom prst="rect">
            <a:avLst/>
          </a:prstGeom>
        </p:spPr>
        <p:txBody>
          <a:bodyPr>
            <a:normAutofit/>
          </a:bodyPr>
          <a:lstStyle>
            <a:lvl1pPr algn="l">
              <a:lnSpc>
                <a:spcPts val="3000"/>
              </a:lnSpc>
              <a:defRPr sz="2850" b="1" baseline="0">
                <a:solidFill>
                  <a:schemeClr val="bg1"/>
                </a:solidFill>
                <a:effectLst/>
                <a:latin typeface="+mj-lt"/>
              </a:defRPr>
            </a:lvl1pPr>
          </a:lstStyle>
          <a:p>
            <a:r>
              <a:rPr lang="en-US"/>
              <a:t>Click to edit Master title style</a:t>
            </a:r>
          </a:p>
        </p:txBody>
      </p:sp>
      <p:sp>
        <p:nvSpPr>
          <p:cNvPr id="5" name="Subtitle 2"/>
          <p:cNvSpPr>
            <a:spLocks noGrp="1"/>
          </p:cNvSpPr>
          <p:nvPr>
            <p:ph type="subTitle" idx="1"/>
          </p:nvPr>
        </p:nvSpPr>
        <p:spPr>
          <a:xfrm>
            <a:off x="342900" y="2482612"/>
            <a:ext cx="8435340" cy="342900"/>
          </a:xfrm>
          <a:prstGeom prst="rect">
            <a:avLst/>
          </a:prstGeom>
        </p:spPr>
        <p:txBody>
          <a:bodyPr/>
          <a:lstStyle>
            <a:lvl1pPr marL="0" indent="0" algn="l">
              <a:buNone/>
              <a:defRPr sz="2000" b="1" baseline="0">
                <a:solidFill>
                  <a:srgbClr val="FFC000"/>
                </a:solidFill>
                <a:effectLst/>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342900" y="3297614"/>
            <a:ext cx="8435340" cy="971550"/>
          </a:xfrm>
          <a:prstGeom prst="rect">
            <a:avLst/>
          </a:prstGeom>
        </p:spPr>
        <p:txBody>
          <a:bodyPr/>
          <a:lstStyle>
            <a:lvl1pPr marL="0" indent="0" algn="l">
              <a:lnSpc>
                <a:spcPts val="2000"/>
              </a:lnSpc>
              <a:buNone/>
              <a:defRPr sz="1800" baseline="0">
                <a:solidFill>
                  <a:schemeClr val="bg1"/>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8" name="TextBox 17"/>
          <p:cNvSpPr txBox="1"/>
          <p:nvPr/>
        </p:nvSpPr>
        <p:spPr>
          <a:xfrm>
            <a:off x="342900" y="183069"/>
            <a:ext cx="6903076" cy="802588"/>
          </a:xfrm>
          <a:prstGeom prst="rect">
            <a:avLst/>
          </a:prstGeom>
          <a:noFill/>
        </p:spPr>
        <p:txBody>
          <a:bodyPr wrap="square" rtlCol="0" anchor="ctr" anchorCtr="0">
            <a:noAutofit/>
          </a:bodyPr>
          <a:lstStyle/>
          <a:p>
            <a:r>
              <a:rPr lang="en-US" sz="2100" b="1">
                <a:solidFill>
                  <a:schemeClr val="bg1"/>
                </a:solidFill>
                <a:latin typeface="Corbel" panose="020B0503020204020204" pitchFamily="34" charset="0"/>
              </a:rPr>
              <a:t>U.S. Centers for Disease Control and Prevention</a:t>
            </a:r>
          </a:p>
          <a:p>
            <a:pPr marL="0" marR="0" lvl="0" indent="0" algn="l" defTabSz="685800" rtl="0" eaLnBrk="0" fontAlgn="base" latinLnBrk="0" hangingPunct="0">
              <a:lnSpc>
                <a:spcPct val="100000"/>
              </a:lnSpc>
              <a:spcBef>
                <a:spcPct val="0"/>
              </a:spcBef>
              <a:spcAft>
                <a:spcPct val="0"/>
              </a:spcAft>
              <a:buClrTx/>
              <a:buSzTx/>
              <a:buFontTx/>
              <a:buNone/>
              <a:tabLst/>
              <a:defRPr/>
            </a:pPr>
            <a:r>
              <a:rPr lang="en-US" sz="1800">
                <a:solidFill>
                  <a:schemeClr val="bg1"/>
                </a:solidFill>
                <a:latin typeface="+mj-lt"/>
              </a:rPr>
              <a:t>National Center for Immunization and Respiratory Diseases</a:t>
            </a:r>
          </a:p>
        </p:txBody>
      </p:sp>
      <p:sp>
        <p:nvSpPr>
          <p:cNvPr id="21" name="Rectangle 20"/>
          <p:cNvSpPr/>
          <p:nvPr/>
        </p:nvSpPr>
        <p:spPr>
          <a:xfrm>
            <a:off x="342901" y="4744340"/>
            <a:ext cx="4241801" cy="300082"/>
          </a:xfrm>
          <a:prstGeom prst="rect">
            <a:avLst/>
          </a:prstGeom>
        </p:spPr>
        <p:txBody>
          <a:bodyPr wrap="square" anchor="b" anchorCtr="0">
            <a:spAutoFit/>
          </a:bodyPr>
          <a:lstStyle/>
          <a:p>
            <a:r>
              <a:rPr lang="en-US" sz="675">
                <a:solidFill>
                  <a:schemeClr val="bg1"/>
                </a:solidFill>
                <a:latin typeface="+mj-lt"/>
                <a:ea typeface="Calibri" panose="020F0502020204030204" pitchFamily="34" charset="0"/>
                <a:cs typeface="Times New Roman" panose="02020603050405020304" pitchFamily="18" charset="0"/>
              </a:rPr>
              <a:t>Photographs and images included in this presentation</a:t>
            </a:r>
            <a:r>
              <a:rPr lang="en-US" sz="675" baseline="0">
                <a:solidFill>
                  <a:schemeClr val="bg1"/>
                </a:solidFill>
                <a:latin typeface="+mj-lt"/>
                <a:ea typeface="Calibri" panose="020F0502020204030204" pitchFamily="34" charset="0"/>
                <a:cs typeface="Times New Roman" panose="02020603050405020304" pitchFamily="18" charset="0"/>
              </a:rPr>
              <a:t> </a:t>
            </a:r>
            <a:r>
              <a:rPr lang="en-US" sz="675">
                <a:solidFill>
                  <a:schemeClr val="bg1"/>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pic>
        <p:nvPicPr>
          <p:cNvPr id="1026" name="Picture 2">
            <a:extLst>
              <a:ext uri="{FF2B5EF4-FFF2-40B4-BE49-F238E27FC236}">
                <a16:creationId xmlns:a16="http://schemas.microsoft.com/office/drawing/2014/main" id="{9C3A9FB6-CCBC-4E47-184E-85140972DE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2390" y="4166206"/>
            <a:ext cx="1428750"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83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342900" y="1165622"/>
            <a:ext cx="8435340" cy="3465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342900" y="4631532"/>
            <a:ext cx="843534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14081332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165860"/>
            <a:ext cx="397764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b="0">
                <a:solidFill>
                  <a:schemeClr val="tx2"/>
                </a:solidFill>
                <a:latin typeface="+mn-lt"/>
              </a:defRPr>
            </a:lvl2pPr>
            <a:lvl3pPr marL="548627" indent="-182876">
              <a:buClr>
                <a:schemeClr val="accent1"/>
              </a:buClr>
              <a:buSzPct val="100000"/>
              <a:buFont typeface="Arial" pitchFamily="34" charset="0"/>
              <a:buChar char="•"/>
              <a:defRPr sz="1350" b="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Content Placeholder 2"/>
          <p:cNvSpPr>
            <a:spLocks noGrp="1"/>
          </p:cNvSpPr>
          <p:nvPr>
            <p:ph idx="10"/>
          </p:nvPr>
        </p:nvSpPr>
        <p:spPr>
          <a:xfrm>
            <a:off x="4754880" y="1165860"/>
            <a:ext cx="397764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342900" y="4631532"/>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218392709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5875020" y="1165860"/>
            <a:ext cx="288036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Content Placeholder 2"/>
          <p:cNvSpPr>
            <a:spLocks noGrp="1"/>
          </p:cNvSpPr>
          <p:nvPr>
            <p:ph idx="1"/>
          </p:nvPr>
        </p:nvSpPr>
        <p:spPr>
          <a:xfrm>
            <a:off x="342900" y="1165860"/>
            <a:ext cx="514350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Courier New" panose="02070309020205020404" pitchFamily="49" charset="0"/>
              <a:buChar char="-"/>
              <a:defRPr sz="1350" b="0">
                <a:solidFill>
                  <a:schemeClr val="tx2"/>
                </a:solidFill>
              </a:defRPr>
            </a:lvl2pPr>
            <a:lvl3pPr marL="548627" indent="-182876">
              <a:buClr>
                <a:schemeClr val="accent1"/>
              </a:buClr>
              <a:buSzPct val="100000"/>
              <a:buFont typeface="Arial" pitchFamily="34" charset="0"/>
              <a:buChar char="•"/>
              <a:defRPr sz="1350" b="0">
                <a:solidFill>
                  <a:schemeClr val="tx2"/>
                </a:solidFill>
              </a:defRPr>
            </a:lvl3pPr>
            <a:lvl4pPr marL="754380" indent="-182876">
              <a:buClr>
                <a:schemeClr val="accent1"/>
              </a:buClr>
              <a:buSzPct val="100000"/>
              <a:buFont typeface="Courier New" pitchFamily="49" charset="0"/>
              <a:buChar char="-"/>
              <a:defRPr sz="1350" baseline="0">
                <a:solidFill>
                  <a:schemeClr val="tx2"/>
                </a:solidFill>
              </a:defRPr>
            </a:lvl4pPr>
            <a:lvl5pPr marL="914378" indent="-182876">
              <a:buClr>
                <a:schemeClr val="accent1"/>
              </a:buClr>
              <a:buSzPct val="100000"/>
              <a:buFont typeface="Calibri" panose="020F0502020204030204" pitchFamily="34" charset="0"/>
              <a:buChar char="»"/>
              <a:defRPr sz="1350">
                <a:solidFill>
                  <a:schemeClr val="tx2"/>
                </a:solidFill>
              </a:defRPr>
            </a:lvl5pPr>
            <a:lvl6pPr>
              <a:buClr>
                <a:schemeClr val="accent1"/>
              </a:buClr>
              <a:defRPr sz="1350">
                <a:solidFill>
                  <a:schemeClr val="tx2"/>
                </a:solidFill>
              </a:defRPr>
            </a:lvl6pPr>
            <a:lvl7pPr>
              <a:buClr>
                <a:schemeClr val="accent1"/>
              </a:buClr>
              <a:defRPr sz="1350">
                <a:solidFill>
                  <a:schemeClr val="tx2"/>
                </a:solidFill>
              </a:defRPr>
            </a:lvl7pPr>
            <a:lvl8pPr>
              <a:buClr>
                <a:schemeClr val="accent1"/>
              </a:buClr>
              <a:defRPr sz="135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342900" y="4631532"/>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220671528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342900" y="4631532"/>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13590810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66772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DA6034CF-F19E-49D1-77FD-68CE1C5AC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2051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68E75CB-2C2B-5ABF-BF1F-67B6D96861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ABED53B3-E07E-A331-0B3A-390779E3EA55}"/>
              </a:ext>
            </a:extLst>
          </p:cNvPr>
          <p:cNvSpPr txBox="1"/>
          <p:nvPr userDrawn="1"/>
        </p:nvSpPr>
        <p:spPr>
          <a:xfrm>
            <a:off x="342900" y="4683176"/>
            <a:ext cx="8229600" cy="323165"/>
          </a:xfrm>
          <a:prstGeom prst="rect">
            <a:avLst/>
          </a:prstGeom>
          <a:noFill/>
        </p:spPr>
        <p:txBody>
          <a:bodyPr wrap="square" rtlCol="0" anchor="b" anchorCtr="0">
            <a:spAutoFit/>
          </a:bodyPr>
          <a:lstStyle/>
          <a:p>
            <a:r>
              <a:rPr lang="en-US" sz="1500" b="1">
                <a:solidFill>
                  <a:schemeClr val="tx2">
                    <a:lumMod val="75000"/>
                  </a:schemeClr>
                </a:solidFill>
                <a:latin typeface="+mj-lt"/>
              </a:rPr>
              <a:t>CDC </a:t>
            </a:r>
            <a:r>
              <a:rPr lang="en-US" sz="1500" b="0">
                <a:solidFill>
                  <a:schemeClr val="tx2">
                    <a:lumMod val="75000"/>
                  </a:schemeClr>
                </a:solidFill>
                <a:latin typeface="+mj-lt"/>
              </a:rPr>
              <a:t>|</a:t>
            </a:r>
            <a:r>
              <a:rPr lang="en-US" sz="1500" b="1">
                <a:solidFill>
                  <a:schemeClr val="tx2">
                    <a:lumMod val="75000"/>
                  </a:schemeClr>
                </a:solidFill>
                <a:latin typeface="+mj-lt"/>
              </a:rPr>
              <a:t>  NCIRD </a:t>
            </a:r>
            <a:r>
              <a:rPr lang="en-US" sz="1500" b="0">
                <a:solidFill>
                  <a:schemeClr val="tx2">
                    <a:lumMod val="75000"/>
                  </a:schemeClr>
                </a:solidFill>
                <a:latin typeface="+mj-lt"/>
              </a:rPr>
              <a:t>|</a:t>
            </a:r>
            <a:r>
              <a:rPr lang="en-US" sz="1500" b="1">
                <a:solidFill>
                  <a:schemeClr val="tx2">
                    <a:lumMod val="75000"/>
                  </a:schemeClr>
                </a:solidFill>
                <a:latin typeface="+mj-lt"/>
              </a:rPr>
              <a:t> </a:t>
            </a:r>
            <a:r>
              <a:rPr lang="en-US" sz="1500" b="0">
                <a:solidFill>
                  <a:schemeClr val="tx2">
                    <a:lumMod val="75000"/>
                  </a:schemeClr>
                </a:solidFill>
                <a:latin typeface="+mj-lt"/>
              </a:rPr>
              <a:t>Coronavirus and Other Respiratory Viruses Division </a:t>
            </a:r>
          </a:p>
        </p:txBody>
      </p:sp>
      <p:pic>
        <p:nvPicPr>
          <p:cNvPr id="6" name="Picture 2">
            <a:extLst>
              <a:ext uri="{FF2B5EF4-FFF2-40B4-BE49-F238E27FC236}">
                <a16:creationId xmlns:a16="http://schemas.microsoft.com/office/drawing/2014/main" id="{8A2A89EC-4709-24CC-0D38-161DFDD67D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0695" y="4415319"/>
            <a:ext cx="1103305" cy="7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17404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3AB0F94-C944-874D-2387-8C3FBB2EB9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683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D82D15BF-F80B-4ACF-32C3-3FDF85CA542A}"/>
              </a:ext>
            </a:extLst>
          </p:cNvPr>
          <p:cNvSpPr txBox="1"/>
          <p:nvPr userDrawn="1"/>
        </p:nvSpPr>
        <p:spPr>
          <a:xfrm>
            <a:off x="342900" y="4683176"/>
            <a:ext cx="8229600" cy="323165"/>
          </a:xfrm>
          <a:prstGeom prst="rect">
            <a:avLst/>
          </a:prstGeom>
          <a:noFill/>
        </p:spPr>
        <p:txBody>
          <a:bodyPr wrap="square" rtlCol="0" anchor="b" anchorCtr="0">
            <a:spAutoFit/>
          </a:bodyPr>
          <a:lstStyle/>
          <a:p>
            <a:r>
              <a:rPr lang="en-US" sz="1500" b="1">
                <a:solidFill>
                  <a:schemeClr val="bg1"/>
                </a:solidFill>
                <a:latin typeface="+mn-lt"/>
              </a:rPr>
              <a:t>CDC </a:t>
            </a:r>
            <a:r>
              <a:rPr lang="en-US" sz="1500" b="0">
                <a:solidFill>
                  <a:schemeClr val="bg1"/>
                </a:solidFill>
                <a:latin typeface="+mn-lt"/>
              </a:rPr>
              <a:t>|</a:t>
            </a:r>
            <a:r>
              <a:rPr lang="en-US" sz="1500" b="1">
                <a:solidFill>
                  <a:schemeClr val="bg1"/>
                </a:solidFill>
                <a:latin typeface="+mn-lt"/>
              </a:rPr>
              <a:t>  NCIRD </a:t>
            </a:r>
            <a:r>
              <a:rPr lang="en-US" sz="1500" b="0">
                <a:solidFill>
                  <a:schemeClr val="bg1"/>
                </a:solidFill>
                <a:latin typeface="+mn-lt"/>
              </a:rPr>
              <a:t>|</a:t>
            </a:r>
            <a:r>
              <a:rPr lang="en-US" sz="1500" b="1">
                <a:solidFill>
                  <a:schemeClr val="bg1"/>
                </a:solidFill>
                <a:latin typeface="+mn-lt"/>
              </a:rPr>
              <a:t> </a:t>
            </a:r>
            <a:r>
              <a:rPr lang="en-US" sz="1500" b="0">
                <a:solidFill>
                  <a:schemeClr val="bg1"/>
                </a:solidFill>
                <a:latin typeface="+mn-lt"/>
              </a:rPr>
              <a:t>Division of Bacterial Diseases </a:t>
            </a:r>
            <a:endParaRPr lang="en-US" sz="1500" b="1">
              <a:solidFill>
                <a:schemeClr val="bg1"/>
              </a:solidFill>
              <a:latin typeface="+mn-lt"/>
            </a:endParaRPr>
          </a:p>
        </p:txBody>
      </p:sp>
      <p:pic>
        <p:nvPicPr>
          <p:cNvPr id="4" name="Picture 2">
            <a:extLst>
              <a:ext uri="{FF2B5EF4-FFF2-40B4-BE49-F238E27FC236}">
                <a16:creationId xmlns:a16="http://schemas.microsoft.com/office/drawing/2014/main" id="{E64C970C-32C1-C20D-2A5F-0567A3D80BD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0695" y="4415319"/>
            <a:ext cx="1103305" cy="7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976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4CFC042-FC4D-7C77-A98B-0B59289AA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7EFDFF6B-4905-9FA6-F84A-E2FD4B13E8A5}"/>
              </a:ext>
            </a:extLst>
          </p:cNvPr>
          <p:cNvSpPr txBox="1"/>
          <p:nvPr userDrawn="1"/>
        </p:nvSpPr>
        <p:spPr>
          <a:xfrm>
            <a:off x="342900" y="4683176"/>
            <a:ext cx="8229600" cy="323165"/>
          </a:xfrm>
          <a:prstGeom prst="rect">
            <a:avLst/>
          </a:prstGeom>
          <a:noFill/>
        </p:spPr>
        <p:txBody>
          <a:bodyPr wrap="square" rtlCol="0" anchor="b" anchorCtr="0">
            <a:spAutoFit/>
          </a:bodyPr>
          <a:lstStyle/>
          <a:p>
            <a:r>
              <a:rPr lang="en-US" sz="1500" b="1">
                <a:solidFill>
                  <a:schemeClr val="bg1"/>
                </a:solidFill>
                <a:latin typeface="+mn-lt"/>
              </a:rPr>
              <a:t>CDC </a:t>
            </a:r>
            <a:r>
              <a:rPr lang="en-US" sz="1500" b="0">
                <a:solidFill>
                  <a:schemeClr val="bg1"/>
                </a:solidFill>
                <a:latin typeface="+mn-lt"/>
              </a:rPr>
              <a:t>|</a:t>
            </a:r>
            <a:r>
              <a:rPr lang="en-US" sz="1500" b="1">
                <a:solidFill>
                  <a:schemeClr val="bg1"/>
                </a:solidFill>
                <a:latin typeface="+mn-lt"/>
              </a:rPr>
              <a:t>  NCIRD </a:t>
            </a:r>
            <a:r>
              <a:rPr lang="en-US" sz="1500" b="0">
                <a:solidFill>
                  <a:schemeClr val="bg1"/>
                </a:solidFill>
                <a:latin typeface="+mn-lt"/>
              </a:rPr>
              <a:t>|</a:t>
            </a:r>
            <a:r>
              <a:rPr lang="en-US" sz="1500" b="1">
                <a:solidFill>
                  <a:schemeClr val="bg1"/>
                </a:solidFill>
                <a:latin typeface="+mn-lt"/>
              </a:rPr>
              <a:t> </a:t>
            </a:r>
            <a:r>
              <a:rPr lang="en-US" sz="1500" b="0">
                <a:solidFill>
                  <a:schemeClr val="bg1"/>
                </a:solidFill>
                <a:latin typeface="+mn-lt"/>
              </a:rPr>
              <a:t>Division of Viral Diseases</a:t>
            </a:r>
            <a:r>
              <a:rPr lang="en-US" sz="1500" b="1">
                <a:solidFill>
                  <a:schemeClr val="bg1"/>
                </a:solidFill>
                <a:latin typeface="+mn-lt"/>
              </a:rPr>
              <a:t> </a:t>
            </a:r>
          </a:p>
        </p:txBody>
      </p:sp>
      <p:pic>
        <p:nvPicPr>
          <p:cNvPr id="4" name="Picture 2">
            <a:extLst>
              <a:ext uri="{FF2B5EF4-FFF2-40B4-BE49-F238E27FC236}">
                <a16:creationId xmlns:a16="http://schemas.microsoft.com/office/drawing/2014/main" id="{1EC5B3A8-2375-E191-B537-8E5BC57F901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0695" y="4415319"/>
            <a:ext cx="1103305" cy="7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433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CDBE97-C371-D9AD-1C63-F45CC323B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8E8682C1-A9D7-985E-B4DC-1E319F092887}"/>
              </a:ext>
            </a:extLst>
          </p:cNvPr>
          <p:cNvSpPr txBox="1"/>
          <p:nvPr userDrawn="1"/>
        </p:nvSpPr>
        <p:spPr>
          <a:xfrm>
            <a:off x="342900" y="4683176"/>
            <a:ext cx="8229600" cy="323165"/>
          </a:xfrm>
          <a:prstGeom prst="rect">
            <a:avLst/>
          </a:prstGeom>
          <a:noFill/>
        </p:spPr>
        <p:txBody>
          <a:bodyPr wrap="square" rtlCol="0" anchor="b" anchorCtr="0">
            <a:spAutoFit/>
          </a:bodyPr>
          <a:lstStyle/>
          <a:p>
            <a:r>
              <a:rPr lang="en-US" sz="1500" b="1">
                <a:solidFill>
                  <a:schemeClr val="bg1"/>
                </a:solidFill>
                <a:latin typeface="+mn-lt"/>
              </a:rPr>
              <a:t>CDC </a:t>
            </a:r>
            <a:r>
              <a:rPr lang="en-US" sz="1500" b="0">
                <a:solidFill>
                  <a:schemeClr val="bg1"/>
                </a:solidFill>
                <a:latin typeface="+mn-lt"/>
              </a:rPr>
              <a:t>|</a:t>
            </a:r>
            <a:r>
              <a:rPr lang="en-US" sz="1500" b="1">
                <a:solidFill>
                  <a:schemeClr val="bg1"/>
                </a:solidFill>
                <a:latin typeface="+mn-lt"/>
              </a:rPr>
              <a:t> NCIRD </a:t>
            </a:r>
            <a:r>
              <a:rPr lang="en-US" sz="1500" b="0">
                <a:solidFill>
                  <a:schemeClr val="bg1"/>
                </a:solidFill>
                <a:latin typeface="+mn-lt"/>
              </a:rPr>
              <a:t>| Influenza Division</a:t>
            </a:r>
          </a:p>
        </p:txBody>
      </p:sp>
      <p:pic>
        <p:nvPicPr>
          <p:cNvPr id="4" name="Picture 2">
            <a:extLst>
              <a:ext uri="{FF2B5EF4-FFF2-40B4-BE49-F238E27FC236}">
                <a16:creationId xmlns:a16="http://schemas.microsoft.com/office/drawing/2014/main" id="{4A14D76B-058D-9771-245E-1224C3613C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0695" y="4415319"/>
            <a:ext cx="1103305" cy="7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3492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84DE9D3-A8E9-26C4-0B12-C6A64598F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8050771-CF0D-F1C3-A98B-64A1D2520E56}"/>
              </a:ext>
            </a:extLst>
          </p:cNvPr>
          <p:cNvSpPr txBox="1"/>
          <p:nvPr userDrawn="1"/>
        </p:nvSpPr>
        <p:spPr>
          <a:xfrm>
            <a:off x="342900" y="4683176"/>
            <a:ext cx="8229600" cy="323165"/>
          </a:xfrm>
          <a:prstGeom prst="rect">
            <a:avLst/>
          </a:prstGeom>
          <a:noFill/>
        </p:spPr>
        <p:txBody>
          <a:bodyPr wrap="square" rtlCol="0" anchor="b" anchorCtr="0">
            <a:spAutoFit/>
          </a:bodyPr>
          <a:lstStyle/>
          <a:p>
            <a:r>
              <a:rPr lang="en-US" sz="1500" b="1">
                <a:solidFill>
                  <a:schemeClr val="bg1"/>
                </a:solidFill>
                <a:latin typeface="+mn-lt"/>
              </a:rPr>
              <a:t>CDC </a:t>
            </a:r>
            <a:r>
              <a:rPr lang="en-US" sz="1500" b="0">
                <a:solidFill>
                  <a:schemeClr val="bg1"/>
                </a:solidFill>
                <a:latin typeface="+mn-lt"/>
              </a:rPr>
              <a:t>|</a:t>
            </a:r>
            <a:r>
              <a:rPr lang="en-US" sz="1500" b="1">
                <a:solidFill>
                  <a:schemeClr val="bg1"/>
                </a:solidFill>
                <a:latin typeface="+mn-lt"/>
              </a:rPr>
              <a:t>  NCIRD </a:t>
            </a:r>
            <a:r>
              <a:rPr lang="en-US" sz="1500" b="0">
                <a:solidFill>
                  <a:schemeClr val="bg1"/>
                </a:solidFill>
                <a:latin typeface="+mn-lt"/>
              </a:rPr>
              <a:t>|</a:t>
            </a:r>
            <a:r>
              <a:rPr lang="en-US" sz="1500" b="1">
                <a:solidFill>
                  <a:schemeClr val="bg1"/>
                </a:solidFill>
                <a:latin typeface="+mn-lt"/>
              </a:rPr>
              <a:t> </a:t>
            </a:r>
            <a:r>
              <a:rPr lang="en-US" sz="1500" b="0">
                <a:solidFill>
                  <a:schemeClr val="bg1"/>
                </a:solidFill>
                <a:latin typeface="+mn-lt"/>
              </a:rPr>
              <a:t>Immunization Services Division </a:t>
            </a:r>
            <a:endParaRPr lang="en-US" sz="1500" b="1">
              <a:solidFill>
                <a:schemeClr val="bg1"/>
              </a:solidFill>
              <a:latin typeface="+mn-lt"/>
            </a:endParaRPr>
          </a:p>
        </p:txBody>
      </p:sp>
      <p:pic>
        <p:nvPicPr>
          <p:cNvPr id="4" name="Picture 2">
            <a:extLst>
              <a:ext uri="{FF2B5EF4-FFF2-40B4-BE49-F238E27FC236}">
                <a16:creationId xmlns:a16="http://schemas.microsoft.com/office/drawing/2014/main" id="{EF6AE7A3-CC1F-E5F7-1263-85D1E84C47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0695" y="4415319"/>
            <a:ext cx="1103305" cy="7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8723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F3E038E-99BA-129B-2A09-9360984434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403512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_O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1F457B6-5327-48C4-3FCF-190BF16CB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p:txBody>
          <a:bodyPr/>
          <a:lstStyle>
            <a:lvl1pPr>
              <a:defRPr b="0">
                <a:solidFill>
                  <a:schemeClr val="bg1"/>
                </a:solidFill>
              </a:defRPr>
            </a:lvl1pPr>
          </a:lstStyle>
          <a:p>
            <a:r>
              <a:rPr lang="en-US"/>
              <a:t>Click to edit Master title style</a:t>
            </a:r>
          </a:p>
        </p:txBody>
      </p:sp>
      <p:sp>
        <p:nvSpPr>
          <p:cNvPr id="7" name="Footer Placeholder 1"/>
          <p:cNvSpPr txBox="1">
            <a:spLocks/>
          </p:cNvSpPr>
          <p:nvPr/>
        </p:nvSpPr>
        <p:spPr>
          <a:xfrm>
            <a:off x="342901" y="3282952"/>
            <a:ext cx="5511800" cy="1655924"/>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200">
                <a:solidFill>
                  <a:schemeClr val="bg1"/>
                </a:solidFill>
                <a:latin typeface="+mj-lt"/>
              </a:rPr>
              <a:t>For more information, contact CDC</a:t>
            </a:r>
            <a:br>
              <a:rPr lang="en-US" sz="1200">
                <a:solidFill>
                  <a:schemeClr val="bg1"/>
                </a:solidFill>
                <a:latin typeface="+mj-lt"/>
              </a:rPr>
            </a:br>
            <a:r>
              <a:rPr lang="en-US" sz="1200">
                <a:solidFill>
                  <a:schemeClr val="bg1"/>
                </a:solidFill>
                <a:latin typeface="+mj-lt"/>
              </a:rPr>
              <a:t>1-800-CDC-INFO (232-4636)</a:t>
            </a:r>
            <a:br>
              <a:rPr lang="en-US" sz="1200">
                <a:solidFill>
                  <a:schemeClr val="bg1"/>
                </a:solidFill>
                <a:latin typeface="+mj-lt"/>
              </a:rPr>
            </a:br>
            <a:r>
              <a:rPr lang="en-US" sz="1200">
                <a:solidFill>
                  <a:schemeClr val="bg1"/>
                </a:solidFill>
                <a:latin typeface="+mj-lt"/>
              </a:rPr>
              <a:t>TTY:  1-888-232-6348    </a:t>
            </a:r>
            <a:r>
              <a:rPr lang="en-US" sz="1200">
                <a:solidFill>
                  <a:schemeClr val="bg1"/>
                </a:solidFill>
                <a:latin typeface="+mj-lt"/>
                <a:hlinkClick r:id="rId3">
                  <a:extLst>
                    <a:ext uri="{A12FA001-AC4F-418D-AE19-62706E023703}">
                      <ahyp:hlinkClr xmlns:ahyp="http://schemas.microsoft.com/office/drawing/2018/hyperlinkcolor" val="tx"/>
                    </a:ext>
                  </a:extLst>
                </a:hlinkClick>
              </a:rPr>
              <a:t>www.cdc.gov</a:t>
            </a:r>
            <a:endParaRPr lang="en-US" sz="1200">
              <a:solidFill>
                <a:schemeClr val="bg1"/>
              </a:solidFill>
              <a:latin typeface="+mj-lt"/>
            </a:endParaRPr>
          </a:p>
          <a:p>
            <a:br>
              <a:rPr lang="en-US" sz="1200">
                <a:solidFill>
                  <a:schemeClr val="bg1"/>
                </a:solidFill>
                <a:latin typeface="+mj-lt"/>
              </a:rPr>
            </a:br>
            <a:r>
              <a:rPr lang="en-US" sz="900">
                <a:solidFill>
                  <a:schemeClr val="bg1"/>
                </a:solidFill>
                <a:latin typeface="+mj-lt"/>
              </a:rPr>
              <a:t>The findings and conclusions in this report are those of the authors and do not necessarily represent the official position of the Centers for Disease Control and Prevention.</a:t>
            </a:r>
          </a:p>
          <a:p>
            <a:endParaRPr lang="en-US" sz="900">
              <a:solidFill>
                <a:schemeClr val="bg1"/>
              </a:solidFill>
              <a:latin typeface="+mj-lt"/>
            </a:endParaRPr>
          </a:p>
          <a:p>
            <a:r>
              <a:rPr lang="en-US" sz="900" kern="1200">
                <a:solidFill>
                  <a:schemeClr val="bg1"/>
                </a:solidFill>
                <a:latin typeface="+mj-lt"/>
                <a:ea typeface="Calibri" panose="020F0502020204030204" pitchFamily="34" charset="0"/>
                <a:cs typeface="Times New Roman" panose="02020603050405020304" pitchFamily="18" charset="0"/>
              </a:rPr>
              <a:t>Photographs and images included in this presentation</a:t>
            </a:r>
            <a:r>
              <a:rPr lang="en-US" sz="900" kern="1200" baseline="0">
                <a:solidFill>
                  <a:schemeClr val="bg1"/>
                </a:solidFill>
                <a:latin typeface="+mj-lt"/>
                <a:ea typeface="Calibri" panose="020F0502020204030204" pitchFamily="34" charset="0"/>
                <a:cs typeface="Times New Roman" panose="02020603050405020304" pitchFamily="18" charset="0"/>
              </a:rPr>
              <a:t> </a:t>
            </a:r>
            <a:r>
              <a:rPr lang="en-US" sz="900" kern="1200">
                <a:solidFill>
                  <a:schemeClr val="bg1"/>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342900" y="1195388"/>
            <a:ext cx="8435340" cy="1622822"/>
          </a:xfrm>
        </p:spPr>
        <p:txBody>
          <a:bodyPr/>
          <a:lstStyle>
            <a:lvl1pPr marL="0" indent="0">
              <a:buNone/>
              <a:defRPr>
                <a:solidFill>
                  <a:schemeClr val="bg1"/>
                </a:solidFill>
              </a:defRPr>
            </a:lvl1pPr>
            <a:lvl2pPr marL="182876" indent="0">
              <a:buNone/>
              <a:defRPr/>
            </a:lvl2pPr>
            <a:lvl3pPr marL="365751" indent="0">
              <a:buNone/>
              <a:defRPr/>
            </a:lvl3pPr>
            <a:lvl4pPr marL="571505" indent="0">
              <a:buNone/>
              <a:defRPr/>
            </a:lvl4pPr>
            <a:lvl5pPr marL="731502" indent="0">
              <a:buNone/>
              <a:defRPr/>
            </a:lvl5pPr>
          </a:lstStyle>
          <a:p>
            <a:pPr lvl="0"/>
            <a:r>
              <a:rPr lang="en-US"/>
              <a:t>Click to edit Master text styles</a:t>
            </a:r>
          </a:p>
        </p:txBody>
      </p:sp>
      <p:pic>
        <p:nvPicPr>
          <p:cNvPr id="6" name="Picture 2">
            <a:extLst>
              <a:ext uri="{FF2B5EF4-FFF2-40B4-BE49-F238E27FC236}">
                <a16:creationId xmlns:a16="http://schemas.microsoft.com/office/drawing/2014/main" id="{CBEAC367-ABB2-F9DF-3BA7-DBC5E34D42F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67090" y="4110914"/>
            <a:ext cx="1415264" cy="93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05612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2"/>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1"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23" name="bk object 28"/>
          <p:cNvSpPr/>
          <p:nvPr userDrawn="1"/>
        </p:nvSpPr>
        <p:spPr>
          <a:xfrm>
            <a:off x="1654599"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25" name="bk object 30"/>
          <p:cNvSpPr/>
          <p:nvPr userDrawn="1"/>
        </p:nvSpPr>
        <p:spPr>
          <a:xfrm>
            <a:off x="2554810"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2"/>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3"/>
            <a:ext cx="6903076" cy="369332"/>
          </a:xfrm>
          <a:prstGeom prst="rect">
            <a:avLst/>
          </a:prstGeom>
          <a:noFill/>
        </p:spPr>
        <p:txBody>
          <a:bodyPr wrap="square" rtlCol="0">
            <a:spAutoFit/>
          </a:bodyPr>
          <a:lstStyle/>
          <a:p>
            <a:r>
              <a:rPr lang="en-US" sz="18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30" y="81524"/>
            <a:ext cx="1895548" cy="726447"/>
          </a:xfrm>
          <a:prstGeom prst="rect">
            <a:avLst/>
          </a:prstGeom>
        </p:spPr>
      </p:pic>
    </p:spTree>
    <p:extLst>
      <p:ext uri="{BB962C8B-B14F-4D97-AF65-F5344CB8AC3E}">
        <p14:creationId xmlns:p14="http://schemas.microsoft.com/office/powerpoint/2010/main" val="396125190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33919303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112048327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2"/>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1"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23" name="bk object 28"/>
          <p:cNvSpPr/>
          <p:nvPr userDrawn="1"/>
        </p:nvSpPr>
        <p:spPr>
          <a:xfrm>
            <a:off x="1654599"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25" name="bk object 30"/>
          <p:cNvSpPr/>
          <p:nvPr userDrawn="1"/>
        </p:nvSpPr>
        <p:spPr>
          <a:xfrm>
            <a:off x="2554810"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2"/>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3"/>
            <a:ext cx="6903076" cy="369332"/>
          </a:xfrm>
          <a:prstGeom prst="rect">
            <a:avLst/>
          </a:prstGeom>
          <a:noFill/>
        </p:spPr>
        <p:txBody>
          <a:bodyPr wrap="square" rtlCol="0">
            <a:spAutoFit/>
          </a:bodyPr>
          <a:lstStyle/>
          <a:p>
            <a:r>
              <a:rPr lang="en-US" sz="18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6" y="63514"/>
            <a:ext cx="1225267" cy="702137"/>
          </a:xfrm>
          <a:prstGeom prst="rect">
            <a:avLst/>
          </a:prstGeom>
        </p:spPr>
      </p:pic>
    </p:spTree>
    <p:extLst>
      <p:ext uri="{BB962C8B-B14F-4D97-AF65-F5344CB8AC3E}">
        <p14:creationId xmlns:p14="http://schemas.microsoft.com/office/powerpoint/2010/main" val="7850006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92" indent="-342892">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826053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66154948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183612000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30" y="4327565"/>
            <a:ext cx="1895548" cy="726447"/>
          </a:xfrm>
          <a:prstGeom prst="rect">
            <a:avLst/>
          </a:prstGeom>
        </p:spPr>
      </p:pic>
    </p:spTree>
    <p:extLst>
      <p:ext uri="{BB962C8B-B14F-4D97-AF65-F5344CB8AC3E}">
        <p14:creationId xmlns:p14="http://schemas.microsoft.com/office/powerpoint/2010/main" val="26222996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6" y="4339721"/>
            <a:ext cx="1225267" cy="702137"/>
          </a:xfrm>
          <a:prstGeom prst="rect">
            <a:avLst/>
          </a:prstGeom>
        </p:spPr>
      </p:pic>
    </p:spTree>
    <p:extLst>
      <p:ext uri="{BB962C8B-B14F-4D97-AF65-F5344CB8AC3E}">
        <p14:creationId xmlns:p14="http://schemas.microsoft.com/office/powerpoint/2010/main" val="231198581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28397420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98083184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137326566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212704938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0852600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92629484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5502972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289103166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2468778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8" y="2746824"/>
            <a:ext cx="7594382" cy="1384995"/>
          </a:xfrm>
          <a:prstGeom prst="rect">
            <a:avLst/>
          </a:prstGeom>
          <a:noFill/>
        </p:spPr>
        <p:txBody>
          <a:bodyPr wrap="square" rtlCol="0">
            <a:spAutoFit/>
          </a:bodyPr>
          <a:lstStyle/>
          <a:p>
            <a:r>
              <a:rPr lang="en-US" sz="1200">
                <a:solidFill>
                  <a:srgbClr val="0057B7"/>
                </a:solidFill>
                <a:latin typeface="Calibri" panose="020F0502020204030204" pitchFamily="34" charset="0"/>
              </a:rPr>
              <a:t>For more information, contact CDC</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1-800-CDC-INFO (232-4636)</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TTY:  1-888-232-6348    cdc.gov</a:t>
            </a: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8"/>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3"/>
            <a:ext cx="838200" cy="544438"/>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361855" y="595478"/>
            <a:ext cx="466344" cy="466344"/>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2400" b="0">
                <a:noFill/>
              </a:defRPr>
            </a:lvl1pPr>
          </a:lstStyle>
          <a:p>
            <a:pPr lvl="0"/>
            <a:r>
              <a:rPr lang="en-US"/>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a:lstStyle/>
          <a:p>
            <a:r>
              <a:rPr lang="en-US"/>
              <a:t>Click to edit Master title style</a:t>
            </a:r>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a:lstStyle/>
          <a:p>
            <a:endParaRPr lang="en-US"/>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2150940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8"/>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77578989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2263676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2" y="1358901"/>
            <a:ext cx="3889375"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7" y="1358901"/>
            <a:ext cx="3889375" cy="3316288"/>
          </a:xfrm>
        </p:spPr>
        <p:txBody>
          <a:bodyPr/>
          <a:lstStyle>
            <a:lvl1pPr marL="228588" indent="-228588">
              <a:buClr>
                <a:srgbClr val="0033A1"/>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tabLst>
                <a:tab pos="285736"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36570361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5"/>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9" y="2746825"/>
            <a:ext cx="7594382" cy="1384995"/>
          </a:xfrm>
          <a:prstGeom prst="rect">
            <a:avLst/>
          </a:prstGeom>
          <a:noFill/>
        </p:spPr>
        <p:txBody>
          <a:bodyPr wrap="square" rtlCol="0">
            <a:spAutoFit/>
          </a:bodyPr>
          <a:lstStyle/>
          <a:p>
            <a:r>
              <a:rPr lang="en-US" sz="1200">
                <a:solidFill>
                  <a:srgbClr val="0057B7"/>
                </a:solidFill>
                <a:latin typeface="Calibri" panose="020F0502020204030204" pitchFamily="34" charset="0"/>
              </a:rPr>
              <a:t>For more information, contact CDC</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1-800-CDC-INFO (232-4636)</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TTY:  1-888-232-6348    cdc.gov</a:t>
            </a: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40"/>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4"/>
            <a:ext cx="838200" cy="544438"/>
          </a:xfrm>
          <a:prstGeom prst="rect">
            <a:avLst/>
          </a:prstGeom>
        </p:spPr>
      </p:pic>
    </p:spTree>
    <p:extLst>
      <p:ext uri="{BB962C8B-B14F-4D97-AF65-F5344CB8AC3E}">
        <p14:creationId xmlns:p14="http://schemas.microsoft.com/office/powerpoint/2010/main" val="400630366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11"/>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80"/>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5043950"/>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644841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5"/>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8156448" y="4583641"/>
            <a:ext cx="781090" cy="239492"/>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7186816" y="4443985"/>
            <a:ext cx="836192" cy="538299"/>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1"/>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67257557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190246126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8"/>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117829479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267834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25990117"/>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2" y="1358901"/>
            <a:ext cx="3889375"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7" y="1358901"/>
            <a:ext cx="3889375" cy="3316288"/>
          </a:xfrm>
        </p:spPr>
        <p:txBody>
          <a:bodyPr/>
          <a:lstStyle>
            <a:lvl1pPr marL="228588" indent="-228588">
              <a:buClr>
                <a:srgbClr val="0033A1"/>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tabLst>
                <a:tab pos="285736"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191668633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5"/>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9" y="2746825"/>
            <a:ext cx="7594382" cy="1384995"/>
          </a:xfrm>
          <a:prstGeom prst="rect">
            <a:avLst/>
          </a:prstGeom>
          <a:noFill/>
        </p:spPr>
        <p:txBody>
          <a:bodyPr wrap="square" rtlCol="0">
            <a:spAutoFit/>
          </a:bodyPr>
          <a:lstStyle/>
          <a:p>
            <a:r>
              <a:rPr lang="en-US" sz="1200">
                <a:solidFill>
                  <a:srgbClr val="0057B7"/>
                </a:solidFill>
                <a:latin typeface="Calibri" panose="020F0502020204030204" pitchFamily="34" charset="0"/>
              </a:rPr>
              <a:t>For more information, contact CDC</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1-800-CDC-INFO (232-4636)</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TTY:  1-888-232-6348    cdc.gov</a:t>
            </a: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40"/>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4"/>
            <a:ext cx="838200" cy="544438"/>
          </a:xfrm>
          <a:prstGeom prst="rect">
            <a:avLst/>
          </a:prstGeom>
        </p:spPr>
      </p:pic>
    </p:spTree>
    <p:extLst>
      <p:ext uri="{BB962C8B-B14F-4D97-AF65-F5344CB8AC3E}">
        <p14:creationId xmlns:p14="http://schemas.microsoft.com/office/powerpoint/2010/main" val="148307212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36533960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11"/>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80"/>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5043950"/>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1179082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5"/>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8156448" y="4583641"/>
            <a:ext cx="781090" cy="239492"/>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7186816" y="4443985"/>
            <a:ext cx="836192" cy="538299"/>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1"/>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9474926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74734188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51138784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2" y="1358901"/>
            <a:ext cx="3889375"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7" y="1358901"/>
            <a:ext cx="3889375" cy="3316288"/>
          </a:xfrm>
        </p:spPr>
        <p:txBody>
          <a:bodyPr/>
          <a:lstStyle>
            <a:lvl1pPr marL="228588" indent="-228588">
              <a:buClr>
                <a:srgbClr val="0033A1"/>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tabLst>
                <a:tab pos="285736"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2"/>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81673199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18082200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2" y="1358901"/>
            <a:ext cx="3889375"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7" y="1358901"/>
            <a:ext cx="3889375" cy="3316288"/>
          </a:xfrm>
        </p:spPr>
        <p:txBody>
          <a:bodyPr/>
          <a:lstStyle>
            <a:lvl1pPr marL="228588" indent="-228588">
              <a:buClr>
                <a:srgbClr val="0033A1"/>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tabLst>
                <a:tab pos="285736"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2"/>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41604291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73324288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00211193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3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57954327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4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42742276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5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41763514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6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19132887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7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5067306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118281681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5962112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1608577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78"/>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68930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22824857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8.png"/><Relationship Id="rId2" Type="http://schemas.openxmlformats.org/officeDocument/2006/relationships/slideLayout" Target="../slideLayouts/slideLayout19.xml"/><Relationship Id="rId16"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7" r:id="rId1"/>
    <p:sldLayoutId id="2147483823" r:id="rId2"/>
    <p:sldLayoutId id="2147483877" r:id="rId3"/>
    <p:sldLayoutId id="2147483852" r:id="rId4"/>
    <p:sldLayoutId id="2147483883" r:id="rId5"/>
    <p:sldLayoutId id="2147483934" r:id="rId6"/>
    <p:sldLayoutId id="2147483935" r:id="rId7"/>
    <p:sldLayoutId id="2147483936" r:id="rId8"/>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8400773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NCIRD">
            <a:extLst>
              <a:ext uri="{FF2B5EF4-FFF2-40B4-BE49-F238E27FC236}">
                <a16:creationId xmlns:a16="http://schemas.microsoft.com/office/drawing/2014/main" id="{D19C103E-AFA7-27F8-646F-41186C45C00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30779" y="4706941"/>
            <a:ext cx="1147461" cy="256112"/>
          </a:xfrm>
          <a:prstGeom prst="rect">
            <a:avLst/>
          </a:prstGeom>
        </p:spPr>
      </p:pic>
      <p:pic>
        <p:nvPicPr>
          <p:cNvPr id="9" name="Picture 8" descr="Background pattern&#10;&#10;Description automatically generated">
            <a:extLst>
              <a:ext uri="{FF2B5EF4-FFF2-40B4-BE49-F238E27FC236}">
                <a16:creationId xmlns:a16="http://schemas.microsoft.com/office/drawing/2014/main" id="{8DC20116-B254-4F5C-24BC-57278FC9685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1027" name="Text Placeholder 2"/>
          <p:cNvSpPr>
            <a:spLocks noGrp="1"/>
          </p:cNvSpPr>
          <p:nvPr>
            <p:ph type="body" idx="1"/>
          </p:nvPr>
        </p:nvSpPr>
        <p:spPr bwMode="auto">
          <a:xfrm>
            <a:off x="342900" y="1165860"/>
            <a:ext cx="8435340" cy="344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itle Placeholder 1"/>
          <p:cNvSpPr>
            <a:spLocks noGrp="1"/>
          </p:cNvSpPr>
          <p:nvPr>
            <p:ph type="title"/>
          </p:nvPr>
        </p:nvSpPr>
        <p:spPr>
          <a:xfrm>
            <a:off x="342900" y="205740"/>
            <a:ext cx="8435340" cy="89154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100632203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Lst>
  <p:transition>
    <p:fade/>
  </p:transition>
  <p:hf sldNum="0" hdr="0" ftr="0" dt="0"/>
  <p:txStyles>
    <p:titleStyle>
      <a:lvl1pPr algn="l" rtl="0" eaLnBrk="1" fontAlgn="base" hangingPunct="1">
        <a:spcBef>
          <a:spcPct val="0"/>
        </a:spcBef>
        <a:spcAft>
          <a:spcPct val="0"/>
        </a:spcAft>
        <a:defRPr sz="2850" b="1"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189" algn="ctr" rtl="0" eaLnBrk="1" fontAlgn="base" hangingPunct="1">
        <a:spcBef>
          <a:spcPct val="0"/>
        </a:spcBef>
        <a:spcAft>
          <a:spcPct val="0"/>
        </a:spcAft>
        <a:defRPr sz="4400">
          <a:solidFill>
            <a:schemeClr val="tx1"/>
          </a:solidFill>
          <a:latin typeface="Myriad Web Pro" panose="020B0503030403020204" pitchFamily="34" charset="0"/>
        </a:defRPr>
      </a:lvl6pPr>
      <a:lvl7pPr marL="914378" algn="ctr" rtl="0" eaLnBrk="1" fontAlgn="base" hangingPunct="1">
        <a:spcBef>
          <a:spcPct val="0"/>
        </a:spcBef>
        <a:spcAft>
          <a:spcPct val="0"/>
        </a:spcAft>
        <a:defRPr sz="4400">
          <a:solidFill>
            <a:schemeClr val="tx1"/>
          </a:solidFill>
          <a:latin typeface="Myriad Web Pro" panose="020B0503030403020204" pitchFamily="34" charset="0"/>
        </a:defRPr>
      </a:lvl7pPr>
      <a:lvl8pPr marL="1371566" algn="ctr" rtl="0" eaLnBrk="1" fontAlgn="base" hangingPunct="1">
        <a:spcBef>
          <a:spcPct val="0"/>
        </a:spcBef>
        <a:spcAft>
          <a:spcPct val="0"/>
        </a:spcAft>
        <a:defRPr sz="4400">
          <a:solidFill>
            <a:schemeClr val="tx1"/>
          </a:solidFill>
          <a:latin typeface="Myriad Web Pro" panose="020B0503030403020204" pitchFamily="34" charset="0"/>
        </a:defRPr>
      </a:lvl8pPr>
      <a:lvl9pPr marL="1828754"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182876" indent="-182876" algn="l" rtl="0" eaLnBrk="1" fontAlgn="base" hangingPunct="1">
        <a:spcBef>
          <a:spcPts val="600"/>
        </a:spcBef>
        <a:spcAft>
          <a:spcPct val="0"/>
        </a:spcAft>
        <a:buClr>
          <a:schemeClr val="accent1"/>
        </a:buClr>
        <a:buSzPct val="100000"/>
        <a:buFont typeface="Wingdings" panose="05000000000000000000" pitchFamily="2" charset="2"/>
        <a:buChar char="§"/>
        <a:defRPr sz="1800" kern="1200">
          <a:solidFill>
            <a:schemeClr val="tx2"/>
          </a:solidFill>
          <a:latin typeface="+mn-lt"/>
          <a:ea typeface="+mn-ea"/>
          <a:cs typeface="+mn-cs"/>
        </a:defRPr>
      </a:lvl1pPr>
      <a:lvl2pPr marL="365751"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2pPr>
      <a:lvl3pPr marL="548627"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3pPr>
      <a:lvl4pPr marL="754380"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4pPr>
      <a:lvl5pPr marL="914378"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5pPr>
      <a:lvl6pPr marL="106299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6pPr>
      <a:lvl7pPr marL="123444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7pPr>
      <a:lvl8pPr marL="137160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8pPr>
      <a:lvl9pPr marL="150876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5150108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13409568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3" r:id="rId5"/>
    <p:sldLayoutId id="2147483944" r:id="rId6"/>
    <p:sldLayoutId id="2147483945" r:id="rId7"/>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78" algn="ctr" rtl="0" fontAlgn="base">
        <a:spcBef>
          <a:spcPct val="0"/>
        </a:spcBef>
        <a:spcAft>
          <a:spcPct val="0"/>
        </a:spcAft>
        <a:defRPr sz="4400">
          <a:solidFill>
            <a:schemeClr val="tx1"/>
          </a:solidFill>
          <a:latin typeface="Myriad Web Pro" panose="020B0503030403020204" pitchFamily="34" charset="0"/>
        </a:defRPr>
      </a:lvl6pPr>
      <a:lvl7pPr marL="914355" algn="ctr" rtl="0" fontAlgn="base">
        <a:spcBef>
          <a:spcPct val="0"/>
        </a:spcBef>
        <a:spcAft>
          <a:spcPct val="0"/>
        </a:spcAft>
        <a:defRPr sz="4400">
          <a:solidFill>
            <a:schemeClr val="tx1"/>
          </a:solidFill>
          <a:latin typeface="Myriad Web Pro" panose="020B0503030403020204" pitchFamily="34" charset="0"/>
        </a:defRPr>
      </a:lvl7pPr>
      <a:lvl8pPr marL="1371532" algn="ctr" rtl="0" fontAlgn="base">
        <a:spcBef>
          <a:spcPct val="0"/>
        </a:spcBef>
        <a:spcAft>
          <a:spcPct val="0"/>
        </a:spcAft>
        <a:defRPr sz="4400">
          <a:solidFill>
            <a:schemeClr val="tx1"/>
          </a:solidFill>
          <a:latin typeface="Myriad Web Pro" panose="020B0503030403020204" pitchFamily="34" charset="0"/>
        </a:defRPr>
      </a:lvl8pPr>
      <a:lvl9pPr marL="1828709" algn="ctr" rtl="0" fontAlgn="base">
        <a:spcBef>
          <a:spcPct val="0"/>
        </a:spcBef>
        <a:spcAft>
          <a:spcPct val="0"/>
        </a:spcAft>
        <a:defRPr sz="4400">
          <a:solidFill>
            <a:schemeClr val="tx1"/>
          </a:solidFill>
          <a:latin typeface="Myriad Web Pro" panose="020B0503030403020204" pitchFamily="34" charset="0"/>
        </a:defRPr>
      </a:lvl9pPr>
    </p:titleStyle>
    <p:bodyStyle>
      <a:lvl1pPr marL="342884" indent="-342884"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13" indent="-285736"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2944" indent="-228588"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200415693"/>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78" algn="ctr" rtl="0" fontAlgn="base">
        <a:spcBef>
          <a:spcPct val="0"/>
        </a:spcBef>
        <a:spcAft>
          <a:spcPct val="0"/>
        </a:spcAft>
        <a:defRPr sz="4400">
          <a:solidFill>
            <a:schemeClr val="tx1"/>
          </a:solidFill>
          <a:latin typeface="Myriad Web Pro" panose="020B0503030403020204" pitchFamily="34" charset="0"/>
        </a:defRPr>
      </a:lvl6pPr>
      <a:lvl7pPr marL="914355" algn="ctr" rtl="0" fontAlgn="base">
        <a:spcBef>
          <a:spcPct val="0"/>
        </a:spcBef>
        <a:spcAft>
          <a:spcPct val="0"/>
        </a:spcAft>
        <a:defRPr sz="4400">
          <a:solidFill>
            <a:schemeClr val="tx1"/>
          </a:solidFill>
          <a:latin typeface="Myriad Web Pro" panose="020B0503030403020204" pitchFamily="34" charset="0"/>
        </a:defRPr>
      </a:lvl7pPr>
      <a:lvl8pPr marL="1371532" algn="ctr" rtl="0" fontAlgn="base">
        <a:spcBef>
          <a:spcPct val="0"/>
        </a:spcBef>
        <a:spcAft>
          <a:spcPct val="0"/>
        </a:spcAft>
        <a:defRPr sz="4400">
          <a:solidFill>
            <a:schemeClr val="tx1"/>
          </a:solidFill>
          <a:latin typeface="Myriad Web Pro" panose="020B0503030403020204" pitchFamily="34" charset="0"/>
        </a:defRPr>
      </a:lvl8pPr>
      <a:lvl9pPr marL="1828709" algn="ctr" rtl="0" fontAlgn="base">
        <a:spcBef>
          <a:spcPct val="0"/>
        </a:spcBef>
        <a:spcAft>
          <a:spcPct val="0"/>
        </a:spcAft>
        <a:defRPr sz="4400">
          <a:solidFill>
            <a:schemeClr val="tx1"/>
          </a:solidFill>
          <a:latin typeface="Myriad Web Pro" panose="020B0503030403020204" pitchFamily="34" charset="0"/>
        </a:defRPr>
      </a:lvl9pPr>
    </p:titleStyle>
    <p:bodyStyle>
      <a:lvl1pPr marL="342884" indent="-342884"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13" indent="-285736"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2944" indent="-228588"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hyperlink" Target="mailto:edx@cdc.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customXml" Target="../ink/ink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32.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customXml" Target="../ink/ink4.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customXml" Target="../ink/ink3.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customXml" Target="../ink/ink6.xml"/><Relationship Id="rId5" Type="http://schemas.openxmlformats.org/officeDocument/2006/relationships/image" Target="../media/image44.png"/><Relationship Id="rId4" Type="http://schemas.openxmlformats.org/officeDocument/2006/relationships/customXml" Target="../ink/ink5.xml"/></Relationships>
</file>

<file path=ppt/slides/_rels/slide28.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customXml" Target="../ink/ink11.xml"/><Relationship Id="rId18" Type="http://schemas.openxmlformats.org/officeDocument/2006/relationships/image" Target="../media/image53.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customXml" Target="../ink/ink10.xml"/><Relationship Id="rId17" Type="http://schemas.openxmlformats.org/officeDocument/2006/relationships/customXml" Target="../ink/ink14.xml"/><Relationship Id="rId2" Type="http://schemas.openxmlformats.org/officeDocument/2006/relationships/notesSlide" Target="../notesSlides/notesSlide28.xml"/><Relationship Id="rId16"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customXml" Target="../ink/ink7.xml"/><Relationship Id="rId11" Type="http://schemas.openxmlformats.org/officeDocument/2006/relationships/image" Target="../media/image51.png"/><Relationship Id="rId5" Type="http://schemas.openxmlformats.org/officeDocument/2006/relationships/image" Target="../media/image48.png"/><Relationship Id="rId15" Type="http://schemas.openxmlformats.org/officeDocument/2006/relationships/customXml" Target="../ink/ink13.xml"/><Relationship Id="rId10" Type="http://schemas.openxmlformats.org/officeDocument/2006/relationships/customXml" Target="../ink/ink9.xml"/><Relationship Id="rId19" Type="http://schemas.openxmlformats.org/officeDocument/2006/relationships/customXml" Target="../ink/ink15.xml"/><Relationship Id="rId4" Type="http://schemas.openxmlformats.org/officeDocument/2006/relationships/image" Target="../media/image47.png"/><Relationship Id="rId9" Type="http://schemas.openxmlformats.org/officeDocument/2006/relationships/image" Target="../media/image50.png"/><Relationship Id="rId14" Type="http://schemas.openxmlformats.org/officeDocument/2006/relationships/customXml" Target="../ink/ink1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customXml" Target="../ink/ink20.xml"/><Relationship Id="rId3" Type="http://schemas.openxmlformats.org/officeDocument/2006/relationships/image" Target="../media/image55.png"/><Relationship Id="rId7" Type="http://schemas.openxmlformats.org/officeDocument/2006/relationships/image" Target="../media/image58.png"/><Relationship Id="rId12" Type="http://schemas.openxmlformats.org/officeDocument/2006/relationships/image" Target="../media/image59.png"/><Relationship Id="rId17" Type="http://schemas.openxmlformats.org/officeDocument/2006/relationships/image" Target="../media/image61.png"/><Relationship Id="rId2" Type="http://schemas.openxmlformats.org/officeDocument/2006/relationships/notesSlide" Target="../notesSlides/notesSlide30.xml"/><Relationship Id="rId16" Type="http://schemas.openxmlformats.org/officeDocument/2006/relationships/customXml" Target="../ink/ink22.xml"/><Relationship Id="rId1" Type="http://schemas.openxmlformats.org/officeDocument/2006/relationships/slideLayout" Target="../slideLayouts/slideLayout3.xml"/><Relationship Id="rId6" Type="http://schemas.openxmlformats.org/officeDocument/2006/relationships/customXml" Target="../ink/ink16.xml"/><Relationship Id="rId11" Type="http://schemas.openxmlformats.org/officeDocument/2006/relationships/customXml" Target="../ink/ink19.xml"/><Relationship Id="rId5" Type="http://schemas.openxmlformats.org/officeDocument/2006/relationships/image" Target="../media/image57.png"/><Relationship Id="rId15" Type="http://schemas.openxmlformats.org/officeDocument/2006/relationships/image" Target="../media/image60.png"/><Relationship Id="rId10" Type="http://schemas.openxmlformats.org/officeDocument/2006/relationships/customXml" Target="../ink/ink18.xml"/><Relationship Id="rId4" Type="http://schemas.openxmlformats.org/officeDocument/2006/relationships/image" Target="../media/image56.png"/><Relationship Id="rId9" Type="http://schemas.openxmlformats.org/officeDocument/2006/relationships/image" Target="../media/image51.png"/><Relationship Id="rId14" Type="http://schemas.openxmlformats.org/officeDocument/2006/relationships/customXml" Target="../ink/ink2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8" Type="http://schemas.openxmlformats.org/officeDocument/2006/relationships/customXml" Target="../ink/ink24.xml"/><Relationship Id="rId26" Type="http://schemas.openxmlformats.org/officeDocument/2006/relationships/image" Target="../media/image74.png"/><Relationship Id="rId39" Type="http://schemas.openxmlformats.org/officeDocument/2006/relationships/customXml" Target="../ink/ink35.xml"/><Relationship Id="rId13" Type="http://schemas.openxmlformats.org/officeDocument/2006/relationships/image" Target="../media/image69.png"/><Relationship Id="rId3" Type="http://schemas.openxmlformats.org/officeDocument/2006/relationships/image" Target="../media/image63.png"/><Relationship Id="rId21" Type="http://schemas.openxmlformats.org/officeDocument/2006/relationships/image" Target="../media/image51.png"/><Relationship Id="rId34" Type="http://schemas.openxmlformats.org/officeDocument/2006/relationships/customXml" Target="../ink/ink33.xml"/><Relationship Id="rId42" Type="http://schemas.openxmlformats.org/officeDocument/2006/relationships/customXml" Target="../ink/ink38.xml"/><Relationship Id="rId17" Type="http://schemas.openxmlformats.org/officeDocument/2006/relationships/image" Target="../media/image71.png"/><Relationship Id="rId25" Type="http://schemas.openxmlformats.org/officeDocument/2006/relationships/customXml" Target="../ink/ink28.xml"/><Relationship Id="rId33" Type="http://schemas.openxmlformats.org/officeDocument/2006/relationships/customXml" Target="../ink/ink32.xml"/><Relationship Id="rId38" Type="http://schemas.openxmlformats.org/officeDocument/2006/relationships/image" Target="../media/image65.png"/><Relationship Id="rId7" Type="http://schemas.openxmlformats.org/officeDocument/2006/relationships/image" Target="../media/image66.png"/><Relationship Id="rId2" Type="http://schemas.openxmlformats.org/officeDocument/2006/relationships/notesSlide" Target="../notesSlides/notesSlide32.xml"/><Relationship Id="rId20" Type="http://schemas.openxmlformats.org/officeDocument/2006/relationships/customXml" Target="../ink/ink25.xml"/><Relationship Id="rId29" Type="http://schemas.openxmlformats.org/officeDocument/2006/relationships/image" Target="../media/image75.png"/><Relationship Id="rId41" Type="http://schemas.openxmlformats.org/officeDocument/2006/relationships/customXml" Target="../ink/ink37.xml"/><Relationship Id="rId1" Type="http://schemas.openxmlformats.org/officeDocument/2006/relationships/slideLayout" Target="../slideLayouts/slideLayout3.xml"/><Relationship Id="rId24" Type="http://schemas.openxmlformats.org/officeDocument/2006/relationships/image" Target="../media/image73.png"/><Relationship Id="rId32" Type="http://schemas.openxmlformats.org/officeDocument/2006/relationships/customXml" Target="../ink/ink31.xml"/><Relationship Id="rId37" Type="http://schemas.openxmlformats.org/officeDocument/2006/relationships/image" Target="../media/image78.png"/><Relationship Id="rId40" Type="http://schemas.openxmlformats.org/officeDocument/2006/relationships/customXml" Target="../ink/ink36.xml"/><Relationship Id="rId11" Type="http://schemas.openxmlformats.org/officeDocument/2006/relationships/image" Target="../media/image68.png"/><Relationship Id="rId23" Type="http://schemas.openxmlformats.org/officeDocument/2006/relationships/customXml" Target="../ink/ink27.xml"/><Relationship Id="rId28" Type="http://schemas.openxmlformats.org/officeDocument/2006/relationships/customXml" Target="../ink/ink29.xml"/><Relationship Id="rId36" Type="http://schemas.openxmlformats.org/officeDocument/2006/relationships/customXml" Target="../ink/ink34.xml"/><Relationship Id="rId15" Type="http://schemas.openxmlformats.org/officeDocument/2006/relationships/image" Target="../media/image70.png"/><Relationship Id="rId19" Type="http://schemas.openxmlformats.org/officeDocument/2006/relationships/image" Target="../media/image72.png"/><Relationship Id="rId31" Type="http://schemas.openxmlformats.org/officeDocument/2006/relationships/image" Target="../media/image76.png"/><Relationship Id="rId4" Type="http://schemas.openxmlformats.org/officeDocument/2006/relationships/customXml" Target="../ink/ink23.xml"/><Relationship Id="rId22" Type="http://schemas.openxmlformats.org/officeDocument/2006/relationships/customXml" Target="../ink/ink26.xml"/><Relationship Id="rId27" Type="http://schemas.openxmlformats.org/officeDocument/2006/relationships/image" Target="../media/image64.png"/><Relationship Id="rId30" Type="http://schemas.openxmlformats.org/officeDocument/2006/relationships/customXml" Target="../ink/ink30.xml"/><Relationship Id="rId35" Type="http://schemas.openxmlformats.org/officeDocument/2006/relationships/image" Target="../media/image77.png"/><Relationship Id="rId9" Type="http://schemas.openxmlformats.org/officeDocument/2006/relationships/image" Target="../media/image67.png"/><Relationship Id="rId43" Type="http://schemas.openxmlformats.org/officeDocument/2006/relationships/customXml" Target="../ink/ink39.xml"/></Relationships>
</file>

<file path=ppt/slides/_rels/slide3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customXml" Target="../ink/ink46.xml"/><Relationship Id="rId3" Type="http://schemas.openxmlformats.org/officeDocument/2006/relationships/image" Target="../media/image79.png"/><Relationship Id="rId7" Type="http://schemas.openxmlformats.org/officeDocument/2006/relationships/customXml" Target="../ink/ink41.xml"/><Relationship Id="rId12" Type="http://schemas.openxmlformats.org/officeDocument/2006/relationships/customXml" Target="../ink/ink45.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81.png"/><Relationship Id="rId11" Type="http://schemas.openxmlformats.org/officeDocument/2006/relationships/customXml" Target="../ink/ink44.xml"/><Relationship Id="rId5" Type="http://schemas.openxmlformats.org/officeDocument/2006/relationships/customXml" Target="../ink/ink40.xml"/><Relationship Id="rId10" Type="http://schemas.openxmlformats.org/officeDocument/2006/relationships/customXml" Target="../ink/ink43.xml"/><Relationship Id="rId4" Type="http://schemas.openxmlformats.org/officeDocument/2006/relationships/image" Target="../media/image80.png"/><Relationship Id="rId9" Type="http://schemas.openxmlformats.org/officeDocument/2006/relationships/customXml" Target="../ink/ink42.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8" Type="http://schemas.openxmlformats.org/officeDocument/2006/relationships/hyperlink" Target="https://www.cdc.gov/nndss/technical-resource-center/index.html" TargetMode="External"/><Relationship Id="rId13" Type="http://schemas.openxmlformats.org/officeDocument/2006/relationships/image" Target="../media/image94.svg"/><Relationship Id="rId3" Type="http://schemas.openxmlformats.org/officeDocument/2006/relationships/image" Target="../media/image87.png"/><Relationship Id="rId7" Type="http://schemas.openxmlformats.org/officeDocument/2006/relationships/image" Target="../media/image90.svg"/><Relationship Id="rId12" Type="http://schemas.openxmlformats.org/officeDocument/2006/relationships/image" Target="../media/image93.png"/><Relationship Id="rId2" Type="http://schemas.openxmlformats.org/officeDocument/2006/relationships/notesSlide" Target="../notesSlides/notesSlide39.xml"/><Relationship Id="rId1" Type="http://schemas.openxmlformats.org/officeDocument/2006/relationships/slideLayout" Target="../slideLayouts/slideLayout65.xml"/><Relationship Id="rId6" Type="http://schemas.openxmlformats.org/officeDocument/2006/relationships/image" Target="../media/image89.png"/><Relationship Id="rId11" Type="http://schemas.openxmlformats.org/officeDocument/2006/relationships/hyperlink" Target="mailto:edx@cdc.gov" TargetMode="External"/><Relationship Id="rId5" Type="http://schemas.openxmlformats.org/officeDocument/2006/relationships/hyperlink" Target="https://www.cdc.gov/nndss/technical-resource-center/news.html" TargetMode="External"/><Relationship Id="rId15" Type="http://schemas.openxmlformats.org/officeDocument/2006/relationships/hyperlink" Target="http://www.cdc.gov/" TargetMode="External"/><Relationship Id="rId10" Type="http://schemas.openxmlformats.org/officeDocument/2006/relationships/image" Target="../media/image92.svg"/><Relationship Id="rId4" Type="http://schemas.openxmlformats.org/officeDocument/2006/relationships/image" Target="../media/image88.svg"/><Relationship Id="rId9" Type="http://schemas.openxmlformats.org/officeDocument/2006/relationships/image" Target="../media/image91.png"/><Relationship Id="rId14" Type="http://schemas.openxmlformats.org/officeDocument/2006/relationships/hyperlink" Target="https://www.cdc.gov/nndss/case-surveillance-modernization/index.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1"/>
              </a:ext>
            </a:extLst>
          </p:cNvPr>
          <p:cNvSpPr>
            <a:spLocks noGrp="1"/>
          </p:cNvSpPr>
          <p:nvPr>
            <p:ph type="title"/>
          </p:nvPr>
        </p:nvSpPr>
        <p:spPr>
          <a:xfrm>
            <a:off x="457200" y="1489102"/>
            <a:ext cx="8229600" cy="877022"/>
          </a:xfrm>
        </p:spPr>
        <p:txBody>
          <a:bodyPr lIns="91440" tIns="45720" rIns="91440" bIns="45720" anchor="ctr"/>
          <a:lstStyle/>
          <a:p>
            <a:pPr>
              <a:lnSpc>
                <a:spcPct val="164835"/>
              </a:lnSpc>
            </a:pPr>
            <a:r>
              <a:rPr lang="en-US" altLang="en-US"/>
              <a:t>NNDSS eSHARE February 2026 Webinar</a:t>
            </a:r>
            <a:endParaRPr lang="en-US"/>
          </a:p>
        </p:txBody>
      </p:sp>
      <p:sp>
        <p:nvSpPr>
          <p:cNvPr id="7" name="Text Placeholder 6">
            <a:extLst>
              <a:ext uri="{FF2B5EF4-FFF2-40B4-BE49-F238E27FC236}">
                <a16:creationId xmlns:a16="http://schemas.microsoft.com/office/drawing/2014/main" id="{CF2A097E-3484-325A-AFA6-F80D6D1C0BAE}"/>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a:t>Centers for Disease Control and Prevention</a:t>
            </a:r>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7"/>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3">
            <a:extLst>
              <a:ext uri="{FF2B5EF4-FFF2-40B4-BE49-F238E27FC236}">
                <a16:creationId xmlns:a16="http://schemas.microsoft.com/office/drawing/2014/main" id="{70054E27-8200-B7C0-58E6-D47562818822}"/>
              </a:ext>
              <a:ext uri="{C183D7F6-B498-43B3-948B-1728B52AA6E4}">
                <adec:decorative xmlns:adec="http://schemas.microsoft.com/office/drawing/2017/decorative" val="1"/>
              </a:ext>
            </a:extLst>
          </p:cNvPr>
          <p:cNvSpPr txBox="1">
            <a:spLocks/>
          </p:cNvSpPr>
          <p:nvPr/>
        </p:nvSpPr>
        <p:spPr bwMode="auto">
          <a:xfrm>
            <a:off x="457201" y="3916851"/>
            <a:ext cx="650124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333">
              <a:defRPr/>
            </a:pPr>
            <a:r>
              <a:rPr lang="en-US">
                <a:solidFill>
                  <a:srgbClr val="0057B7"/>
                </a:solidFill>
              </a:rPr>
              <a:t>February 17, 2026 </a:t>
            </a:r>
          </a:p>
        </p:txBody>
      </p:sp>
      <p:sp>
        <p:nvSpPr>
          <p:cNvPr id="9" name="Text Placeholder 5">
            <a:extLst>
              <a:ext uri="{FF2B5EF4-FFF2-40B4-BE49-F238E27FC236}">
                <a16:creationId xmlns:a16="http://schemas.microsoft.com/office/drawing/2014/main" id="{D5AABAAD-279F-7246-1C0C-59E370BC49EB}"/>
              </a:ext>
              <a:ext uri="{C183D7F6-B498-43B3-948B-1728B52AA6E4}">
                <adec:decorative xmlns:adec="http://schemas.microsoft.com/office/drawing/2017/decorative" val="1"/>
              </a:ext>
            </a:extLst>
          </p:cNvPr>
          <p:cNvSpPr txBox="1">
            <a:spLocks/>
          </p:cNvSpPr>
          <p:nvPr/>
        </p:nvSpPr>
        <p:spPr>
          <a:xfrm>
            <a:off x="457200" y="3478912"/>
            <a:ext cx="6501243" cy="437939"/>
          </a:xfrm>
          <a:prstGeom prst="rect">
            <a:avLst/>
          </a:prstGeom>
        </p:spPr>
        <p:txBody>
          <a:bodyPr vert="horz" lIns="121920" tIns="60960" rIns="121920" bIns="6096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defTabSz="457118">
              <a:defRPr/>
            </a:pPr>
            <a:r>
              <a:rPr lang="en-US" sz="1988" b="1" dirty="0">
                <a:solidFill>
                  <a:srgbClr val="0057B7"/>
                </a:solidFill>
                <a:latin typeface="Calibri" panose="020F0502020204030204" pitchFamily="34" charset="0"/>
                <a:ea typeface="Calibri"/>
                <a:cs typeface="Calibri"/>
              </a:rPr>
              <a:t>Office of Public Health Data, Surveillance, and Technology</a:t>
            </a:r>
            <a:endParaRPr lang="en-US" sz="1125" dirty="0">
              <a:latin typeface="Calibri" panose="020F0502020204030204" pitchFamily="34" charset="0"/>
            </a:endParaRPr>
          </a:p>
        </p:txBody>
      </p:sp>
    </p:spTree>
    <p:extLst>
      <p:ext uri="{BB962C8B-B14F-4D97-AF65-F5344CB8AC3E}">
        <p14:creationId xmlns:p14="http://schemas.microsoft.com/office/powerpoint/2010/main" val="1875800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4FEF9-29EB-CF01-B171-42DF322A97E1}"/>
              </a:ext>
            </a:extLst>
          </p:cNvPr>
          <p:cNvSpPr>
            <a:spLocks noGrp="1"/>
          </p:cNvSpPr>
          <p:nvPr>
            <p:ph type="title"/>
          </p:nvPr>
        </p:nvSpPr>
        <p:spPr/>
        <p:txBody>
          <a:bodyPr lIns="91440" tIns="45720" rIns="91440" bIns="45720" anchor="b" anchorCtr="0"/>
          <a:lstStyle/>
          <a:p>
            <a:pPr>
              <a:lnSpc>
                <a:spcPct val="64543"/>
              </a:lnSpc>
            </a:pPr>
            <a:r>
              <a:rPr lang="en-US"/>
              <a:t>Conditions Reconciled Outside of MVPS</a:t>
            </a:r>
          </a:p>
        </p:txBody>
      </p:sp>
      <p:sp>
        <p:nvSpPr>
          <p:cNvPr id="2" name="Text Placeholder 1">
            <a:extLst>
              <a:ext uri="{FF2B5EF4-FFF2-40B4-BE49-F238E27FC236}">
                <a16:creationId xmlns:a16="http://schemas.microsoft.com/office/drawing/2014/main" id="{5947ED18-76A8-6F08-2792-B8E3F8AD0EC2}"/>
              </a:ext>
            </a:extLst>
          </p:cNvPr>
          <p:cNvSpPr>
            <a:spLocks noGrp="1"/>
          </p:cNvSpPr>
          <p:nvPr>
            <p:ph type="body" sz="quarter" idx="10"/>
          </p:nvPr>
        </p:nvSpPr>
        <p:spPr/>
        <p:txBody>
          <a:bodyPr/>
          <a:lstStyle/>
          <a:p>
            <a:pPr>
              <a:lnSpc>
                <a:spcPct val="100000"/>
              </a:lnSpc>
            </a:pPr>
            <a:r>
              <a:rPr lang="en-US">
                <a:latin typeface="Calibri"/>
                <a:ea typeface="Calibri"/>
                <a:cs typeface="Calibri"/>
              </a:rPr>
              <a:t>Arboviral diseases (</a:t>
            </a:r>
            <a:r>
              <a:rPr lang="en-US" err="1">
                <a:latin typeface="Calibri"/>
                <a:ea typeface="Calibri"/>
                <a:cs typeface="Calibri"/>
              </a:rPr>
              <a:t>ArboNET</a:t>
            </a:r>
            <a:r>
              <a:rPr lang="en-US">
                <a:latin typeface="Calibri"/>
                <a:ea typeface="Calibri"/>
                <a:cs typeface="Calibri"/>
              </a:rPr>
              <a:t>)</a:t>
            </a:r>
          </a:p>
          <a:p>
            <a:pPr>
              <a:lnSpc>
                <a:spcPct val="100000"/>
              </a:lnSpc>
            </a:pPr>
            <a:r>
              <a:rPr lang="en-US">
                <a:latin typeface="Calibri"/>
                <a:ea typeface="Calibri"/>
                <a:cs typeface="Calibri"/>
              </a:rPr>
              <a:t>HIV diagnosis</a:t>
            </a:r>
          </a:p>
          <a:p>
            <a:pPr>
              <a:lnSpc>
                <a:spcPct val="100000"/>
              </a:lnSpc>
            </a:pPr>
            <a:r>
              <a:rPr lang="en-US">
                <a:latin typeface="Calibri"/>
                <a:ea typeface="Calibri"/>
                <a:cs typeface="Calibri"/>
              </a:rPr>
              <a:t>Influenza associated pediatric mortality</a:t>
            </a:r>
            <a:endParaRPr lang="en-US"/>
          </a:p>
          <a:p>
            <a:pPr>
              <a:lnSpc>
                <a:spcPct val="100000"/>
              </a:lnSpc>
            </a:pPr>
            <a:r>
              <a:rPr lang="en-US">
                <a:latin typeface="Calibri"/>
                <a:ea typeface="Calibri"/>
                <a:cs typeface="Calibri"/>
              </a:rPr>
              <a:t>Novel influenza A virus infections</a:t>
            </a:r>
          </a:p>
          <a:p>
            <a:pPr>
              <a:lnSpc>
                <a:spcPct val="100000"/>
              </a:lnSpc>
            </a:pPr>
            <a:r>
              <a:rPr lang="en-US">
                <a:latin typeface="Calibri"/>
                <a:ea typeface="Calibri"/>
                <a:cs typeface="Calibri"/>
              </a:rPr>
              <a:t>Animal rabies</a:t>
            </a:r>
          </a:p>
          <a:p>
            <a:pPr>
              <a:lnSpc>
                <a:spcPct val="100000"/>
              </a:lnSpc>
            </a:pPr>
            <a:r>
              <a:rPr lang="en-US">
                <a:latin typeface="Calibri"/>
                <a:ea typeface="Calibri"/>
                <a:cs typeface="Calibri"/>
              </a:rPr>
              <a:t>Tuberculosis</a:t>
            </a:r>
          </a:p>
          <a:p>
            <a:pPr>
              <a:lnSpc>
                <a:spcPct val="100000"/>
              </a:lnSpc>
            </a:pPr>
            <a:r>
              <a:rPr lang="en-US">
                <a:latin typeface="Calibri"/>
                <a:ea typeface="Calibri"/>
                <a:cs typeface="Calibri"/>
              </a:rPr>
              <a:t>Varicella mortality</a:t>
            </a:r>
          </a:p>
          <a:p>
            <a:pPr>
              <a:lnSpc>
                <a:spcPct val="100000"/>
              </a:lnSpc>
            </a:pPr>
            <a:r>
              <a:rPr lang="en-US">
                <a:latin typeface="Calibri"/>
                <a:ea typeface="Calibri"/>
                <a:cs typeface="Calibri"/>
              </a:rPr>
              <a:t>Monkeypox virus</a:t>
            </a:r>
            <a:endParaRPr lang="en-US">
              <a:ea typeface="Calibri"/>
              <a:cs typeface="Calibri" panose="020F0502020204030204" pitchFamily="34" charset="0"/>
            </a:endParaRPr>
          </a:p>
          <a:p>
            <a:pPr>
              <a:lnSpc>
                <a:spcPct val="66265"/>
              </a:lnSpc>
            </a:pPr>
            <a:endParaRPr lang="en-US">
              <a:ea typeface="Calibri" panose="020F0502020204030204" pitchFamily="34" charset="0"/>
              <a:cs typeface="Calibri" panose="020F0502020204030204" pitchFamily="34" charset="0"/>
            </a:endParaRPr>
          </a:p>
        </p:txBody>
      </p:sp>
      <p:sp>
        <p:nvSpPr>
          <p:cNvPr id="5" name="TextBox 7">
            <a:extLst>
              <a:ext uri="{FF2B5EF4-FFF2-40B4-BE49-F238E27FC236}">
                <a16:creationId xmlns:a16="http://schemas.microsoft.com/office/drawing/2014/main" id="{BB4D5730-D127-A08D-5458-481911562B9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10</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40204040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01357-FBAC-E9A9-9B98-7063189BA9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53BC03-51F4-1147-5D09-D61E93ECAC91}"/>
              </a:ext>
            </a:extLst>
          </p:cNvPr>
          <p:cNvSpPr>
            <a:spLocks noGrp="1"/>
          </p:cNvSpPr>
          <p:nvPr>
            <p:ph type="title"/>
          </p:nvPr>
        </p:nvSpPr>
        <p:spPr/>
        <p:txBody>
          <a:bodyPr lIns="91440" tIns="45720" rIns="91440" bIns="45720" anchor="b" anchorCtr="0"/>
          <a:lstStyle/>
          <a:p>
            <a:pPr>
              <a:lnSpc>
                <a:spcPct val="64543"/>
              </a:lnSpc>
            </a:pPr>
            <a:r>
              <a:rPr lang="en-US"/>
              <a:t>Event code changes for 2024</a:t>
            </a:r>
          </a:p>
        </p:txBody>
      </p:sp>
      <p:sp>
        <p:nvSpPr>
          <p:cNvPr id="2" name="Text Placeholder 1">
            <a:extLst>
              <a:ext uri="{FF2B5EF4-FFF2-40B4-BE49-F238E27FC236}">
                <a16:creationId xmlns:a16="http://schemas.microsoft.com/office/drawing/2014/main" id="{F9743AAA-5AB0-B3EC-1B46-9DC3790EF927}"/>
              </a:ext>
            </a:extLst>
          </p:cNvPr>
          <p:cNvSpPr>
            <a:spLocks noGrp="1"/>
          </p:cNvSpPr>
          <p:nvPr>
            <p:ph type="body" sz="quarter" idx="10"/>
          </p:nvPr>
        </p:nvSpPr>
        <p:spPr/>
        <p:txBody>
          <a:bodyPr/>
          <a:lstStyle/>
          <a:p>
            <a:pPr>
              <a:lnSpc>
                <a:spcPct val="66265"/>
              </a:lnSpc>
            </a:pPr>
            <a:endParaRPr lang="en-US">
              <a:cs typeface="Calibri" panose="020F0502020204030204" pitchFamily="34" charset="0"/>
            </a:endParaRPr>
          </a:p>
        </p:txBody>
      </p:sp>
      <p:graphicFrame>
        <p:nvGraphicFramePr>
          <p:cNvPr id="7" name="Table 6">
            <a:extLst>
              <a:ext uri="{FF2B5EF4-FFF2-40B4-BE49-F238E27FC236}">
                <a16:creationId xmlns:a16="http://schemas.microsoft.com/office/drawing/2014/main" id="{0A39DE4F-8013-4CBF-CD01-5BEF6819B8EB}"/>
              </a:ext>
            </a:extLst>
          </p:cNvPr>
          <p:cNvGraphicFramePr>
            <a:graphicFrameLocks noGrp="1"/>
          </p:cNvGraphicFramePr>
          <p:nvPr>
            <p:extLst>
              <p:ext uri="{D42A27DB-BD31-4B8C-83A1-F6EECF244321}">
                <p14:modId xmlns:p14="http://schemas.microsoft.com/office/powerpoint/2010/main" val="2833164577"/>
              </p:ext>
            </p:extLst>
          </p:nvPr>
        </p:nvGraphicFramePr>
        <p:xfrm>
          <a:off x="457200" y="1376678"/>
          <a:ext cx="8229600" cy="3132352"/>
        </p:xfrm>
        <a:graphic>
          <a:graphicData uri="http://schemas.openxmlformats.org/drawingml/2006/table">
            <a:tbl>
              <a:tblPr firstRow="1" bandRow="1">
                <a:tableStyleId>{073A0DAA-6AF3-43AB-8588-CEC1D06C72B9}</a:tableStyleId>
              </a:tblPr>
              <a:tblGrid>
                <a:gridCol w="1472791">
                  <a:extLst>
                    <a:ext uri="{9D8B030D-6E8A-4147-A177-3AD203B41FA5}">
                      <a16:colId xmlns:a16="http://schemas.microsoft.com/office/drawing/2014/main" val="503224136"/>
                    </a:ext>
                  </a:extLst>
                </a:gridCol>
                <a:gridCol w="5232184">
                  <a:extLst>
                    <a:ext uri="{9D8B030D-6E8A-4147-A177-3AD203B41FA5}">
                      <a16:colId xmlns:a16="http://schemas.microsoft.com/office/drawing/2014/main" val="3019783741"/>
                    </a:ext>
                  </a:extLst>
                </a:gridCol>
                <a:gridCol w="1524625">
                  <a:extLst>
                    <a:ext uri="{9D8B030D-6E8A-4147-A177-3AD203B41FA5}">
                      <a16:colId xmlns:a16="http://schemas.microsoft.com/office/drawing/2014/main" val="2380024216"/>
                    </a:ext>
                  </a:extLst>
                </a:gridCol>
              </a:tblGrid>
              <a:tr h="391544">
                <a:tc>
                  <a:txBody>
                    <a:bodyPr/>
                    <a:lstStyle/>
                    <a:p>
                      <a:r>
                        <a:rPr lang="en-US" dirty="0"/>
                        <a:t>Category</a:t>
                      </a:r>
                    </a:p>
                  </a:txBody>
                  <a:tcPr/>
                </a:tc>
                <a:tc>
                  <a:txBody>
                    <a:bodyPr/>
                    <a:lstStyle/>
                    <a:p>
                      <a:r>
                        <a:rPr lang="en-US" dirty="0"/>
                        <a:t>Condition</a:t>
                      </a:r>
                    </a:p>
                  </a:txBody>
                  <a:tcPr/>
                </a:tc>
                <a:tc>
                  <a:txBody>
                    <a:bodyPr/>
                    <a:lstStyle/>
                    <a:p>
                      <a:r>
                        <a:rPr lang="en-US" dirty="0"/>
                        <a:t>Event Code</a:t>
                      </a:r>
                    </a:p>
                  </a:txBody>
                  <a:tcPr/>
                </a:tc>
                <a:extLst>
                  <a:ext uri="{0D108BD9-81ED-4DB2-BD59-A6C34878D82A}">
                    <a16:rowId xmlns:a16="http://schemas.microsoft.com/office/drawing/2014/main" val="1224827684"/>
                  </a:ext>
                </a:extLst>
              </a:tr>
              <a:tr h="391544">
                <a:tc>
                  <a:txBody>
                    <a:bodyPr/>
                    <a:lstStyle/>
                    <a:p>
                      <a:r>
                        <a:rPr lang="en-US" dirty="0"/>
                        <a:t>New</a:t>
                      </a:r>
                    </a:p>
                  </a:txBody>
                  <a:tcPr/>
                </a:tc>
                <a:tc>
                  <a:txBody>
                    <a:bodyPr/>
                    <a:lstStyle/>
                    <a:p>
                      <a:r>
                        <a:rPr lang="en-US" dirty="0"/>
                        <a:t>Invasive </a:t>
                      </a:r>
                      <a:r>
                        <a:rPr lang="en-US" i="1" dirty="0" err="1"/>
                        <a:t>Cronobacter</a:t>
                      </a:r>
                      <a:r>
                        <a:rPr lang="en-US" dirty="0"/>
                        <a:t> infection among in</a:t>
                      </a:r>
                      <a:r>
                        <a:rPr lang="en-US" dirty="0">
                          <a:solidFill>
                            <a:srgbClr val="0F56DC"/>
                          </a:solidFill>
                        </a:rPr>
                        <a:t>fant</a:t>
                      </a:r>
                      <a:r>
                        <a:rPr lang="en-US" dirty="0"/>
                        <a:t>s</a:t>
                      </a:r>
                    </a:p>
                  </a:txBody>
                  <a:tcPr/>
                </a:tc>
                <a:tc>
                  <a:txBody>
                    <a:bodyPr/>
                    <a:lstStyle/>
                    <a:p>
                      <a:r>
                        <a:rPr lang="en-US"/>
                        <a:t>13060</a:t>
                      </a:r>
                    </a:p>
                  </a:txBody>
                  <a:tcPr/>
                </a:tc>
                <a:extLst>
                  <a:ext uri="{0D108BD9-81ED-4DB2-BD59-A6C34878D82A}">
                    <a16:rowId xmlns:a16="http://schemas.microsoft.com/office/drawing/2014/main" val="1159363328"/>
                  </a:ext>
                </a:extLst>
              </a:tr>
              <a:tr h="391544">
                <a:tc>
                  <a:txBody>
                    <a:bodyPr/>
                    <a:lstStyle/>
                    <a:p>
                      <a:r>
                        <a:rPr lang="en-US"/>
                        <a:t>New</a:t>
                      </a:r>
                    </a:p>
                  </a:txBody>
                  <a:tcPr/>
                </a:tc>
                <a:tc>
                  <a:txBody>
                    <a:bodyPr/>
                    <a:lstStyle/>
                    <a:p>
                      <a:r>
                        <a:rPr lang="en-US" i="1" dirty="0" err="1"/>
                        <a:t>Ehrlichia</a:t>
                      </a:r>
                      <a:r>
                        <a:rPr lang="en-US" i="1" dirty="0"/>
                        <a:t> </a:t>
                      </a:r>
                      <a:r>
                        <a:rPr lang="en-US" i="1" dirty="0" err="1"/>
                        <a:t>muris</a:t>
                      </a:r>
                      <a:r>
                        <a:rPr lang="en-US" i="1" dirty="0"/>
                        <a:t> </a:t>
                      </a:r>
                      <a:r>
                        <a:rPr lang="en-US" i="1" dirty="0" err="1"/>
                        <a:t>eauclairensis</a:t>
                      </a:r>
                      <a:r>
                        <a:rPr lang="en-US" i="1" dirty="0"/>
                        <a:t> </a:t>
                      </a:r>
                      <a:r>
                        <a:rPr lang="en-US" dirty="0"/>
                        <a:t>infection</a:t>
                      </a:r>
                    </a:p>
                  </a:txBody>
                  <a:tcPr/>
                </a:tc>
                <a:tc>
                  <a:txBody>
                    <a:bodyPr/>
                    <a:lstStyle/>
                    <a:p>
                      <a:r>
                        <a:rPr lang="en-US"/>
                        <a:t>11092</a:t>
                      </a:r>
                    </a:p>
                  </a:txBody>
                  <a:tcPr/>
                </a:tc>
                <a:extLst>
                  <a:ext uri="{0D108BD9-81ED-4DB2-BD59-A6C34878D82A}">
                    <a16:rowId xmlns:a16="http://schemas.microsoft.com/office/drawing/2014/main" val="2670879018"/>
                  </a:ext>
                </a:extLst>
              </a:tr>
              <a:tr h="391544">
                <a:tc>
                  <a:txBody>
                    <a:bodyPr/>
                    <a:lstStyle/>
                    <a:p>
                      <a:r>
                        <a:rPr lang="en-US"/>
                        <a:t>New</a:t>
                      </a:r>
                    </a:p>
                  </a:txBody>
                  <a:tcPr/>
                </a:tc>
                <a:tc>
                  <a:txBody>
                    <a:bodyPr/>
                    <a:lstStyle/>
                    <a:p>
                      <a:r>
                        <a:rPr lang="en-US" i="1"/>
                        <a:t>Ehrlichia</a:t>
                      </a:r>
                      <a:r>
                        <a:rPr lang="en-US"/>
                        <a:t> infection, other spp. or unspecified</a:t>
                      </a:r>
                    </a:p>
                  </a:txBody>
                  <a:tcPr/>
                </a:tc>
                <a:tc>
                  <a:txBody>
                    <a:bodyPr/>
                    <a:lstStyle/>
                    <a:p>
                      <a:r>
                        <a:rPr lang="en-US"/>
                        <a:t>11093</a:t>
                      </a:r>
                    </a:p>
                  </a:txBody>
                  <a:tcPr/>
                </a:tc>
                <a:extLst>
                  <a:ext uri="{0D108BD9-81ED-4DB2-BD59-A6C34878D82A}">
                    <a16:rowId xmlns:a16="http://schemas.microsoft.com/office/drawing/2014/main" val="4063870459"/>
                  </a:ext>
                </a:extLst>
              </a:tr>
              <a:tr h="391544">
                <a:tc>
                  <a:txBody>
                    <a:bodyPr/>
                    <a:lstStyle/>
                    <a:p>
                      <a:r>
                        <a:rPr lang="en-US"/>
                        <a:t>Retired</a:t>
                      </a:r>
                    </a:p>
                  </a:txBody>
                  <a:tcPr/>
                </a:tc>
                <a:tc>
                  <a:txBody>
                    <a:bodyPr/>
                    <a:lstStyle/>
                    <a:p>
                      <a:r>
                        <a:rPr lang="en-US"/>
                        <a:t>Ehrlichiosis/anaplasmosis, undetermined</a:t>
                      </a:r>
                    </a:p>
                  </a:txBody>
                  <a:tcPr/>
                </a:tc>
                <a:tc>
                  <a:txBody>
                    <a:bodyPr/>
                    <a:lstStyle/>
                    <a:p>
                      <a:r>
                        <a:rPr lang="en-US"/>
                        <a:t>11091</a:t>
                      </a:r>
                    </a:p>
                  </a:txBody>
                  <a:tcPr/>
                </a:tc>
                <a:extLst>
                  <a:ext uri="{0D108BD9-81ED-4DB2-BD59-A6C34878D82A}">
                    <a16:rowId xmlns:a16="http://schemas.microsoft.com/office/drawing/2014/main" val="1600562617"/>
                  </a:ext>
                </a:extLst>
              </a:tr>
              <a:tr h="391544">
                <a:tc>
                  <a:txBody>
                    <a:bodyPr/>
                    <a:lstStyle/>
                    <a:p>
                      <a:r>
                        <a:rPr lang="en-US"/>
                        <a:t>Retired</a:t>
                      </a:r>
                    </a:p>
                  </a:txBody>
                  <a:tcPr/>
                </a:tc>
                <a:tc>
                  <a:txBody>
                    <a:bodyPr/>
                    <a:lstStyle/>
                    <a:p>
                      <a:r>
                        <a:rPr lang="en-US" dirty="0"/>
                        <a:t>Zika virus infection, non-congenital</a:t>
                      </a:r>
                    </a:p>
                  </a:txBody>
                  <a:tcPr/>
                </a:tc>
                <a:tc>
                  <a:txBody>
                    <a:bodyPr/>
                    <a:lstStyle/>
                    <a:p>
                      <a:r>
                        <a:rPr lang="en-US"/>
                        <a:t>50221</a:t>
                      </a:r>
                    </a:p>
                  </a:txBody>
                  <a:tcPr/>
                </a:tc>
                <a:extLst>
                  <a:ext uri="{0D108BD9-81ED-4DB2-BD59-A6C34878D82A}">
                    <a16:rowId xmlns:a16="http://schemas.microsoft.com/office/drawing/2014/main" val="433436929"/>
                  </a:ext>
                </a:extLst>
              </a:tr>
              <a:tr h="391544">
                <a:tc>
                  <a:txBody>
                    <a:bodyPr/>
                    <a:lstStyle/>
                    <a:p>
                      <a:r>
                        <a:rPr lang="en-US"/>
                        <a:t>Retired</a:t>
                      </a:r>
                    </a:p>
                  </a:txBody>
                  <a:tcPr/>
                </a:tc>
                <a:tc>
                  <a:txBody>
                    <a:bodyPr/>
                    <a:lstStyle/>
                    <a:p>
                      <a:r>
                        <a:rPr lang="en-US"/>
                        <a:t>Zika virus infection, congenital</a:t>
                      </a:r>
                    </a:p>
                  </a:txBody>
                  <a:tcPr/>
                </a:tc>
                <a:tc>
                  <a:txBody>
                    <a:bodyPr/>
                    <a:lstStyle/>
                    <a:p>
                      <a:r>
                        <a:rPr lang="en-US"/>
                        <a:t>50222</a:t>
                      </a:r>
                    </a:p>
                  </a:txBody>
                  <a:tcPr/>
                </a:tc>
                <a:extLst>
                  <a:ext uri="{0D108BD9-81ED-4DB2-BD59-A6C34878D82A}">
                    <a16:rowId xmlns:a16="http://schemas.microsoft.com/office/drawing/2014/main" val="3771444627"/>
                  </a:ext>
                </a:extLst>
              </a:tr>
              <a:tr h="391544">
                <a:tc>
                  <a:txBody>
                    <a:bodyPr/>
                    <a:lstStyle/>
                    <a:p>
                      <a:r>
                        <a:rPr lang="en-US" dirty="0"/>
                        <a:t>Retired</a:t>
                      </a:r>
                    </a:p>
                  </a:txBody>
                  <a:tcPr/>
                </a:tc>
                <a:tc>
                  <a:txBody>
                    <a:bodyPr/>
                    <a:lstStyle/>
                    <a:p>
                      <a:r>
                        <a:rPr lang="en-US" dirty="0" err="1"/>
                        <a:t>Carbapenemase</a:t>
                      </a:r>
                      <a:r>
                        <a:rPr lang="en-US" dirty="0"/>
                        <a:t>-producing CRE (CP-CRE)</a:t>
                      </a:r>
                    </a:p>
                  </a:txBody>
                  <a:tcPr/>
                </a:tc>
                <a:tc>
                  <a:txBody>
                    <a:bodyPr/>
                    <a:lstStyle/>
                    <a:p>
                      <a:r>
                        <a:rPr lang="en-US" dirty="0"/>
                        <a:t>50244</a:t>
                      </a:r>
                    </a:p>
                  </a:txBody>
                  <a:tcPr/>
                </a:tc>
                <a:extLst>
                  <a:ext uri="{0D108BD9-81ED-4DB2-BD59-A6C34878D82A}">
                    <a16:rowId xmlns:a16="http://schemas.microsoft.com/office/drawing/2014/main" val="3888503266"/>
                  </a:ext>
                </a:extLst>
              </a:tr>
            </a:tbl>
          </a:graphicData>
        </a:graphic>
      </p:graphicFrame>
      <p:sp>
        <p:nvSpPr>
          <p:cNvPr id="4" name="TextBox 7">
            <a:extLst>
              <a:ext uri="{FF2B5EF4-FFF2-40B4-BE49-F238E27FC236}">
                <a16:creationId xmlns:a16="http://schemas.microsoft.com/office/drawing/2014/main" id="{C10046FF-55CA-961B-C730-E21876B1AD06}"/>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11</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126031678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7EE72-4E1E-3CD4-0F65-4436EDF01B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B214C2-FDF3-0DA0-73B3-648DC4AE4F9F}"/>
              </a:ext>
            </a:extLst>
          </p:cNvPr>
          <p:cNvSpPr>
            <a:spLocks noGrp="1"/>
          </p:cNvSpPr>
          <p:nvPr>
            <p:ph type="title"/>
          </p:nvPr>
        </p:nvSpPr>
        <p:spPr/>
        <p:txBody>
          <a:bodyPr lIns="91440" tIns="45720" rIns="91440" bIns="45720" anchor="b" anchorCtr="0"/>
          <a:lstStyle/>
          <a:p>
            <a:pPr>
              <a:lnSpc>
                <a:spcPct val="64543"/>
              </a:lnSpc>
            </a:pPr>
            <a:r>
              <a:rPr lang="en-US"/>
              <a:t>Event code changes for 2025</a:t>
            </a:r>
          </a:p>
        </p:txBody>
      </p:sp>
      <p:sp>
        <p:nvSpPr>
          <p:cNvPr id="2" name="Text Placeholder 1">
            <a:extLst>
              <a:ext uri="{FF2B5EF4-FFF2-40B4-BE49-F238E27FC236}">
                <a16:creationId xmlns:a16="http://schemas.microsoft.com/office/drawing/2014/main" id="{D1D890C6-3D4F-1DC8-820B-2B4FBDD6544F}"/>
              </a:ext>
            </a:extLst>
          </p:cNvPr>
          <p:cNvSpPr>
            <a:spLocks noGrp="1"/>
          </p:cNvSpPr>
          <p:nvPr>
            <p:ph type="body" sz="quarter" idx="10"/>
          </p:nvPr>
        </p:nvSpPr>
        <p:spPr/>
        <p:txBody>
          <a:bodyPr/>
          <a:lstStyle/>
          <a:p>
            <a:pPr>
              <a:lnSpc>
                <a:spcPct val="66265"/>
              </a:lnSpc>
            </a:pPr>
            <a:endParaRPr lang="en-US">
              <a:cs typeface="Calibri" panose="020F0502020204030204" pitchFamily="34" charset="0"/>
            </a:endParaRPr>
          </a:p>
        </p:txBody>
      </p:sp>
      <p:graphicFrame>
        <p:nvGraphicFramePr>
          <p:cNvPr id="8" name="Table 7">
            <a:extLst>
              <a:ext uri="{FF2B5EF4-FFF2-40B4-BE49-F238E27FC236}">
                <a16:creationId xmlns:a16="http://schemas.microsoft.com/office/drawing/2014/main" id="{4920BAC9-0BE2-B045-8C0D-5057119E4194}"/>
              </a:ext>
            </a:extLst>
          </p:cNvPr>
          <p:cNvGraphicFramePr>
            <a:graphicFrameLocks noGrp="1"/>
          </p:cNvGraphicFramePr>
          <p:nvPr>
            <p:extLst>
              <p:ext uri="{D42A27DB-BD31-4B8C-83A1-F6EECF244321}">
                <p14:modId xmlns:p14="http://schemas.microsoft.com/office/powerpoint/2010/main" val="2657218882"/>
              </p:ext>
            </p:extLst>
          </p:nvPr>
        </p:nvGraphicFramePr>
        <p:xfrm>
          <a:off x="457200" y="1376678"/>
          <a:ext cx="8229600" cy="3523896"/>
        </p:xfrm>
        <a:graphic>
          <a:graphicData uri="http://schemas.openxmlformats.org/drawingml/2006/table">
            <a:tbl>
              <a:tblPr firstRow="1" bandRow="1">
                <a:tableStyleId>{073A0DAA-6AF3-43AB-8588-CEC1D06C72B9}</a:tableStyleId>
              </a:tblPr>
              <a:tblGrid>
                <a:gridCol w="1472791">
                  <a:extLst>
                    <a:ext uri="{9D8B030D-6E8A-4147-A177-3AD203B41FA5}">
                      <a16:colId xmlns:a16="http://schemas.microsoft.com/office/drawing/2014/main" val="503224136"/>
                    </a:ext>
                  </a:extLst>
                </a:gridCol>
                <a:gridCol w="5232184">
                  <a:extLst>
                    <a:ext uri="{9D8B030D-6E8A-4147-A177-3AD203B41FA5}">
                      <a16:colId xmlns:a16="http://schemas.microsoft.com/office/drawing/2014/main" val="3019783741"/>
                    </a:ext>
                  </a:extLst>
                </a:gridCol>
                <a:gridCol w="1524625">
                  <a:extLst>
                    <a:ext uri="{9D8B030D-6E8A-4147-A177-3AD203B41FA5}">
                      <a16:colId xmlns:a16="http://schemas.microsoft.com/office/drawing/2014/main" val="2380024216"/>
                    </a:ext>
                  </a:extLst>
                </a:gridCol>
              </a:tblGrid>
              <a:tr h="391544">
                <a:tc>
                  <a:txBody>
                    <a:bodyPr/>
                    <a:lstStyle/>
                    <a:p>
                      <a:r>
                        <a:rPr lang="en-US" dirty="0"/>
                        <a:t>Category</a:t>
                      </a:r>
                    </a:p>
                  </a:txBody>
                  <a:tcPr/>
                </a:tc>
                <a:tc>
                  <a:txBody>
                    <a:bodyPr/>
                    <a:lstStyle/>
                    <a:p>
                      <a:r>
                        <a:rPr lang="en-US"/>
                        <a:t>Condition</a:t>
                      </a:r>
                    </a:p>
                  </a:txBody>
                  <a:tcPr/>
                </a:tc>
                <a:tc>
                  <a:txBody>
                    <a:bodyPr/>
                    <a:lstStyle/>
                    <a:p>
                      <a:r>
                        <a:rPr lang="en-US" dirty="0"/>
                        <a:t>Event Code</a:t>
                      </a:r>
                    </a:p>
                  </a:txBody>
                  <a:tcPr/>
                </a:tc>
                <a:extLst>
                  <a:ext uri="{0D108BD9-81ED-4DB2-BD59-A6C34878D82A}">
                    <a16:rowId xmlns:a16="http://schemas.microsoft.com/office/drawing/2014/main" val="1224827684"/>
                  </a:ext>
                </a:extLst>
              </a:tr>
              <a:tr h="391544">
                <a:tc>
                  <a:txBody>
                    <a:bodyPr/>
                    <a:lstStyle/>
                    <a:p>
                      <a:r>
                        <a:rPr lang="en-US" dirty="0"/>
                        <a:t>New</a:t>
                      </a:r>
                    </a:p>
                  </a:txBody>
                  <a:tcPr/>
                </a:tc>
                <a:tc>
                  <a:txBody>
                    <a:bodyPr/>
                    <a:lstStyle/>
                    <a:p>
                      <a:r>
                        <a:rPr lang="en-US" dirty="0"/>
                        <a:t>Anthrax, cutaneous</a:t>
                      </a:r>
                    </a:p>
                  </a:txBody>
                  <a:tcPr/>
                </a:tc>
                <a:tc>
                  <a:txBody>
                    <a:bodyPr/>
                    <a:lstStyle/>
                    <a:p>
                      <a:r>
                        <a:rPr lang="en-US"/>
                        <a:t>10352</a:t>
                      </a:r>
                    </a:p>
                  </a:txBody>
                  <a:tcPr/>
                </a:tc>
                <a:extLst>
                  <a:ext uri="{0D108BD9-81ED-4DB2-BD59-A6C34878D82A}">
                    <a16:rowId xmlns:a16="http://schemas.microsoft.com/office/drawing/2014/main" val="1159363328"/>
                  </a:ext>
                </a:extLst>
              </a:tr>
              <a:tr h="391544">
                <a:tc>
                  <a:txBody>
                    <a:bodyPr/>
                    <a:lstStyle/>
                    <a:p>
                      <a:r>
                        <a:rPr lang="en-US" dirty="0"/>
                        <a:t>New</a:t>
                      </a:r>
                    </a:p>
                  </a:txBody>
                  <a:tcPr/>
                </a:tc>
                <a:tc>
                  <a:txBody>
                    <a:bodyPr/>
                    <a:lstStyle/>
                    <a:p>
                      <a:r>
                        <a:rPr lang="en-US" dirty="0"/>
                        <a:t>Anthrax, ingestion</a:t>
                      </a:r>
                    </a:p>
                  </a:txBody>
                  <a:tcPr/>
                </a:tc>
                <a:tc>
                  <a:txBody>
                    <a:bodyPr/>
                    <a:lstStyle/>
                    <a:p>
                      <a:r>
                        <a:rPr lang="en-US"/>
                        <a:t>10353</a:t>
                      </a:r>
                    </a:p>
                  </a:txBody>
                  <a:tcPr/>
                </a:tc>
                <a:extLst>
                  <a:ext uri="{0D108BD9-81ED-4DB2-BD59-A6C34878D82A}">
                    <a16:rowId xmlns:a16="http://schemas.microsoft.com/office/drawing/2014/main" val="2670879018"/>
                  </a:ext>
                </a:extLst>
              </a:tr>
              <a:tr h="391544">
                <a:tc>
                  <a:txBody>
                    <a:bodyPr/>
                    <a:lstStyle/>
                    <a:p>
                      <a:r>
                        <a:rPr lang="en-US" dirty="0"/>
                        <a:t>New</a:t>
                      </a:r>
                    </a:p>
                  </a:txBody>
                  <a:tcPr/>
                </a:tc>
                <a:tc>
                  <a:txBody>
                    <a:bodyPr/>
                    <a:lstStyle/>
                    <a:p>
                      <a:r>
                        <a:rPr lang="en-US" dirty="0"/>
                        <a:t>Anthrax, inhalation</a:t>
                      </a:r>
                    </a:p>
                  </a:txBody>
                  <a:tcPr/>
                </a:tc>
                <a:tc>
                  <a:txBody>
                    <a:bodyPr/>
                    <a:lstStyle/>
                    <a:p>
                      <a:r>
                        <a:rPr lang="en-US"/>
                        <a:t>10354</a:t>
                      </a:r>
                    </a:p>
                  </a:txBody>
                  <a:tcPr/>
                </a:tc>
                <a:extLst>
                  <a:ext uri="{0D108BD9-81ED-4DB2-BD59-A6C34878D82A}">
                    <a16:rowId xmlns:a16="http://schemas.microsoft.com/office/drawing/2014/main" val="4063870459"/>
                  </a:ext>
                </a:extLst>
              </a:tr>
              <a:tr h="391544">
                <a:tc>
                  <a:txBody>
                    <a:bodyPr/>
                    <a:lstStyle/>
                    <a:p>
                      <a:r>
                        <a:rPr lang="en-US" dirty="0"/>
                        <a:t>New</a:t>
                      </a:r>
                    </a:p>
                  </a:txBody>
                  <a:tcPr/>
                </a:tc>
                <a:tc>
                  <a:txBody>
                    <a:bodyPr/>
                    <a:lstStyle/>
                    <a:p>
                      <a:r>
                        <a:rPr lang="en-US" dirty="0"/>
                        <a:t>Anthrax, injection</a:t>
                      </a:r>
                    </a:p>
                  </a:txBody>
                  <a:tcPr/>
                </a:tc>
                <a:tc>
                  <a:txBody>
                    <a:bodyPr/>
                    <a:lstStyle/>
                    <a:p>
                      <a:r>
                        <a:rPr lang="en-US" dirty="0"/>
                        <a:t>10355</a:t>
                      </a:r>
                    </a:p>
                  </a:txBody>
                  <a:tcPr/>
                </a:tc>
                <a:extLst>
                  <a:ext uri="{0D108BD9-81ED-4DB2-BD59-A6C34878D82A}">
                    <a16:rowId xmlns:a16="http://schemas.microsoft.com/office/drawing/2014/main" val="1600562617"/>
                  </a:ext>
                </a:extLst>
              </a:tr>
              <a:tr h="391544">
                <a:tc>
                  <a:txBody>
                    <a:bodyPr/>
                    <a:lstStyle/>
                    <a:p>
                      <a:r>
                        <a:rPr lang="en-US"/>
                        <a:t>New</a:t>
                      </a:r>
                    </a:p>
                  </a:txBody>
                  <a:tcPr/>
                </a:tc>
                <a:tc>
                  <a:txBody>
                    <a:bodyPr/>
                    <a:lstStyle/>
                    <a:p>
                      <a:r>
                        <a:rPr lang="en-US"/>
                        <a:t>Anthrax, welder’s</a:t>
                      </a:r>
                    </a:p>
                  </a:txBody>
                  <a:tcPr/>
                </a:tc>
                <a:tc>
                  <a:txBody>
                    <a:bodyPr/>
                    <a:lstStyle/>
                    <a:p>
                      <a:r>
                        <a:rPr lang="en-US"/>
                        <a:t>10356</a:t>
                      </a:r>
                    </a:p>
                  </a:txBody>
                  <a:tcPr/>
                </a:tc>
                <a:extLst>
                  <a:ext uri="{0D108BD9-81ED-4DB2-BD59-A6C34878D82A}">
                    <a16:rowId xmlns:a16="http://schemas.microsoft.com/office/drawing/2014/main" val="433436929"/>
                  </a:ext>
                </a:extLst>
              </a:tr>
              <a:tr h="391544">
                <a:tc>
                  <a:txBody>
                    <a:bodyPr/>
                    <a:lstStyle/>
                    <a:p>
                      <a:r>
                        <a:rPr lang="en-US"/>
                        <a:t>New</a:t>
                      </a:r>
                    </a:p>
                  </a:txBody>
                  <a:tcPr/>
                </a:tc>
                <a:tc>
                  <a:txBody>
                    <a:bodyPr/>
                    <a:lstStyle/>
                    <a:p>
                      <a:r>
                        <a:rPr lang="en-US" err="1"/>
                        <a:t>Oropouche</a:t>
                      </a:r>
                      <a:r>
                        <a:rPr lang="en-US"/>
                        <a:t> virus disease, non-congenital</a:t>
                      </a:r>
                    </a:p>
                  </a:txBody>
                  <a:tcPr/>
                </a:tc>
                <a:tc>
                  <a:txBody>
                    <a:bodyPr/>
                    <a:lstStyle/>
                    <a:p>
                      <a:r>
                        <a:rPr lang="en-US"/>
                        <a:t>50290</a:t>
                      </a:r>
                    </a:p>
                  </a:txBody>
                  <a:tcPr/>
                </a:tc>
                <a:extLst>
                  <a:ext uri="{0D108BD9-81ED-4DB2-BD59-A6C34878D82A}">
                    <a16:rowId xmlns:a16="http://schemas.microsoft.com/office/drawing/2014/main" val="3930066554"/>
                  </a:ext>
                </a:extLst>
              </a:tr>
              <a:tr h="391544">
                <a:tc>
                  <a:txBody>
                    <a:bodyPr/>
                    <a:lstStyle/>
                    <a:p>
                      <a:r>
                        <a:rPr lang="en-US"/>
                        <a:t>New</a:t>
                      </a:r>
                    </a:p>
                  </a:txBody>
                  <a:tcPr/>
                </a:tc>
                <a:tc>
                  <a:txBody>
                    <a:bodyPr/>
                    <a:lstStyle/>
                    <a:p>
                      <a:r>
                        <a:rPr lang="en-US"/>
                        <a:t>Oropouche virus disease, congenital</a:t>
                      </a:r>
                    </a:p>
                  </a:txBody>
                  <a:tcPr/>
                </a:tc>
                <a:tc>
                  <a:txBody>
                    <a:bodyPr/>
                    <a:lstStyle/>
                    <a:p>
                      <a:r>
                        <a:rPr lang="en-US"/>
                        <a:t>50291</a:t>
                      </a:r>
                    </a:p>
                  </a:txBody>
                  <a:tcPr/>
                </a:tc>
                <a:extLst>
                  <a:ext uri="{0D108BD9-81ED-4DB2-BD59-A6C34878D82A}">
                    <a16:rowId xmlns:a16="http://schemas.microsoft.com/office/drawing/2014/main" val="3771444627"/>
                  </a:ext>
                </a:extLst>
              </a:tr>
              <a:tr h="391544">
                <a:tc>
                  <a:txBody>
                    <a:bodyPr/>
                    <a:lstStyle/>
                    <a:p>
                      <a:r>
                        <a:rPr lang="en-US"/>
                        <a:t>Retired</a:t>
                      </a:r>
                    </a:p>
                  </a:txBody>
                  <a:tcPr/>
                </a:tc>
                <a:tc>
                  <a:txBody>
                    <a:bodyPr/>
                    <a:lstStyle/>
                    <a:p>
                      <a:r>
                        <a:rPr lang="en-US"/>
                        <a:t>Coronavirus disease 2019 (COVID-19)</a:t>
                      </a:r>
                    </a:p>
                  </a:txBody>
                  <a:tcPr/>
                </a:tc>
                <a:tc>
                  <a:txBody>
                    <a:bodyPr/>
                    <a:lstStyle/>
                    <a:p>
                      <a:r>
                        <a:rPr lang="en-US" dirty="0"/>
                        <a:t>11065</a:t>
                      </a:r>
                    </a:p>
                  </a:txBody>
                  <a:tcPr/>
                </a:tc>
                <a:extLst>
                  <a:ext uri="{0D108BD9-81ED-4DB2-BD59-A6C34878D82A}">
                    <a16:rowId xmlns:a16="http://schemas.microsoft.com/office/drawing/2014/main" val="3888503266"/>
                  </a:ext>
                </a:extLst>
              </a:tr>
            </a:tbl>
          </a:graphicData>
        </a:graphic>
      </p:graphicFrame>
      <p:sp>
        <p:nvSpPr>
          <p:cNvPr id="4" name="TextBox 7">
            <a:extLst>
              <a:ext uri="{FF2B5EF4-FFF2-40B4-BE49-F238E27FC236}">
                <a16:creationId xmlns:a16="http://schemas.microsoft.com/office/drawing/2014/main" id="{B18635C9-1704-50AC-C927-9E689C4501C5}"/>
              </a:ext>
            </a:extLst>
          </p:cNvPr>
          <p:cNvSpPr txBox="1"/>
          <p:nvPr/>
        </p:nvSpPr>
        <p:spPr>
          <a:xfrm>
            <a:off x="8598204" y="4750533"/>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12</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31204169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0A964F-55E9-8381-A0D5-355DBFC2F73B}"/>
              </a:ext>
            </a:extLst>
          </p:cNvPr>
          <p:cNvSpPr>
            <a:spLocks noGrp="1"/>
          </p:cNvSpPr>
          <p:nvPr>
            <p:ph type="title"/>
          </p:nvPr>
        </p:nvSpPr>
        <p:spPr>
          <a:xfrm>
            <a:off x="438150" y="3071179"/>
            <a:ext cx="7886700" cy="713422"/>
          </a:xfrm>
        </p:spPr>
        <p:txBody>
          <a:bodyPr/>
          <a:lstStyle/>
          <a:p>
            <a:r>
              <a:rPr lang="en-US"/>
              <a:t>Reconciliation Functions in MVPS</a:t>
            </a:r>
          </a:p>
        </p:txBody>
      </p:sp>
    </p:spTree>
    <p:extLst>
      <p:ext uri="{BB962C8B-B14F-4D97-AF65-F5344CB8AC3E}">
        <p14:creationId xmlns:p14="http://schemas.microsoft.com/office/powerpoint/2010/main" val="2018138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EF4FE-BF3C-F4EE-2FA9-DD0A5D37DF80}"/>
              </a:ext>
            </a:extLst>
          </p:cNvPr>
          <p:cNvSpPr>
            <a:spLocks noGrp="1"/>
          </p:cNvSpPr>
          <p:nvPr>
            <p:ph type="title"/>
          </p:nvPr>
        </p:nvSpPr>
        <p:spPr/>
        <p:txBody>
          <a:bodyPr lIns="91440" tIns="45720" rIns="91440" bIns="45720" anchor="b" anchorCtr="0"/>
          <a:lstStyle/>
          <a:p>
            <a:pPr>
              <a:lnSpc>
                <a:spcPct val="64543"/>
              </a:lnSpc>
            </a:pPr>
            <a:r>
              <a:rPr lang="en-US"/>
              <a:t>Reconciliation Process in MVPS</a:t>
            </a:r>
          </a:p>
        </p:txBody>
      </p:sp>
      <p:sp>
        <p:nvSpPr>
          <p:cNvPr id="2" name="Text Placeholder 1">
            <a:extLst>
              <a:ext uri="{FF2B5EF4-FFF2-40B4-BE49-F238E27FC236}">
                <a16:creationId xmlns:a16="http://schemas.microsoft.com/office/drawing/2014/main" id="{C752C77D-9229-163B-F1CC-3BC71A9A7391}"/>
              </a:ext>
            </a:extLst>
          </p:cNvPr>
          <p:cNvSpPr>
            <a:spLocks noGrp="1"/>
          </p:cNvSpPr>
          <p:nvPr>
            <p:ph type="body" sz="quarter" idx="10"/>
          </p:nvPr>
        </p:nvSpPr>
        <p:spPr/>
        <p:txBody>
          <a:bodyPr/>
          <a:lstStyle/>
          <a:p>
            <a:pPr indent="-169545">
              <a:lnSpc>
                <a:spcPct val="100000"/>
              </a:lnSpc>
            </a:pPr>
            <a:r>
              <a:rPr lang="en-US"/>
              <a:t>Review stratification reports and line lists;</a:t>
            </a:r>
            <a:endParaRPr lang="en-US">
              <a:cs typeface="Calibri" panose="020F0502020204030204" pitchFamily="34" charset="0"/>
            </a:endParaRPr>
          </a:p>
          <a:p>
            <a:pPr indent="-169545">
              <a:lnSpc>
                <a:spcPct val="100000"/>
              </a:lnSpc>
            </a:pPr>
            <a:r>
              <a:rPr lang="en-US"/>
              <a:t>Review reporting exceptions and any cases sent with retired event codes;</a:t>
            </a:r>
            <a:endParaRPr lang="en-US">
              <a:cs typeface="Calibri" panose="020F0502020204030204" pitchFamily="34" charset="0"/>
            </a:endParaRPr>
          </a:p>
          <a:p>
            <a:pPr indent="-169545">
              <a:lnSpc>
                <a:spcPct val="100000"/>
              </a:lnSpc>
            </a:pPr>
            <a:r>
              <a:rPr lang="en-US"/>
              <a:t>Lock conditions as counts are finalized;</a:t>
            </a:r>
            <a:endParaRPr lang="en-US">
              <a:cs typeface="Calibri" panose="020F0502020204030204" pitchFamily="34" charset="0"/>
            </a:endParaRPr>
          </a:p>
          <a:p>
            <a:pPr lvl="1">
              <a:lnSpc>
                <a:spcPct val="100000"/>
              </a:lnSpc>
            </a:pPr>
            <a:r>
              <a:rPr lang="en-US" sz="1600">
                <a:latin typeface="Calibri"/>
                <a:cs typeface="Calibri"/>
              </a:rPr>
              <a:t>Ability to unlock/re-lock as needed for case updates</a:t>
            </a:r>
          </a:p>
          <a:p>
            <a:pPr indent="-169545">
              <a:lnSpc>
                <a:spcPct val="100000"/>
              </a:lnSpc>
            </a:pPr>
            <a:r>
              <a:rPr lang="en-US"/>
              <a:t>Approval of STD conditions by STD Manager; and</a:t>
            </a:r>
            <a:endParaRPr lang="en-US">
              <a:cs typeface="Calibri" panose="020F0502020204030204" pitchFamily="34" charset="0"/>
            </a:endParaRPr>
          </a:p>
          <a:p>
            <a:pPr indent="-169545">
              <a:lnSpc>
                <a:spcPct val="100000"/>
              </a:lnSpc>
            </a:pPr>
            <a:r>
              <a:rPr lang="en-US"/>
              <a:t>Approval of all conditions by State/Territorial Epidemiologist.</a:t>
            </a:r>
            <a:endParaRPr lang="en-US">
              <a:cs typeface="Calibri" panose="020F0502020204030204" pitchFamily="34" charset="0"/>
            </a:endParaRPr>
          </a:p>
          <a:p>
            <a:pPr>
              <a:lnSpc>
                <a:spcPct val="66265"/>
              </a:lnSpc>
            </a:pPr>
            <a:endParaRPr lang="en-US">
              <a:cs typeface="Calibri" panose="020F0502020204030204" pitchFamily="34" charset="0"/>
            </a:endParaRPr>
          </a:p>
        </p:txBody>
      </p:sp>
      <p:sp>
        <p:nvSpPr>
          <p:cNvPr id="4" name="TextBox 7">
            <a:extLst>
              <a:ext uri="{FF2B5EF4-FFF2-40B4-BE49-F238E27FC236}">
                <a16:creationId xmlns:a16="http://schemas.microsoft.com/office/drawing/2014/main" id="{0FD229F6-F0AE-291C-BA6B-5BE9BAEB3E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14</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166675512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1438A8-D13B-8980-6471-5EE1B060B986}"/>
              </a:ext>
            </a:extLst>
          </p:cNvPr>
          <p:cNvSpPr>
            <a:spLocks noGrp="1"/>
          </p:cNvSpPr>
          <p:nvPr>
            <p:ph type="title"/>
          </p:nvPr>
        </p:nvSpPr>
        <p:spPr/>
        <p:txBody>
          <a:bodyPr lIns="91440" tIns="45720" rIns="91440" bIns="45720" anchor="b" anchorCtr="0"/>
          <a:lstStyle/>
          <a:p>
            <a:pPr>
              <a:lnSpc>
                <a:spcPct val="64543"/>
              </a:lnSpc>
            </a:pPr>
            <a:r>
              <a:rPr lang="en-US"/>
              <a:t>MVPS User Roles and Functions</a:t>
            </a:r>
          </a:p>
        </p:txBody>
      </p:sp>
      <p:graphicFrame>
        <p:nvGraphicFramePr>
          <p:cNvPr id="6" name="Table 5">
            <a:extLst>
              <a:ext uri="{FF2B5EF4-FFF2-40B4-BE49-F238E27FC236}">
                <a16:creationId xmlns:a16="http://schemas.microsoft.com/office/drawing/2014/main" id="{FF423C6C-EC79-C2F8-FF12-C9AF95D73E3D}"/>
              </a:ext>
            </a:extLst>
          </p:cNvPr>
          <p:cNvGraphicFramePr>
            <a:graphicFrameLocks noGrp="1"/>
          </p:cNvGraphicFramePr>
          <p:nvPr>
            <p:extLst>
              <p:ext uri="{D42A27DB-BD31-4B8C-83A1-F6EECF244321}">
                <p14:modId xmlns:p14="http://schemas.microsoft.com/office/powerpoint/2010/main" val="1213097108"/>
              </p:ext>
            </p:extLst>
          </p:nvPr>
        </p:nvGraphicFramePr>
        <p:xfrm>
          <a:off x="438150" y="1125165"/>
          <a:ext cx="8267688" cy="3464895"/>
        </p:xfrm>
        <a:graphic>
          <a:graphicData uri="http://schemas.openxmlformats.org/drawingml/2006/table">
            <a:tbl>
              <a:tblPr firstRow="1" bandRow="1">
                <a:tableStyleId>{16D9F66E-5EB9-4882-86FB-DCBF35E3C3E4}</a:tableStyleId>
              </a:tblPr>
              <a:tblGrid>
                <a:gridCol w="3477005">
                  <a:extLst>
                    <a:ext uri="{9D8B030D-6E8A-4147-A177-3AD203B41FA5}">
                      <a16:colId xmlns:a16="http://schemas.microsoft.com/office/drawing/2014/main" val="2465424661"/>
                    </a:ext>
                  </a:extLst>
                </a:gridCol>
                <a:gridCol w="1063721">
                  <a:extLst>
                    <a:ext uri="{9D8B030D-6E8A-4147-A177-3AD203B41FA5}">
                      <a16:colId xmlns:a16="http://schemas.microsoft.com/office/drawing/2014/main" val="4188171541"/>
                    </a:ext>
                  </a:extLst>
                </a:gridCol>
                <a:gridCol w="1329545">
                  <a:extLst>
                    <a:ext uri="{9D8B030D-6E8A-4147-A177-3AD203B41FA5}">
                      <a16:colId xmlns:a16="http://schemas.microsoft.com/office/drawing/2014/main" val="817000777"/>
                    </a:ext>
                  </a:extLst>
                </a:gridCol>
                <a:gridCol w="1104486">
                  <a:extLst>
                    <a:ext uri="{9D8B030D-6E8A-4147-A177-3AD203B41FA5}">
                      <a16:colId xmlns:a16="http://schemas.microsoft.com/office/drawing/2014/main" val="2195252632"/>
                    </a:ext>
                  </a:extLst>
                </a:gridCol>
                <a:gridCol w="1292931">
                  <a:extLst>
                    <a:ext uri="{9D8B030D-6E8A-4147-A177-3AD203B41FA5}">
                      <a16:colId xmlns:a16="http://schemas.microsoft.com/office/drawing/2014/main" val="3537136894"/>
                    </a:ext>
                  </a:extLst>
                </a:gridCol>
              </a:tblGrid>
              <a:tr h="485715">
                <a:tc>
                  <a:txBody>
                    <a:bodyPr/>
                    <a:lstStyle/>
                    <a:p>
                      <a:endParaRPr lang="en-US" sz="1200"/>
                    </a:p>
                  </a:txBody>
                  <a:tcPr/>
                </a:tc>
                <a:tc>
                  <a:txBody>
                    <a:bodyPr/>
                    <a:lstStyle/>
                    <a:p>
                      <a:pPr algn="ctr"/>
                      <a:r>
                        <a:rPr lang="en-US" sz="1200">
                          <a:solidFill>
                            <a:schemeClr val="tx1">
                              <a:lumMod val="50000"/>
                            </a:schemeClr>
                          </a:solidFill>
                        </a:rPr>
                        <a:t>Jurisdiction User</a:t>
                      </a:r>
                    </a:p>
                  </a:txBody>
                  <a:tcPr/>
                </a:tc>
                <a:tc>
                  <a:txBody>
                    <a:bodyPr/>
                    <a:lstStyle/>
                    <a:p>
                      <a:pPr algn="ctr"/>
                      <a:r>
                        <a:rPr lang="en-US" sz="1200">
                          <a:solidFill>
                            <a:schemeClr val="tx1">
                              <a:lumMod val="50000"/>
                            </a:schemeClr>
                          </a:solidFill>
                        </a:rPr>
                        <a:t>Jurisdiction Data Manager</a:t>
                      </a:r>
                    </a:p>
                  </a:txBody>
                  <a:tcPr/>
                </a:tc>
                <a:tc>
                  <a:txBody>
                    <a:bodyPr/>
                    <a:lstStyle/>
                    <a:p>
                      <a:pPr algn="ctr"/>
                      <a:r>
                        <a:rPr lang="en-US" sz="1200">
                          <a:solidFill>
                            <a:schemeClr val="tx1">
                              <a:lumMod val="50000"/>
                            </a:schemeClr>
                          </a:solidFill>
                        </a:rPr>
                        <a:t>STD Manager</a:t>
                      </a:r>
                    </a:p>
                  </a:txBody>
                  <a:tcPr/>
                </a:tc>
                <a:tc>
                  <a:txBody>
                    <a:bodyPr/>
                    <a:lstStyle/>
                    <a:p>
                      <a:pPr algn="ctr"/>
                      <a:r>
                        <a:rPr lang="en-US" sz="1200">
                          <a:solidFill>
                            <a:schemeClr val="tx1">
                              <a:lumMod val="50000"/>
                            </a:schemeClr>
                          </a:solidFill>
                        </a:rPr>
                        <a:t>State/Territorial Epidemiologist</a:t>
                      </a:r>
                    </a:p>
                  </a:txBody>
                  <a:tcPr/>
                </a:tc>
                <a:extLst>
                  <a:ext uri="{0D108BD9-81ED-4DB2-BD59-A6C34878D82A}">
                    <a16:rowId xmlns:a16="http://schemas.microsoft.com/office/drawing/2014/main" val="2128337975"/>
                  </a:ext>
                </a:extLst>
              </a:tr>
              <a:tr h="485715">
                <a:tc>
                  <a:txBody>
                    <a:bodyPr/>
                    <a:lstStyle/>
                    <a:p>
                      <a:r>
                        <a:rPr lang="en-US" sz="1400">
                          <a:solidFill>
                            <a:schemeClr val="tx1">
                              <a:lumMod val="50000"/>
                            </a:schemeClr>
                          </a:solidFill>
                        </a:rPr>
                        <a:t>Review stratification reports and line lists*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srgbClr val="0F56DC"/>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solidFill>
                          <a:effectLst/>
                          <a:uLnTx/>
                          <a:uFillTx/>
                          <a:latin typeface="+mn-lt"/>
                          <a:ea typeface="+mn-ea"/>
                          <a:cs typeface="+mn-cs"/>
                        </a:rPr>
                        <a:t>X</a:t>
                      </a:r>
                    </a:p>
                  </a:txBody>
                  <a:tcPr/>
                </a:tc>
                <a:extLst>
                  <a:ext uri="{0D108BD9-81ED-4DB2-BD59-A6C34878D82A}">
                    <a16:rowId xmlns:a16="http://schemas.microsoft.com/office/drawing/2014/main" val="617799475"/>
                  </a:ext>
                </a:extLst>
              </a:tr>
              <a:tr h="485715">
                <a:tc>
                  <a:txBody>
                    <a:bodyPr/>
                    <a:lstStyle/>
                    <a:p>
                      <a:r>
                        <a:rPr lang="en-US" sz="1400">
                          <a:solidFill>
                            <a:schemeClr val="tx1">
                              <a:lumMod val="50000"/>
                            </a:schemeClr>
                          </a:solidFill>
                        </a:rPr>
                        <a:t>Lock and submit conditions*</a:t>
                      </a:r>
                      <a:r>
                        <a:rPr lang="en-US" sz="1400" baseline="30000">
                          <a:solidFill>
                            <a:schemeClr val="tx1">
                              <a:lumMod val="50000"/>
                            </a:schemeClr>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srgbClr val="0F56DC"/>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solidFill>
                          <a:effectLst/>
                          <a:uLnTx/>
                          <a:uFillTx/>
                          <a:latin typeface="+mn-lt"/>
                          <a:ea typeface="+mn-ea"/>
                          <a:cs typeface="+mn-cs"/>
                        </a:rPr>
                        <a:t>X</a:t>
                      </a:r>
                    </a:p>
                  </a:txBody>
                  <a:tcPr/>
                </a:tc>
                <a:extLst>
                  <a:ext uri="{0D108BD9-81ED-4DB2-BD59-A6C34878D82A}">
                    <a16:rowId xmlns:a16="http://schemas.microsoft.com/office/drawing/2014/main" val="583859540"/>
                  </a:ext>
                </a:extLst>
              </a:tr>
              <a:tr h="485715">
                <a:tc>
                  <a:txBody>
                    <a:bodyPr/>
                    <a:lstStyle/>
                    <a:p>
                      <a:r>
                        <a:rPr lang="en-US" sz="1400">
                          <a:solidFill>
                            <a:schemeClr val="tx1">
                              <a:lumMod val="50000"/>
                            </a:schemeClr>
                          </a:solidFill>
                        </a:rPr>
                        <a:t>Update user access and permissions</a:t>
                      </a:r>
                    </a:p>
                  </a:txBody>
                  <a:tcPr anchor="ctr"/>
                </a:tc>
                <a:tc>
                  <a:txBody>
                    <a:bodyPr/>
                    <a:lstStyle/>
                    <a:p>
                      <a:pPr algn="ct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extLst>
                  <a:ext uri="{0D108BD9-81ED-4DB2-BD59-A6C34878D82A}">
                    <a16:rowId xmlns:a16="http://schemas.microsoft.com/office/drawing/2014/main" val="3352255325"/>
                  </a:ext>
                </a:extLst>
              </a:tr>
              <a:tr h="485715">
                <a:tc>
                  <a:txBody>
                    <a:bodyPr/>
                    <a:lstStyle/>
                    <a:p>
                      <a:r>
                        <a:rPr lang="en-US" sz="1400">
                          <a:solidFill>
                            <a:schemeClr val="tx1">
                              <a:lumMod val="50000"/>
                            </a:schemeClr>
                          </a:solidFill>
                        </a:rPr>
                        <a:t>Approve STD conditions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extLst>
                  <a:ext uri="{0D108BD9-81ED-4DB2-BD59-A6C34878D82A}">
                    <a16:rowId xmlns:a16="http://schemas.microsoft.com/office/drawing/2014/main" val="825470135"/>
                  </a:ext>
                </a:extLst>
              </a:tr>
              <a:tr h="485715">
                <a:tc>
                  <a:txBody>
                    <a:bodyPr/>
                    <a:lstStyle/>
                    <a:p>
                      <a:r>
                        <a:rPr lang="en-US" sz="1400">
                          <a:solidFill>
                            <a:schemeClr val="tx1">
                              <a:lumMod val="50000"/>
                            </a:schemeClr>
                          </a:solidFill>
                        </a:rPr>
                        <a:t>Verify reporting exceptions and conditions sent with retired event codes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solidFill>
                          <a:effectLst/>
                          <a:uLnTx/>
                          <a:uFillTx/>
                          <a:latin typeface="+mn-lt"/>
                          <a:ea typeface="+mn-ea"/>
                          <a:cs typeface="+mn-cs"/>
                        </a:rPr>
                        <a:t>X</a:t>
                      </a:r>
                    </a:p>
                  </a:txBody>
                  <a:tcPr/>
                </a:tc>
                <a:extLst>
                  <a:ext uri="{0D108BD9-81ED-4DB2-BD59-A6C34878D82A}">
                    <a16:rowId xmlns:a16="http://schemas.microsoft.com/office/drawing/2014/main" val="20009670"/>
                  </a:ext>
                </a:extLst>
              </a:tr>
              <a:tr h="485715">
                <a:tc>
                  <a:txBody>
                    <a:bodyPr/>
                    <a:lstStyle/>
                    <a:p>
                      <a:r>
                        <a:rPr lang="en-US" sz="1400">
                          <a:solidFill>
                            <a:schemeClr val="tx1">
                              <a:lumMod val="50000"/>
                            </a:schemeClr>
                          </a:solidFill>
                        </a:rPr>
                        <a:t>Approve final report and complete reconciliation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F56DC"/>
                          </a:solidFill>
                          <a:effectLst/>
                          <a:uLnTx/>
                          <a:uFillTx/>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56DC"/>
                          </a:solidFill>
                          <a:effectLst/>
                          <a:uLnTx/>
                          <a:uFillTx/>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F56DC"/>
                          </a:solidFill>
                          <a:effectLst/>
                          <a:uLnTx/>
                          <a:uFillTx/>
                          <a:latin typeface="+mn-lt"/>
                          <a:ea typeface="+mn-ea"/>
                          <a:cs typeface="+mn-cs"/>
                        </a:rPr>
                        <a:t>X</a:t>
                      </a:r>
                    </a:p>
                  </a:txBody>
                  <a:tcPr/>
                </a:tc>
                <a:extLst>
                  <a:ext uri="{0D108BD9-81ED-4DB2-BD59-A6C34878D82A}">
                    <a16:rowId xmlns:a16="http://schemas.microsoft.com/office/drawing/2014/main" val="3256419385"/>
                  </a:ext>
                </a:extLst>
              </a:tr>
            </a:tbl>
          </a:graphicData>
        </a:graphic>
      </p:graphicFrame>
      <p:sp>
        <p:nvSpPr>
          <p:cNvPr id="7" name="TextBox 6">
            <a:extLst>
              <a:ext uri="{FF2B5EF4-FFF2-40B4-BE49-F238E27FC236}">
                <a16:creationId xmlns:a16="http://schemas.microsoft.com/office/drawing/2014/main" id="{B6154A2D-9BEC-860B-279A-550339C5F4F9}"/>
              </a:ext>
            </a:extLst>
          </p:cNvPr>
          <p:cNvSpPr txBox="1"/>
          <p:nvPr/>
        </p:nvSpPr>
        <p:spPr>
          <a:xfrm>
            <a:off x="394447" y="4525170"/>
            <a:ext cx="8355106" cy="461665"/>
          </a:xfrm>
          <a:prstGeom prst="rect">
            <a:avLst/>
          </a:prstGeom>
          <a:noFill/>
        </p:spPr>
        <p:txBody>
          <a:bodyPr wrap="square" rtlCol="0">
            <a:spAutoFit/>
          </a:bodyPr>
          <a:lstStyle/>
          <a:p>
            <a:r>
              <a:rPr lang="en-US" sz="1200">
                <a:solidFill>
                  <a:schemeClr val="tx1">
                    <a:lumMod val="50000"/>
                  </a:schemeClr>
                </a:solidFill>
                <a:latin typeface="Calibri" panose="020F0502020204030204" pitchFamily="34" charset="0"/>
              </a:rPr>
              <a:t>*Users can only view data for event codes they have permission to access.</a:t>
            </a:r>
          </a:p>
          <a:p>
            <a:r>
              <a:rPr lang="en-US" sz="1400" baseline="30000">
                <a:solidFill>
                  <a:schemeClr val="tx1">
                    <a:lumMod val="50000"/>
                  </a:schemeClr>
                </a:solidFill>
                <a:latin typeface="Calibri" panose="020F0502020204030204" pitchFamily="34" charset="0"/>
              </a:rPr>
              <a:t>+</a:t>
            </a:r>
            <a:r>
              <a:rPr lang="en-US" sz="1200">
                <a:solidFill>
                  <a:schemeClr val="tx1">
                    <a:lumMod val="50000"/>
                  </a:schemeClr>
                </a:solidFill>
                <a:latin typeface="Calibri" panose="020F0502020204030204" pitchFamily="34" charset="0"/>
              </a:rPr>
              <a:t> “Show Reconciliation” option must be toggled ON to view the reconciliation module and the lock conditions page.</a:t>
            </a:r>
            <a:r>
              <a:rPr lang="en-US" sz="1200">
                <a:solidFill>
                  <a:srgbClr val="000000"/>
                </a:solidFill>
                <a:latin typeface="Calibri" panose="020F0502020204030204" pitchFamily="34" charset="0"/>
              </a:rPr>
              <a:t> </a:t>
            </a:r>
          </a:p>
        </p:txBody>
      </p:sp>
      <p:sp>
        <p:nvSpPr>
          <p:cNvPr id="3" name="TextBox 7">
            <a:extLst>
              <a:ext uri="{FF2B5EF4-FFF2-40B4-BE49-F238E27FC236}">
                <a16:creationId xmlns:a16="http://schemas.microsoft.com/office/drawing/2014/main" id="{242C22DA-24E0-650D-A162-B557A26853B2}"/>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15</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0962359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CAEE58-7404-8F7A-4194-B28E04C951C7}"/>
              </a:ext>
            </a:extLst>
          </p:cNvPr>
          <p:cNvSpPr>
            <a:spLocks noGrp="1"/>
          </p:cNvSpPr>
          <p:nvPr>
            <p:ph type="title"/>
          </p:nvPr>
        </p:nvSpPr>
        <p:spPr>
          <a:xfrm>
            <a:off x="457200" y="-231766"/>
            <a:ext cx="8229600" cy="857250"/>
          </a:xfrm>
        </p:spPr>
        <p:txBody>
          <a:bodyPr lIns="91440" tIns="45720" rIns="91440" bIns="45720" anchor="b" anchorCtr="0"/>
          <a:lstStyle/>
          <a:p>
            <a:pPr>
              <a:lnSpc>
                <a:spcPct val="68681"/>
              </a:lnSpc>
            </a:pPr>
            <a:r>
              <a:rPr lang="en-US"/>
              <a:t>Reconciliation Module</a:t>
            </a:r>
          </a:p>
        </p:txBody>
      </p:sp>
      <p:pic>
        <p:nvPicPr>
          <p:cNvPr id="1026" name="Picture 2" descr="This is a screenshot of the MVPS Reconciliation landing page.">
            <a:extLst>
              <a:ext uri="{FF2B5EF4-FFF2-40B4-BE49-F238E27FC236}">
                <a16:creationId xmlns:a16="http://schemas.microsoft.com/office/drawing/2014/main" id="{F40D9B30-0508-CEB1-A9AD-4CA2AC8E40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09" y="625484"/>
            <a:ext cx="8571986" cy="43579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a:extLst>
              <a:ext uri="{FF2B5EF4-FFF2-40B4-BE49-F238E27FC236}">
                <a16:creationId xmlns:a16="http://schemas.microsoft.com/office/drawing/2014/main" id="{2773B6DD-A43A-B9CB-CA87-5DB261CD95D1}"/>
              </a:ext>
            </a:extLst>
          </p:cNvPr>
          <p:cNvSpPr txBox="1"/>
          <p:nvPr/>
        </p:nvSpPr>
        <p:spPr>
          <a:xfrm>
            <a:off x="8785995" y="463631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16</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7529272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33F43B-2ADA-9483-B804-8ACF5ED2D1FF}"/>
              </a:ext>
            </a:extLst>
          </p:cNvPr>
          <p:cNvSpPr>
            <a:spLocks noGrp="1"/>
          </p:cNvSpPr>
          <p:nvPr>
            <p:ph type="title"/>
          </p:nvPr>
        </p:nvSpPr>
        <p:spPr/>
        <p:txBody>
          <a:bodyPr lIns="91440" tIns="45720" rIns="91440" bIns="45720" anchor="b" anchorCtr="0"/>
          <a:lstStyle/>
          <a:p>
            <a:pPr>
              <a:lnSpc>
                <a:spcPct val="64543"/>
              </a:lnSpc>
            </a:pPr>
            <a:r>
              <a:rPr lang="en-US"/>
              <a:t>Reporting Exceptions</a:t>
            </a:r>
          </a:p>
        </p:txBody>
      </p:sp>
      <p:pic>
        <p:nvPicPr>
          <p:cNvPr id="4" name="Picture 3" descr="The Review section of the reconciliation landing page highlighting navigation to the reporting exceptions screen.">
            <a:extLst>
              <a:ext uri="{FF2B5EF4-FFF2-40B4-BE49-F238E27FC236}">
                <a16:creationId xmlns:a16="http://schemas.microsoft.com/office/drawing/2014/main" id="{5BC9252A-1B8B-4D73-C05A-C644959767A2}"/>
              </a:ext>
            </a:extLst>
          </p:cNvPr>
          <p:cNvPicPr>
            <a:picLocks noChangeAspect="1"/>
          </p:cNvPicPr>
          <p:nvPr/>
        </p:nvPicPr>
        <p:blipFill>
          <a:blip r:embed="rId3"/>
          <a:stretch>
            <a:fillRect/>
          </a:stretch>
        </p:blipFill>
        <p:spPr>
          <a:xfrm>
            <a:off x="403412" y="1200151"/>
            <a:ext cx="2020891" cy="2352394"/>
          </a:xfrm>
          <a:prstGeom prst="rect">
            <a:avLst/>
          </a:prstGeom>
        </p:spPr>
      </p:pic>
      <p:sp>
        <p:nvSpPr>
          <p:cNvPr id="6" name="Rectangle 5">
            <a:extLst>
              <a:ext uri="{FF2B5EF4-FFF2-40B4-BE49-F238E27FC236}">
                <a16:creationId xmlns:a16="http://schemas.microsoft.com/office/drawing/2014/main" id="{3A28BAF1-AA82-A930-7AD5-ABD8D28C7FA0}"/>
              </a:ext>
              <a:ext uri="{C183D7F6-B498-43B3-948B-1728B52AA6E4}">
                <adec:decorative xmlns:adec="http://schemas.microsoft.com/office/drawing/2017/decorative" val="1"/>
              </a:ext>
            </a:extLst>
          </p:cNvPr>
          <p:cNvSpPr/>
          <p:nvPr/>
        </p:nvSpPr>
        <p:spPr>
          <a:xfrm>
            <a:off x="470647" y="1994222"/>
            <a:ext cx="1862417" cy="25059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Arrow: Bent 6">
            <a:extLst>
              <a:ext uri="{FF2B5EF4-FFF2-40B4-BE49-F238E27FC236}">
                <a16:creationId xmlns:a16="http://schemas.microsoft.com/office/drawing/2014/main" id="{5DF20696-767A-BC7C-7C6D-CB54434C2BB3}"/>
              </a:ext>
              <a:ext uri="{C183D7F6-B498-43B3-948B-1728B52AA6E4}">
                <adec:decorative xmlns:adec="http://schemas.microsoft.com/office/drawing/2017/decorative" val="1"/>
              </a:ext>
            </a:extLst>
          </p:cNvPr>
          <p:cNvSpPr/>
          <p:nvPr/>
        </p:nvSpPr>
        <p:spPr>
          <a:xfrm rot="5400000">
            <a:off x="2205889" y="2183049"/>
            <a:ext cx="1181590" cy="85311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A3FB6102-AEA2-61B6-7A79-386E5DFD9589}"/>
              </a:ext>
            </a:extLst>
          </p:cNvPr>
          <p:cNvSpPr>
            <a:spLocks noGrp="1"/>
          </p:cNvSpPr>
          <p:nvPr>
            <p:ph type="body" sz="quarter" idx="10"/>
          </p:nvPr>
        </p:nvSpPr>
        <p:spPr>
          <a:xfrm>
            <a:off x="3442447" y="1200151"/>
            <a:ext cx="5244353" cy="1969624"/>
          </a:xfrm>
        </p:spPr>
        <p:txBody>
          <a:bodyPr/>
          <a:lstStyle/>
          <a:p>
            <a:pPr>
              <a:lnSpc>
                <a:spcPct val="100000"/>
              </a:lnSpc>
            </a:pPr>
            <a:r>
              <a:rPr lang="en-US"/>
              <a:t>This screen will populate if your jurisdiction has reported any reporting exceptions for 2024 or 2025.</a:t>
            </a:r>
            <a:endParaRPr lang="en-US">
              <a:cs typeface="Calibri" panose="020F0502020204030204" pitchFamily="34" charset="0"/>
            </a:endParaRPr>
          </a:p>
          <a:p>
            <a:pPr>
              <a:lnSpc>
                <a:spcPct val="100000"/>
              </a:lnSpc>
            </a:pPr>
            <a:r>
              <a:rPr lang="en-US"/>
              <a:t>A link to send an email to </a:t>
            </a:r>
            <a:r>
              <a:rPr lang="en-US" u="sng">
                <a:latin typeface="Aptos" panose="02110004020202020204"/>
                <a:hlinkClick r:id="rId4"/>
              </a:rPr>
              <a:t>edx@cdc.gov</a:t>
            </a:r>
            <a:r>
              <a:rPr lang="en-US">
                <a:latin typeface="Aptos" panose="02110004020202020204"/>
              </a:rPr>
              <a:t> </a:t>
            </a:r>
            <a:r>
              <a:rPr lang="en-US"/>
              <a:t>is provided on this screen if you need to make any changes.</a:t>
            </a:r>
            <a:endParaRPr lang="en-US" b="1">
              <a:cs typeface="Calibri" panose="020F0502020204030204" pitchFamily="34" charset="0"/>
            </a:endParaRPr>
          </a:p>
          <a:p>
            <a:pPr>
              <a:lnSpc>
                <a:spcPct val="66265"/>
              </a:lnSpc>
            </a:pPr>
            <a:endParaRPr lang="en-US">
              <a:cs typeface="Calibri" panose="020F0502020204030204" pitchFamily="34" charset="0"/>
            </a:endParaRPr>
          </a:p>
        </p:txBody>
      </p:sp>
      <p:sp>
        <p:nvSpPr>
          <p:cNvPr id="8" name="Rectangle 7">
            <a:extLst>
              <a:ext uri="{FF2B5EF4-FFF2-40B4-BE49-F238E27FC236}">
                <a16:creationId xmlns:a16="http://schemas.microsoft.com/office/drawing/2014/main" id="{B208D2D1-35DA-AB13-0E4B-627CD135B899}"/>
              </a:ext>
              <a:ext uri="{C183D7F6-B498-43B3-948B-1728B52AA6E4}">
                <adec:decorative xmlns:adec="http://schemas.microsoft.com/office/drawing/2017/decorative" val="1"/>
              </a:ext>
            </a:extLst>
          </p:cNvPr>
          <p:cNvSpPr/>
          <p:nvPr/>
        </p:nvSpPr>
        <p:spPr>
          <a:xfrm>
            <a:off x="3567954" y="3612351"/>
            <a:ext cx="1098176" cy="206614"/>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13" name="Picture 12" descr="An example of the reporting exceptions screen with a jurisdiction's reporting exceptions listed.">
            <a:extLst>
              <a:ext uri="{FF2B5EF4-FFF2-40B4-BE49-F238E27FC236}">
                <a16:creationId xmlns:a16="http://schemas.microsoft.com/office/drawing/2014/main" id="{40BBD1CF-3CC4-7DF3-02AF-E0A94DFAC5D9}"/>
              </a:ext>
            </a:extLst>
          </p:cNvPr>
          <p:cNvPicPr>
            <a:picLocks noChangeAspect="1"/>
          </p:cNvPicPr>
          <p:nvPr/>
        </p:nvPicPr>
        <p:blipFill>
          <a:blip r:embed="rId5"/>
          <a:stretch>
            <a:fillRect/>
          </a:stretch>
        </p:blipFill>
        <p:spPr>
          <a:xfrm>
            <a:off x="235134" y="3200401"/>
            <a:ext cx="8229600" cy="1854462"/>
          </a:xfrm>
          <a:prstGeom prst="rect">
            <a:avLst/>
          </a:prstGeom>
        </p:spPr>
      </p:pic>
      <p:sp>
        <p:nvSpPr>
          <p:cNvPr id="10" name="TextBox 7">
            <a:extLst>
              <a:ext uri="{FF2B5EF4-FFF2-40B4-BE49-F238E27FC236}">
                <a16:creationId xmlns:a16="http://schemas.microsoft.com/office/drawing/2014/main" id="{8B3DC527-A626-4396-D570-766ECCDCD93F}"/>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17</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8745203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FF8DA5-2CD8-4C9E-E17E-70BB68ED935C}"/>
              </a:ext>
            </a:extLst>
          </p:cNvPr>
          <p:cNvSpPr>
            <a:spLocks noGrp="1"/>
          </p:cNvSpPr>
          <p:nvPr>
            <p:ph type="title"/>
          </p:nvPr>
        </p:nvSpPr>
        <p:spPr/>
        <p:txBody>
          <a:bodyPr lIns="91440" tIns="45720" rIns="91440" bIns="45720" anchor="b" anchorCtr="0"/>
          <a:lstStyle/>
          <a:p>
            <a:pPr>
              <a:lnSpc>
                <a:spcPct val="64543"/>
              </a:lnSpc>
            </a:pPr>
            <a:r>
              <a:rPr lang="en-US"/>
              <a:t>Retired Event Codes</a:t>
            </a:r>
          </a:p>
        </p:txBody>
      </p:sp>
      <p:pic>
        <p:nvPicPr>
          <p:cNvPr id="4" name="Picture 3" descr="The Review section of the reconciliation landing page highlighting navigation to the retired event code screen.">
            <a:extLst>
              <a:ext uri="{FF2B5EF4-FFF2-40B4-BE49-F238E27FC236}">
                <a16:creationId xmlns:a16="http://schemas.microsoft.com/office/drawing/2014/main" id="{077CA3FF-2B94-2366-26F9-12CFD60316C0}"/>
              </a:ext>
            </a:extLst>
          </p:cNvPr>
          <p:cNvPicPr>
            <a:picLocks noChangeAspect="1"/>
          </p:cNvPicPr>
          <p:nvPr/>
        </p:nvPicPr>
        <p:blipFill>
          <a:blip r:embed="rId3"/>
          <a:stretch>
            <a:fillRect/>
          </a:stretch>
        </p:blipFill>
        <p:spPr>
          <a:xfrm>
            <a:off x="403412" y="1200151"/>
            <a:ext cx="2020891" cy="2352394"/>
          </a:xfrm>
          <a:prstGeom prst="rect">
            <a:avLst/>
          </a:prstGeom>
        </p:spPr>
      </p:pic>
      <p:sp>
        <p:nvSpPr>
          <p:cNvPr id="6" name="Rectangle 5">
            <a:extLst>
              <a:ext uri="{FF2B5EF4-FFF2-40B4-BE49-F238E27FC236}">
                <a16:creationId xmlns:a16="http://schemas.microsoft.com/office/drawing/2014/main" id="{D73D86D3-9454-D30B-2CF7-B900C7D1B317}"/>
              </a:ext>
              <a:ext uri="{C183D7F6-B498-43B3-948B-1728B52AA6E4}">
                <adec:decorative xmlns:adec="http://schemas.microsoft.com/office/drawing/2017/decorative" val="1"/>
              </a:ext>
            </a:extLst>
          </p:cNvPr>
          <p:cNvSpPr/>
          <p:nvPr/>
        </p:nvSpPr>
        <p:spPr>
          <a:xfrm>
            <a:off x="480816" y="2704420"/>
            <a:ext cx="1862417" cy="25059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Arrow: Bent 6">
            <a:extLst>
              <a:ext uri="{FF2B5EF4-FFF2-40B4-BE49-F238E27FC236}">
                <a16:creationId xmlns:a16="http://schemas.microsoft.com/office/drawing/2014/main" id="{145C579E-4896-DE82-33BF-9403D135A245}"/>
              </a:ext>
              <a:ext uri="{C183D7F6-B498-43B3-948B-1728B52AA6E4}">
                <adec:decorative xmlns:adec="http://schemas.microsoft.com/office/drawing/2017/decorative" val="1"/>
              </a:ext>
            </a:extLst>
          </p:cNvPr>
          <p:cNvSpPr/>
          <p:nvPr/>
        </p:nvSpPr>
        <p:spPr>
          <a:xfrm rot="5400000">
            <a:off x="2400761" y="2726013"/>
            <a:ext cx="795896" cy="85716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30CA6415-9D0D-629A-7D2D-9CFCD61BFC02}"/>
              </a:ext>
            </a:extLst>
          </p:cNvPr>
          <p:cNvSpPr>
            <a:spLocks noGrp="1"/>
          </p:cNvSpPr>
          <p:nvPr>
            <p:ph type="body" sz="quarter" idx="10"/>
          </p:nvPr>
        </p:nvSpPr>
        <p:spPr>
          <a:xfrm>
            <a:off x="3391937" y="1190473"/>
            <a:ext cx="5271247" cy="3132350"/>
          </a:xfrm>
        </p:spPr>
        <p:txBody>
          <a:bodyPr/>
          <a:lstStyle/>
          <a:p>
            <a:pPr>
              <a:lnSpc>
                <a:spcPct val="100000"/>
              </a:lnSpc>
            </a:pPr>
            <a:r>
              <a:rPr lang="en-US"/>
              <a:t>This screen will populate if your jurisdiction has sent any cases with event codes that are retired.</a:t>
            </a:r>
            <a:endParaRPr lang="en-US">
              <a:cs typeface="Calibri" panose="020F0502020204030204" pitchFamily="34" charset="0"/>
            </a:endParaRPr>
          </a:p>
          <a:p>
            <a:pPr>
              <a:lnSpc>
                <a:spcPct val="100000"/>
              </a:lnSpc>
            </a:pPr>
            <a:r>
              <a:rPr lang="en-US"/>
              <a:t>These messages error out. Case notification updates with current event codes are required for cases to be counted.</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5" name="Picture 4" descr="An example of the retired event codes screen listing retired event codes that a jurisdiction has sent.">
            <a:extLst>
              <a:ext uri="{FF2B5EF4-FFF2-40B4-BE49-F238E27FC236}">
                <a16:creationId xmlns:a16="http://schemas.microsoft.com/office/drawing/2014/main" id="{A690D44F-68E7-44FE-BDE6-66C88AD9EC16}"/>
              </a:ext>
            </a:extLst>
          </p:cNvPr>
          <p:cNvPicPr>
            <a:picLocks noChangeAspect="1"/>
          </p:cNvPicPr>
          <p:nvPr/>
        </p:nvPicPr>
        <p:blipFill>
          <a:blip r:embed="rId4"/>
          <a:stretch>
            <a:fillRect/>
          </a:stretch>
        </p:blipFill>
        <p:spPr>
          <a:xfrm>
            <a:off x="107577" y="3601453"/>
            <a:ext cx="8928846" cy="1336068"/>
          </a:xfrm>
          <a:prstGeom prst="rect">
            <a:avLst/>
          </a:prstGeom>
          <a:ln>
            <a:solidFill>
              <a:schemeClr val="accent6"/>
            </a:solidFill>
          </a:ln>
        </p:spPr>
      </p:pic>
      <p:sp>
        <p:nvSpPr>
          <p:cNvPr id="9" name="TextBox 7">
            <a:extLst>
              <a:ext uri="{FF2B5EF4-FFF2-40B4-BE49-F238E27FC236}">
                <a16:creationId xmlns:a16="http://schemas.microsoft.com/office/drawing/2014/main" id="{3EFAA1C0-3FB5-C2DC-2C1A-F96E0E90A190}"/>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18</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1265894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DE4FDA-DCAC-527C-0318-790772CCC618}"/>
              </a:ext>
            </a:extLst>
          </p:cNvPr>
          <p:cNvSpPr>
            <a:spLocks noGrp="1"/>
          </p:cNvSpPr>
          <p:nvPr>
            <p:ph type="title"/>
          </p:nvPr>
        </p:nvSpPr>
        <p:spPr/>
        <p:txBody>
          <a:bodyPr lIns="91440" tIns="45720" rIns="91440" bIns="45720" anchor="b" anchorCtr="0"/>
          <a:lstStyle/>
          <a:p>
            <a:pPr>
              <a:lnSpc>
                <a:spcPct val="64543"/>
              </a:lnSpc>
            </a:pPr>
            <a:r>
              <a:rPr lang="en-US"/>
              <a:t>Low Incidence Conditions</a:t>
            </a:r>
          </a:p>
        </p:txBody>
      </p:sp>
      <p:pic>
        <p:nvPicPr>
          <p:cNvPr id="8" name="Picture 7">
            <a:extLst>
              <a:ext uri="{FF2B5EF4-FFF2-40B4-BE49-F238E27FC236}">
                <a16:creationId xmlns:a16="http://schemas.microsoft.com/office/drawing/2014/main" id="{8F767C38-E586-A3A2-D4C2-2F4A2195B0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6934" y="1116980"/>
            <a:ext cx="2069514" cy="408527"/>
          </a:xfrm>
          <a:prstGeom prst="rect">
            <a:avLst/>
          </a:prstGeom>
        </p:spPr>
      </p:pic>
      <p:pic>
        <p:nvPicPr>
          <p:cNvPr id="4" name="Picture 3" descr="The Review section of the reconciliation landing page highlighting navigation to the low incidences screen.">
            <a:extLst>
              <a:ext uri="{FF2B5EF4-FFF2-40B4-BE49-F238E27FC236}">
                <a16:creationId xmlns:a16="http://schemas.microsoft.com/office/drawing/2014/main" id="{81BBAB49-8B04-E893-B87A-0EE3C95AAAC1}"/>
              </a:ext>
            </a:extLst>
          </p:cNvPr>
          <p:cNvPicPr>
            <a:picLocks noChangeAspect="1"/>
          </p:cNvPicPr>
          <p:nvPr/>
        </p:nvPicPr>
        <p:blipFill rotWithShape="1">
          <a:blip r:embed="rId4"/>
          <a:srcRect t="44158"/>
          <a:stretch/>
        </p:blipFill>
        <p:spPr>
          <a:xfrm>
            <a:off x="455560" y="1569496"/>
            <a:ext cx="2020891" cy="1313610"/>
          </a:xfrm>
          <a:prstGeom prst="rect">
            <a:avLst/>
          </a:prstGeom>
        </p:spPr>
      </p:pic>
      <p:sp>
        <p:nvSpPr>
          <p:cNvPr id="6" name="Rectangle 5">
            <a:extLst>
              <a:ext uri="{FF2B5EF4-FFF2-40B4-BE49-F238E27FC236}">
                <a16:creationId xmlns:a16="http://schemas.microsoft.com/office/drawing/2014/main" id="{964C4008-154A-DFAB-08B9-DE450A627BFD}"/>
              </a:ext>
              <a:ext uri="{C183D7F6-B498-43B3-948B-1728B52AA6E4}">
                <adec:decorative xmlns:adec="http://schemas.microsoft.com/office/drawing/2017/decorative" val="1"/>
              </a:ext>
            </a:extLst>
          </p:cNvPr>
          <p:cNvSpPr/>
          <p:nvPr/>
        </p:nvSpPr>
        <p:spPr>
          <a:xfrm>
            <a:off x="534796" y="2540587"/>
            <a:ext cx="1862417" cy="25059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Arrow: Bent 6">
            <a:extLst>
              <a:ext uri="{FF2B5EF4-FFF2-40B4-BE49-F238E27FC236}">
                <a16:creationId xmlns:a16="http://schemas.microsoft.com/office/drawing/2014/main" id="{4F6F5F4A-6BAA-F73E-4B69-3759CFA05509}"/>
              </a:ext>
              <a:ext uri="{C183D7F6-B498-43B3-948B-1728B52AA6E4}">
                <adec:decorative xmlns:adec="http://schemas.microsoft.com/office/drawing/2017/decorative" val="1"/>
              </a:ext>
            </a:extLst>
          </p:cNvPr>
          <p:cNvSpPr/>
          <p:nvPr/>
        </p:nvSpPr>
        <p:spPr>
          <a:xfrm rot="5400000">
            <a:off x="2590356" y="2457843"/>
            <a:ext cx="629351" cy="85716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52CAFE90-2141-022D-DCA2-A78E69DA7B18}"/>
              </a:ext>
            </a:extLst>
          </p:cNvPr>
          <p:cNvSpPr>
            <a:spLocks noGrp="1"/>
          </p:cNvSpPr>
          <p:nvPr>
            <p:ph type="body" sz="quarter" idx="10"/>
          </p:nvPr>
        </p:nvSpPr>
        <p:spPr>
          <a:xfrm>
            <a:off x="3529853" y="1258358"/>
            <a:ext cx="5156947" cy="1505196"/>
          </a:xfrm>
        </p:spPr>
        <p:txBody>
          <a:bodyPr/>
          <a:lstStyle/>
          <a:p>
            <a:pPr>
              <a:lnSpc>
                <a:spcPct val="100000"/>
              </a:lnSpc>
            </a:pPr>
            <a:r>
              <a:rPr lang="en-US"/>
              <a:t>This will link to the Low Incidences module (LIV) with cases requiring response.</a:t>
            </a:r>
            <a:endParaRPr lang="en-US">
              <a:cs typeface="Calibri" panose="020F0502020204030204" pitchFamily="34" charset="0"/>
            </a:endParaRPr>
          </a:p>
          <a:p>
            <a:pPr>
              <a:lnSpc>
                <a:spcPct val="100000"/>
              </a:lnSpc>
            </a:pPr>
            <a:r>
              <a:rPr lang="en-US"/>
              <a:t>Conditions requiring LIV response cannot be locked until the LIV process is complete.</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5" name="Picture 4" descr="An example of the low incidences module with a jurisdiction's low incidence conditions requiring response.">
            <a:extLst>
              <a:ext uri="{FF2B5EF4-FFF2-40B4-BE49-F238E27FC236}">
                <a16:creationId xmlns:a16="http://schemas.microsoft.com/office/drawing/2014/main" id="{07F528D6-8F6C-34EA-C340-DDABC6B75A3A}"/>
              </a:ext>
            </a:extLst>
          </p:cNvPr>
          <p:cNvPicPr>
            <a:picLocks noChangeAspect="1"/>
          </p:cNvPicPr>
          <p:nvPr/>
        </p:nvPicPr>
        <p:blipFill>
          <a:blip r:embed="rId5"/>
          <a:stretch>
            <a:fillRect/>
          </a:stretch>
        </p:blipFill>
        <p:spPr>
          <a:xfrm>
            <a:off x="292473" y="3245091"/>
            <a:ext cx="8559053" cy="1723334"/>
          </a:xfrm>
          <a:prstGeom prst="rect">
            <a:avLst/>
          </a:prstGeom>
          <a:ln>
            <a:solidFill>
              <a:schemeClr val="accent6"/>
            </a:solidFill>
          </a:ln>
        </p:spPr>
      </p:pic>
      <p:sp>
        <p:nvSpPr>
          <p:cNvPr id="10" name="TextBox 7">
            <a:extLst>
              <a:ext uri="{FF2B5EF4-FFF2-40B4-BE49-F238E27FC236}">
                <a16:creationId xmlns:a16="http://schemas.microsoft.com/office/drawing/2014/main" id="{BF06A99F-01EA-8952-1789-F86F7BC865F5}"/>
              </a:ext>
            </a:extLst>
          </p:cNvPr>
          <p:cNvSpPr txBox="1"/>
          <p:nvPr/>
        </p:nvSpPr>
        <p:spPr>
          <a:xfrm>
            <a:off x="8849495"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19</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1022443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 uri="{C183D7F6-B498-43B3-948B-1728B52AA6E4}">
                <adec:decorative xmlns:adec="http://schemas.microsoft.com/office/drawing/2017/decorative" val="1"/>
              </a:ext>
            </a:extLst>
          </p:cNvPr>
          <p:cNvSpPr>
            <a:spLocks noGrp="1"/>
          </p:cNvSpPr>
          <p:nvPr>
            <p:ph type="title"/>
          </p:nvPr>
        </p:nvSpPr>
        <p:spPr/>
        <p:txBody>
          <a:bodyPr vert="horz" lIns="91440" tIns="45720" rIns="91440" bIns="45720" rtlCol="0" anchor="b" anchorCtr="0">
            <a:normAutofit/>
          </a:bodyPr>
          <a:lstStyle/>
          <a:p>
            <a:pPr>
              <a:lnSpc>
                <a:spcPct val="164835"/>
              </a:lnSpc>
            </a:pPr>
            <a:r>
              <a:rPr lang="en-US"/>
              <a:t>Agenda</a:t>
            </a:r>
            <a:endParaRPr lang="en-US">
              <a:highlight>
                <a:srgbClr val="FFFF00"/>
              </a:highlight>
            </a:endParaRPr>
          </a:p>
        </p:txBody>
      </p:sp>
      <p:sp>
        <p:nvSpPr>
          <p:cNvPr id="5" name="Content Placeholder 4">
            <a:extLst>
              <a:ext uri="{FF2B5EF4-FFF2-40B4-BE49-F238E27FC236}">
                <a16:creationId xmlns:a16="http://schemas.microsoft.com/office/drawing/2014/main" id="{016248AB-92C4-421F-8747-17C94E0A4F92}"/>
              </a:ext>
              <a:ext uri="{C183D7F6-B498-43B3-948B-1728B52AA6E4}">
                <adec:decorative xmlns:adec="http://schemas.microsoft.com/office/drawing/2017/decorative" val="1"/>
              </a:ext>
            </a:extLst>
          </p:cNvPr>
          <p:cNvSpPr>
            <a:spLocks noGrp="1"/>
          </p:cNvSpPr>
          <p:nvPr>
            <p:ph type="body" sz="quarter" idx="10"/>
          </p:nvPr>
        </p:nvSpPr>
        <p:spPr>
          <a:xfrm>
            <a:off x="457199" y="1126649"/>
            <a:ext cx="8801100" cy="3132350"/>
          </a:xfrm>
        </p:spPr>
        <p:txBody>
          <a:bodyPr/>
          <a:lstStyle/>
          <a:p>
            <a:r>
              <a:rPr lang="en-US" sz="2100" b="0">
                <a:ea typeface="Calibri" panose="020F0502020204030204" pitchFamily="34" charset="0"/>
                <a:cs typeface="Calibri" panose="020F0502020204030204" pitchFamily="34" charset="0"/>
              </a:rPr>
              <a:t>Introductions </a:t>
            </a:r>
          </a:p>
          <a:p>
            <a:r>
              <a:rPr lang="en-US" sz="2100" b="0">
                <a:ea typeface="Calibri" panose="020F0502020204030204" pitchFamily="34" charset="0"/>
                <a:cs typeface="Calibri" panose="020F0502020204030204" pitchFamily="34" charset="0"/>
              </a:rPr>
              <a:t>Generic Version 3 (Generic v3) Updates </a:t>
            </a:r>
          </a:p>
          <a:p>
            <a:pPr marL="228124" indent="-228124"/>
            <a:r>
              <a:rPr lang="en-US" sz="2100" b="0">
                <a:ea typeface="Calibri" panose="020F0502020204030204" pitchFamily="34" charset="0"/>
                <a:cs typeface="Calibri" panose="020F0502020204030204" pitchFamily="34" charset="0"/>
              </a:rPr>
              <a:t>Annual Reconciliation of 2024 and 2025 NNDSS Data </a:t>
            </a:r>
          </a:p>
          <a:p>
            <a:pPr marL="228124" indent="-228124"/>
            <a:r>
              <a:rPr lang="en-US" sz="2100" b="0">
                <a:ea typeface="Calibri" panose="020F0502020204030204" pitchFamily="34" charset="0"/>
                <a:cs typeface="Calibri" panose="020F0502020204030204" pitchFamily="34" charset="0"/>
              </a:rPr>
              <a:t>Questions &amp; Answers</a:t>
            </a:r>
          </a:p>
          <a:p>
            <a:pPr marL="0" indent="0">
              <a:buNone/>
            </a:pPr>
            <a:r>
              <a:rPr lang="en-US" sz="2100" b="0">
                <a:latin typeface=""/>
                <a:ea typeface="Calibri"/>
                <a:cs typeface="Calibri"/>
              </a:rPr>
              <a:t> </a:t>
            </a:r>
          </a:p>
          <a:p>
            <a:pPr marL="287179" lvl="1" indent="0">
              <a:buNone/>
            </a:pPr>
            <a:endParaRPr lang="en-US" sz="2100">
              <a:latin typeface=""/>
              <a:ea typeface="Calibri" panose="020F0502020204030204" pitchFamily="34" charset="0"/>
              <a:cs typeface="Calibri" panose="020F0502020204030204" pitchFamily="34" charset="0"/>
            </a:endParaRPr>
          </a:p>
          <a:p>
            <a:pPr marL="0" indent="0">
              <a:buNone/>
            </a:pPr>
            <a:endParaRPr lang="en-US" sz="2100">
              <a:latin typeface=""/>
            </a:endParaRPr>
          </a:p>
          <a:p>
            <a:pPr marL="0" indent="0">
              <a:lnSpc>
                <a:spcPct val="169230"/>
              </a:lnSpc>
              <a:buNone/>
            </a:pPr>
            <a:endParaRPr lang="en-US">
              <a:latin typeface=""/>
            </a:endParaRPr>
          </a:p>
        </p:txBody>
      </p:sp>
      <p:pic>
        <p:nvPicPr>
          <p:cNvPr id="3" name="Picture 2" descr="Screenshot of National Notifiable Diseases Surveillance System logo of states and territories. ">
            <a:extLst>
              <a:ext uri="{FF2B5EF4-FFF2-40B4-BE49-F238E27FC236}">
                <a16:creationId xmlns:a16="http://schemas.microsoft.com/office/drawing/2014/main" id="{2E844250-A063-9E11-A38D-3CD3D7516B2F}"/>
              </a:ext>
              <a:ext uri="{C183D7F6-B498-43B3-948B-1728B52AA6E4}">
                <adec:decorative xmlns:adec="http://schemas.microsoft.com/office/drawing/2017/decorative" val="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848200" y="3314726"/>
            <a:ext cx="3838601" cy="1507756"/>
          </a:xfrm>
          <a:prstGeom prst="rect">
            <a:avLst/>
          </a:prstGeom>
        </p:spPr>
      </p:pic>
    </p:spTree>
    <p:extLst>
      <p:ext uri="{BB962C8B-B14F-4D97-AF65-F5344CB8AC3E}">
        <p14:creationId xmlns:p14="http://schemas.microsoft.com/office/powerpoint/2010/main" val="372403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B1937C-FBCF-1E9F-859C-109F263C4753}"/>
              </a:ext>
            </a:extLst>
          </p:cNvPr>
          <p:cNvSpPr>
            <a:spLocks noGrp="1"/>
          </p:cNvSpPr>
          <p:nvPr>
            <p:ph type="title"/>
          </p:nvPr>
        </p:nvSpPr>
        <p:spPr/>
        <p:txBody>
          <a:bodyPr lIns="91440" tIns="45720" rIns="91440" bIns="45720" anchor="b" anchorCtr="0"/>
          <a:lstStyle/>
          <a:p>
            <a:pPr>
              <a:lnSpc>
                <a:spcPct val="64543"/>
              </a:lnSpc>
            </a:pPr>
            <a:r>
              <a:rPr lang="en-US"/>
              <a:t>Stratification Reports and Line Lists</a:t>
            </a:r>
          </a:p>
        </p:txBody>
      </p:sp>
      <p:pic>
        <p:nvPicPr>
          <p:cNvPr id="4" name="Picture 3" descr="The Compare section of the reconciliation landing page with navigation to stratification reports and line lists.">
            <a:extLst>
              <a:ext uri="{FF2B5EF4-FFF2-40B4-BE49-F238E27FC236}">
                <a16:creationId xmlns:a16="http://schemas.microsoft.com/office/drawing/2014/main" id="{10293EB7-749E-2651-F620-354B2B154FDC}"/>
              </a:ext>
            </a:extLst>
          </p:cNvPr>
          <p:cNvPicPr>
            <a:picLocks noChangeAspect="1"/>
          </p:cNvPicPr>
          <p:nvPr/>
        </p:nvPicPr>
        <p:blipFill>
          <a:blip r:embed="rId3"/>
          <a:stretch>
            <a:fillRect/>
          </a:stretch>
        </p:blipFill>
        <p:spPr>
          <a:xfrm>
            <a:off x="457200" y="1318832"/>
            <a:ext cx="2790265" cy="3248043"/>
          </a:xfrm>
          <a:prstGeom prst="rect">
            <a:avLst/>
          </a:prstGeom>
        </p:spPr>
      </p:pic>
      <p:sp>
        <p:nvSpPr>
          <p:cNvPr id="2" name="Text Placeholder 1">
            <a:extLst>
              <a:ext uri="{FF2B5EF4-FFF2-40B4-BE49-F238E27FC236}">
                <a16:creationId xmlns:a16="http://schemas.microsoft.com/office/drawing/2014/main" id="{A2F4D524-BA67-CF17-0145-DC5BAA63930B}"/>
              </a:ext>
            </a:extLst>
          </p:cNvPr>
          <p:cNvSpPr>
            <a:spLocks noGrp="1"/>
          </p:cNvSpPr>
          <p:nvPr>
            <p:ph type="body" sz="quarter" idx="10"/>
          </p:nvPr>
        </p:nvSpPr>
        <p:spPr>
          <a:xfrm>
            <a:off x="3482788" y="1376679"/>
            <a:ext cx="5204012" cy="3132350"/>
          </a:xfrm>
        </p:spPr>
        <p:txBody>
          <a:bodyPr/>
          <a:lstStyle/>
          <a:p>
            <a:pPr>
              <a:lnSpc>
                <a:spcPct val="100000"/>
              </a:lnSpc>
            </a:pPr>
            <a:r>
              <a:rPr lang="en-US"/>
              <a:t>Stratification reports and line lists in MVPS may be used to compare data within NNDSS databases to data in local systems.</a:t>
            </a:r>
            <a:endParaRPr lang="en-US">
              <a:cs typeface="Calibri" panose="020F0502020204030204" pitchFamily="34" charset="0"/>
            </a:endParaRPr>
          </a:p>
          <a:p>
            <a:pPr>
              <a:lnSpc>
                <a:spcPct val="100000"/>
              </a:lnSpc>
            </a:pPr>
            <a:r>
              <a:rPr lang="en-US"/>
              <a:t>If you cannot see data for a condition while reviewing these reports, ensure your permissions include access to the event code.</a:t>
            </a:r>
            <a:endParaRPr lang="en-US">
              <a:cs typeface="Calibri" panose="020F0502020204030204" pitchFamily="34" charset="0"/>
            </a:endParaRPr>
          </a:p>
          <a:p>
            <a:pPr lvl="1" indent="-169545">
              <a:lnSpc>
                <a:spcPct val="100000"/>
              </a:lnSpc>
            </a:pPr>
            <a:r>
              <a:rPr lang="en-US"/>
              <a:t>Jurisdiction Data Managers can manage and edit event code access.</a:t>
            </a:r>
            <a:endParaRPr lang="en-US">
              <a:cs typeface="Calibri" panose="020F0502020204030204" pitchFamily="34" charset="0"/>
            </a:endParaRPr>
          </a:p>
          <a:p>
            <a:pPr>
              <a:lnSpc>
                <a:spcPct val="66265"/>
              </a:lnSpc>
            </a:pPr>
            <a:endParaRPr lang="en-US">
              <a:cs typeface="Calibri" panose="020F0502020204030204" pitchFamily="34" charset="0"/>
            </a:endParaRPr>
          </a:p>
        </p:txBody>
      </p:sp>
      <p:sp>
        <p:nvSpPr>
          <p:cNvPr id="6" name="TextBox 7">
            <a:extLst>
              <a:ext uri="{FF2B5EF4-FFF2-40B4-BE49-F238E27FC236}">
                <a16:creationId xmlns:a16="http://schemas.microsoft.com/office/drawing/2014/main" id="{90575FC2-74ED-DA87-3C3E-5E2A4F8128DB}"/>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20</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48120074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01BE0B-BDF4-0D30-F9BB-CB50F36FC0B3}"/>
              </a:ext>
            </a:extLst>
          </p:cNvPr>
          <p:cNvSpPr>
            <a:spLocks noGrp="1"/>
          </p:cNvSpPr>
          <p:nvPr>
            <p:ph type="title"/>
          </p:nvPr>
        </p:nvSpPr>
        <p:spPr/>
        <p:txBody>
          <a:bodyPr lIns="91440" tIns="45720" rIns="91440" bIns="45720" anchor="b" anchorCtr="0"/>
          <a:lstStyle/>
          <a:p>
            <a:pPr>
              <a:lnSpc>
                <a:spcPct val="64543"/>
              </a:lnSpc>
            </a:pPr>
            <a:r>
              <a:rPr lang="en-US"/>
              <a:t>Lock, Unlock, and Submit Conditions</a:t>
            </a:r>
          </a:p>
        </p:txBody>
      </p:sp>
      <p:pic>
        <p:nvPicPr>
          <p:cNvPr id="4" name="Picture 3" descr="The Lock section of the reconciliation landing page with navigation to the lock conditions screen.">
            <a:extLst>
              <a:ext uri="{FF2B5EF4-FFF2-40B4-BE49-F238E27FC236}">
                <a16:creationId xmlns:a16="http://schemas.microsoft.com/office/drawing/2014/main" id="{FC9FFAD0-E807-62B1-70A8-2E3FDB44C60D}"/>
              </a:ext>
            </a:extLst>
          </p:cNvPr>
          <p:cNvPicPr>
            <a:picLocks noChangeAspect="1"/>
          </p:cNvPicPr>
          <p:nvPr/>
        </p:nvPicPr>
        <p:blipFill>
          <a:blip r:embed="rId3"/>
          <a:stretch>
            <a:fillRect/>
          </a:stretch>
        </p:blipFill>
        <p:spPr>
          <a:xfrm>
            <a:off x="457200" y="1307307"/>
            <a:ext cx="2790265" cy="3271094"/>
          </a:xfrm>
          <a:prstGeom prst="rect">
            <a:avLst/>
          </a:prstGeom>
        </p:spPr>
      </p:pic>
      <p:sp>
        <p:nvSpPr>
          <p:cNvPr id="2" name="Text Placeholder 1">
            <a:extLst>
              <a:ext uri="{FF2B5EF4-FFF2-40B4-BE49-F238E27FC236}">
                <a16:creationId xmlns:a16="http://schemas.microsoft.com/office/drawing/2014/main" id="{122852FA-2A3E-5446-5D62-83DC9B0DB2D6}"/>
              </a:ext>
            </a:extLst>
          </p:cNvPr>
          <p:cNvSpPr>
            <a:spLocks noGrp="1"/>
          </p:cNvSpPr>
          <p:nvPr>
            <p:ph type="body" sz="quarter" idx="10"/>
          </p:nvPr>
        </p:nvSpPr>
        <p:spPr>
          <a:xfrm>
            <a:off x="3455894" y="1376679"/>
            <a:ext cx="5230906" cy="3132350"/>
          </a:xfrm>
        </p:spPr>
        <p:txBody>
          <a:bodyPr/>
          <a:lstStyle/>
          <a:p>
            <a:pPr>
              <a:lnSpc>
                <a:spcPct val="100000"/>
              </a:lnSpc>
            </a:pPr>
            <a:r>
              <a:rPr lang="en-US" dirty="0"/>
              <a:t>Jurisdictions can lock conditions themselves within MVPS as case counts are verified.</a:t>
            </a:r>
            <a:endParaRPr lang="en-US" dirty="0">
              <a:cs typeface="Calibri" panose="020F0502020204030204" pitchFamily="34" charset="0"/>
            </a:endParaRPr>
          </a:p>
          <a:p>
            <a:pPr>
              <a:lnSpc>
                <a:spcPct val="100000"/>
              </a:lnSpc>
            </a:pPr>
            <a:r>
              <a:rPr lang="en-US" dirty="0"/>
              <a:t>Jurisdictions can also unlock conditions as needed, if updates are sent after locking.</a:t>
            </a:r>
            <a:endParaRPr lang="en-US" dirty="0">
              <a:cs typeface="Calibri" panose="020F0502020204030204" pitchFamily="34" charset="0"/>
            </a:endParaRPr>
          </a:p>
          <a:p>
            <a:pPr>
              <a:lnSpc>
                <a:spcPct val="100000"/>
              </a:lnSpc>
            </a:pPr>
            <a:r>
              <a:rPr lang="en-US" dirty="0"/>
              <a:t>Once conditions are locked and verified, the locked conditions must be submitted to move to the next steps in the process.</a:t>
            </a:r>
            <a:endParaRPr lang="en-US" dirty="0">
              <a:cs typeface="Calibri" panose="020F0502020204030204" pitchFamily="34" charset="0"/>
            </a:endParaRPr>
          </a:p>
          <a:p>
            <a:pPr>
              <a:lnSpc>
                <a:spcPct val="66265"/>
              </a:lnSpc>
            </a:pPr>
            <a:endParaRPr lang="en-US" dirty="0">
              <a:cs typeface="Calibri" panose="020F0502020204030204" pitchFamily="34" charset="0"/>
            </a:endParaRPr>
          </a:p>
        </p:txBody>
      </p:sp>
      <p:sp>
        <p:nvSpPr>
          <p:cNvPr id="6" name="TextBox 7">
            <a:extLst>
              <a:ext uri="{FF2B5EF4-FFF2-40B4-BE49-F238E27FC236}">
                <a16:creationId xmlns:a16="http://schemas.microsoft.com/office/drawing/2014/main" id="{BF895B82-A77C-13AC-B8B8-75F82B1E103F}"/>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21</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47068481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9F4126-5DCE-5BA2-AAE8-921C66477508}"/>
              </a:ext>
            </a:extLst>
          </p:cNvPr>
          <p:cNvSpPr>
            <a:spLocks noGrp="1"/>
          </p:cNvSpPr>
          <p:nvPr>
            <p:ph type="title"/>
          </p:nvPr>
        </p:nvSpPr>
        <p:spPr/>
        <p:txBody>
          <a:bodyPr lIns="91440" tIns="45720" rIns="91440" bIns="45720" anchor="b" anchorCtr="0"/>
          <a:lstStyle/>
          <a:p>
            <a:pPr>
              <a:lnSpc>
                <a:spcPct val="64543"/>
              </a:lnSpc>
            </a:pPr>
            <a:r>
              <a:rPr lang="en-US" dirty="0"/>
              <a:t>Lock, Unlock, and Submit Conditions(2)</a:t>
            </a:r>
          </a:p>
        </p:txBody>
      </p:sp>
      <p:sp>
        <p:nvSpPr>
          <p:cNvPr id="2" name="Text Placeholder 1">
            <a:extLst>
              <a:ext uri="{FF2B5EF4-FFF2-40B4-BE49-F238E27FC236}">
                <a16:creationId xmlns:a16="http://schemas.microsoft.com/office/drawing/2014/main" id="{8918DDED-87C5-E8B2-58CA-97BD3013C06F}"/>
              </a:ext>
            </a:extLst>
          </p:cNvPr>
          <p:cNvSpPr>
            <a:spLocks noGrp="1"/>
          </p:cNvSpPr>
          <p:nvPr>
            <p:ph type="body" sz="quarter" idx="10"/>
          </p:nvPr>
        </p:nvSpPr>
        <p:spPr/>
        <p:txBody>
          <a:bodyPr/>
          <a:lstStyle/>
          <a:p>
            <a:pPr>
              <a:lnSpc>
                <a:spcPct val="100000"/>
              </a:lnSpc>
            </a:pPr>
            <a:r>
              <a:rPr lang="en-US">
                <a:latin typeface="Calibri"/>
                <a:ea typeface="Calibri"/>
                <a:cs typeface="Calibri"/>
                <a:sym typeface="Wingdings" panose="05000000000000000000" pitchFamily="2" charset="2"/>
              </a:rPr>
              <a:t>Click the padlock icon to lock the condition</a:t>
            </a:r>
            <a:endParaRPr lang="en-US">
              <a:latin typeface="Calibri"/>
              <a:ea typeface="Calibri"/>
              <a:cs typeface="Calibri"/>
            </a:endParaRPr>
          </a:p>
          <a:p>
            <a:pPr>
              <a:lnSpc>
                <a:spcPct val="100000"/>
              </a:lnSpc>
            </a:pPr>
            <a:r>
              <a:rPr lang="en-US">
                <a:latin typeface="Calibri"/>
                <a:ea typeface="Calibri"/>
                <a:cs typeface="Calibri"/>
              </a:rPr>
              <a:t>Status bar on Lock page updated to show milestones and progression through reconciliation process</a:t>
            </a:r>
            <a:endParaRPr lang="en-US" b="1">
              <a:latin typeface="Calibri"/>
              <a:ea typeface="Calibri"/>
              <a:cs typeface="Calibri"/>
            </a:endParaRPr>
          </a:p>
          <a:p>
            <a:pPr>
              <a:lnSpc>
                <a:spcPct val="100000"/>
              </a:lnSpc>
            </a:pPr>
            <a:r>
              <a:rPr lang="en-US">
                <a:latin typeface="Calibri"/>
                <a:ea typeface="Calibri"/>
                <a:cs typeface="Calibri"/>
              </a:rPr>
              <a:t>Status will progress after locking first condition </a:t>
            </a:r>
            <a:r>
              <a:rPr lang="en-US">
                <a:latin typeface="Calibri"/>
                <a:ea typeface="Calibri"/>
                <a:cs typeface="Calibri"/>
                <a:sym typeface="Wingdings" panose="05000000000000000000" pitchFamily="2" charset="2"/>
              </a:rPr>
              <a:t></a:t>
            </a:r>
            <a:endParaRPr lang="en-US">
              <a:latin typeface="Calibri"/>
              <a:ea typeface="Calibri"/>
              <a:cs typeface="Calibri"/>
            </a:endParaRPr>
          </a:p>
          <a:p>
            <a:pPr>
              <a:lnSpc>
                <a:spcPct val="66265"/>
              </a:lnSpc>
            </a:pPr>
            <a:endParaRPr lang="en-US">
              <a:cs typeface="Calibri" panose="020F0502020204030204" pitchFamily="34" charset="0"/>
            </a:endParaRPr>
          </a:p>
        </p:txBody>
      </p:sp>
      <p:pic>
        <p:nvPicPr>
          <p:cNvPr id="5" name="Picture 4" descr="An example of a portion of the Lock Conditions screen showing the status bar at the top and the first three conditions in the condition list.">
            <a:extLst>
              <a:ext uri="{FF2B5EF4-FFF2-40B4-BE49-F238E27FC236}">
                <a16:creationId xmlns:a16="http://schemas.microsoft.com/office/drawing/2014/main" id="{D6AF8B73-8D87-61D1-9E34-9F59B2D315B3}"/>
              </a:ext>
            </a:extLst>
          </p:cNvPr>
          <p:cNvPicPr>
            <a:picLocks noChangeAspect="1"/>
          </p:cNvPicPr>
          <p:nvPr/>
        </p:nvPicPr>
        <p:blipFill>
          <a:blip r:embed="rId3"/>
          <a:stretch>
            <a:fillRect/>
          </a:stretch>
        </p:blipFill>
        <p:spPr>
          <a:xfrm>
            <a:off x="157531" y="2831026"/>
            <a:ext cx="8828938" cy="2035785"/>
          </a:xfrm>
          <a:prstGeom prst="rect">
            <a:avLst/>
          </a:prstGeom>
          <a:ln>
            <a:solidFill>
              <a:schemeClr val="accent6"/>
            </a:solidFill>
          </a:ln>
        </p:spPr>
      </p:pic>
      <p:pic>
        <p:nvPicPr>
          <p:cNvPr id="4" name="Picture 3" descr="Padlock icon ">
            <a:extLst>
              <a:ext uri="{FF2B5EF4-FFF2-40B4-BE49-F238E27FC236}">
                <a16:creationId xmlns:a16="http://schemas.microsoft.com/office/drawing/2014/main" id="{13757B06-8F2E-A3D8-A823-5480FD5D001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344004" y="1376679"/>
            <a:ext cx="447675" cy="381000"/>
          </a:xfrm>
          <a:prstGeom prst="rect">
            <a:avLst/>
          </a:prstGeom>
        </p:spPr>
      </p:pic>
      <p:sp>
        <p:nvSpPr>
          <p:cNvPr id="7" name="TextBox 7">
            <a:extLst>
              <a:ext uri="{FF2B5EF4-FFF2-40B4-BE49-F238E27FC236}">
                <a16:creationId xmlns:a16="http://schemas.microsoft.com/office/drawing/2014/main" id="{75469966-807C-2BCA-F944-AF2FDBFE5C1C}"/>
              </a:ext>
            </a:extLst>
          </p:cNvPr>
          <p:cNvSpPr txBox="1"/>
          <p:nvPr/>
        </p:nvSpPr>
        <p:spPr>
          <a:xfrm>
            <a:off x="8682808" y="4564876"/>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22</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27404762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B3659-D27F-2A68-0424-A92B1E6A4E15}"/>
              </a:ext>
            </a:extLst>
          </p:cNvPr>
          <p:cNvSpPr>
            <a:spLocks noGrp="1"/>
          </p:cNvSpPr>
          <p:nvPr>
            <p:ph type="title"/>
          </p:nvPr>
        </p:nvSpPr>
        <p:spPr/>
        <p:txBody>
          <a:bodyPr lIns="91440" tIns="45720" rIns="91440" bIns="45720" anchor="b" anchorCtr="0"/>
          <a:lstStyle/>
          <a:p>
            <a:pPr>
              <a:lnSpc>
                <a:spcPct val="64543"/>
              </a:lnSpc>
            </a:pPr>
            <a:r>
              <a:rPr lang="en-US" dirty="0"/>
              <a:t>Lock, Unlock, and Submit Conditions(3)</a:t>
            </a:r>
          </a:p>
        </p:txBody>
      </p:sp>
      <p:sp>
        <p:nvSpPr>
          <p:cNvPr id="2" name="Text Placeholder 1">
            <a:extLst>
              <a:ext uri="{FF2B5EF4-FFF2-40B4-BE49-F238E27FC236}">
                <a16:creationId xmlns:a16="http://schemas.microsoft.com/office/drawing/2014/main" id="{444F4DC8-879C-2D8A-7287-6CE05490CAA1}"/>
              </a:ext>
            </a:extLst>
          </p:cNvPr>
          <p:cNvSpPr>
            <a:spLocks noGrp="1"/>
          </p:cNvSpPr>
          <p:nvPr>
            <p:ph type="body" sz="quarter" idx="10"/>
          </p:nvPr>
        </p:nvSpPr>
        <p:spPr/>
        <p:txBody>
          <a:bodyPr/>
          <a:lstStyle/>
          <a:p>
            <a:pPr>
              <a:lnSpc>
                <a:spcPct val="100000"/>
              </a:lnSpc>
            </a:pPr>
            <a:r>
              <a:rPr lang="en-US">
                <a:latin typeface="Calibri"/>
                <a:ea typeface="Calibri"/>
                <a:cs typeface="Calibri"/>
              </a:rPr>
              <a:t>First condition locked triggers “Reconciliation Started”</a:t>
            </a:r>
            <a:endParaRPr lang="en-US">
              <a:cs typeface="Calibri" panose="020F0502020204030204" pitchFamily="34" charset="0"/>
            </a:endParaRPr>
          </a:p>
          <a:p>
            <a:pPr>
              <a:lnSpc>
                <a:spcPct val="100000"/>
              </a:lnSpc>
            </a:pPr>
            <a:r>
              <a:rPr lang="en-US">
                <a:latin typeface="Calibri"/>
                <a:ea typeface="Calibri"/>
                <a:cs typeface="Calibri"/>
              </a:rPr>
              <a:t>Status bar updates with date and user that completed the task</a:t>
            </a:r>
          </a:p>
          <a:p>
            <a:pPr>
              <a:lnSpc>
                <a:spcPct val="66265"/>
              </a:lnSpc>
            </a:pPr>
            <a:endParaRPr lang="en-US">
              <a:cs typeface="Calibri" panose="020F0502020204030204" pitchFamily="34" charset="0"/>
            </a:endParaRPr>
          </a:p>
        </p:txBody>
      </p:sp>
      <p:pic>
        <p:nvPicPr>
          <p:cNvPr id="4" name="Picture 3" descr="An example of a portion of the Lock Conditions screen highlighting the status bar update showing the milestone &quot;Reconciliation Started&quot; is complete.">
            <a:extLst>
              <a:ext uri="{FF2B5EF4-FFF2-40B4-BE49-F238E27FC236}">
                <a16:creationId xmlns:a16="http://schemas.microsoft.com/office/drawing/2014/main" id="{276E293A-968A-F850-1CE1-184782461CE6}"/>
              </a:ext>
            </a:extLst>
          </p:cNvPr>
          <p:cNvPicPr>
            <a:picLocks noChangeAspect="1"/>
          </p:cNvPicPr>
          <p:nvPr/>
        </p:nvPicPr>
        <p:blipFill>
          <a:blip r:embed="rId3"/>
          <a:stretch>
            <a:fillRect/>
          </a:stretch>
        </p:blipFill>
        <p:spPr>
          <a:xfrm>
            <a:off x="141377" y="2234282"/>
            <a:ext cx="8861245" cy="2274747"/>
          </a:xfrm>
          <a:prstGeom prst="rect">
            <a:avLst/>
          </a:prstGeom>
          <a:ln>
            <a:solidFill>
              <a:schemeClr val="accent6"/>
            </a:solidFill>
          </a:ln>
        </p:spPr>
      </p:pic>
      <p:sp>
        <p:nvSpPr>
          <p:cNvPr id="5" name="Rectangle 4">
            <a:extLst>
              <a:ext uri="{FF2B5EF4-FFF2-40B4-BE49-F238E27FC236}">
                <a16:creationId xmlns:a16="http://schemas.microsoft.com/office/drawing/2014/main" id="{664DE021-5A91-4636-5CA6-FFC185FB0F87}"/>
              </a:ext>
              <a:ext uri="{C183D7F6-B498-43B3-948B-1728B52AA6E4}">
                <adec:decorative xmlns:adec="http://schemas.microsoft.com/office/drawing/2017/decorative" val="1"/>
              </a:ext>
            </a:extLst>
          </p:cNvPr>
          <p:cNvSpPr/>
          <p:nvPr/>
        </p:nvSpPr>
        <p:spPr>
          <a:xfrm>
            <a:off x="259132" y="2234281"/>
            <a:ext cx="1509157" cy="549485"/>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 name="Rectangle 5">
            <a:extLst>
              <a:ext uri="{FF2B5EF4-FFF2-40B4-BE49-F238E27FC236}">
                <a16:creationId xmlns:a16="http://schemas.microsoft.com/office/drawing/2014/main" id="{CD14AF01-65BD-A150-12EF-980664478BAB}"/>
              </a:ext>
              <a:ext uri="{C183D7F6-B498-43B3-948B-1728B52AA6E4}">
                <adec:decorative xmlns:adec="http://schemas.microsoft.com/office/drawing/2017/decorative" val="1"/>
              </a:ext>
            </a:extLst>
          </p:cNvPr>
          <p:cNvSpPr/>
          <p:nvPr/>
        </p:nvSpPr>
        <p:spPr>
          <a:xfrm>
            <a:off x="141377" y="3957302"/>
            <a:ext cx="1509157" cy="549485"/>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C7E4DD2-668F-5049-B45A-A3C7844939F1}"/>
                  </a:ext>
                  <a:ext uri="{C183D7F6-B498-43B3-948B-1728B52AA6E4}">
                    <adec:decorative xmlns:adec="http://schemas.microsoft.com/office/drawing/2017/decorative" val="1"/>
                  </a:ext>
                </a:extLst>
              </p14:cNvPr>
              <p14:cNvContentPartPr/>
              <p14:nvPr/>
            </p14:nvContentPartPr>
            <p14:xfrm>
              <a:off x="813060" y="2521006"/>
              <a:ext cx="148680" cy="360"/>
            </p14:xfrm>
          </p:contentPart>
        </mc:Choice>
        <mc:Fallback xmlns="">
          <p:pic>
            <p:nvPicPr>
              <p:cNvPr id="7" name="Ink 6">
                <a:extLst>
                  <a:ext uri="{FF2B5EF4-FFF2-40B4-BE49-F238E27FC236}">
                    <a16:creationId xmlns:a16="http://schemas.microsoft.com/office/drawing/2014/main" id="{6C7E4DD2-668F-5049-B45A-A3C7844939F1}"/>
                  </a:ext>
                  <a:ext uri="{C183D7F6-B498-43B3-948B-1728B52AA6E4}">
                    <adec:decorative xmlns:adec="http://schemas.microsoft.com/office/drawing/2017/decorative" val="1"/>
                  </a:ext>
                </a:extLst>
              </p:cNvPr>
              <p:cNvPicPr/>
              <p:nvPr/>
            </p:nvPicPr>
            <p:blipFill>
              <a:blip r:embed="rId5"/>
              <a:stretch>
                <a:fillRect/>
              </a:stretch>
            </p:blipFill>
            <p:spPr>
              <a:xfrm>
                <a:off x="776973" y="2485006"/>
                <a:ext cx="220494" cy="72000"/>
              </a:xfrm>
              <a:prstGeom prst="rect">
                <a:avLst/>
              </a:prstGeom>
            </p:spPr>
          </p:pic>
        </mc:Fallback>
      </mc:AlternateContent>
      <p:sp>
        <p:nvSpPr>
          <p:cNvPr id="9" name="TextBox 7">
            <a:extLst>
              <a:ext uri="{FF2B5EF4-FFF2-40B4-BE49-F238E27FC236}">
                <a16:creationId xmlns:a16="http://schemas.microsoft.com/office/drawing/2014/main" id="{1DBE7F8A-6587-4811-1205-7DF406E46132}"/>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panose="020F0502020204030204" pitchFamily="34" charset="0"/>
                <a:cs typeface="Calibri"/>
              </a:rPr>
              <a:t>23</a:t>
            </a:r>
          </a:p>
        </p:txBody>
      </p:sp>
    </p:spTree>
    <p:extLst>
      <p:ext uri="{BB962C8B-B14F-4D97-AF65-F5344CB8AC3E}">
        <p14:creationId xmlns:p14="http://schemas.microsoft.com/office/powerpoint/2010/main" val="74977111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D9307-FC12-D58B-9E60-2F9C05638AFE}"/>
              </a:ext>
            </a:extLst>
          </p:cNvPr>
          <p:cNvSpPr>
            <a:spLocks noGrp="1"/>
          </p:cNvSpPr>
          <p:nvPr>
            <p:ph type="title"/>
          </p:nvPr>
        </p:nvSpPr>
        <p:spPr/>
        <p:txBody>
          <a:bodyPr lIns="91440" tIns="45720" rIns="91440" bIns="45720" anchor="b" anchorCtr="0"/>
          <a:lstStyle/>
          <a:p>
            <a:pPr>
              <a:lnSpc>
                <a:spcPct val="64543"/>
              </a:lnSpc>
            </a:pPr>
            <a:r>
              <a:rPr lang="en-US" dirty="0"/>
              <a:t>Lock, Unlock, and Submit Conditions(4)</a:t>
            </a:r>
          </a:p>
        </p:txBody>
      </p:sp>
      <p:sp>
        <p:nvSpPr>
          <p:cNvPr id="2" name="Text Placeholder 1">
            <a:extLst>
              <a:ext uri="{FF2B5EF4-FFF2-40B4-BE49-F238E27FC236}">
                <a16:creationId xmlns:a16="http://schemas.microsoft.com/office/drawing/2014/main" id="{C7842FED-0FED-2E2E-7880-F57C69F00EC4}"/>
              </a:ext>
            </a:extLst>
          </p:cNvPr>
          <p:cNvSpPr>
            <a:spLocks noGrp="1"/>
          </p:cNvSpPr>
          <p:nvPr>
            <p:ph type="body" sz="quarter" idx="10"/>
          </p:nvPr>
        </p:nvSpPr>
        <p:spPr/>
        <p:txBody>
          <a:bodyPr/>
          <a:lstStyle/>
          <a:p>
            <a:pPr>
              <a:lnSpc>
                <a:spcPct val="100000"/>
              </a:lnSpc>
            </a:pPr>
            <a:r>
              <a:rPr lang="en-US">
                <a:latin typeface="Calibri"/>
                <a:ea typeface="Calibri"/>
                <a:cs typeface="Calibri"/>
              </a:rPr>
              <a:t>Click the padlock icon to unlock the condition, if case updates for that condition need to be sent</a:t>
            </a:r>
          </a:p>
          <a:p>
            <a:pPr>
              <a:lnSpc>
                <a:spcPct val="100000"/>
              </a:lnSpc>
            </a:pPr>
            <a:r>
              <a:rPr lang="en-US">
                <a:latin typeface="Calibri"/>
                <a:ea typeface="Calibri"/>
                <a:cs typeface="Calibri"/>
              </a:rPr>
              <a:t>Once updates have been verified, click the padlock icon to re-lock</a:t>
            </a:r>
          </a:p>
          <a:p>
            <a:pPr>
              <a:lnSpc>
                <a:spcPct val="66265"/>
              </a:lnSpc>
            </a:pPr>
            <a:endParaRPr lang="en-US">
              <a:cs typeface="Calibri" panose="020F0502020204030204" pitchFamily="34" charset="0"/>
            </a:endParaRPr>
          </a:p>
        </p:txBody>
      </p:sp>
      <p:pic>
        <p:nvPicPr>
          <p:cNvPr id="4" name="Picture 3" descr="A portion of the Lock Conditions screen with two locked conditions.">
            <a:extLst>
              <a:ext uri="{FF2B5EF4-FFF2-40B4-BE49-F238E27FC236}">
                <a16:creationId xmlns:a16="http://schemas.microsoft.com/office/drawing/2014/main" id="{3A59B18E-C00E-6CA1-6FB8-56D180235DE5}"/>
              </a:ext>
            </a:extLst>
          </p:cNvPr>
          <p:cNvPicPr>
            <a:picLocks noChangeAspect="1"/>
          </p:cNvPicPr>
          <p:nvPr/>
        </p:nvPicPr>
        <p:blipFill>
          <a:blip r:embed="rId3"/>
          <a:stretch>
            <a:fillRect/>
          </a:stretch>
        </p:blipFill>
        <p:spPr>
          <a:xfrm>
            <a:off x="141377" y="2547732"/>
            <a:ext cx="8861245" cy="2274747"/>
          </a:xfrm>
          <a:prstGeom prst="rect">
            <a:avLst/>
          </a:prstGeom>
          <a:ln>
            <a:solidFill>
              <a:schemeClr val="accent6"/>
            </a:solidFill>
          </a:ln>
        </p:spPr>
      </p:pic>
      <p:pic>
        <p:nvPicPr>
          <p:cNvPr id="5" name="Picture 4" descr="Padlock icon">
            <a:extLst>
              <a:ext uri="{FF2B5EF4-FFF2-40B4-BE49-F238E27FC236}">
                <a16:creationId xmlns:a16="http://schemas.microsoft.com/office/drawing/2014/main" id="{7475CE57-2550-E29F-9092-6377235738C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10126" y="1686117"/>
            <a:ext cx="457200" cy="390525"/>
          </a:xfrm>
          <a:prstGeom prst="rect">
            <a:avLst/>
          </a:prstGeom>
        </p:spPr>
      </p:pic>
      <p:pic>
        <p:nvPicPr>
          <p:cNvPr id="6" name="Picture 5" descr="Padlock icon">
            <a:extLst>
              <a:ext uri="{FF2B5EF4-FFF2-40B4-BE49-F238E27FC236}">
                <a16:creationId xmlns:a16="http://schemas.microsoft.com/office/drawing/2014/main" id="{1DAD54BE-3356-5DEC-89D4-CC88D43E1C42}"/>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7705940" y="2020220"/>
            <a:ext cx="447675" cy="381000"/>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85E443D-455B-40B8-887A-B9ECC8F04054}"/>
                  </a:ext>
                  <a:ext uri="{C183D7F6-B498-43B3-948B-1728B52AA6E4}">
                    <adec:decorative xmlns:adec="http://schemas.microsoft.com/office/drawing/2017/decorative" val="1"/>
                  </a:ext>
                </a:extLst>
              </p14:cNvPr>
              <p14:cNvContentPartPr/>
              <p14:nvPr/>
            </p14:nvContentPartPr>
            <p14:xfrm>
              <a:off x="819900" y="2830246"/>
              <a:ext cx="136080" cy="21240"/>
            </p14:xfrm>
          </p:contentPart>
        </mc:Choice>
        <mc:Fallback xmlns="">
          <p:pic>
            <p:nvPicPr>
              <p:cNvPr id="8" name="Ink 7">
                <a:extLst>
                  <a:ext uri="{FF2B5EF4-FFF2-40B4-BE49-F238E27FC236}">
                    <a16:creationId xmlns:a16="http://schemas.microsoft.com/office/drawing/2014/main" id="{E85E443D-455B-40B8-887A-B9ECC8F04054}"/>
                  </a:ext>
                  <a:ext uri="{C183D7F6-B498-43B3-948B-1728B52AA6E4}">
                    <adec:decorative xmlns:adec="http://schemas.microsoft.com/office/drawing/2017/decorative" val="1"/>
                  </a:ext>
                </a:extLst>
              </p:cNvPr>
              <p:cNvPicPr/>
              <p:nvPr/>
            </p:nvPicPr>
            <p:blipFill>
              <a:blip r:embed="rId7"/>
              <a:stretch>
                <a:fillRect/>
              </a:stretch>
            </p:blipFill>
            <p:spPr>
              <a:xfrm>
                <a:off x="783900" y="2794246"/>
                <a:ext cx="207720" cy="92880"/>
              </a:xfrm>
              <a:prstGeom prst="rect">
                <a:avLst/>
              </a:prstGeom>
            </p:spPr>
          </p:pic>
        </mc:Fallback>
      </mc:AlternateContent>
      <p:sp>
        <p:nvSpPr>
          <p:cNvPr id="9" name="TextBox 7">
            <a:extLst>
              <a:ext uri="{FF2B5EF4-FFF2-40B4-BE49-F238E27FC236}">
                <a16:creationId xmlns:a16="http://schemas.microsoft.com/office/drawing/2014/main" id="{1EE62701-9C77-9109-EDAC-2DED3197B343}"/>
              </a:ext>
            </a:extLst>
          </p:cNvPr>
          <p:cNvSpPr txBox="1"/>
          <p:nvPr/>
        </p:nvSpPr>
        <p:spPr>
          <a:xfrm>
            <a:off x="8682808" y="482681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24</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63258639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0F0873-591F-FD9A-E333-CFDA8EDBA80E}"/>
              </a:ext>
            </a:extLst>
          </p:cNvPr>
          <p:cNvSpPr>
            <a:spLocks noGrp="1"/>
          </p:cNvSpPr>
          <p:nvPr>
            <p:ph type="title"/>
          </p:nvPr>
        </p:nvSpPr>
        <p:spPr/>
        <p:txBody>
          <a:bodyPr lIns="91440" tIns="45720" rIns="91440" bIns="45720" anchor="b" anchorCtr="0"/>
          <a:lstStyle/>
          <a:p>
            <a:pPr>
              <a:lnSpc>
                <a:spcPct val="64543"/>
              </a:lnSpc>
            </a:pPr>
            <a:r>
              <a:rPr lang="en-US" dirty="0"/>
              <a:t>Lock, Unlock, and Submit Conditions(5)</a:t>
            </a:r>
          </a:p>
        </p:txBody>
      </p:sp>
      <p:sp>
        <p:nvSpPr>
          <p:cNvPr id="2" name="Text Placeholder 1">
            <a:extLst>
              <a:ext uri="{FF2B5EF4-FFF2-40B4-BE49-F238E27FC236}">
                <a16:creationId xmlns:a16="http://schemas.microsoft.com/office/drawing/2014/main" id="{5FE6AC47-69DC-28CB-6B06-58281AD1E7ED}"/>
              </a:ext>
            </a:extLst>
          </p:cNvPr>
          <p:cNvSpPr>
            <a:spLocks noGrp="1"/>
          </p:cNvSpPr>
          <p:nvPr>
            <p:ph type="body" sz="quarter" idx="10"/>
          </p:nvPr>
        </p:nvSpPr>
        <p:spPr>
          <a:xfrm>
            <a:off x="457200" y="1199761"/>
            <a:ext cx="8229600" cy="3132350"/>
          </a:xfrm>
        </p:spPr>
        <p:txBody>
          <a:bodyPr/>
          <a:lstStyle/>
          <a:p>
            <a:pPr>
              <a:lnSpc>
                <a:spcPct val="100000"/>
              </a:lnSpc>
            </a:pPr>
            <a:r>
              <a:rPr lang="en-US">
                <a:latin typeface="Calibri"/>
                <a:ea typeface="Calibri"/>
                <a:cs typeface="Calibri"/>
              </a:rPr>
              <a:t>Locked conditions must be submitted to move forward in the process</a:t>
            </a:r>
          </a:p>
          <a:p>
            <a:pPr>
              <a:lnSpc>
                <a:spcPct val="100000"/>
              </a:lnSpc>
            </a:pPr>
            <a:r>
              <a:rPr lang="en-US">
                <a:latin typeface="Calibri"/>
                <a:ea typeface="Calibri"/>
                <a:cs typeface="Calibri"/>
              </a:rPr>
              <a:t>Click Submit Conditions to do this</a:t>
            </a:r>
          </a:p>
          <a:p>
            <a:pPr>
              <a:lnSpc>
                <a:spcPct val="100000"/>
              </a:lnSpc>
            </a:pPr>
            <a:r>
              <a:rPr lang="en-US">
                <a:latin typeface="Calibri"/>
                <a:ea typeface="Calibri"/>
                <a:cs typeface="Calibri"/>
              </a:rPr>
              <a:t>In this example, we are submitting after all conditions are locked, but they do not need to be submitted all at once</a:t>
            </a:r>
          </a:p>
          <a:p>
            <a:pPr lvl="1" indent="-169545">
              <a:lnSpc>
                <a:spcPct val="100000"/>
              </a:lnSpc>
            </a:pPr>
            <a:r>
              <a:rPr lang="en-US">
                <a:latin typeface="Calibri"/>
                <a:ea typeface="Calibri"/>
                <a:cs typeface="Calibri"/>
              </a:rPr>
              <a:t>Example: Submitting STD conditions for STD Manager approval before other conditions are locked/ready for approval.</a:t>
            </a:r>
          </a:p>
          <a:p>
            <a:pPr>
              <a:lnSpc>
                <a:spcPct val="66265"/>
              </a:lnSpc>
            </a:pPr>
            <a:endParaRPr lang="en-US">
              <a:cs typeface="Calibri" panose="020F0502020204030204" pitchFamily="34" charset="0"/>
            </a:endParaRPr>
          </a:p>
        </p:txBody>
      </p:sp>
      <p:pic>
        <p:nvPicPr>
          <p:cNvPr id="6" name="Picture 5" descr="A portion of the Lock Conditions screen highlighting the Submit Conditions button.">
            <a:extLst>
              <a:ext uri="{FF2B5EF4-FFF2-40B4-BE49-F238E27FC236}">
                <a16:creationId xmlns:a16="http://schemas.microsoft.com/office/drawing/2014/main" id="{BEA7A9D8-01CA-E802-25D3-BD8F376FC821}"/>
              </a:ext>
            </a:extLst>
          </p:cNvPr>
          <p:cNvPicPr>
            <a:picLocks noChangeAspect="1"/>
          </p:cNvPicPr>
          <p:nvPr/>
        </p:nvPicPr>
        <p:blipFill rotWithShape="1">
          <a:blip r:embed="rId3"/>
          <a:srcRect l="68603"/>
          <a:stretch/>
        </p:blipFill>
        <p:spPr>
          <a:xfrm>
            <a:off x="741962" y="3204082"/>
            <a:ext cx="2870947" cy="1793375"/>
          </a:xfrm>
          <a:prstGeom prst="rect">
            <a:avLst/>
          </a:prstGeom>
          <a:ln>
            <a:solidFill>
              <a:schemeClr val="accent6"/>
            </a:solidFill>
          </a:ln>
        </p:spPr>
      </p:pic>
      <p:sp>
        <p:nvSpPr>
          <p:cNvPr id="11" name="Text Placeholder 1">
            <a:extLst>
              <a:ext uri="{FF2B5EF4-FFF2-40B4-BE49-F238E27FC236}">
                <a16:creationId xmlns:a16="http://schemas.microsoft.com/office/drawing/2014/main" id="{18976303-2C34-CB87-7236-570B51E54335}"/>
              </a:ext>
            </a:extLst>
          </p:cNvPr>
          <p:cNvSpPr txBox="1">
            <a:spLocks/>
          </p:cNvSpPr>
          <p:nvPr/>
        </p:nvSpPr>
        <p:spPr bwMode="auto">
          <a:xfrm>
            <a:off x="3953435" y="3204081"/>
            <a:ext cx="4733366" cy="94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ts val="2200"/>
              </a:lnSpc>
              <a:spcBef>
                <a:spcPct val="20000"/>
              </a:spcBef>
              <a:spcAft>
                <a:spcPct val="0"/>
              </a:spcAft>
              <a:buClr>
                <a:srgbClr val="003BC0"/>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457200" indent="-169863" algn="l" rtl="0" eaLnBrk="0" fontAlgn="base" hangingPunct="0">
              <a:lnSpc>
                <a:spcPts val="2000"/>
              </a:lnSpc>
              <a:spcBef>
                <a:spcPct val="20000"/>
              </a:spcBef>
              <a:spcAft>
                <a:spcPct val="0"/>
              </a:spcAft>
              <a:buClr>
                <a:srgbClr val="005761"/>
              </a:buClr>
              <a:buFont typeface="Arial" panose="020B0604020202020204" pitchFamily="34" charset="0"/>
              <a:buChar char="-"/>
              <a:tabLst>
                <a:tab pos="400050" algn="l"/>
              </a:tabLst>
              <a:defRPr sz="1800" kern="1200">
                <a:solidFill>
                  <a:srgbClr val="1D1D1D"/>
                </a:solidFill>
                <a:latin typeface="Calibri" panose="020F0502020204030204" pitchFamily="34" charset="0"/>
                <a:ea typeface="+mn-ea"/>
                <a:cs typeface="+mn-cs"/>
              </a:defRPr>
            </a:lvl2pPr>
            <a:lvl3pPr marL="1143000" indent="-228600" algn="l" rtl="0" eaLnBrk="0" fontAlgn="base" hangingPunct="0">
              <a:lnSpc>
                <a:spcPts val="2000"/>
              </a:lnSpc>
              <a:spcBef>
                <a:spcPct val="20000"/>
              </a:spcBef>
              <a:spcAft>
                <a:spcPct val="0"/>
              </a:spcAft>
              <a:buClr>
                <a:srgbClr val="5A5A5A"/>
              </a:buClr>
              <a:buFont typeface="Arial" panose="020B0604020202020204" pitchFamily="34" charset="0"/>
              <a:buChar char="•"/>
              <a:defRPr sz="20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a:t>After all conditions have been locked and submitted, the status bar will update to show this:</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8" name="Picture 7" descr="A portion of the status bar showing the &quot;All Conditions Locked&quot; milestone complete.">
            <a:extLst>
              <a:ext uri="{FF2B5EF4-FFF2-40B4-BE49-F238E27FC236}">
                <a16:creationId xmlns:a16="http://schemas.microsoft.com/office/drawing/2014/main" id="{A267FD92-44AB-0A52-95D1-FE78DE0A585B}"/>
              </a:ext>
            </a:extLst>
          </p:cNvPr>
          <p:cNvPicPr>
            <a:picLocks noChangeAspect="1"/>
          </p:cNvPicPr>
          <p:nvPr/>
        </p:nvPicPr>
        <p:blipFill rotWithShape="1">
          <a:blip r:embed="rId4"/>
          <a:srcRect t="7450" b="10546"/>
          <a:stretch/>
        </p:blipFill>
        <p:spPr>
          <a:xfrm>
            <a:off x="3897671" y="4177762"/>
            <a:ext cx="4701771" cy="759759"/>
          </a:xfrm>
          <a:prstGeom prst="rect">
            <a:avLst/>
          </a:prstGeom>
        </p:spPr>
      </p:pic>
      <p:sp>
        <p:nvSpPr>
          <p:cNvPr id="7" name="Rectangle 6">
            <a:extLst>
              <a:ext uri="{FF2B5EF4-FFF2-40B4-BE49-F238E27FC236}">
                <a16:creationId xmlns:a16="http://schemas.microsoft.com/office/drawing/2014/main" id="{ECC1ED0F-FC7F-A58D-DB45-4BECFD8079AA}"/>
              </a:ext>
              <a:ext uri="{C183D7F6-B498-43B3-948B-1728B52AA6E4}">
                <adec:decorative xmlns:adec="http://schemas.microsoft.com/office/drawing/2017/decorative" val="1"/>
              </a:ext>
            </a:extLst>
          </p:cNvPr>
          <p:cNvSpPr/>
          <p:nvPr/>
        </p:nvSpPr>
        <p:spPr>
          <a:xfrm>
            <a:off x="820176" y="3204082"/>
            <a:ext cx="907771" cy="22187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51AC6483-C56A-44CE-2D20-44071FEDB538}"/>
                  </a:ext>
                  <a:ext uri="{C183D7F6-B498-43B3-948B-1728B52AA6E4}">
                    <adec:decorative xmlns:adec="http://schemas.microsoft.com/office/drawing/2017/decorative" val="1"/>
                  </a:ext>
                </a:extLst>
              </p14:cNvPr>
              <p14:cNvContentPartPr/>
              <p14:nvPr/>
            </p14:nvContentPartPr>
            <p14:xfrm>
              <a:off x="4766580" y="4571566"/>
              <a:ext cx="262440" cy="14040"/>
            </p14:xfrm>
          </p:contentPart>
        </mc:Choice>
        <mc:Fallback xmlns="">
          <p:pic>
            <p:nvPicPr>
              <p:cNvPr id="12" name="Ink 11">
                <a:extLst>
                  <a:ext uri="{FF2B5EF4-FFF2-40B4-BE49-F238E27FC236}">
                    <a16:creationId xmlns:a16="http://schemas.microsoft.com/office/drawing/2014/main" id="{51AC6483-C56A-44CE-2D20-44071FEDB538}"/>
                  </a:ext>
                  <a:ext uri="{C183D7F6-B498-43B3-948B-1728B52AA6E4}">
                    <adec:decorative xmlns:adec="http://schemas.microsoft.com/office/drawing/2017/decorative" val="1"/>
                  </a:ext>
                </a:extLst>
              </p:cNvPr>
              <p:cNvPicPr/>
              <p:nvPr/>
            </p:nvPicPr>
            <p:blipFill>
              <a:blip r:embed="rId6"/>
              <a:stretch>
                <a:fillRect/>
              </a:stretch>
            </p:blipFill>
            <p:spPr>
              <a:xfrm>
                <a:off x="4730580" y="4536466"/>
                <a:ext cx="334080" cy="8388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13008DD4-4C6C-6845-E38D-EAF55E362F35}"/>
                  </a:ext>
                  <a:ext uri="{C183D7F6-B498-43B3-948B-1728B52AA6E4}">
                    <adec:decorative xmlns:adec="http://schemas.microsoft.com/office/drawing/2017/decorative" val="1"/>
                  </a:ext>
                </a:extLst>
              </p14:cNvPr>
              <p14:cNvContentPartPr/>
              <p14:nvPr/>
            </p14:nvContentPartPr>
            <p14:xfrm>
              <a:off x="4759740" y="4630606"/>
              <a:ext cx="309960" cy="8640"/>
            </p14:xfrm>
          </p:contentPart>
        </mc:Choice>
        <mc:Fallback xmlns="">
          <p:pic>
            <p:nvPicPr>
              <p:cNvPr id="13" name="Ink 12">
                <a:extLst>
                  <a:ext uri="{FF2B5EF4-FFF2-40B4-BE49-F238E27FC236}">
                    <a16:creationId xmlns:a16="http://schemas.microsoft.com/office/drawing/2014/main" id="{13008DD4-4C6C-6845-E38D-EAF55E362F35}"/>
                  </a:ext>
                  <a:ext uri="{C183D7F6-B498-43B3-948B-1728B52AA6E4}">
                    <adec:decorative xmlns:adec="http://schemas.microsoft.com/office/drawing/2017/decorative" val="1"/>
                  </a:ext>
                </a:extLst>
              </p:cNvPr>
              <p:cNvPicPr/>
              <p:nvPr/>
            </p:nvPicPr>
            <p:blipFill>
              <a:blip r:embed="rId8"/>
              <a:stretch>
                <a:fillRect/>
              </a:stretch>
            </p:blipFill>
            <p:spPr>
              <a:xfrm>
                <a:off x="4723740" y="4594606"/>
                <a:ext cx="381600" cy="80280"/>
              </a:xfrm>
              <a:prstGeom prst="rect">
                <a:avLst/>
              </a:prstGeom>
            </p:spPr>
          </p:pic>
        </mc:Fallback>
      </mc:AlternateContent>
      <p:sp>
        <p:nvSpPr>
          <p:cNvPr id="5" name="TextBox 7">
            <a:extLst>
              <a:ext uri="{FF2B5EF4-FFF2-40B4-BE49-F238E27FC236}">
                <a16:creationId xmlns:a16="http://schemas.microsoft.com/office/drawing/2014/main" id="{B5415E57-C42D-6D12-811A-69F9E9C7DD4E}"/>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panose="020F0502020204030204" pitchFamily="34" charset="0"/>
                <a:cs typeface="Calibri"/>
              </a:rPr>
              <a:t>25</a:t>
            </a:r>
          </a:p>
        </p:txBody>
      </p:sp>
    </p:spTree>
    <p:extLst>
      <p:ext uri="{BB962C8B-B14F-4D97-AF65-F5344CB8AC3E}">
        <p14:creationId xmlns:p14="http://schemas.microsoft.com/office/powerpoint/2010/main" val="23544263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FA498A-5351-26AE-9455-AE41C080290E}"/>
              </a:ext>
            </a:extLst>
          </p:cNvPr>
          <p:cNvSpPr>
            <a:spLocks noGrp="1"/>
          </p:cNvSpPr>
          <p:nvPr>
            <p:ph type="title"/>
          </p:nvPr>
        </p:nvSpPr>
        <p:spPr/>
        <p:txBody>
          <a:bodyPr lIns="91440" tIns="45720" rIns="91440" bIns="45720" anchor="b" anchorCtr="0"/>
          <a:lstStyle/>
          <a:p>
            <a:pPr>
              <a:lnSpc>
                <a:spcPct val="64543"/>
              </a:lnSpc>
            </a:pPr>
            <a:r>
              <a:rPr lang="en-US"/>
              <a:t>Approval: STD Manager</a:t>
            </a:r>
          </a:p>
        </p:txBody>
      </p:sp>
      <p:sp>
        <p:nvSpPr>
          <p:cNvPr id="2" name="Text Placeholder 1">
            <a:extLst>
              <a:ext uri="{FF2B5EF4-FFF2-40B4-BE49-F238E27FC236}">
                <a16:creationId xmlns:a16="http://schemas.microsoft.com/office/drawing/2014/main" id="{1A65ED26-D859-DA8D-F8DC-FEA40B03E992}"/>
              </a:ext>
            </a:extLst>
          </p:cNvPr>
          <p:cNvSpPr>
            <a:spLocks noGrp="1"/>
          </p:cNvSpPr>
          <p:nvPr>
            <p:ph type="body" sz="quarter" idx="10"/>
          </p:nvPr>
        </p:nvSpPr>
        <p:spPr>
          <a:xfrm>
            <a:off x="457200" y="1260330"/>
            <a:ext cx="8229600" cy="3132350"/>
          </a:xfrm>
        </p:spPr>
        <p:txBody>
          <a:bodyPr/>
          <a:lstStyle/>
          <a:p>
            <a:pPr>
              <a:lnSpc>
                <a:spcPct val="100000"/>
              </a:lnSpc>
            </a:pPr>
            <a:r>
              <a:rPr lang="en-US"/>
              <a:t>All STD conditions must be approved by the STD Manager before they can be approved by the State/Territorial Epidemiologist.</a:t>
            </a:r>
            <a:endParaRPr lang="en-US">
              <a:cs typeface="Calibri" panose="020F0502020204030204" pitchFamily="34" charset="0"/>
            </a:endParaRPr>
          </a:p>
          <a:p>
            <a:pPr>
              <a:lnSpc>
                <a:spcPct val="100000"/>
              </a:lnSpc>
            </a:pPr>
            <a:r>
              <a:rPr lang="en-US"/>
              <a:t>The STD Manager will get an email alert when all STDs have been locked/submitted.</a:t>
            </a:r>
            <a:endParaRPr lang="en-US">
              <a:cs typeface="Calibri" panose="020F0502020204030204" pitchFamily="34" charset="0"/>
            </a:endParaRPr>
          </a:p>
          <a:p>
            <a:pPr>
              <a:lnSpc>
                <a:spcPct val="100000"/>
              </a:lnSpc>
            </a:pPr>
            <a:r>
              <a:rPr lang="en-US"/>
              <a:t>The STD Final Report provides a quick reference of STD </a:t>
            </a:r>
            <a:br>
              <a:rPr lang="en-US"/>
            </a:br>
            <a:r>
              <a:rPr lang="en-US"/>
              <a:t>condition counts for the STD Manager.</a:t>
            </a:r>
            <a:endParaRPr lang="en-US">
              <a:cs typeface="Calibri" panose="020F0502020204030204" pitchFamily="34" charset="0"/>
            </a:endParaRPr>
          </a:p>
        </p:txBody>
      </p:sp>
      <p:pic>
        <p:nvPicPr>
          <p:cNvPr id="5" name="Picture 4" descr="Example of an STD Final Report for a jurisdiction.">
            <a:extLst>
              <a:ext uri="{FF2B5EF4-FFF2-40B4-BE49-F238E27FC236}">
                <a16:creationId xmlns:a16="http://schemas.microsoft.com/office/drawing/2014/main" id="{3323098A-E321-A405-A2B3-1E6257532C71}"/>
              </a:ext>
            </a:extLst>
          </p:cNvPr>
          <p:cNvPicPr>
            <a:picLocks noChangeAspect="1"/>
          </p:cNvPicPr>
          <p:nvPr/>
        </p:nvPicPr>
        <p:blipFill>
          <a:blip r:embed="rId3"/>
          <a:stretch>
            <a:fillRect/>
          </a:stretch>
        </p:blipFill>
        <p:spPr>
          <a:xfrm>
            <a:off x="1455857" y="3289613"/>
            <a:ext cx="4071497" cy="1742578"/>
          </a:xfrm>
          <a:prstGeom prst="rect">
            <a:avLst/>
          </a:prstGeom>
          <a:ln>
            <a:solidFill>
              <a:schemeClr val="accent6"/>
            </a:solidFill>
          </a:ln>
        </p:spPr>
      </p:pic>
      <p:pic>
        <p:nvPicPr>
          <p:cNvPr id="4" name="Picture 3" descr="The Lock section of the reconciliation landing page highlighting the addition of the STD Final Report.">
            <a:extLst>
              <a:ext uri="{FF2B5EF4-FFF2-40B4-BE49-F238E27FC236}">
                <a16:creationId xmlns:a16="http://schemas.microsoft.com/office/drawing/2014/main" id="{5EDC3CA7-3847-F623-0832-F96525B9A588}"/>
              </a:ext>
            </a:extLst>
          </p:cNvPr>
          <p:cNvPicPr>
            <a:picLocks noChangeAspect="1"/>
          </p:cNvPicPr>
          <p:nvPr/>
        </p:nvPicPr>
        <p:blipFill>
          <a:blip r:embed="rId4"/>
          <a:stretch>
            <a:fillRect/>
          </a:stretch>
        </p:blipFill>
        <p:spPr>
          <a:xfrm>
            <a:off x="6627222" y="2299620"/>
            <a:ext cx="2341827" cy="2733151"/>
          </a:xfrm>
          <a:prstGeom prst="rect">
            <a:avLst/>
          </a:prstGeom>
        </p:spPr>
      </p:pic>
      <p:sp>
        <p:nvSpPr>
          <p:cNvPr id="6" name="Rectangle 5">
            <a:extLst>
              <a:ext uri="{FF2B5EF4-FFF2-40B4-BE49-F238E27FC236}">
                <a16:creationId xmlns:a16="http://schemas.microsoft.com/office/drawing/2014/main" id="{7A87FED2-BFE7-E28E-878D-7DB3B0F10A1E}"/>
              </a:ext>
              <a:ext uri="{C183D7F6-B498-43B3-948B-1728B52AA6E4}">
                <adec:decorative xmlns:adec="http://schemas.microsoft.com/office/drawing/2017/decorative" val="1"/>
              </a:ext>
            </a:extLst>
          </p:cNvPr>
          <p:cNvSpPr/>
          <p:nvPr/>
        </p:nvSpPr>
        <p:spPr>
          <a:xfrm>
            <a:off x="6748629" y="3756544"/>
            <a:ext cx="2111189" cy="22187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TextBox 7">
            <a:extLst>
              <a:ext uri="{FF2B5EF4-FFF2-40B4-BE49-F238E27FC236}">
                <a16:creationId xmlns:a16="http://schemas.microsoft.com/office/drawing/2014/main" id="{0EF2B204-6CB2-D16C-D831-5EC3F1D26E88}"/>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26</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6407966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D73DF-5498-0030-E724-AA44B2CA4E5F}"/>
              </a:ext>
            </a:extLst>
          </p:cNvPr>
          <p:cNvSpPr>
            <a:spLocks noGrp="1"/>
          </p:cNvSpPr>
          <p:nvPr>
            <p:ph type="title"/>
          </p:nvPr>
        </p:nvSpPr>
        <p:spPr/>
        <p:txBody>
          <a:bodyPr lIns="91440" tIns="45720" rIns="91440" bIns="45720" anchor="b" anchorCtr="0"/>
          <a:lstStyle/>
          <a:p>
            <a:pPr>
              <a:lnSpc>
                <a:spcPct val="64543"/>
              </a:lnSpc>
            </a:pPr>
            <a:r>
              <a:rPr lang="en-US" dirty="0"/>
              <a:t>Approval: STD Manager(2)</a:t>
            </a:r>
          </a:p>
        </p:txBody>
      </p:sp>
      <p:sp>
        <p:nvSpPr>
          <p:cNvPr id="2" name="Text Placeholder 1">
            <a:extLst>
              <a:ext uri="{FF2B5EF4-FFF2-40B4-BE49-F238E27FC236}">
                <a16:creationId xmlns:a16="http://schemas.microsoft.com/office/drawing/2014/main" id="{D9FDB689-6DBB-B249-4424-D4DB7BB84540}"/>
              </a:ext>
            </a:extLst>
          </p:cNvPr>
          <p:cNvSpPr>
            <a:spLocks noGrp="1"/>
          </p:cNvSpPr>
          <p:nvPr>
            <p:ph type="body" sz="quarter" idx="10"/>
          </p:nvPr>
        </p:nvSpPr>
        <p:spPr>
          <a:xfrm>
            <a:off x="457200" y="1153035"/>
            <a:ext cx="8229600" cy="3132350"/>
          </a:xfrm>
        </p:spPr>
        <p:txBody>
          <a:bodyPr/>
          <a:lstStyle/>
          <a:p>
            <a:pPr>
              <a:lnSpc>
                <a:spcPct val="100000"/>
              </a:lnSpc>
            </a:pPr>
            <a:r>
              <a:rPr lang="en-US"/>
              <a:t>To approve as the STD Manager, click to the Lock Conditions screen. </a:t>
            </a:r>
            <a:endParaRPr lang="en-US">
              <a:cs typeface="Calibri" panose="020F0502020204030204" pitchFamily="34" charset="0"/>
            </a:endParaRPr>
          </a:p>
          <a:p>
            <a:pPr>
              <a:lnSpc>
                <a:spcPct val="100000"/>
              </a:lnSpc>
            </a:pPr>
            <a:r>
              <a:rPr lang="en-US"/>
              <a:t>Locked and submitted STD conditions will be shown.</a:t>
            </a:r>
            <a:endParaRPr lang="en-US">
              <a:cs typeface="Calibri" panose="020F0502020204030204" pitchFamily="34" charset="0"/>
            </a:endParaRPr>
          </a:p>
          <a:p>
            <a:pPr>
              <a:lnSpc>
                <a:spcPct val="100000"/>
              </a:lnSpc>
            </a:pPr>
            <a:r>
              <a:rPr lang="en-US"/>
              <a:t>Click Submit for Approval.</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4" name="Picture 3" descr="An example of the Lock Conditions screen with STDs ready for STD Manager approval.">
            <a:extLst>
              <a:ext uri="{FF2B5EF4-FFF2-40B4-BE49-F238E27FC236}">
                <a16:creationId xmlns:a16="http://schemas.microsoft.com/office/drawing/2014/main" id="{AC93DECD-8BA0-9146-400B-CC2E9284CE49}"/>
              </a:ext>
            </a:extLst>
          </p:cNvPr>
          <p:cNvPicPr>
            <a:picLocks noChangeAspect="1"/>
          </p:cNvPicPr>
          <p:nvPr/>
        </p:nvPicPr>
        <p:blipFill>
          <a:blip r:embed="rId3"/>
          <a:stretch>
            <a:fillRect/>
          </a:stretch>
        </p:blipFill>
        <p:spPr>
          <a:xfrm>
            <a:off x="914399" y="2278738"/>
            <a:ext cx="7587503" cy="2733529"/>
          </a:xfrm>
          <a:prstGeom prst="rect">
            <a:avLst/>
          </a:prstGeom>
          <a:ln>
            <a:solidFill>
              <a:schemeClr val="accent6"/>
            </a:solidFill>
          </a:ln>
        </p:spPr>
      </p:pic>
      <p:sp>
        <p:nvSpPr>
          <p:cNvPr id="5" name="Rectangle 4">
            <a:extLst>
              <a:ext uri="{FF2B5EF4-FFF2-40B4-BE49-F238E27FC236}">
                <a16:creationId xmlns:a16="http://schemas.microsoft.com/office/drawing/2014/main" id="{CA4642F6-B968-D30E-FA78-590877DC6D8A}"/>
              </a:ext>
              <a:ext uri="{C183D7F6-B498-43B3-948B-1728B52AA6E4}">
                <adec:decorative xmlns:adec="http://schemas.microsoft.com/office/drawing/2017/decorative" val="1"/>
              </a:ext>
            </a:extLst>
          </p:cNvPr>
          <p:cNvSpPr/>
          <p:nvPr/>
        </p:nvSpPr>
        <p:spPr>
          <a:xfrm>
            <a:off x="6239436" y="2777825"/>
            <a:ext cx="665630" cy="22187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nvGrpSpPr>
          <p:cNvPr id="9" name="Group 8">
            <a:extLst>
              <a:ext uri="{FF2B5EF4-FFF2-40B4-BE49-F238E27FC236}">
                <a16:creationId xmlns:a16="http://schemas.microsoft.com/office/drawing/2014/main" id="{0FF7EE17-417B-A6DF-9D1F-465559DA8E14}"/>
              </a:ext>
              <a:ext uri="{C183D7F6-B498-43B3-948B-1728B52AA6E4}">
                <adec:decorative xmlns:adec="http://schemas.microsoft.com/office/drawing/2017/decorative" val="1"/>
              </a:ext>
            </a:extLst>
          </p:cNvPr>
          <p:cNvGrpSpPr/>
          <p:nvPr/>
        </p:nvGrpSpPr>
        <p:grpSpPr>
          <a:xfrm>
            <a:off x="1512540" y="2568166"/>
            <a:ext cx="114840" cy="40680"/>
            <a:chOff x="1512540" y="2568166"/>
            <a:chExt cx="114840" cy="4068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F703666-2CD3-8ABA-D78B-C87E5C12AA7D}"/>
                    </a:ext>
                  </a:extLst>
                </p14:cNvPr>
                <p14:cNvContentPartPr/>
                <p14:nvPr/>
              </p14:nvContentPartPr>
              <p14:xfrm>
                <a:off x="1512540" y="2568166"/>
                <a:ext cx="88200" cy="360"/>
              </p14:xfrm>
            </p:contentPart>
          </mc:Choice>
          <mc:Fallback xmlns="">
            <p:pic>
              <p:nvPicPr>
                <p:cNvPr id="6" name="Ink 5">
                  <a:extLst>
                    <a:ext uri="{FF2B5EF4-FFF2-40B4-BE49-F238E27FC236}">
                      <a16:creationId xmlns:a16="http://schemas.microsoft.com/office/drawing/2014/main" id="{CF703666-2CD3-8ABA-D78B-C87E5C12AA7D}"/>
                    </a:ext>
                  </a:extLst>
                </p:cNvPr>
                <p:cNvPicPr/>
                <p:nvPr/>
              </p:nvPicPr>
              <p:blipFill>
                <a:blip r:embed="rId5"/>
                <a:stretch>
                  <a:fillRect/>
                </a:stretch>
              </p:blipFill>
              <p:spPr>
                <a:xfrm>
                  <a:off x="1476686" y="2532166"/>
                  <a:ext cx="159549"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B00AF33-19C7-4AA8-367D-CE8A5658F975}"/>
                    </a:ext>
                  </a:extLst>
                </p14:cNvPr>
                <p14:cNvContentPartPr/>
                <p14:nvPr/>
              </p14:nvContentPartPr>
              <p14:xfrm>
                <a:off x="1627020" y="2608486"/>
                <a:ext cx="360" cy="360"/>
              </p14:xfrm>
            </p:contentPart>
          </mc:Choice>
          <mc:Fallback xmlns="">
            <p:pic>
              <p:nvPicPr>
                <p:cNvPr id="7" name="Ink 6">
                  <a:extLst>
                    <a:ext uri="{FF2B5EF4-FFF2-40B4-BE49-F238E27FC236}">
                      <a16:creationId xmlns:a16="http://schemas.microsoft.com/office/drawing/2014/main" id="{FB00AF33-19C7-4AA8-367D-CE8A5658F975}"/>
                    </a:ext>
                  </a:extLst>
                </p:cNvPr>
                <p:cNvPicPr/>
                <p:nvPr/>
              </p:nvPicPr>
              <p:blipFill>
                <a:blip r:embed="rId7"/>
                <a:stretch>
                  <a:fillRect/>
                </a:stretch>
              </p:blipFill>
              <p:spPr>
                <a:xfrm>
                  <a:off x="1591020" y="2572486"/>
                  <a:ext cx="72000" cy="72000"/>
                </a:xfrm>
                <a:prstGeom prst="rect">
                  <a:avLst/>
                </a:prstGeom>
              </p:spPr>
            </p:pic>
          </mc:Fallback>
        </mc:AlternateContent>
      </p:grpSp>
      <p:sp>
        <p:nvSpPr>
          <p:cNvPr id="10" name="TextBox 7">
            <a:extLst>
              <a:ext uri="{FF2B5EF4-FFF2-40B4-BE49-F238E27FC236}">
                <a16:creationId xmlns:a16="http://schemas.microsoft.com/office/drawing/2014/main" id="{5505C0AC-CF55-6273-A031-25FD819186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27</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57799566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97064D-5B67-708E-906B-DF58C9A3AFBB}"/>
              </a:ext>
            </a:extLst>
          </p:cNvPr>
          <p:cNvSpPr>
            <a:spLocks noGrp="1"/>
          </p:cNvSpPr>
          <p:nvPr>
            <p:ph type="title"/>
          </p:nvPr>
        </p:nvSpPr>
        <p:spPr/>
        <p:txBody>
          <a:bodyPr lIns="91440" tIns="45720" rIns="91440" bIns="45720" anchor="b" anchorCtr="0"/>
          <a:lstStyle/>
          <a:p>
            <a:pPr>
              <a:lnSpc>
                <a:spcPct val="68681"/>
              </a:lnSpc>
            </a:pPr>
            <a:r>
              <a:rPr lang="en-US" dirty="0"/>
              <a:t>Approval: STD Manager(3)</a:t>
            </a:r>
          </a:p>
        </p:txBody>
      </p:sp>
      <p:sp>
        <p:nvSpPr>
          <p:cNvPr id="2" name="Text Placeholder 1">
            <a:extLst>
              <a:ext uri="{FF2B5EF4-FFF2-40B4-BE49-F238E27FC236}">
                <a16:creationId xmlns:a16="http://schemas.microsoft.com/office/drawing/2014/main" id="{3C36C0BF-6D1B-3151-E987-7BCCCD082290}"/>
              </a:ext>
            </a:extLst>
          </p:cNvPr>
          <p:cNvSpPr>
            <a:spLocks noGrp="1"/>
          </p:cNvSpPr>
          <p:nvPr>
            <p:ph type="body" sz="quarter" idx="10"/>
          </p:nvPr>
        </p:nvSpPr>
        <p:spPr>
          <a:xfrm>
            <a:off x="457200" y="1281429"/>
            <a:ext cx="8229600" cy="3132350"/>
          </a:xfrm>
        </p:spPr>
        <p:txBody>
          <a:bodyPr/>
          <a:lstStyle/>
          <a:p>
            <a:pPr>
              <a:lnSpc>
                <a:spcPct val="100000"/>
              </a:lnSpc>
            </a:pPr>
            <a:r>
              <a:rPr lang="en-US"/>
              <a:t>After clicking Submit for Approval, the STD Final Report will pop up to confirm the conditions. Click Approve to approve the final report.</a:t>
            </a:r>
            <a:endParaRPr lang="en-US">
              <a:cs typeface="Calibri" panose="020F0502020204030204" pitchFamily="34" charset="0"/>
            </a:endParaRPr>
          </a:p>
          <a:p>
            <a:pPr>
              <a:lnSpc>
                <a:spcPct val="100000"/>
              </a:lnSpc>
            </a:pPr>
            <a:r>
              <a:rPr lang="en-US"/>
              <a:t>In the next pop up, click Submit for Approval for final STD Manager approval.</a:t>
            </a:r>
            <a:endParaRPr lang="en-US">
              <a:cs typeface="Calibri" panose="020F0502020204030204" pitchFamily="34" charset="0"/>
            </a:endParaRPr>
          </a:p>
          <a:p>
            <a:pPr>
              <a:lnSpc>
                <a:spcPct val="100000"/>
              </a:lnSpc>
            </a:pPr>
            <a:r>
              <a:rPr lang="en-US"/>
              <a:t>The status bar will update after STD Manager approval.</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20" name="Picture 19" descr="An STD Final Report for a jurisdiction highlighting the Approve button.">
            <a:extLst>
              <a:ext uri="{FF2B5EF4-FFF2-40B4-BE49-F238E27FC236}">
                <a16:creationId xmlns:a16="http://schemas.microsoft.com/office/drawing/2014/main" id="{82DEC089-DF17-4C93-18BB-765A0F00C4CB}"/>
              </a:ext>
            </a:extLst>
          </p:cNvPr>
          <p:cNvPicPr>
            <a:picLocks noChangeAspect="1"/>
          </p:cNvPicPr>
          <p:nvPr/>
        </p:nvPicPr>
        <p:blipFill>
          <a:blip r:embed="rId3"/>
          <a:stretch>
            <a:fillRect/>
          </a:stretch>
        </p:blipFill>
        <p:spPr>
          <a:xfrm>
            <a:off x="308772" y="3085157"/>
            <a:ext cx="3987053" cy="1940287"/>
          </a:xfrm>
          <a:prstGeom prst="rect">
            <a:avLst/>
          </a:prstGeom>
          <a:ln>
            <a:solidFill>
              <a:schemeClr val="accent6"/>
            </a:solidFill>
          </a:ln>
        </p:spPr>
      </p:pic>
      <p:pic>
        <p:nvPicPr>
          <p:cNvPr id="22" name="Picture 21" descr="The pop up text box that appears when the STD Manager is submitting STD conditions for final approval.">
            <a:extLst>
              <a:ext uri="{FF2B5EF4-FFF2-40B4-BE49-F238E27FC236}">
                <a16:creationId xmlns:a16="http://schemas.microsoft.com/office/drawing/2014/main" id="{4CA05CD1-2BDF-E66D-0694-F3F70D60A730}"/>
              </a:ext>
            </a:extLst>
          </p:cNvPr>
          <p:cNvPicPr>
            <a:picLocks noChangeAspect="1"/>
          </p:cNvPicPr>
          <p:nvPr/>
        </p:nvPicPr>
        <p:blipFill>
          <a:blip r:embed="rId4"/>
          <a:stretch>
            <a:fillRect/>
          </a:stretch>
        </p:blipFill>
        <p:spPr>
          <a:xfrm>
            <a:off x="5384942" y="3085157"/>
            <a:ext cx="2563776" cy="1235485"/>
          </a:xfrm>
          <a:prstGeom prst="rect">
            <a:avLst/>
          </a:prstGeom>
          <a:ln>
            <a:solidFill>
              <a:schemeClr val="accent6"/>
            </a:solidFill>
          </a:ln>
        </p:spPr>
      </p:pic>
      <p:pic>
        <p:nvPicPr>
          <p:cNvPr id="24" name="Picture 23" descr="A portion of the status bar showing the &quot;STD Manager Approved&quot; milestone complete.">
            <a:extLst>
              <a:ext uri="{FF2B5EF4-FFF2-40B4-BE49-F238E27FC236}">
                <a16:creationId xmlns:a16="http://schemas.microsoft.com/office/drawing/2014/main" id="{A83C9DDC-48B0-FB27-3856-5F16AE2069B2}"/>
              </a:ext>
            </a:extLst>
          </p:cNvPr>
          <p:cNvPicPr>
            <a:picLocks noChangeAspect="1"/>
          </p:cNvPicPr>
          <p:nvPr/>
        </p:nvPicPr>
        <p:blipFill>
          <a:blip r:embed="rId5"/>
          <a:stretch>
            <a:fillRect/>
          </a:stretch>
        </p:blipFill>
        <p:spPr>
          <a:xfrm>
            <a:off x="4444253" y="4382210"/>
            <a:ext cx="4603181" cy="634320"/>
          </a:xfrm>
          <a:prstGeom prst="rect">
            <a:avLst/>
          </a:prstGeom>
        </p:spPr>
      </p:pic>
      <p:sp>
        <p:nvSpPr>
          <p:cNvPr id="23" name="Rectangle 22">
            <a:extLst>
              <a:ext uri="{FF2B5EF4-FFF2-40B4-BE49-F238E27FC236}">
                <a16:creationId xmlns:a16="http://schemas.microsoft.com/office/drawing/2014/main" id="{32237D1B-6F60-5391-5347-B9DF113441CA}"/>
              </a:ext>
              <a:ext uri="{C183D7F6-B498-43B3-948B-1728B52AA6E4}">
                <adec:decorative xmlns:adec="http://schemas.microsoft.com/office/drawing/2017/decorative" val="1"/>
              </a:ext>
            </a:extLst>
          </p:cNvPr>
          <p:cNvSpPr/>
          <p:nvPr/>
        </p:nvSpPr>
        <p:spPr>
          <a:xfrm>
            <a:off x="7056768" y="4110822"/>
            <a:ext cx="856223" cy="21654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1" name="Rectangle 20">
            <a:extLst>
              <a:ext uri="{FF2B5EF4-FFF2-40B4-BE49-F238E27FC236}">
                <a16:creationId xmlns:a16="http://schemas.microsoft.com/office/drawing/2014/main" id="{A49DC272-BA31-F441-5650-8EB13D0F1604}"/>
              </a:ext>
              <a:ext uri="{C183D7F6-B498-43B3-948B-1728B52AA6E4}">
                <adec:decorative xmlns:adec="http://schemas.microsoft.com/office/drawing/2017/decorative" val="1"/>
              </a:ext>
            </a:extLst>
          </p:cNvPr>
          <p:cNvSpPr/>
          <p:nvPr/>
        </p:nvSpPr>
        <p:spPr>
          <a:xfrm>
            <a:off x="4006619" y="4841081"/>
            <a:ext cx="289205" cy="174951"/>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5" name="Rectangle 24">
            <a:extLst>
              <a:ext uri="{FF2B5EF4-FFF2-40B4-BE49-F238E27FC236}">
                <a16:creationId xmlns:a16="http://schemas.microsoft.com/office/drawing/2014/main" id="{81103ADE-A626-A728-F6A1-1E7FD18E143A}"/>
              </a:ext>
              <a:ext uri="{C183D7F6-B498-43B3-948B-1728B52AA6E4}">
                <adec:decorative xmlns:adec="http://schemas.microsoft.com/office/drawing/2017/decorative" val="1"/>
              </a:ext>
            </a:extLst>
          </p:cNvPr>
          <p:cNvSpPr/>
          <p:nvPr/>
        </p:nvSpPr>
        <p:spPr>
          <a:xfrm>
            <a:off x="7519102" y="4410859"/>
            <a:ext cx="1528332" cy="472874"/>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nvGrpSpPr>
          <p:cNvPr id="26" name="Group 25">
            <a:extLst>
              <a:ext uri="{FF2B5EF4-FFF2-40B4-BE49-F238E27FC236}">
                <a16:creationId xmlns:a16="http://schemas.microsoft.com/office/drawing/2014/main" id="{4A7F603F-AEFF-A590-229A-982258492E12}"/>
              </a:ext>
              <a:ext uri="{C183D7F6-B498-43B3-948B-1728B52AA6E4}">
                <adec:decorative xmlns:adec="http://schemas.microsoft.com/office/drawing/2017/decorative" val="1"/>
              </a:ext>
            </a:extLst>
          </p:cNvPr>
          <p:cNvGrpSpPr/>
          <p:nvPr/>
        </p:nvGrpSpPr>
        <p:grpSpPr>
          <a:xfrm>
            <a:off x="5029095" y="4694713"/>
            <a:ext cx="222120" cy="45000"/>
            <a:chOff x="4881176" y="4634576"/>
            <a:chExt cx="222120" cy="45000"/>
          </a:xfrm>
        </p:grpSpPr>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228877A6-2CF0-BA23-F8CE-930699635EDC}"/>
                    </a:ext>
                  </a:extLst>
                </p14:cNvPr>
                <p14:cNvContentPartPr/>
                <p14:nvPr/>
              </p14:nvContentPartPr>
              <p14:xfrm>
                <a:off x="4894496" y="4655816"/>
                <a:ext cx="167760" cy="3600"/>
              </p14:xfrm>
            </p:contentPart>
          </mc:Choice>
          <mc:Fallback xmlns="">
            <p:pic>
              <p:nvPicPr>
                <p:cNvPr id="27" name="Ink 26">
                  <a:extLst>
                    <a:ext uri="{FF2B5EF4-FFF2-40B4-BE49-F238E27FC236}">
                      <a16:creationId xmlns:a16="http://schemas.microsoft.com/office/drawing/2014/main" id="{228877A6-2CF0-BA23-F8CE-930699635EDC}"/>
                    </a:ext>
                  </a:extLst>
                </p:cNvPr>
                <p:cNvPicPr/>
                <p:nvPr/>
              </p:nvPicPr>
              <p:blipFill>
                <a:blip r:embed="rId7"/>
                <a:stretch>
                  <a:fillRect/>
                </a:stretch>
              </p:blipFill>
              <p:spPr>
                <a:xfrm>
                  <a:off x="4876457" y="4639452"/>
                  <a:ext cx="203477"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C1AA0977-34C6-2A67-AD6D-50FAC67AA9A5}"/>
                    </a:ext>
                  </a:extLst>
                </p14:cNvPr>
                <p14:cNvContentPartPr/>
                <p14:nvPr/>
              </p14:nvContentPartPr>
              <p14:xfrm>
                <a:off x="4882256" y="4634576"/>
                <a:ext cx="194040" cy="6120"/>
              </p14:xfrm>
            </p:contentPart>
          </mc:Choice>
          <mc:Fallback xmlns="">
            <p:pic>
              <p:nvPicPr>
                <p:cNvPr id="28" name="Ink 27">
                  <a:extLst>
                    <a:ext uri="{FF2B5EF4-FFF2-40B4-BE49-F238E27FC236}">
                      <a16:creationId xmlns:a16="http://schemas.microsoft.com/office/drawing/2014/main" id="{C1AA0977-34C6-2A67-AD6D-50FAC67AA9A5}"/>
                    </a:ext>
                  </a:extLst>
                </p:cNvPr>
                <p:cNvPicPr/>
                <p:nvPr/>
              </p:nvPicPr>
              <p:blipFill>
                <a:blip r:embed="rId9"/>
                <a:stretch>
                  <a:fillRect/>
                </a:stretch>
              </p:blipFill>
              <p:spPr>
                <a:xfrm>
                  <a:off x="4864289" y="4616576"/>
                  <a:ext cx="229614"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A62E5D6D-D064-A121-3109-0FA2BC37EF10}"/>
                    </a:ext>
                  </a:extLst>
                </p14:cNvPr>
                <p14:cNvContentPartPr/>
                <p14:nvPr/>
              </p14:nvContentPartPr>
              <p14:xfrm>
                <a:off x="5102936" y="4659056"/>
                <a:ext cx="360" cy="360"/>
              </p14:xfrm>
            </p:contentPart>
          </mc:Choice>
          <mc:Fallback xmlns="">
            <p:pic>
              <p:nvPicPr>
                <p:cNvPr id="29" name="Ink 28">
                  <a:extLst>
                    <a:ext uri="{FF2B5EF4-FFF2-40B4-BE49-F238E27FC236}">
                      <a16:creationId xmlns:a16="http://schemas.microsoft.com/office/drawing/2014/main" id="{A62E5D6D-D064-A121-3109-0FA2BC37EF10}"/>
                    </a:ext>
                  </a:extLst>
                </p:cNvPr>
                <p:cNvPicPr/>
                <p:nvPr/>
              </p:nvPicPr>
              <p:blipFill>
                <a:blip r:embed="rId11"/>
                <a:stretch>
                  <a:fillRect/>
                </a:stretch>
              </p:blipFill>
              <p:spPr>
                <a:xfrm>
                  <a:off x="5084936" y="4650056"/>
                  <a:ext cx="36000" cy="181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FFCE27C4-F7D7-4778-CB2F-EDD188B9D174}"/>
                    </a:ext>
                  </a:extLst>
                </p14:cNvPr>
                <p14:cNvContentPartPr/>
                <p14:nvPr/>
              </p14:nvContentPartPr>
              <p14:xfrm>
                <a:off x="5102936" y="4679216"/>
                <a:ext cx="360" cy="360"/>
              </p14:xfrm>
            </p:contentPart>
          </mc:Choice>
          <mc:Fallback xmlns="">
            <p:pic>
              <p:nvPicPr>
                <p:cNvPr id="30" name="Ink 29">
                  <a:extLst>
                    <a:ext uri="{FF2B5EF4-FFF2-40B4-BE49-F238E27FC236}">
                      <a16:creationId xmlns:a16="http://schemas.microsoft.com/office/drawing/2014/main" id="{FFCE27C4-F7D7-4778-CB2F-EDD188B9D174}"/>
                    </a:ext>
                  </a:extLst>
                </p:cNvPr>
                <p:cNvPicPr/>
                <p:nvPr/>
              </p:nvPicPr>
              <p:blipFill>
                <a:blip r:embed="rId11"/>
                <a:stretch>
                  <a:fillRect/>
                </a:stretch>
              </p:blipFill>
              <p:spPr>
                <a:xfrm>
                  <a:off x="5084936" y="466121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Ink 30">
                  <a:extLst>
                    <a:ext uri="{FF2B5EF4-FFF2-40B4-BE49-F238E27FC236}">
                      <a16:creationId xmlns:a16="http://schemas.microsoft.com/office/drawing/2014/main" id="{0093F0BE-5A2B-5DD7-18D8-43EF140BBE0B}"/>
                    </a:ext>
                  </a:extLst>
                </p14:cNvPr>
                <p14:cNvContentPartPr/>
                <p14:nvPr/>
              </p14:nvContentPartPr>
              <p14:xfrm>
                <a:off x="5102936" y="4665896"/>
                <a:ext cx="360" cy="360"/>
              </p14:xfrm>
            </p:contentPart>
          </mc:Choice>
          <mc:Fallback xmlns="">
            <p:pic>
              <p:nvPicPr>
                <p:cNvPr id="31" name="Ink 30">
                  <a:extLst>
                    <a:ext uri="{FF2B5EF4-FFF2-40B4-BE49-F238E27FC236}">
                      <a16:creationId xmlns:a16="http://schemas.microsoft.com/office/drawing/2014/main" id="{0093F0BE-5A2B-5DD7-18D8-43EF140BBE0B}"/>
                    </a:ext>
                  </a:extLst>
                </p:cNvPr>
                <p:cNvPicPr/>
                <p:nvPr/>
              </p:nvPicPr>
              <p:blipFill>
                <a:blip r:embed="rId11"/>
                <a:stretch>
                  <a:fillRect/>
                </a:stretch>
              </p:blipFill>
              <p:spPr>
                <a:xfrm>
                  <a:off x="5084936" y="46478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a:extLst>
                    <a:ext uri="{FF2B5EF4-FFF2-40B4-BE49-F238E27FC236}">
                      <a16:creationId xmlns:a16="http://schemas.microsoft.com/office/drawing/2014/main" id="{AE698A43-6B18-8FE5-D6CF-92F7FF914640}"/>
                    </a:ext>
                  </a:extLst>
                </p14:cNvPr>
                <p14:cNvContentPartPr/>
                <p14:nvPr/>
              </p14:nvContentPartPr>
              <p14:xfrm>
                <a:off x="4881176" y="4659056"/>
                <a:ext cx="360" cy="360"/>
              </p14:xfrm>
            </p:contentPart>
          </mc:Choice>
          <mc:Fallback xmlns="">
            <p:pic>
              <p:nvPicPr>
                <p:cNvPr id="32" name="Ink 31">
                  <a:extLst>
                    <a:ext uri="{FF2B5EF4-FFF2-40B4-BE49-F238E27FC236}">
                      <a16:creationId xmlns:a16="http://schemas.microsoft.com/office/drawing/2014/main" id="{AE698A43-6B18-8FE5-D6CF-92F7FF914640}"/>
                    </a:ext>
                  </a:extLst>
                </p:cNvPr>
                <p:cNvPicPr/>
                <p:nvPr/>
              </p:nvPicPr>
              <p:blipFill>
                <a:blip r:embed="rId11"/>
                <a:stretch>
                  <a:fillRect/>
                </a:stretch>
              </p:blipFill>
              <p:spPr>
                <a:xfrm>
                  <a:off x="4863176" y="4650056"/>
                  <a:ext cx="36000" cy="18180"/>
                </a:xfrm>
                <a:prstGeom prst="rect">
                  <a:avLst/>
                </a:prstGeom>
              </p:spPr>
            </p:pic>
          </mc:Fallback>
        </mc:AlternateContent>
      </p:grpSp>
      <p:grpSp>
        <p:nvGrpSpPr>
          <p:cNvPr id="33" name="Group 32">
            <a:extLst>
              <a:ext uri="{FF2B5EF4-FFF2-40B4-BE49-F238E27FC236}">
                <a16:creationId xmlns:a16="http://schemas.microsoft.com/office/drawing/2014/main" id="{DAAD8423-779F-E39A-7CAD-07E1A2B81123}"/>
              </a:ext>
              <a:ext uri="{C183D7F6-B498-43B3-948B-1728B52AA6E4}">
                <adec:decorative xmlns:adec="http://schemas.microsoft.com/office/drawing/2017/decorative" val="1"/>
              </a:ext>
            </a:extLst>
          </p:cNvPr>
          <p:cNvGrpSpPr/>
          <p:nvPr/>
        </p:nvGrpSpPr>
        <p:grpSpPr>
          <a:xfrm>
            <a:off x="8027535" y="4692193"/>
            <a:ext cx="192600" cy="34920"/>
            <a:chOff x="7879616" y="4632056"/>
            <a:chExt cx="192600" cy="34920"/>
          </a:xfrm>
        </p:grpSpPr>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C9AE64AD-948A-BB7F-6A1B-5DA952729F88}"/>
                    </a:ext>
                  </a:extLst>
                </p14:cNvPr>
                <p14:cNvContentPartPr/>
                <p14:nvPr/>
              </p14:nvContentPartPr>
              <p14:xfrm>
                <a:off x="7879616" y="4632056"/>
                <a:ext cx="192600" cy="34920"/>
              </p14:xfrm>
            </p:contentPart>
          </mc:Choice>
          <mc:Fallback xmlns="">
            <p:pic>
              <p:nvPicPr>
                <p:cNvPr id="34" name="Ink 33">
                  <a:extLst>
                    <a:ext uri="{FF2B5EF4-FFF2-40B4-BE49-F238E27FC236}">
                      <a16:creationId xmlns:a16="http://schemas.microsoft.com/office/drawing/2014/main" id="{C9AE64AD-948A-BB7F-6A1B-5DA952729F88}"/>
                    </a:ext>
                  </a:extLst>
                </p:cNvPr>
                <p:cNvPicPr/>
                <p:nvPr/>
              </p:nvPicPr>
              <p:blipFill>
                <a:blip r:embed="rId16"/>
                <a:stretch>
                  <a:fillRect/>
                </a:stretch>
              </p:blipFill>
              <p:spPr>
                <a:xfrm>
                  <a:off x="7861582" y="4614056"/>
                  <a:ext cx="228307"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 name="Ink 34">
                  <a:extLst>
                    <a:ext uri="{FF2B5EF4-FFF2-40B4-BE49-F238E27FC236}">
                      <a16:creationId xmlns:a16="http://schemas.microsoft.com/office/drawing/2014/main" id="{FA8699C3-20AA-D85E-B10F-0F8F26E7E77B}"/>
                    </a:ext>
                  </a:extLst>
                </p14:cNvPr>
                <p14:cNvContentPartPr/>
                <p14:nvPr/>
              </p14:nvContentPartPr>
              <p14:xfrm>
                <a:off x="7886456" y="4659416"/>
                <a:ext cx="163440" cy="7560"/>
              </p14:xfrm>
            </p:contentPart>
          </mc:Choice>
          <mc:Fallback xmlns="">
            <p:pic>
              <p:nvPicPr>
                <p:cNvPr id="35" name="Ink 34">
                  <a:extLst>
                    <a:ext uri="{FF2B5EF4-FFF2-40B4-BE49-F238E27FC236}">
                      <a16:creationId xmlns:a16="http://schemas.microsoft.com/office/drawing/2014/main" id="{FA8699C3-20AA-D85E-B10F-0F8F26E7E77B}"/>
                    </a:ext>
                  </a:extLst>
                </p:cNvPr>
                <p:cNvPicPr/>
                <p:nvPr/>
              </p:nvPicPr>
              <p:blipFill>
                <a:blip r:embed="rId18"/>
                <a:stretch>
                  <a:fillRect/>
                </a:stretch>
              </p:blipFill>
              <p:spPr>
                <a:xfrm>
                  <a:off x="7868456" y="4641416"/>
                  <a:ext cx="199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989A616C-0084-4744-4AB3-13FDABFE92DD}"/>
                    </a:ext>
                  </a:extLst>
                </p14:cNvPr>
                <p14:cNvContentPartPr/>
                <p14:nvPr/>
              </p14:nvContentPartPr>
              <p14:xfrm>
                <a:off x="7879616" y="4665896"/>
                <a:ext cx="360" cy="360"/>
              </p14:xfrm>
            </p:contentPart>
          </mc:Choice>
          <mc:Fallback xmlns="">
            <p:pic>
              <p:nvPicPr>
                <p:cNvPr id="36" name="Ink 35">
                  <a:extLst>
                    <a:ext uri="{FF2B5EF4-FFF2-40B4-BE49-F238E27FC236}">
                      <a16:creationId xmlns:a16="http://schemas.microsoft.com/office/drawing/2014/main" id="{989A616C-0084-4744-4AB3-13FDABFE92DD}"/>
                    </a:ext>
                  </a:extLst>
                </p:cNvPr>
                <p:cNvPicPr/>
                <p:nvPr/>
              </p:nvPicPr>
              <p:blipFill>
                <a:blip r:embed="rId11"/>
                <a:stretch>
                  <a:fillRect/>
                </a:stretch>
              </p:blipFill>
              <p:spPr>
                <a:xfrm>
                  <a:off x="7861616" y="4647896"/>
                  <a:ext cx="36000" cy="36000"/>
                </a:xfrm>
                <a:prstGeom prst="rect">
                  <a:avLst/>
                </a:prstGeom>
              </p:spPr>
            </p:pic>
          </mc:Fallback>
        </mc:AlternateContent>
      </p:grpSp>
      <p:sp>
        <p:nvSpPr>
          <p:cNvPr id="5" name="TextBox 7">
            <a:extLst>
              <a:ext uri="{FF2B5EF4-FFF2-40B4-BE49-F238E27FC236}">
                <a16:creationId xmlns:a16="http://schemas.microsoft.com/office/drawing/2014/main" id="{DC43A111-C0EB-EA36-CC1C-575440FC28AC}"/>
              </a:ext>
            </a:extLst>
          </p:cNvPr>
          <p:cNvSpPr txBox="1"/>
          <p:nvPr/>
        </p:nvSpPr>
        <p:spPr>
          <a:xfrm>
            <a:off x="8595495" y="4628376"/>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28</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53547646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890E0-293D-4F72-F6B5-94E34D1257FF}"/>
              </a:ext>
            </a:extLst>
          </p:cNvPr>
          <p:cNvSpPr>
            <a:spLocks noGrp="1"/>
          </p:cNvSpPr>
          <p:nvPr>
            <p:ph type="title"/>
          </p:nvPr>
        </p:nvSpPr>
        <p:spPr>
          <a:xfrm>
            <a:off x="457200" y="205978"/>
            <a:ext cx="6185425" cy="1003145"/>
          </a:xfrm>
        </p:spPr>
        <p:txBody>
          <a:bodyPr lIns="91440" tIns="45720" rIns="91440" bIns="45720" anchor="b" anchorCtr="0"/>
          <a:lstStyle/>
          <a:p>
            <a:pPr>
              <a:lnSpc>
                <a:spcPct val="68681"/>
              </a:lnSpc>
            </a:pPr>
            <a:r>
              <a:rPr lang="en-US"/>
              <a:t>Review/Approve: State/Territorial Epidemiologist</a:t>
            </a:r>
          </a:p>
        </p:txBody>
      </p:sp>
      <p:sp>
        <p:nvSpPr>
          <p:cNvPr id="2" name="Text Placeholder 1">
            <a:extLst>
              <a:ext uri="{FF2B5EF4-FFF2-40B4-BE49-F238E27FC236}">
                <a16:creationId xmlns:a16="http://schemas.microsoft.com/office/drawing/2014/main" id="{6FE97898-52F7-FAE8-507E-C00FE36F3693}"/>
              </a:ext>
            </a:extLst>
          </p:cNvPr>
          <p:cNvSpPr>
            <a:spLocks noGrp="1"/>
          </p:cNvSpPr>
          <p:nvPr>
            <p:ph type="body" sz="quarter" idx="10"/>
          </p:nvPr>
        </p:nvSpPr>
        <p:spPr>
          <a:xfrm>
            <a:off x="457200" y="1376679"/>
            <a:ext cx="5224182" cy="3132350"/>
          </a:xfrm>
        </p:spPr>
        <p:txBody>
          <a:bodyPr/>
          <a:lstStyle/>
          <a:p>
            <a:pPr indent="-169545">
              <a:lnSpc>
                <a:spcPct val="100000"/>
              </a:lnSpc>
            </a:pPr>
            <a:r>
              <a:rPr lang="en-US"/>
              <a:t>Reporting Exceptions</a:t>
            </a:r>
            <a:endParaRPr lang="en-US">
              <a:cs typeface="Calibri" panose="020F0502020204030204" pitchFamily="34" charset="0"/>
            </a:endParaRPr>
          </a:p>
          <a:p>
            <a:pPr indent="-169545">
              <a:lnSpc>
                <a:spcPct val="100000"/>
              </a:lnSpc>
            </a:pPr>
            <a:r>
              <a:rPr lang="en-US"/>
              <a:t>Retired Events</a:t>
            </a:r>
            <a:endParaRPr lang="en-US">
              <a:cs typeface="Calibri" panose="020F0502020204030204" pitchFamily="34" charset="0"/>
            </a:endParaRPr>
          </a:p>
          <a:p>
            <a:pPr indent="-169545">
              <a:lnSpc>
                <a:spcPct val="100000"/>
              </a:lnSpc>
            </a:pPr>
            <a:r>
              <a:rPr lang="en-US"/>
              <a:t>Final Report </a:t>
            </a:r>
            <a:endParaRPr lang="en-US">
              <a:cs typeface="Calibri" panose="020F0502020204030204" pitchFamily="34" charset="0"/>
            </a:endParaRPr>
          </a:p>
          <a:p>
            <a:pPr lvl="1">
              <a:lnSpc>
                <a:spcPct val="100000"/>
              </a:lnSpc>
            </a:pPr>
            <a:r>
              <a:rPr lang="en-US"/>
              <a:t>Available after all conditions have been locked and submitted; and STD conditions have STD Manager approval.</a:t>
            </a:r>
            <a:endParaRPr lang="en-US">
              <a:cs typeface="Calibri" panose="020F0502020204030204" pitchFamily="34" charset="0"/>
            </a:endParaRPr>
          </a:p>
          <a:p>
            <a:pPr indent="-169545">
              <a:lnSpc>
                <a:spcPct val="100000"/>
              </a:lnSpc>
            </a:pPr>
            <a:r>
              <a:rPr lang="en-US"/>
              <a:t>Approve Conditions</a:t>
            </a:r>
            <a:endParaRPr lang="en-US">
              <a:cs typeface="Calibri" panose="020F0502020204030204" pitchFamily="34" charset="0"/>
            </a:endParaRPr>
          </a:p>
          <a:p>
            <a:pPr>
              <a:lnSpc>
                <a:spcPct val="70512"/>
              </a:lnSpc>
            </a:pPr>
            <a:endParaRPr lang="en-US">
              <a:cs typeface="Calibri" panose="020F0502020204030204" pitchFamily="34" charset="0"/>
            </a:endParaRPr>
          </a:p>
        </p:txBody>
      </p:sp>
      <p:sp>
        <p:nvSpPr>
          <p:cNvPr id="6" name="TextBox 7">
            <a:extLst>
              <a:ext uri="{FF2B5EF4-FFF2-40B4-BE49-F238E27FC236}">
                <a16:creationId xmlns:a16="http://schemas.microsoft.com/office/drawing/2014/main" id="{A24B7910-A8AA-FB6E-819B-92A25CD3390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29</a:t>
            </a:r>
            <a:endParaRPr lang="en-US" sz="1350" dirty="0">
              <a:solidFill>
                <a:srgbClr val="000000"/>
              </a:solidFill>
              <a:latin typeface="Calibri" panose="020F0502020204030204" pitchFamily="34" charset="0"/>
              <a:cs typeface="Calibri"/>
            </a:endParaRPr>
          </a:p>
        </p:txBody>
      </p:sp>
      <p:pic>
        <p:nvPicPr>
          <p:cNvPr id="7" name="Picture 6" descr="The Approve section of the reconciliation landing page with navigation to approve exceptions, approve retired events, approve conditions, and view final report.">
            <a:extLst>
              <a:ext uri="{FF2B5EF4-FFF2-40B4-BE49-F238E27FC236}">
                <a16:creationId xmlns:a16="http://schemas.microsoft.com/office/drawing/2014/main" id="{0E35C1C0-2735-C96E-073B-E38CA71B76FB}"/>
              </a:ext>
            </a:extLst>
          </p:cNvPr>
          <p:cNvPicPr>
            <a:picLocks noChangeAspect="1"/>
          </p:cNvPicPr>
          <p:nvPr/>
        </p:nvPicPr>
        <p:blipFill>
          <a:blip r:embed="rId3"/>
          <a:stretch>
            <a:fillRect/>
          </a:stretch>
        </p:blipFill>
        <p:spPr>
          <a:xfrm>
            <a:off x="6743623" y="314786"/>
            <a:ext cx="2165243" cy="4353278"/>
          </a:xfrm>
          <a:prstGeom prst="rect">
            <a:avLst/>
          </a:prstGeom>
        </p:spPr>
      </p:pic>
    </p:spTree>
    <p:extLst>
      <p:ext uri="{BB962C8B-B14F-4D97-AF65-F5344CB8AC3E}">
        <p14:creationId xmlns:p14="http://schemas.microsoft.com/office/powerpoint/2010/main" val="111537771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443753" y="2906570"/>
            <a:ext cx="8294913" cy="871538"/>
          </a:xfrm>
        </p:spPr>
        <p:txBody>
          <a:bodyPr/>
          <a:lstStyle/>
          <a:p>
            <a:r>
              <a:rPr lang="en-US"/>
              <a:t>Generic v3 Updates</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a:xfrm>
            <a:off x="443753" y="4289612"/>
            <a:ext cx="7772400" cy="710246"/>
          </a:xfrm>
        </p:spPr>
        <p:txBody>
          <a:bodyPr/>
          <a:lstStyle/>
          <a:p>
            <a:pPr>
              <a:lnSpc>
                <a:spcPct val="100000"/>
              </a:lnSpc>
            </a:pPr>
            <a:r>
              <a:rPr lang="en-US"/>
              <a:t>Peter Boersma, MPH</a:t>
            </a:r>
            <a:br>
              <a:rPr lang="en-US"/>
            </a:br>
            <a:r>
              <a:rPr lang="en-US"/>
              <a:t>Office of Public Health Data, Surveillance, and Technology</a:t>
            </a:r>
          </a:p>
        </p:txBody>
      </p:sp>
    </p:spTree>
    <p:extLst>
      <p:ext uri="{BB962C8B-B14F-4D97-AF65-F5344CB8AC3E}">
        <p14:creationId xmlns:p14="http://schemas.microsoft.com/office/powerpoint/2010/main" val="40866336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4DDC91-3133-F49D-466B-F368A574C75F}"/>
              </a:ext>
            </a:extLst>
          </p:cNvPr>
          <p:cNvSpPr>
            <a:spLocks noGrp="1"/>
          </p:cNvSpPr>
          <p:nvPr>
            <p:ph type="title"/>
          </p:nvPr>
        </p:nvSpPr>
        <p:spPr/>
        <p:txBody>
          <a:bodyPr lIns="91440" tIns="45720" rIns="91440" bIns="45720" anchor="b" anchorCtr="0"/>
          <a:lstStyle/>
          <a:p>
            <a:pPr>
              <a:lnSpc>
                <a:spcPct val="68681"/>
              </a:lnSpc>
            </a:pPr>
            <a:r>
              <a:rPr lang="en-US" dirty="0"/>
              <a:t>Review/Approve: State/Territorial Epidemiologist(2)</a:t>
            </a:r>
          </a:p>
        </p:txBody>
      </p:sp>
      <p:sp>
        <p:nvSpPr>
          <p:cNvPr id="2" name="Text Placeholder 1">
            <a:extLst>
              <a:ext uri="{FF2B5EF4-FFF2-40B4-BE49-F238E27FC236}">
                <a16:creationId xmlns:a16="http://schemas.microsoft.com/office/drawing/2014/main" id="{4EB566B0-159D-502D-F7A3-A457F62AD56B}"/>
              </a:ext>
            </a:extLst>
          </p:cNvPr>
          <p:cNvSpPr>
            <a:spLocks noGrp="1"/>
          </p:cNvSpPr>
          <p:nvPr>
            <p:ph type="body" sz="quarter" idx="10"/>
          </p:nvPr>
        </p:nvSpPr>
        <p:spPr>
          <a:xfrm>
            <a:off x="457199" y="1175063"/>
            <a:ext cx="8229600" cy="3132350"/>
          </a:xfrm>
        </p:spPr>
        <p:txBody>
          <a:bodyPr/>
          <a:lstStyle/>
          <a:p>
            <a:pPr>
              <a:lnSpc>
                <a:spcPct val="100000"/>
              </a:lnSpc>
            </a:pPr>
            <a:r>
              <a:rPr lang="en-US"/>
              <a:t>Clicking Approve Exceptions and Approve Retired Events will navigate to those screens, where an Approve button will now be visible.</a:t>
            </a:r>
            <a:endParaRPr lang="en-US">
              <a:cs typeface="Calibri" panose="020F0502020204030204" pitchFamily="34" charset="0"/>
            </a:endParaRPr>
          </a:p>
          <a:p>
            <a:pPr>
              <a:lnSpc>
                <a:spcPct val="100000"/>
              </a:lnSpc>
            </a:pPr>
            <a:r>
              <a:rPr lang="en-US"/>
              <a:t>After approving both, the status bar will update.</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17" name="Picture 16" descr="An example of the reporting exceptions screen highlighting the Approve Exceptions button.">
            <a:extLst>
              <a:ext uri="{FF2B5EF4-FFF2-40B4-BE49-F238E27FC236}">
                <a16:creationId xmlns:a16="http://schemas.microsoft.com/office/drawing/2014/main" id="{240EF85A-1101-52C7-9C3C-E46AA02A2AF6}"/>
              </a:ext>
            </a:extLst>
          </p:cNvPr>
          <p:cNvPicPr>
            <a:picLocks noChangeAspect="1"/>
          </p:cNvPicPr>
          <p:nvPr/>
        </p:nvPicPr>
        <p:blipFill rotWithShape="1">
          <a:blip r:embed="rId3"/>
          <a:srcRect l="233"/>
          <a:stretch/>
        </p:blipFill>
        <p:spPr>
          <a:xfrm>
            <a:off x="1633817" y="2206838"/>
            <a:ext cx="5890141" cy="1185673"/>
          </a:xfrm>
          <a:prstGeom prst="rect">
            <a:avLst/>
          </a:prstGeom>
          <a:ln>
            <a:solidFill>
              <a:schemeClr val="accent6"/>
            </a:solidFill>
          </a:ln>
        </p:spPr>
      </p:pic>
      <p:pic>
        <p:nvPicPr>
          <p:cNvPr id="18" name="Picture 17" descr="An example of the retired event codes screen highlighting the approve retired events button.">
            <a:extLst>
              <a:ext uri="{FF2B5EF4-FFF2-40B4-BE49-F238E27FC236}">
                <a16:creationId xmlns:a16="http://schemas.microsoft.com/office/drawing/2014/main" id="{2517536C-02F1-6F18-18F3-FC04ED81EF5B}"/>
              </a:ext>
            </a:extLst>
          </p:cNvPr>
          <p:cNvPicPr>
            <a:picLocks noChangeAspect="1"/>
          </p:cNvPicPr>
          <p:nvPr/>
        </p:nvPicPr>
        <p:blipFill rotWithShape="1">
          <a:blip r:embed="rId4"/>
          <a:srcRect b="14298"/>
          <a:stretch/>
        </p:blipFill>
        <p:spPr>
          <a:xfrm>
            <a:off x="1436903" y="3392511"/>
            <a:ext cx="6270193" cy="1031009"/>
          </a:xfrm>
          <a:prstGeom prst="rect">
            <a:avLst/>
          </a:prstGeom>
          <a:ln>
            <a:solidFill>
              <a:schemeClr val="accent6"/>
            </a:solidFill>
          </a:ln>
        </p:spPr>
      </p:pic>
      <p:pic>
        <p:nvPicPr>
          <p:cNvPr id="21" name="Picture 20" descr="A portion of the status bar showing the &quot;Retired Events and Exceptions&quot; milestone complete.">
            <a:extLst>
              <a:ext uri="{FF2B5EF4-FFF2-40B4-BE49-F238E27FC236}">
                <a16:creationId xmlns:a16="http://schemas.microsoft.com/office/drawing/2014/main" id="{66920835-8CF2-4B5C-1F03-93C457177F32}"/>
              </a:ext>
            </a:extLst>
          </p:cNvPr>
          <p:cNvPicPr>
            <a:picLocks noChangeAspect="1"/>
          </p:cNvPicPr>
          <p:nvPr/>
        </p:nvPicPr>
        <p:blipFill>
          <a:blip r:embed="rId5"/>
          <a:stretch>
            <a:fillRect/>
          </a:stretch>
        </p:blipFill>
        <p:spPr>
          <a:xfrm>
            <a:off x="1038220" y="4419247"/>
            <a:ext cx="7067559" cy="646793"/>
          </a:xfrm>
          <a:prstGeom prst="rect">
            <a:avLst/>
          </a:prstGeom>
        </p:spPr>
      </p:pic>
      <p:sp>
        <p:nvSpPr>
          <p:cNvPr id="19" name="Rectangle 18">
            <a:extLst>
              <a:ext uri="{FF2B5EF4-FFF2-40B4-BE49-F238E27FC236}">
                <a16:creationId xmlns:a16="http://schemas.microsoft.com/office/drawing/2014/main" id="{F4F15A17-D98E-2635-51DB-95EBDAF30047}"/>
              </a:ext>
              <a:ext uri="{C183D7F6-B498-43B3-948B-1728B52AA6E4}">
                <adec:decorative xmlns:adec="http://schemas.microsoft.com/office/drawing/2017/decorative" val="1"/>
              </a:ext>
            </a:extLst>
          </p:cNvPr>
          <p:cNvSpPr/>
          <p:nvPr/>
        </p:nvSpPr>
        <p:spPr>
          <a:xfrm rot="10800000" flipV="1">
            <a:off x="6905809" y="2206838"/>
            <a:ext cx="604374" cy="179774"/>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0" name="Rectangle 19">
            <a:extLst>
              <a:ext uri="{FF2B5EF4-FFF2-40B4-BE49-F238E27FC236}">
                <a16:creationId xmlns:a16="http://schemas.microsoft.com/office/drawing/2014/main" id="{FD127434-F1B8-631A-74B4-C7BEAFAB4CA9}"/>
              </a:ext>
              <a:ext uri="{C183D7F6-B498-43B3-948B-1728B52AA6E4}">
                <adec:decorative xmlns:adec="http://schemas.microsoft.com/office/drawing/2017/decorative" val="1"/>
              </a:ext>
            </a:extLst>
          </p:cNvPr>
          <p:cNvSpPr/>
          <p:nvPr/>
        </p:nvSpPr>
        <p:spPr>
          <a:xfrm>
            <a:off x="6790765" y="3388645"/>
            <a:ext cx="733193" cy="19902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nvGrpSpPr>
          <p:cNvPr id="22" name="Group 21">
            <a:extLst>
              <a:ext uri="{FF2B5EF4-FFF2-40B4-BE49-F238E27FC236}">
                <a16:creationId xmlns:a16="http://schemas.microsoft.com/office/drawing/2014/main" id="{6490780D-79B2-C2A8-8E84-5DE2C1C401D1}"/>
              </a:ext>
              <a:ext uri="{C183D7F6-B498-43B3-948B-1728B52AA6E4}">
                <adec:decorative xmlns:adec="http://schemas.microsoft.com/office/drawing/2017/decorative" val="1"/>
              </a:ext>
            </a:extLst>
          </p:cNvPr>
          <p:cNvGrpSpPr/>
          <p:nvPr/>
        </p:nvGrpSpPr>
        <p:grpSpPr>
          <a:xfrm>
            <a:off x="1700936" y="4742576"/>
            <a:ext cx="252360" cy="51120"/>
            <a:chOff x="1700936" y="4742576"/>
            <a:chExt cx="252360" cy="51120"/>
          </a:xfrm>
        </p:grpSpPr>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F02B995E-326E-0FC0-2D86-A9C6D53009C6}"/>
                    </a:ext>
                  </a:extLst>
                </p14:cNvPr>
                <p14:cNvContentPartPr/>
                <p14:nvPr/>
              </p14:nvContentPartPr>
              <p14:xfrm>
                <a:off x="1701296" y="4742576"/>
                <a:ext cx="252000" cy="33480"/>
              </p14:xfrm>
            </p:contentPart>
          </mc:Choice>
          <mc:Fallback xmlns="">
            <p:pic>
              <p:nvPicPr>
                <p:cNvPr id="23" name="Ink 22">
                  <a:extLst>
                    <a:ext uri="{FF2B5EF4-FFF2-40B4-BE49-F238E27FC236}">
                      <a16:creationId xmlns:a16="http://schemas.microsoft.com/office/drawing/2014/main" id="{F02B995E-326E-0FC0-2D86-A9C6D53009C6}"/>
                    </a:ext>
                  </a:extLst>
                </p:cNvPr>
                <p:cNvPicPr/>
                <p:nvPr/>
              </p:nvPicPr>
              <p:blipFill>
                <a:blip r:embed="rId7"/>
                <a:stretch>
                  <a:fillRect/>
                </a:stretch>
              </p:blipFill>
              <p:spPr>
                <a:xfrm>
                  <a:off x="1683322" y="4724767"/>
                  <a:ext cx="287589" cy="687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41D3B1CE-1B37-A112-2C53-A59F10D5A574}"/>
                    </a:ext>
                  </a:extLst>
                </p14:cNvPr>
                <p14:cNvContentPartPr/>
                <p14:nvPr/>
              </p14:nvContentPartPr>
              <p14:xfrm>
                <a:off x="1700936" y="4793336"/>
                <a:ext cx="360" cy="360"/>
              </p14:xfrm>
            </p:contentPart>
          </mc:Choice>
          <mc:Fallback xmlns="">
            <p:pic>
              <p:nvPicPr>
                <p:cNvPr id="24" name="Ink 23">
                  <a:extLst>
                    <a:ext uri="{FF2B5EF4-FFF2-40B4-BE49-F238E27FC236}">
                      <a16:creationId xmlns:a16="http://schemas.microsoft.com/office/drawing/2014/main" id="{41D3B1CE-1B37-A112-2C53-A59F10D5A574}"/>
                    </a:ext>
                  </a:extLst>
                </p:cNvPr>
                <p:cNvPicPr/>
                <p:nvPr/>
              </p:nvPicPr>
              <p:blipFill>
                <a:blip r:embed="rId9"/>
                <a:stretch>
                  <a:fillRect/>
                </a:stretch>
              </p:blipFill>
              <p:spPr>
                <a:xfrm>
                  <a:off x="1682936" y="477533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E79EA497-DE08-32CC-DC28-2DD6CB9F4CD4}"/>
                    </a:ext>
                  </a:extLst>
                </p14:cNvPr>
                <p14:cNvContentPartPr/>
                <p14:nvPr/>
              </p14:nvContentPartPr>
              <p14:xfrm>
                <a:off x="1942856" y="4793336"/>
                <a:ext cx="360" cy="360"/>
              </p14:xfrm>
            </p:contentPart>
          </mc:Choice>
          <mc:Fallback xmlns="">
            <p:pic>
              <p:nvPicPr>
                <p:cNvPr id="25" name="Ink 24">
                  <a:extLst>
                    <a:ext uri="{FF2B5EF4-FFF2-40B4-BE49-F238E27FC236}">
                      <a16:creationId xmlns:a16="http://schemas.microsoft.com/office/drawing/2014/main" id="{E79EA497-DE08-32CC-DC28-2DD6CB9F4CD4}"/>
                    </a:ext>
                  </a:extLst>
                </p:cNvPr>
                <p:cNvPicPr/>
                <p:nvPr/>
              </p:nvPicPr>
              <p:blipFill>
                <a:blip r:embed="rId9"/>
                <a:stretch>
                  <a:fillRect/>
                </a:stretch>
              </p:blipFill>
              <p:spPr>
                <a:xfrm>
                  <a:off x="1924856" y="4775336"/>
                  <a:ext cx="36000" cy="36000"/>
                </a:xfrm>
                <a:prstGeom prst="rect">
                  <a:avLst/>
                </a:prstGeom>
              </p:spPr>
            </p:pic>
          </mc:Fallback>
        </mc:AlternateContent>
      </p:grpSp>
      <p:grpSp>
        <p:nvGrpSpPr>
          <p:cNvPr id="26" name="Group 25">
            <a:extLst>
              <a:ext uri="{FF2B5EF4-FFF2-40B4-BE49-F238E27FC236}">
                <a16:creationId xmlns:a16="http://schemas.microsoft.com/office/drawing/2014/main" id="{2D4212FB-D8D6-7920-B7A1-5F6AC781396E}"/>
              </a:ext>
              <a:ext uri="{C183D7F6-B498-43B3-948B-1728B52AA6E4}">
                <adec:decorative xmlns:adec="http://schemas.microsoft.com/office/drawing/2017/decorative" val="1"/>
              </a:ext>
            </a:extLst>
          </p:cNvPr>
          <p:cNvGrpSpPr/>
          <p:nvPr/>
        </p:nvGrpSpPr>
        <p:grpSpPr>
          <a:xfrm>
            <a:off x="5143256" y="4746536"/>
            <a:ext cx="254520" cy="47160"/>
            <a:chOff x="5143256" y="4746536"/>
            <a:chExt cx="254520" cy="47160"/>
          </a:xfrm>
        </p:grpSpPr>
        <mc:AlternateContent xmlns:mc="http://schemas.openxmlformats.org/markup-compatibility/2006" xmlns:p14="http://schemas.microsoft.com/office/powerpoint/2010/main">
          <mc:Choice Requires="p14">
            <p:contentPart p14:bwMode="auto" r:id="rId11">
              <p14:nvContentPartPr>
                <p14:cNvPr id="27" name="Ink 26">
                  <a:extLst>
                    <a:ext uri="{FF2B5EF4-FFF2-40B4-BE49-F238E27FC236}">
                      <a16:creationId xmlns:a16="http://schemas.microsoft.com/office/drawing/2014/main" id="{B6EAE0F8-0D54-AD3A-3A94-6A046EEF6495}"/>
                    </a:ext>
                  </a:extLst>
                </p14:cNvPr>
                <p14:cNvContentPartPr/>
                <p14:nvPr/>
              </p14:nvContentPartPr>
              <p14:xfrm>
                <a:off x="5169896" y="4746536"/>
                <a:ext cx="227880" cy="36360"/>
              </p14:xfrm>
            </p:contentPart>
          </mc:Choice>
          <mc:Fallback xmlns="">
            <p:pic>
              <p:nvPicPr>
                <p:cNvPr id="27" name="Ink 26">
                  <a:extLst>
                    <a:ext uri="{FF2B5EF4-FFF2-40B4-BE49-F238E27FC236}">
                      <a16:creationId xmlns:a16="http://schemas.microsoft.com/office/drawing/2014/main" id="{B6EAE0F8-0D54-AD3A-3A94-6A046EEF6495}"/>
                    </a:ext>
                  </a:extLst>
                </p:cNvPr>
                <p:cNvPicPr/>
                <p:nvPr/>
              </p:nvPicPr>
              <p:blipFill>
                <a:blip r:embed="rId12"/>
                <a:stretch>
                  <a:fillRect/>
                </a:stretch>
              </p:blipFill>
              <p:spPr>
                <a:xfrm>
                  <a:off x="5151896" y="4728536"/>
                  <a:ext cx="263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 27">
                  <a:extLst>
                    <a:ext uri="{FF2B5EF4-FFF2-40B4-BE49-F238E27FC236}">
                      <a16:creationId xmlns:a16="http://schemas.microsoft.com/office/drawing/2014/main" id="{CA1462D6-F21D-2F67-9EBC-C746E874D427}"/>
                    </a:ext>
                  </a:extLst>
                </p14:cNvPr>
                <p14:cNvContentPartPr/>
                <p14:nvPr/>
              </p14:nvContentPartPr>
              <p14:xfrm>
                <a:off x="5143256" y="4793336"/>
                <a:ext cx="360" cy="360"/>
              </p14:xfrm>
            </p:contentPart>
          </mc:Choice>
          <mc:Fallback xmlns="">
            <p:pic>
              <p:nvPicPr>
                <p:cNvPr id="28" name="Ink 27">
                  <a:extLst>
                    <a:ext uri="{FF2B5EF4-FFF2-40B4-BE49-F238E27FC236}">
                      <a16:creationId xmlns:a16="http://schemas.microsoft.com/office/drawing/2014/main" id="{CA1462D6-F21D-2F67-9EBC-C746E874D427}"/>
                    </a:ext>
                  </a:extLst>
                </p:cNvPr>
                <p:cNvPicPr/>
                <p:nvPr/>
              </p:nvPicPr>
              <p:blipFill>
                <a:blip r:embed="rId9"/>
                <a:stretch>
                  <a:fillRect/>
                </a:stretch>
              </p:blipFill>
              <p:spPr>
                <a:xfrm>
                  <a:off x="5125256" y="477533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B51AD0C1-A326-DBBD-9576-FACCB6A7831B}"/>
                    </a:ext>
                  </a:extLst>
                </p14:cNvPr>
                <p14:cNvContentPartPr/>
                <p14:nvPr/>
              </p14:nvContentPartPr>
              <p14:xfrm>
                <a:off x="5176736" y="4780016"/>
                <a:ext cx="1440" cy="1440"/>
              </p14:xfrm>
            </p:contentPart>
          </mc:Choice>
          <mc:Fallback xmlns="">
            <p:pic>
              <p:nvPicPr>
                <p:cNvPr id="29" name="Ink 28">
                  <a:extLst>
                    <a:ext uri="{FF2B5EF4-FFF2-40B4-BE49-F238E27FC236}">
                      <a16:creationId xmlns:a16="http://schemas.microsoft.com/office/drawing/2014/main" id="{B51AD0C1-A326-DBBD-9576-FACCB6A7831B}"/>
                    </a:ext>
                  </a:extLst>
                </p:cNvPr>
                <p:cNvPicPr/>
                <p:nvPr/>
              </p:nvPicPr>
              <p:blipFill>
                <a:blip r:embed="rId15"/>
                <a:stretch>
                  <a:fillRect/>
                </a:stretch>
              </p:blipFill>
              <p:spPr>
                <a:xfrm>
                  <a:off x="5158736" y="4765616"/>
                  <a:ext cx="37080" cy="2995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70D03B33-65FE-8310-316D-C5553659DC63}"/>
                  </a:ext>
                  <a:ext uri="{C183D7F6-B498-43B3-948B-1728B52AA6E4}">
                    <adec:decorative xmlns:adec="http://schemas.microsoft.com/office/drawing/2017/decorative" val="1"/>
                  </a:ext>
                </a:extLst>
              </p14:cNvPr>
              <p14:cNvContentPartPr/>
              <p14:nvPr/>
            </p14:nvContentPartPr>
            <p14:xfrm>
              <a:off x="6902576" y="4752656"/>
              <a:ext cx="240120" cy="41760"/>
            </p14:xfrm>
          </p:contentPart>
        </mc:Choice>
        <mc:Fallback xmlns="">
          <p:pic>
            <p:nvPicPr>
              <p:cNvPr id="30" name="Ink 29">
                <a:extLst>
                  <a:ext uri="{FF2B5EF4-FFF2-40B4-BE49-F238E27FC236}">
                    <a16:creationId xmlns:a16="http://schemas.microsoft.com/office/drawing/2014/main" id="{70D03B33-65FE-8310-316D-C5553659DC63}"/>
                  </a:ext>
                  <a:ext uri="{C183D7F6-B498-43B3-948B-1728B52AA6E4}">
                    <adec:decorative xmlns:adec="http://schemas.microsoft.com/office/drawing/2017/decorative" val="1"/>
                  </a:ext>
                </a:extLst>
              </p:cNvPr>
              <p:cNvPicPr/>
              <p:nvPr/>
            </p:nvPicPr>
            <p:blipFill>
              <a:blip r:embed="rId17"/>
              <a:stretch>
                <a:fillRect/>
              </a:stretch>
            </p:blipFill>
            <p:spPr>
              <a:xfrm>
                <a:off x="6884576" y="4734656"/>
                <a:ext cx="275760" cy="77400"/>
              </a:xfrm>
              <a:prstGeom prst="rect">
                <a:avLst/>
              </a:prstGeom>
            </p:spPr>
          </p:pic>
        </mc:Fallback>
      </mc:AlternateContent>
      <p:sp>
        <p:nvSpPr>
          <p:cNvPr id="5" name="TextBox 7">
            <a:extLst>
              <a:ext uri="{FF2B5EF4-FFF2-40B4-BE49-F238E27FC236}">
                <a16:creationId xmlns:a16="http://schemas.microsoft.com/office/drawing/2014/main" id="{872AD1DD-951E-467D-CCF6-7CA3E36F1F90}"/>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30</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03959921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31FA4C-2EBA-78B8-3381-3B0D76E2FB60}"/>
              </a:ext>
            </a:extLst>
          </p:cNvPr>
          <p:cNvSpPr>
            <a:spLocks noGrp="1"/>
          </p:cNvSpPr>
          <p:nvPr>
            <p:ph type="title"/>
          </p:nvPr>
        </p:nvSpPr>
        <p:spPr/>
        <p:txBody>
          <a:bodyPr lIns="91440" tIns="45720" rIns="91440" bIns="45720" anchor="b" anchorCtr="0"/>
          <a:lstStyle/>
          <a:p>
            <a:pPr>
              <a:lnSpc>
                <a:spcPct val="68681"/>
              </a:lnSpc>
            </a:pPr>
            <a:r>
              <a:rPr lang="en-US" dirty="0"/>
              <a:t>Review/Approve: State/Territorial Epidemiologist(3)</a:t>
            </a:r>
          </a:p>
        </p:txBody>
      </p:sp>
      <p:sp>
        <p:nvSpPr>
          <p:cNvPr id="2" name="Text Placeholder 1">
            <a:extLst>
              <a:ext uri="{FF2B5EF4-FFF2-40B4-BE49-F238E27FC236}">
                <a16:creationId xmlns:a16="http://schemas.microsoft.com/office/drawing/2014/main" id="{59AE87FC-A9E3-C790-1C19-E8698242AC74}"/>
              </a:ext>
            </a:extLst>
          </p:cNvPr>
          <p:cNvSpPr>
            <a:spLocks noGrp="1"/>
          </p:cNvSpPr>
          <p:nvPr>
            <p:ph type="body" sz="quarter" idx="10"/>
          </p:nvPr>
        </p:nvSpPr>
        <p:spPr>
          <a:xfrm>
            <a:off x="457200" y="1376679"/>
            <a:ext cx="4356847" cy="3132350"/>
          </a:xfrm>
        </p:spPr>
        <p:txBody>
          <a:bodyPr/>
          <a:lstStyle/>
          <a:p>
            <a:pPr>
              <a:lnSpc>
                <a:spcPct val="100000"/>
              </a:lnSpc>
            </a:pPr>
            <a:r>
              <a:rPr lang="en-US"/>
              <a:t>Clicking Approve Conditions will bring up the Lock Conditions screen with the Approve button now visible.</a:t>
            </a:r>
            <a:endParaRPr lang="en-US">
              <a:cs typeface="Calibri" panose="020F0502020204030204" pitchFamily="34" charset="0"/>
            </a:endParaRPr>
          </a:p>
          <a:p>
            <a:pPr>
              <a:lnSpc>
                <a:spcPct val="100000"/>
              </a:lnSpc>
            </a:pPr>
            <a:r>
              <a:rPr lang="en-US"/>
              <a:t>Click Approve once you are ready for final approval of your 2024 or 2025 data. This will first bring up the final report for approval.</a:t>
            </a:r>
            <a:endParaRPr lang="en-US">
              <a:cs typeface="Calibri" panose="020F0502020204030204" pitchFamily="34" charset="0"/>
            </a:endParaRPr>
          </a:p>
          <a:p>
            <a:pPr>
              <a:lnSpc>
                <a:spcPct val="100000"/>
              </a:lnSpc>
            </a:pPr>
            <a:r>
              <a:rPr lang="en-US"/>
              <a:t>Click Approve to approve the report.</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4" name="Picture 3" descr="An example of a jurisdiction's final report with the approve button highlighted.">
            <a:extLst>
              <a:ext uri="{FF2B5EF4-FFF2-40B4-BE49-F238E27FC236}">
                <a16:creationId xmlns:a16="http://schemas.microsoft.com/office/drawing/2014/main" id="{A1532867-56A6-FEB1-0B96-A18FFBEF91D3}"/>
              </a:ext>
            </a:extLst>
          </p:cNvPr>
          <p:cNvPicPr>
            <a:picLocks noChangeAspect="1"/>
          </p:cNvPicPr>
          <p:nvPr/>
        </p:nvPicPr>
        <p:blipFill>
          <a:blip r:embed="rId3"/>
          <a:stretch>
            <a:fillRect/>
          </a:stretch>
        </p:blipFill>
        <p:spPr>
          <a:xfrm>
            <a:off x="4874409" y="1251755"/>
            <a:ext cx="4126634" cy="3509682"/>
          </a:xfrm>
          <a:prstGeom prst="rect">
            <a:avLst/>
          </a:prstGeom>
        </p:spPr>
      </p:pic>
      <p:sp>
        <p:nvSpPr>
          <p:cNvPr id="5" name="Rectangle 4">
            <a:extLst>
              <a:ext uri="{FF2B5EF4-FFF2-40B4-BE49-F238E27FC236}">
                <a16:creationId xmlns:a16="http://schemas.microsoft.com/office/drawing/2014/main" id="{342813E0-C582-7813-FE0C-A4F10DA3BB9F}"/>
              </a:ext>
              <a:ext uri="{C183D7F6-B498-43B3-948B-1728B52AA6E4}">
                <adec:decorative xmlns:adec="http://schemas.microsoft.com/office/drawing/2017/decorative" val="1"/>
              </a:ext>
            </a:extLst>
          </p:cNvPr>
          <p:cNvSpPr/>
          <p:nvPr/>
        </p:nvSpPr>
        <p:spPr>
          <a:xfrm rot="10800000" flipV="1">
            <a:off x="8686797" y="4585954"/>
            <a:ext cx="314245" cy="175484"/>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TextBox 7">
            <a:extLst>
              <a:ext uri="{FF2B5EF4-FFF2-40B4-BE49-F238E27FC236}">
                <a16:creationId xmlns:a16="http://schemas.microsoft.com/office/drawing/2014/main" id="{0139A2B8-B72E-4466-8701-ECB2EC4787FD}"/>
              </a:ext>
            </a:extLst>
          </p:cNvPr>
          <p:cNvSpPr txBox="1"/>
          <p:nvPr/>
        </p:nvSpPr>
        <p:spPr>
          <a:xfrm>
            <a:off x="8508183" y="476331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31</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48221248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0F2346-2D68-D0CE-A9A1-79105E9FDD88}"/>
              </a:ext>
            </a:extLst>
          </p:cNvPr>
          <p:cNvSpPr>
            <a:spLocks noGrp="1"/>
          </p:cNvSpPr>
          <p:nvPr>
            <p:ph type="title"/>
          </p:nvPr>
        </p:nvSpPr>
        <p:spPr/>
        <p:txBody>
          <a:bodyPr lIns="91440" tIns="45720" rIns="91440" bIns="45720" anchor="b" anchorCtr="0"/>
          <a:lstStyle/>
          <a:p>
            <a:pPr>
              <a:lnSpc>
                <a:spcPct val="68681"/>
              </a:lnSpc>
            </a:pPr>
            <a:r>
              <a:rPr lang="en-US"/>
              <a:t>Approve: State/Territorial Epidemiologist</a:t>
            </a:r>
          </a:p>
        </p:txBody>
      </p:sp>
      <p:sp>
        <p:nvSpPr>
          <p:cNvPr id="2" name="Text Placeholder 1">
            <a:extLst>
              <a:ext uri="{FF2B5EF4-FFF2-40B4-BE49-F238E27FC236}">
                <a16:creationId xmlns:a16="http://schemas.microsoft.com/office/drawing/2014/main" id="{D26683C7-05AB-2F2C-CF92-1BFEA88A1176}"/>
              </a:ext>
            </a:extLst>
          </p:cNvPr>
          <p:cNvSpPr>
            <a:spLocks noGrp="1"/>
          </p:cNvSpPr>
          <p:nvPr>
            <p:ph type="body" sz="quarter" idx="10"/>
          </p:nvPr>
        </p:nvSpPr>
        <p:spPr>
          <a:xfrm>
            <a:off x="457200" y="1376679"/>
            <a:ext cx="4471147" cy="3132350"/>
          </a:xfrm>
        </p:spPr>
        <p:txBody>
          <a:bodyPr/>
          <a:lstStyle/>
          <a:p>
            <a:pPr>
              <a:lnSpc>
                <a:spcPct val="100000"/>
              </a:lnSpc>
            </a:pPr>
            <a:r>
              <a:rPr lang="en-US"/>
              <a:t>After approving the final report, the next pop-up reviews all reconciliation steps with a final Approve button to finish reconciliation. </a:t>
            </a:r>
            <a:endParaRPr lang="en-US">
              <a:cs typeface="Calibri" panose="020F0502020204030204" pitchFamily="34" charset="0"/>
            </a:endParaRPr>
          </a:p>
          <a:p>
            <a:pPr>
              <a:lnSpc>
                <a:spcPct val="100000"/>
              </a:lnSpc>
            </a:pPr>
            <a:r>
              <a:rPr lang="en-US"/>
              <a:t>The status bar will update after completing these steps:</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11" name="Picture 10" descr="A portion of the status bar showing previous milestones completed.">
            <a:extLst>
              <a:ext uri="{FF2B5EF4-FFF2-40B4-BE49-F238E27FC236}">
                <a16:creationId xmlns:a16="http://schemas.microsoft.com/office/drawing/2014/main" id="{7CFD495E-87C5-C3CB-FB4F-AD9E2318C199}"/>
              </a:ext>
            </a:extLst>
          </p:cNvPr>
          <p:cNvPicPr>
            <a:picLocks noChangeAspect="1"/>
          </p:cNvPicPr>
          <p:nvPr/>
        </p:nvPicPr>
        <p:blipFill>
          <a:blip r:embed="rId3"/>
          <a:stretch>
            <a:fillRect/>
          </a:stretch>
        </p:blipFill>
        <p:spPr>
          <a:xfrm>
            <a:off x="371337" y="3369148"/>
            <a:ext cx="4868395" cy="636351"/>
          </a:xfrm>
          <a:prstGeom prst="rect">
            <a:avLst/>
          </a:prstGeom>
        </p:spPr>
      </p:pic>
      <p:grpSp>
        <p:nvGrpSpPr>
          <p:cNvPr id="14" name="Group 13">
            <a:extLst>
              <a:ext uri="{FF2B5EF4-FFF2-40B4-BE49-F238E27FC236}">
                <a16:creationId xmlns:a16="http://schemas.microsoft.com/office/drawing/2014/main" id="{C472C611-4107-194D-7BC4-60986C6D79E4}"/>
              </a:ext>
              <a:ext uri="{C183D7F6-B498-43B3-948B-1728B52AA6E4}">
                <adec:decorative xmlns:adec="http://schemas.microsoft.com/office/drawing/2017/decorative" val="1"/>
              </a:ext>
            </a:extLst>
          </p:cNvPr>
          <p:cNvGrpSpPr/>
          <p:nvPr/>
        </p:nvGrpSpPr>
        <p:grpSpPr>
          <a:xfrm>
            <a:off x="959802" y="3673034"/>
            <a:ext cx="231480" cy="58320"/>
            <a:chOff x="974456" y="3526496"/>
            <a:chExt cx="231480" cy="58320"/>
          </a:xfrm>
        </p:grpSpPr>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D31F9815-86EA-12F9-6AFA-E01C38CB5196}"/>
                    </a:ext>
                  </a:extLst>
                </p14:cNvPr>
                <p14:cNvContentPartPr/>
                <p14:nvPr/>
              </p14:nvContentPartPr>
              <p14:xfrm>
                <a:off x="988136" y="3541976"/>
                <a:ext cx="194400" cy="8280"/>
              </p14:xfrm>
            </p:contentPart>
          </mc:Choice>
          <mc:Fallback xmlns="">
            <p:pic>
              <p:nvPicPr>
                <p:cNvPr id="15" name="Ink 14">
                  <a:extLst>
                    <a:ext uri="{FF2B5EF4-FFF2-40B4-BE49-F238E27FC236}">
                      <a16:creationId xmlns:a16="http://schemas.microsoft.com/office/drawing/2014/main" id="{D31F9815-86EA-12F9-6AFA-E01C38CB5196}"/>
                    </a:ext>
                  </a:extLst>
                </p:cNvPr>
                <p:cNvPicPr/>
                <p:nvPr/>
              </p:nvPicPr>
              <p:blipFill>
                <a:blip r:embed="rId17"/>
                <a:stretch>
                  <a:fillRect/>
                </a:stretch>
              </p:blipFill>
              <p:spPr>
                <a:xfrm>
                  <a:off x="970136" y="3523976"/>
                  <a:ext cx="230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006853EC-254F-AC8D-09E2-62206179DA75}"/>
                    </a:ext>
                  </a:extLst>
                </p14:cNvPr>
                <p14:cNvContentPartPr/>
                <p14:nvPr/>
              </p14:nvContentPartPr>
              <p14:xfrm>
                <a:off x="974456" y="3526496"/>
                <a:ext cx="231480" cy="58320"/>
              </p14:xfrm>
            </p:contentPart>
          </mc:Choice>
          <mc:Fallback xmlns="">
            <p:pic>
              <p:nvPicPr>
                <p:cNvPr id="16" name="Ink 15">
                  <a:extLst>
                    <a:ext uri="{FF2B5EF4-FFF2-40B4-BE49-F238E27FC236}">
                      <a16:creationId xmlns:a16="http://schemas.microsoft.com/office/drawing/2014/main" id="{006853EC-254F-AC8D-09E2-62206179DA75}"/>
                    </a:ext>
                  </a:extLst>
                </p:cNvPr>
                <p:cNvPicPr/>
                <p:nvPr/>
              </p:nvPicPr>
              <p:blipFill>
                <a:blip r:embed="rId19"/>
                <a:stretch>
                  <a:fillRect/>
                </a:stretch>
              </p:blipFill>
              <p:spPr>
                <a:xfrm>
                  <a:off x="956428" y="3508496"/>
                  <a:ext cx="267176"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855214A2-0D6C-B3B7-BE33-762FB81F6809}"/>
                    </a:ext>
                  </a:extLst>
                </p14:cNvPr>
                <p14:cNvContentPartPr/>
                <p14:nvPr/>
              </p14:nvContentPartPr>
              <p14:xfrm>
                <a:off x="988136" y="3549896"/>
                <a:ext cx="360" cy="360"/>
              </p14:xfrm>
            </p:contentPart>
          </mc:Choice>
          <mc:Fallback xmlns="">
            <p:pic>
              <p:nvPicPr>
                <p:cNvPr id="17" name="Ink 16">
                  <a:extLst>
                    <a:ext uri="{FF2B5EF4-FFF2-40B4-BE49-F238E27FC236}">
                      <a16:creationId xmlns:a16="http://schemas.microsoft.com/office/drawing/2014/main" id="{855214A2-0D6C-B3B7-BE33-762FB81F6809}"/>
                    </a:ext>
                  </a:extLst>
                </p:cNvPr>
                <p:cNvPicPr/>
                <p:nvPr/>
              </p:nvPicPr>
              <p:blipFill>
                <a:blip r:embed="rId21"/>
                <a:stretch>
                  <a:fillRect/>
                </a:stretch>
              </p:blipFill>
              <p:spPr>
                <a:xfrm>
                  <a:off x="970136" y="35318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FAB6782B-084B-C675-92DD-849FBB15953F}"/>
                    </a:ext>
                  </a:extLst>
                </p14:cNvPr>
                <p14:cNvContentPartPr/>
                <p14:nvPr/>
              </p14:nvContentPartPr>
              <p14:xfrm>
                <a:off x="988136" y="3549896"/>
                <a:ext cx="360" cy="360"/>
              </p14:xfrm>
            </p:contentPart>
          </mc:Choice>
          <mc:Fallback xmlns="">
            <p:pic>
              <p:nvPicPr>
                <p:cNvPr id="18" name="Ink 17">
                  <a:extLst>
                    <a:ext uri="{FF2B5EF4-FFF2-40B4-BE49-F238E27FC236}">
                      <a16:creationId xmlns:a16="http://schemas.microsoft.com/office/drawing/2014/main" id="{FAB6782B-084B-C675-92DD-849FBB15953F}"/>
                    </a:ext>
                  </a:extLst>
                </p:cNvPr>
                <p:cNvPicPr/>
                <p:nvPr/>
              </p:nvPicPr>
              <p:blipFill>
                <a:blip r:embed="rId21"/>
                <a:stretch>
                  <a:fillRect/>
                </a:stretch>
              </p:blipFill>
              <p:spPr>
                <a:xfrm>
                  <a:off x="970136" y="35318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DC2C2BDF-EE97-0DA6-D706-FC7FF090F4EF}"/>
                    </a:ext>
                  </a:extLst>
                </p14:cNvPr>
                <p14:cNvContentPartPr/>
                <p14:nvPr/>
              </p14:nvContentPartPr>
              <p14:xfrm>
                <a:off x="974456" y="3583376"/>
                <a:ext cx="5400" cy="360"/>
              </p14:xfrm>
            </p:contentPart>
          </mc:Choice>
          <mc:Fallback xmlns="">
            <p:pic>
              <p:nvPicPr>
                <p:cNvPr id="19" name="Ink 18">
                  <a:extLst>
                    <a:ext uri="{FF2B5EF4-FFF2-40B4-BE49-F238E27FC236}">
                      <a16:creationId xmlns:a16="http://schemas.microsoft.com/office/drawing/2014/main" id="{DC2C2BDF-EE97-0DA6-D706-FC7FF090F4EF}"/>
                    </a:ext>
                  </a:extLst>
                </p:cNvPr>
                <p:cNvPicPr/>
                <p:nvPr/>
              </p:nvPicPr>
              <p:blipFill>
                <a:blip r:embed="rId24"/>
                <a:stretch>
                  <a:fillRect/>
                </a:stretch>
              </p:blipFill>
              <p:spPr>
                <a:xfrm>
                  <a:off x="956456" y="3565376"/>
                  <a:ext cx="4104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D4ADFB03-675F-8BED-4BB7-4147F09801D4}"/>
                  </a:ext>
                  <a:ext uri="{C183D7F6-B498-43B3-948B-1728B52AA6E4}">
                    <adec:decorative xmlns:adec="http://schemas.microsoft.com/office/drawing/2017/decorative" val="1"/>
                  </a:ext>
                </a:extLst>
              </p14:cNvPr>
              <p14:cNvContentPartPr/>
              <p14:nvPr/>
            </p14:nvContentPartPr>
            <p14:xfrm>
              <a:off x="4140042" y="3688874"/>
              <a:ext cx="214920" cy="43920"/>
            </p14:xfrm>
          </p:contentPart>
        </mc:Choice>
        <mc:Fallback xmlns="">
          <p:pic>
            <p:nvPicPr>
              <p:cNvPr id="20" name="Ink 19">
                <a:extLst>
                  <a:ext uri="{FF2B5EF4-FFF2-40B4-BE49-F238E27FC236}">
                    <a16:creationId xmlns:a16="http://schemas.microsoft.com/office/drawing/2014/main" id="{D4ADFB03-675F-8BED-4BB7-4147F09801D4}"/>
                  </a:ext>
                  <a:ext uri="{C183D7F6-B498-43B3-948B-1728B52AA6E4}">
                    <adec:decorative xmlns:adec="http://schemas.microsoft.com/office/drawing/2017/decorative" val="1"/>
                  </a:ext>
                </a:extLst>
              </p:cNvPr>
              <p:cNvPicPr/>
              <p:nvPr/>
            </p:nvPicPr>
            <p:blipFill>
              <a:blip r:embed="rId26"/>
              <a:stretch>
                <a:fillRect/>
              </a:stretch>
            </p:blipFill>
            <p:spPr>
              <a:xfrm>
                <a:off x="4122042" y="3670874"/>
                <a:ext cx="250560" cy="79560"/>
              </a:xfrm>
              <a:prstGeom prst="rect">
                <a:avLst/>
              </a:prstGeom>
            </p:spPr>
          </p:pic>
        </mc:Fallback>
      </mc:AlternateContent>
      <p:pic>
        <p:nvPicPr>
          <p:cNvPr id="12" name="Picture 11" descr="A portion of the status bar highlighting the final report and state epi milestones completed.">
            <a:extLst>
              <a:ext uri="{FF2B5EF4-FFF2-40B4-BE49-F238E27FC236}">
                <a16:creationId xmlns:a16="http://schemas.microsoft.com/office/drawing/2014/main" id="{5E3AA09A-4455-FAA6-1026-15EEBF03EDBC}"/>
              </a:ext>
            </a:extLst>
          </p:cNvPr>
          <p:cNvPicPr>
            <a:picLocks noChangeAspect="1"/>
          </p:cNvPicPr>
          <p:nvPr/>
        </p:nvPicPr>
        <p:blipFill>
          <a:blip r:embed="rId27"/>
          <a:stretch>
            <a:fillRect/>
          </a:stretch>
        </p:blipFill>
        <p:spPr>
          <a:xfrm>
            <a:off x="371336" y="4005499"/>
            <a:ext cx="5053616" cy="737248"/>
          </a:xfrm>
          <a:prstGeom prst="rect">
            <a:avLst/>
          </a:prstGeom>
        </p:spPr>
      </p:pic>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03691D13-CF04-5029-9D18-A815B8E3AD5C}"/>
                  </a:ext>
                  <a:ext uri="{C183D7F6-B498-43B3-948B-1728B52AA6E4}">
                    <adec:decorative xmlns:adec="http://schemas.microsoft.com/office/drawing/2017/decorative" val="1"/>
                  </a:ext>
                </a:extLst>
              </p14:cNvPr>
              <p14:cNvContentPartPr/>
              <p14:nvPr/>
            </p14:nvContentPartPr>
            <p14:xfrm>
              <a:off x="1007322" y="4375394"/>
              <a:ext cx="230760" cy="36000"/>
            </p14:xfrm>
          </p:contentPart>
        </mc:Choice>
        <mc:Fallback xmlns="">
          <p:pic>
            <p:nvPicPr>
              <p:cNvPr id="21" name="Ink 20">
                <a:extLst>
                  <a:ext uri="{FF2B5EF4-FFF2-40B4-BE49-F238E27FC236}">
                    <a16:creationId xmlns:a16="http://schemas.microsoft.com/office/drawing/2014/main" id="{03691D13-CF04-5029-9D18-A815B8E3AD5C}"/>
                  </a:ext>
                  <a:ext uri="{C183D7F6-B498-43B3-948B-1728B52AA6E4}">
                    <adec:decorative xmlns:adec="http://schemas.microsoft.com/office/drawing/2017/decorative" val="1"/>
                  </a:ext>
                </a:extLst>
              </p:cNvPr>
              <p:cNvPicPr/>
              <p:nvPr/>
            </p:nvPicPr>
            <p:blipFill>
              <a:blip r:embed="rId29"/>
              <a:stretch>
                <a:fillRect/>
              </a:stretch>
            </p:blipFill>
            <p:spPr>
              <a:xfrm>
                <a:off x="989322" y="4357394"/>
                <a:ext cx="266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F6BDE16C-8193-C754-45A2-7ECEBACCE2EA}"/>
                  </a:ext>
                  <a:ext uri="{C183D7F6-B498-43B3-948B-1728B52AA6E4}">
                    <adec:decorative xmlns:adec="http://schemas.microsoft.com/office/drawing/2017/decorative" val="1"/>
                  </a:ext>
                </a:extLst>
              </p14:cNvPr>
              <p14:cNvContentPartPr/>
              <p14:nvPr/>
            </p14:nvContentPartPr>
            <p14:xfrm>
              <a:off x="2627322" y="4374314"/>
              <a:ext cx="288720" cy="31320"/>
            </p14:xfrm>
          </p:contentPart>
        </mc:Choice>
        <mc:Fallback xmlns="">
          <p:pic>
            <p:nvPicPr>
              <p:cNvPr id="22" name="Ink 21">
                <a:extLst>
                  <a:ext uri="{FF2B5EF4-FFF2-40B4-BE49-F238E27FC236}">
                    <a16:creationId xmlns:a16="http://schemas.microsoft.com/office/drawing/2014/main" id="{F6BDE16C-8193-C754-45A2-7ECEBACCE2EA}"/>
                  </a:ext>
                  <a:ext uri="{C183D7F6-B498-43B3-948B-1728B52AA6E4}">
                    <adec:decorative xmlns:adec="http://schemas.microsoft.com/office/drawing/2017/decorative" val="1"/>
                  </a:ext>
                </a:extLst>
              </p:cNvPr>
              <p:cNvPicPr/>
              <p:nvPr/>
            </p:nvPicPr>
            <p:blipFill>
              <a:blip r:embed="rId31"/>
              <a:stretch>
                <a:fillRect/>
              </a:stretch>
            </p:blipFill>
            <p:spPr>
              <a:xfrm>
                <a:off x="2609322" y="4356314"/>
                <a:ext cx="324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3CFAC4A7-EEFC-2EAC-885A-79B0DE47D1BE}"/>
                  </a:ext>
                  <a:ext uri="{C183D7F6-B498-43B3-948B-1728B52AA6E4}">
                    <adec:decorative xmlns:adec="http://schemas.microsoft.com/office/drawing/2017/decorative" val="1"/>
                  </a:ext>
                </a:extLst>
              </p14:cNvPr>
              <p14:cNvContentPartPr/>
              <p14:nvPr/>
            </p14:nvContentPartPr>
            <p14:xfrm>
              <a:off x="2620842" y="4415714"/>
              <a:ext cx="6840" cy="360"/>
            </p14:xfrm>
          </p:contentPart>
        </mc:Choice>
        <mc:Fallback xmlns="">
          <p:pic>
            <p:nvPicPr>
              <p:cNvPr id="23" name="Ink 22">
                <a:extLst>
                  <a:ext uri="{FF2B5EF4-FFF2-40B4-BE49-F238E27FC236}">
                    <a16:creationId xmlns:a16="http://schemas.microsoft.com/office/drawing/2014/main" id="{3CFAC4A7-EEFC-2EAC-885A-79B0DE47D1BE}"/>
                  </a:ext>
                  <a:ext uri="{C183D7F6-B498-43B3-948B-1728B52AA6E4}">
                    <adec:decorative xmlns:adec="http://schemas.microsoft.com/office/drawing/2017/decorative" val="1"/>
                  </a:ext>
                </a:extLst>
              </p:cNvPr>
              <p:cNvPicPr/>
              <p:nvPr/>
            </p:nvPicPr>
            <p:blipFill>
              <a:blip r:embed="rId24"/>
              <a:stretch>
                <a:fillRect/>
              </a:stretch>
            </p:blipFill>
            <p:spPr>
              <a:xfrm>
                <a:off x="2602842" y="4397714"/>
                <a:ext cx="4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0D6BD2D6-007B-E729-094F-74BC02CABDC2}"/>
                  </a:ext>
                  <a:ext uri="{C183D7F6-B498-43B3-948B-1728B52AA6E4}">
                    <adec:decorative xmlns:adec="http://schemas.microsoft.com/office/drawing/2017/decorative" val="1"/>
                  </a:ext>
                </a:extLst>
              </p14:cNvPr>
              <p14:cNvContentPartPr/>
              <p14:nvPr/>
            </p14:nvContentPartPr>
            <p14:xfrm>
              <a:off x="2849082" y="4415714"/>
              <a:ext cx="360" cy="360"/>
            </p14:xfrm>
          </p:contentPart>
        </mc:Choice>
        <mc:Fallback xmlns="">
          <p:pic>
            <p:nvPicPr>
              <p:cNvPr id="24" name="Ink 23">
                <a:extLst>
                  <a:ext uri="{FF2B5EF4-FFF2-40B4-BE49-F238E27FC236}">
                    <a16:creationId xmlns:a16="http://schemas.microsoft.com/office/drawing/2014/main" id="{0D6BD2D6-007B-E729-094F-74BC02CABDC2}"/>
                  </a:ext>
                  <a:ext uri="{C183D7F6-B498-43B3-948B-1728B52AA6E4}">
                    <adec:decorative xmlns:adec="http://schemas.microsoft.com/office/drawing/2017/decorative" val="1"/>
                  </a:ext>
                </a:extLst>
              </p:cNvPr>
              <p:cNvPicPr/>
              <p:nvPr/>
            </p:nvPicPr>
            <p:blipFill>
              <a:blip r:embed="rId21"/>
              <a:stretch>
                <a:fillRect/>
              </a:stretch>
            </p:blipFill>
            <p:spPr>
              <a:xfrm>
                <a:off x="2831082" y="4397714"/>
                <a:ext cx="36000" cy="36000"/>
              </a:xfrm>
              <a:prstGeom prst="rect">
                <a:avLst/>
              </a:prstGeom>
            </p:spPr>
          </p:pic>
        </mc:Fallback>
      </mc:AlternateContent>
      <p:grpSp>
        <p:nvGrpSpPr>
          <p:cNvPr id="25" name="Group 24">
            <a:extLst>
              <a:ext uri="{FF2B5EF4-FFF2-40B4-BE49-F238E27FC236}">
                <a16:creationId xmlns:a16="http://schemas.microsoft.com/office/drawing/2014/main" id="{7E1685F6-96AF-38A8-7BC1-5D0EC3C775BE}"/>
              </a:ext>
              <a:ext uri="{C183D7F6-B498-43B3-948B-1728B52AA6E4}">
                <adec:decorative xmlns:adec="http://schemas.microsoft.com/office/drawing/2017/decorative" val="1"/>
              </a:ext>
            </a:extLst>
          </p:cNvPr>
          <p:cNvGrpSpPr/>
          <p:nvPr/>
        </p:nvGrpSpPr>
        <p:grpSpPr>
          <a:xfrm>
            <a:off x="4236882" y="4381874"/>
            <a:ext cx="239040" cy="54360"/>
            <a:chOff x="4251536" y="4235336"/>
            <a:chExt cx="239040" cy="54360"/>
          </a:xfrm>
        </p:grpSpPr>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007032A9-0B8F-2956-8D1F-4B9F0A45B7CA}"/>
                    </a:ext>
                  </a:extLst>
                </p14:cNvPr>
                <p14:cNvContentPartPr/>
                <p14:nvPr/>
              </p14:nvContentPartPr>
              <p14:xfrm>
                <a:off x="4251536" y="4235336"/>
                <a:ext cx="235800" cy="54360"/>
              </p14:xfrm>
            </p:contentPart>
          </mc:Choice>
          <mc:Fallback xmlns="">
            <p:pic>
              <p:nvPicPr>
                <p:cNvPr id="26" name="Ink 25">
                  <a:extLst>
                    <a:ext uri="{FF2B5EF4-FFF2-40B4-BE49-F238E27FC236}">
                      <a16:creationId xmlns:a16="http://schemas.microsoft.com/office/drawing/2014/main" id="{007032A9-0B8F-2956-8D1F-4B9F0A45B7CA}"/>
                    </a:ext>
                  </a:extLst>
                </p:cNvPr>
                <p:cNvPicPr/>
                <p:nvPr/>
              </p:nvPicPr>
              <p:blipFill>
                <a:blip r:embed="rId35"/>
                <a:stretch>
                  <a:fillRect/>
                </a:stretch>
              </p:blipFill>
              <p:spPr>
                <a:xfrm>
                  <a:off x="4233508" y="4217336"/>
                  <a:ext cx="271494"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12E4DA62-C398-BF39-9B85-B1B27A8A034E}"/>
                    </a:ext>
                  </a:extLst>
                </p14:cNvPr>
                <p14:cNvContentPartPr/>
                <p14:nvPr/>
              </p14:nvContentPartPr>
              <p14:xfrm>
                <a:off x="4289336" y="4261976"/>
                <a:ext cx="201240" cy="21240"/>
              </p14:xfrm>
            </p:contentPart>
          </mc:Choice>
          <mc:Fallback xmlns="">
            <p:pic>
              <p:nvPicPr>
                <p:cNvPr id="27" name="Ink 26">
                  <a:extLst>
                    <a:ext uri="{FF2B5EF4-FFF2-40B4-BE49-F238E27FC236}">
                      <a16:creationId xmlns:a16="http://schemas.microsoft.com/office/drawing/2014/main" id="{12E4DA62-C398-BF39-9B85-B1B27A8A034E}"/>
                    </a:ext>
                  </a:extLst>
                </p:cNvPr>
                <p:cNvPicPr/>
                <p:nvPr/>
              </p:nvPicPr>
              <p:blipFill>
                <a:blip r:embed="rId37"/>
                <a:stretch>
                  <a:fillRect/>
                </a:stretch>
              </p:blipFill>
              <p:spPr>
                <a:xfrm>
                  <a:off x="4271368" y="4243976"/>
                  <a:ext cx="236816" cy="56880"/>
                </a:xfrm>
                <a:prstGeom prst="rect">
                  <a:avLst/>
                </a:prstGeom>
              </p:spPr>
            </p:pic>
          </mc:Fallback>
        </mc:AlternateContent>
      </p:grpSp>
      <p:sp>
        <p:nvSpPr>
          <p:cNvPr id="13" name="Rectangle 12">
            <a:extLst>
              <a:ext uri="{FF2B5EF4-FFF2-40B4-BE49-F238E27FC236}">
                <a16:creationId xmlns:a16="http://schemas.microsoft.com/office/drawing/2014/main" id="{D7C2A438-3E55-AB48-4ADB-0A6BF479320F}"/>
              </a:ext>
              <a:ext uri="{C183D7F6-B498-43B3-948B-1728B52AA6E4}">
                <adec:decorative xmlns:adec="http://schemas.microsoft.com/office/drawing/2017/decorative" val="1"/>
              </a:ext>
            </a:extLst>
          </p:cNvPr>
          <p:cNvSpPr/>
          <p:nvPr/>
        </p:nvSpPr>
        <p:spPr>
          <a:xfrm rot="10800000" flipV="1">
            <a:off x="2033779" y="4094049"/>
            <a:ext cx="3276602" cy="547801"/>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4" name="Picture 3" descr="The pop up window that appears when a state/territorial epidemiologist is completing final reconciliation approvals, highlighting the approve button.">
            <a:extLst>
              <a:ext uri="{FF2B5EF4-FFF2-40B4-BE49-F238E27FC236}">
                <a16:creationId xmlns:a16="http://schemas.microsoft.com/office/drawing/2014/main" id="{D8CB08E2-E390-98B0-71BD-DE3B658BC401}"/>
              </a:ext>
            </a:extLst>
          </p:cNvPr>
          <p:cNvPicPr>
            <a:picLocks noChangeAspect="1"/>
          </p:cNvPicPr>
          <p:nvPr/>
        </p:nvPicPr>
        <p:blipFill>
          <a:blip r:embed="rId38"/>
          <a:stretch>
            <a:fillRect/>
          </a:stretch>
        </p:blipFill>
        <p:spPr>
          <a:xfrm>
            <a:off x="5349178" y="1376679"/>
            <a:ext cx="3041785" cy="3166222"/>
          </a:xfrm>
          <a:prstGeom prst="rect">
            <a:avLst/>
          </a:prstGeom>
        </p:spPr>
      </p:pic>
      <mc:AlternateContent xmlns:mc="http://schemas.openxmlformats.org/markup-compatibility/2006" xmlns:p14="http://schemas.microsoft.com/office/powerpoint/2010/main">
        <mc:Choice Requires="p14">
          <p:contentPart p14:bwMode="auto" r:id="rId39">
            <p14:nvContentPartPr>
              <p14:cNvPr id="6" name="Ink 5">
                <a:extLst>
                  <a:ext uri="{FF2B5EF4-FFF2-40B4-BE49-F238E27FC236}">
                    <a16:creationId xmlns:a16="http://schemas.microsoft.com/office/drawing/2014/main" id="{CD358ABC-5BD7-2ECE-4E18-1442055F54D5}"/>
                  </a:ext>
                  <a:ext uri="{C183D7F6-B498-43B3-948B-1728B52AA6E4}">
                    <adec:decorative xmlns:adec="http://schemas.microsoft.com/office/drawing/2017/decorative" val="1"/>
                  </a:ext>
                </a:extLst>
              </p14:cNvPr>
              <p14:cNvContentPartPr/>
              <p14:nvPr/>
            </p14:nvContentPartPr>
            <p14:xfrm>
              <a:off x="6010739" y="2034300"/>
              <a:ext cx="240480" cy="12240"/>
            </p14:xfrm>
          </p:contentPart>
        </mc:Choice>
        <mc:Fallback xmlns="">
          <p:pic>
            <p:nvPicPr>
              <p:cNvPr id="6" name="Ink 5">
                <a:extLst>
                  <a:ext uri="{FF2B5EF4-FFF2-40B4-BE49-F238E27FC236}">
                    <a16:creationId xmlns:a16="http://schemas.microsoft.com/office/drawing/2014/main" id="{CD358ABC-5BD7-2ECE-4E18-1442055F54D5}"/>
                  </a:ext>
                  <a:ext uri="{C183D7F6-B498-43B3-948B-1728B52AA6E4}">
                    <adec:decorative xmlns:adec="http://schemas.microsoft.com/office/drawing/2017/decorative" val="1"/>
                  </a:ext>
                </a:extLst>
              </p:cNvPr>
              <p:cNvPicPr/>
              <p:nvPr/>
            </p:nvPicPr>
            <p:blipFill>
              <a:blip r:embed="rId7"/>
              <a:stretch>
                <a:fillRect/>
              </a:stretch>
            </p:blipFill>
            <p:spPr>
              <a:xfrm>
                <a:off x="5974739" y="1998300"/>
                <a:ext cx="312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 name="Ink 6">
                <a:extLst>
                  <a:ext uri="{FF2B5EF4-FFF2-40B4-BE49-F238E27FC236}">
                    <a16:creationId xmlns:a16="http://schemas.microsoft.com/office/drawing/2014/main" id="{974FEFDA-2040-F569-43D9-B559303CDA8D}"/>
                  </a:ext>
                  <a:ext uri="{C183D7F6-B498-43B3-948B-1728B52AA6E4}">
                    <adec:decorative xmlns:adec="http://schemas.microsoft.com/office/drawing/2017/decorative" val="1"/>
                  </a:ext>
                </a:extLst>
              </p14:cNvPr>
              <p14:cNvContentPartPr/>
              <p14:nvPr/>
            </p14:nvContentPartPr>
            <p14:xfrm>
              <a:off x="6010739" y="2469900"/>
              <a:ext cx="236160" cy="8280"/>
            </p14:xfrm>
          </p:contentPart>
        </mc:Choice>
        <mc:Fallback xmlns="">
          <p:pic>
            <p:nvPicPr>
              <p:cNvPr id="7" name="Ink 6">
                <a:extLst>
                  <a:ext uri="{FF2B5EF4-FFF2-40B4-BE49-F238E27FC236}">
                    <a16:creationId xmlns:a16="http://schemas.microsoft.com/office/drawing/2014/main" id="{974FEFDA-2040-F569-43D9-B559303CDA8D}"/>
                  </a:ext>
                  <a:ext uri="{C183D7F6-B498-43B3-948B-1728B52AA6E4}">
                    <adec:decorative xmlns:adec="http://schemas.microsoft.com/office/drawing/2017/decorative" val="1"/>
                  </a:ext>
                </a:extLst>
              </p:cNvPr>
              <p:cNvPicPr/>
              <p:nvPr/>
            </p:nvPicPr>
            <p:blipFill>
              <a:blip r:embed="rId9"/>
              <a:stretch>
                <a:fillRect/>
              </a:stretch>
            </p:blipFill>
            <p:spPr>
              <a:xfrm>
                <a:off x="5974794" y="2433900"/>
                <a:ext cx="307691"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 name="Ink 7">
                <a:extLst>
                  <a:ext uri="{FF2B5EF4-FFF2-40B4-BE49-F238E27FC236}">
                    <a16:creationId xmlns:a16="http://schemas.microsoft.com/office/drawing/2014/main" id="{F96DCD9C-5205-80B9-AC81-312CE084E13B}"/>
                  </a:ext>
                  <a:ext uri="{C183D7F6-B498-43B3-948B-1728B52AA6E4}">
                    <adec:decorative xmlns:adec="http://schemas.microsoft.com/office/drawing/2017/decorative" val="1"/>
                  </a:ext>
                </a:extLst>
              </p14:cNvPr>
              <p14:cNvContentPartPr/>
              <p14:nvPr/>
            </p14:nvContentPartPr>
            <p14:xfrm>
              <a:off x="6017219" y="2893620"/>
              <a:ext cx="229320" cy="360"/>
            </p14:xfrm>
          </p:contentPart>
        </mc:Choice>
        <mc:Fallback xmlns="">
          <p:pic>
            <p:nvPicPr>
              <p:cNvPr id="8" name="Ink 7">
                <a:extLst>
                  <a:ext uri="{FF2B5EF4-FFF2-40B4-BE49-F238E27FC236}">
                    <a16:creationId xmlns:a16="http://schemas.microsoft.com/office/drawing/2014/main" id="{F96DCD9C-5205-80B9-AC81-312CE084E13B}"/>
                  </a:ext>
                  <a:ext uri="{C183D7F6-B498-43B3-948B-1728B52AA6E4}">
                    <adec:decorative xmlns:adec="http://schemas.microsoft.com/office/drawing/2017/decorative" val="1"/>
                  </a:ext>
                </a:extLst>
              </p:cNvPr>
              <p:cNvPicPr/>
              <p:nvPr/>
            </p:nvPicPr>
            <p:blipFill>
              <a:blip r:embed="rId11"/>
              <a:stretch>
                <a:fillRect/>
              </a:stretch>
            </p:blipFill>
            <p:spPr>
              <a:xfrm>
                <a:off x="5981275" y="2857620"/>
                <a:ext cx="300848"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 name="Ink 8">
                <a:extLst>
                  <a:ext uri="{FF2B5EF4-FFF2-40B4-BE49-F238E27FC236}">
                    <a16:creationId xmlns:a16="http://schemas.microsoft.com/office/drawing/2014/main" id="{C3E0F43A-F2D2-9BE1-075A-557ABEC923A2}"/>
                  </a:ext>
                  <a:ext uri="{C183D7F6-B498-43B3-948B-1728B52AA6E4}">
                    <adec:decorative xmlns:adec="http://schemas.microsoft.com/office/drawing/2017/decorative" val="1"/>
                  </a:ext>
                </a:extLst>
              </p14:cNvPr>
              <p14:cNvContentPartPr/>
              <p14:nvPr/>
            </p14:nvContentPartPr>
            <p14:xfrm>
              <a:off x="6010739" y="3296820"/>
              <a:ext cx="245520" cy="20520"/>
            </p14:xfrm>
          </p:contentPart>
        </mc:Choice>
        <mc:Fallback xmlns="">
          <p:pic>
            <p:nvPicPr>
              <p:cNvPr id="9" name="Ink 8">
                <a:extLst>
                  <a:ext uri="{FF2B5EF4-FFF2-40B4-BE49-F238E27FC236}">
                    <a16:creationId xmlns:a16="http://schemas.microsoft.com/office/drawing/2014/main" id="{C3E0F43A-F2D2-9BE1-075A-557ABEC923A2}"/>
                  </a:ext>
                  <a:ext uri="{C183D7F6-B498-43B3-948B-1728B52AA6E4}">
                    <adec:decorative xmlns:adec="http://schemas.microsoft.com/office/drawing/2017/decorative" val="1"/>
                  </a:ext>
                </a:extLst>
              </p:cNvPr>
              <p:cNvPicPr/>
              <p:nvPr/>
            </p:nvPicPr>
            <p:blipFill>
              <a:blip r:embed="rId13"/>
              <a:stretch>
                <a:fillRect/>
              </a:stretch>
            </p:blipFill>
            <p:spPr>
              <a:xfrm>
                <a:off x="5974739" y="3260820"/>
                <a:ext cx="317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Ink 9">
                <a:extLst>
                  <a:ext uri="{FF2B5EF4-FFF2-40B4-BE49-F238E27FC236}">
                    <a16:creationId xmlns:a16="http://schemas.microsoft.com/office/drawing/2014/main" id="{A4DC7B34-D6F8-FE97-4715-214FB09C2E37}"/>
                  </a:ext>
                  <a:ext uri="{C183D7F6-B498-43B3-948B-1728B52AA6E4}">
                    <adec:decorative xmlns:adec="http://schemas.microsoft.com/office/drawing/2017/decorative" val="1"/>
                  </a:ext>
                </a:extLst>
              </p14:cNvPr>
              <p14:cNvContentPartPr/>
              <p14:nvPr/>
            </p14:nvContentPartPr>
            <p14:xfrm>
              <a:off x="6024059" y="3713700"/>
              <a:ext cx="221040" cy="360"/>
            </p14:xfrm>
          </p:contentPart>
        </mc:Choice>
        <mc:Fallback xmlns="">
          <p:pic>
            <p:nvPicPr>
              <p:cNvPr id="10" name="Ink 9">
                <a:extLst>
                  <a:ext uri="{FF2B5EF4-FFF2-40B4-BE49-F238E27FC236}">
                    <a16:creationId xmlns:a16="http://schemas.microsoft.com/office/drawing/2014/main" id="{A4DC7B34-D6F8-FE97-4715-214FB09C2E37}"/>
                  </a:ext>
                  <a:ext uri="{C183D7F6-B498-43B3-948B-1728B52AA6E4}">
                    <adec:decorative xmlns:adec="http://schemas.microsoft.com/office/drawing/2017/decorative" val="1"/>
                  </a:ext>
                </a:extLst>
              </p:cNvPr>
              <p:cNvPicPr/>
              <p:nvPr/>
            </p:nvPicPr>
            <p:blipFill>
              <a:blip r:embed="rId15"/>
              <a:stretch>
                <a:fillRect/>
              </a:stretch>
            </p:blipFill>
            <p:spPr>
              <a:xfrm>
                <a:off x="5988059" y="3677700"/>
                <a:ext cx="292680" cy="72000"/>
              </a:xfrm>
              <a:prstGeom prst="rect">
                <a:avLst/>
              </a:prstGeom>
            </p:spPr>
          </p:pic>
        </mc:Fallback>
      </mc:AlternateContent>
      <p:sp>
        <p:nvSpPr>
          <p:cNvPr id="5" name="Rectangle 4">
            <a:extLst>
              <a:ext uri="{FF2B5EF4-FFF2-40B4-BE49-F238E27FC236}">
                <a16:creationId xmlns:a16="http://schemas.microsoft.com/office/drawing/2014/main" id="{99A431DA-38F0-B9B3-669C-873389CB8553}"/>
              </a:ext>
              <a:ext uri="{C183D7F6-B498-43B3-948B-1728B52AA6E4}">
                <adec:decorative xmlns:adec="http://schemas.microsoft.com/office/drawing/2017/decorative" val="1"/>
              </a:ext>
            </a:extLst>
          </p:cNvPr>
          <p:cNvSpPr/>
          <p:nvPr/>
        </p:nvSpPr>
        <p:spPr>
          <a:xfrm rot="10800000" flipV="1">
            <a:off x="7866527" y="4313628"/>
            <a:ext cx="463924" cy="22927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9" name="TextBox 7">
            <a:extLst>
              <a:ext uri="{FF2B5EF4-FFF2-40B4-BE49-F238E27FC236}">
                <a16:creationId xmlns:a16="http://schemas.microsoft.com/office/drawing/2014/main" id="{CE4402C9-CA24-2023-6DB2-EFEB2F52A25D}"/>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32</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062277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8B595C-2B77-F808-2B53-6B1ECAD1B68C}"/>
              </a:ext>
            </a:extLst>
          </p:cNvPr>
          <p:cNvSpPr>
            <a:spLocks noGrp="1"/>
          </p:cNvSpPr>
          <p:nvPr>
            <p:ph type="title"/>
          </p:nvPr>
        </p:nvSpPr>
        <p:spPr/>
        <p:txBody>
          <a:bodyPr lIns="91440" tIns="45720" rIns="91440" bIns="45720" anchor="b" anchorCtr="0"/>
          <a:lstStyle/>
          <a:p>
            <a:pPr>
              <a:lnSpc>
                <a:spcPct val="68681"/>
              </a:lnSpc>
            </a:pPr>
            <a:r>
              <a:rPr lang="en-US"/>
              <a:t>MVPS Help: User Guides and Job Aids</a:t>
            </a:r>
          </a:p>
        </p:txBody>
      </p:sp>
      <p:sp>
        <p:nvSpPr>
          <p:cNvPr id="2" name="Text Placeholder 1">
            <a:extLst>
              <a:ext uri="{FF2B5EF4-FFF2-40B4-BE49-F238E27FC236}">
                <a16:creationId xmlns:a16="http://schemas.microsoft.com/office/drawing/2014/main" id="{A2B36AB9-AA3F-38C2-B627-3B02959734D4}"/>
              </a:ext>
            </a:extLst>
          </p:cNvPr>
          <p:cNvSpPr>
            <a:spLocks noGrp="1"/>
          </p:cNvSpPr>
          <p:nvPr>
            <p:ph type="body" sz="quarter" idx="10"/>
          </p:nvPr>
        </p:nvSpPr>
        <p:spPr/>
        <p:txBody>
          <a:bodyPr/>
          <a:lstStyle/>
          <a:p>
            <a:pPr>
              <a:lnSpc>
                <a:spcPct val="100000"/>
              </a:lnSpc>
            </a:pPr>
            <a:r>
              <a:rPr lang="en-US" dirty="0"/>
              <a:t>The Help Center in the MVPS portal has several user guides and job aids available to assist you with the reconciliation process and with general MVPS use.</a:t>
            </a:r>
            <a:endParaRPr lang="en-US" dirty="0">
              <a:cs typeface="Calibri" panose="020F0502020204030204" pitchFamily="34" charset="0"/>
            </a:endParaRPr>
          </a:p>
          <a:p>
            <a:pPr>
              <a:lnSpc>
                <a:spcPct val="100000"/>
              </a:lnSpc>
            </a:pPr>
            <a:r>
              <a:rPr lang="en-US" dirty="0"/>
              <a:t>The Help Center may be found by:</a:t>
            </a:r>
            <a:endParaRPr lang="en-US" dirty="0">
              <a:cs typeface="Calibri" panose="020F0502020204030204" pitchFamily="34" charset="0"/>
            </a:endParaRPr>
          </a:p>
          <a:p>
            <a:pPr lvl="1" indent="-169545">
              <a:lnSpc>
                <a:spcPct val="100000"/>
              </a:lnSpc>
            </a:pPr>
            <a:r>
              <a:rPr lang="en-US" dirty="0"/>
              <a:t>Clicking Help in the top right corner:</a:t>
            </a:r>
            <a:endParaRPr lang="en-US" dirty="0">
              <a:cs typeface="Calibri" panose="020F0502020204030204" pitchFamily="34" charset="0"/>
            </a:endParaRPr>
          </a:p>
          <a:p>
            <a:pPr lvl="1" indent="-169545">
              <a:lnSpc>
                <a:spcPct val="100000"/>
              </a:lnSpc>
            </a:pPr>
            <a:endParaRPr lang="en-US" dirty="0">
              <a:cs typeface="Calibri" panose="020F0502020204030204" pitchFamily="34" charset="0"/>
            </a:endParaRPr>
          </a:p>
          <a:p>
            <a:pPr lvl="1" indent="-169545">
              <a:lnSpc>
                <a:spcPct val="100000"/>
              </a:lnSpc>
            </a:pPr>
            <a:endParaRPr lang="en-US" dirty="0">
              <a:cs typeface="Calibri" panose="020F0502020204030204" pitchFamily="34" charset="0"/>
            </a:endParaRPr>
          </a:p>
          <a:p>
            <a:pPr lvl="1" indent="-169545">
              <a:lnSpc>
                <a:spcPct val="100000"/>
              </a:lnSpc>
            </a:pPr>
            <a:r>
              <a:rPr lang="en-US" dirty="0"/>
              <a:t>Clicking Help Center in the bottom toolbar:</a:t>
            </a:r>
            <a:endParaRPr lang="en-US" dirty="0">
              <a:cs typeface="Calibri" panose="020F0502020204030204" pitchFamily="34" charset="0"/>
            </a:endParaRPr>
          </a:p>
          <a:p>
            <a:pPr>
              <a:lnSpc>
                <a:spcPct val="100000"/>
              </a:lnSpc>
            </a:pPr>
            <a:endParaRPr lang="en-US" dirty="0">
              <a:cs typeface="Calibri" panose="020F0502020204030204" pitchFamily="34" charset="0"/>
            </a:endParaRPr>
          </a:p>
        </p:txBody>
      </p:sp>
      <p:pic>
        <p:nvPicPr>
          <p:cNvPr id="4" name="Picture 3" descr="A portion of the top toolbar in MVPS showing the location of the Help Center link.">
            <a:extLst>
              <a:ext uri="{FF2B5EF4-FFF2-40B4-BE49-F238E27FC236}">
                <a16:creationId xmlns:a16="http://schemas.microsoft.com/office/drawing/2014/main" id="{8A298ED9-FACC-974C-6AA7-52AC0F8ABAAA}"/>
              </a:ext>
            </a:extLst>
          </p:cNvPr>
          <p:cNvPicPr>
            <a:picLocks noChangeAspect="1"/>
          </p:cNvPicPr>
          <p:nvPr/>
        </p:nvPicPr>
        <p:blipFill>
          <a:blip r:embed="rId3"/>
          <a:stretch>
            <a:fillRect/>
          </a:stretch>
        </p:blipFill>
        <p:spPr>
          <a:xfrm>
            <a:off x="1803700" y="3169413"/>
            <a:ext cx="5536600" cy="378478"/>
          </a:xfrm>
          <a:prstGeom prst="rect">
            <a:avLst/>
          </a:prstGeom>
          <a:ln>
            <a:solidFill>
              <a:schemeClr val="accent6"/>
            </a:solidFill>
          </a:ln>
        </p:spPr>
      </p:pic>
      <p:pic>
        <p:nvPicPr>
          <p:cNvPr id="5" name="Picture 4" descr="A portion of the bottom toolbar in MVPS showing the Help Center link.">
            <a:extLst>
              <a:ext uri="{FF2B5EF4-FFF2-40B4-BE49-F238E27FC236}">
                <a16:creationId xmlns:a16="http://schemas.microsoft.com/office/drawing/2014/main" id="{E99DCF0B-FE6A-CE14-76DF-B6E936AB7B99}"/>
              </a:ext>
            </a:extLst>
          </p:cNvPr>
          <p:cNvPicPr>
            <a:picLocks noChangeAspect="1"/>
          </p:cNvPicPr>
          <p:nvPr/>
        </p:nvPicPr>
        <p:blipFill>
          <a:blip r:embed="rId4"/>
          <a:stretch>
            <a:fillRect/>
          </a:stretch>
        </p:blipFill>
        <p:spPr>
          <a:xfrm>
            <a:off x="1651206" y="4073916"/>
            <a:ext cx="5841588" cy="429528"/>
          </a:xfrm>
          <a:prstGeom prst="rect">
            <a:avLst/>
          </a:prstGeom>
        </p:spPr>
      </p:pic>
      <p:grpSp>
        <p:nvGrpSpPr>
          <p:cNvPr id="6" name="Group 5">
            <a:extLst>
              <a:ext uri="{FF2B5EF4-FFF2-40B4-BE49-F238E27FC236}">
                <a16:creationId xmlns:a16="http://schemas.microsoft.com/office/drawing/2014/main" id="{71B05226-73A8-D134-D3EA-CFCD65549912}"/>
              </a:ext>
              <a:ext uri="{C183D7F6-B498-43B3-948B-1728B52AA6E4}">
                <adec:decorative xmlns:adec="http://schemas.microsoft.com/office/drawing/2017/decorative" val="1"/>
              </a:ext>
            </a:extLst>
          </p:cNvPr>
          <p:cNvGrpSpPr/>
          <p:nvPr/>
        </p:nvGrpSpPr>
        <p:grpSpPr>
          <a:xfrm>
            <a:off x="6231769" y="3320160"/>
            <a:ext cx="424080" cy="34200"/>
            <a:chOff x="6239096" y="3092336"/>
            <a:chExt cx="424080" cy="3420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D981210D-2CAC-3DF8-E22F-5C79F675C8CA}"/>
                    </a:ext>
                  </a:extLst>
                </p14:cNvPr>
                <p14:cNvContentPartPr/>
                <p14:nvPr/>
              </p14:nvContentPartPr>
              <p14:xfrm>
                <a:off x="6239096" y="3096296"/>
                <a:ext cx="7200" cy="23760"/>
              </p14:xfrm>
            </p:contentPart>
          </mc:Choice>
          <mc:Fallback xmlns="">
            <p:pic>
              <p:nvPicPr>
                <p:cNvPr id="7" name="Ink 6">
                  <a:extLst>
                    <a:ext uri="{FF2B5EF4-FFF2-40B4-BE49-F238E27FC236}">
                      <a16:creationId xmlns:a16="http://schemas.microsoft.com/office/drawing/2014/main" id="{D981210D-2CAC-3DF8-E22F-5C79F675C8CA}"/>
                    </a:ext>
                  </a:extLst>
                </p:cNvPr>
                <p:cNvPicPr/>
                <p:nvPr/>
              </p:nvPicPr>
              <p:blipFill>
                <a:blip r:embed="rId6"/>
                <a:stretch>
                  <a:fillRect/>
                </a:stretch>
              </p:blipFill>
              <p:spPr>
                <a:xfrm>
                  <a:off x="6176096" y="3033296"/>
                  <a:ext cx="132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E4593B2-5E58-9872-4B26-0189427A8A8D}"/>
                    </a:ext>
                  </a:extLst>
                </p14:cNvPr>
                <p14:cNvContentPartPr/>
                <p14:nvPr/>
              </p14:nvContentPartPr>
              <p14:xfrm>
                <a:off x="6333416" y="3099176"/>
                <a:ext cx="360" cy="360"/>
              </p14:xfrm>
            </p:contentPart>
          </mc:Choice>
          <mc:Fallback xmlns="">
            <p:pic>
              <p:nvPicPr>
                <p:cNvPr id="8" name="Ink 7">
                  <a:extLst>
                    <a:ext uri="{FF2B5EF4-FFF2-40B4-BE49-F238E27FC236}">
                      <a16:creationId xmlns:a16="http://schemas.microsoft.com/office/drawing/2014/main" id="{2E4593B2-5E58-9872-4B26-0189427A8A8D}"/>
                    </a:ext>
                  </a:extLst>
                </p:cNvPr>
                <p:cNvPicPr/>
                <p:nvPr/>
              </p:nvPicPr>
              <p:blipFill>
                <a:blip r:embed="rId8"/>
                <a:stretch>
                  <a:fillRect/>
                </a:stretch>
              </p:blipFill>
              <p:spPr>
                <a:xfrm>
                  <a:off x="6270416" y="303617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910AC5B8-79B5-FD45-0DC2-2D5F3457BB98}"/>
                    </a:ext>
                  </a:extLst>
                </p14:cNvPr>
                <p14:cNvContentPartPr/>
                <p14:nvPr/>
              </p14:nvContentPartPr>
              <p14:xfrm>
                <a:off x="6433856" y="3092336"/>
                <a:ext cx="360" cy="360"/>
              </p14:xfrm>
            </p:contentPart>
          </mc:Choice>
          <mc:Fallback xmlns="">
            <p:pic>
              <p:nvPicPr>
                <p:cNvPr id="9" name="Ink 8">
                  <a:extLst>
                    <a:ext uri="{FF2B5EF4-FFF2-40B4-BE49-F238E27FC236}">
                      <a16:creationId xmlns:a16="http://schemas.microsoft.com/office/drawing/2014/main" id="{910AC5B8-79B5-FD45-0DC2-2D5F3457BB98}"/>
                    </a:ext>
                  </a:extLst>
                </p:cNvPr>
                <p:cNvPicPr/>
                <p:nvPr/>
              </p:nvPicPr>
              <p:blipFill>
                <a:blip r:embed="rId8"/>
                <a:stretch>
                  <a:fillRect/>
                </a:stretch>
              </p:blipFill>
              <p:spPr>
                <a:xfrm>
                  <a:off x="6370856" y="302933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8C4690C1-D869-1660-F7BC-E2C7DD3254AA}"/>
                    </a:ext>
                  </a:extLst>
                </p14:cNvPr>
                <p14:cNvContentPartPr/>
                <p14:nvPr/>
              </p14:nvContentPartPr>
              <p14:xfrm>
                <a:off x="6508376" y="3092336"/>
                <a:ext cx="360" cy="360"/>
              </p14:xfrm>
            </p:contentPart>
          </mc:Choice>
          <mc:Fallback xmlns="">
            <p:pic>
              <p:nvPicPr>
                <p:cNvPr id="10" name="Ink 9">
                  <a:extLst>
                    <a:ext uri="{FF2B5EF4-FFF2-40B4-BE49-F238E27FC236}">
                      <a16:creationId xmlns:a16="http://schemas.microsoft.com/office/drawing/2014/main" id="{8C4690C1-D869-1660-F7BC-E2C7DD3254AA}"/>
                    </a:ext>
                  </a:extLst>
                </p:cNvPr>
                <p:cNvPicPr/>
                <p:nvPr/>
              </p:nvPicPr>
              <p:blipFill>
                <a:blip r:embed="rId8"/>
                <a:stretch>
                  <a:fillRect/>
                </a:stretch>
              </p:blipFill>
              <p:spPr>
                <a:xfrm>
                  <a:off x="6445376" y="302933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5F974909-0AB8-17B8-274A-7A86E03C5DD7}"/>
                    </a:ext>
                  </a:extLst>
                </p14:cNvPr>
                <p14:cNvContentPartPr/>
                <p14:nvPr/>
              </p14:nvContentPartPr>
              <p14:xfrm>
                <a:off x="6595496" y="3092336"/>
                <a:ext cx="360" cy="360"/>
              </p14:xfrm>
            </p:contentPart>
          </mc:Choice>
          <mc:Fallback xmlns="">
            <p:pic>
              <p:nvPicPr>
                <p:cNvPr id="11" name="Ink 10">
                  <a:extLst>
                    <a:ext uri="{FF2B5EF4-FFF2-40B4-BE49-F238E27FC236}">
                      <a16:creationId xmlns:a16="http://schemas.microsoft.com/office/drawing/2014/main" id="{5F974909-0AB8-17B8-274A-7A86E03C5DD7}"/>
                    </a:ext>
                  </a:extLst>
                </p:cNvPr>
                <p:cNvPicPr/>
                <p:nvPr/>
              </p:nvPicPr>
              <p:blipFill>
                <a:blip r:embed="rId8"/>
                <a:stretch>
                  <a:fillRect/>
                </a:stretch>
              </p:blipFill>
              <p:spPr>
                <a:xfrm>
                  <a:off x="6532496" y="302933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99BD7BB0-4475-8531-1B1E-1FA941249F21}"/>
                    </a:ext>
                  </a:extLst>
                </p14:cNvPr>
                <p14:cNvContentPartPr/>
                <p14:nvPr/>
              </p14:nvContentPartPr>
              <p14:xfrm>
                <a:off x="6649136" y="3092336"/>
                <a:ext cx="360" cy="360"/>
              </p14:xfrm>
            </p:contentPart>
          </mc:Choice>
          <mc:Fallback xmlns="">
            <p:pic>
              <p:nvPicPr>
                <p:cNvPr id="12" name="Ink 11">
                  <a:extLst>
                    <a:ext uri="{FF2B5EF4-FFF2-40B4-BE49-F238E27FC236}">
                      <a16:creationId xmlns:a16="http://schemas.microsoft.com/office/drawing/2014/main" id="{99BD7BB0-4475-8531-1B1E-1FA941249F21}"/>
                    </a:ext>
                  </a:extLst>
                </p:cNvPr>
                <p:cNvPicPr/>
                <p:nvPr/>
              </p:nvPicPr>
              <p:blipFill>
                <a:blip r:embed="rId8"/>
                <a:stretch>
                  <a:fillRect/>
                </a:stretch>
              </p:blipFill>
              <p:spPr>
                <a:xfrm>
                  <a:off x="6586136" y="302933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9F7E058E-7703-6A48-5985-934EBF95B62B}"/>
                    </a:ext>
                  </a:extLst>
                </p14:cNvPr>
                <p14:cNvContentPartPr/>
                <p14:nvPr/>
              </p14:nvContentPartPr>
              <p14:xfrm>
                <a:off x="6662816" y="3126176"/>
                <a:ext cx="360" cy="360"/>
              </p14:xfrm>
            </p:contentPart>
          </mc:Choice>
          <mc:Fallback xmlns="">
            <p:pic>
              <p:nvPicPr>
                <p:cNvPr id="13" name="Ink 12">
                  <a:extLst>
                    <a:ext uri="{FF2B5EF4-FFF2-40B4-BE49-F238E27FC236}">
                      <a16:creationId xmlns:a16="http://schemas.microsoft.com/office/drawing/2014/main" id="{9F7E058E-7703-6A48-5985-934EBF95B62B}"/>
                    </a:ext>
                  </a:extLst>
                </p:cNvPr>
                <p:cNvPicPr/>
                <p:nvPr/>
              </p:nvPicPr>
              <p:blipFill>
                <a:blip r:embed="rId8"/>
                <a:stretch>
                  <a:fillRect/>
                </a:stretch>
              </p:blipFill>
              <p:spPr>
                <a:xfrm>
                  <a:off x="6599816" y="3063176"/>
                  <a:ext cx="126000" cy="126000"/>
                </a:xfrm>
                <a:prstGeom prst="rect">
                  <a:avLst/>
                </a:prstGeom>
              </p:spPr>
            </p:pic>
          </mc:Fallback>
        </mc:AlternateContent>
      </p:grpSp>
      <p:sp>
        <p:nvSpPr>
          <p:cNvPr id="16" name="TextBox 7">
            <a:extLst>
              <a:ext uri="{FF2B5EF4-FFF2-40B4-BE49-F238E27FC236}">
                <a16:creationId xmlns:a16="http://schemas.microsoft.com/office/drawing/2014/main" id="{E38E5444-0C7E-8902-04E6-2CBF27BF5C5C}"/>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33</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04992513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1BF6D-91E5-1675-FFB4-BE86B1B14411}"/>
              </a:ext>
            </a:extLst>
          </p:cNvPr>
          <p:cNvSpPr>
            <a:spLocks noGrp="1"/>
          </p:cNvSpPr>
          <p:nvPr>
            <p:ph type="title"/>
          </p:nvPr>
        </p:nvSpPr>
        <p:spPr/>
        <p:txBody>
          <a:bodyPr lIns="91440" tIns="45720" rIns="91440" bIns="45720" anchor="b" anchorCtr="0"/>
          <a:lstStyle/>
          <a:p>
            <a:pPr>
              <a:lnSpc>
                <a:spcPct val="68681"/>
              </a:lnSpc>
            </a:pPr>
            <a:r>
              <a:rPr lang="en-US" dirty="0"/>
              <a:t>MVPS Help: User Guides and Job Aids(2)</a:t>
            </a:r>
          </a:p>
        </p:txBody>
      </p:sp>
      <p:sp>
        <p:nvSpPr>
          <p:cNvPr id="2" name="Text Placeholder 1">
            <a:extLst>
              <a:ext uri="{FF2B5EF4-FFF2-40B4-BE49-F238E27FC236}">
                <a16:creationId xmlns:a16="http://schemas.microsoft.com/office/drawing/2014/main" id="{1E00ED6C-2490-CDCD-B5DC-E05CAEB5814E}"/>
              </a:ext>
            </a:extLst>
          </p:cNvPr>
          <p:cNvSpPr>
            <a:spLocks noGrp="1"/>
          </p:cNvSpPr>
          <p:nvPr>
            <p:ph type="body" sz="quarter" idx="10"/>
          </p:nvPr>
        </p:nvSpPr>
        <p:spPr>
          <a:xfrm>
            <a:off x="449873" y="1288756"/>
            <a:ext cx="8229600" cy="3132350"/>
          </a:xfrm>
        </p:spPr>
        <p:txBody>
          <a:bodyPr/>
          <a:lstStyle/>
          <a:p>
            <a:pPr>
              <a:lnSpc>
                <a:spcPct val="100000"/>
              </a:lnSpc>
            </a:pPr>
            <a:r>
              <a:rPr lang="en-US"/>
              <a:t>Two reconciliation-specific guides are available:</a:t>
            </a:r>
            <a:endParaRPr lang="en-US">
              <a:cs typeface="Calibri" panose="020F0502020204030204" pitchFamily="34" charset="0"/>
            </a:endParaRPr>
          </a:p>
          <a:p>
            <a:pPr lvl="1" indent="-169545">
              <a:lnSpc>
                <a:spcPct val="100000"/>
              </a:lnSpc>
            </a:pPr>
            <a:r>
              <a:rPr lang="en-US"/>
              <a:t>General user guide walking through the full reconciliation process.</a:t>
            </a:r>
            <a:endParaRPr lang="en-US">
              <a:cs typeface="Calibri" panose="020F0502020204030204" pitchFamily="34" charset="0"/>
            </a:endParaRPr>
          </a:p>
          <a:p>
            <a:pPr lvl="1" indent="-169545">
              <a:lnSpc>
                <a:spcPct val="100000"/>
              </a:lnSpc>
            </a:pPr>
            <a:r>
              <a:rPr lang="en-US"/>
              <a:t>State/Territorial Epidemiologist guide walking through tasks specific to the final approval process.</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4" name="Picture 3" descr="The Help Center page in MVPS highlighting links to the Reconciliation Process user Guide and the Reconciliation Guide for State and Territorial Epidemiologists.">
            <a:extLst>
              <a:ext uri="{FF2B5EF4-FFF2-40B4-BE49-F238E27FC236}">
                <a16:creationId xmlns:a16="http://schemas.microsoft.com/office/drawing/2014/main" id="{1721293D-5B93-245A-E7EB-E659CE4894A3}"/>
              </a:ext>
            </a:extLst>
          </p:cNvPr>
          <p:cNvPicPr>
            <a:picLocks noChangeAspect="1"/>
          </p:cNvPicPr>
          <p:nvPr/>
        </p:nvPicPr>
        <p:blipFill>
          <a:blip r:embed="rId3"/>
          <a:stretch>
            <a:fillRect/>
          </a:stretch>
        </p:blipFill>
        <p:spPr>
          <a:xfrm>
            <a:off x="1470772" y="2638551"/>
            <a:ext cx="6202456" cy="2354741"/>
          </a:xfrm>
          <a:prstGeom prst="rect">
            <a:avLst/>
          </a:prstGeom>
          <a:ln>
            <a:solidFill>
              <a:schemeClr val="accent6"/>
            </a:solidFill>
          </a:ln>
        </p:spPr>
      </p:pic>
      <p:sp>
        <p:nvSpPr>
          <p:cNvPr id="5" name="Rectangle 4">
            <a:extLst>
              <a:ext uri="{FF2B5EF4-FFF2-40B4-BE49-F238E27FC236}">
                <a16:creationId xmlns:a16="http://schemas.microsoft.com/office/drawing/2014/main" id="{F6D85C78-4DA3-778D-FFAF-EBB49154C24D}"/>
              </a:ext>
              <a:ext uri="{C183D7F6-B498-43B3-948B-1728B52AA6E4}">
                <adec:decorative xmlns:adec="http://schemas.microsoft.com/office/drawing/2017/decorative" val="1"/>
              </a:ext>
            </a:extLst>
          </p:cNvPr>
          <p:cNvSpPr/>
          <p:nvPr/>
        </p:nvSpPr>
        <p:spPr>
          <a:xfrm rot="10800000" flipV="1">
            <a:off x="4572000" y="3950378"/>
            <a:ext cx="3101228" cy="103313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TextBox 7">
            <a:extLst>
              <a:ext uri="{FF2B5EF4-FFF2-40B4-BE49-F238E27FC236}">
                <a16:creationId xmlns:a16="http://schemas.microsoft.com/office/drawing/2014/main" id="{6BD54A6D-EE37-022F-541F-64AD30E11C09}"/>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34</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05722295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29803D-F528-7CD4-990A-3AB39BB79B33}"/>
              </a:ext>
            </a:extLst>
          </p:cNvPr>
          <p:cNvSpPr>
            <a:spLocks noGrp="1"/>
          </p:cNvSpPr>
          <p:nvPr>
            <p:ph type="title"/>
          </p:nvPr>
        </p:nvSpPr>
        <p:spPr/>
        <p:txBody>
          <a:bodyPr lIns="91440" tIns="45720" rIns="91440" bIns="45720" anchor="b" anchorCtr="0"/>
          <a:lstStyle/>
          <a:p>
            <a:pPr>
              <a:lnSpc>
                <a:spcPct val="68681"/>
              </a:lnSpc>
            </a:pPr>
            <a:r>
              <a:rPr lang="en-US" dirty="0"/>
              <a:t>MVPS Help: User Guides and Job Aids(3)</a:t>
            </a:r>
          </a:p>
        </p:txBody>
      </p:sp>
      <p:sp>
        <p:nvSpPr>
          <p:cNvPr id="2" name="Text Placeholder 1">
            <a:extLst>
              <a:ext uri="{FF2B5EF4-FFF2-40B4-BE49-F238E27FC236}">
                <a16:creationId xmlns:a16="http://schemas.microsoft.com/office/drawing/2014/main" id="{2822262C-FB6A-A15D-4F55-C4772BA63C5F}"/>
              </a:ext>
            </a:extLst>
          </p:cNvPr>
          <p:cNvSpPr>
            <a:spLocks noGrp="1"/>
          </p:cNvSpPr>
          <p:nvPr>
            <p:ph type="body" sz="quarter" idx="10"/>
          </p:nvPr>
        </p:nvSpPr>
        <p:spPr/>
        <p:txBody>
          <a:bodyPr/>
          <a:lstStyle/>
          <a:p>
            <a:pPr>
              <a:lnSpc>
                <a:spcPct val="100000"/>
              </a:lnSpc>
            </a:pPr>
            <a:r>
              <a:rPr lang="en-US"/>
              <a:t>The reconciliation user guides are also available under Documentation in the main Reconciliation screen, along with:</a:t>
            </a:r>
            <a:endParaRPr lang="en-US">
              <a:cs typeface="Calibri" panose="020F0502020204030204" pitchFamily="34" charset="0"/>
            </a:endParaRPr>
          </a:p>
          <a:p>
            <a:pPr lvl="1" indent="-169545">
              <a:lnSpc>
                <a:spcPct val="100000"/>
              </a:lnSpc>
            </a:pPr>
            <a:r>
              <a:rPr lang="en-US"/>
              <a:t>Reconciliation calendar</a:t>
            </a:r>
            <a:endParaRPr lang="en-US">
              <a:cs typeface="Calibri" panose="020F0502020204030204" pitchFamily="34" charset="0"/>
            </a:endParaRPr>
          </a:p>
          <a:p>
            <a:pPr lvl="1" indent="-169545">
              <a:lnSpc>
                <a:spcPct val="100000"/>
              </a:lnSpc>
            </a:pPr>
            <a:r>
              <a:rPr lang="en-US"/>
              <a:t>Event code list</a:t>
            </a:r>
            <a:endParaRPr lang="en-US">
              <a:cs typeface="Calibri" panose="020F0502020204030204" pitchFamily="34" charset="0"/>
            </a:endParaRPr>
          </a:p>
          <a:p>
            <a:pPr lvl="1" indent="-169545">
              <a:lnSpc>
                <a:spcPct val="100000"/>
              </a:lnSpc>
            </a:pPr>
            <a:r>
              <a:rPr lang="en-US"/>
              <a:t>MMWR weeks </a:t>
            </a:r>
            <a:endParaRPr lang="en-US">
              <a:cs typeface="Calibri" panose="020F0502020204030204" pitchFamily="34" charset="0"/>
            </a:endParaRPr>
          </a:p>
          <a:p>
            <a:pPr lvl="1" indent="-169545">
              <a:lnSpc>
                <a:spcPct val="100000"/>
              </a:lnSpc>
            </a:pPr>
            <a:r>
              <a:rPr lang="en-US"/>
              <a:t>Table instructions</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4" name="Picture 3" descr="A portion of the reconciliation landing page highlighting a Documentation menu with links to reconciliation documentation.">
            <a:extLst>
              <a:ext uri="{FF2B5EF4-FFF2-40B4-BE49-F238E27FC236}">
                <a16:creationId xmlns:a16="http://schemas.microsoft.com/office/drawing/2014/main" id="{97B1FE2D-7BED-34F6-13D0-9F5F3245D707}"/>
              </a:ext>
            </a:extLst>
          </p:cNvPr>
          <p:cNvPicPr>
            <a:picLocks noChangeAspect="1"/>
          </p:cNvPicPr>
          <p:nvPr/>
        </p:nvPicPr>
        <p:blipFill>
          <a:blip r:embed="rId3"/>
          <a:stretch>
            <a:fillRect/>
          </a:stretch>
        </p:blipFill>
        <p:spPr>
          <a:xfrm>
            <a:off x="0" y="3372175"/>
            <a:ext cx="9144000" cy="1287808"/>
          </a:xfrm>
          <a:prstGeom prst="rect">
            <a:avLst/>
          </a:prstGeom>
          <a:ln>
            <a:solidFill>
              <a:schemeClr val="accent6"/>
            </a:solidFill>
          </a:ln>
        </p:spPr>
      </p:pic>
      <p:sp>
        <p:nvSpPr>
          <p:cNvPr id="5" name="Rectangle 4">
            <a:extLst>
              <a:ext uri="{FF2B5EF4-FFF2-40B4-BE49-F238E27FC236}">
                <a16:creationId xmlns:a16="http://schemas.microsoft.com/office/drawing/2014/main" id="{64D8CFFD-39E6-432C-3358-149A83A1F694}"/>
              </a:ext>
              <a:ext uri="{C183D7F6-B498-43B3-948B-1728B52AA6E4}">
                <adec:decorative xmlns:adec="http://schemas.microsoft.com/office/drawing/2017/decorative" val="1"/>
              </a:ext>
            </a:extLst>
          </p:cNvPr>
          <p:cNvSpPr/>
          <p:nvPr/>
        </p:nvSpPr>
        <p:spPr>
          <a:xfrm rot="10800000" flipV="1">
            <a:off x="7590867" y="3372175"/>
            <a:ext cx="1553133" cy="128780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TextBox 7">
            <a:extLst>
              <a:ext uri="{FF2B5EF4-FFF2-40B4-BE49-F238E27FC236}">
                <a16:creationId xmlns:a16="http://schemas.microsoft.com/office/drawing/2014/main" id="{AD6ED66F-F5F0-D51B-EFCA-1CC6505F1E9F}"/>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35</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00164679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54FF8F-BB0C-BD6A-812E-67993E41543A}"/>
              </a:ext>
            </a:extLst>
          </p:cNvPr>
          <p:cNvSpPr>
            <a:spLocks noGrp="1"/>
          </p:cNvSpPr>
          <p:nvPr>
            <p:ph type="title"/>
          </p:nvPr>
        </p:nvSpPr>
        <p:spPr/>
        <p:txBody>
          <a:bodyPr lIns="91440" tIns="45720" rIns="91440" bIns="45720" anchor="b" anchorCtr="0"/>
          <a:lstStyle/>
          <a:p>
            <a:pPr>
              <a:lnSpc>
                <a:spcPct val="68681"/>
              </a:lnSpc>
            </a:pPr>
            <a:r>
              <a:rPr lang="en-US" dirty="0"/>
              <a:t>MVPS Help: User Guides and Job Aids(4)</a:t>
            </a:r>
          </a:p>
        </p:txBody>
      </p:sp>
      <p:sp>
        <p:nvSpPr>
          <p:cNvPr id="2" name="Text Placeholder 1">
            <a:extLst>
              <a:ext uri="{FF2B5EF4-FFF2-40B4-BE49-F238E27FC236}">
                <a16:creationId xmlns:a16="http://schemas.microsoft.com/office/drawing/2014/main" id="{24943D4F-A1CD-3CB1-850D-889976C5338F}"/>
              </a:ext>
            </a:extLst>
          </p:cNvPr>
          <p:cNvSpPr>
            <a:spLocks noGrp="1"/>
          </p:cNvSpPr>
          <p:nvPr>
            <p:ph type="body" sz="quarter" idx="10"/>
          </p:nvPr>
        </p:nvSpPr>
        <p:spPr/>
        <p:txBody>
          <a:bodyPr/>
          <a:lstStyle/>
          <a:p>
            <a:pPr>
              <a:lnSpc>
                <a:spcPct val="100000"/>
              </a:lnSpc>
            </a:pPr>
            <a:r>
              <a:rPr lang="en-US"/>
              <a:t>Additional MVPS user guides and job aids that may be useful during reconciliation:</a:t>
            </a:r>
            <a:endParaRPr lang="en-US">
              <a:cs typeface="Calibri" panose="020F0502020204030204" pitchFamily="34" charset="0"/>
            </a:endParaRPr>
          </a:p>
          <a:p>
            <a:pPr lvl="1" indent="-169545">
              <a:lnSpc>
                <a:spcPct val="100000"/>
              </a:lnSpc>
            </a:pPr>
            <a:r>
              <a:rPr lang="en-US"/>
              <a:t>Monitoring Data in the MVPS Portal</a:t>
            </a:r>
            <a:endParaRPr lang="en-US">
              <a:cs typeface="Calibri" panose="020F0502020204030204" pitchFamily="34" charset="0"/>
            </a:endParaRPr>
          </a:p>
          <a:p>
            <a:pPr lvl="1" indent="-169545">
              <a:lnSpc>
                <a:spcPct val="100000"/>
              </a:lnSpc>
            </a:pPr>
            <a:r>
              <a:rPr lang="en-US"/>
              <a:t>Stratification Reports User Guide</a:t>
            </a:r>
            <a:endParaRPr lang="en-US">
              <a:cs typeface="Calibri" panose="020F0502020204030204" pitchFamily="34" charset="0"/>
            </a:endParaRPr>
          </a:p>
          <a:p>
            <a:pPr lvl="1" indent="-169545">
              <a:lnSpc>
                <a:spcPct val="100000"/>
              </a:lnSpc>
            </a:pPr>
            <a:r>
              <a:rPr lang="en-US"/>
              <a:t>MVPS Line List User Guide</a:t>
            </a:r>
            <a:endParaRPr lang="en-US">
              <a:cs typeface="Calibri" panose="020F0502020204030204" pitchFamily="34" charset="0"/>
            </a:endParaRPr>
          </a:p>
          <a:p>
            <a:pPr lvl="1" indent="-169545">
              <a:lnSpc>
                <a:spcPct val="100000"/>
              </a:lnSpc>
            </a:pPr>
            <a:r>
              <a:rPr lang="en-US"/>
              <a:t>Low Incidence Case Verification Process for Jurisdiction Users</a:t>
            </a:r>
            <a:endParaRPr lang="en-US">
              <a:cs typeface="Calibri" panose="020F0502020204030204" pitchFamily="34" charset="0"/>
            </a:endParaRPr>
          </a:p>
          <a:p>
            <a:pPr lvl="1" indent="-169545">
              <a:lnSpc>
                <a:spcPct val="100000"/>
              </a:lnSpc>
            </a:pPr>
            <a:r>
              <a:rPr lang="en-US"/>
              <a:t>MVPS User Management Job Aid</a:t>
            </a:r>
            <a:endParaRPr lang="en-US">
              <a:cs typeface="Calibri" panose="020F0502020204030204" pitchFamily="34" charset="0"/>
            </a:endParaRPr>
          </a:p>
          <a:p>
            <a:pPr>
              <a:lnSpc>
                <a:spcPct val="70512"/>
              </a:lnSpc>
            </a:pPr>
            <a:endParaRPr lang="en-US">
              <a:cs typeface="Calibri" panose="020F0502020204030204" pitchFamily="34" charset="0"/>
            </a:endParaRPr>
          </a:p>
        </p:txBody>
      </p:sp>
      <p:sp>
        <p:nvSpPr>
          <p:cNvPr id="5" name="TextBox 7">
            <a:extLst>
              <a:ext uri="{FF2B5EF4-FFF2-40B4-BE49-F238E27FC236}">
                <a16:creationId xmlns:a16="http://schemas.microsoft.com/office/drawing/2014/main" id="{C79A31ED-36AE-C2D0-E229-6C64933278F9}"/>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36</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32118058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9684A-635C-CD5B-2483-E68B7A7532ED}"/>
              </a:ext>
            </a:extLst>
          </p:cNvPr>
          <p:cNvSpPr>
            <a:spLocks noGrp="1"/>
          </p:cNvSpPr>
          <p:nvPr>
            <p:ph type="title"/>
          </p:nvPr>
        </p:nvSpPr>
        <p:spPr/>
        <p:txBody>
          <a:bodyPr lIns="91440" tIns="45720" rIns="91440" bIns="45720" anchor="b" anchorCtr="0"/>
          <a:lstStyle/>
          <a:p>
            <a:pPr>
              <a:lnSpc>
                <a:spcPct val="68681"/>
              </a:lnSpc>
            </a:pPr>
            <a:r>
              <a:rPr lang="en-US"/>
              <a:t>Reconciliation Support</a:t>
            </a:r>
          </a:p>
        </p:txBody>
      </p:sp>
      <p:sp>
        <p:nvSpPr>
          <p:cNvPr id="2" name="Text Placeholder 1">
            <a:extLst>
              <a:ext uri="{FF2B5EF4-FFF2-40B4-BE49-F238E27FC236}">
                <a16:creationId xmlns:a16="http://schemas.microsoft.com/office/drawing/2014/main" id="{F7A52FF0-197C-0F97-9D27-C1B6E81FB3B2}"/>
              </a:ext>
            </a:extLst>
          </p:cNvPr>
          <p:cNvSpPr>
            <a:spLocks noGrp="1"/>
          </p:cNvSpPr>
          <p:nvPr>
            <p:ph type="body" sz="quarter" idx="10"/>
          </p:nvPr>
        </p:nvSpPr>
        <p:spPr>
          <a:xfrm>
            <a:off x="457200" y="1369955"/>
            <a:ext cx="8229600" cy="3132350"/>
          </a:xfrm>
        </p:spPr>
        <p:txBody>
          <a:bodyPr/>
          <a:lstStyle/>
          <a:p>
            <a:pPr>
              <a:lnSpc>
                <a:spcPct val="100000"/>
              </a:lnSpc>
            </a:pPr>
            <a:r>
              <a:rPr lang="en-US" sz="2400" dirty="0"/>
              <a:t>CDC’s NNDSS team is available to assist with 2024 and 2025 reconciliation</a:t>
            </a:r>
          </a:p>
          <a:p>
            <a:pPr>
              <a:lnSpc>
                <a:spcPct val="100000"/>
              </a:lnSpc>
            </a:pPr>
            <a:r>
              <a:rPr lang="en-US" sz="2400" dirty="0"/>
              <a:t>Email </a:t>
            </a:r>
            <a:r>
              <a:rPr lang="en-US" sz="2400" dirty="0">
                <a:hlinkClick r:id="rId3"/>
              </a:rPr>
              <a:t>edx@cdc.gov</a:t>
            </a:r>
            <a:r>
              <a:rPr lang="en-US" sz="2400" dirty="0"/>
              <a:t> with “Reconciliation” in the subject line</a:t>
            </a:r>
            <a:endParaRPr lang="en-US" sz="2400" dirty="0">
              <a:cs typeface="Calibri" panose="020F0502020204030204" pitchFamily="34" charset="0"/>
            </a:endParaRPr>
          </a:p>
          <a:p>
            <a:pPr marL="0" indent="0">
              <a:lnSpc>
                <a:spcPct val="70512"/>
              </a:lnSpc>
              <a:buNone/>
            </a:pPr>
            <a:endParaRPr lang="en-US" dirty="0">
              <a:cs typeface="Calibri" panose="020F0502020204030204" pitchFamily="34" charset="0"/>
            </a:endParaRPr>
          </a:p>
        </p:txBody>
      </p:sp>
      <p:pic>
        <p:nvPicPr>
          <p:cNvPr id="4" name="Picture 3" descr="email button icon">
            <a:extLst>
              <a:ext uri="{FF2B5EF4-FFF2-40B4-BE49-F238E27FC236}">
                <a16:creationId xmlns:a16="http://schemas.microsoft.com/office/drawing/2014/main" id="{8DBE4F13-F27C-E070-0E64-90DD15F1395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682136" y="2779373"/>
            <a:ext cx="1779728" cy="1888691"/>
          </a:xfrm>
          <a:prstGeom prst="rect">
            <a:avLst/>
          </a:prstGeom>
        </p:spPr>
      </p:pic>
      <p:sp>
        <p:nvSpPr>
          <p:cNvPr id="6" name="TextBox 7">
            <a:extLst>
              <a:ext uri="{FF2B5EF4-FFF2-40B4-BE49-F238E27FC236}">
                <a16:creationId xmlns:a16="http://schemas.microsoft.com/office/drawing/2014/main" id="{8459FBF3-3738-6DE6-462D-18D91C21586B}"/>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dirty="0">
                <a:solidFill>
                  <a:srgbClr val="000000"/>
                </a:solidFill>
                <a:latin typeface="Calibri"/>
                <a:cs typeface="Calibri"/>
              </a:rPr>
              <a:t>37</a:t>
            </a:r>
            <a:endParaRPr lang="en-US" sz="135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45091777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C15D-6A4A-E85A-8C6C-C1CDAFDBD6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27805-D303-7A50-A351-F3B70FEC634D}"/>
              </a:ext>
            </a:extLst>
          </p:cNvPr>
          <p:cNvSpPr>
            <a:spLocks noGrp="1"/>
          </p:cNvSpPr>
          <p:nvPr>
            <p:ph type="title"/>
          </p:nvPr>
        </p:nvSpPr>
        <p:spPr>
          <a:xfrm>
            <a:off x="1143000" y="3963678"/>
            <a:ext cx="6858000" cy="590027"/>
          </a:xfrm>
        </p:spPr>
        <p:txBody>
          <a:bodyPr vert="horz" lIns="68580" tIns="34290" rIns="68580" bIns="34290" rtlCol="0" anchor="b" anchorCtr="0">
            <a:noAutofit/>
          </a:bodyPr>
          <a:lstStyle/>
          <a:p>
            <a:pPr algn="ctr">
              <a:lnSpc>
                <a:spcPct val="90000"/>
              </a:lnSpc>
            </a:pPr>
            <a:r>
              <a:rPr lang="en-US" sz="4050">
                <a:solidFill>
                  <a:schemeClr val="tx1"/>
                </a:solidFill>
                <a:latin typeface="Aptos Display" panose="020B0004020202020204" pitchFamily="34" charset="0"/>
              </a:rPr>
              <a:t> Questions &amp; Answers </a:t>
            </a:r>
            <a:r>
              <a:rPr lang="en-US" sz="4050">
                <a:solidFill>
                  <a:schemeClr val="bg1"/>
                </a:solidFill>
                <a:latin typeface="Aptos Display" panose="020B0004020202020204" pitchFamily="34" charset="0"/>
              </a:rPr>
              <a:t>3</a:t>
            </a:r>
            <a:endParaRPr lang="en-US" sz="4050">
              <a:solidFill>
                <a:schemeClr val="tx1"/>
              </a:solidFill>
              <a:latin typeface="Aptos Display" panose="020B0004020202020204" pitchFamily="34" charset="0"/>
            </a:endParaRPr>
          </a:p>
        </p:txBody>
      </p:sp>
      <p:pic>
        <p:nvPicPr>
          <p:cNvPr id="3" name="Picture 2" descr="Person with idea concept">
            <a:extLst>
              <a:ext uri="{FF2B5EF4-FFF2-40B4-BE49-F238E27FC236}">
                <a16:creationId xmlns:a16="http://schemas.microsoft.com/office/drawing/2014/main" id="{A6D8ABB9-AA7C-7555-171C-E1FA49E4F6E9}"/>
              </a:ext>
            </a:extLst>
          </p:cNvPr>
          <p:cNvPicPr>
            <a:picLocks noChangeAspect="1"/>
          </p:cNvPicPr>
          <p:nvPr/>
        </p:nvPicPr>
        <p:blipFill>
          <a:blip r:embed="rId3" cstate="print">
            <a:extLst>
              <a:ext uri="{28A0092B-C50C-407E-A947-70E740481C1C}">
                <a14:useLocalDpi xmlns:a14="http://schemas.microsoft.com/office/drawing/2010/main" val="0"/>
              </a:ext>
            </a:extLst>
          </a:blip>
          <a:srcRect t="16136" b="27270"/>
          <a:stretch>
            <a:fillRect/>
          </a:stretch>
        </p:blipFill>
        <p:spPr>
          <a:xfrm>
            <a:off x="15" y="8"/>
            <a:ext cx="9143985" cy="3454253"/>
          </a:xfrm>
          <a:prstGeom prst="rect">
            <a:avLst/>
          </a:prstGeom>
        </p:spPr>
      </p:pic>
    </p:spTree>
    <p:extLst>
      <p:ext uri="{BB962C8B-B14F-4D97-AF65-F5344CB8AC3E}">
        <p14:creationId xmlns:p14="http://schemas.microsoft.com/office/powerpoint/2010/main" val="176386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E6E9-E451-C3FA-EDAD-83B73EA0273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7A9EB1-0C95-37C4-9F5F-E79EAA8178D5}"/>
              </a:ext>
            </a:extLst>
          </p:cNvPr>
          <p:cNvSpPr>
            <a:spLocks noGrp="1"/>
          </p:cNvSpPr>
          <p:nvPr>
            <p:ph type="title"/>
          </p:nvPr>
        </p:nvSpPr>
        <p:spPr/>
        <p:txBody>
          <a:bodyPr lIns="91440" tIns="45720" rIns="91440" bIns="45720" anchor="b" anchorCtr="0"/>
          <a:lstStyle/>
          <a:p>
            <a:pPr>
              <a:lnSpc>
                <a:spcPct val="164835"/>
              </a:lnSpc>
            </a:pPr>
            <a:r>
              <a:rPr lang="en-US" noProof="0" dirty="0">
                <a:solidFill>
                  <a:schemeClr val="bg1"/>
                </a:solidFill>
              </a:rPr>
              <a:t>Q &amp; A 3</a:t>
            </a:r>
            <a:endParaRPr lang="en-US" noProof="0" dirty="0"/>
          </a:p>
        </p:txBody>
      </p:sp>
      <p:sp>
        <p:nvSpPr>
          <p:cNvPr id="3" name="TextBox 2">
            <a:extLst>
              <a:ext uri="{FF2B5EF4-FFF2-40B4-BE49-F238E27FC236}">
                <a16:creationId xmlns:a16="http://schemas.microsoft.com/office/drawing/2014/main" id="{9ADFED76-9B8D-F9C7-857E-9B657195D685}"/>
              </a:ext>
            </a:extLst>
          </p:cNvPr>
          <p:cNvSpPr txBox="1"/>
          <p:nvPr/>
        </p:nvSpPr>
        <p:spPr>
          <a:xfrm>
            <a:off x="2004060" y="590693"/>
            <a:ext cx="5273040" cy="830997"/>
          </a:xfrm>
          <a:prstGeom prst="rect">
            <a:avLst/>
          </a:prstGeom>
          <a:noFill/>
        </p:spPr>
        <p:txBody>
          <a:bodyPr wrap="square">
            <a:spAutoFit/>
          </a:bodyPr>
          <a:lstStyle/>
          <a:p>
            <a:pPr algn="ctr" defTabSz="685800" eaLnBrk="1" fontAlgn="auto" hangingPunct="1">
              <a:spcBef>
                <a:spcPts val="0"/>
              </a:spcBef>
              <a:spcAft>
                <a:spcPts val="0"/>
              </a:spcAft>
              <a:defRPr/>
            </a:pPr>
            <a:r>
              <a:rPr lang="en-US" sz="2400" b="1" noProof="0" dirty="0">
                <a:solidFill>
                  <a:srgbClr val="000000"/>
                </a:solidFill>
                <a:latin typeface="Calibri" panose="020F0502020204030204" pitchFamily="34" charset="0"/>
                <a:cs typeface="Calibri" panose="020F0502020204030204" pitchFamily="34" charset="0"/>
              </a:rPr>
              <a:t>Thank you!</a:t>
            </a:r>
            <a:br>
              <a:rPr lang="en-US" sz="2400" b="1" noProof="0" dirty="0">
                <a:solidFill>
                  <a:srgbClr val="000000"/>
                </a:solidFill>
                <a:latin typeface="Calibri" panose="020F0502020204030204" pitchFamily="34" charset="0"/>
                <a:cs typeface="Calibri" panose="020F0502020204030204" pitchFamily="34" charset="0"/>
              </a:rPr>
            </a:br>
            <a:r>
              <a:rPr lang="en-US" sz="2400" b="1" noProof="0" dirty="0">
                <a:solidFill>
                  <a:srgbClr val="000000"/>
                </a:solidFill>
                <a:latin typeface="Calibri" panose="020F0502020204030204" pitchFamily="34" charset="0"/>
                <a:cs typeface="Calibri" panose="020F0502020204030204" pitchFamily="34" charset="0"/>
              </a:rPr>
              <a:t>Next NNDSS </a:t>
            </a:r>
            <a:r>
              <a:rPr lang="en-US" sz="2400" b="1" noProof="0" dirty="0" err="1">
                <a:solidFill>
                  <a:srgbClr val="000000"/>
                </a:solidFill>
                <a:latin typeface="Calibri" panose="020F0502020204030204" pitchFamily="34" charset="0"/>
                <a:cs typeface="Calibri" panose="020F0502020204030204" pitchFamily="34" charset="0"/>
              </a:rPr>
              <a:t>eSHARE</a:t>
            </a:r>
            <a:r>
              <a:rPr lang="en-US" sz="2400" b="1" noProof="0" dirty="0">
                <a:solidFill>
                  <a:srgbClr val="000000"/>
                </a:solidFill>
                <a:latin typeface="Calibri" panose="020F0502020204030204" pitchFamily="34" charset="0"/>
                <a:cs typeface="Calibri" panose="020F0502020204030204" pitchFamily="34" charset="0"/>
              </a:rPr>
              <a:t>: March 17, 2026 </a:t>
            </a:r>
            <a:endParaRPr lang="en-US" sz="1350" noProof="0" dirty="0">
              <a:solidFill>
                <a:srgbClr val="0F56DC"/>
              </a:solidFill>
              <a:latin typeface="Calibri" panose="020F0502020204030204" pitchFamily="34" charset="0"/>
            </a:endParaRPr>
          </a:p>
        </p:txBody>
      </p:sp>
      <p:pic>
        <p:nvPicPr>
          <p:cNvPr id="4" name="Graphic 3" descr="Open book with solid fill">
            <a:extLst>
              <a:ext uri="{FF2B5EF4-FFF2-40B4-BE49-F238E27FC236}">
                <a16:creationId xmlns:a16="http://schemas.microsoft.com/office/drawing/2014/main" id="{3382A40E-5FCB-C40E-94C0-07F0438944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250" y="1866121"/>
            <a:ext cx="606509" cy="606509"/>
          </a:xfrm>
          <a:prstGeom prst="rect">
            <a:avLst/>
          </a:prstGeom>
        </p:spPr>
      </p:pic>
      <p:sp>
        <p:nvSpPr>
          <p:cNvPr id="5" name="Content Placeholder 2" descr="Link to subscribe to Case Surveillance News">
            <a:extLst>
              <a:ext uri="{FF2B5EF4-FFF2-40B4-BE49-F238E27FC236}">
                <a16:creationId xmlns:a16="http://schemas.microsoft.com/office/drawing/2014/main" id="{99414292-AC91-3CDC-ECD6-34EB06257902}"/>
              </a:ext>
            </a:extLst>
          </p:cNvPr>
          <p:cNvSpPr txBox="1">
            <a:spLocks/>
          </p:cNvSpPr>
          <p:nvPr/>
        </p:nvSpPr>
        <p:spPr bwMode="auto">
          <a:xfrm>
            <a:off x="35002" y="2509177"/>
            <a:ext cx="2109629"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39">
              <a:defRPr/>
            </a:pPr>
            <a:r>
              <a:rPr lang="en-US" sz="1300" noProof="0" dirty="0">
                <a:solidFill>
                  <a:srgbClr val="28434E"/>
                </a:solidFill>
                <a:latin typeface="AvenirNext LT Pro Regular"/>
              </a:rPr>
              <a:t>Subscribe to </a:t>
            </a:r>
            <a:br>
              <a:rPr lang="en-US" sz="1300" noProof="0" dirty="0">
                <a:solidFill>
                  <a:srgbClr val="28434E"/>
                </a:solidFill>
                <a:latin typeface="AvenirNext LT Pro Regular"/>
              </a:rPr>
            </a:br>
            <a:r>
              <a:rPr lang="en-US" sz="1300" i="1" noProof="0" dirty="0">
                <a:solidFill>
                  <a:srgbClr val="28434E"/>
                </a:solidFill>
                <a:latin typeface="AvenirNext LT Pro Regular"/>
                <a:hlinkClick r:id="rId5"/>
              </a:rPr>
              <a:t>Case Surveillance News</a:t>
            </a:r>
            <a:endParaRPr lang="en-US" sz="1300" noProof="0" dirty="0">
              <a:solidFill>
                <a:srgbClr val="28434E"/>
              </a:solidFill>
              <a:latin typeface="AvenirNext LT Pro Regular"/>
            </a:endParaRPr>
          </a:p>
        </p:txBody>
      </p:sp>
      <p:pic>
        <p:nvPicPr>
          <p:cNvPr id="6" name="Graphic 5" descr="Blueprint with solid fill">
            <a:extLst>
              <a:ext uri="{FF2B5EF4-FFF2-40B4-BE49-F238E27FC236}">
                <a16:creationId xmlns:a16="http://schemas.microsoft.com/office/drawing/2014/main" id="{B1557FB9-06D7-373A-334B-3785F0F782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01786" y="1866121"/>
            <a:ext cx="606509" cy="606509"/>
          </a:xfrm>
          <a:prstGeom prst="rect">
            <a:avLst/>
          </a:prstGeom>
        </p:spPr>
      </p:pic>
      <p:sp>
        <p:nvSpPr>
          <p:cNvPr id="8" name="Content Placeholder 2" descr="Link to Access NNDSS' Technical Resource Center. ">
            <a:extLst>
              <a:ext uri="{FF2B5EF4-FFF2-40B4-BE49-F238E27FC236}">
                <a16:creationId xmlns:a16="http://schemas.microsoft.com/office/drawing/2014/main" id="{2804DE68-E0D6-BBF8-9C83-97120DF90F17}"/>
              </a:ext>
            </a:extLst>
          </p:cNvPr>
          <p:cNvSpPr txBox="1">
            <a:spLocks/>
          </p:cNvSpPr>
          <p:nvPr/>
        </p:nvSpPr>
        <p:spPr bwMode="auto">
          <a:xfrm>
            <a:off x="2296548" y="2509177"/>
            <a:ext cx="2109630"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39">
              <a:defRPr/>
            </a:pPr>
            <a:r>
              <a:rPr lang="en-US" sz="1300" noProof="0" dirty="0">
                <a:solidFill>
                  <a:srgbClr val="28434E"/>
                </a:solidFill>
                <a:latin typeface="AvenirNext LT Pro Regular"/>
              </a:rPr>
              <a:t>Access NNDSS’ </a:t>
            </a:r>
            <a:r>
              <a:rPr lang="en-US" sz="1300" noProof="0" dirty="0">
                <a:solidFill>
                  <a:srgbClr val="28434E"/>
                </a:solidFill>
                <a:latin typeface="AvenirNext LT Pro Regular"/>
                <a:hlinkClick r:id="rId8"/>
              </a:rPr>
              <a:t>Technical Resource Center</a:t>
            </a:r>
            <a:endParaRPr lang="en-US" sz="1300" noProof="0" dirty="0">
              <a:solidFill>
                <a:srgbClr val="28434E"/>
              </a:solidFill>
              <a:latin typeface="AvenirNext LT Pro Regular"/>
            </a:endParaRPr>
          </a:p>
        </p:txBody>
      </p:sp>
      <p:pic>
        <p:nvPicPr>
          <p:cNvPr id="9" name="Graphic 8" descr="Cloud Computing with solid fill">
            <a:extLst>
              <a:ext uri="{FF2B5EF4-FFF2-40B4-BE49-F238E27FC236}">
                <a16:creationId xmlns:a16="http://schemas.microsoft.com/office/drawing/2014/main" id="{D1FC4DBA-76BD-EA1E-D344-F387BA90E4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29970" y="1866121"/>
            <a:ext cx="606509" cy="606509"/>
          </a:xfrm>
          <a:prstGeom prst="rect">
            <a:avLst/>
          </a:prstGeom>
        </p:spPr>
      </p:pic>
      <p:sp>
        <p:nvSpPr>
          <p:cNvPr id="10" name="Content Placeholder 2" descr="Link to email - edx@cdc.gov for technical help. ">
            <a:extLst>
              <a:ext uri="{FF2B5EF4-FFF2-40B4-BE49-F238E27FC236}">
                <a16:creationId xmlns:a16="http://schemas.microsoft.com/office/drawing/2014/main" id="{5A597B57-3213-4D52-ACDB-02098F833A26}"/>
              </a:ext>
            </a:extLst>
          </p:cNvPr>
          <p:cNvSpPr txBox="1">
            <a:spLocks/>
          </p:cNvSpPr>
          <p:nvPr/>
        </p:nvSpPr>
        <p:spPr bwMode="auto">
          <a:xfrm>
            <a:off x="4501535" y="2509177"/>
            <a:ext cx="2109629"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39">
              <a:defRPr/>
            </a:pPr>
            <a:r>
              <a:rPr lang="en-US" sz="1300" noProof="0" dirty="0">
                <a:solidFill>
                  <a:srgbClr val="28434E"/>
                </a:solidFill>
                <a:latin typeface="AvenirNext LT Pro Regular"/>
              </a:rPr>
              <a:t>Email </a:t>
            </a:r>
            <a:r>
              <a:rPr lang="en-US" sz="1300" noProof="0" dirty="0">
                <a:solidFill>
                  <a:srgbClr val="28434E"/>
                </a:solidFill>
                <a:latin typeface="AvenirNext LT Pro Regular"/>
                <a:hlinkClick r:id="rId11"/>
              </a:rPr>
              <a:t>edx@cdc.gov</a:t>
            </a:r>
            <a:r>
              <a:rPr lang="en-US" sz="1300" noProof="0" dirty="0">
                <a:solidFill>
                  <a:srgbClr val="28434E"/>
                </a:solidFill>
                <a:latin typeface="AvenirNext LT Pro Regular"/>
              </a:rPr>
              <a:t> for technical help</a:t>
            </a:r>
          </a:p>
        </p:txBody>
      </p:sp>
      <p:pic>
        <p:nvPicPr>
          <p:cNvPr id="11" name="Graphic 10" descr="Blockchain with solid fill">
            <a:extLst>
              <a:ext uri="{FF2B5EF4-FFF2-40B4-BE49-F238E27FC236}">
                <a16:creationId xmlns:a16="http://schemas.microsoft.com/office/drawing/2014/main" id="{619237AF-C6DC-C3F5-4C12-D012FD5D52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66775" y="1866121"/>
            <a:ext cx="606509" cy="606509"/>
          </a:xfrm>
          <a:prstGeom prst="rect">
            <a:avLst/>
          </a:prstGeom>
        </p:spPr>
      </p:pic>
      <p:sp>
        <p:nvSpPr>
          <p:cNvPr id="12" name="Content Placeholder 2" descr="Link to learn about case surveillance modernization. ">
            <a:extLst>
              <a:ext uri="{FF2B5EF4-FFF2-40B4-BE49-F238E27FC236}">
                <a16:creationId xmlns:a16="http://schemas.microsoft.com/office/drawing/2014/main" id="{1E8DFC77-5EE0-CE77-D180-C84FD1D38820}"/>
              </a:ext>
            </a:extLst>
          </p:cNvPr>
          <p:cNvSpPr txBox="1">
            <a:spLocks/>
          </p:cNvSpPr>
          <p:nvPr/>
        </p:nvSpPr>
        <p:spPr bwMode="auto">
          <a:xfrm>
            <a:off x="6706515" y="2509177"/>
            <a:ext cx="2286640"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39">
              <a:defRPr/>
            </a:pPr>
            <a:r>
              <a:rPr lang="en-US" sz="1300" noProof="0" dirty="0">
                <a:solidFill>
                  <a:srgbClr val="28434E"/>
                </a:solidFill>
                <a:latin typeface="AvenirNext LT Pro Regular"/>
              </a:rPr>
              <a:t>Learn about </a:t>
            </a:r>
            <a:r>
              <a:rPr lang="en-US" sz="1300" noProof="0" dirty="0">
                <a:solidFill>
                  <a:srgbClr val="28434E"/>
                </a:solidFill>
                <a:latin typeface="AvenirNext LT Pro Regular"/>
                <a:hlinkClick r:id="rId14"/>
              </a:rPr>
              <a:t>case surveillance modernization</a:t>
            </a:r>
            <a:endParaRPr lang="en-US" sz="1300" noProof="0" dirty="0">
              <a:solidFill>
                <a:srgbClr val="28434E"/>
              </a:solidFill>
              <a:latin typeface="AvenirNext LT Pro Regular"/>
            </a:endParaRPr>
          </a:p>
        </p:txBody>
      </p:sp>
      <p:sp>
        <p:nvSpPr>
          <p:cNvPr id="2" name="Text Placeholder 1" descr="For more information, contact CDC &#10;1-800-CDC-INFO (232-4636)&#10;TTY:  1-888-232-6348    cdc.gov&#10;Follow us on X (Twitter) @CDCgov &amp; @CDCEnvironment&#10;&#10;The findings and conclusions in this report are those of the authors and do not necessarily represent the official position of the U. S. Centers for Disease Control and Prevention.&#10;">
            <a:extLst>
              <a:ext uri="{FF2B5EF4-FFF2-40B4-BE49-F238E27FC236}">
                <a16:creationId xmlns:a16="http://schemas.microsoft.com/office/drawing/2014/main" id="{23B71A72-B0FE-1BD0-A6E0-99646B8FC35A}"/>
              </a:ext>
            </a:extLst>
          </p:cNvPr>
          <p:cNvSpPr txBox="1">
            <a:spLocks/>
          </p:cNvSpPr>
          <p:nvPr/>
        </p:nvSpPr>
        <p:spPr bwMode="auto">
          <a:xfrm>
            <a:off x="409694" y="3723920"/>
            <a:ext cx="8277106" cy="105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lnSpc>
                <a:spcPts val="2000"/>
              </a:lnSpc>
              <a:spcBef>
                <a:spcPct val="20000"/>
              </a:spcBef>
              <a:spcAft>
                <a:spcPct val="0"/>
              </a:spcAft>
              <a:buClr>
                <a:srgbClr val="E25423"/>
              </a:buClr>
              <a:buFont typeface="Arial" panose="020B0604020202020204" pitchFamily="34" charset="0"/>
              <a:buNone/>
              <a:defRPr sz="1800" kern="1200" baseline="0">
                <a:solidFill>
                  <a:srgbClr val="1D1D1D"/>
                </a:solidFill>
                <a:latin typeface="Calibri" pitchFamily="34" charset="0"/>
                <a:ea typeface="+mn-ea"/>
                <a:cs typeface="+mn-cs"/>
              </a:defRPr>
            </a:lvl1pPr>
            <a:lvl2pPr marL="742950" indent="-285750" algn="ctr" rtl="0" eaLnBrk="0" fontAlgn="base" hangingPunct="0">
              <a:spcBef>
                <a:spcPct val="20000"/>
              </a:spcBef>
              <a:spcAft>
                <a:spcPct val="0"/>
              </a:spcAft>
              <a:buClr>
                <a:srgbClr val="E25423"/>
              </a:buClr>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lnSpc>
                <a:spcPct val="100000"/>
              </a:lnSpc>
              <a:spcBef>
                <a:spcPts val="0"/>
              </a:spcBef>
              <a:spcAft>
                <a:spcPts val="0"/>
              </a:spcAft>
              <a:buClrTx/>
              <a:defRPr/>
            </a:pPr>
            <a:r>
              <a:rPr lang="en-US" sz="900" noProof="0" dirty="0">
                <a:solidFill>
                  <a:srgbClr val="0057B7"/>
                </a:solidFill>
              </a:rPr>
              <a:t>For more information, contact CDC </a:t>
            </a:r>
            <a:br>
              <a:rPr lang="en-US" sz="900" noProof="0" dirty="0">
                <a:solidFill>
                  <a:srgbClr val="0057B7"/>
                </a:solidFill>
              </a:rPr>
            </a:br>
            <a:r>
              <a:rPr lang="en-US" sz="900" noProof="0" dirty="0">
                <a:solidFill>
                  <a:srgbClr val="0057B7"/>
                </a:solidFill>
              </a:rPr>
              <a:t>1-800-CDC-INFO (232-4636)</a:t>
            </a:r>
            <a:br>
              <a:rPr lang="en-US" sz="900" noProof="0" dirty="0">
                <a:solidFill>
                  <a:srgbClr val="0057B7"/>
                </a:solidFill>
              </a:rPr>
            </a:br>
            <a:r>
              <a:rPr lang="en-US" sz="900" noProof="0" dirty="0">
                <a:solidFill>
                  <a:srgbClr val="0057B7"/>
                </a:solidFill>
              </a:rPr>
              <a:t>TTY:  1-888-232-6348    </a:t>
            </a:r>
            <a:r>
              <a:rPr lang="en-US" sz="900" noProof="0" dirty="0">
                <a:solidFill>
                  <a:srgbClr val="0057B7"/>
                </a:solidFill>
                <a:hlinkClick r:id="rId15" tooltip="cdc.gov"/>
              </a:rPr>
              <a:t>cdc.gov</a:t>
            </a:r>
            <a:endParaRPr lang="en-US" sz="900" noProof="0" dirty="0">
              <a:solidFill>
                <a:srgbClr val="0057B7"/>
              </a:solidFill>
            </a:endParaRPr>
          </a:p>
          <a:p>
            <a:pPr defTabSz="685800">
              <a:lnSpc>
                <a:spcPct val="100000"/>
              </a:lnSpc>
              <a:spcBef>
                <a:spcPts val="0"/>
              </a:spcBef>
              <a:spcAft>
                <a:spcPts val="0"/>
              </a:spcAft>
              <a:buClrTx/>
              <a:defRPr/>
            </a:pPr>
            <a:r>
              <a:rPr lang="en-US" sz="900" noProof="0" dirty="0">
                <a:solidFill>
                  <a:srgbClr val="0057B7"/>
                </a:solidFill>
              </a:rPr>
              <a:t>Follow us on X (Twitter) @CDCgov &amp; @CDCEnvironment</a:t>
            </a:r>
          </a:p>
          <a:p>
            <a:pPr defTabSz="685800">
              <a:lnSpc>
                <a:spcPct val="100000"/>
              </a:lnSpc>
              <a:spcBef>
                <a:spcPts val="0"/>
              </a:spcBef>
              <a:spcAft>
                <a:spcPts val="0"/>
              </a:spcAft>
              <a:buClrTx/>
              <a:defRPr/>
            </a:pPr>
            <a:br>
              <a:rPr lang="en-US" sz="900" noProof="0" dirty="0">
                <a:solidFill>
                  <a:srgbClr val="0057B7"/>
                </a:solidFill>
              </a:rPr>
            </a:br>
            <a:r>
              <a:rPr lang="en-US" sz="900" noProof="0" dirty="0">
                <a:solidFill>
                  <a:srgbClr val="000000"/>
                </a:solidFill>
              </a:rPr>
              <a:t>The findings and conclusions in this report are those of the authors and do not necessarily represent the official position of the U. S. Centers for Disease Control and Prevention.</a:t>
            </a:r>
          </a:p>
          <a:p>
            <a:pPr defTabSz="685800">
              <a:lnSpc>
                <a:spcPts val="1500"/>
              </a:lnSpc>
              <a:defRPr/>
            </a:pPr>
            <a:endParaRPr lang="en-US" sz="1350" noProof="0" dirty="0"/>
          </a:p>
        </p:txBody>
      </p:sp>
    </p:spTree>
    <p:extLst>
      <p:ext uri="{BB962C8B-B14F-4D97-AF65-F5344CB8AC3E}">
        <p14:creationId xmlns:p14="http://schemas.microsoft.com/office/powerpoint/2010/main" val="1222074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B1BA5-5B9F-F7D6-38B7-F0B4F045E4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1A78DE-FBAE-C7A3-EF7C-DCCDC86EAE37}"/>
              </a:ext>
            </a:extLst>
          </p:cNvPr>
          <p:cNvSpPr>
            <a:spLocks noGrp="1"/>
          </p:cNvSpPr>
          <p:nvPr>
            <p:ph type="title"/>
          </p:nvPr>
        </p:nvSpPr>
        <p:spPr/>
        <p:txBody>
          <a:bodyPr/>
          <a:lstStyle/>
          <a:p>
            <a:r>
              <a:rPr lang="en-US" dirty="0"/>
              <a:t>Generic v3 Updates(2)</a:t>
            </a:r>
          </a:p>
        </p:txBody>
      </p:sp>
      <p:sp>
        <p:nvSpPr>
          <p:cNvPr id="2" name="Text Placeholder 1">
            <a:extLst>
              <a:ext uri="{FF2B5EF4-FFF2-40B4-BE49-F238E27FC236}">
                <a16:creationId xmlns:a16="http://schemas.microsoft.com/office/drawing/2014/main" id="{5B95E7EC-D0D7-2205-E2C3-800B667829B3}"/>
              </a:ext>
            </a:extLst>
          </p:cNvPr>
          <p:cNvSpPr>
            <a:spLocks noGrp="1"/>
          </p:cNvSpPr>
          <p:nvPr>
            <p:ph type="body" sz="quarter" idx="10"/>
          </p:nvPr>
        </p:nvSpPr>
        <p:spPr/>
        <p:txBody>
          <a:bodyPr/>
          <a:lstStyle/>
          <a:p>
            <a:r>
              <a:rPr lang="en-US"/>
              <a:t>Released revised Generic v3 draft on Tuesday, February 5</a:t>
            </a:r>
            <a:r>
              <a:rPr lang="en-US" baseline="30000"/>
              <a:t>th</a:t>
            </a:r>
            <a:endParaRPr lang="en-US"/>
          </a:p>
          <a:p>
            <a:r>
              <a:rPr lang="en-US"/>
              <a:t>Continue to meet with partners to discuss Generic v3</a:t>
            </a:r>
          </a:p>
          <a:p>
            <a:r>
              <a:rPr lang="en-US"/>
              <a:t>Drafting governance processes for condition-specific value sets and data elements</a:t>
            </a:r>
          </a:p>
          <a:p>
            <a:r>
              <a:rPr lang="en-US"/>
              <a:t>Drafting transition and implementation guidance</a:t>
            </a:r>
          </a:p>
          <a:p>
            <a:pPr lvl="1"/>
            <a:r>
              <a:rPr lang="en-US"/>
              <a:t>Creating a Generic v2 to Generic v3 crosswalk</a:t>
            </a:r>
          </a:p>
          <a:p>
            <a:endParaRPr lang="en-US"/>
          </a:p>
          <a:p>
            <a:pPr marL="0" marR="0" lvl="0" indent="0" algn="l" defTabSz="685800" rtl="0" eaLnBrk="1" fontAlgn="auto" latinLnBrk="0" hangingPunct="1">
              <a:lnSpc>
                <a:spcPts val="2200"/>
              </a:lnSpc>
              <a:spcBef>
                <a:spcPts val="750"/>
              </a:spcBef>
              <a:spcAft>
                <a:spcPts val="0"/>
              </a:spcAft>
              <a:buClr>
                <a:srgbClr val="003BC0"/>
              </a:buClr>
              <a:buSzTx/>
              <a:buFont typeface="Arial" panose="020B0604020202020204" pitchFamily="34" charset="0"/>
              <a:buNone/>
              <a:tabLst/>
              <a:defRPr/>
            </a:pPr>
            <a:r>
              <a:rPr kumimoji="0" lang="en-US" sz="1800" b="1" i="0" u="none" strike="noStrike" kern="1200" cap="none" spc="0" normalizeH="0" baseline="0" noProof="0">
                <a:ln>
                  <a:noFill/>
                </a:ln>
                <a:solidFill>
                  <a:srgbClr val="1D1D1D"/>
                </a:solidFill>
                <a:effectLst/>
                <a:uLnTx/>
                <a:uFillTx/>
                <a:latin typeface="Aptos" panose="02110004020202020204"/>
                <a:ea typeface="+mn-ea"/>
                <a:cs typeface="+mn-cs"/>
              </a:rPr>
              <a:t>Please email any feedback to </a:t>
            </a:r>
            <a:r>
              <a:rPr kumimoji="0" lang="en-US" sz="1800" b="1" i="0" u="sng" strike="noStrike" kern="1200" cap="none" spc="0" normalizeH="0" baseline="0" noProof="0">
                <a:ln>
                  <a:noFill/>
                </a:ln>
                <a:solidFill>
                  <a:srgbClr val="1D1D1D"/>
                </a:solidFill>
                <a:effectLst/>
                <a:uLnTx/>
                <a:uFillTx/>
                <a:latin typeface="Aptos" panose="02110004020202020204"/>
                <a:ea typeface="+mn-ea"/>
                <a:cs typeface="+mn-cs"/>
                <a:hlinkClick r:id="rId3"/>
              </a:rPr>
              <a:t>edx@cdc.gov</a:t>
            </a:r>
            <a:r>
              <a:rPr kumimoji="0" lang="en-US" sz="1800" b="1" i="0" u="none" strike="noStrike" kern="1200" cap="none" spc="0" normalizeH="0" baseline="0" noProof="0">
                <a:ln>
                  <a:noFill/>
                </a:ln>
                <a:solidFill>
                  <a:srgbClr val="1D1D1D"/>
                </a:solidFill>
                <a:effectLst/>
                <a:uLnTx/>
                <a:uFillTx/>
                <a:latin typeface="Aptos" panose="02110004020202020204"/>
                <a:ea typeface="+mn-ea"/>
                <a:cs typeface="+mn-cs"/>
              </a:rPr>
              <a:t> with "Generic v3" in the subject line </a:t>
            </a:r>
          </a:p>
          <a:p>
            <a:pPr lvl="1"/>
            <a:endParaRPr lang="en-US"/>
          </a:p>
          <a:p>
            <a:endParaRPr lang="en-US"/>
          </a:p>
          <a:p>
            <a:endParaRPr lang="en-US"/>
          </a:p>
          <a:p>
            <a:endParaRPr lang="en-US"/>
          </a:p>
          <a:p>
            <a:endParaRPr lang="en-US"/>
          </a:p>
        </p:txBody>
      </p:sp>
      <p:sp>
        <p:nvSpPr>
          <p:cNvPr id="7" name="TextBox 7">
            <a:extLst>
              <a:ext uri="{FF2B5EF4-FFF2-40B4-BE49-F238E27FC236}">
                <a16:creationId xmlns:a16="http://schemas.microsoft.com/office/drawing/2014/main" id="{A0306D84-DD47-B9E1-7B48-2794141F9DA1}"/>
              </a:ext>
            </a:extLst>
          </p:cNvPr>
          <p:cNvSpPr txBox="1"/>
          <p:nvPr/>
        </p:nvSpPr>
        <p:spPr>
          <a:xfrm>
            <a:off x="8547870" y="4668064"/>
            <a:ext cx="272832"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4</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7665829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31A3D-747B-132F-A4CC-ACD82E561D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3BBB61-5A46-6B47-B9EC-C69BA602389F}"/>
              </a:ext>
            </a:extLst>
          </p:cNvPr>
          <p:cNvSpPr>
            <a:spLocks noGrp="1"/>
          </p:cNvSpPr>
          <p:nvPr>
            <p:ph type="title"/>
          </p:nvPr>
        </p:nvSpPr>
        <p:spPr>
          <a:xfrm>
            <a:off x="443753" y="2906570"/>
            <a:ext cx="8294913" cy="871538"/>
          </a:xfrm>
        </p:spPr>
        <p:txBody>
          <a:bodyPr/>
          <a:lstStyle/>
          <a:p>
            <a:r>
              <a:rPr lang="en-US"/>
              <a:t>Annual Reconciliation of 2024 and 2025 NNDSS Data</a:t>
            </a:r>
          </a:p>
        </p:txBody>
      </p:sp>
      <p:sp>
        <p:nvSpPr>
          <p:cNvPr id="5" name="Text Placeholder 4">
            <a:extLst>
              <a:ext uri="{FF2B5EF4-FFF2-40B4-BE49-F238E27FC236}">
                <a16:creationId xmlns:a16="http://schemas.microsoft.com/office/drawing/2014/main" id="{DD4ECE50-7A52-0666-EF97-79875FF14ABA}"/>
              </a:ext>
            </a:extLst>
          </p:cNvPr>
          <p:cNvSpPr>
            <a:spLocks noGrp="1"/>
          </p:cNvSpPr>
          <p:nvPr>
            <p:ph type="body" idx="1"/>
          </p:nvPr>
        </p:nvSpPr>
        <p:spPr>
          <a:xfrm>
            <a:off x="443753" y="4289612"/>
            <a:ext cx="7772400" cy="710246"/>
          </a:xfrm>
        </p:spPr>
        <p:txBody>
          <a:bodyPr/>
          <a:lstStyle/>
          <a:p>
            <a:pPr>
              <a:lnSpc>
                <a:spcPct val="100000"/>
              </a:lnSpc>
            </a:pPr>
            <a:r>
              <a:rPr lang="en-US"/>
              <a:t>Andrew Kuehl, MIT, PMP</a:t>
            </a:r>
            <a:br>
              <a:rPr lang="en-US"/>
            </a:br>
            <a:r>
              <a:rPr lang="en-US"/>
              <a:t>Office of Public Health Data, Surveillance, and Technology</a:t>
            </a:r>
          </a:p>
        </p:txBody>
      </p:sp>
    </p:spTree>
    <p:extLst>
      <p:ext uri="{BB962C8B-B14F-4D97-AF65-F5344CB8AC3E}">
        <p14:creationId xmlns:p14="http://schemas.microsoft.com/office/powerpoint/2010/main" val="17437406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FC149-A1C1-68AE-4A34-B2E9B5CFA15D}"/>
              </a:ext>
            </a:extLst>
          </p:cNvPr>
          <p:cNvSpPr>
            <a:spLocks noGrp="1"/>
          </p:cNvSpPr>
          <p:nvPr>
            <p:ph type="title"/>
          </p:nvPr>
        </p:nvSpPr>
        <p:spPr/>
        <p:txBody>
          <a:bodyPr/>
          <a:lstStyle/>
          <a:p>
            <a:r>
              <a:rPr lang="en-US"/>
              <a:t>2024 and 2025 Annual Reconciliation</a:t>
            </a:r>
          </a:p>
        </p:txBody>
      </p:sp>
      <p:sp>
        <p:nvSpPr>
          <p:cNvPr id="2" name="Text Placeholder 1">
            <a:extLst>
              <a:ext uri="{FF2B5EF4-FFF2-40B4-BE49-F238E27FC236}">
                <a16:creationId xmlns:a16="http://schemas.microsoft.com/office/drawing/2014/main" id="{7038201C-38D8-2CD8-875F-6C886DBAFC50}"/>
              </a:ext>
            </a:extLst>
          </p:cNvPr>
          <p:cNvSpPr>
            <a:spLocks noGrp="1"/>
          </p:cNvSpPr>
          <p:nvPr>
            <p:ph type="body" sz="quarter" idx="10"/>
          </p:nvPr>
        </p:nvSpPr>
        <p:spPr/>
        <p:txBody>
          <a:bodyPr/>
          <a:lstStyle/>
          <a:p>
            <a:r>
              <a:rPr lang="en-US"/>
              <a:t>CDC will resume annual reconciliation and publication of NNDSS national case surveillance data in 2026.</a:t>
            </a:r>
          </a:p>
          <a:p>
            <a:r>
              <a:rPr lang="en-US"/>
              <a:t>2024 and 2025 reconciliation will be completed concurrently, but independently in the Message Validation, Processing, and Provisioning System (MVPS).</a:t>
            </a:r>
            <a:endParaRPr lang="en-US">
              <a:cs typeface="Calibri" panose="020F0502020204030204" pitchFamily="34" charset="0"/>
            </a:endParaRPr>
          </a:p>
        </p:txBody>
      </p:sp>
      <p:sp>
        <p:nvSpPr>
          <p:cNvPr id="5" name="TextBox 7">
            <a:extLst>
              <a:ext uri="{FF2B5EF4-FFF2-40B4-BE49-F238E27FC236}">
                <a16:creationId xmlns:a16="http://schemas.microsoft.com/office/drawing/2014/main" id="{166CBFDD-6B93-B53B-D800-977762181043}"/>
              </a:ext>
            </a:extLst>
          </p:cNvPr>
          <p:cNvSpPr txBox="1"/>
          <p:nvPr/>
        </p:nvSpPr>
        <p:spPr>
          <a:xfrm>
            <a:off x="8547870" y="4668064"/>
            <a:ext cx="272832"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6</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9917423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E34F63-CDAD-8AF0-55BD-5475E70A5C68}"/>
              </a:ext>
            </a:extLst>
          </p:cNvPr>
          <p:cNvSpPr>
            <a:spLocks noGrp="1"/>
          </p:cNvSpPr>
          <p:nvPr>
            <p:ph type="title"/>
          </p:nvPr>
        </p:nvSpPr>
        <p:spPr/>
        <p:txBody>
          <a:bodyPr/>
          <a:lstStyle/>
          <a:p>
            <a:r>
              <a:rPr lang="en-US"/>
              <a:t>2024 Reconciliation Considerations</a:t>
            </a:r>
          </a:p>
        </p:txBody>
      </p:sp>
      <p:sp>
        <p:nvSpPr>
          <p:cNvPr id="2" name="Text Placeholder 1">
            <a:extLst>
              <a:ext uri="{FF2B5EF4-FFF2-40B4-BE49-F238E27FC236}">
                <a16:creationId xmlns:a16="http://schemas.microsoft.com/office/drawing/2014/main" id="{9BD93F05-3AB0-1D3E-79A0-394FC86030E1}"/>
              </a:ext>
            </a:extLst>
          </p:cNvPr>
          <p:cNvSpPr>
            <a:spLocks noGrp="1"/>
          </p:cNvSpPr>
          <p:nvPr>
            <p:ph type="body" sz="quarter" idx="10"/>
          </p:nvPr>
        </p:nvSpPr>
        <p:spPr/>
        <p:txBody>
          <a:bodyPr/>
          <a:lstStyle/>
          <a:p>
            <a:r>
              <a:rPr lang="en-US"/>
              <a:t>Some jurisdictions opted to review and lock their 2024 data in the reconciliation module last year.</a:t>
            </a:r>
          </a:p>
          <a:p>
            <a:r>
              <a:rPr lang="en-US"/>
              <a:t>Any locking or approval actions taken last year will remain in place.</a:t>
            </a:r>
          </a:p>
          <a:p>
            <a:r>
              <a:rPr lang="en-US"/>
              <a:t>Jurisdictions may unlock 2024 data, send updates, and re-lock as needed.</a:t>
            </a:r>
          </a:p>
          <a:p>
            <a:r>
              <a:rPr lang="en-US"/>
              <a:t>Some jurisdictions also completed state epidemiologist approvals. These will remain in place.</a:t>
            </a:r>
          </a:p>
          <a:p>
            <a:pPr lvl="1"/>
            <a:r>
              <a:rPr lang="en-US"/>
              <a:t>Please email </a:t>
            </a:r>
            <a:r>
              <a:rPr lang="en-US" b="1" u="sng">
                <a:latin typeface="Aptos" panose="02110004020202020204"/>
                <a:hlinkClick r:id="rId3"/>
              </a:rPr>
              <a:t>edx@cdc.gov</a:t>
            </a:r>
            <a:r>
              <a:rPr lang="en-US" b="1">
                <a:latin typeface="Aptos" panose="02110004020202020204"/>
              </a:rPr>
              <a:t> </a:t>
            </a:r>
            <a:r>
              <a:rPr lang="en-US"/>
              <a:t>if changes need to be made to locked or approved 2024 data</a:t>
            </a:r>
          </a:p>
        </p:txBody>
      </p:sp>
      <p:sp>
        <p:nvSpPr>
          <p:cNvPr id="4" name="TextBox 7">
            <a:extLst>
              <a:ext uri="{FF2B5EF4-FFF2-40B4-BE49-F238E27FC236}">
                <a16:creationId xmlns:a16="http://schemas.microsoft.com/office/drawing/2014/main" id="{EB4BBDA5-B2E3-7D10-B804-77192717FF77}"/>
              </a:ext>
            </a:extLst>
          </p:cNvPr>
          <p:cNvSpPr txBox="1"/>
          <p:nvPr/>
        </p:nvSpPr>
        <p:spPr>
          <a:xfrm>
            <a:off x="8547870" y="4668064"/>
            <a:ext cx="272832"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7</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33872233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11901-652A-BDE8-50D8-4FADA9CB527F}"/>
              </a:ext>
            </a:extLst>
          </p:cNvPr>
          <p:cNvSpPr>
            <a:spLocks noGrp="1"/>
          </p:cNvSpPr>
          <p:nvPr>
            <p:ph type="title"/>
          </p:nvPr>
        </p:nvSpPr>
        <p:spPr/>
        <p:txBody>
          <a:bodyPr lIns="91440" tIns="45720" rIns="91440" bIns="45720" anchor="b" anchorCtr="0"/>
          <a:lstStyle/>
          <a:p>
            <a:pPr>
              <a:lnSpc>
                <a:spcPct val="64543"/>
              </a:lnSpc>
            </a:pPr>
            <a:r>
              <a:rPr lang="en-US"/>
              <a:t>Key Dates from Reconciliation Calendar</a:t>
            </a:r>
          </a:p>
        </p:txBody>
      </p:sp>
      <p:sp>
        <p:nvSpPr>
          <p:cNvPr id="2" name="Text Placeholder 1">
            <a:extLst>
              <a:ext uri="{FF2B5EF4-FFF2-40B4-BE49-F238E27FC236}">
                <a16:creationId xmlns:a16="http://schemas.microsoft.com/office/drawing/2014/main" id="{CAD92833-AEF4-E42A-7BE1-7254A5C89AFA}"/>
              </a:ext>
            </a:extLst>
          </p:cNvPr>
          <p:cNvSpPr>
            <a:spLocks noGrp="1"/>
          </p:cNvSpPr>
          <p:nvPr>
            <p:ph type="body" sz="quarter" idx="10"/>
          </p:nvPr>
        </p:nvSpPr>
        <p:spPr/>
        <p:txBody>
          <a:bodyPr/>
          <a:lstStyle/>
          <a:p>
            <a:pPr>
              <a:lnSpc>
                <a:spcPct val="100000"/>
              </a:lnSpc>
              <a:buFont typeface="Wingdings" panose="05000000000000000000" pitchFamily="2" charset="2"/>
              <a:buChar char="Ø"/>
            </a:pPr>
            <a:r>
              <a:rPr lang="en-US">
                <a:latin typeface="Calibri"/>
                <a:cs typeface="Calibri"/>
              </a:rPr>
              <a:t>Feb 17: 	Reconciliation Kick-off and </a:t>
            </a:r>
            <a:r>
              <a:rPr lang="en-US" err="1">
                <a:latin typeface="Calibri"/>
                <a:cs typeface="Calibri"/>
              </a:rPr>
              <a:t>eSHARE</a:t>
            </a:r>
            <a:endParaRPr lang="en-US">
              <a:latin typeface="Calibri"/>
              <a:cs typeface="Calibri"/>
            </a:endParaRPr>
          </a:p>
          <a:p>
            <a:pPr>
              <a:lnSpc>
                <a:spcPct val="100000"/>
              </a:lnSpc>
              <a:buFont typeface="Wingdings" panose="05000000000000000000" pitchFamily="2" charset="2"/>
              <a:buChar char="Ø"/>
            </a:pPr>
            <a:r>
              <a:rPr lang="en-US">
                <a:latin typeface="Calibri"/>
                <a:cs typeface="Calibri"/>
              </a:rPr>
              <a:t>Feb 18:	Reconciliation Module Open for 2024</a:t>
            </a:r>
          </a:p>
          <a:p>
            <a:pPr>
              <a:lnSpc>
                <a:spcPct val="100000"/>
              </a:lnSpc>
              <a:buFont typeface="Wingdings" panose="05000000000000000000" pitchFamily="2" charset="2"/>
              <a:buChar char="Ø"/>
            </a:pPr>
            <a:r>
              <a:rPr lang="en-US">
                <a:latin typeface="Calibri"/>
                <a:cs typeface="Calibri"/>
              </a:rPr>
              <a:t>Mar 2:	Reconciliation Module Open for 2025</a:t>
            </a:r>
            <a:endParaRPr lang="en-US">
              <a:cs typeface="Calibri" panose="020F0502020204030204" pitchFamily="34" charset="0"/>
            </a:endParaRPr>
          </a:p>
          <a:p>
            <a:pPr>
              <a:lnSpc>
                <a:spcPct val="100000"/>
              </a:lnSpc>
              <a:buFont typeface="Wingdings" panose="05000000000000000000" pitchFamily="2" charset="2"/>
              <a:buChar char="Ø"/>
            </a:pPr>
            <a:r>
              <a:rPr lang="en-US"/>
              <a:t>July 17: 	CDC Program databases closed</a:t>
            </a:r>
          </a:p>
          <a:p>
            <a:pPr>
              <a:lnSpc>
                <a:spcPct val="100000"/>
              </a:lnSpc>
              <a:buFont typeface="Wingdings" panose="05000000000000000000" pitchFamily="2" charset="2"/>
              <a:buChar char="Ø"/>
            </a:pPr>
            <a:r>
              <a:rPr lang="en-US"/>
              <a:t>August 7: 	Lock STD data </a:t>
            </a:r>
            <a:endParaRPr lang="en-US">
              <a:cs typeface="Calibri" panose="020F0502020204030204" pitchFamily="34" charset="0"/>
            </a:endParaRPr>
          </a:p>
          <a:p>
            <a:pPr>
              <a:lnSpc>
                <a:spcPct val="100000"/>
              </a:lnSpc>
              <a:buFont typeface="Wingdings" panose="05000000000000000000" pitchFamily="2" charset="2"/>
              <a:buChar char="Ø"/>
            </a:pPr>
            <a:r>
              <a:rPr lang="en-US"/>
              <a:t>August 17: 	STD Manager approval</a:t>
            </a:r>
            <a:endParaRPr lang="en-US">
              <a:cs typeface="Calibri" panose="020F0502020204030204" pitchFamily="34" charset="0"/>
            </a:endParaRPr>
          </a:p>
          <a:p>
            <a:pPr>
              <a:lnSpc>
                <a:spcPct val="100000"/>
              </a:lnSpc>
              <a:buFont typeface="Wingdings" panose="05000000000000000000" pitchFamily="2" charset="2"/>
              <a:buChar char="Ø"/>
            </a:pPr>
            <a:r>
              <a:rPr lang="en-US" b="1"/>
              <a:t>August 28: 	State/Territorial Epidemiologist Approvals Complete</a:t>
            </a:r>
            <a:endParaRPr lang="en-US" b="1">
              <a:cs typeface="Calibri" panose="020F0502020204030204" pitchFamily="34" charset="0"/>
            </a:endParaRPr>
          </a:p>
          <a:p>
            <a:pPr>
              <a:lnSpc>
                <a:spcPct val="66265"/>
              </a:lnSpc>
            </a:pPr>
            <a:endParaRPr lang="en-US">
              <a:cs typeface="Calibri" panose="020F0502020204030204" pitchFamily="34" charset="0"/>
            </a:endParaRPr>
          </a:p>
        </p:txBody>
      </p:sp>
      <p:sp>
        <p:nvSpPr>
          <p:cNvPr id="5" name="TextBox 7">
            <a:extLst>
              <a:ext uri="{FF2B5EF4-FFF2-40B4-BE49-F238E27FC236}">
                <a16:creationId xmlns:a16="http://schemas.microsoft.com/office/drawing/2014/main" id="{00E6256D-D6D5-BCF3-C29D-EFB45952324D}"/>
              </a:ext>
            </a:extLst>
          </p:cNvPr>
          <p:cNvSpPr txBox="1"/>
          <p:nvPr/>
        </p:nvSpPr>
        <p:spPr>
          <a:xfrm>
            <a:off x="8547870" y="4668064"/>
            <a:ext cx="272832"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8</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18697536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95244F-3650-FC2C-7E78-60C54C834A8F}"/>
              </a:ext>
            </a:extLst>
          </p:cNvPr>
          <p:cNvSpPr>
            <a:spLocks noGrp="1"/>
          </p:cNvSpPr>
          <p:nvPr>
            <p:ph type="title"/>
          </p:nvPr>
        </p:nvSpPr>
        <p:spPr/>
        <p:txBody>
          <a:bodyPr/>
          <a:lstStyle/>
          <a:p>
            <a:r>
              <a:rPr lang="en-US"/>
              <a:t>COVID-19 and Monkeypox Virus </a:t>
            </a:r>
          </a:p>
        </p:txBody>
      </p:sp>
      <p:sp>
        <p:nvSpPr>
          <p:cNvPr id="2" name="Text Placeholder 1">
            <a:extLst>
              <a:ext uri="{FF2B5EF4-FFF2-40B4-BE49-F238E27FC236}">
                <a16:creationId xmlns:a16="http://schemas.microsoft.com/office/drawing/2014/main" id="{F9378467-E233-144E-34E6-7657644119F7}"/>
              </a:ext>
            </a:extLst>
          </p:cNvPr>
          <p:cNvSpPr>
            <a:spLocks noGrp="1"/>
          </p:cNvSpPr>
          <p:nvPr>
            <p:ph type="body" sz="quarter" idx="10"/>
          </p:nvPr>
        </p:nvSpPr>
        <p:spPr/>
        <p:txBody>
          <a:bodyPr/>
          <a:lstStyle/>
          <a:p>
            <a:r>
              <a:rPr lang="en-US"/>
              <a:t>In previous reconciliations (2023) COVID-19 and monkeypox virus had separate processes</a:t>
            </a:r>
          </a:p>
          <a:p>
            <a:r>
              <a:rPr lang="en-US"/>
              <a:t>COVID-19 will not be reconciled for 2024 and 2025 as it is no longer nationally notifiable</a:t>
            </a:r>
          </a:p>
          <a:p>
            <a:r>
              <a:rPr lang="en-US"/>
              <a:t>2024 and 2025 reconciliation for monkeypox virus will be done in 1CDP on same schedule as other conditions (Feb 18 to Aug 28)</a:t>
            </a:r>
          </a:p>
        </p:txBody>
      </p:sp>
      <p:sp>
        <p:nvSpPr>
          <p:cNvPr id="4" name="TextBox 7">
            <a:extLst>
              <a:ext uri="{FF2B5EF4-FFF2-40B4-BE49-F238E27FC236}">
                <a16:creationId xmlns:a16="http://schemas.microsoft.com/office/drawing/2014/main" id="{805677A7-42B8-8136-61A1-085E97630F14}"/>
              </a:ext>
            </a:extLst>
          </p:cNvPr>
          <p:cNvSpPr txBox="1"/>
          <p:nvPr/>
        </p:nvSpPr>
        <p:spPr>
          <a:xfrm>
            <a:off x="8547870" y="4668064"/>
            <a:ext cx="272832"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9</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68058050"/>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NCIRD-2016-9c">
  <a:themeElements>
    <a:clrScheme name="ncird-2023-">
      <a:dk1>
        <a:srgbClr val="1A468D"/>
      </a:dk1>
      <a:lt1>
        <a:srgbClr val="FFFFFF"/>
      </a:lt1>
      <a:dk2>
        <a:srgbClr val="3B495B"/>
      </a:dk2>
      <a:lt2>
        <a:srgbClr val="FFFFFF"/>
      </a:lt2>
      <a:accent1>
        <a:srgbClr val="536A82"/>
      </a:accent1>
      <a:accent2>
        <a:srgbClr val="5287FF"/>
      </a:accent2>
      <a:accent3>
        <a:srgbClr val="79F7D8"/>
      </a:accent3>
      <a:accent4>
        <a:srgbClr val="FFBB00"/>
      </a:accent4>
      <a:accent5>
        <a:srgbClr val="A668EA"/>
      </a:accent5>
      <a:accent6>
        <a:srgbClr val="FF7CD3"/>
      </a:accent6>
      <a:hlink>
        <a:srgbClr val="0F56DC"/>
      </a:hlink>
      <a:folHlink>
        <a:srgbClr val="00B0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c" id="{33F8036D-FF2B-49DF-B06C-929A3A844E4F}" vid="{E0FDBB37-0732-4211-8B21-0B06A5BB8789}"/>
    </a:ext>
  </a:extLst>
</a:theme>
</file>

<file path=ppt/theme/theme4.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2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AW xmlns="http://www.net-centric.com/PAWPP">
  <Shape xmlns="" ID="dsMFVn66N0r1Dd4S5ekipnGPxQE=" pdftag="" Order="_x0032_"/>
  <Shape xmlns="" ID="gebLjQqGzpGgjqKMCZzyknGrIjE=" pdftag="" Order="_x0031_"/>
  <Shape xmlns="" ID="l2E58V+H/R8Oo5gAF7sAP4/GGgM=" Order="_x0035_" formula="no" inline="no" artifact="_x0031_" pdftag="_x005B_Artifact_x005D_" validate="no"/>
  <Shape xmlns="" ID="GCWFov3ryer9dtcSUwereLJa13s=" pdftag="" Order="_x0034_"/>
  <Shape xmlns="" ID="1kZRUoPGBpEL/CcqscZAJjzXpA0=" pdftag="" Order="_x0033_"/>
  <Shape xmlns="" ID="DL134OESpo4lhjQoMZ2fq80YXjk=" pdftag="" Order="_x0031_"/>
  <Shape xmlns="" ID="RcQt8PDBq3zndgldadKT7dUoL+k=" pdftag="" Order="_x0032_"/>
  <Shape xmlns="" ID="A40Obp3EosyoA9WB65gllFYSEdo=" artifact="_x0030_" formula="no" pdftag="Figure" Order="_x0033_" validate="no"/>
  <Shape xmlns="" ID="xEjYkPI1Vqv11tLSB7gL/D7R34Q=" pdftag="" Order="_x0031_"/>
  <Shape xmlns="" ID="vdVQHuSZyOTD6KrxDLaiK+4/a4A=" pdftag="" Order="_x0032_"/>
  <Shape xmlns="" ID="JHDeKXSev34wPlvwBYgSkg2U0vI=" pdftag="" Order="_x0031_"/>
  <Shape xmlns="" ID="YQKWVDsm6rsa+JRMWDoepPp5t9k=" pdftag="" Order="_x0032_"/>
  <Shape xmlns="" ID="06WGQRSv9Rd6T7PCdMS7gr68v3c=" pdftag="" Order="_x0033_"/>
  <Shape xmlns="" ID="ObPP+U4JKKKcuNo1wFsTh/sLv4U=" pdftag="" Order="_x0031_"/>
  <Shape xmlns="" ID="1EgUFtia2/3akRibPlLMyZNKHWk=" pdftag="" Order="_x0032_"/>
  <Shape xmlns="" ID="Pjh8VlwdmxZUYVTx6qjZbBnwSII=" pdftag="" Order="_x0031_"/>
  <Shape xmlns="" ID="s3GJBFtZd2IBg0RsyL8dd+WoSck=" pdftag="" Order="_x0032_"/>
  <Shape xmlns="" ID="Kcj70ttZ/ZW7mdG8ifsfXKh+ndk=" pdftag="" Order="_x0033_"/>
  <Shape xmlns="" ID="BjAQ85EjIS7/8puHm54vmJHJyeE=" pdftag="" Order="_x0031_"/>
  <Shape xmlns="" ID="peBjFVorMkfJAxF7ZHkNq0EAH3o=" pdftag="" Order="_x0032_"/>
  <Shape xmlns="" ID="Eu9lfk8RzEZsRKn6Wcd0HzDAiVA=" pdftag="" Order="_x0033_"/>
  <Shape xmlns="" ID="hoh3Y8MBSnHXaVuwN6xHyXNfa2Y=" pdftag="" Order="_x0031_"/>
  <Shape xmlns="" ID="ytf4WV+yISoL8ieln7bM2zIxtYQ=" pdftag="" Order="_x0032_"/>
  <Shape xmlns="" ID="VrDEloaRz6YrAUHiu1oEtzbfTyc=" pdftag="" Order="_x0033_"/>
  <Shape xmlns="" ID="lH+20eGA88jwGwl20r3P7qY9/lg=" pdftag="" Order="_x0031_"/>
  <Shape xmlns="" ID="Yg+treWCMzJ/xe/Mx2LX0PXUV4I=" pdftag="" Order="_x0032_"/>
  <Shape xmlns="" ID="glyqdgS6ER7FUhbSLPCTn4VwazY=" pdftag="" Order="_x0033_"/>
  <Shape xmlns="" ID="vtMLxP9Rje7mXIbu9bu0W200USQ=" pdftag="" Order="_x0031_"/>
  <Shape xmlns="" ID="FEwTzNFxi5Otwr5x5mgJz3AbHLM=" pdftag="" Order="_x0032_"/>
  <Shape xmlns="" ID="DRulFZm4xBYyar1/ndgeVKVwoYo=" pdftag="" Order="_x0033_"/>
  <Shape xmlns="" ID="02NM7Y4z+FGnK6wRrFmtraCAQfw=" pdftag="" Order="_x0031_"/>
  <Shape xmlns="" ID="WITnzzdsywYqvjLELzCrbwWZRN0=" Order="_x0033_" artifact="_x0031_" formula="no" inline="no" pdftag="_x005B_Artifact_x005D_" validate="no"/>
  <Shape xmlns="" ID="ijXPqDn0Lhbe2KGd3s8nK2DDzEs=" pdftag="" Order="_x0032_"/>
  <Shape xmlns="" ID="N+lpifBAi7Yt9cuuwXynC3WNMYQ=" pdftag="" Order="_x0033_"/>
  <Shape xmlns="" ID="KnQGbVv41iCWVwWTuQMSrVpQTOg=" pdftag="" Order="_x0031_"/>
  <Shape xmlns="" ID="GZrHSoXuBAdURfkAykXWJb54ABw=" Order="_x0033_" artifact="_x0031_" formula="no" inline="no" pdftag="_x005B_Artifact_x005D_" validate="no"/>
  <Shape xmlns="" ID="QqbPWk//EC+GqgaGKLCBpboq5Jg=" pdftag="" Order="_x0032_"/>
  <Shape xmlns="" ID="/yePNarBUF4PcZbM0pKTroDqijw=" pdftag="" Order="_x0034_"/>
  <Shape xmlns="" ID="hvpDvoTv1rMZHW9zo0gxoA/tNeo=" pdftag="" Order="_x0031_"/>
  <Shape xmlns="" ID="D+ZlWJmbEO6SK5eu5VpHGHnSOLY=" pdftag="" Order="_x0031_"/>
  <Shape xmlns="" ID="yFfNyhHXy7VoHR6D4eTyWDNVAG8=" pdftag="" Order="_x0032_"/>
  <Shape xmlns="" ID="d6jqe/P9L3EUgWG5Ib4Ecs79KiE=" pdftag="" Order="_x0033_"/>
  <Shape xmlns="" ID="MV5Zg3kHgcYDW5/FBZDhiaKR+6Y=" pdftag="" Order="_x0031_"/>
  <Shape xmlns="" ID="emJfKry3bKgo+8Wt7GPsFp59w7I=" pdftag="" Order="_x0032_"/>
  <Shape xmlns="" ID="XzwugF3Y2GczSvvUigX42E/Fcbs=" pdftag="" Order="_x0033_"/>
  <Shape xmlns="" ID="lwimq7P4msvhOyiN+dKfRTq9e4A=" pdftag="" Order="_x0033_"/>
  <Shape xmlns="" ID="3E/wo31dalRVaqipIt/8/GjLBK8=" pdftag="" Order="_x0031_"/>
  <Shape xmlns="" ID="NglV+hnf5e+SLWCYJ7bja9eKmhU=" Order="_x0032_" artifact="_x0030_" formula="no" pdftag="Figure" validate="no"/>
  <Shape xmlns="" ID="NL45Kw6pPeB09iQ3X/HCUhcgMDI=" pdftag="" Order="_x0033_"/>
  <Shape xmlns="" ID="NZ/FULit11OygkQoGxOsDwMw7Ag=" pdftag="" Order="_x0031_"/>
  <Shape xmlns="" ID="qVINveGCCefwiO2odxjCafFywDw=" Order="_x0032_" artifact="_x0030_" formula="no" pdftag="Figure" validate="no"/>
  <Shape xmlns="" ID="LLU4XxXVJU78iET8Qjtb/4fLO0I=" Order="_x0034_" artifact="_x0031_" pdftag="_x005B_Artifact_x005D_" validate="no"/>
  <Shape xmlns="" ID="saIPugnwtNR5IKu2ZxUy9TM2JqU=" Order="_x0035_" artifact="_x0031_" pdftag="_x005B_Artifact_x005D_" validate="no"/>
  <Shape xmlns="" ID="tJFb1XYy/NC7CYTQyVq67Nzt/0E=" pdftag="" Order="_x0033_"/>
  <Shape xmlns="" ID="OJW0NpvZyEHDZ+mBPbsni7Y+zfg=" Order="_x0037_" artifact="_x0031_" pdftag="_x005B_Artifact_x005D_" validate="no"/>
  <Shape xmlns="" ID="uiy/Cjb32ZrHjToE4kPCbs3/vVQ=" Order="_x0036_" artifact="_x0030_" formula="no" pdftag="Figure" validate="no"/>
  <Shape xmlns="" ID="PFOShtyMLtJR3Mko1UUM1DUAZ20=" pdftag="" Order="_x0038_"/>
  <Shape xmlns="" ID="ElyNyLaaCR08wPPHLCpAW/iDHW0=" pdftag="" Order="_x0031_"/>
  <Shape xmlns="" ID="GdoSfPRGWw4bN+gbYCKM7lDpUyY=" artifact="_x0030_" formula="no" pdftag="Figure" Order="_x0032_" validate="no"/>
  <Shape xmlns="" ID="CUMNTFwKPrPk5968xwcQFRiM+e4=" Order="_x0034_" artifact="_x0031_" pdftag="_x005B_Artifact_x005D_" validate="no"/>
  <Shape xmlns="" ID="YfW+Ned2kLHRgDAVA0Y/YztcOwQ=" Order="_x0035_" artifact="_x0031_" pdftag="_x005B_Artifact_x005D_" validate="no"/>
  <Shape xmlns="" ID="Y3AOCOiB/uoZItts/2MZod7/aSM=" pdftag="" Order="_x0032_"/>
  <Shape xmlns="" ID="Ll8LLSrulBMt29DsmKlt19ldEe4=" Order="_x0036_" artifact="_x0030_" formula="no" pdftag="Figure" validate="no"/>
  <Shape xmlns="" ID="R2W1GZkv5cNPkluh+x7M71Ib1cQ=" pdftag="" Order="_x0038_"/>
  <Shape xmlns="" ID="pXgmSXnq6vJKmBdYZSiBXWMa2Jk=" pdftag="" Order="_x0031_"/>
  <Shape xmlns="" ID="rgCWt4w79m9e0OF6Cq1Oq2ZwYrA=" Order="_x0032_" artifact="_x0031_" pdftag="_x005B_Artifact_x005D_" validate="no"/>
  <Shape xmlns="" ID="vPM0y2ZJgu1XAAcJKjZo8MnDJck=" Order="_x0034_" artifact="_x0030_" formula="no" pdftag="Figure" validate="no"/>
  <Shape xmlns="" ID="6y6B1TSIWzLtrzb9bh3t/QtySwI=" Order="_x0036_" artifact="_x0031_" pdftag="_x005B_Artifact_x005D_" validate="no"/>
  <Shape xmlns="" ID="f80LdYJ8NQyQr4kYIbkTrW1+W9Q=" Order="_x0035_" artifact="_x0031_" pdftag="_x005B_Artifact_x005D_" validate="no"/>
  <Shape xmlns="" ID="+RLHPHITz8PUIibf3hUemgU/b8A=" pdftag="" Order="_x0033_"/>
  <Shape xmlns="" ID="ePRgN/P0lHjMWAZd0fcN48oOiNU=" Order="_x0037_" artifact="_x0030_" formula="no" pdftag="Figure" validate="no"/>
  <Shape xmlns="" ID="SQ7wvvmd6uhM4AgBoVuvDgOGKOM=" pdftag="" Order="_x0038_"/>
  <Shape xmlns="" ID="JjVz1HHng98cOoNd0ddOWG6TR+E=" pdftag="" Order="_x0031_"/>
  <Shape xmlns="" ID="czHPycaheVlXptYHlYGUReU1X04=" Order="_x0032_" artifact="_x0030_" formula="no" pdftag="Figure" validate="no"/>
  <Shape xmlns="" ID="g8mIvMri0Bh5SQsy7H6Xjl4mcB0=" pdftag="" Order="_x0033_"/>
  <Shape xmlns="" ID="u9O6umJ9ReKel46+ptix2R3Z+o4=" pdftag="" Order="_x0034_"/>
  <Shape xmlns="" ID="2kau/0p+CCUhVLxQTVvd3sGuuyk=" pdftag="" Order="_x0031_"/>
  <Shape xmlns="" ID="k01+uF5PJSAxBUAb7uyTaX7Wun0=" Order="_x0032_" artifact="_x0030_" formula="no" pdftag="Figure" validate="no"/>
  <Shape xmlns="" ID="0GHz/2NNqCXCLzyCRT7MVwDDx3Q=" pdftag="" Order="_x0033_"/>
  <Shape xmlns="" ID="YZ3Upo+GP5NM4KZT0Q7oHpTmS0o=" pdftag="" Order="_x0034_"/>
  <Shape xmlns="" ID="Agyyb1VMg/N2smGj1gGqi52D3EU=" pdftag="" Order="_x0031_"/>
  <Shape xmlns="" ID="tyw+6j/B5smcgriDq26Q24tcN08=" pdftag="" Order="_x0032_"/>
  <Shape xmlns="" ID="9apCXZD8T9Zo16HdH8Hr/vWiT4k=" Order="_x0034_" artifact="_x0030_" formula="no" pdftag="Figure" validate="no"/>
  <Shape xmlns="" ID="0CO0I3IDJ0q+/NY8F0ZrG+BtdIc=" Order="_x0033_" artifact="_x0030_" formula="no" pdftag="Figure" validate="no"/>
  <Shape xmlns="" ID="pXsxvOhijlQ5SrZ6ffrn4P7Hg18=" pdftag="" Order="_x0035_"/>
  <Shape xmlns="" ID="jKmeUvmiOa02RqB+aHcCuvgzg7g=" pdftag="" Order="_x0031_"/>
  <Shape xmlns="" ID="lPLPulfDr+T1j3DzFkEog6NEBjY=" pdftag="" Order="_x0032_"/>
  <Shape xmlns="" ID="BNG1T++b6hvKCjuBzpPZpwryVVU=" Order="_x0034_" artifact="_x0030_" formula="no" pdftag="Figure" validate="no"/>
  <Shape xmlns="" ID="wd3ORRI5yeHpleLmAl9hzH/UGt4=" Order="_x0033_" artifact="_x0031_" pdftag="_x005B_Artifact_x005D_" validate="no"/>
  <Shape xmlns="" ID="uqXZzI66hCD4ulWKKaOWaIINcC4=" Order="_x0036_" artifact="_x0031_" pdftag="_x005B_Artifact_x005D_" validate="no"/>
  <Shape xmlns="" ID="1O3SfXc4aBGv89Jnb+VmCBcGFoY=" Order="_x0035_" artifact="_x0031_" pdftag="_x005B_Artifact_x005D_" validate="no"/>
  <Shape xmlns="" ID="D6EDdPmo19gIb+vP9hYai1LRMk4=" pdftag="" Order="_x0037_"/>
  <Shape xmlns="" ID="Gjs5w1dXeTnWuttY/NAdOY0KTtg=" pdftag="" Order="_x0031_"/>
  <Shape xmlns="" ID="u6vr1XKk1fR8xwZwFB9wGgG7zs4=" pdftag="" Order="_x0032_"/>
  <Shape xmlns="" ID="IvgSNly1ygDbRePbN6ZqQ+ClMHs=" Order="_x0035_" artifact="_x0030_" formula="no" pdftag="Figure" validate="no"/>
  <Shape xmlns="" ID="rm3JQPkvwRhQ7pX7cGxVNaO+oek=" Order="_x0033_" artifact="_x0030_" formula="no" pdftag="Figure" validate="no"/>
  <Shape xmlns="" ID="8xUn0nNCpCXeR21BFIvNq8opEks=" Order="_x0034_" artifact="_x0030_" formula="no" pdftag="Figure" validate="no"/>
  <Shape xmlns="" ID="csjGL+n7jJMyGjnw+g29uGM3Bhc=" Order="_x0036_" artifact="_x0031_" pdftag="_x005B_Artifact_x005D_" validate="no"/>
  <Shape xmlns="" ID="JaDKc7h2LiNa4bYJvvVlL1bOLno=" pdftag="" Order="_x0037_"/>
  <Shape xmlns="" ID="LwY2d80D/I4HAgsFSJfUCQHABkc=" pdftag="" Order="_x0031_"/>
  <Shape xmlns="" ID="KAHhTOgzbAlu+u0e5lkWyAS91Mg=" pdftag="" Order="_x0032_"/>
  <Shape xmlns="" ID="GiOvWufY0reYN9DnJ4To2iM9Z6s=" Order="_x0034_" artifact="_x0030_" formula="no" pdftag="Figure" validate="no"/>
  <Shape xmlns="" ID="deneHcbpoz6TMIZWwrRKfgzDKF4=" pdftag="" Order="_x0033_"/>
  <Shape xmlns="" ID="cxWUE+Nft+MjkXAURsVzUuNX5E0=" Order="_x0036_" artifact="_x0030_" formula="no" pdftag="Figure" validate="no"/>
  <Shape xmlns="" ID="y0GDqv3kBfaoBhEuyfhHqIlyntk=" Order="_x0035_" artifact="_x0031_" pdftag="_x005B_Artifact_x005D_" validate="no"/>
  <Shape xmlns="" ID="G671f+u8J/WyUToM/FT1lldBN3E=" Order="_x0037_" artifact="_x0031_" pdftag="_x005B_Artifact_x005D_" validate="no"/>
  <Shape xmlns="" ID="v4LuxYnTuioId6a6a5crVSm9AJA=" Order="_x0038_" artifact="_x0031_" pdftag="_x005B_Artifact_x005D_" validate="no"/>
  <Shape xmlns="" ID="3b5Np0lDFbMQ1imQRCyiMR/nCec=" pdftag="" Order="_x0039_"/>
  <Shape xmlns="" ID="L4bKrLPcotfvcsTldSez8y/Iv/U=" pdftag="" Order="_x0031_"/>
  <Shape xmlns="" ID="tiLzAO8RqTRCXFvZVm/+xmV0iXI=" pdftag="" Order="_x0032_"/>
  <Shape xmlns="" ID="yi6xfqV3sdsEWk5cWtw4dvkOGUQ=" Order="_x0034_" artifact="_x0030_" formula="no" pdftag="Figure" validate="no"/>
  <Shape xmlns="" ID="9vUW1Ni0v+3/n9CPjTiAQudoavM=" Order="_x0033_" artifact="_x0030_" formula="no" pdftag="Figure" validate="no"/>
  <Shape xmlns="" ID="GrY1RkLwW6S0RjX8bVyWK69v3yY=" Order="_x0035_" artifact="_x0031_" pdftag="_x005B_Artifact_x005D_" validate="no"/>
  <Shape xmlns="" ID="ATEoiCOV3FWdZXx7MNMZhkRX8wc=" pdftag="" Order="_x0039_"/>
  <Shape xmlns="" ID="3JnBT7MYdOEsm7IM2hUqoSxCc9w=" pdftag="" Order="_x0031_"/>
  <Shape xmlns="" ID="pXYxzoG5uw6x7hxPSRyjxl66YXA=" pdftag="" Order="_x0032_"/>
  <Shape xmlns="" ID="P2JVIw5bEM03YEcwayM+iEdPTF0=" Order="_x0033_" artifact="_x0030_" formula="no" pdftag="Figure" validate="no"/>
  <Shape xmlns="" ID="774vFkkiJf1Llha/jxp0ROyfne4=" Order="_x0035_" artifact="_x0031_" pdftag="_x005B_Artifact_x005D_" validate="no"/>
  <Shape xmlns="" ID="mhFCyETI5Wtf4CLzb1kw9JdtKLk=" pdftag="Figure" Order="_x0034_" artifact="_x0031_" validate="no"/>
  <Shape xmlns="" ID="wqXYFz4Jjg6YqKScNYgRkCwMU10=" pdftag="" Order="_x0036_"/>
  <Shape xmlns="" ID="3eeGBVN285YIsaWdaFwGaOkyRbI=" pdftag="" Order="_x0031_"/>
  <Shape xmlns="" ID="EbxqgfJAyRGK2STJ68l+4DAvKyk=" pdftag="" Order="_x0032_"/>
  <Shape xmlns="" ID="IrP44G6eFARBwAa+oV/oRyw5OVI=" Order="_x0033_" artifact="_x0030_" formula="no" pdftag="Figure" validate="no"/>
  <Shape xmlns="" ID="6o4KoMU7LJGFT85uzzCGgSeW/80=" Order="_x0034_" artifact="_x0030_" formula="no" pdftag="Figure" validate="no"/>
  <Shape xmlns="" ID="FJHk/wz31zoLDkaV8EsWCK7grB8=" Order="_x0036_" artifact="_x0030_" formula="no" pdftag="Figure" validate="no"/>
  <Shape xmlns="" ID="22E+n1opeHdXTzYSRY5t7WI0UDw=" Order="_x0035_" artifact="_x0031_" pdftag="_x005B_Artifact_x005D_" validate="no"/>
  <Shape xmlns="" ID="HvPQQMK+AW50C6EQNrISaCYraUU=" Order="_x0031_1" artifact="_x0031_" pdftag="_x005B_Artifact_x005D_" validate="no"/>
  <Shape xmlns="" ID="jATCgWiAemoGSrKfD4lOv8DnBLI=" Order="_x0037_" artifact="_x0031_" pdftag="_x005B_Artifact_x005D_" validate="no"/>
  <Shape xmlns="" ID="KBTTccZP68c0t11w8f2hKX79in4=" pdftag="Figure" Order="_x0031_0" artifact="_x0031_" validate="no"/>
  <Shape xmlns="" ID="RhP8KlY1tDx05U+rELyY5lBwrjg=" pdftag="Figure" Order="_x0039_" artifact="_x0031_" validate="no"/>
  <Shape xmlns="" ID="hYLGGysJu9yiswFWaDJ8VWaxYL8=" pdftag="" Order="_x0038_"/>
  <Shape xmlns="" ID="llDWVJwaZGHh2AMl/rCfif8WTZI=" pdftag="" Order="_x0031_"/>
  <Shape xmlns="" ID="sHRlQmcvlOour371QAhq4QpV1VA=" pdftag="" Order="_x0033_"/>
  <Shape xmlns="" ID="EvCbOCjUvcrCzzku9tzw0YIdu8M=" pdftag="" Order="_x0034_"/>
  <Shape xmlns="" ID="I5bwg8SvLDihyf0mJwi1h010Y+Y=" Order="_x0032_" artifact="_x0030_" formula="no" pdftag="Figure" validate="no"/>
  <Shape xmlns="" ID="GEQ5RyNpuoVHV33mKSoP4wGMXM0=" pdftag="" Order="_x0031_"/>
  <Shape xmlns="" ID="sL0xiH/b/lbW1e3Z2Tx/8WHjQzg=" pdftag="" Order="_x0032_"/>
  <Shape xmlns="" ID="x0DRjSF+0dsbyGjfmA9RBIuIRVw=" Order="_x0033_" artifact="_x0030_" formula="no" pdftag="Figure" validate="no"/>
  <Shape xmlns="" ID="FvzbjcFuZ+h/8+7KHO/9/WkMIvw=" Order="_x0036_" artifact="_x0030_" formula="no" pdftag="Figure" validate="no"/>
  <Shape xmlns="" ID="ZerFDZyBYxYQ9+967cRn0esYnDw=" Order="_x0037_" artifact="_x0030_" formula="no" pdftag="Figure" validate="no"/>
  <Shape xmlns="" ID="IHDO3ZA9G6+RuNfaMHAQ5u6ZfQM=" Order="_x0034_" artifact="_x0031_" pdftag="_x005B_Artifact_x005D_" validate="no"/>
  <Shape xmlns="" ID="bZr3jtP5Ndw8X4bmkhrw32bueHg=" Order="_x0035_" artifact="_x0031_" pdftag="_x005B_Artifact_x005D_" validate="no"/>
  <Shape xmlns="" ID="TvEW03yI6sb38Ad7uDOG7keKntY=" pdftag="Figure" Order="_x0039_" artifact="_x0031_" validate="no"/>
  <Shape xmlns="" ID="bDJ99h0FANZAyOWvyMnV4VnGs5U=" pdftag="Figure" Order="_x0031_0" artifact="_x0031_" validate="no"/>
  <Shape xmlns="" ID="OsUcAjnWBz6LQQgbjtX0sXYtoT4=" Order="_x0031_1" artifact="_x0031_" pdftag="_x005B_Artifact_x005D_" validate="no"/>
  <Shape xmlns="" ID="smYSc4JG7Ug6/YDHgzPlHsRaKAg=" pdftag="" Order="_x0034_"/>
  <Shape xmlns="" ID="1enLymSROSoyzQF/WC1AAseKGhs=" pdftag="" Order="_x0031_"/>
  <Shape xmlns="" ID="eGmB8y2GDe6GWE7XCPoaJ6r7IYg=" pdftag="" Order="_x0033_"/>
  <Shape xmlns="" ID="mzfhuE83VJYgvGQug34PwlNSD7M=" Order="_x0032_" artifact="_x0030_" formula="no" pdftag="Figure" validate="no"/>
  <Shape xmlns="" ID="bzUsz5oHGdFb1MtanHiBzVw5Jc8=" Order="_x0034_" artifact="_x0031_" pdftag="_x005B_Artifact_x005D_" validate="no"/>
  <Shape xmlns="" ID="ozFKQiZFewsV7LgmohTAHLlvA7w=" pdftag="" Order="_x0035_"/>
  <Shape xmlns="" ID="VxlFwFFexBlio9O90Y12DuKnqdA=" pdftag="" Order="_x0031_"/>
  <Shape xmlns="" ID="MKHbWX26vW7q/7xaMCZu/QMtvJg=" pdftag="" Order="_x0033_"/>
  <Shape xmlns="" ID="TZGHZDrfg+l7kvXSVq9mP1UzQto=" Order="_x0038_" artifact="_x0030_" formula="no" pdftag="Figure" validate="no"/>
  <Shape xmlns="" ID="lpUc/ASfo478fjurZTCNQA4bZJ8=" pdftag="Figure" Order="_x0039_" artifact="_x0031_" validate="no"/>
  <Shape xmlns="" ID="juBrsHHarpmDRwPD6QBsLfi7ACs=" Order="_x0031_0" artifact="_x0031_" pdftag="_x005B_Artifact_x005D_" validate="no"/>
  <Shape xmlns="" ID="L79IUJyLFdwc3lYhCGk4On9x0EY=" Order="_x0031_2" artifact="_x0030_" formula="no" pdftag="Figure" validate="no"/>
  <Shape xmlns="" ID="3WvU1vvJbUou1EyxoseKrXmrdzk=" Order="_x0031_6" artifact="_x0031_" pdftag="_x005B_Artifact_x005D_" validate="no"/>
  <Shape xmlns="" ID="euALkg78zfSS9NrTNg2cmwtJoFw=" Order="_x0031_5" artifact="_x0031_" pdftag="_x005B_Artifact_x005D_" validate="no"/>
  <Shape xmlns="" ID="LrzOOSE1cwUdfMXmKRpJper23LA=" Order="_x0031_8" artifact="_x0031_" pdftag="_x005B_Artifact_x005D_" validate="no"/>
  <Shape xmlns="" ID="hEnLh8OG+71TXShZv5gz/Njxja0=" Order="_x0031_9" artifact="_x0031_" pdftag="_x005B_Artifact_x005D_" validate="no"/>
  <Shape xmlns="" ID="j0rQKaAKw6ZcBQfIKfRnHBV47QA=" pdftag="Figure" Order="_x0031_7" artifact="_x0031_" validate="no"/>
  <Shape xmlns="" ID="bGipaC0g7Xzj+aMicUEJMPUGifs=" Order="_x0031_3" artifact="_x0031_" pdftag="_x005B_Artifact_x005D_" validate="no"/>
  <Shape xmlns="" ID="TQjs1pOgLa7q9G6fHxXJ/aPors0=" Order="_x0033_" artifact="_x0030_" formula="no" pdftag="Figure" validate="no"/>
  <Shape xmlns="" ID="YDGrjULpxR+CyJ1LrJ6i14p1FwQ=" Order="_x0034_" artifact="_x0031_" pdftag="_x005B_Artifact_x005D_" validate="no"/>
  <Shape xmlns="" ID="NCO8uUmFgaAQhLcR7E3Scr2WDug=" Order="_x0035_" artifact="_x0031_" pdftag="_x005B_Artifact_x005D_" validate="no"/>
  <Shape xmlns="" ID="OmBsvoXKvqwezo2IY1UGRrPVLX0=" Order="_x0036_" artifact="_x0031_" pdftag="_x005B_Artifact_x005D_" validate="no"/>
  <Shape xmlns="" ID="nbZHcfc+pSXWEkCga0Z4/dtN/QI=" Order="_x0037_" artifact="_x0031_" pdftag="_x005B_Artifact_x005D_" validate="no"/>
  <Shape xmlns="" ID="6pKJfjDi7cxL1lyaG14XXrC682k=" Order="_x0031_1" artifact="_x0031_" pdftag="_x005B_Artifact_x005D_" validate="no"/>
  <Shape xmlns="" ID="VUHGCDJ0Wef6bjoBQw47efuWdiU=" Order="_x0031_4" artifact="_x0031_" pdftag="_x005B_Artifact_x005D_" validate="no"/>
  <Shape xmlns="" ID="CMb0j1NcBEj45Zx0Hna5yG7LZlE=" pdftag="" Order="_x0032_0"/>
  <Shape xmlns="" ID="iL/1swU3Xfqloo//kkPwkQYQkiU=" pdftag="" Order="_x0031_"/>
  <Shape xmlns="" ID="Qb/6WyuOSxR+k2irQ64xslMKRW0=" pdftag="" Order="_x0032_"/>
  <Shape xmlns="" ID="lAaOK5lZNXPEtrLC0iGh3n/iqq0=" Order="_x0033_" artifact="_x0030_" formula="no" pdftag="Figure" validate="no"/>
  <Shape xmlns="" ID="c9wB34Gh2lq6zgt982h8jjbYkd0=" Order="_x0035_" artifact="_x0030_" formula="no" pdftag="Figure" validate="no"/>
  <Shape xmlns="" ID="QL9oMpc5y3ttPCLrJWNm+imwLDI=" pdftag="Figure" Order="_x0034_" artifact="_x0031_" validate="no"/>
  <Shape xmlns="" ID="gG+gfK6cwQXgBR2+bqcs+wrHlfU=" pdftag="" Order="_x0032_0"/>
  <Shape xmlns="" ID="m91xFC/xNvjfbBkpYKZQhCsRtZg=" pdftag="" Order="_x0031_"/>
  <Shape xmlns="" ID="ypHDK9qL5PTWfpeQ5mn34uXDF60=" pdftag="" Order="_x0032_"/>
  <Shape xmlns="" ID="EAPVPq+YwDrw56zDJ6MqWheXpBg=" Order="_x0033_" artifact="_x0030_" formula="no" pdftag="Figure" validate="no"/>
  <Shape xmlns="" ID="gb5Ro5rGTx1gN5uapeKlyqwL2CE=" Order="_x0034_" artifact="_x0031_" pdftag="_x005B_Artifact_x005D_" validate="no"/>
  <Shape xmlns="" ID="kjerzOfV4WOgXFRe8ILo1FlUkpw=" pdftag="" Order="_x0036_"/>
  <Shape xmlns="" ID="W6Ydu32dCx0qwHtzVN0G/hCwhvg=" pdftag="" Order="_x0031_"/>
  <Shape xmlns="" ID="yQMD2f7UlIL+0w8YWH03GV+hH+M=" pdftag="" Order="_x0032_"/>
  <Shape xmlns="" ID="y6OJq7yvdmQvEXa9qaaBjWx7zNk=" Order="_x0033_" artifact="_x0030_" formula="no" pdftag="Figure" validate="no"/>
  <Shape xmlns="" ID="8/h2CZKpr3ahBIj2btYnOCQ+oP0=" Order="_x0034_" artifact="_x0031_" pdftag="_x005B_Artifact_x005D_" validate="no"/>
  <Shape xmlns="" ID="uQC9aCBb0DZiweJSIAzEFnGu8mE=" pdftag="" Order="_x0035_"/>
  <Shape xmlns="" ID="GtHJ9Wr0WoCwaYbk5pBOp07RLWE=" pdftag="" Order="_x0031_"/>
  <Shape xmlns="" ID="dfXYkTvA634jtA6uXBuZ32AC8MM=" pdftag="" Order="_x0032_"/>
  <Shape xmlns="" ID="w6DSH1V6XHmKWIblCU/xhBEuAMQ=" pdftag="" Order="_x0035_"/>
  <Shape xmlns="" ID="czjnxq+YegJ3GRV4PB77EMclv+8=" pdftag="" Order="_x0031_"/>
  <Shape xmlns="" ID="ZvIr2ar0AhYTJry8Bv4YILqPIk4=" pdftag="" Order="_x0032_"/>
  <Shape xmlns="" ID="7mpEx3LeA4JXsE8jolLVRX/8tVc=" Order="_x0033_" artifact="_x0030_" formula="no" pdftag="Figure" validate="no"/>
  <Shape xmlns="" ID="D0gg48TrKdCEBj2U6IXyaj1l7QA=" pdftag="" Order="_x0033_"/>
  <Shape xmlns="" ID="2Fc83geo2selZeNGq84dOuDUGMk=" pdftag="" Order="_x0032_"/>
  <Shape xmlns="" ID="BbIu0L9gv7NfWUvvdUTCXhDLQEQ=" Order="_x0031_" artifact="_x0030_" formula="no" pdftag="Figure" validate="no"/>
  <Shape xmlns="" ID="rD/fflUCXY8R2GDjl3QFOpbYZSQ=" pdftag="" Order="_x0031_"/>
  <Shape xmlns="" ID="DjXmnvEsQJYYIN5JxUGcSgC0zmg=" pdftag="" Order="_x0032_"/>
  <Shape xmlns="" ID="MJIHSqwL35A07FIYNFJRj/tWvHc=" Order="_x0033_" artifact="_x0030_" formula="no" pdftag="Figure" validate="no"/>
  <Shape xmlns="" ID="Tz6b5fRV7e7Lcj/SCCuZNVPkoU0=" pdftag="" Order="_x0037_"/>
  <Shape xmlns="" ID="8ufT8JGDtknRPrLtd7Qh77T9IQ8=" Order="_x0034_" artifact="_x0030_" formula="no" pdftag="Figure" validate="no"/>
  <Shape xmlns="" ID="hg7YL2A4ivYfwvWYT8zF/jcYNmE=" pdftag="" Order="_x0038_"/>
  <Shape xmlns="" ID="LrhTp1o2FvKPKM0sz6/k1qInOgM=" Order="_x0035_" artifact="_x0030_" formula="no" pdftag="Figure" validate="no"/>
  <Shape xmlns="" ID="oR1MppLreBJ+0diN51Pcpl/whk0=" pdftag="" Order="_x0039_"/>
  <Shape xmlns="" ID="W0BPTmIJZkqk9rQDTTsHqdftZ/k=" Order="_x0036_" artifact="_x0030_" formula="no" pdftag="Figure" validate="no"/>
  <Shape xmlns="" ID="QycPh48GIbWCV779I5ItnHpldpY=" pdftag="" Order="_x0031_0"/>
  <Shape xmlns="" ID="wtupJh99++WioNRvHx90Eiqxqj8=" pdftag="" Order="_x0031_1"/>
  <HyperLink xmlns="" ID="YQKWVDsm6rsa+JRMWDoepPp5t9k=1100173085284.755_287.5199" plainAltText="edx_x0040_cdc.gov"/>
  <HyperLink xmlns="" ID="peBjFVorMkfJAxF7ZHkNq0EAH3o=1100173085174.7_258.3999" plainAltText="edx_x0040_cdc.gov"/>
  <HyperLink xmlns="" ID="tJFb1XYy/NC7CYTQyVq67Nzt/0E=1100173085511.1188_170.1001" plainAltText="edx_x0040_cdc.gov"/>
  <HyperLink xmlns="" ID="ZvIr2ar0AhYTJry8Bv4YILqPIk4=1100173085121.45_169.0705" plainAltText="edx_x0040_cdc.gov"/>
  <HyperLink xmlns="" ID="Tz6b5fRV7e7Lcj/SCCuZNVPkoU0=-141569329424.64484_216.773" plainAltText="Case_x0020_Surveillance_x0020_News"/>
  <HyperLink xmlns="" ID="hg7YL2A4ivYfwvWYT8zF/jcYNmE=-2081753197280.1619_201.173" plainAltText="Technical_x0020_"/>
  <HyperLink xmlns="" ID="hg7YL2A4ivYfwvWYT8zF/jcYNmE=-103751551220.4768_216.773" plainAltText="Resource_x0020_Center"/>
  <HyperLink xmlns="" ID="oR1MppLreBJ+0diN51Pcpl/whk0=1100173085409.1478_201.173" plainAltText="edx_x0040_cdc.gov"/>
  <HyperLink xmlns="" ID="QycPh48GIbWCV779I5ItnHpldpY=-1752190193606.9047_201.173" plainAltText="case_x0020_surveillance_x0020_"/>
  <HyperLink xmlns="" ID="QycPh48GIbWCV779I5ItnHpldpY=820721201579.5147_216.773" plainAltText="modernization"/>
  <HyperLink xmlns="" ID="wtupJh99++WioNRvHx90Eiqxqj8=-715606252122.9094_317.522" plainAltText="cdc.gov"/>
  <SubText xmlns="" ID="l2E58V+H/R8Oo5gAF7sAP4/GGgM=" ActualText=""/>
  <Shape xmlns="" ID="dzd8O180OLgI2NKLIEbT5Fl0fXs=" pdftag="" Order="_x0033_"/>
  <Shape xmlns="" ID="fTs85LXwgic6mQtCAqoLyPgLBfI=" pdftag="" Order="_x0032_"/>
  <Shape xmlns="" ID="i/pf0QAoYr/2bUvHGYPwV2bNEo4=" pdftag="" Order="_x0031_"/>
  <Shape xmlns="" ID="DOf7JUM+v/RoI5aw9XUZiH3/1EE=" Order="_x0033_" artifact="_x0031_" pdftag="_x005B_Artifact_x005D_" validate="no" formula="no" inline="no"/>
  <Shape xmlns="" ID="P8DnkGsHhP7n7r7+VfQVT3wUHm0=" pdftag="" Order="_x0032_"/>
  <Shape xmlns="" ID="3MutyoPkrqCm8lTXxKjl9R5pyiI=" pdftag="" Order="_x0034_"/>
  <Shape xmlns="" ID="ansyg7aux2lKXGGVLUPa/8xQ+Fc=" pdftag="" Order="_x0031_"/>
  <Shape xmlns="" ID="5ur4c9cbTIdJyZtxRbwjJFC/vcg=" pdftag="" Order="_x0031_"/>
  <Shape xmlns="" ID="eFBJToDL0o0wzTfMN1LzecrVt6k=" pdftag="" Order="_x0032_"/>
  <Shape xmlns="" ID="HBwsPa4laseQMnlOnOHomoQotpI=" pdftag="" Order="_x0031_"/>
  <Shape xmlns="" ID="Kd47mv2RSdGDeKXsRNg786J5b7Q=" pdftag="" Order="_x0032_"/>
  <Shape xmlns="" ID="3p1UGKI5/+pGLbmhd8cIBJxFEYs=" pdftag="" Order="_x0033_"/>
  <Shape xmlns="" ID="nlPv58Fbjl7dZ3STfusQiqEh9as=" pdftag="" Order="_x0034_"/>
  <Shape xmlns="" ID="SDwxVPh+zpzg0E9mq+PR3KVyWkU=" pdftag="" Order="_x0031_"/>
  <Shape xmlns="" ID="KAz0aNxyRcZ4EwAq7Y5mGTzm538=" Order="_x0032_" artifact="_x0030_" formula="no" pdftag="Figure" validate="no"/>
  <Shape xmlns="" ID="Ie53K+yPhk2ZEmgBL3tNQrNcVoI=" pdftag="" Order="_x0033_"/>
  <Shape xmlns="" ID="c2+BPGvYGASOndQ536PXLFb31z4=" Order="_x0034_" artifact="_x0031_" pdftag="_x005B_Artifact_x005D_" validate="no"/>
  <Shape xmlns="" ID="Q4g1GF602BLRwjDroIP9s4KQVDE=" Order="_x0035_" artifact="_x0031_" pdftag="_x005B_Artifact_x005D_" validate="no"/>
  <Shape xmlns="" ID="K7YJt9NxTtrDB9nu+E5q7Bbfks0=" pdftag="" Order="_x0033_"/>
  <Shape xmlns="" ID="bOorntCXhgdePfCEE+KI81MDNXc=" Order="_x0037_" artifact="_x0031_" pdftag="_x005B_Artifact_x005D_" validate="no"/>
  <Shape xmlns="" ID="fOtmDMTPrUTBo5yOZ5dRbp78jVM=" Order="_x0036_" artifact="_x0030_" formula="no" pdftag="Figure" validate="no"/>
  <Shape xmlns="" ID="p0YWVUiQEakm3VwRTdMCT9Huucw=" Order="_x0033_" artifact="_x0030_" formula="no" pdftag="Figure" validate="no"/>
  <Shape xmlns="" ID="SZDcTVlvzjssUnC2CKLL5coAlNg=" Order="_x0034_" artifact="_x0031_" pdftag="_x005B_Artifact_x005D_" validate="no"/>
  <Shape xmlns="" ID="GhszoNgcCgQMpsCsseqcFrdFYhw=" Order="_x0035_" artifact="_x0031_" pdftag="_x005B_Artifact_x005D_" validate="no"/>
  <Shape xmlns="" ID="vL2dpv0STaZxZp9/S+5saxLubDU=" pdftag="" Order="_x0032_"/>
  <Shape xmlns="" ID="nCNYG2b9mg7l/tJmwKhQ4XS9gNM=" Order="_x0036_" artifact="_x0030_" formula="no" pdftag="Figure" validate="no"/>
  <Shape xmlns="" ID="Ej8qgMLKineRha+VrImvo6Lqbj0=" pdftag="" Order="_x0037_"/>
  <Shape xmlns="" ID="lxGBVjKnlOF8bSxfmEIzU44tpYY=" Order="_x0032_" artifact="_x0031_" pdftag="_x005B_Artifact_x005D_" validate="no"/>
  <Shape xmlns="" ID="KZM8t6XjzODnO5dfwujzO1SKsAU=" Order="_x0034_" artifact="_x0030_" formula="no" pdftag="Figure" validate="no"/>
  <Shape xmlns="" ID="iHjoyLWSeT/gtZlhmxhO3MFGk/I=" Order="_x0036_" artifact="_x0031_" pdftag="_x005B_Artifact_x005D_" validate="no"/>
  <Shape xmlns="" ID="E9CDkY0UuEAeWoLWUMTGSZiXrGo=" Order="_x0035_" artifact="_x0031_" pdftag="_x005B_Artifact_x005D_" validate="no"/>
  <Shape xmlns="" ID="2uvm4mBp7vbYeS2l+5KfdFMceuE=" pdftag="" Order="_x0033_"/>
  <Shape xmlns="" ID="nE+++svb/mYuD8++nXZmv3491Kw=" Order="_x0037_" artifact="_x0030_" formula="no" pdftag="Figure" validate="no"/>
  <Shape xmlns="" ID="64PgbxrO637B+R84u6MpTT1ZF5k=" pdftag="" Order="_x0038_"/>
  <Shape xmlns="" ID="4sWlWnNFbA3dZ9GJcjtk7800W8g=" Order="_x0032_" artifact="_x0030_" formula="no" pdftag="Figure" validate="no"/>
  <Shape xmlns="" ID="mMZPaDfp9B4RQiEVixO5YbLMo48=" pdftag="" Order="_x0033_"/>
  <Shape xmlns="" ID="F0hg6DXzxQFecbTmBj2QgX1Yu8I=" Order="_x0032_" artifact="_x0030_" formula="no" pdftag="Figure" validate="no"/>
  <Shape xmlns="" ID="Gg9xqkTgdq8oN30IugSf6+BrPSI=" pdftag="" Order="_x0033_"/>
  <Shape xmlns="" ID="rdklXOD4DyBMToXPEHJaolGu7y0=" pdftag="" Order="_x0034_"/>
  <Shape xmlns="" ID="S2pPcoGi0mzWgY+QD471CCdcj60=" Order="_x0034_" artifact="_x0030_" formula="no" pdftag="Figure" validate="no"/>
  <Shape xmlns="" ID="X/IbdU6I1Gs8kuLxBejjJiS1dZU=" Order="_x0033_" artifact="_x0030_" formula="no" pdftag="Figure" validate="no"/>
  <Shape xmlns="" ID="Lj51U60I1KJpzQnWYyjeCXy1TNU=" pdftag="" Order="_x0035_"/>
  <Shape xmlns="" ID="1B1k8OmO0JpKu8V/5ai8sgedRRU=" Order="_x0034_" artifact="_x0030_" formula="no" pdftag="Figure" validate="no"/>
  <Shape xmlns="" ID="t04RAHZh/wCMXyaYfZJEZokTkps=" Order="_x0033_" artifact="_x0031_" pdftag="_x005B_Artifact_x005D_" validate="no"/>
  <Shape xmlns="" ID="HAw2E3xcAwECpEpFWW0QY98nKqk=" Order="_x0036_" artifact="_x0031_" pdftag="_x005B_Artifact_x005D_" validate="no"/>
  <Shape xmlns="" ID="gl5ZVZBnt3Jextxj0uAjSFxpbGM=" Order="_x0035_" artifact="_x0031_" pdftag="_x005B_Artifact_x005D_" validate="no"/>
  <Shape xmlns="" ID="GBW7fOE4yBDwE4TS142MYxuEzFo=" pdftag="" Order="_x0037_"/>
  <Shape xmlns="" ID="DcouOh/Hl78d2xQx5R75FyX57g8=" pdftag="" Order="_x0032_"/>
  <Shape xmlns="" ID="YjB54vmdfr39Rs757Ql2tmWci+I=" Order="_x0035_" artifact="_x0030_" formula="no" pdftag="Figure" validate="no"/>
  <Shape xmlns="" ID="yMDbYx6SiwRCxmGbLzc7G2cfDCU=" Order="_x0033_" artifact="_x0030_" formula="no" pdftag="Figure" validate="no"/>
  <Shape xmlns="" ID="zOv+QbSE66jmyFDZJT2hb+PS7Bs=" Order="_x0034_" artifact="_x0030_" formula="no" pdftag="Figure" validate="no"/>
  <Shape xmlns="" ID="pVA//ZwWnfPrjibpjfCnRDzj9CQ=" Order="_x0036_" artifact="_x0031_" pdftag="_x005B_Artifact_x005D_" validate="no"/>
  <Shape xmlns="" ID="2DTL27pu0JmFE8oyDY/Blyu48+0=" pdftag="" Order="_x0037_"/>
  <Shape xmlns="" ID="VloLOK1jZdZPgOjjIdRBbjkEH2w=" pdftag="" Order="_x0032_"/>
  <Shape xmlns="" ID="xadCbEDh46yk0J83dhr2FXlOGqo=" Order="_x0034_" artifact="_x0030_" formula="no" pdftag="Figure" validate="no"/>
  <Shape xmlns="" ID="4QzLYxiQggAmrbLWzvTTTkIdGSE=" pdftag="" Order="_x0033_"/>
  <Shape xmlns="" ID="bbQdvbnQlJpCm3MZ63bxr1fJbS8=" Order="_x0036_" artifact="_x0030_" formula="no" pdftag="Figure" validate="no"/>
  <Shape xmlns="" ID="HKFJH9eFbIR18WvQ5b4KTIKPIrI=" Order="_x0035_" artifact="_x0031_" pdftag="_x005B_Artifact_x005D_" validate="no"/>
  <Shape xmlns="" ID="LGuB52ugV2cwQQGiOwUvSfcRitQ=" Order="_x0037_" artifact="_x0031_" pdftag="_x005B_Artifact_x005D_" validate="no"/>
  <Shape xmlns="" ID="RGpoNOJxPO4W9sVwnsTVxRH4b+4=" Order="_x0038_" artifact="_x0031_" pdftag="_x005B_Artifact_x005D_" validate="no"/>
  <Shape xmlns="" ID="pubTTHnn1Uw3FDSYzUcG9n6ixOw=" pdftag="" Order="_x0032_"/>
  <Shape xmlns="" ID="Kgp77ZTsIoSsqGip/4vT9qeDUW4=" Order="_x0034_" artifact="_x0030_" formula="no" pdftag="Figure" validate="no"/>
  <Shape xmlns="" ID="XjlisXJ5FYcyOHHKLjGuAU+A0Xw=" Order="_x0033_" artifact="_x0030_" formula="no" pdftag="Figure" validate="no"/>
  <Shape xmlns="" ID="qeSTfO9SxSrIn0GMyWwqIX7T3tk=" Order="_x0035_" artifact="_x0031_" pdftag="_x005B_Artifact_x005D_" validate="no"/>
  <Shape xmlns="" ID="64xhua8FmvtVgefLZv2UJb7Z2s8=" pdftag="" Order="_x0032_"/>
  <Shape xmlns="" ID="xcpLwr0/auFcy5BhmHREhLMc58Q=" Order="_x0033_" artifact="_x0030_" formula="no" pdftag="Figure" validate="no"/>
  <Shape xmlns="" ID="AdrdzXXnnz406hv183/fjLOYJlY=" Order="_x0035_" artifact="_x0031_" pdftag="_x005B_Artifact_x005D_" validate="no"/>
  <Shape xmlns="" ID="FWS2HLybRaPW5NWjCm++ADOoZt8=" pdftag="Figure" Order="_x0034_" artifact="_x0031_" validate="no"/>
  <Shape xmlns="" ID="ncxenKX/TtbDnAqshKJaWKzc0jk=" pdftag="" Order="_x0036_"/>
  <Shape xmlns="" ID="jv7L3XLpELeoG/m5gZvN7LGe7e0=" pdftag="" Order="_x0031_"/>
  <Shape xmlns="" ID="vIuSFnubxZqSkCw/I67KUHqToFw=" pdftag="" Order="_x0032_"/>
  <Shape xmlns="" ID="zxKjEE8VPKJk9E+LDeZ/cvcYo0g=" Order="_x0033_" artifact="_x0030_" formula="no" pdftag="Figure" validate="no"/>
  <Shape xmlns="" ID="pfNt10uAY2SQ0OWzRuISmuom+Kw=" Order="_x0034_" artifact="_x0030_" formula="no" pdftag="Figure" validate="no"/>
  <Shape xmlns="" ID="gKysgFxlwg4EWfn+MF+eE6gcQfg=" Order="_x0036_" artifact="_x0030_" formula="no" pdftag="Figure" validate="no"/>
  <Shape xmlns="" ID="fP93oqtzmGY1YOi0Lt+0/utPh7I=" Order="_x0035_" artifact="_x0031_" pdftag="_x005B_Artifact_x005D_" validate="no"/>
  <Shape xmlns="" ID="hNLh+JStDwVoaH7MHsC/287KIDw=" Order="_x0031_1" artifact="_x0031_" pdftag="_x005B_Artifact_x005D_" validate="no"/>
  <Shape xmlns="" ID="Vs8IlafBpZWfADgTZufCMrYmwr8=" Order="_x0037_" artifact="_x0031_" pdftag="_x005B_Artifact_x005D_" validate="no"/>
  <Shape xmlns="" ID="iwZJv76ru7UE13yHeEmusWih2zg=" pdftag="Figure" Order="_x0031_0" artifact="_x0031_" validate="no"/>
  <Shape xmlns="" ID="ps5V53pHaIMZlnZDhHxLDtOwKgk=" pdftag="Figure" Order="_x0039_" artifact="_x0031_" validate="no"/>
  <Shape xmlns="" ID="DdwH6fG4+hPjqKiKleP3lKjL8C4=" pdftag="" Order="_x0038_"/>
  <Shape xmlns="" ID="H0KOtfrljDinFaCEeSkQ1q5LzC4=" pdftag="" Order="_x0031_"/>
  <Shape xmlns="" ID="pzp/WPtgUYEiBxdjf5EWv5suuM8=" pdftag="" Order="_x0033_"/>
  <Shape xmlns="" ID="jFFwSar/RqdqOXtJXG1zGwqZoNg=" Order="_x0032_" artifact="_x0030_" formula="no" pdftag="Figure" validate="no"/>
  <Shape xmlns="" ID="i+dyyZncEeRWmfXGAq2HMmkRtAI=" pdftag="" Order="_x0032_"/>
  <Shape xmlns="" ID="dG+wV5o1XlaqXhREJeq1vc2pF8k=" Order="_x0033_" artifact="_x0030_" formula="no" pdftag="Figure" validate="no"/>
  <Shape xmlns="" ID="r4dEZ+iK4FDQ/8lBlPJX3GZ+a4c=" Order="_x0036_" artifact="_x0030_" formula="no" pdftag="Figure" validate="no"/>
  <Shape xmlns="" ID="QxT7hrCLYdqWB4h7tSE247LeZSk=" Order="_x0037_" artifact="_x0030_" formula="no" pdftag="Figure" validate="no"/>
  <Shape xmlns="" ID="sYfYpuan74jxVKr348y6O7gK7Jg=" Order="_x0034_" artifact="_x0031_" pdftag="_x005B_Artifact_x005D_" validate="no"/>
  <Shape xmlns="" ID="YpQfF/2gZqw9TNiIXLHZOJP/Y4o=" Order="_x0035_" artifact="_x0031_" pdftag="_x005B_Artifact_x005D_" validate="no"/>
  <Shape xmlns="" ID="kEKLN9Hmj5RxeSvzSsAapxNAxWQ=" pdftag="Figure" Order="_x0039_" artifact="_x0031_" validate="no"/>
  <Shape xmlns="" ID="NSZKIPG2IaF/iCItdnR6L2EDCAQ=" pdftag="Figure" Order="_x0031_0" artifact="_x0031_" validate="no"/>
  <Shape xmlns="" ID="ZLL1A7U+DklXVR5OBAT1tlaseSU=" Order="_x0031_1" artifact="_x0031_" pdftag="_x005B_Artifact_x005D_" validate="no"/>
  <Shape xmlns="" ID="cBinUdXGvLagvw5J5VmGtAUSTjQ=" pdftag="" Order="_x0038_"/>
  <Shape xmlns="" ID="ady2xzz62M6xjBOTlQ8oCuhsQos=" Order="_x0032_" artifact="_x0030_" formula="no" pdftag="Figure" validate="no"/>
  <Shape xmlns="" ID="rc+8rRcwn8+7TiQJUpVkgMSE0v0=" Order="_x0034_" artifact="_x0031_" pdftag="_x005B_Artifact_x005D_" validate="no"/>
  <Shape xmlns="" ID="aLeuDJg/qivwcYQb3A8xM/DIh2E=" pdftag="" Order="_x0035_"/>
  <Shape xmlns="" ID="i5fedvs/ki8J1RCSUDuaVVfyK8I=" Order="_x0038_" artifact="_x0030_" formula="no" pdftag="Figure" validate="no"/>
  <Shape xmlns="" ID="19CAjU0r83A0pzU5anKo7OnSvpk=" pdftag="Figure" Order="_x0039_" artifact="_x0031_" validate="no"/>
  <Shape xmlns="" ID="ALOJ6s0HiYYbVEUJ0rs3ZZLWooI=" Order="_x0031_0" artifact="_x0031_" pdftag="_x005B_Artifact_x005D_" validate="no"/>
  <Shape xmlns="" ID="mnSLyiCQdY6GeVD7PMdCv/X9ArU=" Order="_x0031_2" artifact="_x0030_" formula="no" pdftag="Figure" validate="no"/>
  <Shape xmlns="" ID="YM1HDgD+N/iOsGBSa8JDFmfUkPU=" Order="_x0031_6" artifact="_x0031_" pdftag="_x005B_Artifact_x005D_" validate="no"/>
  <Shape xmlns="" ID="o2anbAosw5vaBwEyaKwzwSa5WM0=" Order="_x0031_5" artifact="_x0031_" pdftag="_x005B_Artifact_x005D_" validate="no"/>
  <Shape xmlns="" ID="Ul6Dg6uuNjl+WbtaQb1Zc8Wao5s=" Order="_x0031_8" artifact="_x0031_" pdftag="_x005B_Artifact_x005D_" validate="no"/>
  <Shape xmlns="" ID="k709CmL5yViUGLq7vC+z36ESddM=" Order="_x0031_9" artifact="_x0031_" pdftag="_x005B_Artifact_x005D_" validate="no"/>
  <Shape xmlns="" ID="ZQvjzCCtRiqVKhg95F9XLZkte38=" pdftag="Figure" Order="_x0031_7" artifact="_x0031_" validate="no"/>
  <Shape xmlns="" ID="6PsQl6LzULuXgcGbKYjacpAqBJM=" Order="_x0031_3" artifact="_x0031_" pdftag="_x005B_Artifact_x005D_" validate="no"/>
  <Shape xmlns="" ID="ACFb7G8/KaDOKqyqhD8dqdfpulw=" Order="_x0033_" artifact="_x0030_" formula="no" pdftag="Figure" validate="no"/>
  <Shape xmlns="" ID="gS0b/3CextFzjiFDsw7cXemp1fs=" Order="_x0034_" artifact="_x0031_" pdftag="_x005B_Artifact_x005D_" validate="no"/>
  <Shape xmlns="" ID="okKpBiRHyB+cwRsggZHIAjEFjFk=" Order="_x0035_" artifact="_x0031_" pdftag="_x005B_Artifact_x005D_" validate="no"/>
  <Shape xmlns="" ID="+eCVX/qMt3kDSyfGnqaAEvIpUIo=" Order="_x0036_" artifact="_x0031_" pdftag="_x005B_Artifact_x005D_" validate="no"/>
  <Shape xmlns="" ID="z+4bua6rAzuv/8UoH7rsa/ks1uU=" Order="_x0037_" artifact="_x0031_" pdftag="_x005B_Artifact_x005D_" validate="no"/>
  <Shape xmlns="" ID="RGEhZp54QWh/M8u381rFFUVFQus=" Order="_x0031_1" artifact="_x0031_" pdftag="_x005B_Artifact_x005D_" validate="no"/>
  <Shape xmlns="" ID="IHjfyKiszzrp8QCH93uLVKLIFXA=" Order="_x0031_4" artifact="_x0031_" pdftag="_x005B_Artifact_x005D_" validate="no"/>
  <Shape xmlns="" ID="Bp4bS5aRoquOHDyqh2WguPYxoys=" pdftag="" Order="_x0032_"/>
  <Shape xmlns="" ID="guVqsptBHxcS7uRdmlFC5rLhWP4=" Order="_x0033_" artifact="_x0030_" formula="no" pdftag="Figure" validate="no"/>
  <Shape xmlns="" ID="QnPcpHSaEiZM7hhcGENBZ8ehY3s=" Order="_x0035_" artifact="_x0030_" formula="no" pdftag="Figure" validate="no"/>
  <Shape xmlns="" ID="06tffg/FxkZWOjV3KI6FMV5IhJc=" pdftag="Figure" Order="_x0034_" artifact="_x0031_" validate="no"/>
  <Shape xmlns="" ID="oHNCuIA8Fy6aDzFkMQVaEi5xj9w=" pdftag="" Order="_x0032_"/>
  <Shape xmlns="" ID="DbvrAVNkX3TYOXUlmevr68H1frc=" Order="_x0033_" artifact="_x0030_" formula="no" pdftag="Figure" validate="no"/>
  <Shape xmlns="" ID="GEc9e8DJak5zPpTdVzgds2C/z6I=" Order="_x0034_" artifact="_x0031_" pdftag="_x005B_Artifact_x005D_" validate="no"/>
  <Shape xmlns="" ID="Elyv+Af+7CyDNhWLf/224Lp1wVM=" Order="_x0033_" artifact="_x0030_" formula="no" pdftag="Figure" validate="no"/>
  <Shape xmlns="" ID="EpmyzbjPpFy8AJA+Zi7ohc9610E=" Order="_x0034_" artifact="_x0031_" pdftag="_x005B_Artifact_x005D_" validate="no"/>
  <Shape xmlns="" ID="zq29WfKsUKqd94b+VAcGUOdF3bg=" pdftag="" Order="_x0032_"/>
  <Shape xmlns="" ID="DwRuB+hAZ/YYCAahb6qAjpv3yjU=" pdftag="" Order="_x0031_"/>
  <Shape xmlns="" ID="Y+FYSGNRlFFDj5qjDU/aD11HGXM=" pdftag="" Order="_x0032_"/>
  <Shape xmlns="" ID="ANBjyGr1U+FKvY6vYtThf7KsxU8=" Order="_x0033_" artifact="_x0030_" formula="no" pdftag="Figure" validate="no"/>
  <Shape xmlns="" ID="p77K1QeP/H7b0MauguqCxm2RVJc=" pdftag="" Order="_x0034_"/>
  <Shape xmlns="" ID="tjM872IgRVe8y1ys3/xxYjvmvJk=" pdftag="" Order="_x0032_"/>
  <Shape xmlns="" ID="ZbDHwoCQJFOj6Wv/eBxZabU09xI=" Order="_x0031_" artifact="_x0030_" formula="no" pdftag="Figure" validate="no"/>
  <Shape xmlns="" ID="R+1TLPC4cinjtb6b1XWKoRrMr0M=" pdftag="" Order="_x0031_"/>
  <Shape xmlns="" ID="Dzapw76NBt7iJPRg1JuEGft9l8k=" pdftag="" Order="_x0032_"/>
  <Shape xmlns="" ID="AEeI/aSyFcpL3LVgtgMVt0ifCxs=" Order="_x0033_" artifact="_x0030_" formula="no" pdftag="Figure" validate="no"/>
  <Shape xmlns="" ID="N07sWlFtTeMDhmf5UjOqr6w8EHs=" pdftag="" Order="_x0037_"/>
  <Shape xmlns="" ID="4sTalws+WgwCET5bk/518iaWvnU=" Order="_x0034_" formula="no" validate="no" artifact="_x0030_" pdftag="Figure" inline="no"/>
  <Shape xmlns="" ID="Axx0p9oRptOCMvbv8k8Z2ats7K4=" pdftag="" Order="_x0038_"/>
  <Shape xmlns="" ID="LR9ZKJ1pI3SOPIJUQ5oLC9FDxiE=" Order="_x0035_" artifact="_x0030_" formula="no" pdftag="Figure" validate="no"/>
  <Shape xmlns="" ID="kk5WYZZOMBlPCVYpqCjR97dcxww=" pdftag="" Order="_x0039_"/>
  <Shape xmlns="" ID="yBWIuGm8ZZ3c9bC17bdJ4qTXT3c=" Order="_x0036_" artifact="_x0030_" formula="no" pdftag="Figure" validate="no"/>
  <Shape xmlns="" ID="Qe7rc9fTy4szdrsWcSk+gp8c/wk=" pdftag="" Order="_x0031_0"/>
  <Shape xmlns="" ID="AfmhKQuOnNGYwDxFpj81D/VMDpI=" pdftag="" Order="_x0031_1"/>
  <HyperLink xmlns="" ID="K7YJt9NxTtrDB9nu+E5q7Bbfks0=1100173085511.1188_170.1001" plainAltText="edx_x0040_cdc.gov"/>
  <HyperLink xmlns="" ID="Y+FYSGNRlFFDj5qjDU/aD11HGXM=1100173085121.45_169.0705" plainAltText="edx_x0040_cdc.gov"/>
  <HyperLink xmlns="" ID="N07sWlFtTeMDhmf5UjOqr6w8EHs=-141569329424.64484_216.773" plainAltText="Case_x0020_Surveillance_x0020_News"/>
  <HyperLink xmlns="" ID="Axx0p9oRptOCMvbv8k8Z2ats7K4=-2081753197280.1619_201.173" plainAltText="Technical_x0020_"/>
  <HyperLink xmlns="" ID="Axx0p9oRptOCMvbv8k8Z2ats7K4=-103751551220.4768_216.773" plainAltText="Resource_x0020_Center"/>
  <HyperLink xmlns="" ID="kk5WYZZOMBlPCVYpqCjR97dcxww=1100173085409.1478_201.173" plainAltText="edx_x0040_cdc.gov"/>
  <HyperLink xmlns="" ID="Qe7rc9fTy4szdrsWcSk+gp8c/wk=-1752190193606.9047_201.173" plainAltText="case_x0020_surveillance_x0020_"/>
  <HyperLink xmlns="" ID="Qe7rc9fTy4szdrsWcSk+gp8c/wk=820721201579.5147_216.773" plainAltText="modernization"/>
  <HyperLink xmlns="" ID="AfmhKQuOnNGYwDxFpj81D/VMDpI=-715606252122.9094_317.522" plainAltText="cdc.gov"/>
  <SubText xmlns="" ID="4sTalws+WgwCET5bk/518iaWvnU=" ActualText=""/>
</PAW>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010CC48A510A64E9EDE79D1DCB94891" ma:contentTypeVersion="7" ma:contentTypeDescription="Create a new document." ma:contentTypeScope="" ma:versionID="f73fa3d24602b91983179614ad86558b">
  <xsd:schema xmlns:xsd="http://www.w3.org/2001/XMLSchema" xmlns:xs="http://www.w3.org/2001/XMLSchema" xmlns:p="http://schemas.microsoft.com/office/2006/metadata/properties" xmlns:ns2="ae47a4dc-bad2-467d-ae3b-b3fce59ebe25" targetNamespace="http://schemas.microsoft.com/office/2006/metadata/properties" ma:root="true" ma:fieldsID="7d4f60b5317cc76b2420ed2cb77e960a" ns2:_="">
    <xsd:import namespace="ae47a4dc-bad2-467d-ae3b-b3fce59ebe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7a4dc-bad2-467d-ae3b-b3fce59eb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627C58-CFE0-460F-97AB-12BFEDF49EAF}">
  <ds:schemaRefs>
    <ds:schemaRef ds:uri="http://schemas.microsoft.com/sharepoint/v3/contenttype/forms"/>
  </ds:schemaRefs>
</ds:datastoreItem>
</file>

<file path=customXml/itemProps2.xml><?xml version="1.0" encoding="utf-8"?>
<ds:datastoreItem xmlns:ds="http://schemas.openxmlformats.org/officeDocument/2006/customXml" ds:itemID="{EE328AD0-0A12-4FEB-A055-22203F66494C}">
  <ds:schemaRefs>
    <ds:schemaRef ds:uri="http://www.net-centric.com/PAWPP"/>
    <ds:schemaRef ds:uri=""/>
  </ds:schemaRefs>
</ds:datastoreItem>
</file>

<file path=customXml/itemProps3.xml><?xml version="1.0" encoding="utf-8"?>
<ds:datastoreItem xmlns:ds="http://schemas.openxmlformats.org/officeDocument/2006/customXml" ds:itemID="{4ECEF97E-1E9C-4A9B-A180-0E842D60CA5F}">
  <ds:schemaRefs>
    <ds:schemaRef ds:uri="http://schemas.microsoft.com/office/2006/documentManagement/types"/>
    <ds:schemaRef ds:uri="http://purl.org/dc/dcmitype/"/>
    <ds:schemaRef ds:uri="ae47a4dc-bad2-467d-ae3b-b3fce59ebe25"/>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4.xml><?xml version="1.0" encoding="utf-8"?>
<ds:datastoreItem xmlns:ds="http://schemas.openxmlformats.org/officeDocument/2006/customXml" ds:itemID="{3C0B8FA4-9ACD-4759-9BE7-554922C7D615}">
  <ds:schemaRefs>
    <ds:schemaRef ds:uri="ae47a4dc-bad2-467d-ae3b-b3fce59ebe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151</TotalTime>
  <Words>1894</Words>
  <Application>Microsoft Office PowerPoint</Application>
  <PresentationFormat>On-screen Show (16:9)</PresentationFormat>
  <Paragraphs>324</Paragraphs>
  <Slides>39</Slides>
  <Notes>39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39</vt:i4>
      </vt:variant>
    </vt:vector>
  </HeadingPairs>
  <TitlesOfParts>
    <vt:vector size="54" baseType="lpstr">
      <vt:lpstr>Myriad Web Pro</vt:lpstr>
      <vt:lpstr>Aptos Display</vt:lpstr>
      <vt:lpstr>Calibri</vt:lpstr>
      <vt:lpstr>Courier New</vt:lpstr>
      <vt:lpstr>Aptos</vt:lpstr>
      <vt:lpstr>Arial</vt:lpstr>
      <vt:lpstr>Wingdings</vt:lpstr>
      <vt:lpstr>Corbel</vt:lpstr>
      <vt:lpstr>AvenirNext LT Pro Regular</vt:lpstr>
      <vt:lpstr>NCEH_ATSDR_combined</vt:lpstr>
      <vt:lpstr>Master</vt:lpstr>
      <vt:lpstr>NCIRD-2016-9c</vt:lpstr>
      <vt:lpstr>1_Master</vt:lpstr>
      <vt:lpstr>1_NCEH_ATSDR_combined</vt:lpstr>
      <vt:lpstr>2_NCEH_ATSDR_combined</vt:lpstr>
      <vt:lpstr>NNDSS eSHARE February 2026 Webinar</vt:lpstr>
      <vt:lpstr>Agenda</vt:lpstr>
      <vt:lpstr>Generic v3 Updates</vt:lpstr>
      <vt:lpstr>Generic v3 Updates(2)</vt:lpstr>
      <vt:lpstr>Annual Reconciliation of 2024 and 2025 NNDSS Data</vt:lpstr>
      <vt:lpstr>2024 and 2025 Annual Reconciliation</vt:lpstr>
      <vt:lpstr>2024 Reconciliation Considerations</vt:lpstr>
      <vt:lpstr>Key Dates from Reconciliation Calendar</vt:lpstr>
      <vt:lpstr>COVID-19 and Monkeypox Virus </vt:lpstr>
      <vt:lpstr>Conditions Reconciled Outside of MVPS</vt:lpstr>
      <vt:lpstr>Event code changes for 2024</vt:lpstr>
      <vt:lpstr>Event code changes for 2025</vt:lpstr>
      <vt:lpstr>Reconciliation Functions in MVPS</vt:lpstr>
      <vt:lpstr>Reconciliation Process in MVPS</vt:lpstr>
      <vt:lpstr>MVPS User Roles and Functions</vt:lpstr>
      <vt:lpstr>Reconciliation Module</vt:lpstr>
      <vt:lpstr>Reporting Exceptions</vt:lpstr>
      <vt:lpstr>Retired Event Codes</vt:lpstr>
      <vt:lpstr>Low Incidence Conditions</vt:lpstr>
      <vt:lpstr>Stratification Reports and Line Lists</vt:lpstr>
      <vt:lpstr>Lock, Unlock, and Submit Conditions</vt:lpstr>
      <vt:lpstr>Lock, Unlock, and Submit Conditions(2)</vt:lpstr>
      <vt:lpstr>Lock, Unlock, and Submit Conditions(3)</vt:lpstr>
      <vt:lpstr>Lock, Unlock, and Submit Conditions(4)</vt:lpstr>
      <vt:lpstr>Lock, Unlock, and Submit Conditions(5)</vt:lpstr>
      <vt:lpstr>Approval: STD Manager</vt:lpstr>
      <vt:lpstr>Approval: STD Manager(2)</vt:lpstr>
      <vt:lpstr>Approval: STD Manager(3)</vt:lpstr>
      <vt:lpstr>Review/Approve: State/Territorial Epidemiologist</vt:lpstr>
      <vt:lpstr>Review/Approve: State/Territorial Epidemiologist(2)</vt:lpstr>
      <vt:lpstr>Review/Approve: State/Territorial Epidemiologist(3)</vt:lpstr>
      <vt:lpstr>Approve: State/Territorial Epidemiologist</vt:lpstr>
      <vt:lpstr>MVPS Help: User Guides and Job Aids</vt:lpstr>
      <vt:lpstr>MVPS Help: User Guides and Job Aids(2)</vt:lpstr>
      <vt:lpstr>MVPS Help: User Guides and Job Aids(3)</vt:lpstr>
      <vt:lpstr>MVPS Help: User Guides and Job Aids(4)</vt:lpstr>
      <vt:lpstr>Reconciliation Support</vt:lpstr>
      <vt:lpstr> Questions &amp; Answers 3</vt:lpstr>
      <vt:lpstr>Q &amp; A 3</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February 2026 - Special Session</dc:title>
  <dc:subject>NNDSS eShare February 2026 Webinar - Gen v3 Updates and Annual Reconcilation of 2024 -2025 NNDSS Data </dc:subject>
  <dc:creator>Centers for Disease Control and Prevention</dc:creator>
  <cp:keywords>National Notifiable Diseases Surveillance System, NNDSS eShare February 2026 Webinar, NNDSS eShare, CDC, OPHDST, Office of Public Health Data, Surveillance, and Technology, Event Codes, Reconciliation, Retired, Conditions,User Roles, Reporting, Exceptions, Review, Unlock, Lock, Case Notifications, Generic v3, Gen v3, Data, MVPS, Message Validation, Processing, Provisioning, Value Sets   </cp:keywords>
  <cp:lastModifiedBy>Laspina, Michael (CDC/OD/OPHDST)</cp:lastModifiedBy>
  <cp:revision>7</cp:revision>
  <dcterms:created xsi:type="dcterms:W3CDTF">2011-03-17T17:43:16Z</dcterms:created>
  <dcterms:modified xsi:type="dcterms:W3CDTF">2026-03-03T19:59:34Z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0x010100F010CC48A510A64E9EDE79D1DCB94891</vt:lpwstr>
  </property>
  <property fmtid="{D5CDD505-2E9C-101B-9397-08002B2CF9AE}" pid="11" name="MediaServiceImageTags">
    <vt:lpwstr/>
  </property>
  <property fmtid="{D5CDD505-2E9C-101B-9397-08002B2CF9AE}" pid="12" name="ComplianceAssetId">
    <vt:lpwstr/>
  </property>
  <property fmtid="{D5CDD505-2E9C-101B-9397-08002B2CF9AE}" pid="13" name="_ExtendedDescription">
    <vt:lpwstr/>
  </property>
  <property fmtid="{D5CDD505-2E9C-101B-9397-08002B2CF9AE}" pid="14" name="_activity">
    <vt:lpwstr>{"FileActivityType":"9","FileActivityTimeStamp":"2026-01-29T18:40:25.110Z","FileActivityUsersOnPage":[{"DisplayName":"Cook, Courtney (CDC/OD/OPHDST)","Id":"uns6@cdc.gov"}],"FileActivityNavigationId":null}</vt:lpwstr>
  </property>
  <property fmtid="{D5CDD505-2E9C-101B-9397-08002B2CF9AE}" pid="15" name="TriggerFlowInfo">
    <vt:lpwstr/>
  </property>
</Properties>
</file>