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83" r:id="rId6"/>
    <p:sldMasterId id="2147483696" r:id="rId7"/>
    <p:sldMasterId id="2147483709" r:id="rId8"/>
  </p:sldMasterIdLst>
  <p:notesMasterIdLst>
    <p:notesMasterId r:id="rId41"/>
  </p:notesMasterIdLst>
  <p:sldIdLst>
    <p:sldId id="2147482424" r:id="rId9"/>
    <p:sldId id="2147482215" r:id="rId10"/>
    <p:sldId id="2147482402" r:id="rId11"/>
    <p:sldId id="2147482409" r:id="rId12"/>
    <p:sldId id="264" r:id="rId13"/>
    <p:sldId id="2147482394" r:id="rId14"/>
    <p:sldId id="269" r:id="rId15"/>
    <p:sldId id="2147482395" r:id="rId16"/>
    <p:sldId id="2147482398" r:id="rId17"/>
    <p:sldId id="2147482393" r:id="rId18"/>
    <p:sldId id="2147482410" r:id="rId19"/>
    <p:sldId id="2147482391" r:id="rId20"/>
    <p:sldId id="274" r:id="rId21"/>
    <p:sldId id="278" r:id="rId22"/>
    <p:sldId id="2147482400" r:id="rId23"/>
    <p:sldId id="2147482401" r:id="rId24"/>
    <p:sldId id="2147482423" r:id="rId25"/>
    <p:sldId id="2147482413" r:id="rId26"/>
    <p:sldId id="2147482414" r:id="rId27"/>
    <p:sldId id="2147482407" r:id="rId28"/>
    <p:sldId id="2147482408" r:id="rId29"/>
    <p:sldId id="2147482422" r:id="rId30"/>
    <p:sldId id="2147482392" r:id="rId31"/>
    <p:sldId id="2147482399" r:id="rId32"/>
    <p:sldId id="2147482396" r:id="rId33"/>
    <p:sldId id="2147482406" r:id="rId34"/>
    <p:sldId id="259" r:id="rId35"/>
    <p:sldId id="2147482420" r:id="rId36"/>
    <p:sldId id="267" r:id="rId37"/>
    <p:sldId id="273" r:id="rId38"/>
    <p:sldId id="258" r:id="rId39"/>
    <p:sldId id="21474824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459B0C-D9BF-1A2C-261A-7B1F6DEBEB1F}" name="Mandel, Grace (CDC/OD/OPHDST)" initials="GM" userId="S::nvm8@cdc.gov::0ac2c6b9-92f9-44d7-9fed-9ca59630dfbc" providerId="AD"/>
  <p188:author id="{1258641D-3406-29F9-9B7F-F272B075DA85}" name="Branam, Ian (CDC/OD/OPHDST)" initials="BI" userId="S::yfi1@cdc.gov::112d4a4f-7610-4988-975d-30364cb03355" providerId="AD"/>
  <p188:author id="{50544535-8DB0-0386-CD97-9A293008B3AF}" name="Ritchey, Matthew D. (CDC/OD/OPHDST)" initials="MR" userId="S::HHA7@cdc.gov::0f4ae8c8-33a3-4cd2-a525-48f17ee461ab" providerId="AD"/>
  <p188:author id="{CEDAD538-4D1E-9512-7369-71E42DB54DC3}" name="Brown, Desiree M. (CDC/OD/OPHDST)" initials="DB" userId="S::jwu1@cdc.gov::65426537-82f4-4a29-8425-9c2ba3f1e26a" providerId="AD"/>
  <p188:author id="{4C195B5E-DFF9-9454-D15B-04E7141770CC}" name="Conners, Erin (CDC/OD/OPHDST)" initials="EC" userId="S::ola3@cdc.gov::a724e933-4911-4579-8682-585480591749" providerId="AD"/>
  <p188:author id="{7C551B66-E361-EBC0-6605-1AA2539A47D3}" name="Hang Nguyen, (CDC/OD/OPHDST)" initials="H(" userId="S::yky3@cdc.gov::8a7e3e03-04d0-4c76-a337-fc65283f8224" providerId="AD"/>
  <p188:author id="{47C6DB78-837B-EB89-9AD2-4D9E0D335078}" name="Boersma, Peter (CDC/OD/OPHDST)" initials="PB" userId="S::ots6@cdc.gov::f3bc6320-5f6e-4986-9079-590a01dd3d4f" providerId="AD"/>
  <p188:author id="{99A8469A-7D20-0DCC-3D98-F4D741751B82}" name="McIntyre, Anne F. (CDC/IOD/OPHDST)" initials="MAF(" userId="S::zat4@cdc.gov::d6bb9fc0-9a61-41c9-8260-614f83485ea6" providerId="AD"/>
  <p188:author id="{2AB35A9B-36C8-7561-518F-8BF30AE943AB}" name="Ritchey, Matthew D. (CDC/OD/OPHDST)" initials="R(" userId="S::hha7@cdc.gov::0f4ae8c8-33a3-4cd2-a525-48f17ee461ab" providerId="AD"/>
  <p188:author id="{FBCBE2A0-6658-CB2C-A9DA-560F822CC237}" name="Hale, Christa R. (CDC/OD/OPHDST)" initials="CH" userId="S::HGK5@cdc.gov::b45a5495-c680-464a-a986-6e63c5bbac1a" providerId="AD"/>
  <p188:author id="{E41D23AC-0141-A1C4-3B68-FE90A50E4A68}" name="Mustaquim, Desiree (CDC/OD/OPHDST)" initials="MD" userId="S::dwc6@cdc.gov::dc151674-8121-498a-9e0c-aa311898202d" providerId="AD"/>
  <p188:author id="{CE7072C3-C502-9E5C-9201-80F9661AC967}" name="Ramanathan Holiday, Tara (CDC/OD/OPHDST)" initials="R(" userId="S::irt2@cdc.gov::034376b7-f6bb-4b52-ab37-7273f82c0185" providerId="AD"/>
  <p188:author id="{AA5CB7D1-9D63-8CD9-6457-2986CC39E1D4}" name="Best, Timothy (CDC/OD/OPHDST)" initials="BT" userId="S::qot3@cdc.gov::dd516ec7-f2bc-4f60-a4a9-7a0329e91999" providerId="AD"/>
  <p188:author id="{643A7AD9-02B1-B372-B694-D211CCE4C4EB}" name="Robinson, Tamara (CDC/OD/OPHDST) (CTR)" initials="TR" userId="S::okf9@cdc.gov::a16a7704-10a4-405e-9d16-ecfeead0d373" providerId="AD"/>
  <p188:author id="{56F3E3DB-97E3-6A8C-E71A-F16301594E99}" name="Neitzel, Stephanie (CDC/OD/OPHDST)" initials="SN" userId="S::brd6@cdc.gov::69aba5e3-8da2-4697-83fd-bd91ccdb07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1D"/>
    <a:srgbClr val="CCFFCC"/>
    <a:srgbClr val="B9B9B9"/>
    <a:srgbClr val="B4E5A2"/>
    <a:srgbClr val="A6CAEC"/>
    <a:srgbClr val="F3EA95"/>
    <a:srgbClr val="000000"/>
    <a:srgbClr val="FFC000"/>
    <a:srgbClr val="F1F395"/>
    <a:srgbClr val="2D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2154E5-E628-4C13-AAC1-A30F9FBF257F}" v="2" dt="2026-01-29T16:23:39.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11" autoAdjust="0"/>
  </p:normalViewPr>
  <p:slideViewPr>
    <p:cSldViewPr snapToGrid="0">
      <p:cViewPr varScale="1">
        <p:scale>
          <a:sx n="59" d="100"/>
          <a:sy n="59" d="100"/>
        </p:scale>
        <p:origin x="6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12648-5EA1-49C1-AB7A-65FB9F4B721E}"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0E4A4-C65F-4B5B-B829-55E1E6BC67A3}" type="slidenum">
              <a:rPr lang="en-US" smtClean="0"/>
              <a:t>‹#›</a:t>
            </a:fld>
            <a:endParaRPr lang="en-US"/>
          </a:p>
        </p:txBody>
      </p:sp>
    </p:spTree>
    <p:extLst>
      <p:ext uri="{BB962C8B-B14F-4D97-AF65-F5344CB8AC3E}">
        <p14:creationId xmlns:p14="http://schemas.microsoft.com/office/powerpoint/2010/main" val="4910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B0DB-8210-DD58-5941-24DF7409B633}"/>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E77CF79-A260-FA00-1C1C-73B7B7B248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5" name="Notes Placeholder 2">
            <a:extLst>
              <a:ext uri="{FF2B5EF4-FFF2-40B4-BE49-F238E27FC236}">
                <a16:creationId xmlns:a16="http://schemas.microsoft.com/office/drawing/2014/main" id="{E38F75A6-D9FA-1EDD-0EA7-3FC3CEBE39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a:extLst>
              <a:ext uri="{FF2B5EF4-FFF2-40B4-BE49-F238E27FC236}">
                <a16:creationId xmlns:a16="http://schemas.microsoft.com/office/drawing/2014/main" id="{767C0D47-9035-E614-521B-40EED0BF79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45891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10</a:t>
            </a:fld>
            <a:endParaRPr lang="en-US"/>
          </a:p>
        </p:txBody>
      </p:sp>
    </p:spTree>
    <p:extLst>
      <p:ext uri="{BB962C8B-B14F-4D97-AF65-F5344CB8AC3E}">
        <p14:creationId xmlns:p14="http://schemas.microsoft.com/office/powerpoint/2010/main" val="63728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11</a:t>
            </a:fld>
            <a:endParaRPr lang="en-US"/>
          </a:p>
        </p:txBody>
      </p:sp>
    </p:spTree>
    <p:extLst>
      <p:ext uri="{BB962C8B-B14F-4D97-AF65-F5344CB8AC3E}">
        <p14:creationId xmlns:p14="http://schemas.microsoft.com/office/powerpoint/2010/main" val="133225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12</a:t>
            </a:fld>
            <a:endParaRPr lang="en-US"/>
          </a:p>
        </p:txBody>
      </p:sp>
    </p:spTree>
    <p:extLst>
      <p:ext uri="{BB962C8B-B14F-4D97-AF65-F5344CB8AC3E}">
        <p14:creationId xmlns:p14="http://schemas.microsoft.com/office/powerpoint/2010/main" val="2373405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13</a:t>
            </a:fld>
            <a:endParaRPr lang="en-US"/>
          </a:p>
        </p:txBody>
      </p:sp>
    </p:spTree>
    <p:extLst>
      <p:ext uri="{BB962C8B-B14F-4D97-AF65-F5344CB8AC3E}">
        <p14:creationId xmlns:p14="http://schemas.microsoft.com/office/powerpoint/2010/main" val="244924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A575-66BB-623E-2921-D84970A7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8FDA5-750E-F3EF-D994-0E54F07B07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4E08B4-E3DA-872D-7095-E7AE0F195E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D0F18B-DE72-DA5A-4E7A-79A32471C509}"/>
              </a:ext>
            </a:extLst>
          </p:cNvPr>
          <p:cNvSpPr>
            <a:spLocks noGrp="1"/>
          </p:cNvSpPr>
          <p:nvPr>
            <p:ph type="sldNum" sz="quarter" idx="5"/>
          </p:nvPr>
        </p:nvSpPr>
        <p:spPr/>
        <p:txBody>
          <a:bodyPr/>
          <a:lstStyle/>
          <a:p>
            <a:fld id="{8580E4A4-C65F-4B5B-B829-55E1E6BC67A3}" type="slidenum">
              <a:rPr lang="en-US" smtClean="0"/>
              <a:t>14</a:t>
            </a:fld>
            <a:endParaRPr lang="en-US"/>
          </a:p>
        </p:txBody>
      </p:sp>
    </p:spTree>
    <p:extLst>
      <p:ext uri="{BB962C8B-B14F-4D97-AF65-F5344CB8AC3E}">
        <p14:creationId xmlns:p14="http://schemas.microsoft.com/office/powerpoint/2010/main" val="375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15</a:t>
            </a:fld>
            <a:endParaRPr lang="en-US"/>
          </a:p>
        </p:txBody>
      </p:sp>
    </p:spTree>
    <p:extLst>
      <p:ext uri="{BB962C8B-B14F-4D97-AF65-F5344CB8AC3E}">
        <p14:creationId xmlns:p14="http://schemas.microsoft.com/office/powerpoint/2010/main" val="368898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16</a:t>
            </a:fld>
            <a:endParaRPr lang="en-US"/>
          </a:p>
        </p:txBody>
      </p:sp>
    </p:spTree>
    <p:extLst>
      <p:ext uri="{BB962C8B-B14F-4D97-AF65-F5344CB8AC3E}">
        <p14:creationId xmlns:p14="http://schemas.microsoft.com/office/powerpoint/2010/main" val="153609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80E4A4-C65F-4B5B-B829-55E1E6BC67A3}" type="slidenum">
              <a:rPr lang="en-US" smtClean="0"/>
              <a:t>17</a:t>
            </a:fld>
            <a:endParaRPr lang="en-US"/>
          </a:p>
        </p:txBody>
      </p:sp>
    </p:spTree>
    <p:extLst>
      <p:ext uri="{BB962C8B-B14F-4D97-AF65-F5344CB8AC3E}">
        <p14:creationId xmlns:p14="http://schemas.microsoft.com/office/powerpoint/2010/main" val="295365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18</a:t>
            </a:fld>
            <a:endParaRPr lang="en-US"/>
          </a:p>
        </p:txBody>
      </p:sp>
    </p:spTree>
    <p:extLst>
      <p:ext uri="{BB962C8B-B14F-4D97-AF65-F5344CB8AC3E}">
        <p14:creationId xmlns:p14="http://schemas.microsoft.com/office/powerpoint/2010/main" val="288064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19</a:t>
            </a:fld>
            <a:endParaRPr lang="en-US"/>
          </a:p>
        </p:txBody>
      </p:sp>
    </p:spTree>
    <p:extLst>
      <p:ext uri="{BB962C8B-B14F-4D97-AF65-F5344CB8AC3E}">
        <p14:creationId xmlns:p14="http://schemas.microsoft.com/office/powerpoint/2010/main" val="237018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17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20</a:t>
            </a:fld>
            <a:endParaRPr lang="en-US"/>
          </a:p>
        </p:txBody>
      </p:sp>
    </p:spTree>
    <p:extLst>
      <p:ext uri="{BB962C8B-B14F-4D97-AF65-F5344CB8AC3E}">
        <p14:creationId xmlns:p14="http://schemas.microsoft.com/office/powerpoint/2010/main" val="3419320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21</a:t>
            </a:fld>
            <a:endParaRPr lang="en-US"/>
          </a:p>
        </p:txBody>
      </p:sp>
    </p:spTree>
    <p:extLst>
      <p:ext uri="{BB962C8B-B14F-4D97-AF65-F5344CB8AC3E}">
        <p14:creationId xmlns:p14="http://schemas.microsoft.com/office/powerpoint/2010/main" val="308305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2AF94-10CC-29EF-E35E-BF4414319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332AF-37B4-AA23-5222-9A7425BE03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FB046AC-C77B-F95F-D161-04CAF436681C}"/>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6146314F-8E8D-2675-A979-47C2B96D6A19}"/>
              </a:ext>
            </a:extLst>
          </p:cNvPr>
          <p:cNvSpPr>
            <a:spLocks noGrp="1"/>
          </p:cNvSpPr>
          <p:nvPr>
            <p:ph type="sldNum" sz="quarter" idx="5"/>
          </p:nvPr>
        </p:nvSpPr>
        <p:spPr/>
        <p:txBody>
          <a:bodyPr/>
          <a:lstStyle/>
          <a:p>
            <a:fld id="{8580E4A4-C65F-4B5B-B829-55E1E6BC67A3}" type="slidenum">
              <a:rPr lang="en-US" smtClean="0"/>
              <a:t>22</a:t>
            </a:fld>
            <a:endParaRPr lang="en-US"/>
          </a:p>
        </p:txBody>
      </p:sp>
    </p:spTree>
    <p:extLst>
      <p:ext uri="{BB962C8B-B14F-4D97-AF65-F5344CB8AC3E}">
        <p14:creationId xmlns:p14="http://schemas.microsoft.com/office/powerpoint/2010/main" val="487350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23</a:t>
            </a:fld>
            <a:endParaRPr lang="en-US"/>
          </a:p>
        </p:txBody>
      </p:sp>
    </p:spTree>
    <p:extLst>
      <p:ext uri="{BB962C8B-B14F-4D97-AF65-F5344CB8AC3E}">
        <p14:creationId xmlns:p14="http://schemas.microsoft.com/office/powerpoint/2010/main" val="18245552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24</a:t>
            </a:fld>
            <a:endParaRPr lang="en-US"/>
          </a:p>
        </p:txBody>
      </p:sp>
    </p:spTree>
    <p:extLst>
      <p:ext uri="{BB962C8B-B14F-4D97-AF65-F5344CB8AC3E}">
        <p14:creationId xmlns:p14="http://schemas.microsoft.com/office/powerpoint/2010/main" val="1569446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25</a:t>
            </a:fld>
            <a:endParaRPr lang="en-US"/>
          </a:p>
        </p:txBody>
      </p:sp>
    </p:spTree>
    <p:extLst>
      <p:ext uri="{BB962C8B-B14F-4D97-AF65-F5344CB8AC3E}">
        <p14:creationId xmlns:p14="http://schemas.microsoft.com/office/powerpoint/2010/main" val="392183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26</a:t>
            </a:fld>
            <a:endParaRPr lang="en-US"/>
          </a:p>
        </p:txBody>
      </p:sp>
    </p:spTree>
    <p:extLst>
      <p:ext uri="{BB962C8B-B14F-4D97-AF65-F5344CB8AC3E}">
        <p14:creationId xmlns:p14="http://schemas.microsoft.com/office/powerpoint/2010/main" val="1486667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6DE-2740-0DC8-55ED-2D4CA03AA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BAADA-E18F-8A90-B24E-3E09528D12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9786D6-0ADD-8B26-BBB0-1B1E7DE08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BD1247-029F-AFBC-AB0A-59D506DF33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2112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83F77-A971-5E58-D81E-F6134839D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3E3DD-EB8F-355A-E2F7-2FF692DFCE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A6078CE-FE4F-B735-FF26-CB685EE24B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12FAB9-843D-7D0F-C96F-90E2DA19F6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F29102-ED10-4F3A-8106-AF875A20F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555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3</a:t>
            </a:fld>
            <a:endParaRPr lang="en-US"/>
          </a:p>
        </p:txBody>
      </p:sp>
    </p:spTree>
    <p:extLst>
      <p:ext uri="{BB962C8B-B14F-4D97-AF65-F5344CB8AC3E}">
        <p14:creationId xmlns:p14="http://schemas.microsoft.com/office/powerpoint/2010/main" val="69229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defRPr/>
            </a:pPr>
            <a:endParaRPr lang="en-US"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60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5</a:t>
            </a:fld>
            <a:endParaRPr lang="en-US"/>
          </a:p>
        </p:txBody>
      </p:sp>
    </p:spTree>
    <p:extLst>
      <p:ext uri="{BB962C8B-B14F-4D97-AF65-F5344CB8AC3E}">
        <p14:creationId xmlns:p14="http://schemas.microsoft.com/office/powerpoint/2010/main" val="1966015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6</a:t>
            </a:fld>
            <a:endParaRPr lang="en-US"/>
          </a:p>
        </p:txBody>
      </p:sp>
    </p:spTree>
    <p:extLst>
      <p:ext uri="{BB962C8B-B14F-4D97-AF65-F5344CB8AC3E}">
        <p14:creationId xmlns:p14="http://schemas.microsoft.com/office/powerpoint/2010/main" val="281027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7</a:t>
            </a:fld>
            <a:endParaRPr lang="en-US"/>
          </a:p>
        </p:txBody>
      </p:sp>
    </p:spTree>
    <p:extLst>
      <p:ext uri="{BB962C8B-B14F-4D97-AF65-F5344CB8AC3E}">
        <p14:creationId xmlns:p14="http://schemas.microsoft.com/office/powerpoint/2010/main" val="154359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0E4A4-C65F-4B5B-B829-55E1E6BC67A3}" type="slidenum">
              <a:rPr lang="en-US" smtClean="0"/>
              <a:t>8</a:t>
            </a:fld>
            <a:endParaRPr lang="en-US"/>
          </a:p>
        </p:txBody>
      </p:sp>
    </p:spTree>
    <p:extLst>
      <p:ext uri="{BB962C8B-B14F-4D97-AF65-F5344CB8AC3E}">
        <p14:creationId xmlns:p14="http://schemas.microsoft.com/office/powerpoint/2010/main" val="412619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latin typeface="Aptos" panose="02110004020202020204"/>
              <a:ea typeface="Calibri"/>
              <a:cs typeface="Calibri"/>
            </a:endParaRPr>
          </a:p>
        </p:txBody>
      </p:sp>
      <p:sp>
        <p:nvSpPr>
          <p:cNvPr id="4" name="Slide Number Placeholder 3"/>
          <p:cNvSpPr>
            <a:spLocks noGrp="1"/>
          </p:cNvSpPr>
          <p:nvPr>
            <p:ph type="sldNum" sz="quarter" idx="5"/>
          </p:nvPr>
        </p:nvSpPr>
        <p:spPr/>
        <p:txBody>
          <a:bodyPr/>
          <a:lstStyle/>
          <a:p>
            <a:fld id="{8580E4A4-C65F-4B5B-B829-55E1E6BC67A3}" type="slidenum">
              <a:rPr lang="en-US" smtClean="0"/>
              <a:t>9</a:t>
            </a:fld>
            <a:endParaRPr lang="en-US"/>
          </a:p>
        </p:txBody>
      </p:sp>
    </p:spTree>
    <p:extLst>
      <p:ext uri="{BB962C8B-B14F-4D97-AF65-F5344CB8AC3E}">
        <p14:creationId xmlns:p14="http://schemas.microsoft.com/office/powerpoint/2010/main" val="1178165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281869164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632970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4" y="1811868"/>
            <a:ext cx="5185833" cy="4421717"/>
          </a:xfrm>
        </p:spPr>
        <p:txBody>
          <a:bodyPr/>
          <a:lstStyle>
            <a:lvl1pPr marL="304776" indent="-304776">
              <a:buClr>
                <a:srgbClr val="003BC0"/>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70" y="1811868"/>
            <a:ext cx="5185833" cy="4421717"/>
          </a:xfrm>
        </p:spPr>
        <p:txBody>
          <a:bodyPr/>
          <a:lstStyle>
            <a:lvl1pPr marL="304776" indent="-304776">
              <a:buClr>
                <a:srgbClr val="0033A1"/>
              </a:buClr>
              <a:buFont typeface="Arial" panose="020B0604020202020204" pitchFamily="34" charset="0"/>
              <a:buChar char="•"/>
              <a:defRPr sz="2667" b="1">
                <a:solidFill>
                  <a:srgbClr val="1D1D1D"/>
                </a:solidFill>
              </a:defRPr>
            </a:lvl1pPr>
            <a:lvl2pPr marL="609555" indent="-228584">
              <a:buClr>
                <a:srgbClr val="005761"/>
              </a:buClr>
              <a:buFont typeface="Arial" panose="020B0604020202020204" pitchFamily="34" charset="0"/>
              <a:buChar char="-"/>
              <a:tabLst>
                <a:tab pos="380972"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4" y="6725267"/>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3893410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8"/>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6571136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6737107"/>
            <a:ext cx="12192000" cy="121584"/>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2223"/>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2223"/>
            </a:p>
          </p:txBody>
        </p:sp>
      </p:grpSp>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457167" indent="-457167">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8813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32139085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_NCEH_1">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230368" y="451105"/>
            <a:ext cx="6778752" cy="1155779"/>
          </a:xfrm>
          <a:prstGeom prst="rect">
            <a:avLst/>
          </a:prstGeom>
        </p:spPr>
        <p:txBody>
          <a:bodyPr anchor="ctr" anchorCtr="0"/>
          <a:lstStyle>
            <a:lvl1pPr algn="l">
              <a:lnSpc>
                <a:spcPts val="4000"/>
              </a:lnSpc>
              <a:defRPr sz="4267" b="1" baseline="0">
                <a:solidFill>
                  <a:srgbClr val="003C9F"/>
                </a:solidFill>
                <a:effectLst/>
                <a:latin typeface="+mn-lt"/>
              </a:defRPr>
            </a:lvl1pPr>
          </a:lstStyle>
          <a:p>
            <a:endParaRPr lang="en-US"/>
          </a:p>
        </p:txBody>
      </p:sp>
      <p:sp>
        <p:nvSpPr>
          <p:cNvPr id="8" name="Subtitle 2"/>
          <p:cNvSpPr>
            <a:spLocks noGrp="1"/>
          </p:cNvSpPr>
          <p:nvPr>
            <p:ph type="subTitle" idx="1"/>
          </p:nvPr>
        </p:nvSpPr>
        <p:spPr>
          <a:xfrm>
            <a:off x="5230368" y="1950720"/>
            <a:ext cx="6778752" cy="877824"/>
          </a:xfrm>
          <a:prstGeom prst="rect">
            <a:avLst/>
          </a:prstGeom>
        </p:spPr>
        <p:txBody>
          <a:bodyPr/>
          <a:lstStyle>
            <a:lvl1pPr marL="0" indent="0" algn="l">
              <a:spcBef>
                <a:spcPts val="0"/>
              </a:spcBef>
              <a:buNone/>
              <a:defRPr sz="3200" b="1" baseline="0">
                <a:solidFill>
                  <a:srgbClr val="003C9F"/>
                </a:solidFill>
                <a:effectLst/>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5230368" y="3291840"/>
            <a:ext cx="6778752" cy="1295400"/>
          </a:xfrm>
          <a:prstGeom prst="rect">
            <a:avLst/>
          </a:prstGeom>
        </p:spPr>
        <p:txBody>
          <a:bodyPr/>
          <a:lstStyle>
            <a:lvl1pPr marL="0" indent="0" algn="l">
              <a:lnSpc>
                <a:spcPct val="100000"/>
              </a:lnSpc>
              <a:buNone/>
              <a:defRPr sz="2667" baseline="0">
                <a:solidFill>
                  <a:srgbClr val="003C9F"/>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5" name="TextBox 4"/>
          <p:cNvSpPr txBox="1"/>
          <p:nvPr userDrawn="1"/>
        </p:nvSpPr>
        <p:spPr>
          <a:xfrm>
            <a:off x="280681" y="6059424"/>
            <a:ext cx="8777977" cy="420564"/>
          </a:xfrm>
          <a:prstGeom prst="rect">
            <a:avLst/>
          </a:prstGeom>
          <a:noFill/>
        </p:spPr>
        <p:txBody>
          <a:bodyPr wrap="square" rtlCol="0">
            <a:spAutoFit/>
          </a:bodyPr>
          <a:lstStyle/>
          <a:p>
            <a:r>
              <a:rPr lang="en-US" sz="2133" b="1">
                <a:solidFill>
                  <a:schemeClr val="bg2"/>
                </a:solidFill>
                <a:latin typeface="Calibri" panose="020F0502020204030204" pitchFamily="34" charset="0"/>
              </a:rPr>
              <a:t>National Center for Environmental Health</a:t>
            </a:r>
          </a:p>
        </p:txBody>
      </p:sp>
    </p:spTree>
    <p:extLst>
      <p:ext uri="{BB962C8B-B14F-4D97-AF65-F5344CB8AC3E}">
        <p14:creationId xmlns:p14="http://schemas.microsoft.com/office/powerpoint/2010/main" val="941456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_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C3125C-91B1-4CF7-BB99-40C43B0C9EDE}"/>
              </a:ext>
            </a:extLst>
          </p:cNvPr>
          <p:cNvGrpSpPr/>
          <p:nvPr userDrawn="1"/>
        </p:nvGrpSpPr>
        <p:grpSpPr>
          <a:xfrm>
            <a:off x="-9063" y="6810361"/>
            <a:ext cx="12192000" cy="0"/>
            <a:chOff x="-6797" y="5107771"/>
            <a:chExt cx="9144000" cy="0"/>
          </a:xfrm>
        </p:grpSpPr>
        <p:cxnSp>
          <p:nvCxnSpPr>
            <p:cNvPr id="11" name="Straight Connector 10">
              <a:extLst>
                <a:ext uri="{FF2B5EF4-FFF2-40B4-BE49-F238E27FC236}">
                  <a16:creationId xmlns:a16="http://schemas.microsoft.com/office/drawing/2014/main" id="{F88B1E66-8713-4CB2-8926-A75B213CC55F}"/>
                </a:ext>
              </a:extLst>
            </p:cNvPr>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E68E6-A280-4F6E-B413-645B188F1BFD}"/>
                </a:ext>
              </a:extLst>
            </p:cNvPr>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E4806AD-7291-4D62-9618-96A6BF1D8A55}"/>
                </a:ext>
              </a:extLst>
            </p:cNvPr>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D07180C-29BC-4C19-BA81-EFDC7593B0E1}"/>
                </a:ext>
              </a:extLst>
            </p:cNvPr>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7015E04-5BD1-40C0-8645-CACE3C0DCC6E}"/>
                </a:ext>
              </a:extLst>
            </p:cNvPr>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E00AE96-ADA7-42BF-9BBB-B05494B7222E}"/>
                </a:ext>
              </a:extLst>
            </p:cNvPr>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91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ct val="100000"/>
              </a:lnSpc>
              <a:defRPr sz="3733" b="1" baseline="0">
                <a:solidFill>
                  <a:srgbClr val="003C9F"/>
                </a:solidFill>
                <a:effectLst/>
                <a:latin typeface="+mn-lt"/>
              </a:defRPr>
            </a:lvl1pPr>
          </a:lstStyle>
          <a:p>
            <a:endParaRPr lang="en-US"/>
          </a:p>
        </p:txBody>
      </p:sp>
      <p:sp>
        <p:nvSpPr>
          <p:cNvPr id="3" name="Content Placeholder 2"/>
          <p:cNvSpPr>
            <a:spLocks noGrp="1"/>
          </p:cNvSpPr>
          <p:nvPr>
            <p:ph idx="1"/>
          </p:nvPr>
        </p:nvSpPr>
        <p:spPr>
          <a:xfrm>
            <a:off x="609600" y="1600201"/>
            <a:ext cx="10972800" cy="4191000"/>
          </a:xfrm>
          <a:prstGeom prst="rect">
            <a:avLst/>
          </a:prstGeom>
        </p:spPr>
        <p:txBody>
          <a:bodyPr/>
          <a:lstStyle>
            <a:lvl1pPr marL="304776" indent="-304776">
              <a:buClr>
                <a:srgbClr val="008265"/>
              </a:buClr>
              <a:buSzPct val="75000"/>
              <a:buFont typeface="Wingdings" panose="05000000000000000000" pitchFamily="2" charset="2"/>
              <a:buChar char="§"/>
              <a:defRPr sz="3200" b="1" baseline="0">
                <a:solidFill>
                  <a:srgbClr val="003C9F"/>
                </a:solidFill>
                <a:latin typeface="Calibri" pitchFamily="34" charset="0"/>
              </a:defRPr>
            </a:lvl1pPr>
            <a:lvl2pPr marL="853376" indent="-304776">
              <a:buClr>
                <a:srgbClr val="008265"/>
              </a:buClr>
              <a:buSzPct val="75000"/>
              <a:buFont typeface="Arial" panose="020B0604020202020204" pitchFamily="34" charset="0"/>
              <a:buChar char="•"/>
              <a:defRPr sz="2667">
                <a:solidFill>
                  <a:srgbClr val="003C9F"/>
                </a:solidFill>
              </a:defRPr>
            </a:lvl2pPr>
            <a:lvl3pPr marL="1295304" indent="0">
              <a:buClr>
                <a:srgbClr val="008265"/>
              </a:buClr>
              <a:buSzPct val="75000"/>
              <a:buFont typeface="Wingdings" panose="05000000000000000000" pitchFamily="2" charset="2"/>
              <a:buNone/>
              <a:defRPr sz="2400">
                <a:solidFill>
                  <a:srgbClr val="003C9F"/>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0"/>
            <a:endParaRPr lang="en-US"/>
          </a:p>
          <a:p>
            <a:pPr lvl="1"/>
            <a:endParaRPr lang="en-US"/>
          </a:p>
          <a:p>
            <a:pPr lvl="2"/>
            <a:endParaRPr lang="en-US"/>
          </a:p>
          <a:p>
            <a:pPr lvl="1"/>
            <a:endParaRPr lang="en-US"/>
          </a:p>
          <a:p>
            <a:pPr lvl="1"/>
            <a:endParaRPr lang="en-US"/>
          </a:p>
          <a:p>
            <a:pPr lvl="1"/>
            <a:endParaRPr lang="en-US"/>
          </a:p>
        </p:txBody>
      </p:sp>
      <p:grpSp>
        <p:nvGrpSpPr>
          <p:cNvPr id="13" name="Group 12"/>
          <p:cNvGrpSpPr/>
          <p:nvPr userDrawn="1"/>
        </p:nvGrpSpPr>
        <p:grpSpPr>
          <a:xfrm>
            <a:off x="-9063" y="6810361"/>
            <a:ext cx="12192000" cy="0"/>
            <a:chOff x="-6797" y="5107771"/>
            <a:chExt cx="9144000" cy="0"/>
          </a:xfrm>
        </p:grpSpPr>
        <p:cxnSp>
          <p:nvCxnSpPr>
            <p:cNvPr id="14" name="Straight Connector 13"/>
            <p:cNvCxnSpPr/>
            <p:nvPr/>
          </p:nvCxnSpPr>
          <p:spPr>
            <a:xfrm>
              <a:off x="-6797" y="5107771"/>
              <a:ext cx="5639001" cy="0"/>
            </a:xfrm>
            <a:prstGeom prst="line">
              <a:avLst/>
            </a:prstGeom>
            <a:ln w="95250">
              <a:solidFill>
                <a:srgbClr val="005D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33032" y="5107771"/>
              <a:ext cx="704171" cy="0"/>
            </a:xfrm>
            <a:prstGeom prst="line">
              <a:avLst/>
            </a:prstGeom>
            <a:ln w="95250">
              <a:solidFill>
                <a:srgbClr val="73A8C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35456" y="5107771"/>
              <a:ext cx="704171" cy="0"/>
            </a:xfrm>
            <a:prstGeom prst="line">
              <a:avLst/>
            </a:prstGeom>
            <a:ln w="95250">
              <a:solidFill>
                <a:srgbClr val="5AB13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2981" y="5107771"/>
              <a:ext cx="704171" cy="0"/>
            </a:xfrm>
            <a:prstGeom prst="line">
              <a:avLst/>
            </a:prstGeom>
            <a:ln w="95250">
              <a:solidFill>
                <a:srgbClr val="000E6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37930" y="5107771"/>
              <a:ext cx="704171" cy="0"/>
            </a:xfrm>
            <a:prstGeom prst="line">
              <a:avLst/>
            </a:prstGeom>
            <a:ln w="95250">
              <a:solidFill>
                <a:srgbClr val="FF850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0507" y="5107771"/>
              <a:ext cx="704171" cy="0"/>
            </a:xfrm>
            <a:prstGeom prst="line">
              <a:avLst/>
            </a:prstGeom>
            <a:ln w="95250">
              <a:solidFill>
                <a:srgbClr val="FFCD3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64000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_CDC_alt_header">
    <p:bg>
      <p:bgPr>
        <a:solidFill>
          <a:schemeClr val="bg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4309823-E745-9AE6-697D-FA12A6546713}"/>
              </a:ext>
            </a:extLst>
          </p:cNvPr>
          <p:cNvGrpSpPr/>
          <p:nvPr userDrawn="1"/>
        </p:nvGrpSpPr>
        <p:grpSpPr>
          <a:xfrm>
            <a:off x="0" y="0"/>
            <a:ext cx="12192000" cy="228600"/>
            <a:chOff x="0" y="0"/>
            <a:chExt cx="9144000" cy="171450"/>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0"/>
              <a:ext cx="9144000" cy="171350"/>
            </a:xfrm>
            <a:prstGeom prst="rect">
              <a:avLst/>
            </a:prstGeom>
            <a:solidFill>
              <a:srgbClr val="1E66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4" name="Parallelogram 9">
              <a:extLst>
                <a:ext uri="{FF2B5EF4-FFF2-40B4-BE49-F238E27FC236}">
                  <a16:creationId xmlns:a16="http://schemas.microsoft.com/office/drawing/2014/main" id="{EA18C2A9-CD91-4656-D4FD-18B4B82E4B80}"/>
                </a:ext>
              </a:extLst>
            </p:cNvPr>
            <p:cNvSpPr/>
            <p:nvPr userDrawn="1"/>
          </p:nvSpPr>
          <p:spPr>
            <a:xfrm>
              <a:off x="553" y="100"/>
              <a:ext cx="734284" cy="17135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462891" y="100"/>
              <a:ext cx="1398588" cy="17135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1537538" y="100"/>
              <a:ext cx="1825143" cy="17135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2971812" y="100"/>
              <a:ext cx="2201282" cy="17135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userDrawn="1">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
        <p:nvSpPr>
          <p:cNvPr id="2" name="Rectangle 1">
            <a:extLst>
              <a:ext uri="{FF2B5EF4-FFF2-40B4-BE49-F238E27FC236}">
                <a16:creationId xmlns:a16="http://schemas.microsoft.com/office/drawing/2014/main" id="{089C2412-9C72-F68A-C89E-1B2C31ECA9A5}"/>
              </a:ext>
            </a:extLst>
          </p:cNvPr>
          <p:cNvSpPr/>
          <p:nvPr userDrawn="1"/>
        </p:nvSpPr>
        <p:spPr>
          <a:xfrm>
            <a:off x="0" y="220133"/>
            <a:ext cx="12192000" cy="914400"/>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4" descr="Graphical user interface, text, application&#10;&#10;Description automatically generated">
            <a:extLst>
              <a:ext uri="{FF2B5EF4-FFF2-40B4-BE49-F238E27FC236}">
                <a16:creationId xmlns:a16="http://schemas.microsoft.com/office/drawing/2014/main" id="{CA8CF4BB-8534-F92D-F388-F00364BC98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982108" y="6041276"/>
            <a:ext cx="1117600" cy="725917"/>
          </a:xfrm>
          <a:prstGeom prst="rect">
            <a:avLst/>
          </a:prstGeom>
        </p:spPr>
      </p:pic>
    </p:spTree>
    <p:extLst>
      <p:ext uri="{BB962C8B-B14F-4D97-AF65-F5344CB8AC3E}">
        <p14:creationId xmlns:p14="http://schemas.microsoft.com/office/powerpoint/2010/main" val="209261932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788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20505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B0C0-7921-AEE4-2565-936171EE36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B8555-70B9-DA70-C9AE-F8CB0C154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9393E-449D-0179-4055-92FF783579FD}"/>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A5A0ACDA-E464-4E02-7DAB-E4C66EBE6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8B205-668E-296E-A6F4-AF08E54C28F9}"/>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95966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D9DD-64F5-C970-9F93-5E2986A88C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699C7A-E10F-C382-29C0-B508AF3DB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31178-5DE5-4BC7-0078-05423BAAD1B6}"/>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D4128EA5-6D6D-8CCC-615A-134D799A7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29E6-B5D6-EA19-F48A-CEBE3E731B3A}"/>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333316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0074-D90C-E6BC-6C40-664994232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7C00CB1-7F1A-73DA-23AC-76318A64A1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58748-000E-82F7-5769-34A892399829}"/>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7C2AC1EA-3E53-0F77-9702-BB64EFF02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D1E6CC-32D6-CFC1-DE04-94C9513F0378}"/>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44675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773EE-B624-F798-760C-11BB8EA50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43AC77-51B7-CB13-FC58-8B709EB58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1C834-7584-FE62-CD63-6A58320F1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4EE825-14A6-CAB1-8ED3-F1286B2566BB}"/>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6" name="Footer Placeholder 5">
            <a:extLst>
              <a:ext uri="{FF2B5EF4-FFF2-40B4-BE49-F238E27FC236}">
                <a16:creationId xmlns:a16="http://schemas.microsoft.com/office/drawing/2014/main" id="{F0BE1B6E-FECC-EEF8-BB9C-F74E4CBDEB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228B0-4E0A-4CC3-595D-C34CB90838E9}"/>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2636367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BF24-EDBC-1816-75C2-893C17680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0CDD81-B1A7-39D7-AC69-B487FCA03E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E8CF21-CB2D-B38A-5B2C-7597FAA88C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02A0C4-B1E9-2034-E548-E2E732DB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67B7D8-0E0F-E61D-74D4-C5E4B4D438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0B0F4A-77B2-8228-DAF3-5040BC1132A7}"/>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8" name="Footer Placeholder 7">
            <a:extLst>
              <a:ext uri="{FF2B5EF4-FFF2-40B4-BE49-F238E27FC236}">
                <a16:creationId xmlns:a16="http://schemas.microsoft.com/office/drawing/2014/main" id="{6FCF45D2-3A71-CB6C-2549-E952EA57D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4192D-1529-DE2A-4F02-0E9338E1CD3D}"/>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263775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31EE-0DA8-AC40-52D4-CCD9F8E78F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AD7FB4-DB07-E26E-4827-C291AC5D9E82}"/>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4" name="Footer Placeholder 3">
            <a:extLst>
              <a:ext uri="{FF2B5EF4-FFF2-40B4-BE49-F238E27FC236}">
                <a16:creationId xmlns:a16="http://schemas.microsoft.com/office/drawing/2014/main" id="{C74D1EE2-7FB4-A873-1BF3-D26E969446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B03EC-EB21-4FC0-C72F-FE416BA90B22}"/>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164997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ED7146-BDEF-6FC3-F192-91435575CC99}"/>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3" name="Footer Placeholder 2">
            <a:extLst>
              <a:ext uri="{FF2B5EF4-FFF2-40B4-BE49-F238E27FC236}">
                <a16:creationId xmlns:a16="http://schemas.microsoft.com/office/drawing/2014/main" id="{113DCF61-8240-F5A3-A723-D2E7FE319A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3CCE4B-E223-CF30-63E8-1259909C7F6B}"/>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74934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D43E-BAC2-2C35-6C6B-A67A6DD33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0AA58E-668D-64AD-7CAE-631A7A24D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D1028-58F7-EA97-638B-DD9D7BEA6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8AD8F-DD64-3EA5-A254-697C8A7DC1AD}"/>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6" name="Footer Placeholder 5">
            <a:extLst>
              <a:ext uri="{FF2B5EF4-FFF2-40B4-BE49-F238E27FC236}">
                <a16:creationId xmlns:a16="http://schemas.microsoft.com/office/drawing/2014/main" id="{B7635875-0FE1-F1E9-B11B-01CA971EE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7D13F-8E30-960B-5BD0-B0F6BAC5233A}"/>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002639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440F-EA18-6510-0814-C067302805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84F701-7F80-228A-5284-0797DABD8C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BC776-0B34-E16A-B07D-B0D6E55BE8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3AC28-5FC6-862F-D087-EC553A1DB27C}"/>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6" name="Footer Placeholder 5">
            <a:extLst>
              <a:ext uri="{FF2B5EF4-FFF2-40B4-BE49-F238E27FC236}">
                <a16:creationId xmlns:a16="http://schemas.microsoft.com/office/drawing/2014/main" id="{596F12C1-1AB7-0472-8794-9388CDD76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539B4-5016-429D-883B-78DE6C317D78}"/>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3685374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A50E2-AF16-B46F-0A12-513D866288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2BA20-0EE5-CB32-F0A3-2795496E36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DD144-E156-7A6C-E44B-AD4B4DC2BFC3}"/>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2E59B0A2-0E08-30CC-B3CF-78F6BAF71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08FC8-62BF-AFF5-B2D3-3967DC274573}"/>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193797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3812483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F7DC3-DAD0-61C9-BBE2-B0033BA3FF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E9EA8F-C212-BCE5-C66A-A46BCB3054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F5EEC-0212-8F05-A7FE-72F925B31429}"/>
              </a:ext>
            </a:extLst>
          </p:cNvPr>
          <p:cNvSpPr>
            <a:spLocks noGrp="1"/>
          </p:cNvSpPr>
          <p:nvPr>
            <p:ph type="dt" sz="half" idx="10"/>
          </p:nvPr>
        </p:nvSpPr>
        <p:spPr/>
        <p:txBody>
          <a:body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FCD163E4-7E6D-13C1-9931-163CA590E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720563-3B86-6E4D-95F9-2F9C41E5485C}"/>
              </a:ext>
            </a:extLst>
          </p:cNvPr>
          <p:cNvSpPr>
            <a:spLocks noGrp="1"/>
          </p:cNvSpPr>
          <p:nvPr>
            <p:ph type="sldNum" sz="quarter" idx="12"/>
          </p:nvPr>
        </p:nvSpPr>
        <p:spPr/>
        <p:txBody>
          <a:bodyPr/>
          <a:lstStyle/>
          <a:p>
            <a:fld id="{3C6A33FB-2156-4AF4-BB40-51812A22FD56}" type="slidenum">
              <a:rPr lang="en-US" smtClean="0"/>
              <a:t>‹#›</a:t>
            </a:fld>
            <a:endParaRPr lang="en-US"/>
          </a:p>
        </p:txBody>
      </p:sp>
    </p:spTree>
    <p:extLst>
      <p:ext uri="{BB962C8B-B14F-4D97-AF65-F5344CB8AC3E}">
        <p14:creationId xmlns:p14="http://schemas.microsoft.com/office/powerpoint/2010/main" val="2575206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89054152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6"/>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350148970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92756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07758463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272652448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endParaRPr lang="en-US"/>
          </a:p>
        </p:txBody>
      </p:sp>
    </p:spTree>
    <p:extLst>
      <p:ext uri="{BB962C8B-B14F-4D97-AF65-F5344CB8AC3E}">
        <p14:creationId xmlns:p14="http://schemas.microsoft.com/office/powerpoint/2010/main" val="44206339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375773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9487760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19816762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5699140"/>
            <a:ext cx="12192000" cy="1158861"/>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3" name="TextBox 2"/>
          <p:cNvSpPr txBox="1"/>
          <p:nvPr userDrawn="1"/>
        </p:nvSpPr>
        <p:spPr>
          <a:xfrm>
            <a:off x="169625" y="3662433"/>
            <a:ext cx="10125843" cy="1815882"/>
          </a:xfrm>
          <a:prstGeom prst="rect">
            <a:avLst/>
          </a:prstGeom>
          <a:noFill/>
        </p:spPr>
        <p:txBody>
          <a:bodyPr wrap="square" rtlCol="0">
            <a:spAutoFit/>
          </a:bodyPr>
          <a:lstStyle/>
          <a:p>
            <a:r>
              <a:rPr lang="en-US" sz="1600">
                <a:solidFill>
                  <a:srgbClr val="0057B7"/>
                </a:solidFill>
                <a:latin typeface="Calibri" panose="020F0502020204030204" pitchFamily="34" charset="0"/>
              </a:rPr>
              <a:t>For more information, contact CDC</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1-800-CDC-INFO (232-4636)</a:t>
            </a: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TTY:  1-888-232-6348    cdc.gov</a:t>
            </a: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br>
              <a:rPr lang="en-US" sz="1600">
                <a:solidFill>
                  <a:srgbClr val="0057B7"/>
                </a:solidFill>
                <a:latin typeface="Calibri" panose="020F0502020204030204" pitchFamily="34" charset="0"/>
              </a:rPr>
            </a:br>
            <a:r>
              <a:rPr lang="en-US" sz="16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69624" y="366186"/>
            <a:ext cx="11049000" cy="1325033"/>
          </a:xfrm>
          <a:prstGeom prst="rect">
            <a:avLst/>
          </a:prstGeom>
        </p:spPr>
        <p:txBody>
          <a:bodyPr/>
          <a:lstStyle>
            <a:lvl1pPr algn="l">
              <a:defRPr sz="32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613" y="5903192"/>
            <a:ext cx="1117600" cy="725917"/>
          </a:xfrm>
          <a:prstGeom prst="rect">
            <a:avLst/>
          </a:prstGeom>
        </p:spPr>
      </p:pic>
    </p:spTree>
    <p:extLst>
      <p:ext uri="{BB962C8B-B14F-4D97-AF65-F5344CB8AC3E}">
        <p14:creationId xmlns:p14="http://schemas.microsoft.com/office/powerpoint/2010/main" val="343449574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24790913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26065901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419287084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444302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2" y="1811868"/>
            <a:ext cx="5185833" cy="4421717"/>
          </a:xfrm>
        </p:spPr>
        <p:txBody>
          <a:bodyPr/>
          <a:lstStyle>
            <a:lvl1pPr marL="304784" indent="-304784">
              <a:buClr>
                <a:srgbClr val="003BC0"/>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9" y="1811868"/>
            <a:ext cx="5185833" cy="4421717"/>
          </a:xfrm>
        </p:spPr>
        <p:txBody>
          <a:bodyPr/>
          <a:lstStyle>
            <a:lvl1pPr marL="304784" indent="-304784">
              <a:buClr>
                <a:srgbClr val="0033A1"/>
              </a:buClr>
              <a:buFont typeface="Arial" panose="020B0604020202020204" pitchFamily="34" charset="0"/>
              <a:buChar char="•"/>
              <a:defRPr sz="2667" b="1">
                <a:solidFill>
                  <a:srgbClr val="1D1D1D"/>
                </a:solidFill>
              </a:defRPr>
            </a:lvl1pPr>
            <a:lvl2pPr marL="609570" indent="-228589">
              <a:buClr>
                <a:srgbClr val="005761"/>
              </a:buClr>
              <a:buFont typeface="Arial" panose="020B0604020202020204" pitchFamily="34" charset="0"/>
              <a:buChar char="-"/>
              <a:tabLst>
                <a:tab pos="380981" algn="l"/>
              </a:tabLst>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2" y="6725266"/>
            <a:ext cx="12192001" cy="142567"/>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584200" y="6416842"/>
            <a:ext cx="10779488" cy="292212"/>
          </a:xfrm>
        </p:spPr>
        <p:txBody>
          <a:bodyPr/>
          <a:lstStyle>
            <a:lvl1pPr marL="0" indent="0">
              <a:buNone/>
              <a:defRPr sz="1067"/>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11521440" y="6400800"/>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426240535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2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67927611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3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39128313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78388472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77599262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6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975139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12192000" cy="1158861"/>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4"/>
            <a:ext cx="7772400" cy="426244"/>
          </a:xfrm>
          <a:prstGeom prst="rect">
            <a:avLst/>
          </a:prstGeom>
        </p:spPr>
        <p:txBody>
          <a:bodyPr anchor="b"/>
          <a:lstStyle>
            <a:lvl1pPr marL="0" indent="0" algn="l">
              <a:lnSpc>
                <a:spcPts val="2200"/>
              </a:lnSpc>
              <a:buNone/>
              <a:defRPr sz="2000" baseline="0">
                <a:solidFill>
                  <a:srgbClr val="000000"/>
                </a:solidFill>
                <a:latin typeface="Calibri"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584200" y="4094906"/>
            <a:ext cx="10515600" cy="1325033"/>
          </a:xfrm>
          <a:prstGeom prst="rect">
            <a:avLst/>
          </a:prstGeom>
        </p:spPr>
        <p:txBody>
          <a:bodyPr/>
          <a:lstStyle>
            <a:lvl1pPr algn="l">
              <a:defRPr sz="48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2" y="6725266"/>
            <a:ext cx="12192001" cy="142567"/>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6217144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1788900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8015708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9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3986307611"/>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0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22058714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ctr" anchorCtr="0"/>
          <a:lstStyle>
            <a:lvl1pPr algn="l">
              <a:lnSpc>
                <a:spcPts val="4000"/>
              </a:lnSpc>
              <a:defRPr sz="3733"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584200" y="6416841"/>
            <a:ext cx="10490976" cy="292212"/>
          </a:xfrm>
        </p:spPr>
        <p:txBody>
          <a:bodyPr/>
          <a:lstStyle>
            <a:lvl1pPr marL="0" indent="0">
              <a:buNone/>
              <a:defRPr sz="1067"/>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11521439" y="6400799"/>
            <a:ext cx="536448" cy="365760"/>
          </a:xfrm>
          <a:prstGeom prst="rect">
            <a:avLst/>
          </a:prstGeom>
        </p:spPr>
        <p:txBody>
          <a:bodyPr/>
          <a:lstStyle>
            <a:lvl1pPr algn="r">
              <a:defRPr sz="1333">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8120223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5699139"/>
            <a:ext cx="12192000" cy="1158861"/>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609600" y="280416"/>
            <a:ext cx="10972800" cy="1143000"/>
          </a:xfrm>
          <a:prstGeom prst="rect">
            <a:avLst/>
          </a:prstGeom>
        </p:spPr>
        <p:txBody>
          <a:bodyPr anchor="ctr"/>
          <a:lstStyle>
            <a:lvl1pPr algn="l">
              <a:lnSpc>
                <a:spcPts val="4000"/>
              </a:lnSpc>
              <a:defRPr sz="3733" b="1">
                <a:solidFill>
                  <a:srgbClr val="0E5EAB"/>
                </a:solidFill>
                <a:latin typeface="Calibri" panose="020F0502020204030204" pitchFamily="34" charset="0"/>
                <a:cs typeface="Calibri" panose="020F0502020204030204" pitchFamily="34" charset="0"/>
              </a:defRPr>
            </a:lvl1pPr>
          </a:lstStyle>
          <a:p>
            <a:endParaRPr lang="en-US"/>
          </a:p>
        </p:txBody>
      </p:sp>
      <p:pic>
        <p:nvPicPr>
          <p:cNvPr id="10" name="Picture 9">
            <a:extLst>
              <a:ext uri="{FF2B5EF4-FFF2-40B4-BE49-F238E27FC236}">
                <a16:creationId xmlns:a16="http://schemas.microsoft.com/office/drawing/2014/main" id="{A913A7AB-3BD7-6D83-E156-20B20392C0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875264" y="6111521"/>
            <a:ext cx="1041453" cy="319323"/>
          </a:xfrm>
          <a:prstGeom prst="rect">
            <a:avLst/>
          </a:prstGeom>
        </p:spPr>
      </p:pic>
      <p:pic>
        <p:nvPicPr>
          <p:cNvPr id="3" name="Picture 2">
            <a:extLst>
              <a:ext uri="{FF2B5EF4-FFF2-40B4-BE49-F238E27FC236}">
                <a16:creationId xmlns:a16="http://schemas.microsoft.com/office/drawing/2014/main" id="{A81F4667-BA54-714C-A549-361BBCD1E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3" cstate="print">
            <a:extLst>
              <a:ext uri="{28A0092B-C50C-407E-A947-70E740481C1C}">
                <a14:useLocalDpi xmlns:a14="http://schemas.microsoft.com/office/drawing/2010/main" val="0"/>
              </a:ext>
            </a:extLst>
          </a:blip>
          <a:srcRect l="-6838" t="-4371" r="-5290" b="-9440"/>
          <a:stretch/>
        </p:blipFill>
        <p:spPr>
          <a:xfrm>
            <a:off x="9582420" y="5925313"/>
            <a:ext cx="1114923" cy="717732"/>
          </a:xfrm>
          <a:prstGeom prst="rect">
            <a:avLst/>
          </a:prstGeom>
        </p:spPr>
      </p:pic>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11521440" y="5364481"/>
            <a:ext cx="536448" cy="366183"/>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33575526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35572"/>
            <a:ext cx="10972800" cy="4176467"/>
          </a:xfrm>
        </p:spPr>
        <p:txBody>
          <a:bodyPr/>
          <a:lstStyle>
            <a:lvl1pPr marL="304792" indent="-304792">
              <a:lnSpc>
                <a:spcPts val="2933"/>
              </a:lnSpc>
              <a:buClr>
                <a:srgbClr val="003BC0"/>
              </a:buClr>
              <a:buFont typeface="Arial" panose="020B0604020202020204" pitchFamily="34" charset="0"/>
              <a:buChar char="•"/>
              <a:defRPr sz="2667" b="1">
                <a:solidFill>
                  <a:srgbClr val="1D1D1D"/>
                </a:solidFill>
              </a:defRPr>
            </a:lvl1pPr>
            <a:lvl2pPr marL="609585" indent="-226478">
              <a:lnSpc>
                <a:spcPts val="2667"/>
              </a:lnSpc>
              <a:buClr>
                <a:srgbClr val="005761"/>
              </a:buClr>
              <a:buFont typeface="Arial" panose="020B0604020202020204" pitchFamily="34" charset="0"/>
              <a:buChar char="-"/>
              <a:tabLst>
                <a:tab pos="533387" algn="l"/>
              </a:tabLst>
              <a:defRPr sz="2400">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1" y="6725265"/>
            <a:ext cx="12192001" cy="142567"/>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3333"/>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3333"/>
            </a:p>
          </p:txBody>
        </p:sp>
      </p:grpSp>
    </p:spTree>
    <p:extLst>
      <p:ext uri="{BB962C8B-B14F-4D97-AF65-F5344CB8AC3E}">
        <p14:creationId xmlns:p14="http://schemas.microsoft.com/office/powerpoint/2010/main" val="19383609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12192000" cy="1158861"/>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749"/>
              </a:p>
            </p:txBody>
          </p:sp>
        </p:grpSp>
      </p:grpSp>
      <p:sp>
        <p:nvSpPr>
          <p:cNvPr id="7" name="Title 1"/>
          <p:cNvSpPr>
            <a:spLocks noGrp="1"/>
          </p:cNvSpPr>
          <p:nvPr userDrawn="1">
            <p:ph type="title"/>
          </p:nvPr>
        </p:nvSpPr>
        <p:spPr>
          <a:xfrm>
            <a:off x="609600" y="1184277"/>
            <a:ext cx="10972800" cy="1169363"/>
          </a:xfrm>
          <a:prstGeom prst="rect">
            <a:avLst/>
          </a:prstGeom>
        </p:spPr>
        <p:txBody>
          <a:bodyPr anchor="ctr"/>
          <a:lstStyle>
            <a:lvl1pPr algn="l">
              <a:lnSpc>
                <a:spcPts val="4000"/>
              </a:lnSpc>
              <a:defRPr sz="3733"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609600" y="2859349"/>
            <a:ext cx="8534400" cy="457200"/>
          </a:xfrm>
          <a:prstGeom prst="rect">
            <a:avLst/>
          </a:prstGeom>
        </p:spPr>
        <p:txBody>
          <a:bodyPr/>
          <a:lstStyle>
            <a:lvl1pPr marL="0" indent="0" algn="l">
              <a:buNone/>
              <a:defRPr sz="2667" b="1" baseline="0">
                <a:solidFill>
                  <a:srgbClr val="0057B7"/>
                </a:solidFill>
                <a:effectLst/>
                <a:latin typeface="Calibri"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609600" y="372533"/>
            <a:ext cx="9211733" cy="541867"/>
          </a:xfrm>
        </p:spPr>
        <p:txBody>
          <a:bodyPr/>
          <a:lstStyle>
            <a:lvl1pPr marL="0" indent="0">
              <a:buNone/>
              <a:defRPr sz="24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10872041" y="216208"/>
            <a:ext cx="1117600" cy="725917"/>
          </a:xfrm>
          <a:prstGeom prst="rect">
            <a:avLst/>
          </a:prstGeom>
        </p:spPr>
      </p:pic>
    </p:spTree>
    <p:extLst>
      <p:ext uri="{BB962C8B-B14F-4D97-AF65-F5344CB8AC3E}">
        <p14:creationId xmlns:p14="http://schemas.microsoft.com/office/powerpoint/2010/main" val="1131974306"/>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heme" Target="../theme/theme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94638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 id="2147483681" r:id="rId7"/>
    <p:sldLayoutId id="2147483695" r:id="rId8"/>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5858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hf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55" algn="ctr" rtl="0" fontAlgn="base">
        <a:spcBef>
          <a:spcPct val="0"/>
        </a:spcBef>
        <a:spcAft>
          <a:spcPct val="0"/>
        </a:spcAft>
        <a:defRPr sz="5867">
          <a:solidFill>
            <a:schemeClr val="tx1"/>
          </a:solidFill>
          <a:latin typeface="Myriad Web Pro" panose="020B0503030403020204" pitchFamily="34" charset="0"/>
        </a:defRPr>
      </a:lvl6pPr>
      <a:lvl7pPr marL="1219110" algn="ctr" rtl="0" fontAlgn="base">
        <a:spcBef>
          <a:spcPct val="0"/>
        </a:spcBef>
        <a:spcAft>
          <a:spcPct val="0"/>
        </a:spcAft>
        <a:defRPr sz="5867">
          <a:solidFill>
            <a:schemeClr val="tx1"/>
          </a:solidFill>
          <a:latin typeface="Myriad Web Pro" panose="020B0503030403020204" pitchFamily="34" charset="0"/>
        </a:defRPr>
      </a:lvl7pPr>
      <a:lvl8pPr marL="1828664" algn="ctr" rtl="0" fontAlgn="base">
        <a:spcBef>
          <a:spcPct val="0"/>
        </a:spcBef>
        <a:spcAft>
          <a:spcPct val="0"/>
        </a:spcAft>
        <a:defRPr sz="5867">
          <a:solidFill>
            <a:schemeClr val="tx1"/>
          </a:solidFill>
          <a:latin typeface="Myriad Web Pro" panose="020B0503030403020204" pitchFamily="34" charset="0"/>
        </a:defRPr>
      </a:lvl8pPr>
      <a:lvl9pPr marL="2438218" algn="ctr" rtl="0" fontAlgn="base">
        <a:spcBef>
          <a:spcPct val="0"/>
        </a:spcBef>
        <a:spcAft>
          <a:spcPct val="0"/>
        </a:spcAft>
        <a:defRPr sz="5867">
          <a:solidFill>
            <a:schemeClr val="tx1"/>
          </a:solidFill>
          <a:latin typeface="Myriad Web Pro" panose="020B0503030403020204" pitchFamily="34" charset="0"/>
        </a:defRPr>
      </a:lvl9pPr>
    </p:titleStyle>
    <p:bodyStyle>
      <a:lvl1pPr marL="457167" indent="-457167"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26" indent="-380972"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887" indent="-304776"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40"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2994" indent="-304776"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54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40699-4895-2B8E-49C2-1468CD82A7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2D04C-463C-D18E-A3C0-1CFB7728A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3CF66-A4D3-CECD-7B24-ED9E069E2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FD637-C9F1-4E35-B9BB-380B29E3D72C}" type="datetimeFigureOut">
              <a:rPr lang="en-US" smtClean="0"/>
              <a:t>1/29/2026</a:t>
            </a:fld>
            <a:endParaRPr lang="en-US"/>
          </a:p>
        </p:txBody>
      </p:sp>
      <p:sp>
        <p:nvSpPr>
          <p:cNvPr id="5" name="Footer Placeholder 4">
            <a:extLst>
              <a:ext uri="{FF2B5EF4-FFF2-40B4-BE49-F238E27FC236}">
                <a16:creationId xmlns:a16="http://schemas.microsoft.com/office/drawing/2014/main" id="{5DEA96CD-81E2-BA2F-93A4-3240D51A1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A4F757-4D0F-7615-AEFE-4B7D908AE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6A33FB-2156-4AF4-BB40-51812A22FD56}" type="slidenum">
              <a:rPr lang="en-US" smtClean="0"/>
              <a:t>‹#›</a:t>
            </a:fld>
            <a:endParaRPr lang="en-US"/>
          </a:p>
        </p:txBody>
      </p:sp>
    </p:spTree>
    <p:extLst>
      <p:ext uri="{BB962C8B-B14F-4D97-AF65-F5344CB8AC3E}">
        <p14:creationId xmlns:p14="http://schemas.microsoft.com/office/powerpoint/2010/main" val="33242049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5810682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Lst>
  <p:transition>
    <p:fade/>
  </p:transition>
  <p:hf sldNum="0" hdr="0" ftr="0" dt="0"/>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70" algn="ctr" rtl="0" fontAlgn="base">
        <a:spcBef>
          <a:spcPct val="0"/>
        </a:spcBef>
        <a:spcAft>
          <a:spcPct val="0"/>
        </a:spcAft>
        <a:defRPr sz="5867">
          <a:solidFill>
            <a:schemeClr val="tx1"/>
          </a:solidFill>
          <a:latin typeface="Myriad Web Pro" panose="020B0503030403020204" pitchFamily="34" charset="0"/>
        </a:defRPr>
      </a:lvl6pPr>
      <a:lvl7pPr marL="1219140" algn="ctr" rtl="0" fontAlgn="base">
        <a:spcBef>
          <a:spcPct val="0"/>
        </a:spcBef>
        <a:spcAft>
          <a:spcPct val="0"/>
        </a:spcAft>
        <a:defRPr sz="5867">
          <a:solidFill>
            <a:schemeClr val="tx1"/>
          </a:solidFill>
          <a:latin typeface="Myriad Web Pro" panose="020B0503030403020204" pitchFamily="34" charset="0"/>
        </a:defRPr>
      </a:lvl7pPr>
      <a:lvl8pPr marL="1828709" algn="ctr" rtl="0" fontAlgn="base">
        <a:spcBef>
          <a:spcPct val="0"/>
        </a:spcBef>
        <a:spcAft>
          <a:spcPct val="0"/>
        </a:spcAft>
        <a:defRPr sz="5867">
          <a:solidFill>
            <a:schemeClr val="tx1"/>
          </a:solidFill>
          <a:latin typeface="Myriad Web Pro" panose="020B0503030403020204" pitchFamily="34" charset="0"/>
        </a:defRPr>
      </a:lvl8pPr>
      <a:lvl9pPr marL="2438278" algn="ctr" rtl="0" fontAlgn="base">
        <a:spcBef>
          <a:spcPct val="0"/>
        </a:spcBef>
        <a:spcAft>
          <a:spcPct val="0"/>
        </a:spcAft>
        <a:defRPr sz="5867">
          <a:solidFill>
            <a:schemeClr val="tx1"/>
          </a:solidFill>
          <a:latin typeface="Myriad Web Pro" panose="020B0503030403020204" pitchFamily="34" charset="0"/>
        </a:defRPr>
      </a:lvl9pPr>
    </p:titleStyle>
    <p:bodyStyle>
      <a:lvl1pPr marL="457178" indent="-457178" algn="l" rtl="0" eaLnBrk="0" fontAlgn="base" hangingPunct="0">
        <a:spcBef>
          <a:spcPct val="20000"/>
        </a:spcBef>
        <a:spcAft>
          <a:spcPct val="0"/>
        </a:spcAft>
        <a:buClr>
          <a:srgbClr val="0033A1"/>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50" indent="-380981" algn="l" rtl="0" eaLnBrk="0" fontAlgn="base" hangingPunct="0">
        <a:spcBef>
          <a:spcPct val="20000"/>
        </a:spcBef>
        <a:spcAft>
          <a:spcPct val="0"/>
        </a:spcAft>
        <a:buClr>
          <a:srgbClr val="0033A1"/>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25" indent="-304784" algn="l" rtl="0" eaLnBrk="0" fontAlgn="base" hangingPunct="0">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493"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062" indent="-304784" algn="l" rtl="0" eaLnBrk="0" fontAlgn="base" hangingPunct="0">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8" Type="http://schemas.openxmlformats.org/officeDocument/2006/relationships/hyperlink" Target="https://www.cdc.gov/nndss/technical-resource-center/index.html" TargetMode="External"/><Relationship Id="rId13"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0.xml"/><Relationship Id="rId6" Type="http://schemas.openxmlformats.org/officeDocument/2006/relationships/image" Target="../media/image10.png"/><Relationship Id="rId11" Type="http://schemas.openxmlformats.org/officeDocument/2006/relationships/hyperlink" Target="mailto:edx@cdc.gov" TargetMode="External"/><Relationship Id="rId5" Type="http://schemas.openxmlformats.org/officeDocument/2006/relationships/hyperlink" Target="https://www.cdc.gov/nndss/technical-resource-center/news.html" TargetMode="External"/><Relationship Id="rId15" Type="http://schemas.openxmlformats.org/officeDocument/2006/relationships/hyperlink" Target="http://www.cdc.gov/" TargetMode="External"/><Relationship Id="rId10" Type="http://schemas.openxmlformats.org/officeDocument/2006/relationships/image" Target="../media/image13.svg"/><Relationship Id="rId4" Type="http://schemas.openxmlformats.org/officeDocument/2006/relationships/image" Target="../media/image9.svg"/><Relationship Id="rId9" Type="http://schemas.openxmlformats.org/officeDocument/2006/relationships/image" Target="../media/image12.png"/><Relationship Id="rId14" Type="http://schemas.openxmlformats.org/officeDocument/2006/relationships/hyperlink" Target="https://www.cdc.gov/nndss/case-surveillance-modernization/index.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0C53-8706-7A8D-0C15-E39762157523}"/>
            </a:ext>
          </a:extLst>
        </p:cNvPr>
        <p:cNvGrpSpPr/>
        <p:nvPr/>
      </p:nvGrpSpPr>
      <p:grpSpPr>
        <a:xfrm>
          <a:off x="0" y="0"/>
          <a:ext cx="0" cy="0"/>
          <a:chOff x="0" y="0"/>
          <a:chExt cx="0" cy="0"/>
        </a:xfrm>
      </p:grpSpPr>
      <p:sp>
        <p:nvSpPr>
          <p:cNvPr id="7170" name="Title 3">
            <a:extLst>
              <a:ext uri="{FF2B5EF4-FFF2-40B4-BE49-F238E27FC236}">
                <a16:creationId xmlns:a16="http://schemas.microsoft.com/office/drawing/2014/main" id="{3DBF3B4C-0C17-CD9A-CC98-938BC289E84C}"/>
              </a:ext>
              <a:ext uri="{C183D7F6-B498-43B3-948B-1728B52AA6E4}">
                <adec:decorative xmlns:adec="http://schemas.microsoft.com/office/drawing/2017/decorative" val="1"/>
              </a:ext>
            </a:extLst>
          </p:cNvPr>
          <p:cNvSpPr>
            <a:spLocks noGrp="1"/>
          </p:cNvSpPr>
          <p:nvPr>
            <p:ph type="title"/>
          </p:nvPr>
        </p:nvSpPr>
        <p:spPr>
          <a:xfrm>
            <a:off x="609600" y="1184276"/>
            <a:ext cx="10972800" cy="2862791"/>
          </a:xfrm>
        </p:spPr>
        <p:txBody>
          <a:bodyPr lIns="121920" tIns="60960" rIns="121920" bIns="60960" anchor="ctr"/>
          <a:lstStyle/>
          <a:p>
            <a:pPr>
              <a:lnSpc>
                <a:spcPct val="100000"/>
              </a:lnSpc>
            </a:pPr>
            <a:r>
              <a:rPr lang="en-US" altLang="en-US" dirty="0"/>
              <a:t>NNDSS </a:t>
            </a:r>
            <a:r>
              <a:rPr lang="en-US" altLang="en-US" dirty="0" err="1"/>
              <a:t>eSHARE</a:t>
            </a:r>
            <a:r>
              <a:rPr lang="en-US" altLang="en-US" dirty="0"/>
              <a:t> Special Session:</a:t>
            </a:r>
            <a:br>
              <a:rPr lang="en-US" altLang="en-US" dirty="0"/>
            </a:br>
            <a:r>
              <a:rPr lang="en-US" dirty="0"/>
              <a:t>Case Notification Minimal Data Necessary (MDN) HL7 and Generic v3 Updates</a:t>
            </a:r>
          </a:p>
        </p:txBody>
      </p:sp>
      <p:sp>
        <p:nvSpPr>
          <p:cNvPr id="2" name="Subtitle 1">
            <a:extLst>
              <a:ext uri="{FF2B5EF4-FFF2-40B4-BE49-F238E27FC236}">
                <a16:creationId xmlns:a16="http://schemas.microsoft.com/office/drawing/2014/main" id="{AB282F88-281C-19EE-5801-AB2BD57B6B3A}"/>
              </a:ext>
            </a:extLst>
          </p:cNvPr>
          <p:cNvSpPr>
            <a:spLocks noGrp="1"/>
          </p:cNvSpPr>
          <p:nvPr>
            <p:ph type="subTitle" idx="1"/>
          </p:nvPr>
        </p:nvSpPr>
        <p:spPr>
          <a:xfrm>
            <a:off x="723900" y="4297935"/>
            <a:ext cx="9728200" cy="747451"/>
          </a:xfrm>
        </p:spPr>
        <p:txBody>
          <a:bodyPr/>
          <a:lstStyle/>
          <a:p>
            <a:pPr lvl="0" defTabSz="609491" eaLnBrk="1" hangingPunct="1">
              <a:buClrTx/>
              <a:defRPr/>
            </a:pPr>
            <a:r>
              <a:rPr lang="en-US" sz="2800">
                <a:ea typeface="Calibri"/>
                <a:cs typeface="Calibri"/>
              </a:rPr>
              <a:t>Peter Boersma, MPH</a:t>
            </a:r>
          </a:p>
          <a:p>
            <a:pPr lvl="0" defTabSz="609491" eaLnBrk="1" hangingPunct="1">
              <a:buClrTx/>
              <a:defRPr/>
            </a:pPr>
            <a:r>
              <a:rPr lang="en-US" sz="2800">
                <a:ea typeface="Calibri"/>
                <a:cs typeface="Calibri"/>
              </a:rPr>
              <a:t>Office of Public Health Data, Surveillance, and Technology</a:t>
            </a:r>
          </a:p>
          <a:p>
            <a:pPr lvl="0" defTabSz="609491" eaLnBrk="1" hangingPunct="1">
              <a:buClrTx/>
              <a:defRPr/>
            </a:pPr>
            <a:r>
              <a:rPr lang="en-US" sz="2800">
                <a:ea typeface="Calibri"/>
                <a:cs typeface="Calibri"/>
              </a:rPr>
              <a:t>January 27, 2026</a:t>
            </a:r>
            <a:endParaRPr lang="en-US" sz="1600" b="0">
              <a:solidFill>
                <a:srgbClr val="FFFFFF"/>
              </a:solidFill>
            </a:endParaRPr>
          </a:p>
          <a:p>
            <a:endParaRPr lang="en-US"/>
          </a:p>
        </p:txBody>
      </p:sp>
      <p:sp>
        <p:nvSpPr>
          <p:cNvPr id="7" name="Text Placeholder 6">
            <a:extLst>
              <a:ext uri="{FF2B5EF4-FFF2-40B4-BE49-F238E27FC236}">
                <a16:creationId xmlns:a16="http://schemas.microsoft.com/office/drawing/2014/main" id="{E798680E-2532-622B-E145-731771AA8875}"/>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a:t>Centers for Disease Control and Prevention</a:t>
            </a:r>
          </a:p>
        </p:txBody>
      </p:sp>
      <p:pic>
        <p:nvPicPr>
          <p:cNvPr id="7172" name="Picture 6">
            <a:extLst>
              <a:ext uri="{FF2B5EF4-FFF2-40B4-BE49-F238E27FC236}">
                <a16:creationId xmlns:a16="http://schemas.microsoft.com/office/drawing/2014/main" id="{354FE99C-1DC8-BE0B-6D96-9CFE6389831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3"/>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5">
            <a:extLst>
              <a:ext uri="{FF2B5EF4-FFF2-40B4-BE49-F238E27FC236}">
                <a16:creationId xmlns:a16="http://schemas.microsoft.com/office/drawing/2014/main" id="{B3BAE8EA-6BFD-AA1D-2CF7-0CE71EBB029A}"/>
              </a:ext>
              <a:ext uri="{C183D7F6-B498-43B3-948B-1728B52AA6E4}">
                <adec:decorative xmlns:adec="http://schemas.microsoft.com/office/drawing/2017/decorative" val="1"/>
              </a:ext>
            </a:extLst>
          </p:cNvPr>
          <p:cNvSpPr txBox="1">
            <a:spLocks/>
          </p:cNvSpPr>
          <p:nvPr/>
        </p:nvSpPr>
        <p:spPr>
          <a:xfrm>
            <a:off x="628076" y="4671661"/>
            <a:ext cx="8668324" cy="1169363"/>
          </a:xfrm>
          <a:prstGeom prst="rect">
            <a:avLst/>
          </a:prstGeom>
        </p:spPr>
        <p:txBody>
          <a:bodyPr vert="horz" lIns="162560" tIns="81280" rIns="162560" bIns="8128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l" defTabSz="609491" rtl="0" eaLnBrk="1" fontAlgn="base" latinLnBrk="0" hangingPunct="1">
              <a:lnSpc>
                <a:spcPct val="100000"/>
              </a:lnSpc>
              <a:spcBef>
                <a:spcPct val="20000"/>
              </a:spcBef>
              <a:spcAft>
                <a:spcPct val="0"/>
              </a:spcAft>
              <a:buClrTx/>
              <a:buSzTx/>
              <a:buFont typeface="Arial"/>
              <a:buNone/>
              <a:tabLst/>
              <a:defRPr/>
            </a:pPr>
            <a:endParaRPr kumimoji="0" lang="en-US" sz="1500" b="0" i="0" u="none" strike="noStrike" kern="1200" cap="none" spc="0" normalizeH="0" baseline="0" noProof="0">
              <a:ln>
                <a:noFill/>
              </a:ln>
              <a:solidFill>
                <a:srgbClr val="FFFFFF"/>
              </a:solidFill>
              <a:effectLst/>
              <a:uLnTx/>
              <a:uFillTx/>
              <a:latin typeface="Calibri" panose="020F0502020204030204" pitchFamily="34" charset="0"/>
            </a:endParaRPr>
          </a:p>
        </p:txBody>
      </p:sp>
    </p:spTree>
    <p:extLst>
      <p:ext uri="{BB962C8B-B14F-4D97-AF65-F5344CB8AC3E}">
        <p14:creationId xmlns:p14="http://schemas.microsoft.com/office/powerpoint/2010/main" val="255029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A70F-68F7-8D7C-001F-1E076B6E4106}"/>
              </a:ext>
            </a:extLst>
          </p:cNvPr>
          <p:cNvSpPr>
            <a:spLocks noGrp="1"/>
          </p:cNvSpPr>
          <p:nvPr>
            <p:ph type="title"/>
          </p:nvPr>
        </p:nvSpPr>
        <p:spPr>
          <a:xfrm>
            <a:off x="609603" y="4459267"/>
            <a:ext cx="11059884" cy="1169882"/>
          </a:xfrm>
        </p:spPr>
        <p:txBody>
          <a:bodyPr lIns="91440" tIns="45720" rIns="91440" bIns="45720" anchor="b"/>
          <a:lstStyle/>
          <a:p>
            <a:r>
              <a:rPr lang="en-US">
                <a:ea typeface="Calibri"/>
                <a:cs typeface="Calibri"/>
              </a:rPr>
              <a:t>Priority Levels, Value Sets, &amp; Condition-specific Data Elements</a:t>
            </a:r>
          </a:p>
        </p:txBody>
      </p:sp>
      <p:sp>
        <p:nvSpPr>
          <p:cNvPr id="3" name="Text Placeholder 2">
            <a:extLst>
              <a:ext uri="{FF2B5EF4-FFF2-40B4-BE49-F238E27FC236}">
                <a16:creationId xmlns:a16="http://schemas.microsoft.com/office/drawing/2014/main" id="{B7E3CF2E-8181-28B2-C9F3-B574877725F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72289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7F47-0C8A-4A39-50D9-61612E7D3171}"/>
              </a:ext>
            </a:extLst>
          </p:cNvPr>
          <p:cNvSpPr>
            <a:spLocks noGrp="1"/>
          </p:cNvSpPr>
          <p:nvPr>
            <p:ph type="title"/>
          </p:nvPr>
        </p:nvSpPr>
        <p:spPr>
          <a:xfrm>
            <a:off x="495688" y="175345"/>
            <a:ext cx="10972800" cy="1143000"/>
          </a:xfrm>
        </p:spPr>
        <p:txBody>
          <a:bodyPr/>
          <a:lstStyle/>
          <a:p>
            <a:r>
              <a:rPr lang="en-US"/>
              <a:t>Current State of Routine Notification</a:t>
            </a:r>
          </a:p>
        </p:txBody>
      </p:sp>
      <p:grpSp>
        <p:nvGrpSpPr>
          <p:cNvPr id="5" name="Group 4" descr="Current state of NNDSS. Many condition-specific guides sent in addition to a generic v2 MMG. ">
            <a:extLst>
              <a:ext uri="{FF2B5EF4-FFF2-40B4-BE49-F238E27FC236}">
                <a16:creationId xmlns:a16="http://schemas.microsoft.com/office/drawing/2014/main" id="{39A147A5-2AFA-9E63-7E31-D0DF6F323EA6}"/>
              </a:ext>
            </a:extLst>
          </p:cNvPr>
          <p:cNvGrpSpPr/>
          <p:nvPr/>
        </p:nvGrpSpPr>
        <p:grpSpPr>
          <a:xfrm>
            <a:off x="490182" y="1710949"/>
            <a:ext cx="9150096" cy="3570571"/>
            <a:chOff x="1254640" y="1519816"/>
            <a:chExt cx="9150096" cy="3570571"/>
          </a:xfrm>
        </p:grpSpPr>
        <p:sp>
          <p:nvSpPr>
            <p:cNvPr id="7" name="Rectangle 6">
              <a:extLst>
                <a:ext uri="{FF2B5EF4-FFF2-40B4-BE49-F238E27FC236}">
                  <a16:creationId xmlns:a16="http://schemas.microsoft.com/office/drawing/2014/main" id="{65B97CD8-FD19-27DB-5E0B-CE7D96644545}"/>
                </a:ext>
              </a:extLst>
            </p:cNvPr>
            <p:cNvSpPr/>
            <p:nvPr/>
          </p:nvSpPr>
          <p:spPr>
            <a:xfrm>
              <a:off x="4099380" y="1519816"/>
              <a:ext cx="1560576" cy="13075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0"/>
            </a:p>
          </p:txBody>
        </p:sp>
        <p:grpSp>
          <p:nvGrpSpPr>
            <p:cNvPr id="3" name="Group 2">
              <a:extLst>
                <a:ext uri="{FF2B5EF4-FFF2-40B4-BE49-F238E27FC236}">
                  <a16:creationId xmlns:a16="http://schemas.microsoft.com/office/drawing/2014/main" id="{7BFAA5AC-CED3-F155-A952-4F9B0AAC7F24}"/>
                </a:ext>
              </a:extLst>
            </p:cNvPr>
            <p:cNvGrpSpPr/>
            <p:nvPr/>
          </p:nvGrpSpPr>
          <p:grpSpPr>
            <a:xfrm>
              <a:off x="1254640" y="1974221"/>
              <a:ext cx="9150096" cy="3116166"/>
              <a:chOff x="1225296" y="1959473"/>
              <a:chExt cx="9150096" cy="3116166"/>
            </a:xfrm>
          </p:grpSpPr>
          <p:sp>
            <p:nvSpPr>
              <p:cNvPr id="8" name="Rectangle 7">
                <a:extLst>
                  <a:ext uri="{FF2B5EF4-FFF2-40B4-BE49-F238E27FC236}">
                    <a16:creationId xmlns:a16="http://schemas.microsoft.com/office/drawing/2014/main" id="{9138657E-0627-F497-8C99-E36658CFD6E2}"/>
                  </a:ext>
                </a:extLst>
              </p:cNvPr>
              <p:cNvSpPr/>
              <p:nvPr/>
            </p:nvSpPr>
            <p:spPr>
              <a:xfrm>
                <a:off x="1225296" y="3768047"/>
                <a:ext cx="1560576" cy="13075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0"/>
              </a:p>
            </p:txBody>
          </p:sp>
          <p:sp>
            <p:nvSpPr>
              <p:cNvPr id="9" name="Rectangle 8">
                <a:extLst>
                  <a:ext uri="{FF2B5EF4-FFF2-40B4-BE49-F238E27FC236}">
                    <a16:creationId xmlns:a16="http://schemas.microsoft.com/office/drawing/2014/main" id="{28CFEF13-0B61-191D-B2B5-F277B98E84CD}"/>
                  </a:ext>
                </a:extLst>
              </p:cNvPr>
              <p:cNvSpPr/>
              <p:nvPr/>
            </p:nvSpPr>
            <p:spPr>
              <a:xfrm>
                <a:off x="3182112" y="3768047"/>
                <a:ext cx="1560576" cy="13075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0"/>
              </a:p>
            </p:txBody>
          </p:sp>
          <p:sp>
            <p:nvSpPr>
              <p:cNvPr id="10" name="Rectangle 9">
                <a:extLst>
                  <a:ext uri="{FF2B5EF4-FFF2-40B4-BE49-F238E27FC236}">
                    <a16:creationId xmlns:a16="http://schemas.microsoft.com/office/drawing/2014/main" id="{AEDE4289-ABCD-4333-C467-FE5AB3005789}"/>
                  </a:ext>
                </a:extLst>
              </p:cNvPr>
              <p:cNvSpPr/>
              <p:nvPr/>
            </p:nvSpPr>
            <p:spPr>
              <a:xfrm>
                <a:off x="5138928" y="3768047"/>
                <a:ext cx="1560576" cy="13075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0"/>
              </a:p>
            </p:txBody>
          </p:sp>
          <p:sp>
            <p:nvSpPr>
              <p:cNvPr id="11" name="Rectangle 10">
                <a:extLst>
                  <a:ext uri="{FF2B5EF4-FFF2-40B4-BE49-F238E27FC236}">
                    <a16:creationId xmlns:a16="http://schemas.microsoft.com/office/drawing/2014/main" id="{98C64DFF-E746-0CBE-F550-AB1690153F1A}"/>
                  </a:ext>
                </a:extLst>
              </p:cNvPr>
              <p:cNvSpPr/>
              <p:nvPr/>
            </p:nvSpPr>
            <p:spPr>
              <a:xfrm>
                <a:off x="7095744" y="3768047"/>
                <a:ext cx="1560576" cy="13075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50"/>
              </a:p>
            </p:txBody>
          </p:sp>
          <p:sp>
            <p:nvSpPr>
              <p:cNvPr id="13" name="TextBox 12">
                <a:extLst>
                  <a:ext uri="{FF2B5EF4-FFF2-40B4-BE49-F238E27FC236}">
                    <a16:creationId xmlns:a16="http://schemas.microsoft.com/office/drawing/2014/main" id="{64648379-AE44-CBC5-A754-D5983B4750A8}"/>
                  </a:ext>
                </a:extLst>
              </p:cNvPr>
              <p:cNvSpPr txBox="1"/>
              <p:nvPr/>
            </p:nvSpPr>
            <p:spPr>
              <a:xfrm>
                <a:off x="5470024" y="4237177"/>
                <a:ext cx="719328" cy="500137"/>
              </a:xfrm>
              <a:prstGeom prst="rect">
                <a:avLst/>
              </a:prstGeom>
              <a:noFill/>
            </p:spPr>
            <p:txBody>
              <a:bodyPr wrap="square" rtlCol="0">
                <a:spAutoFit/>
              </a:bodyPr>
              <a:lstStyle/>
              <a:p>
                <a:endParaRPr lang="en-US" sz="2650">
                  <a:solidFill>
                    <a:srgbClr val="000000"/>
                  </a:solidFill>
                  <a:latin typeface="Calibri" panose="020F0502020204030204" pitchFamily="34" charset="0"/>
                </a:endParaRPr>
              </a:p>
            </p:txBody>
          </p:sp>
          <p:sp>
            <p:nvSpPr>
              <p:cNvPr id="14" name="TextBox 13">
                <a:extLst>
                  <a:ext uri="{FF2B5EF4-FFF2-40B4-BE49-F238E27FC236}">
                    <a16:creationId xmlns:a16="http://schemas.microsoft.com/office/drawing/2014/main" id="{3A1089F7-70A7-F4D7-10F7-A70E7B1777C1}"/>
                  </a:ext>
                </a:extLst>
              </p:cNvPr>
              <p:cNvSpPr txBox="1"/>
              <p:nvPr/>
            </p:nvSpPr>
            <p:spPr>
              <a:xfrm>
                <a:off x="1225296" y="3960178"/>
                <a:ext cx="1536192" cy="1015663"/>
              </a:xfrm>
              <a:prstGeom prst="rect">
                <a:avLst/>
              </a:prstGeom>
              <a:noFill/>
            </p:spPr>
            <p:txBody>
              <a:bodyPr wrap="square" rtlCol="0">
                <a:spAutoFit/>
              </a:bodyPr>
              <a:lstStyle/>
              <a:p>
                <a:pPr algn="ctr"/>
                <a:r>
                  <a:rPr lang="en-US" sz="2000" dirty="0">
                    <a:solidFill>
                      <a:srgbClr val="000000"/>
                    </a:solidFill>
                    <a:latin typeface="Calibri" panose="020F0502020204030204" pitchFamily="34" charset="0"/>
                  </a:rPr>
                  <a:t>Condition-specific guide A</a:t>
                </a:r>
              </a:p>
            </p:txBody>
          </p:sp>
          <p:sp>
            <p:nvSpPr>
              <p:cNvPr id="15" name="TextBox 14">
                <a:extLst>
                  <a:ext uri="{FF2B5EF4-FFF2-40B4-BE49-F238E27FC236}">
                    <a16:creationId xmlns:a16="http://schemas.microsoft.com/office/drawing/2014/main" id="{3E59CC8F-CD8C-7301-83A1-85CF75DAC49B}"/>
                  </a:ext>
                </a:extLst>
              </p:cNvPr>
              <p:cNvSpPr txBox="1"/>
              <p:nvPr/>
            </p:nvSpPr>
            <p:spPr>
              <a:xfrm>
                <a:off x="7183000" y="3927912"/>
                <a:ext cx="1497704" cy="1015663"/>
              </a:xfrm>
              <a:prstGeom prst="rect">
                <a:avLst/>
              </a:prstGeom>
              <a:noFill/>
            </p:spPr>
            <p:txBody>
              <a:bodyPr wrap="square" rtlCol="0">
                <a:spAutoFit/>
              </a:bodyPr>
              <a:lstStyle/>
              <a:p>
                <a:pPr algn="ctr"/>
                <a:r>
                  <a:rPr lang="en-US" sz="2000">
                    <a:solidFill>
                      <a:srgbClr val="000000"/>
                    </a:solidFill>
                    <a:latin typeface="Calibri" panose="020F0502020204030204" pitchFamily="34" charset="0"/>
                  </a:rPr>
                  <a:t>Condition-specific guide D</a:t>
                </a:r>
              </a:p>
            </p:txBody>
          </p:sp>
          <p:sp>
            <p:nvSpPr>
              <p:cNvPr id="16" name="TextBox 15">
                <a:extLst>
                  <a:ext uri="{FF2B5EF4-FFF2-40B4-BE49-F238E27FC236}">
                    <a16:creationId xmlns:a16="http://schemas.microsoft.com/office/drawing/2014/main" id="{2212A5FA-2D33-4362-572B-57EC5F53C870}"/>
                  </a:ext>
                </a:extLst>
              </p:cNvPr>
              <p:cNvSpPr txBox="1"/>
              <p:nvPr/>
            </p:nvSpPr>
            <p:spPr>
              <a:xfrm>
                <a:off x="4183768" y="1959473"/>
                <a:ext cx="1333112" cy="400110"/>
              </a:xfrm>
              <a:prstGeom prst="rect">
                <a:avLst/>
              </a:prstGeom>
              <a:noFill/>
            </p:spPr>
            <p:txBody>
              <a:bodyPr wrap="square" rtlCol="0">
                <a:spAutoFit/>
              </a:bodyPr>
              <a:lstStyle/>
              <a:p>
                <a:r>
                  <a:rPr lang="en-US" sz="2000">
                    <a:solidFill>
                      <a:srgbClr val="000000"/>
                    </a:solidFill>
                    <a:latin typeface="Calibri" panose="020F0502020204030204" pitchFamily="34" charset="0"/>
                  </a:rPr>
                  <a:t>Generic v2</a:t>
                </a:r>
              </a:p>
            </p:txBody>
          </p:sp>
          <p:sp>
            <p:nvSpPr>
              <p:cNvPr id="17" name="TextBox 16">
                <a:extLst>
                  <a:ext uri="{FF2B5EF4-FFF2-40B4-BE49-F238E27FC236}">
                    <a16:creationId xmlns:a16="http://schemas.microsoft.com/office/drawing/2014/main" id="{EB28D48E-02F9-A1DF-20E9-0B4823F1B178}"/>
                  </a:ext>
                </a:extLst>
              </p:cNvPr>
              <p:cNvSpPr txBox="1"/>
              <p:nvPr/>
            </p:nvSpPr>
            <p:spPr>
              <a:xfrm>
                <a:off x="9052560" y="3960178"/>
                <a:ext cx="1322832" cy="500137"/>
              </a:xfrm>
              <a:prstGeom prst="rect">
                <a:avLst/>
              </a:prstGeom>
              <a:noFill/>
            </p:spPr>
            <p:txBody>
              <a:bodyPr wrap="square" rtlCol="0">
                <a:spAutoFit/>
              </a:bodyPr>
              <a:lstStyle/>
              <a:p>
                <a:r>
                  <a:rPr lang="en-US" sz="2650" dirty="0">
                    <a:solidFill>
                      <a:srgbClr val="000000"/>
                    </a:solidFill>
                    <a:latin typeface="Calibri" panose="020F0502020204030204" pitchFamily="34" charset="0"/>
                  </a:rPr>
                  <a:t>……</a:t>
                </a:r>
              </a:p>
            </p:txBody>
          </p:sp>
          <p:sp>
            <p:nvSpPr>
              <p:cNvPr id="18" name="TextBox 17">
                <a:extLst>
                  <a:ext uri="{FF2B5EF4-FFF2-40B4-BE49-F238E27FC236}">
                    <a16:creationId xmlns:a16="http://schemas.microsoft.com/office/drawing/2014/main" id="{B41E4ACB-61EE-65EF-6F88-0A04F67A7592}"/>
                  </a:ext>
                </a:extLst>
              </p:cNvPr>
              <p:cNvSpPr txBox="1"/>
              <p:nvPr/>
            </p:nvSpPr>
            <p:spPr>
              <a:xfrm>
                <a:off x="5622424" y="4389577"/>
                <a:ext cx="719328" cy="500137"/>
              </a:xfrm>
              <a:prstGeom prst="rect">
                <a:avLst/>
              </a:prstGeom>
              <a:noFill/>
            </p:spPr>
            <p:txBody>
              <a:bodyPr wrap="square" rtlCol="0">
                <a:spAutoFit/>
              </a:bodyPr>
              <a:lstStyle/>
              <a:p>
                <a:endParaRPr lang="en-US" sz="2650">
                  <a:solidFill>
                    <a:srgbClr val="000000"/>
                  </a:solidFill>
                  <a:latin typeface="Calibri" panose="020F0502020204030204" pitchFamily="34" charset="0"/>
                </a:endParaRPr>
              </a:p>
            </p:txBody>
          </p:sp>
          <p:sp>
            <p:nvSpPr>
              <p:cNvPr id="19" name="TextBox 18">
                <a:extLst>
                  <a:ext uri="{FF2B5EF4-FFF2-40B4-BE49-F238E27FC236}">
                    <a16:creationId xmlns:a16="http://schemas.microsoft.com/office/drawing/2014/main" id="{98178ED3-7062-17CD-723C-CA3EC2B32EE3}"/>
                  </a:ext>
                </a:extLst>
              </p:cNvPr>
              <p:cNvSpPr txBox="1"/>
              <p:nvPr/>
            </p:nvSpPr>
            <p:spPr>
              <a:xfrm>
                <a:off x="3230880" y="3927912"/>
                <a:ext cx="1511808" cy="1015663"/>
              </a:xfrm>
              <a:prstGeom prst="rect">
                <a:avLst/>
              </a:prstGeom>
              <a:noFill/>
            </p:spPr>
            <p:txBody>
              <a:bodyPr wrap="square" rtlCol="0">
                <a:spAutoFit/>
              </a:bodyPr>
              <a:lstStyle/>
              <a:p>
                <a:pPr algn="ctr"/>
                <a:r>
                  <a:rPr lang="en-US" sz="2000">
                    <a:solidFill>
                      <a:srgbClr val="000000"/>
                    </a:solidFill>
                    <a:latin typeface="Calibri" panose="020F0502020204030204" pitchFamily="34" charset="0"/>
                  </a:rPr>
                  <a:t>Condition-specific guide B</a:t>
                </a:r>
              </a:p>
            </p:txBody>
          </p:sp>
          <p:sp>
            <p:nvSpPr>
              <p:cNvPr id="20" name="TextBox 19">
                <a:extLst>
                  <a:ext uri="{FF2B5EF4-FFF2-40B4-BE49-F238E27FC236}">
                    <a16:creationId xmlns:a16="http://schemas.microsoft.com/office/drawing/2014/main" id="{D8A7FAB1-9DFB-52BB-B941-68C528CBFE92}"/>
                  </a:ext>
                </a:extLst>
              </p:cNvPr>
              <p:cNvSpPr txBox="1"/>
              <p:nvPr/>
            </p:nvSpPr>
            <p:spPr>
              <a:xfrm>
                <a:off x="5138928" y="3921380"/>
                <a:ext cx="1511808" cy="1015663"/>
              </a:xfrm>
              <a:prstGeom prst="rect">
                <a:avLst/>
              </a:prstGeom>
              <a:noFill/>
            </p:spPr>
            <p:txBody>
              <a:bodyPr wrap="square" rtlCol="0">
                <a:spAutoFit/>
              </a:bodyPr>
              <a:lstStyle/>
              <a:p>
                <a:pPr algn="ctr"/>
                <a:r>
                  <a:rPr lang="en-US" sz="2000">
                    <a:solidFill>
                      <a:srgbClr val="000000"/>
                    </a:solidFill>
                    <a:latin typeface="Calibri" panose="020F0502020204030204" pitchFamily="34" charset="0"/>
                  </a:rPr>
                  <a:t>Condition-specific guide C</a:t>
                </a:r>
              </a:p>
            </p:txBody>
          </p:sp>
          <p:cxnSp>
            <p:nvCxnSpPr>
              <p:cNvPr id="24" name="Straight Connector 23">
                <a:extLst>
                  <a:ext uri="{FF2B5EF4-FFF2-40B4-BE49-F238E27FC236}">
                    <a16:creationId xmlns:a16="http://schemas.microsoft.com/office/drawing/2014/main" id="{9F3C5544-4C99-2DDE-F57A-B3E0D653E64D}"/>
                  </a:ext>
                </a:extLst>
              </p:cNvPr>
              <p:cNvCxnSpPr>
                <a:cxnSpLocks/>
                <a:stCxn id="8" idx="0"/>
                <a:endCxn id="7" idx="2"/>
              </p:cNvCxnSpPr>
              <p:nvPr/>
            </p:nvCxnSpPr>
            <p:spPr>
              <a:xfrm flipV="1">
                <a:off x="2005584" y="2827408"/>
                <a:ext cx="2874084" cy="940639"/>
              </a:xfrm>
              <a:prstGeom prst="line">
                <a:avLst/>
              </a:prstGeom>
              <a:ln>
                <a:solidFill>
                  <a:srgbClr val="1D1D1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D1A156-4221-CF7A-0DDC-72F38DE5D436}"/>
                  </a:ext>
                </a:extLst>
              </p:cNvPr>
              <p:cNvCxnSpPr>
                <a:cxnSpLocks/>
                <a:stCxn id="9" idx="0"/>
                <a:endCxn id="7" idx="2"/>
              </p:cNvCxnSpPr>
              <p:nvPr/>
            </p:nvCxnSpPr>
            <p:spPr>
              <a:xfrm flipV="1">
                <a:off x="3962400" y="2827408"/>
                <a:ext cx="917268" cy="940639"/>
              </a:xfrm>
              <a:prstGeom prst="line">
                <a:avLst/>
              </a:prstGeom>
              <a:ln>
                <a:solidFill>
                  <a:srgbClr val="1D1D1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14EE8E-82DE-3261-7E5A-E7F26BBC9A60}"/>
                  </a:ext>
                </a:extLst>
              </p:cNvPr>
              <p:cNvCxnSpPr>
                <a:cxnSpLocks/>
                <a:stCxn id="10" idx="0"/>
                <a:endCxn id="7" idx="2"/>
              </p:cNvCxnSpPr>
              <p:nvPr/>
            </p:nvCxnSpPr>
            <p:spPr>
              <a:xfrm flipH="1" flipV="1">
                <a:off x="4879668" y="2827408"/>
                <a:ext cx="1039548" cy="940639"/>
              </a:xfrm>
              <a:prstGeom prst="line">
                <a:avLst/>
              </a:prstGeom>
              <a:ln>
                <a:solidFill>
                  <a:srgbClr val="1D1D1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3BCDDC-3DC0-59D3-D728-03C7B392D8F3}"/>
                  </a:ext>
                </a:extLst>
              </p:cNvPr>
              <p:cNvCxnSpPr>
                <a:cxnSpLocks/>
                <a:stCxn id="11" idx="0"/>
                <a:endCxn id="7" idx="2"/>
              </p:cNvCxnSpPr>
              <p:nvPr/>
            </p:nvCxnSpPr>
            <p:spPr>
              <a:xfrm flipH="1" flipV="1">
                <a:off x="4879668" y="2827408"/>
                <a:ext cx="2996364" cy="940639"/>
              </a:xfrm>
              <a:prstGeom prst="line">
                <a:avLst/>
              </a:prstGeom>
              <a:ln>
                <a:solidFill>
                  <a:srgbClr val="1D1D1D"/>
                </a:solidFill>
              </a:ln>
            </p:spPr>
            <p:style>
              <a:lnRef idx="1">
                <a:schemeClr val="accent1"/>
              </a:lnRef>
              <a:fillRef idx="0">
                <a:schemeClr val="accent1"/>
              </a:fillRef>
              <a:effectRef idx="0">
                <a:schemeClr val="accent1"/>
              </a:effectRef>
              <a:fontRef idx="minor">
                <a:schemeClr val="tx1"/>
              </a:fontRef>
            </p:style>
          </p:cxnSp>
        </p:grpSp>
      </p:grpSp>
      <p:sp>
        <p:nvSpPr>
          <p:cNvPr id="6" name="TextBox 5">
            <a:extLst>
              <a:ext uri="{FF2B5EF4-FFF2-40B4-BE49-F238E27FC236}">
                <a16:creationId xmlns:a16="http://schemas.microsoft.com/office/drawing/2014/main" id="{FDF5D18D-7116-ABB6-97B0-871C956D72F0}"/>
              </a:ext>
            </a:extLst>
          </p:cNvPr>
          <p:cNvSpPr txBox="1"/>
          <p:nvPr/>
        </p:nvSpPr>
        <p:spPr>
          <a:xfrm>
            <a:off x="4174836" y="5513205"/>
            <a:ext cx="6096000" cy="338554"/>
          </a:xfrm>
          <a:prstGeom prst="rect">
            <a:avLst/>
          </a:prstGeom>
          <a:noFill/>
        </p:spPr>
        <p:txBody>
          <a:bodyPr wrap="square">
            <a:spAutoFit/>
          </a:bodyPr>
          <a:lstStyle/>
          <a:p>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ction="ppaction://hlinksldjump"/>
              </a:rPr>
              <a:t>Section 508 alternative text version available on slide 31</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lang="en-US" dirty="0">
              <a:latin typeface="Calibri" panose="020F0502020204030204" pitchFamily="34" charset="0"/>
            </a:endParaRPr>
          </a:p>
        </p:txBody>
      </p:sp>
      <p:sp>
        <p:nvSpPr>
          <p:cNvPr id="12" name="Slide Number Placeholder 10">
            <a:extLst>
              <a:ext uri="{FF2B5EF4-FFF2-40B4-BE49-F238E27FC236}">
                <a16:creationId xmlns:a16="http://schemas.microsoft.com/office/drawing/2014/main" id="{AED8DB8B-B395-D1D5-0828-192333A6752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11</a:t>
            </a:fld>
            <a:endParaRPr lang="en-US">
              <a:latin typeface="Myriad Web Pro"/>
            </a:endParaRPr>
          </a:p>
        </p:txBody>
      </p:sp>
    </p:spTree>
    <p:extLst>
      <p:ext uri="{BB962C8B-B14F-4D97-AF65-F5344CB8AC3E}">
        <p14:creationId xmlns:p14="http://schemas.microsoft.com/office/powerpoint/2010/main" val="248856867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6FDF-21BA-963E-6109-4E5A83C70551}"/>
              </a:ext>
            </a:extLst>
          </p:cNvPr>
          <p:cNvSpPr>
            <a:spLocks noGrp="1"/>
          </p:cNvSpPr>
          <p:nvPr>
            <p:ph type="title"/>
          </p:nvPr>
        </p:nvSpPr>
        <p:spPr/>
        <p:txBody>
          <a:bodyPr lIns="91440" tIns="45720" rIns="91440" bIns="45720" anchor="ctr" anchorCtr="0"/>
          <a:lstStyle/>
          <a:p>
            <a:r>
              <a:rPr lang="en-US" sz="3730">
                <a:ea typeface="Calibri"/>
                <a:cs typeface="Calibri"/>
              </a:rPr>
              <a:t>Message Mapping Guide (MMG) Development with Generic v3</a:t>
            </a:r>
            <a:endParaRPr lang="en-US" sz="3730"/>
          </a:p>
        </p:txBody>
      </p:sp>
      <p:sp>
        <p:nvSpPr>
          <p:cNvPr id="3" name="Text Placeholder 2">
            <a:extLst>
              <a:ext uri="{FF2B5EF4-FFF2-40B4-BE49-F238E27FC236}">
                <a16:creationId xmlns:a16="http://schemas.microsoft.com/office/drawing/2014/main" id="{8B66A9D7-F157-0BB8-BFFB-95A92EE96694}"/>
              </a:ext>
            </a:extLst>
          </p:cNvPr>
          <p:cNvSpPr>
            <a:spLocks noGrp="1"/>
          </p:cNvSpPr>
          <p:nvPr>
            <p:ph type="body" sz="quarter" idx="10"/>
          </p:nvPr>
        </p:nvSpPr>
        <p:spPr/>
        <p:txBody>
          <a:bodyPr/>
          <a:lstStyle/>
          <a:p>
            <a:pPr marL="304165" indent="-304165"/>
            <a:r>
              <a:rPr lang="en-US" sz="2650">
                <a:latin typeface=""/>
                <a:ea typeface="Calibri"/>
                <a:cs typeface="Calibri"/>
              </a:rPr>
              <a:t>For Generic v3, development includes:</a:t>
            </a:r>
          </a:p>
          <a:p>
            <a:pPr marL="608958" lvl="1" indent="-304165"/>
            <a:r>
              <a:rPr lang="en-US">
                <a:latin typeface=""/>
                <a:ea typeface="Calibri"/>
                <a:cs typeface="Calibri"/>
              </a:rPr>
              <a:t>Specifying priority levels</a:t>
            </a:r>
          </a:p>
          <a:p>
            <a:pPr marL="608958" lvl="1" indent="-304165"/>
            <a:r>
              <a:rPr lang="en-US">
                <a:latin typeface=""/>
                <a:ea typeface="Calibri"/>
                <a:cs typeface="Calibri"/>
              </a:rPr>
              <a:t>Binding value sets</a:t>
            </a:r>
          </a:p>
          <a:p>
            <a:pPr marL="608958" lvl="1" indent="-304165"/>
            <a:r>
              <a:rPr lang="en-US">
                <a:latin typeface=""/>
                <a:ea typeface="Calibri"/>
                <a:cs typeface="Calibri"/>
              </a:rPr>
              <a:t>Assigning time periods for relevant data elements</a:t>
            </a:r>
          </a:p>
          <a:p>
            <a:pPr marL="608958" lvl="1" indent="-304165"/>
            <a:r>
              <a:rPr lang="en-US">
                <a:latin typeface=""/>
                <a:ea typeface="Calibri"/>
                <a:cs typeface="Calibri"/>
              </a:rPr>
              <a:t>Adding condition-specific data elements as needed</a:t>
            </a:r>
          </a:p>
          <a:p>
            <a:pPr marL="608958" lvl="1" indent="-304165"/>
            <a:endParaRPr lang="en-US" sz="2383">
              <a:latin typeface=""/>
              <a:ea typeface="Calibri"/>
              <a:cs typeface="Calibri"/>
            </a:endParaRPr>
          </a:p>
          <a:p>
            <a:pPr marL="304172" indent="-226060"/>
            <a:r>
              <a:rPr lang="en-US">
                <a:latin typeface=""/>
              </a:rPr>
              <a:t>Existing Generic v3 data elements remain unchanged</a:t>
            </a:r>
            <a:r>
              <a:rPr lang="en-US" b="1">
                <a:latin typeface=""/>
                <a:ea typeface="Calibri"/>
                <a:cs typeface="Calibri"/>
              </a:rPr>
              <a:t>.</a:t>
            </a:r>
            <a:endParaRPr lang="en-US" b="1">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1055166D-89F3-1B28-B926-C844BDCDBE1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12</a:t>
            </a:fld>
            <a:endParaRPr lang="en-US">
              <a:latin typeface="Myriad Web Pro"/>
            </a:endParaRPr>
          </a:p>
        </p:txBody>
      </p:sp>
    </p:spTree>
    <p:extLst>
      <p:ext uri="{BB962C8B-B14F-4D97-AF65-F5344CB8AC3E}">
        <p14:creationId xmlns:p14="http://schemas.microsoft.com/office/powerpoint/2010/main" val="116803097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3AF6-C02D-BC70-CE92-34EA6970D0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BE3478-2003-AB4D-F9A6-C6E2898BF274}"/>
              </a:ext>
            </a:extLst>
          </p:cNvPr>
          <p:cNvSpPr>
            <a:spLocks noGrp="1"/>
          </p:cNvSpPr>
          <p:nvPr>
            <p:ph type="title"/>
          </p:nvPr>
        </p:nvSpPr>
        <p:spPr/>
        <p:txBody>
          <a:bodyPr lIns="91440" tIns="45720" rIns="91440" bIns="45720" anchor="ctr" anchorCtr="0"/>
          <a:lstStyle/>
          <a:p>
            <a:r>
              <a:rPr lang="en-US" sz="3700">
                <a:ea typeface="Calibri"/>
                <a:cs typeface="Calibri"/>
              </a:rPr>
              <a:t>Assigning Priority Levels</a:t>
            </a:r>
          </a:p>
        </p:txBody>
      </p:sp>
      <p:sp>
        <p:nvSpPr>
          <p:cNvPr id="3" name="Text Placeholder 2">
            <a:extLst>
              <a:ext uri="{FF2B5EF4-FFF2-40B4-BE49-F238E27FC236}">
                <a16:creationId xmlns:a16="http://schemas.microsoft.com/office/drawing/2014/main" id="{A788C6E8-661E-20A9-A0D4-B2E66D3E1F40}"/>
              </a:ext>
            </a:extLst>
          </p:cNvPr>
          <p:cNvSpPr>
            <a:spLocks noGrp="1"/>
          </p:cNvSpPr>
          <p:nvPr>
            <p:ph type="body" sz="quarter" idx="10"/>
          </p:nvPr>
        </p:nvSpPr>
        <p:spPr>
          <a:xfrm>
            <a:off x="485422" y="1417639"/>
            <a:ext cx="10972800" cy="4176467"/>
          </a:xfrm>
        </p:spPr>
        <p:txBody>
          <a:bodyPr/>
          <a:lstStyle/>
          <a:p>
            <a:pPr marL="304165" indent="-304165"/>
            <a:r>
              <a:rPr lang="en-US" sz="2000" dirty="0">
                <a:ea typeface="Calibri"/>
                <a:cs typeface="Calibri"/>
              </a:rPr>
              <a:t>R - Required </a:t>
            </a:r>
            <a:r>
              <a:rPr lang="en-US" sz="2000" b="0" dirty="0">
                <a:ea typeface="Calibri"/>
                <a:cs typeface="Calibri"/>
              </a:rPr>
              <a:t>- If the required data element is not present, the message will be rejected. </a:t>
            </a:r>
          </a:p>
          <a:p>
            <a:pPr marL="304165" indent="-304165"/>
            <a:r>
              <a:rPr lang="en-US" sz="2000" dirty="0">
                <a:ea typeface="Calibri"/>
                <a:cs typeface="Calibri"/>
              </a:rPr>
              <a:t>1 - Priority 1 </a:t>
            </a:r>
            <a:r>
              <a:rPr lang="en-US" sz="2000" b="0" dirty="0">
                <a:ea typeface="Calibri"/>
                <a:cs typeface="Calibri"/>
              </a:rPr>
              <a:t>- These data elements are critical for national surveillance activities. Jurisdiction’s data collection system should be modified to collect Priority 1 data elements. </a:t>
            </a:r>
          </a:p>
          <a:p>
            <a:pPr marL="304165" indent="-304165"/>
            <a:r>
              <a:rPr lang="en-US" sz="2000" dirty="0">
                <a:ea typeface="Calibri"/>
                <a:cs typeface="Calibri"/>
              </a:rPr>
              <a:t>2 - Priority 2 </a:t>
            </a:r>
            <a:r>
              <a:rPr lang="en-US" sz="2000" b="0" dirty="0">
                <a:ea typeface="Calibri"/>
                <a:cs typeface="Calibri"/>
              </a:rPr>
              <a:t>- High priority data element that will support national surveillance activities.  If this data element is not currently collected and available to send, please plan to update jurisdiction’s data collection system. </a:t>
            </a:r>
          </a:p>
          <a:p>
            <a:pPr marL="304165" indent="-304165"/>
            <a:r>
              <a:rPr lang="en-US" sz="2000" dirty="0">
                <a:ea typeface="Calibri"/>
                <a:cs typeface="Calibri"/>
              </a:rPr>
              <a:t>3</a:t>
            </a:r>
            <a:r>
              <a:rPr lang="en-US" sz="2000" b="0" dirty="0">
                <a:ea typeface="Calibri"/>
                <a:cs typeface="Calibri"/>
              </a:rPr>
              <a:t> </a:t>
            </a:r>
            <a:r>
              <a:rPr lang="en-US" sz="2000" dirty="0">
                <a:ea typeface="Calibri"/>
                <a:cs typeface="Calibri"/>
              </a:rPr>
              <a:t>- Priority 3 </a:t>
            </a:r>
            <a:r>
              <a:rPr lang="en-US" sz="2000" b="0" dirty="0">
                <a:ea typeface="Calibri"/>
                <a:cs typeface="Calibri"/>
              </a:rPr>
              <a:t>- Should be considered for inclusion in the surveillance system and case notification. </a:t>
            </a:r>
          </a:p>
          <a:p>
            <a:pPr marL="304165" indent="-304165"/>
            <a:r>
              <a:rPr lang="en-US" sz="2000" dirty="0">
                <a:highlight>
                  <a:srgbClr val="FFFF00"/>
                </a:highlight>
                <a:ea typeface="Calibri"/>
                <a:cs typeface="Calibri"/>
              </a:rPr>
              <a:t>4 – Priority 4 </a:t>
            </a:r>
            <a:r>
              <a:rPr lang="en-US" sz="2000" b="0" dirty="0">
                <a:highlight>
                  <a:srgbClr val="FFFF00"/>
                </a:highlight>
                <a:ea typeface="Calibri"/>
                <a:cs typeface="Calibri"/>
              </a:rPr>
              <a:t>- Does not need to be considered for inclusion unless easier to include than not include*. </a:t>
            </a:r>
          </a:p>
        </p:txBody>
      </p:sp>
      <p:sp>
        <p:nvSpPr>
          <p:cNvPr id="4" name="Slide Number Placeholder 10">
            <a:extLst>
              <a:ext uri="{FF2B5EF4-FFF2-40B4-BE49-F238E27FC236}">
                <a16:creationId xmlns:a16="http://schemas.microsoft.com/office/drawing/2014/main" id="{4667E7A2-8248-EAB0-083A-DB17E1892AA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13</a:t>
            </a:fld>
            <a:endParaRPr lang="en-US">
              <a:latin typeface="Myriad Web Pro"/>
            </a:endParaRPr>
          </a:p>
        </p:txBody>
      </p:sp>
      <p:sp>
        <p:nvSpPr>
          <p:cNvPr id="5" name="TextBox 4">
            <a:extLst>
              <a:ext uri="{FF2B5EF4-FFF2-40B4-BE49-F238E27FC236}">
                <a16:creationId xmlns:a16="http://schemas.microsoft.com/office/drawing/2014/main" id="{F6531A2B-7B89-A6C4-FE7E-4DB327D02DD5}"/>
              </a:ext>
            </a:extLst>
          </p:cNvPr>
          <p:cNvSpPr txBox="1"/>
          <p:nvPr/>
        </p:nvSpPr>
        <p:spPr>
          <a:xfrm>
            <a:off x="2963131" y="5874250"/>
            <a:ext cx="8996218" cy="369332"/>
          </a:xfrm>
          <a:prstGeom prst="rect">
            <a:avLst/>
          </a:prstGeom>
          <a:noFill/>
        </p:spPr>
        <p:txBody>
          <a:bodyPr wrap="square" rtlCol="0">
            <a:spAutoFit/>
          </a:bodyPr>
          <a:lstStyle/>
          <a:p>
            <a:r>
              <a:rPr lang="en-US" dirty="0">
                <a:solidFill>
                  <a:srgbClr val="000000"/>
                </a:solidFill>
                <a:latin typeface="Calibri" panose="020F0502020204030204" pitchFamily="34" charset="0"/>
              </a:rPr>
              <a:t>*Highlighted content (Priority 4) is proposed content and is not currently implemented</a:t>
            </a:r>
          </a:p>
        </p:txBody>
      </p:sp>
    </p:spTree>
    <p:extLst>
      <p:ext uri="{BB962C8B-B14F-4D97-AF65-F5344CB8AC3E}">
        <p14:creationId xmlns:p14="http://schemas.microsoft.com/office/powerpoint/2010/main" val="343426381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680E2-5E39-607B-724D-19E5ECAEB2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D26FD-75CA-DA7C-36EF-7DDA4345FADC}"/>
              </a:ext>
            </a:extLst>
          </p:cNvPr>
          <p:cNvSpPr>
            <a:spLocks noGrp="1"/>
          </p:cNvSpPr>
          <p:nvPr>
            <p:ph type="title"/>
          </p:nvPr>
        </p:nvSpPr>
        <p:spPr/>
        <p:txBody>
          <a:bodyPr lIns="91440" tIns="45720" rIns="91440" bIns="45720" anchor="ctr" anchorCtr="0"/>
          <a:lstStyle/>
          <a:p>
            <a:r>
              <a:rPr lang="en-US" sz="3700">
                <a:ea typeface="Calibri"/>
                <a:cs typeface="Calibri"/>
              </a:rPr>
              <a:t>Binding Value Sets</a:t>
            </a:r>
          </a:p>
        </p:txBody>
      </p:sp>
      <p:sp>
        <p:nvSpPr>
          <p:cNvPr id="3" name="Text Placeholder 2">
            <a:extLst>
              <a:ext uri="{FF2B5EF4-FFF2-40B4-BE49-F238E27FC236}">
                <a16:creationId xmlns:a16="http://schemas.microsoft.com/office/drawing/2014/main" id="{7D97549C-C1DE-C32C-5D4D-A9048D97F631}"/>
              </a:ext>
            </a:extLst>
          </p:cNvPr>
          <p:cNvSpPr>
            <a:spLocks noGrp="1"/>
          </p:cNvSpPr>
          <p:nvPr>
            <p:ph type="body" sz="quarter" idx="10"/>
          </p:nvPr>
        </p:nvSpPr>
        <p:spPr/>
        <p:txBody>
          <a:bodyPr/>
          <a:lstStyle/>
          <a:p>
            <a:pPr marL="304165" indent="-304165"/>
            <a:r>
              <a:rPr lang="en-US" sz="2650" b="0">
                <a:ea typeface="Calibri"/>
                <a:cs typeface="Calibri"/>
              </a:rPr>
              <a:t>Exposures, Signs &amp; Symptoms, Underlying Health Conditions, Medication and Laboratory currently either lack value sets or only have code systems specified. </a:t>
            </a:r>
          </a:p>
          <a:p>
            <a:pPr marL="304165" indent="-304165"/>
            <a:endParaRPr lang="en-US" sz="2800" b="0">
              <a:ea typeface="Calibri"/>
              <a:cs typeface="Calibri"/>
            </a:endParaRPr>
          </a:p>
          <a:p>
            <a:pPr marL="304165" indent="-304165"/>
            <a:r>
              <a:rPr lang="en-US" sz="2650" b="0">
                <a:ea typeface="Calibri"/>
                <a:cs typeface="Calibri"/>
              </a:rPr>
              <a:t>Development of guides will include creating value sets for each coded data element currently lacking a value set. </a:t>
            </a:r>
          </a:p>
          <a:p>
            <a:pPr marL="304165" indent="-304165"/>
            <a:endParaRPr lang="en-US" sz="2800" b="0">
              <a:ea typeface="Calibri"/>
              <a:cs typeface="Calibri"/>
            </a:endParaRPr>
          </a:p>
        </p:txBody>
      </p:sp>
      <p:sp>
        <p:nvSpPr>
          <p:cNvPr id="4" name="Slide Number Placeholder 10">
            <a:extLst>
              <a:ext uri="{FF2B5EF4-FFF2-40B4-BE49-F238E27FC236}">
                <a16:creationId xmlns:a16="http://schemas.microsoft.com/office/drawing/2014/main" id="{68DDAD09-3864-5787-768A-4C16993BCE1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14</a:t>
            </a:fld>
            <a:endParaRPr lang="en-US">
              <a:latin typeface="Myriad Web Pro"/>
            </a:endParaRPr>
          </a:p>
        </p:txBody>
      </p:sp>
    </p:spTree>
    <p:extLst>
      <p:ext uri="{BB962C8B-B14F-4D97-AF65-F5344CB8AC3E}">
        <p14:creationId xmlns:p14="http://schemas.microsoft.com/office/powerpoint/2010/main" val="331202414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25BA-4C13-30FC-5347-2913966377C0}"/>
              </a:ext>
            </a:extLst>
          </p:cNvPr>
          <p:cNvSpPr>
            <a:spLocks noGrp="1"/>
          </p:cNvSpPr>
          <p:nvPr>
            <p:ph type="title"/>
          </p:nvPr>
        </p:nvSpPr>
        <p:spPr/>
        <p:txBody>
          <a:bodyPr/>
          <a:lstStyle/>
          <a:p>
            <a:r>
              <a:rPr lang="en-US" dirty="0"/>
              <a:t>Assigning Time Periods</a:t>
            </a:r>
          </a:p>
        </p:txBody>
      </p:sp>
      <p:graphicFrame>
        <p:nvGraphicFramePr>
          <p:cNvPr id="6" name="Table 5">
            <a:extLst>
              <a:ext uri="{FF2B5EF4-FFF2-40B4-BE49-F238E27FC236}">
                <a16:creationId xmlns:a16="http://schemas.microsoft.com/office/drawing/2014/main" id="{47A54C6A-AC32-7229-5712-B67480298BE3}"/>
              </a:ext>
            </a:extLst>
          </p:cNvPr>
          <p:cNvGraphicFramePr>
            <a:graphicFrameLocks noGrp="1"/>
          </p:cNvGraphicFramePr>
          <p:nvPr>
            <p:extLst>
              <p:ext uri="{D42A27DB-BD31-4B8C-83A1-F6EECF244321}">
                <p14:modId xmlns:p14="http://schemas.microsoft.com/office/powerpoint/2010/main" val="3802038103"/>
              </p:ext>
            </p:extLst>
          </p:nvPr>
        </p:nvGraphicFramePr>
        <p:xfrm>
          <a:off x="795617" y="1613647"/>
          <a:ext cx="9945975" cy="4278950"/>
        </p:xfrm>
        <a:graphic>
          <a:graphicData uri="http://schemas.openxmlformats.org/drawingml/2006/table">
            <a:tbl>
              <a:tblPr firstRow="1"/>
              <a:tblGrid>
                <a:gridCol w="2625698">
                  <a:extLst>
                    <a:ext uri="{9D8B030D-6E8A-4147-A177-3AD203B41FA5}">
                      <a16:colId xmlns:a16="http://schemas.microsoft.com/office/drawing/2014/main" val="4045861021"/>
                    </a:ext>
                  </a:extLst>
                </a:gridCol>
                <a:gridCol w="5911103">
                  <a:extLst>
                    <a:ext uri="{9D8B030D-6E8A-4147-A177-3AD203B41FA5}">
                      <a16:colId xmlns:a16="http://schemas.microsoft.com/office/drawing/2014/main" val="2766274220"/>
                    </a:ext>
                  </a:extLst>
                </a:gridCol>
                <a:gridCol w="1409174">
                  <a:extLst>
                    <a:ext uri="{9D8B030D-6E8A-4147-A177-3AD203B41FA5}">
                      <a16:colId xmlns:a16="http://schemas.microsoft.com/office/drawing/2014/main" val="4203539629"/>
                    </a:ext>
                  </a:extLst>
                </a:gridCol>
              </a:tblGrid>
              <a:tr h="433342">
                <a:tc>
                  <a:txBody>
                    <a:bodyPr/>
                    <a:lstStyle/>
                    <a:p>
                      <a:pPr algn="ctr" fontAlgn="b">
                        <a:buNone/>
                      </a:pPr>
                      <a:r>
                        <a:rPr lang="en-US" sz="1800" b="1" i="0" u="none" strike="noStrike" dirty="0">
                          <a:solidFill>
                            <a:srgbClr val="1D1D1D"/>
                          </a:solidFill>
                          <a:effectLst/>
                          <a:latin typeface="Arial" panose="020B0604020202020204" pitchFamily="34" charset="0"/>
                        </a:rPr>
                        <a:t>Data Element Name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buNone/>
                      </a:pPr>
                      <a:r>
                        <a:rPr lang="en-US" sz="1800" b="1" i="0" u="none" strike="noStrike" dirty="0">
                          <a:solidFill>
                            <a:srgbClr val="1D1D1D"/>
                          </a:solidFill>
                          <a:effectLst/>
                          <a:latin typeface="Arial" panose="020B0604020202020204" pitchFamily="34" charset="0"/>
                        </a:rPr>
                        <a:t>Data Element Description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buNone/>
                      </a:pPr>
                      <a:r>
                        <a:rPr lang="en-US" sz="1800" b="1" i="0" u="none" strike="noStrike" dirty="0">
                          <a:solidFill>
                            <a:srgbClr val="1D1D1D"/>
                          </a:solidFill>
                          <a:effectLst/>
                          <a:latin typeface="Arial" panose="020B0604020202020204" pitchFamily="34" charset="0"/>
                        </a:rPr>
                        <a:t>Data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648173962"/>
                  </a:ext>
                </a:extLst>
              </a:tr>
              <a:tr h="1444480">
                <a:tc>
                  <a:txBody>
                    <a:bodyPr/>
                    <a:lstStyle/>
                    <a:p>
                      <a:pPr algn="l" fontAlgn="t">
                        <a:buNone/>
                      </a:pPr>
                      <a:r>
                        <a:rPr lang="en-US" sz="1800" b="0" i="0" u="none" strike="noStrike" dirty="0">
                          <a:solidFill>
                            <a:srgbClr val="1D1D1D"/>
                          </a:solidFill>
                          <a:effectLst/>
                          <a:latin typeface="Arial" panose="020B0604020202020204" pitchFamily="34" charset="0"/>
                        </a:rPr>
                        <a:t>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2000" b="1" i="1" u="none" strike="noStrike" dirty="0">
                          <a:solidFill>
                            <a:srgbClr val="1D1D1D"/>
                          </a:solidFill>
                          <a:effectLst/>
                          <a:latin typeface="Arial" panose="020B0604020202020204" pitchFamily="34" charset="0"/>
                        </a:rPr>
                        <a:t>Within exposure window</a:t>
                      </a:r>
                      <a:r>
                        <a:rPr lang="en-US" sz="2000" b="0" i="0" u="none" strike="noStrike" dirty="0">
                          <a:solidFill>
                            <a:srgbClr val="1D1D1D"/>
                          </a:solidFill>
                          <a:effectLst/>
                          <a:latin typeface="Arial" panose="020B0604020202020204" pitchFamily="34" charset="0"/>
                        </a:rPr>
                        <a:t>, either the person's contact with an entity (person, animal, or substance) or presence at a location where exposure to an agent could have occurred (i.e., where did pathogen come from)</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800" b="0" i="0" u="none" strike="noStrike">
                          <a:solidFill>
                            <a:srgbClr val="1D1D1D"/>
                          </a:solidFill>
                          <a:effectLst/>
                          <a:latin typeface="Arial" panose="020B0604020202020204" pitchFamily="34" charset="0"/>
                        </a:rPr>
                        <a:t>Coded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891448"/>
                  </a:ext>
                </a:extLst>
              </a:tr>
              <a:tr h="592236">
                <a:tc>
                  <a:txBody>
                    <a:bodyPr/>
                    <a:lstStyle/>
                    <a:p>
                      <a:pPr algn="l" fontAlgn="t">
                        <a:buNone/>
                      </a:pPr>
                      <a:r>
                        <a:rPr lang="en-US" sz="1800" b="0" i="0" u="none" strike="noStrike" dirty="0">
                          <a:solidFill>
                            <a:srgbClr val="1D1D1D"/>
                          </a:solidFill>
                          <a:effectLst/>
                          <a:latin typeface="Arial" panose="020B0604020202020204" pitchFamily="34" charset="0"/>
                        </a:rPr>
                        <a:t>Exposure Indicator</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buNone/>
                      </a:pPr>
                      <a:r>
                        <a:rPr lang="en-US" sz="2000" b="0" i="0" u="none" strike="noStrike" dirty="0">
                          <a:solidFill>
                            <a:srgbClr val="1D1D1D"/>
                          </a:solidFill>
                          <a:effectLst/>
                          <a:latin typeface="Arial" panose="020B0604020202020204" pitchFamily="34" charset="0"/>
                        </a:rPr>
                        <a:t>Indicator representing whether or not the person had the 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buNone/>
                      </a:pPr>
                      <a:r>
                        <a:rPr lang="en-US" sz="1800" b="0" i="0" u="none" strike="noStrike" dirty="0">
                          <a:solidFill>
                            <a:srgbClr val="1D1D1D"/>
                          </a:solidFill>
                          <a:effectLst/>
                          <a:latin typeface="Arial" panose="020B0604020202020204" pitchFamily="34" charset="0"/>
                        </a:rPr>
                        <a:t>Coded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04068919"/>
                  </a:ext>
                </a:extLst>
              </a:tr>
              <a:tr h="606680">
                <a:tc>
                  <a:txBody>
                    <a:bodyPr/>
                    <a:lstStyle/>
                    <a:p>
                      <a:pPr algn="l" fontAlgn="t">
                        <a:buNone/>
                      </a:pPr>
                      <a:r>
                        <a:rPr lang="en-US" sz="1800" b="0" i="0" u="none" strike="noStrike" dirty="0">
                          <a:solidFill>
                            <a:srgbClr val="1D1D1D"/>
                          </a:solidFill>
                          <a:effectLst/>
                          <a:latin typeface="Arial" panose="020B0604020202020204" pitchFamily="34" charset="0"/>
                        </a:rPr>
                        <a:t>First Date of 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2000" b="0" i="0" u="none" strike="noStrike">
                          <a:solidFill>
                            <a:srgbClr val="1D1D1D"/>
                          </a:solidFill>
                          <a:effectLst/>
                          <a:latin typeface="Arial" panose="020B0604020202020204" pitchFamily="34" charset="0"/>
                        </a:rPr>
                        <a:t>The first date (and time as available) the exposure occurred.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buNone/>
                      </a:pPr>
                      <a:r>
                        <a:rPr lang="en-US" sz="1800" b="0" i="0" u="none" strike="noStrike">
                          <a:solidFill>
                            <a:srgbClr val="1D1D1D"/>
                          </a:solidFill>
                          <a:effectLst/>
                          <a:latin typeface="Arial" panose="020B0604020202020204" pitchFamily="34" charset="0"/>
                        </a:rPr>
                        <a:t>DateTime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6973405"/>
                  </a:ext>
                </a:extLst>
              </a:tr>
              <a:tr h="1083358">
                <a:tc>
                  <a:txBody>
                    <a:bodyPr/>
                    <a:lstStyle/>
                    <a:p>
                      <a:pPr algn="l" fontAlgn="t">
                        <a:buNone/>
                      </a:pPr>
                      <a:r>
                        <a:rPr lang="en-US" sz="1800" b="0" i="0" u="none" strike="noStrike">
                          <a:solidFill>
                            <a:srgbClr val="1D1D1D"/>
                          </a:solidFill>
                          <a:effectLst/>
                          <a:latin typeface="Arial" panose="020B0604020202020204" pitchFamily="34" charset="0"/>
                        </a:rPr>
                        <a:t>Last Date of Exposure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buNone/>
                      </a:pPr>
                      <a:r>
                        <a:rPr lang="en-US" sz="2000" b="0" i="0" u="none" strike="noStrike">
                          <a:solidFill>
                            <a:srgbClr val="1D1D1D"/>
                          </a:solidFill>
                          <a:effectLst/>
                          <a:latin typeface="Arial" panose="020B0604020202020204" pitchFamily="34" charset="0"/>
                        </a:rPr>
                        <a:t>The last date (and time as available) the exposure occurred.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t">
                        <a:buNone/>
                      </a:pPr>
                      <a:r>
                        <a:rPr lang="en-US" sz="1800" b="0" i="0" u="none" strike="noStrike" dirty="0" err="1">
                          <a:solidFill>
                            <a:srgbClr val="1D1D1D"/>
                          </a:solidFill>
                          <a:effectLst/>
                          <a:latin typeface="Arial" panose="020B0604020202020204" pitchFamily="34" charset="0"/>
                        </a:rPr>
                        <a:t>DateTime</a:t>
                      </a:r>
                      <a:endParaRPr lang="en-US" sz="1800" b="0" i="0" u="none" strike="noStrike" dirty="0">
                        <a:solidFill>
                          <a:srgbClr val="1D1D1D"/>
                        </a:solidFill>
                        <a:effectLst/>
                        <a:latin typeface="Arial" panose="020B0604020202020204" pitchFamily="34"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312088508"/>
                  </a:ext>
                </a:extLst>
              </a:tr>
            </a:tbl>
          </a:graphicData>
        </a:graphic>
      </p:graphicFrame>
      <p:sp>
        <p:nvSpPr>
          <p:cNvPr id="5" name="TextBox 4">
            <a:extLst>
              <a:ext uri="{FF2B5EF4-FFF2-40B4-BE49-F238E27FC236}">
                <a16:creationId xmlns:a16="http://schemas.microsoft.com/office/drawing/2014/main" id="{6C60D2B3-6B78-3D90-072C-6DCB3F7CF9D3}"/>
              </a:ext>
            </a:extLst>
          </p:cNvPr>
          <p:cNvSpPr txBox="1"/>
          <p:nvPr/>
        </p:nvSpPr>
        <p:spPr>
          <a:xfrm>
            <a:off x="5369655" y="6069964"/>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hlinkClick r:id="rId3" action="ppaction://hlinksldjump"/>
              </a:rPr>
              <a:t>Section 508 alternative text version available on slide 32</a:t>
            </a: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sz="1800" b="0" i="0" u="none" strike="noStrike" kern="1200" cap="none" spc="0" normalizeH="0" baseline="0" noProof="0">
              <a:ln>
                <a:noFill/>
              </a:ln>
              <a:solidFill>
                <a:srgbClr val="0F56DC"/>
              </a:solidFill>
              <a:effectLst/>
              <a:uLnTx/>
              <a:uFillTx/>
              <a:latin typeface="Calibri" panose="020F0502020204030204" pitchFamily="34" charset="0"/>
              <a:ea typeface="+mn-ea"/>
              <a:cs typeface="+mn-cs"/>
            </a:endParaRPr>
          </a:p>
        </p:txBody>
      </p:sp>
      <p:sp>
        <p:nvSpPr>
          <p:cNvPr id="7" name="Slide Number Placeholder 10">
            <a:extLst>
              <a:ext uri="{FF2B5EF4-FFF2-40B4-BE49-F238E27FC236}">
                <a16:creationId xmlns:a16="http://schemas.microsoft.com/office/drawing/2014/main" id="{02AD6AF2-2761-8C6E-9A1E-B761B1773D5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15</a:t>
            </a:fld>
            <a:endParaRPr lang="en-US">
              <a:latin typeface="Myriad Web Pro"/>
            </a:endParaRPr>
          </a:p>
        </p:txBody>
      </p:sp>
    </p:spTree>
    <p:extLst>
      <p:ext uri="{BB962C8B-B14F-4D97-AF65-F5344CB8AC3E}">
        <p14:creationId xmlns:p14="http://schemas.microsoft.com/office/powerpoint/2010/main" val="8373796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FFCC2-E639-2F56-83A7-778726B3E40F}"/>
              </a:ext>
            </a:extLst>
          </p:cNvPr>
          <p:cNvSpPr>
            <a:spLocks noGrp="1"/>
          </p:cNvSpPr>
          <p:nvPr>
            <p:ph type="title"/>
          </p:nvPr>
        </p:nvSpPr>
        <p:spPr/>
        <p:txBody>
          <a:bodyPr/>
          <a:lstStyle/>
          <a:p>
            <a:r>
              <a:rPr lang="en-US"/>
              <a:t>Adding Condition-specific Data Elements 	</a:t>
            </a:r>
          </a:p>
        </p:txBody>
      </p:sp>
      <p:sp>
        <p:nvSpPr>
          <p:cNvPr id="3" name="Text Placeholder 2">
            <a:extLst>
              <a:ext uri="{FF2B5EF4-FFF2-40B4-BE49-F238E27FC236}">
                <a16:creationId xmlns:a16="http://schemas.microsoft.com/office/drawing/2014/main" id="{64F9053C-F482-3F08-B37E-3881613FA151}"/>
              </a:ext>
            </a:extLst>
          </p:cNvPr>
          <p:cNvSpPr>
            <a:spLocks noGrp="1"/>
          </p:cNvSpPr>
          <p:nvPr>
            <p:ph type="body" sz="quarter" idx="10"/>
          </p:nvPr>
        </p:nvSpPr>
        <p:spPr/>
        <p:txBody>
          <a:bodyPr/>
          <a:lstStyle/>
          <a:p>
            <a:pPr marL="304165" indent="-304165"/>
            <a:r>
              <a:rPr lang="en-US" sz="2650" b="0">
                <a:latin typeface=""/>
                <a:ea typeface="Calibri"/>
                <a:cs typeface="Calibri"/>
              </a:rPr>
              <a:t>Data elements critical for some national surveillance activities may not be present in Generic v3.</a:t>
            </a:r>
            <a:endParaRPr lang="en-US" sz="2650">
              <a:latin typeface=""/>
              <a:ea typeface="Calibri"/>
              <a:cs typeface="Calibri"/>
            </a:endParaRPr>
          </a:p>
          <a:p>
            <a:pPr marL="304165" indent="-304165"/>
            <a:endParaRPr lang="en-US" sz="2800"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CDC programs will be able to add certain data elements to meet national surveillance needs.</a:t>
            </a:r>
          </a:p>
          <a:p>
            <a:pPr marL="304165" indent="-304165"/>
            <a:endParaRPr lang="en-US" sz="2800"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Added data elements can either be part of repeating groups or stand-alone. </a:t>
            </a:r>
            <a:endParaRPr lang="en-US" sz="2650">
              <a:latin typeface=""/>
              <a:ea typeface="Calibri"/>
              <a:cs typeface="Calibri"/>
            </a:endParaRPr>
          </a:p>
        </p:txBody>
      </p:sp>
      <p:sp>
        <p:nvSpPr>
          <p:cNvPr id="5" name="Slide Number Placeholder 10">
            <a:extLst>
              <a:ext uri="{FF2B5EF4-FFF2-40B4-BE49-F238E27FC236}">
                <a16:creationId xmlns:a16="http://schemas.microsoft.com/office/drawing/2014/main" id="{52AFD218-342A-0478-E008-B60879F75FB2}"/>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16</a:t>
            </a:fld>
            <a:endParaRPr lang="en-US">
              <a:latin typeface="Myriad Web Pro"/>
            </a:endParaRPr>
          </a:p>
        </p:txBody>
      </p:sp>
    </p:spTree>
    <p:extLst>
      <p:ext uri="{BB962C8B-B14F-4D97-AF65-F5344CB8AC3E}">
        <p14:creationId xmlns:p14="http://schemas.microsoft.com/office/powerpoint/2010/main" val="27681226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3DCD-ECE4-F458-3FF4-15440D20BBAA}"/>
              </a:ext>
            </a:extLst>
          </p:cNvPr>
          <p:cNvSpPr>
            <a:spLocks noGrp="1"/>
          </p:cNvSpPr>
          <p:nvPr>
            <p:ph type="title"/>
          </p:nvPr>
        </p:nvSpPr>
        <p:spPr/>
        <p:txBody>
          <a:bodyPr/>
          <a:lstStyle/>
          <a:p>
            <a:r>
              <a:rPr lang="en-US"/>
              <a:t>Message Mapping Guide (MMG) Development Process Summarized</a:t>
            </a:r>
          </a:p>
        </p:txBody>
      </p:sp>
      <p:sp>
        <p:nvSpPr>
          <p:cNvPr id="3" name="Text Placeholder 2">
            <a:extLst>
              <a:ext uri="{FF2B5EF4-FFF2-40B4-BE49-F238E27FC236}">
                <a16:creationId xmlns:a16="http://schemas.microsoft.com/office/drawing/2014/main" id="{9CB62777-E35A-5A9C-48F7-F148041ABC8F}"/>
              </a:ext>
            </a:extLst>
          </p:cNvPr>
          <p:cNvSpPr>
            <a:spLocks noGrp="1"/>
          </p:cNvSpPr>
          <p:nvPr>
            <p:ph type="body" sz="quarter" idx="10"/>
          </p:nvPr>
        </p:nvSpPr>
        <p:spPr>
          <a:xfrm>
            <a:off x="609600" y="1417640"/>
            <a:ext cx="10972800" cy="4594400"/>
          </a:xfrm>
        </p:spPr>
        <p:txBody>
          <a:bodyPr/>
          <a:lstStyle/>
          <a:p>
            <a:pPr>
              <a:buNone/>
            </a:pPr>
            <a:r>
              <a:rPr lang="en-US"/>
              <a:t>Approach moving forward</a:t>
            </a:r>
          </a:p>
          <a:p>
            <a:pPr>
              <a:buFont typeface="Arial" panose="020B0604020202020204" pitchFamily="34" charset="0"/>
              <a:buChar char="•"/>
            </a:pPr>
            <a:r>
              <a:rPr lang="en-US" b="0"/>
              <a:t>Start with Generic v3</a:t>
            </a:r>
          </a:p>
          <a:p>
            <a:pPr>
              <a:buFont typeface="Arial" panose="020B0604020202020204" pitchFamily="34" charset="0"/>
              <a:buChar char="•"/>
            </a:pPr>
            <a:r>
              <a:rPr lang="en-US" b="0"/>
              <a:t>Tailor priority levels to the condition</a:t>
            </a:r>
          </a:p>
          <a:p>
            <a:pPr>
              <a:buFont typeface="Arial" panose="020B0604020202020204" pitchFamily="34" charset="0"/>
              <a:buChar char="•"/>
            </a:pPr>
            <a:r>
              <a:rPr lang="en-US" b="0"/>
              <a:t>Define value sets in PHINVADs</a:t>
            </a:r>
          </a:p>
          <a:p>
            <a:pPr>
              <a:buFont typeface="Arial" panose="020B0604020202020204" pitchFamily="34" charset="0"/>
              <a:buChar char="•"/>
            </a:pPr>
            <a:r>
              <a:rPr lang="en-US" b="0"/>
              <a:t>Time periods are assigned</a:t>
            </a:r>
          </a:p>
          <a:p>
            <a:pPr>
              <a:buFont typeface="Arial" panose="020B0604020202020204" pitchFamily="34" charset="0"/>
              <a:buChar char="•"/>
            </a:pPr>
            <a:r>
              <a:rPr lang="en-US" b="0"/>
              <a:t>Add condition-specific surveillance elements</a:t>
            </a:r>
          </a:p>
          <a:p>
            <a:pPr>
              <a:buNone/>
            </a:pPr>
            <a:r>
              <a:rPr lang="en-US" b="1"/>
              <a:t>What this does </a:t>
            </a:r>
            <a:r>
              <a:rPr lang="en-US" b="1" i="1"/>
              <a:t>not</a:t>
            </a:r>
            <a:r>
              <a:rPr lang="en-US" b="1"/>
              <a:t> include</a:t>
            </a:r>
            <a:endParaRPr lang="en-US"/>
          </a:p>
          <a:p>
            <a:pPr>
              <a:buFont typeface="Arial" panose="020B0604020202020204" pitchFamily="34" charset="0"/>
              <a:buChar char="•"/>
            </a:pPr>
            <a:r>
              <a:rPr lang="en-US" b="0"/>
              <a:t>Changes to existing Generic v3 data elements</a:t>
            </a:r>
          </a:p>
          <a:p>
            <a:pPr>
              <a:buNone/>
            </a:pPr>
            <a:r>
              <a:rPr lang="en-US" b="1"/>
              <a:t>Result</a:t>
            </a:r>
            <a:endParaRPr lang="en-US"/>
          </a:p>
          <a:p>
            <a:pPr>
              <a:buFont typeface="Arial" panose="020B0604020202020204" pitchFamily="34" charset="0"/>
              <a:buChar char="•"/>
            </a:pPr>
            <a:r>
              <a:rPr lang="en-US" b="0"/>
              <a:t>A condition-specific MMG that maintains cross-condition standardization</a:t>
            </a:r>
          </a:p>
          <a:p>
            <a:endParaRPr lang="en-US"/>
          </a:p>
        </p:txBody>
      </p:sp>
      <p:sp>
        <p:nvSpPr>
          <p:cNvPr id="5" name="Slide Number Placeholder 10">
            <a:extLst>
              <a:ext uri="{FF2B5EF4-FFF2-40B4-BE49-F238E27FC236}">
                <a16:creationId xmlns:a16="http://schemas.microsoft.com/office/drawing/2014/main" id="{E4E54DEF-5D4B-F419-EACF-233F63A2E85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17</a:t>
            </a:fld>
            <a:endParaRPr lang="en-US">
              <a:latin typeface="Myriad Web Pro"/>
            </a:endParaRPr>
          </a:p>
        </p:txBody>
      </p:sp>
    </p:spTree>
    <p:extLst>
      <p:ext uri="{BB962C8B-B14F-4D97-AF65-F5344CB8AC3E}">
        <p14:creationId xmlns:p14="http://schemas.microsoft.com/office/powerpoint/2010/main" val="23533698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EF8C-0A4C-54B8-6360-954F05ECBFF2}"/>
              </a:ext>
            </a:extLst>
          </p:cNvPr>
          <p:cNvSpPr>
            <a:spLocks noGrp="1"/>
          </p:cNvSpPr>
          <p:nvPr>
            <p:ph type="title"/>
          </p:nvPr>
        </p:nvSpPr>
        <p:spPr/>
        <p:txBody>
          <a:bodyPr lIns="91440" tIns="45720" rIns="91440" bIns="45720" anchor="ctr" anchorCtr="0"/>
          <a:lstStyle/>
          <a:p>
            <a:r>
              <a:rPr lang="en-US" sz="3730">
                <a:ea typeface="Calibri"/>
                <a:cs typeface="Calibri"/>
              </a:rPr>
              <a:t>What Will Stay the Same? </a:t>
            </a:r>
          </a:p>
        </p:txBody>
      </p:sp>
      <p:sp>
        <p:nvSpPr>
          <p:cNvPr id="3" name="Text Placeholder 2">
            <a:extLst>
              <a:ext uri="{FF2B5EF4-FFF2-40B4-BE49-F238E27FC236}">
                <a16:creationId xmlns:a16="http://schemas.microsoft.com/office/drawing/2014/main" id="{DA0F9D2E-1401-F879-AF33-53BD0E9B6343}"/>
              </a:ext>
            </a:extLst>
          </p:cNvPr>
          <p:cNvSpPr>
            <a:spLocks noGrp="1"/>
          </p:cNvSpPr>
          <p:nvPr>
            <p:ph type="body" sz="quarter" idx="10"/>
          </p:nvPr>
        </p:nvSpPr>
        <p:spPr/>
        <p:txBody>
          <a:bodyPr/>
          <a:lstStyle/>
          <a:p>
            <a:pPr marL="304165" indent="-304165"/>
            <a:r>
              <a:rPr lang="en-US" sz="2650" b="0">
                <a:latin typeface=""/>
                <a:ea typeface="Calibri"/>
                <a:cs typeface="Calibri"/>
              </a:rPr>
              <a:t>With input from states, CDC programs and OPHDST publish MMGs that define the data elements, value sets, and structure of case notifications.</a:t>
            </a:r>
          </a:p>
          <a:p>
            <a:pPr marL="304165" indent="-304165"/>
            <a:r>
              <a:rPr lang="en-US" sz="2650" b="0">
                <a:latin typeface=""/>
                <a:ea typeface="Calibri"/>
                <a:cs typeface="Calibri"/>
              </a:rPr>
              <a:t>One MMG is authored per condition or group of conditions when additional surveillance data are needed.</a:t>
            </a:r>
          </a:p>
          <a:p>
            <a:pPr marL="304165" indent="-304165"/>
            <a:r>
              <a:rPr lang="en-US" sz="2650" b="0">
                <a:latin typeface=""/>
                <a:ea typeface="Calibri"/>
                <a:cs typeface="Calibri"/>
              </a:rPr>
              <a:t>For 86 conditions, case notifications may be submitted with only demographic information and basic case data elements</a:t>
            </a:r>
          </a:p>
          <a:p>
            <a:pPr marL="304165" indent="-304165"/>
            <a:endParaRPr lang="en-US" sz="2800">
              <a:latin typeface=""/>
              <a:ea typeface="Calibri" panose="020F0502020204030204" pitchFamily="34" charset="0"/>
              <a:cs typeface="Calibri" panose="020F0502020204030204" pitchFamily="34" charset="0"/>
            </a:endParaRPr>
          </a:p>
          <a:p>
            <a:pPr marL="304165" indent="-304165"/>
            <a:endParaRPr lang="en-US">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E3825454-3A27-C733-3DDA-EEC4A47E4F83}"/>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18</a:t>
            </a:fld>
            <a:endParaRPr lang="en-US">
              <a:latin typeface="Myriad Web Pro"/>
            </a:endParaRPr>
          </a:p>
        </p:txBody>
      </p:sp>
    </p:spTree>
    <p:extLst>
      <p:ext uri="{BB962C8B-B14F-4D97-AF65-F5344CB8AC3E}">
        <p14:creationId xmlns:p14="http://schemas.microsoft.com/office/powerpoint/2010/main" val="200440497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A861B-520E-A07B-7354-E302AE4A0A50}"/>
              </a:ext>
            </a:extLst>
          </p:cNvPr>
          <p:cNvSpPr>
            <a:spLocks noGrp="1"/>
          </p:cNvSpPr>
          <p:nvPr>
            <p:ph type="title"/>
          </p:nvPr>
        </p:nvSpPr>
        <p:spPr/>
        <p:txBody>
          <a:bodyPr/>
          <a:lstStyle/>
          <a:p>
            <a:r>
              <a:rPr lang="en-US"/>
              <a:t>What is New?</a:t>
            </a:r>
          </a:p>
        </p:txBody>
      </p:sp>
      <p:sp>
        <p:nvSpPr>
          <p:cNvPr id="3" name="Text Placeholder 2">
            <a:extLst>
              <a:ext uri="{FF2B5EF4-FFF2-40B4-BE49-F238E27FC236}">
                <a16:creationId xmlns:a16="http://schemas.microsoft.com/office/drawing/2014/main" id="{B5B47438-297C-A95C-1F95-FC3854371DA5}"/>
              </a:ext>
            </a:extLst>
          </p:cNvPr>
          <p:cNvSpPr>
            <a:spLocks noGrp="1"/>
          </p:cNvSpPr>
          <p:nvPr>
            <p:ph type="body" sz="quarter" idx="10"/>
          </p:nvPr>
        </p:nvSpPr>
        <p:spPr/>
        <p:txBody>
          <a:bodyPr/>
          <a:lstStyle/>
          <a:p>
            <a:pPr marL="304165" indent="-304165"/>
            <a:r>
              <a:rPr lang="en-US" sz="2650" b="0">
                <a:latin typeface=""/>
                <a:ea typeface="Calibri"/>
                <a:cs typeface="Calibri"/>
              </a:rPr>
              <a:t>Generic and condition-specific data elements will be combined into a single file, rather than maintained in two separate files.</a:t>
            </a:r>
          </a:p>
          <a:p>
            <a:pPr marL="304165" indent="-304165"/>
            <a:r>
              <a:rPr lang="en-US" sz="2650" b="0">
                <a:latin typeface=""/>
                <a:ea typeface="Calibri"/>
                <a:cs typeface="Calibri"/>
              </a:rPr>
              <a:t>Commonly used data elements will be standardized across all conditions.</a:t>
            </a:r>
          </a:p>
          <a:p>
            <a:pPr marL="304165" indent="-304165"/>
            <a:r>
              <a:rPr lang="en-US" sz="2650" b="0">
                <a:latin typeface=""/>
                <a:ea typeface="Calibri"/>
                <a:cs typeface="Calibri"/>
              </a:rPr>
              <a:t>All guides will follow a consistent structure</a:t>
            </a:r>
          </a:p>
          <a:p>
            <a:r>
              <a:rPr lang="en-US" b="0">
                <a:latin typeface=""/>
              </a:rPr>
              <a:t>The number of condition-specific data elements will be reduced.</a:t>
            </a:r>
            <a:endParaRPr lang="en-US" sz="2650" b="0">
              <a:latin typeface=""/>
              <a:ea typeface="Calibri"/>
              <a:cs typeface="Calibri"/>
            </a:endParaRPr>
          </a:p>
          <a:p>
            <a:pPr marL="304165" indent="-304165"/>
            <a:r>
              <a:rPr lang="en-US" sz="2650" b="0">
                <a:latin typeface=""/>
                <a:ea typeface="Calibri"/>
                <a:cs typeface="Calibri"/>
              </a:rPr>
              <a:t>Routine and response case notifications will use the same standards.</a:t>
            </a:r>
          </a:p>
          <a:p>
            <a:endParaRPr lang="en-US" sz="2800">
              <a:latin typeface=""/>
            </a:endParaRPr>
          </a:p>
          <a:p>
            <a:endParaRPr lang="en-US" sz="2800">
              <a:latin typeface=""/>
            </a:endParaRPr>
          </a:p>
          <a:p>
            <a:endParaRPr lang="en-US">
              <a:latin typeface=""/>
            </a:endParaRPr>
          </a:p>
        </p:txBody>
      </p:sp>
      <p:sp>
        <p:nvSpPr>
          <p:cNvPr id="5" name="Slide Number Placeholder 10">
            <a:extLst>
              <a:ext uri="{FF2B5EF4-FFF2-40B4-BE49-F238E27FC236}">
                <a16:creationId xmlns:a16="http://schemas.microsoft.com/office/drawing/2014/main" id="{DC6D9622-E25D-BE2E-DC16-7851C869FEE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19</a:t>
            </a:fld>
            <a:endParaRPr lang="en-US">
              <a:latin typeface="Myriad Web Pro"/>
            </a:endParaRPr>
          </a:p>
        </p:txBody>
      </p:sp>
    </p:spTree>
    <p:extLst>
      <p:ext uri="{BB962C8B-B14F-4D97-AF65-F5344CB8AC3E}">
        <p14:creationId xmlns:p14="http://schemas.microsoft.com/office/powerpoint/2010/main" val="169767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 uri="{C183D7F6-B498-43B3-948B-1728B52AA6E4}">
                <adec:decorative xmlns:adec="http://schemas.microsoft.com/office/drawing/2017/decorative" val="1"/>
              </a:ext>
            </a:extLst>
          </p:cNvPr>
          <p:cNvSpPr>
            <a:spLocks noGrp="1"/>
          </p:cNvSpPr>
          <p:nvPr>
            <p:ph type="title"/>
          </p:nvPr>
        </p:nvSpPr>
        <p:spPr/>
        <p:txBody>
          <a:bodyPr vert="horz" lIns="121920" tIns="60960" rIns="121920" bIns="60960" rtlCol="0" anchor="b" anchorCtr="0">
            <a:normAutofit/>
          </a:bodyPr>
          <a:lstStyle/>
          <a:p>
            <a:pPr>
              <a:lnSpc>
                <a:spcPct val="164835"/>
              </a:lnSpc>
            </a:pPr>
            <a:r>
              <a:rPr lang="en-US"/>
              <a:t>Agenda</a:t>
            </a:r>
            <a:endParaRPr lang="en-US">
              <a:highlight>
                <a:srgbClr val="FFFF00"/>
              </a:highlight>
            </a:endParaRPr>
          </a:p>
        </p:txBody>
      </p:sp>
      <p:sp>
        <p:nvSpPr>
          <p:cNvPr id="5" name="Content Placeholder 4">
            <a:extLst>
              <a:ext uri="{FF2B5EF4-FFF2-40B4-BE49-F238E27FC236}">
                <a16:creationId xmlns:a16="http://schemas.microsoft.com/office/drawing/2014/main" id="{016248AB-92C4-421F-8747-17C94E0A4F92}"/>
              </a:ext>
              <a:ext uri="{C183D7F6-B498-43B3-948B-1728B52AA6E4}">
                <adec:decorative xmlns:adec="http://schemas.microsoft.com/office/drawing/2017/decorative" val="1"/>
              </a:ext>
            </a:extLst>
          </p:cNvPr>
          <p:cNvSpPr>
            <a:spLocks noGrp="1"/>
          </p:cNvSpPr>
          <p:nvPr>
            <p:ph type="body" sz="quarter" idx="10"/>
          </p:nvPr>
        </p:nvSpPr>
        <p:spPr>
          <a:xfrm>
            <a:off x="609599" y="1502198"/>
            <a:ext cx="11129819" cy="4176467"/>
          </a:xfrm>
        </p:spPr>
        <p:txBody>
          <a:bodyPr/>
          <a:lstStyle/>
          <a:p>
            <a:pPr marL="304165" lvl="0" indent="-304165"/>
            <a:r>
              <a:rPr lang="en-US" sz="2670" b="0" dirty="0">
                <a:latin typeface=""/>
                <a:ea typeface="Calibri" panose="020F0502020204030204" pitchFamily="34" charset="0"/>
                <a:cs typeface="Calibri" panose="020F0502020204030204" pitchFamily="34" charset="0"/>
              </a:rPr>
              <a:t>Introductions</a:t>
            </a:r>
          </a:p>
          <a:p>
            <a:pPr marL="304165" lvl="0" indent="-304165"/>
            <a:r>
              <a:rPr lang="en-US" sz="2670" b="0" dirty="0">
                <a:latin typeface=""/>
                <a:ea typeface="Calibri" panose="020F0502020204030204" pitchFamily="34" charset="0"/>
                <a:cs typeface="Calibri" panose="020F0502020204030204" pitchFamily="34" charset="0"/>
              </a:rPr>
              <a:t>Case Notification Minimal Data Necessary for Public Health Emergency Response Health Level Seven (Case Notification MDN HL7</a:t>
            </a:r>
            <a:r>
              <a:rPr lang="en-US" sz="2670" b="0" dirty="0">
                <a:solidFill>
                  <a:srgbClr val="333333"/>
                </a:solidFill>
                <a:latin typeface=""/>
                <a:ea typeface="Calibri" panose="020F0502020204030204" pitchFamily="34" charset="0"/>
                <a:cs typeface="Calibri" panose="020F0502020204030204" pitchFamily="34" charset="0"/>
              </a:rPr>
              <a:t>®</a:t>
            </a:r>
            <a:r>
              <a:rPr lang="en-US" sz="2670" b="0" dirty="0">
                <a:latin typeface=""/>
                <a:ea typeface="Calibri" panose="020F0502020204030204" pitchFamily="34" charset="0"/>
                <a:cs typeface="Calibri" panose="020F0502020204030204" pitchFamily="34" charset="0"/>
              </a:rPr>
              <a:t>) Update</a:t>
            </a:r>
          </a:p>
          <a:p>
            <a:pPr marL="304165" lvl="0" indent="-304165"/>
            <a:r>
              <a:rPr lang="en-US" sz="2670" b="0" dirty="0">
                <a:latin typeface=""/>
                <a:ea typeface="Calibri" panose="020F0502020204030204" pitchFamily="34" charset="0"/>
                <a:cs typeface="Calibri" panose="020F0502020204030204" pitchFamily="34" charset="0"/>
              </a:rPr>
              <a:t>Generic Version 3 (Generic v3) Updates</a:t>
            </a:r>
          </a:p>
          <a:p>
            <a:pPr marL="608958" lvl="1" indent="-304165"/>
            <a:r>
              <a:rPr lang="en-US" sz="2403" b="0" dirty="0">
                <a:latin typeface=""/>
                <a:ea typeface="Calibri"/>
                <a:cs typeface="Calibri"/>
              </a:rPr>
              <a:t>Changes to Generic v3 Data Elements</a:t>
            </a:r>
            <a:endParaRPr lang="en-US" sz="2403" b="0" dirty="0">
              <a:latin typeface=""/>
              <a:ea typeface="Calibri" panose="020F0502020204030204" pitchFamily="34" charset="0"/>
              <a:cs typeface="Calibri" panose="020F0502020204030204" pitchFamily="34" charset="0"/>
            </a:endParaRPr>
          </a:p>
          <a:p>
            <a:pPr marL="608958" lvl="1" indent="-304165"/>
            <a:r>
              <a:rPr lang="en-US" sz="2403" dirty="0">
                <a:latin typeface=""/>
                <a:ea typeface="Calibri"/>
                <a:cs typeface="Calibri"/>
              </a:rPr>
              <a:t>P</a:t>
            </a:r>
            <a:r>
              <a:rPr lang="en-US" sz="2403" b="0" dirty="0">
                <a:latin typeface=""/>
                <a:ea typeface="Calibri"/>
                <a:cs typeface="Calibri"/>
              </a:rPr>
              <a:t>riority Levels, Value Sets, &amp; Condition-Specific Data Elements</a:t>
            </a:r>
          </a:p>
          <a:p>
            <a:pPr marL="608958" lvl="1" indent="-304165"/>
            <a:r>
              <a:rPr lang="en-US" sz="2403" b="0" dirty="0">
                <a:latin typeface=""/>
                <a:ea typeface="Calibri"/>
                <a:cs typeface="Calibri"/>
              </a:rPr>
              <a:t>Next Steps</a:t>
            </a:r>
            <a:endParaRPr lang="en-US" sz="2403" b="0" dirty="0">
              <a:latin typeface=""/>
              <a:ea typeface="Calibri" panose="020F0502020204030204" pitchFamily="34" charset="0"/>
              <a:cs typeface="Calibri" panose="020F0502020204030204" pitchFamily="34" charset="0"/>
            </a:endParaRPr>
          </a:p>
          <a:p>
            <a:pPr marL="304165" lvl="0" indent="-304165"/>
            <a:r>
              <a:rPr lang="en-US" sz="2670" b="0" dirty="0">
                <a:latin typeface=""/>
                <a:ea typeface="Calibri" panose="020F0502020204030204" pitchFamily="34" charset="0"/>
                <a:cs typeface="Calibri" panose="020F0502020204030204" pitchFamily="34" charset="0"/>
              </a:rPr>
              <a:t>Questions &amp; Answers</a:t>
            </a:r>
          </a:p>
          <a:p>
            <a:pPr marL="0" lvl="0" indent="0">
              <a:buNone/>
            </a:pPr>
            <a:r>
              <a:rPr lang="en-US" sz="2800" b="0" dirty="0">
                <a:latin typeface=""/>
                <a:ea typeface="Calibri"/>
                <a:cs typeface="Calibri"/>
              </a:rPr>
              <a:t> </a:t>
            </a:r>
          </a:p>
          <a:p>
            <a:pPr marL="382905" lvl="1" indent="0">
              <a:buNone/>
            </a:pPr>
            <a:endParaRPr lang="en-US" sz="2800" dirty="0">
              <a:latin typeface=""/>
              <a:ea typeface="Calibri" panose="020F0502020204030204" pitchFamily="34" charset="0"/>
              <a:cs typeface="Calibri" panose="020F0502020204030204" pitchFamily="34" charset="0"/>
            </a:endParaRPr>
          </a:p>
          <a:p>
            <a:pPr marL="0" indent="0">
              <a:buNone/>
            </a:pPr>
            <a:endParaRPr lang="en-US" sz="2800" dirty="0">
              <a:latin typeface=""/>
            </a:endParaRPr>
          </a:p>
          <a:p>
            <a:pPr marL="0" indent="0">
              <a:lnSpc>
                <a:spcPct val="169230"/>
              </a:lnSpc>
              <a:buNone/>
            </a:pPr>
            <a:endParaRPr lang="en-US" dirty="0">
              <a:latin typeface=""/>
            </a:endParaRPr>
          </a:p>
        </p:txBody>
      </p:sp>
      <p:sp>
        <p:nvSpPr>
          <p:cNvPr id="2" name="TextBox 1" descr="HL7® is a registered trademark of Health Level Seven International and use of this trademark does not constitute an endorsement by HL7.&#10;">
            <a:extLst>
              <a:ext uri="{FF2B5EF4-FFF2-40B4-BE49-F238E27FC236}">
                <a16:creationId xmlns:a16="http://schemas.microsoft.com/office/drawing/2014/main" id="{3AD23FC9-71D3-DC71-7F4E-0984AA8BE61C}"/>
              </a:ext>
              <a:ext uri="{C183D7F6-B498-43B3-948B-1728B52AA6E4}">
                <adec:decorative xmlns:adec="http://schemas.microsoft.com/office/drawing/2017/decorative" val="0"/>
              </a:ext>
            </a:extLst>
          </p:cNvPr>
          <p:cNvSpPr txBox="1"/>
          <p:nvPr/>
        </p:nvSpPr>
        <p:spPr>
          <a:xfrm>
            <a:off x="359434" y="5808453"/>
            <a:ext cx="54633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a:rPr>
              <a:t>HL7® is a registered trademark of Health Level Seven International and use of this trademark does not constitute an endorsement by HL7.</a:t>
            </a:r>
            <a:endParaRPr kumimoji="0" lang="en-US" sz="1200" b="0" i="0" u="none" strike="noStrike" kern="1200" cap="none" spc="0" normalizeH="0" baseline="0" noProof="0" dirty="0">
              <a:ln>
                <a:noFill/>
              </a:ln>
              <a:solidFill>
                <a:srgbClr val="0F56DC"/>
              </a:solidFill>
              <a:effectLst/>
              <a:uLnTx/>
              <a:uFillTx/>
              <a:latin typeface="Segoe UI" panose="020B0502040204020203" pitchFamily="34" charset="0"/>
              <a:ea typeface="+mn-ea"/>
              <a:cs typeface="+mn-cs"/>
            </a:endParaRPr>
          </a:p>
        </p:txBody>
      </p:sp>
      <p:pic>
        <p:nvPicPr>
          <p:cNvPr id="3" name="Picture 2" descr="Screenshot of National Notifiable Diseases Surveillance System logo of states and territories. ">
            <a:extLst>
              <a:ext uri="{FF2B5EF4-FFF2-40B4-BE49-F238E27FC236}">
                <a16:creationId xmlns:a16="http://schemas.microsoft.com/office/drawing/2014/main" id="{2E844250-A063-9E11-A38D-3CD3D7516B2F}"/>
              </a:ext>
              <a:ext uri="{C183D7F6-B498-43B3-948B-1728B52AA6E4}">
                <adec:decorative xmlns:adec="http://schemas.microsoft.com/office/drawing/2017/decorative" val="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464266" y="4419634"/>
            <a:ext cx="5118135" cy="2010341"/>
          </a:xfrm>
          <a:prstGeom prst="rect">
            <a:avLst/>
          </a:prstGeom>
        </p:spPr>
      </p:pic>
    </p:spTree>
    <p:extLst>
      <p:ext uri="{BB962C8B-B14F-4D97-AF65-F5344CB8AC3E}">
        <p14:creationId xmlns:p14="http://schemas.microsoft.com/office/powerpoint/2010/main" val="3724036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C2EC-F00E-CCE4-D72E-5A2D4F9A0E23}"/>
              </a:ext>
            </a:extLst>
          </p:cNvPr>
          <p:cNvSpPr>
            <a:spLocks noGrp="1"/>
          </p:cNvSpPr>
          <p:nvPr>
            <p:ph type="title"/>
          </p:nvPr>
        </p:nvSpPr>
        <p:spPr/>
        <p:txBody>
          <a:bodyPr/>
          <a:lstStyle/>
          <a:p>
            <a:r>
              <a:rPr lang="en-US"/>
              <a:t>Case Notification for Conditions Currently Sent with Only Generic v2 Data Elements</a:t>
            </a:r>
          </a:p>
        </p:txBody>
      </p:sp>
      <p:sp>
        <p:nvSpPr>
          <p:cNvPr id="19" name="Text Placeholder 18">
            <a:extLst>
              <a:ext uri="{FF2B5EF4-FFF2-40B4-BE49-F238E27FC236}">
                <a16:creationId xmlns:a16="http://schemas.microsoft.com/office/drawing/2014/main" id="{655D17B2-DDD1-8FE3-6E00-5DA53E5020F7}"/>
              </a:ext>
            </a:extLst>
          </p:cNvPr>
          <p:cNvSpPr>
            <a:spLocks noGrp="1"/>
          </p:cNvSpPr>
          <p:nvPr>
            <p:ph type="body" sz="quarter" idx="10"/>
          </p:nvPr>
        </p:nvSpPr>
        <p:spPr/>
        <p:txBody>
          <a:bodyPr/>
          <a:lstStyle/>
          <a:p>
            <a:r>
              <a:rPr lang="en-US" b="0"/>
              <a:t>Will use default priority levels for demographic and basic case data elements. </a:t>
            </a:r>
          </a:p>
          <a:p>
            <a:pPr lvl="1"/>
            <a:r>
              <a:rPr lang="en-US" b="0"/>
              <a:t>The priority level for all other blocks will be ‘4’.</a:t>
            </a:r>
          </a:p>
          <a:p>
            <a:r>
              <a:rPr lang="en-US" b="0"/>
              <a:t>No value sets, time periods, or additional data elements need to be assigned because only demographic and basic case data elements are included. </a:t>
            </a:r>
          </a:p>
          <a:p>
            <a:endParaRPr lang="en-US"/>
          </a:p>
          <a:p>
            <a:pPr marL="0" indent="0">
              <a:buNone/>
            </a:pPr>
            <a:endParaRPr lang="en-US"/>
          </a:p>
        </p:txBody>
      </p:sp>
      <p:sp>
        <p:nvSpPr>
          <p:cNvPr id="3" name="Slide Number Placeholder 10">
            <a:extLst>
              <a:ext uri="{FF2B5EF4-FFF2-40B4-BE49-F238E27FC236}">
                <a16:creationId xmlns:a16="http://schemas.microsoft.com/office/drawing/2014/main" id="{A8074A3B-A711-0913-AE63-A859C404E9F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20</a:t>
            </a:fld>
            <a:endParaRPr lang="en-US">
              <a:latin typeface="Myriad Web Pro"/>
            </a:endParaRPr>
          </a:p>
        </p:txBody>
      </p:sp>
    </p:spTree>
    <p:extLst>
      <p:ext uri="{BB962C8B-B14F-4D97-AF65-F5344CB8AC3E}">
        <p14:creationId xmlns:p14="http://schemas.microsoft.com/office/powerpoint/2010/main" val="15331664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D0FA-CD88-5B00-03BC-409ED1214674}"/>
              </a:ext>
            </a:extLst>
          </p:cNvPr>
          <p:cNvSpPr>
            <a:spLocks noGrp="1"/>
          </p:cNvSpPr>
          <p:nvPr>
            <p:ph type="title"/>
          </p:nvPr>
        </p:nvSpPr>
        <p:spPr/>
        <p:txBody>
          <a:bodyPr/>
          <a:lstStyle/>
          <a:p>
            <a:r>
              <a:rPr lang="en-US"/>
              <a:t>Creating Condition-specific MMGs Aligned with Generic v3</a:t>
            </a:r>
          </a:p>
        </p:txBody>
      </p:sp>
      <p:sp>
        <p:nvSpPr>
          <p:cNvPr id="3" name="Text Placeholder 2">
            <a:extLst>
              <a:ext uri="{FF2B5EF4-FFF2-40B4-BE49-F238E27FC236}">
                <a16:creationId xmlns:a16="http://schemas.microsoft.com/office/drawing/2014/main" id="{89A1F4A0-A75E-DCB5-7E2C-EE912DF97493}"/>
              </a:ext>
            </a:extLst>
          </p:cNvPr>
          <p:cNvSpPr>
            <a:spLocks noGrp="1"/>
          </p:cNvSpPr>
          <p:nvPr>
            <p:ph type="body" sz="quarter" idx="10"/>
          </p:nvPr>
        </p:nvSpPr>
        <p:spPr>
          <a:xfrm>
            <a:off x="609599" y="1835572"/>
            <a:ext cx="10853045" cy="4176467"/>
          </a:xfrm>
        </p:spPr>
        <p:txBody>
          <a:bodyPr/>
          <a:lstStyle/>
          <a:p>
            <a:pPr marL="304165" indent="-304165"/>
            <a:r>
              <a:rPr lang="en-US" sz="2650" b="0">
                <a:latin typeface=""/>
                <a:ea typeface="Calibri"/>
                <a:cs typeface="Calibri"/>
              </a:rPr>
              <a:t>CDC program and OPHDST identify content overlap in Generic v3 and condition-specific guide and adopt Generic v3 standards.</a:t>
            </a:r>
            <a:endParaRPr lang="en-US" sz="2650">
              <a:latin typeface=""/>
              <a:ea typeface="Calibri"/>
              <a:cs typeface="Calibri"/>
            </a:endParaRPr>
          </a:p>
          <a:p>
            <a:pPr marL="304165" indent="-304165"/>
            <a:endParaRPr lang="en-US"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CDC program and OPHDST collaborate to add value sets and additional condition-specific data elements, with changes circulated for STLTs to review. </a:t>
            </a:r>
          </a:p>
          <a:p>
            <a:pPr marL="304165" indent="-304165"/>
            <a:endParaRPr lang="en-US"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CDC program defines priority levels and time windows.</a:t>
            </a:r>
          </a:p>
          <a:p>
            <a:pPr marL="304165" indent="-304165"/>
            <a:endParaRPr lang="en-US"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CDC publishes new guide for condition that is aligned with Generic v3.</a:t>
            </a:r>
          </a:p>
          <a:p>
            <a:pPr marL="304165" indent="-304165"/>
            <a:endParaRPr lang="en-US" b="0">
              <a:latin typeface=""/>
              <a:ea typeface="Calibri" panose="020F0502020204030204" pitchFamily="34" charset="0"/>
              <a:cs typeface="Calibri" panose="020F0502020204030204" pitchFamily="34" charset="0"/>
            </a:endParaRPr>
          </a:p>
          <a:p>
            <a:pPr marL="304165" indent="-304165"/>
            <a:endParaRPr lang="en-US">
              <a:latin typeface=""/>
              <a:ea typeface="Calibri" panose="020F0502020204030204" pitchFamily="34" charset="0"/>
              <a:cs typeface="Calibri" panose="020F0502020204030204" pitchFamily="34" charset="0"/>
            </a:endParaRPr>
          </a:p>
        </p:txBody>
      </p:sp>
      <p:sp>
        <p:nvSpPr>
          <p:cNvPr id="4" name="Slide Number Placeholder 10">
            <a:extLst>
              <a:ext uri="{FF2B5EF4-FFF2-40B4-BE49-F238E27FC236}">
                <a16:creationId xmlns:a16="http://schemas.microsoft.com/office/drawing/2014/main" id="{23DB42EB-6E0D-DD29-58C3-F5572087B62A}"/>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21</a:t>
            </a:fld>
            <a:endParaRPr lang="en-US">
              <a:latin typeface="Myriad Web Pro"/>
            </a:endParaRPr>
          </a:p>
        </p:txBody>
      </p:sp>
    </p:spTree>
    <p:extLst>
      <p:ext uri="{BB962C8B-B14F-4D97-AF65-F5344CB8AC3E}">
        <p14:creationId xmlns:p14="http://schemas.microsoft.com/office/powerpoint/2010/main" val="107408585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35446-C943-A8FA-5457-317898630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0E240-A3D7-F0BF-3DFF-BD358C740D6B}"/>
              </a:ext>
            </a:extLst>
          </p:cNvPr>
          <p:cNvSpPr>
            <a:spLocks noGrp="1"/>
          </p:cNvSpPr>
          <p:nvPr>
            <p:ph type="title"/>
          </p:nvPr>
        </p:nvSpPr>
        <p:spPr>
          <a:xfrm>
            <a:off x="567908" y="185260"/>
            <a:ext cx="10972800" cy="1143000"/>
          </a:xfrm>
        </p:spPr>
        <p:txBody>
          <a:bodyPr/>
          <a:lstStyle/>
          <a:p>
            <a:r>
              <a:rPr lang="en-US"/>
              <a:t>Emergency Response</a:t>
            </a:r>
          </a:p>
        </p:txBody>
      </p:sp>
      <p:sp>
        <p:nvSpPr>
          <p:cNvPr id="3" name="Text Placeholder 2">
            <a:extLst>
              <a:ext uri="{FF2B5EF4-FFF2-40B4-BE49-F238E27FC236}">
                <a16:creationId xmlns:a16="http://schemas.microsoft.com/office/drawing/2014/main" id="{24D26669-ED5D-F48B-A8C7-8332647F1CCC}"/>
              </a:ext>
            </a:extLst>
          </p:cNvPr>
          <p:cNvSpPr>
            <a:spLocks noGrp="1"/>
          </p:cNvSpPr>
          <p:nvPr>
            <p:ph type="body" sz="quarter" idx="10"/>
          </p:nvPr>
        </p:nvSpPr>
        <p:spPr/>
        <p:txBody>
          <a:bodyPr/>
          <a:lstStyle/>
          <a:p>
            <a:pPr marL="304165" indent="-304165"/>
            <a:r>
              <a:rPr lang="en-US" sz="2650">
                <a:solidFill>
                  <a:schemeClr val="tx1">
                    <a:lumMod val="75000"/>
                  </a:schemeClr>
                </a:solidFill>
                <a:latin typeface=""/>
                <a:ea typeface="Calibri"/>
                <a:cs typeface="Calibri"/>
              </a:rPr>
              <a:t>For novel conditions:</a:t>
            </a:r>
            <a:endParaRPr lang="en-US" sz="2650">
              <a:solidFill>
                <a:schemeClr val="tx1">
                  <a:lumMod val="75000"/>
                </a:schemeClr>
              </a:solidFill>
              <a:latin typeface=""/>
            </a:endParaRPr>
          </a:p>
          <a:p>
            <a:pPr marL="608965" lvl="1" indent="-226060"/>
            <a:r>
              <a:rPr lang="en-US" b="0">
                <a:latin typeface=""/>
                <a:ea typeface="Calibri"/>
                <a:cs typeface="Calibri"/>
              </a:rPr>
              <a:t>Jurisdictions can onboard and send either a condition-specific guide or Case Notification MDN. </a:t>
            </a:r>
          </a:p>
          <a:p>
            <a:pPr marL="0" indent="0">
              <a:buNone/>
            </a:pPr>
            <a:endParaRPr lang="en-US" b="0">
              <a:latin typeface=""/>
            </a:endParaRPr>
          </a:p>
          <a:p>
            <a:pPr marL="0" indent="0">
              <a:buNone/>
            </a:pPr>
            <a:endParaRPr lang="en-US" b="0">
              <a:latin typeface=""/>
            </a:endParaRPr>
          </a:p>
          <a:p>
            <a:pPr marL="304165" indent="-304165"/>
            <a:endParaRPr lang="en-US" b="0">
              <a:latin typeface=""/>
              <a:ea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1EBE7BE0-B51D-A3BF-0404-629DC25ED6C8}"/>
              </a:ext>
            </a:extLst>
          </p:cNvPr>
          <p:cNvSpPr>
            <a:spLocks noGrp="1"/>
          </p:cNvSpPr>
          <p:nvPr>
            <p:ph type="body" sz="quarter" idx="11"/>
          </p:nvPr>
        </p:nvSpPr>
        <p:spPr/>
        <p:txBody>
          <a:bodyPr/>
          <a:lstStyle/>
          <a:p>
            <a:pPr marL="304165" indent="-304165"/>
            <a:r>
              <a:rPr lang="en-US" sz="2650">
                <a:solidFill>
                  <a:schemeClr val="tx1">
                    <a:lumMod val="75000"/>
                  </a:schemeClr>
                </a:solidFill>
                <a:ea typeface="Calibri"/>
                <a:cs typeface="Calibri"/>
              </a:rPr>
              <a:t>For conditions already under surveillance:</a:t>
            </a:r>
          </a:p>
          <a:p>
            <a:pPr marL="608965" lvl="1" indent="-226060"/>
            <a:r>
              <a:rPr lang="en-US">
                <a:ea typeface="Calibri"/>
                <a:cs typeface="Calibri"/>
              </a:rPr>
              <a:t> Jurisdictions that have previously onboarded a condition-specific guide can continue sending the onboarded guide.</a:t>
            </a:r>
          </a:p>
          <a:p>
            <a:pPr marL="608965" lvl="1" indent="-226060"/>
            <a:r>
              <a:rPr lang="en-US">
                <a:ea typeface="Calibri"/>
                <a:cs typeface="Calibri"/>
              </a:rPr>
              <a:t> Jurisdictions that have not onboarded a condition-specific guide can onboard and send either a condition-specific guide or Case Notification MDN. </a:t>
            </a:r>
          </a:p>
          <a:p>
            <a:endParaRPr lang="en-US"/>
          </a:p>
        </p:txBody>
      </p:sp>
      <p:sp>
        <p:nvSpPr>
          <p:cNvPr id="4" name="Slide Number Placeholder 10">
            <a:extLst>
              <a:ext uri="{FF2B5EF4-FFF2-40B4-BE49-F238E27FC236}">
                <a16:creationId xmlns:a16="http://schemas.microsoft.com/office/drawing/2014/main" id="{4199F7CC-6DF5-D343-B3BD-149E73EA1735}"/>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22</a:t>
            </a:fld>
            <a:endParaRPr lang="en-US">
              <a:latin typeface="Myriad Web Pro"/>
            </a:endParaRPr>
          </a:p>
        </p:txBody>
      </p:sp>
    </p:spTree>
    <p:extLst>
      <p:ext uri="{BB962C8B-B14F-4D97-AF65-F5344CB8AC3E}">
        <p14:creationId xmlns:p14="http://schemas.microsoft.com/office/powerpoint/2010/main" val="286712499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AD92-6C1A-CBB6-44AF-DF97C255F8C3}"/>
              </a:ext>
            </a:extLst>
          </p:cNvPr>
          <p:cNvSpPr>
            <a:spLocks noGrp="1"/>
          </p:cNvSpPr>
          <p:nvPr>
            <p:ph type="title"/>
          </p:nvPr>
        </p:nvSpPr>
        <p:spPr/>
        <p:txBody>
          <a:bodyPr lIns="91440" tIns="45720" rIns="91440" bIns="45720" anchor="ctr" anchorCtr="0"/>
          <a:lstStyle/>
          <a:p>
            <a:r>
              <a:rPr lang="en-US" sz="3730">
                <a:ea typeface="Calibri"/>
                <a:cs typeface="Calibri"/>
              </a:rPr>
              <a:t>Why Change? </a:t>
            </a:r>
            <a:endParaRPr lang="en-US" sz="3730">
              <a:ea typeface="Calibri" pitchFamily="34" charset="0"/>
              <a:cs typeface="Calibri" pitchFamily="34" charset="0"/>
            </a:endParaRPr>
          </a:p>
        </p:txBody>
      </p:sp>
      <p:sp>
        <p:nvSpPr>
          <p:cNvPr id="3" name="Text Placeholder 2">
            <a:extLst>
              <a:ext uri="{FF2B5EF4-FFF2-40B4-BE49-F238E27FC236}">
                <a16:creationId xmlns:a16="http://schemas.microsoft.com/office/drawing/2014/main" id="{1F09A009-5E35-255C-9E88-FE605CEC6AB3}"/>
              </a:ext>
            </a:extLst>
          </p:cNvPr>
          <p:cNvSpPr>
            <a:spLocks noGrp="1"/>
          </p:cNvSpPr>
          <p:nvPr>
            <p:ph type="body" sz="quarter" idx="10"/>
          </p:nvPr>
        </p:nvSpPr>
        <p:spPr/>
        <p:txBody>
          <a:bodyPr/>
          <a:lstStyle/>
          <a:p>
            <a:r>
              <a:rPr lang="en-US" sz="2650" b="0">
                <a:ea typeface="Calibri"/>
                <a:cs typeface="Calibri"/>
              </a:rPr>
              <a:t>Current onboarding and development is too burdensome.</a:t>
            </a:r>
          </a:p>
          <a:p>
            <a:r>
              <a:rPr lang="en-US" sz="2650" b="0">
                <a:ea typeface="Calibri"/>
                <a:cs typeface="Calibri"/>
              </a:rPr>
              <a:t>Allows for faster development due to consistent structure and standards.</a:t>
            </a:r>
          </a:p>
          <a:p>
            <a:r>
              <a:rPr lang="en-US" sz="2650" b="0">
                <a:ea typeface="Calibri"/>
                <a:cs typeface="Calibri"/>
              </a:rPr>
              <a:t>Guides will be more standardized and contain fewer condition-specific data elements. </a:t>
            </a:r>
          </a:p>
          <a:p>
            <a:pPr marL="304165" indent="-304165"/>
            <a:r>
              <a:rPr lang="en-US" sz="2650" b="0">
                <a:ea typeface="Calibri"/>
                <a:cs typeface="Calibri"/>
              </a:rPr>
              <a:t>Routine surveillance and emergency response will use the same format, reducing burden for jurisdictions and for CDC.</a:t>
            </a:r>
          </a:p>
          <a:p>
            <a:endParaRPr lang="en-US" sz="2650" b="0">
              <a:ea typeface="Calibri"/>
              <a:cs typeface="Calibri"/>
            </a:endParaRPr>
          </a:p>
          <a:p>
            <a:pPr marL="514350" indent="-514350">
              <a:buFont typeface="+mj-lt"/>
              <a:buAutoNum type="arabicPeriod"/>
            </a:pPr>
            <a:endParaRPr lang="en-US" sz="2650" b="0">
              <a:ea typeface="Calibri"/>
              <a:cs typeface="Calibri"/>
            </a:endParaRPr>
          </a:p>
        </p:txBody>
      </p:sp>
      <p:sp>
        <p:nvSpPr>
          <p:cNvPr id="5" name="Slide Number Placeholder 10">
            <a:extLst>
              <a:ext uri="{FF2B5EF4-FFF2-40B4-BE49-F238E27FC236}">
                <a16:creationId xmlns:a16="http://schemas.microsoft.com/office/drawing/2014/main" id="{9F9E852B-2DFD-FF1A-7B55-638BB40B2D9C}"/>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23</a:t>
            </a:fld>
            <a:endParaRPr lang="en-US">
              <a:latin typeface="Myriad Web Pro"/>
            </a:endParaRPr>
          </a:p>
        </p:txBody>
      </p:sp>
    </p:spTree>
    <p:extLst>
      <p:ext uri="{BB962C8B-B14F-4D97-AF65-F5344CB8AC3E}">
        <p14:creationId xmlns:p14="http://schemas.microsoft.com/office/powerpoint/2010/main" val="1366372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1544-3F6A-A37D-CC28-0416E80DB9B7}"/>
              </a:ext>
            </a:extLst>
          </p:cNvPr>
          <p:cNvSpPr>
            <a:spLocks noGrp="1"/>
          </p:cNvSpPr>
          <p:nvPr>
            <p:ph type="title"/>
          </p:nvPr>
        </p:nvSpPr>
        <p:spPr/>
        <p:txBody>
          <a:bodyPr lIns="91440" tIns="45720" rIns="91440" bIns="45720" anchor="b"/>
          <a:lstStyle/>
          <a:p>
            <a:r>
              <a:rPr lang="en-US">
                <a:ea typeface="Calibri"/>
                <a:cs typeface="Calibri"/>
              </a:rPr>
              <a:t>Next Steps</a:t>
            </a:r>
            <a:endParaRPr lang="en-US"/>
          </a:p>
        </p:txBody>
      </p:sp>
      <p:sp>
        <p:nvSpPr>
          <p:cNvPr id="3" name="Text Placeholder 2">
            <a:extLst>
              <a:ext uri="{FF2B5EF4-FFF2-40B4-BE49-F238E27FC236}">
                <a16:creationId xmlns:a16="http://schemas.microsoft.com/office/drawing/2014/main" id="{C4EDDB70-E31E-4270-BD87-8A854B851A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32265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B67B-10B7-D044-52A2-8ABDCADA7DBA}"/>
              </a:ext>
            </a:extLst>
          </p:cNvPr>
          <p:cNvSpPr>
            <a:spLocks noGrp="1"/>
          </p:cNvSpPr>
          <p:nvPr>
            <p:ph type="title"/>
          </p:nvPr>
        </p:nvSpPr>
        <p:spPr/>
        <p:txBody>
          <a:bodyPr lIns="91440" tIns="45720" rIns="91440" bIns="45720" anchor="ctr" anchorCtr="0"/>
          <a:lstStyle/>
          <a:p>
            <a:r>
              <a:rPr lang="en-US" sz="3700">
                <a:ea typeface="Calibri"/>
                <a:cs typeface="Calibri"/>
              </a:rPr>
              <a:t>Generic v3 Next Steps</a:t>
            </a:r>
            <a:endParaRPr lang="en-US"/>
          </a:p>
        </p:txBody>
      </p:sp>
      <p:sp>
        <p:nvSpPr>
          <p:cNvPr id="3" name="Text Placeholder 2">
            <a:extLst>
              <a:ext uri="{FF2B5EF4-FFF2-40B4-BE49-F238E27FC236}">
                <a16:creationId xmlns:a16="http://schemas.microsoft.com/office/drawing/2014/main" id="{55292A76-80C5-8777-0B1B-FFE7B63717D3}"/>
              </a:ext>
            </a:extLst>
          </p:cNvPr>
          <p:cNvSpPr>
            <a:spLocks noGrp="1"/>
          </p:cNvSpPr>
          <p:nvPr>
            <p:ph type="body" sz="quarter" idx="10"/>
          </p:nvPr>
        </p:nvSpPr>
        <p:spPr/>
        <p:txBody>
          <a:bodyPr/>
          <a:lstStyle/>
          <a:p>
            <a:pPr marL="304165" indent="-304165"/>
            <a:r>
              <a:rPr lang="en-US" sz="2650" b="0">
                <a:latin typeface=""/>
                <a:ea typeface="Calibri"/>
                <a:cs typeface="Calibri"/>
              </a:rPr>
              <a:t>Release revised, draft Generic v3 along with change log after this call</a:t>
            </a:r>
            <a:endParaRPr lang="en-US" b="0">
              <a:latin typeface=""/>
              <a:ea typeface="Calibri" panose="020F0502020204030204" pitchFamily="34" charset="0"/>
              <a:cs typeface="Calibri" panose="020F0502020204030204" pitchFamily="34" charset="0"/>
            </a:endParaRPr>
          </a:p>
          <a:p>
            <a:pPr marL="304165" indent="-304165"/>
            <a:r>
              <a:rPr lang="en-US" sz="2650" b="0">
                <a:latin typeface=""/>
                <a:ea typeface="Calibri"/>
                <a:cs typeface="Calibri"/>
              </a:rPr>
              <a:t>Continue to engage with stakeholders on feedback</a:t>
            </a:r>
          </a:p>
          <a:p>
            <a:pPr marL="304165" indent="-304165"/>
            <a:r>
              <a:rPr lang="en-US" sz="2650" b="0">
                <a:latin typeface=""/>
                <a:ea typeface="Calibri"/>
                <a:cs typeface="Calibri"/>
              </a:rPr>
              <a:t>Update OMB package, targeting a release this fall</a:t>
            </a:r>
          </a:p>
          <a:p>
            <a:pPr marL="304165" indent="-304165"/>
            <a:r>
              <a:rPr lang="en-US" sz="2650" b="0">
                <a:latin typeface=""/>
                <a:ea typeface="Calibri"/>
                <a:cs typeface="Calibri"/>
              </a:rPr>
              <a:t>Discuss transition and onboarding with jurisdictions and CDC programs over next few months </a:t>
            </a:r>
          </a:p>
        </p:txBody>
      </p:sp>
      <p:sp>
        <p:nvSpPr>
          <p:cNvPr id="5" name="Slide Number Placeholder 10">
            <a:extLst>
              <a:ext uri="{FF2B5EF4-FFF2-40B4-BE49-F238E27FC236}">
                <a16:creationId xmlns:a16="http://schemas.microsoft.com/office/drawing/2014/main" id="{A5A30703-0E37-9630-A5BA-DBF980CDFD0D}"/>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25</a:t>
            </a:fld>
            <a:endParaRPr lang="en-US">
              <a:latin typeface="Myriad Web Pro"/>
            </a:endParaRPr>
          </a:p>
        </p:txBody>
      </p:sp>
    </p:spTree>
    <p:extLst>
      <p:ext uri="{BB962C8B-B14F-4D97-AF65-F5344CB8AC3E}">
        <p14:creationId xmlns:p14="http://schemas.microsoft.com/office/powerpoint/2010/main" val="42072782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51CA9-48E0-1816-1746-F24D046F2D7C}"/>
              </a:ext>
            </a:extLst>
          </p:cNvPr>
          <p:cNvSpPr>
            <a:spLocks noGrp="1"/>
          </p:cNvSpPr>
          <p:nvPr>
            <p:ph type="title"/>
          </p:nvPr>
        </p:nvSpPr>
        <p:spPr/>
        <p:txBody>
          <a:bodyPr lIns="91440" tIns="45720" rIns="91440" bIns="45720" anchor="ctr" anchorCtr="0"/>
          <a:lstStyle/>
          <a:p>
            <a:r>
              <a:rPr lang="en-US" sz="3700">
                <a:ea typeface="Calibri"/>
                <a:cs typeface="Calibri"/>
              </a:rPr>
              <a:t>Feedback</a:t>
            </a:r>
            <a:endParaRPr lang="en-US"/>
          </a:p>
        </p:txBody>
      </p:sp>
      <p:sp>
        <p:nvSpPr>
          <p:cNvPr id="3" name="Text Placeholder 2">
            <a:extLst>
              <a:ext uri="{FF2B5EF4-FFF2-40B4-BE49-F238E27FC236}">
                <a16:creationId xmlns:a16="http://schemas.microsoft.com/office/drawing/2014/main" id="{02A8BB62-AC62-A76B-AC75-797E956ACDEB}"/>
              </a:ext>
            </a:extLst>
          </p:cNvPr>
          <p:cNvSpPr>
            <a:spLocks noGrp="1"/>
          </p:cNvSpPr>
          <p:nvPr>
            <p:ph type="body" sz="quarter" idx="10"/>
          </p:nvPr>
        </p:nvSpPr>
        <p:spPr/>
        <p:txBody>
          <a:bodyPr/>
          <a:lstStyle/>
          <a:p>
            <a:pPr marL="304165" indent="-304165"/>
            <a:r>
              <a:rPr lang="en-US" sz="2650" b="0">
                <a:ea typeface="Calibri"/>
                <a:cs typeface="Calibri"/>
              </a:rPr>
              <a:t>Please email any feedback to </a:t>
            </a:r>
            <a:r>
              <a:rPr lang="en-US" sz="2650" b="0">
                <a:ea typeface="Calibri"/>
                <a:cs typeface="Calibri"/>
                <a:hlinkClick r:id="rId3"/>
              </a:rPr>
              <a:t>edx@cdc.gov</a:t>
            </a:r>
            <a:r>
              <a:rPr lang="en-US" sz="2650" b="0">
                <a:ea typeface="Calibri"/>
                <a:cs typeface="Calibri"/>
              </a:rPr>
              <a:t> with "Generic v3" in the subject line</a:t>
            </a:r>
            <a:endParaRPr lang="en-US" b="0">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0E15B8ED-A9B7-E027-8368-287274285728}"/>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26</a:t>
            </a:fld>
            <a:endParaRPr lang="en-US">
              <a:latin typeface="Myriad Web Pro"/>
            </a:endParaRPr>
          </a:p>
        </p:txBody>
      </p:sp>
    </p:spTree>
    <p:extLst>
      <p:ext uri="{BB962C8B-B14F-4D97-AF65-F5344CB8AC3E}">
        <p14:creationId xmlns:p14="http://schemas.microsoft.com/office/powerpoint/2010/main" val="262437345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1CC15D-6A4A-E85A-8C6C-C1CDAFDBD68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8827805-D303-7A50-A351-F3B70FEC634D}"/>
              </a:ext>
            </a:extLst>
          </p:cNvPr>
          <p:cNvSpPr>
            <a:spLocks noGrp="1"/>
          </p:cNvSpPr>
          <p:nvPr>
            <p:ph type="title"/>
          </p:nvPr>
        </p:nvSpPr>
        <p:spPr>
          <a:xfrm>
            <a:off x="1524000" y="5284903"/>
            <a:ext cx="9144000" cy="786703"/>
          </a:xfrm>
        </p:spPr>
        <p:txBody>
          <a:bodyPr vert="horz" lIns="91440" tIns="45720" rIns="91440" bIns="45720" rtlCol="0" anchor="b" anchorCtr="0">
            <a:noAutofit/>
          </a:bodyPr>
          <a:lstStyle/>
          <a:p>
            <a:pPr algn="ctr">
              <a:lnSpc>
                <a:spcPct val="90000"/>
              </a:lnSpc>
            </a:pPr>
            <a:r>
              <a:rPr lang="en-US" sz="5400">
                <a:solidFill>
                  <a:schemeClr val="tx1"/>
                </a:solidFill>
                <a:latin typeface="Aptos Display" panose="020B0004020202020204" pitchFamily="34" charset="0"/>
              </a:rPr>
              <a:t> Questions &amp; Answers </a:t>
            </a:r>
            <a:r>
              <a:rPr lang="en-US" sz="5400">
                <a:solidFill>
                  <a:schemeClr val="bg1"/>
                </a:solidFill>
                <a:latin typeface="Aptos Display" panose="020B0004020202020204" pitchFamily="34" charset="0"/>
              </a:rPr>
              <a:t>3</a:t>
            </a:r>
            <a:endParaRPr lang="en-US" sz="5400">
              <a:solidFill>
                <a:schemeClr val="tx1"/>
              </a:solidFill>
              <a:latin typeface="Aptos Display" panose="020B0004020202020204" pitchFamily="34" charset="0"/>
            </a:endParaRPr>
          </a:p>
        </p:txBody>
      </p:sp>
      <p:pic>
        <p:nvPicPr>
          <p:cNvPr id="3" name="Picture 2" descr="Person with idea concept">
            <a:extLst>
              <a:ext uri="{FF2B5EF4-FFF2-40B4-BE49-F238E27FC236}">
                <a16:creationId xmlns:a16="http://schemas.microsoft.com/office/drawing/2014/main" id="{A6D8ABB9-AA7C-7555-171C-E1FA49E4F6E9}"/>
              </a:ext>
            </a:extLst>
          </p:cNvPr>
          <p:cNvPicPr>
            <a:picLocks noChangeAspect="1"/>
          </p:cNvPicPr>
          <p:nvPr/>
        </p:nvPicPr>
        <p:blipFill>
          <a:blip r:embed="rId3">
            <a:extLst>
              <a:ext uri="{28A0092B-C50C-407E-A947-70E740481C1C}">
                <a14:useLocalDpi xmlns:a14="http://schemas.microsoft.com/office/drawing/2010/main" val="0"/>
              </a:ext>
            </a:extLst>
          </a:blip>
          <a:srcRect t="16136" b="27270"/>
          <a:stretch>
            <a:fillRect/>
          </a:stretch>
        </p:blipFill>
        <p:spPr>
          <a:xfrm>
            <a:off x="20" y="10"/>
            <a:ext cx="12191980" cy="4605671"/>
          </a:xfrm>
          <a:prstGeom prst="rect">
            <a:avLst/>
          </a:prstGeom>
        </p:spPr>
      </p:pic>
      <p:grpSp>
        <p:nvGrpSpPr>
          <p:cNvPr id="12" name="Group 11">
            <a:extLst>
              <a:ext uri="{FF2B5EF4-FFF2-40B4-BE49-F238E27FC236}">
                <a16:creationId xmlns:a16="http://schemas.microsoft.com/office/drawing/2014/main" id="{FB7FB62D-DD5B-C587-F53F-679128D41B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9" y="4525778"/>
            <a:ext cx="12207200" cy="123363"/>
            <a:chOff x="-5025" y="6737718"/>
            <a:chExt cx="12207200" cy="123363"/>
          </a:xfrm>
        </p:grpSpPr>
        <p:sp>
          <p:nvSpPr>
            <p:cNvPr id="13" name="Rectangle 12">
              <a:extLst>
                <a:ext uri="{FF2B5EF4-FFF2-40B4-BE49-F238E27FC236}">
                  <a16:creationId xmlns:a16="http://schemas.microsoft.com/office/drawing/2014/main" id="{D474BA53-241B-ACB6-E742-B074F40EB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797B091-2608-7480-FE24-507CC5333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1763860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5E6E9-E451-C3FA-EDAD-83B73EA0273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07A9EB1-0C95-37C4-9F5F-E79EAA8178D5}"/>
              </a:ext>
            </a:extLst>
          </p:cNvPr>
          <p:cNvSpPr>
            <a:spLocks noGrp="1"/>
          </p:cNvSpPr>
          <p:nvPr>
            <p:ph type="title"/>
          </p:nvPr>
        </p:nvSpPr>
        <p:spPr/>
        <p:txBody>
          <a:bodyPr lIns="121920" tIns="60960" rIns="121920" bIns="60960" anchor="b" anchorCtr="0"/>
          <a:lstStyle/>
          <a:p>
            <a:pPr>
              <a:lnSpc>
                <a:spcPct val="164835"/>
              </a:lnSpc>
            </a:pPr>
            <a:r>
              <a:rPr lang="en-US">
                <a:solidFill>
                  <a:schemeClr val="bg1"/>
                </a:solidFill>
              </a:rPr>
              <a:t>Q &amp; A 3</a:t>
            </a:r>
            <a:endParaRPr lang="en-US"/>
          </a:p>
        </p:txBody>
      </p:sp>
      <p:sp>
        <p:nvSpPr>
          <p:cNvPr id="3" name="TextBox 2">
            <a:extLst>
              <a:ext uri="{FF2B5EF4-FFF2-40B4-BE49-F238E27FC236}">
                <a16:creationId xmlns:a16="http://schemas.microsoft.com/office/drawing/2014/main" id="{9ADFED76-9B8D-F9C7-857E-9B657195D685}"/>
              </a:ext>
            </a:extLst>
          </p:cNvPr>
          <p:cNvSpPr txBox="1"/>
          <p:nvPr/>
        </p:nvSpPr>
        <p:spPr>
          <a:xfrm>
            <a:off x="2672080" y="787590"/>
            <a:ext cx="7030720"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Thank you!</a:t>
            </a:r>
            <a:b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Next NNDSS eSHARE: February 17, 2026 </a:t>
            </a:r>
            <a:endParaRPr kumimoji="0" lang="en-US" sz="1800" b="0" i="0" u="none" strike="noStrike" kern="1200" cap="none" spc="0" normalizeH="0" baseline="0" noProof="0" dirty="0">
              <a:ln>
                <a:noFill/>
              </a:ln>
              <a:solidFill>
                <a:srgbClr val="0F56DC"/>
              </a:solidFill>
              <a:effectLst/>
              <a:uLnTx/>
              <a:uFillTx/>
              <a:latin typeface="Calibri" panose="020F0502020204030204" pitchFamily="34" charset="0"/>
              <a:ea typeface="+mn-ea"/>
              <a:cs typeface="+mn-cs"/>
            </a:endParaRPr>
          </a:p>
        </p:txBody>
      </p:sp>
      <p:pic>
        <p:nvPicPr>
          <p:cNvPr id="4" name="Graphic 3" descr="Open book with solid fill">
            <a:extLst>
              <a:ext uri="{FF2B5EF4-FFF2-40B4-BE49-F238E27FC236}">
                <a16:creationId xmlns:a16="http://schemas.microsoft.com/office/drawing/2014/main" id="{3382A40E-5FCB-C40E-94C0-07F0438944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4333" y="2488161"/>
            <a:ext cx="808679" cy="808679"/>
          </a:xfrm>
          <a:prstGeom prst="rect">
            <a:avLst/>
          </a:prstGeom>
        </p:spPr>
      </p:pic>
      <p:sp>
        <p:nvSpPr>
          <p:cNvPr id="5" name="Content Placeholder 2" descr="Link to subscribe to Case Surveillance News">
            <a:extLst>
              <a:ext uri="{FF2B5EF4-FFF2-40B4-BE49-F238E27FC236}">
                <a16:creationId xmlns:a16="http://schemas.microsoft.com/office/drawing/2014/main" id="{99414292-AC91-3CDC-ECD6-34EB06257902}"/>
              </a:ext>
            </a:extLst>
          </p:cNvPr>
          <p:cNvSpPr txBox="1">
            <a:spLocks/>
          </p:cNvSpPr>
          <p:nvPr/>
        </p:nvSpPr>
        <p:spPr bwMode="auto">
          <a:xfrm>
            <a:off x="46669"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Subscribe to </a:t>
            </a:r>
            <a:br>
              <a:rPr kumimoji="0" lang="en-US" altLang="en-US" sz="1733" b="0" i="0" u="none" strike="noStrike" kern="1200" cap="none" spc="0" normalizeH="0" baseline="0" noProof="0">
                <a:ln>
                  <a:noFill/>
                </a:ln>
                <a:solidFill>
                  <a:srgbClr val="28434E"/>
                </a:solidFill>
                <a:effectLst/>
                <a:uLnTx/>
                <a:uFillTx/>
                <a:latin typeface="AvenirNext LT Pro Regular"/>
              </a:rPr>
            </a:br>
            <a:r>
              <a:rPr kumimoji="0" lang="en-US" altLang="en-US" sz="1733" b="0" i="1" u="none" strike="noStrike" kern="1200" cap="none" spc="0" normalizeH="0" baseline="0" noProof="0">
                <a:ln>
                  <a:noFill/>
                </a:ln>
                <a:solidFill>
                  <a:srgbClr val="28434E"/>
                </a:solidFill>
                <a:effectLst/>
                <a:uLnTx/>
                <a:uFillTx/>
                <a:latin typeface="AvenirNext LT Pro Regular"/>
                <a:hlinkClick r:id="rId5"/>
              </a:rPr>
              <a:t>Case Surveillance News</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6" name="Graphic 5" descr="Blueprint with solid fill">
            <a:extLst>
              <a:ext uri="{FF2B5EF4-FFF2-40B4-BE49-F238E27FC236}">
                <a16:creationId xmlns:a16="http://schemas.microsoft.com/office/drawing/2014/main" id="{B1557FB9-06D7-373A-334B-3785F0F78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02381" y="2488161"/>
            <a:ext cx="808679" cy="808679"/>
          </a:xfrm>
          <a:prstGeom prst="rect">
            <a:avLst/>
          </a:prstGeom>
        </p:spPr>
      </p:pic>
      <p:sp>
        <p:nvSpPr>
          <p:cNvPr id="8" name="Content Placeholder 2" descr="Link to Access NNDSS' Technical Resource Center. ">
            <a:extLst>
              <a:ext uri="{FF2B5EF4-FFF2-40B4-BE49-F238E27FC236}">
                <a16:creationId xmlns:a16="http://schemas.microsoft.com/office/drawing/2014/main" id="{2804DE68-E0D6-BBF8-9C83-97120DF90F17}"/>
              </a:ext>
            </a:extLst>
          </p:cNvPr>
          <p:cNvSpPr txBox="1">
            <a:spLocks/>
          </p:cNvSpPr>
          <p:nvPr/>
        </p:nvSpPr>
        <p:spPr bwMode="auto">
          <a:xfrm>
            <a:off x="3062064" y="3345569"/>
            <a:ext cx="2812840"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Access NNDSS’ </a:t>
            </a:r>
            <a:r>
              <a:rPr kumimoji="0" lang="en-US" altLang="en-US" sz="1733" b="0" i="0" u="none" strike="noStrike" kern="1200" cap="none" spc="0" normalizeH="0" baseline="0" noProof="0">
                <a:ln>
                  <a:noFill/>
                </a:ln>
                <a:solidFill>
                  <a:srgbClr val="28434E"/>
                </a:solidFill>
                <a:effectLst/>
                <a:uLnTx/>
                <a:uFillTx/>
                <a:latin typeface="AvenirNext LT Pro Regular"/>
                <a:hlinkClick r:id="rId8"/>
              </a:rPr>
              <a:t>Technical Resource Center</a:t>
            </a:r>
            <a:endParaRPr kumimoji="0" lang="en-US" altLang="en-US" sz="1733" b="0" i="0" u="none" strike="noStrike" kern="1200" cap="none" spc="0" normalizeH="0" baseline="0" noProof="0">
              <a:ln>
                <a:noFill/>
              </a:ln>
              <a:solidFill>
                <a:srgbClr val="28434E"/>
              </a:solidFill>
              <a:effectLst/>
              <a:uLnTx/>
              <a:uFillTx/>
              <a:latin typeface="AvenirNext LT Pro Regular"/>
            </a:endParaRPr>
          </a:p>
        </p:txBody>
      </p:sp>
      <p:pic>
        <p:nvPicPr>
          <p:cNvPr id="9" name="Graphic 8" descr="Cloud Computing with solid fill">
            <a:extLst>
              <a:ext uri="{FF2B5EF4-FFF2-40B4-BE49-F238E27FC236}">
                <a16:creationId xmlns:a16="http://schemas.microsoft.com/office/drawing/2014/main" id="{D1FC4DBA-76BD-EA1E-D344-F387BA90E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06626" y="2488161"/>
            <a:ext cx="808679" cy="808679"/>
          </a:xfrm>
          <a:prstGeom prst="rect">
            <a:avLst/>
          </a:prstGeom>
        </p:spPr>
      </p:pic>
      <p:sp>
        <p:nvSpPr>
          <p:cNvPr id="10" name="Content Placeholder 2" descr="Link to email - edx@cdc.gov for technical help. ">
            <a:extLst>
              <a:ext uri="{FF2B5EF4-FFF2-40B4-BE49-F238E27FC236}">
                <a16:creationId xmlns:a16="http://schemas.microsoft.com/office/drawing/2014/main" id="{5A597B57-3213-4D52-ACDB-02098F833A26}"/>
              </a:ext>
            </a:extLst>
          </p:cNvPr>
          <p:cNvSpPr txBox="1">
            <a:spLocks/>
          </p:cNvSpPr>
          <p:nvPr/>
        </p:nvSpPr>
        <p:spPr bwMode="auto">
          <a:xfrm>
            <a:off x="6002046" y="3345569"/>
            <a:ext cx="2812839"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a:ln>
                  <a:noFill/>
                </a:ln>
                <a:solidFill>
                  <a:srgbClr val="28434E"/>
                </a:solidFill>
                <a:effectLst/>
                <a:uLnTx/>
                <a:uFillTx/>
                <a:latin typeface="AvenirNext LT Pro Regular"/>
              </a:rPr>
              <a:t>Email </a:t>
            </a:r>
            <a:r>
              <a:rPr kumimoji="0" lang="en-US" altLang="en-US" sz="1733" b="0" i="0" u="none" strike="noStrike" kern="1200" cap="none" spc="0" normalizeH="0" baseline="0" noProof="0">
                <a:ln>
                  <a:noFill/>
                </a:ln>
                <a:solidFill>
                  <a:srgbClr val="28434E"/>
                </a:solidFill>
                <a:effectLst/>
                <a:uLnTx/>
                <a:uFillTx/>
                <a:latin typeface="AvenirNext LT Pro Regular"/>
                <a:hlinkClick r:id="rId11"/>
              </a:rPr>
              <a:t>edx@cdc.gov</a:t>
            </a:r>
            <a:r>
              <a:rPr kumimoji="0" lang="en-US" altLang="en-US" sz="1733" b="0" i="0" u="none" strike="noStrike" kern="1200" cap="none" spc="0" normalizeH="0" baseline="0" noProof="0">
                <a:ln>
                  <a:noFill/>
                </a:ln>
                <a:solidFill>
                  <a:srgbClr val="28434E"/>
                </a:solidFill>
                <a:effectLst/>
                <a:uLnTx/>
                <a:uFillTx/>
                <a:latin typeface="AvenirNext LT Pro Regular"/>
              </a:rPr>
              <a:t> for technical help</a:t>
            </a:r>
          </a:p>
        </p:txBody>
      </p:sp>
      <p:pic>
        <p:nvPicPr>
          <p:cNvPr id="11" name="Graphic 10" descr="Blockchain with solid fill">
            <a:extLst>
              <a:ext uri="{FF2B5EF4-FFF2-40B4-BE49-F238E27FC236}">
                <a16:creationId xmlns:a16="http://schemas.microsoft.com/office/drawing/2014/main" id="{619237AF-C6DC-C3F5-4C12-D012FD5D52B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55699" y="2488161"/>
            <a:ext cx="808679" cy="808679"/>
          </a:xfrm>
          <a:prstGeom prst="rect">
            <a:avLst/>
          </a:prstGeom>
        </p:spPr>
      </p:pic>
      <p:sp>
        <p:nvSpPr>
          <p:cNvPr id="12" name="Content Placeholder 2" descr="Link to learn about case surveillance modernization. ">
            <a:extLst>
              <a:ext uri="{FF2B5EF4-FFF2-40B4-BE49-F238E27FC236}">
                <a16:creationId xmlns:a16="http://schemas.microsoft.com/office/drawing/2014/main" id="{1E8DFC77-5EE0-CE77-D180-C84FD1D38820}"/>
              </a:ext>
            </a:extLst>
          </p:cNvPr>
          <p:cNvSpPr txBox="1">
            <a:spLocks/>
          </p:cNvSpPr>
          <p:nvPr/>
        </p:nvSpPr>
        <p:spPr bwMode="auto">
          <a:xfrm>
            <a:off x="8942020" y="3345569"/>
            <a:ext cx="3048853" cy="72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457119"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733" b="0" i="0" u="none" strike="noStrike" kern="1200" cap="none" spc="0" normalizeH="0" baseline="0" noProof="0" dirty="0">
                <a:ln>
                  <a:noFill/>
                </a:ln>
                <a:solidFill>
                  <a:srgbClr val="28434E"/>
                </a:solidFill>
                <a:effectLst/>
                <a:uLnTx/>
                <a:uFillTx/>
                <a:latin typeface="AvenirNext LT Pro Regular"/>
              </a:rPr>
              <a:t>Learn about </a:t>
            </a:r>
            <a:r>
              <a:rPr kumimoji="0" lang="en-US" altLang="en-US" sz="1733" b="0" i="0" u="none" strike="noStrike" kern="1200" cap="none" spc="0" normalizeH="0" baseline="0" noProof="0" dirty="0">
                <a:ln>
                  <a:noFill/>
                </a:ln>
                <a:solidFill>
                  <a:srgbClr val="28434E"/>
                </a:solidFill>
                <a:effectLst/>
                <a:uLnTx/>
                <a:uFillTx/>
                <a:latin typeface="AvenirNext LT Pro Regular"/>
                <a:hlinkClick r:id="rId14"/>
              </a:rPr>
              <a:t>case surveillance modernization</a:t>
            </a:r>
            <a:endParaRPr kumimoji="0" lang="en-US" altLang="en-US" sz="1733" b="0" i="0" u="none" strike="noStrike" kern="1200" cap="none" spc="0" normalizeH="0" baseline="0" noProof="0" dirty="0">
              <a:ln>
                <a:noFill/>
              </a:ln>
              <a:solidFill>
                <a:srgbClr val="28434E"/>
              </a:solidFill>
              <a:effectLst/>
              <a:uLnTx/>
              <a:uFillTx/>
              <a:latin typeface="AvenirNext LT Pro Regular"/>
            </a:endParaRPr>
          </a:p>
        </p:txBody>
      </p:sp>
      <p:sp>
        <p:nvSpPr>
          <p:cNvPr id="2" name="Text Placeholder 1">
            <a:extLst>
              <a:ext uri="{FF2B5EF4-FFF2-40B4-BE49-F238E27FC236}">
                <a16:creationId xmlns:a16="http://schemas.microsoft.com/office/drawing/2014/main" id="{E2E3D87F-6ACC-0D67-F70A-D9253356F4F2}"/>
              </a:ext>
            </a:extLst>
          </p:cNvPr>
          <p:cNvSpPr txBox="1">
            <a:spLocks/>
          </p:cNvSpPr>
          <p:nvPr/>
        </p:nvSpPr>
        <p:spPr bwMode="auto">
          <a:xfrm>
            <a:off x="546258" y="4965227"/>
            <a:ext cx="11036141" cy="140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E25423"/>
              </a:buClr>
              <a:buFont typeface="Arial" panose="020B0604020202020204" pitchFamily="34" charset="0"/>
              <a:buNone/>
              <a:defRPr sz="1800" kern="1200" baseline="0">
                <a:solidFill>
                  <a:srgbClr val="1D1D1D"/>
                </a:solidFill>
                <a:latin typeface="Calibri" pitchFamily="34" charset="0"/>
                <a:ea typeface="+mn-ea"/>
                <a:cs typeface="+mn-cs"/>
              </a:defRPr>
            </a:lvl1pPr>
            <a:lvl2pPr marL="742950" indent="-285750" algn="ctr" rtl="0" eaLnBrk="0" fontAlgn="base" hangingPunct="0">
              <a:spcBef>
                <a:spcPct val="20000"/>
              </a:spcBef>
              <a:spcAft>
                <a:spcPct val="0"/>
              </a:spcAft>
              <a:buClr>
                <a:srgbClr val="E25423"/>
              </a:buClr>
              <a:buFont typeface="Arial" panose="020B0604020202020204" pitchFamily="34" charset="0"/>
              <a:buChar char="–"/>
              <a:defRPr sz="2800" kern="1200">
                <a:solidFill>
                  <a:schemeClr val="tx2"/>
                </a:solidFill>
                <a:latin typeface="Calibri" panose="020F0502020204030204" pitchFamily="34" charset="0"/>
                <a:ea typeface="+mn-ea"/>
                <a:cs typeface="+mn-cs"/>
              </a:defRPr>
            </a:lvl2pPr>
            <a:lvl3pPr marL="1143000" indent="-228600" algn="ctr" rtl="0" eaLnBrk="0" fontAlgn="base" hangingPunct="0">
              <a:spcBef>
                <a:spcPct val="20000"/>
              </a:spcBef>
              <a:spcAft>
                <a:spcPct val="0"/>
              </a:spcAft>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6002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057400" indent="-228600" algn="ctr" rtl="0" eaLnBrk="0" fontAlgn="base" hangingPunct="0">
              <a:spcBef>
                <a:spcPct val="20000"/>
              </a:spcBef>
              <a:spcAft>
                <a:spcPct val="0"/>
              </a:spcAft>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ea typeface="+mn-ea"/>
                <a:cs typeface="+mn-cs"/>
              </a:rPr>
              <a:t>For more information, contact CDC </a:t>
            </a:r>
            <a:br>
              <a:rPr kumimoji="0" lang="en-US" sz="1200" b="0" i="0" u="none" strike="noStrike" kern="1200" cap="none" spc="0" normalizeH="0" baseline="0" noProof="0">
                <a:ln>
                  <a:noFill/>
                </a:ln>
                <a:solidFill>
                  <a:srgbClr val="0057B7"/>
                </a:solidFill>
                <a:effectLst/>
                <a:uLnTx/>
                <a:uFillTx/>
                <a:ea typeface="+mn-ea"/>
                <a:cs typeface="+mn-cs"/>
              </a:rPr>
            </a:br>
            <a:r>
              <a:rPr kumimoji="0" lang="en-US" sz="1200" b="0" i="0" u="none" strike="noStrike" kern="1200" cap="none" spc="0" normalizeH="0" baseline="0" noProof="0">
                <a:ln>
                  <a:noFill/>
                </a:ln>
                <a:solidFill>
                  <a:srgbClr val="0057B7"/>
                </a:solidFill>
                <a:effectLst/>
                <a:uLnTx/>
                <a:uFillTx/>
                <a:ea typeface="+mn-ea"/>
                <a:cs typeface="+mn-cs"/>
              </a:rPr>
              <a:t>1-800-CDC-INFO (232-4636)</a:t>
            </a:r>
            <a:br>
              <a:rPr kumimoji="0" lang="en-US" sz="1200" b="0" i="0" u="none" strike="noStrike" kern="1200" cap="none" spc="0" normalizeH="0" baseline="0" noProof="0">
                <a:ln>
                  <a:noFill/>
                </a:ln>
                <a:solidFill>
                  <a:srgbClr val="0057B7"/>
                </a:solidFill>
                <a:effectLst/>
                <a:uLnTx/>
                <a:uFillTx/>
                <a:ea typeface="+mn-ea"/>
                <a:cs typeface="+mn-cs"/>
              </a:rPr>
            </a:br>
            <a:r>
              <a:rPr kumimoji="0" lang="en-US" sz="1200" b="0" i="0" u="none" strike="noStrike" kern="1200" cap="none" spc="0" normalizeH="0" baseline="0" noProof="0">
                <a:ln>
                  <a:noFill/>
                </a:ln>
                <a:solidFill>
                  <a:srgbClr val="0057B7"/>
                </a:solidFill>
                <a:effectLst/>
                <a:uLnTx/>
                <a:uFillTx/>
                <a:ea typeface="+mn-ea"/>
                <a:cs typeface="+mn-cs"/>
              </a:rPr>
              <a:t>TTY:  1-888-232-6348    </a:t>
            </a:r>
            <a:r>
              <a:rPr kumimoji="0" lang="en-US" sz="1200" b="0" i="0" u="none" strike="noStrike" kern="1200" cap="none" spc="0" normalizeH="0" baseline="0" noProof="0">
                <a:ln>
                  <a:noFill/>
                </a:ln>
                <a:solidFill>
                  <a:srgbClr val="0057B7"/>
                </a:solidFill>
                <a:effectLst/>
                <a:uLnTx/>
                <a:uFillTx/>
                <a:ea typeface="+mn-ea"/>
                <a:cs typeface="+mn-cs"/>
                <a:hlinkClick r:id="rId15" tooltip="cdc.gov"/>
              </a:rPr>
              <a:t>cdc.gov</a:t>
            </a:r>
            <a:endParaRPr kumimoji="0" lang="en-US" sz="1200" b="0" i="0" u="none" strike="noStrike" kern="1200" cap="none" spc="0" normalizeH="0" baseline="0" noProof="0">
              <a:ln>
                <a:noFill/>
              </a:ln>
              <a:solidFill>
                <a:srgbClr val="0057B7"/>
              </a:solidFill>
              <a:effectLst/>
              <a:uLnTx/>
              <a:uFillTx/>
              <a:ea typeface="+mn-ea"/>
              <a:cs typeface="+mn-cs"/>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7B7"/>
                </a:solidFill>
                <a:effectLst/>
                <a:uLnTx/>
                <a:uFillTx/>
                <a:ea typeface="+mn-ea"/>
                <a:cs typeface="+mn-cs"/>
              </a:rPr>
              <a:t>Follow us on X (Twitter) @CDCgov &amp; @CDCEnvironment</a:t>
            </a:r>
          </a:p>
          <a:p>
            <a:pPr marL="0" marR="0" lvl="0" indent="0" algn="l" defTabSz="914400" rtl="0" eaLnBrk="0" fontAlgn="base" latinLnBrk="0" hangingPunct="0">
              <a:lnSpc>
                <a:spcPct val="100000"/>
              </a:lnSpc>
              <a:spcBef>
                <a:spcPts val="0"/>
              </a:spcBef>
              <a:spcAft>
                <a:spcPts val="0"/>
              </a:spcAft>
              <a:buClrTx/>
              <a:buSzTx/>
              <a:buFontTx/>
              <a:buNone/>
              <a:tabLst/>
              <a:defRPr/>
            </a:pPr>
            <a:br>
              <a:rPr kumimoji="0" lang="en-US" sz="1200" b="0" i="0" u="none" strike="noStrike" kern="1200" cap="none" spc="0" normalizeH="0" baseline="0" noProof="0">
                <a:ln>
                  <a:noFill/>
                </a:ln>
                <a:solidFill>
                  <a:srgbClr val="0057B7"/>
                </a:solidFill>
                <a:effectLst/>
                <a:uLnTx/>
                <a:uFillTx/>
                <a:ea typeface="+mn-ea"/>
                <a:cs typeface="+mn-cs"/>
              </a:rPr>
            </a:br>
            <a:r>
              <a:rPr kumimoji="0" lang="en-US" sz="1200" b="0" i="0" u="none" strike="noStrike" kern="1200" cap="none" spc="0" normalizeH="0" baseline="0" noProof="0">
                <a:ln>
                  <a:noFill/>
                </a:ln>
                <a:solidFill>
                  <a:srgbClr val="000000"/>
                </a:solidFill>
                <a:effectLst/>
                <a:uLnTx/>
                <a:uFillTx/>
                <a:ea typeface="+mn-ea"/>
                <a:cs typeface="+mn-cs"/>
              </a:rPr>
              <a:t>The findings and conclusions in this report are those of the authors and do not necessarily represent the official position of the U. S. Centers for Disease Control and Prevention.</a:t>
            </a:r>
          </a:p>
          <a:p>
            <a:pPr marL="0" marR="0" lvl="0" indent="0" algn="l" defTabSz="914400" rtl="0" eaLnBrk="0" fontAlgn="base" latinLnBrk="0" hangingPunct="0">
              <a:lnSpc>
                <a:spcPts val="2000"/>
              </a:lnSpc>
              <a:spcBef>
                <a:spcPct val="20000"/>
              </a:spcBef>
              <a:spcAft>
                <a:spcPct val="0"/>
              </a:spcAft>
              <a:buClr>
                <a:srgbClr val="E25423"/>
              </a:buClr>
              <a:buSzTx/>
              <a:buFont typeface="Arial" panose="020B0604020202020204" pitchFamily="34" charset="0"/>
              <a:buNone/>
              <a:tabLst/>
              <a:defRPr/>
            </a:pPr>
            <a:endParaRPr kumimoji="0" lang="en-US" sz="1800" b="0" i="0" u="none" strike="noStrike" kern="1200" cap="none" spc="0" normalizeH="0" baseline="0" noProof="0">
              <a:ln>
                <a:noFill/>
              </a:ln>
              <a:solidFill>
                <a:srgbClr val="1D1D1D"/>
              </a:solidFill>
              <a:effectLst/>
              <a:uLnTx/>
              <a:uFillTx/>
              <a:ea typeface="+mn-ea"/>
              <a:cs typeface="+mn-cs"/>
            </a:endParaRPr>
          </a:p>
        </p:txBody>
      </p:sp>
    </p:spTree>
    <p:extLst>
      <p:ext uri="{BB962C8B-B14F-4D97-AF65-F5344CB8AC3E}">
        <p14:creationId xmlns:p14="http://schemas.microsoft.com/office/powerpoint/2010/main" val="122207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E2E3-C22F-127E-6AC2-53C7F9CFFA22}"/>
              </a:ext>
            </a:extLst>
          </p:cNvPr>
          <p:cNvSpPr>
            <a:spLocks noGrp="1"/>
          </p:cNvSpPr>
          <p:nvPr>
            <p:ph type="title"/>
          </p:nvPr>
        </p:nvSpPr>
        <p:spPr/>
        <p:txBody>
          <a:bodyPr lIns="91440" tIns="45720" rIns="91440" bIns="45720" anchor="b"/>
          <a:lstStyle/>
          <a:p>
            <a:r>
              <a:rPr lang="en-US">
                <a:ea typeface="Calibri"/>
                <a:cs typeface="Calibri"/>
              </a:rPr>
              <a:t>Appendix: Accompanying Text</a:t>
            </a:r>
          </a:p>
        </p:txBody>
      </p:sp>
    </p:spTree>
    <p:extLst>
      <p:ext uri="{BB962C8B-B14F-4D97-AF65-F5344CB8AC3E}">
        <p14:creationId xmlns:p14="http://schemas.microsoft.com/office/powerpoint/2010/main" val="36203824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D000-D3AD-31D3-ABFD-5BC17D70B512}"/>
              </a:ext>
            </a:extLst>
          </p:cNvPr>
          <p:cNvSpPr>
            <a:spLocks noGrp="1"/>
          </p:cNvSpPr>
          <p:nvPr>
            <p:ph type="title"/>
          </p:nvPr>
        </p:nvSpPr>
        <p:spPr/>
        <p:txBody>
          <a:bodyPr lIns="91440" tIns="45720" rIns="91440" bIns="45720" anchor="b"/>
          <a:lstStyle/>
          <a:p>
            <a:r>
              <a:rPr lang="en-US">
                <a:ea typeface="Calibri"/>
                <a:cs typeface="Calibri"/>
              </a:rPr>
              <a:t>Case Notification Minimal Data Necessary (MDN) for Public Health Emergency Response Updates </a:t>
            </a:r>
            <a:endParaRPr lang="en-US"/>
          </a:p>
        </p:txBody>
      </p:sp>
    </p:spTree>
    <p:extLst>
      <p:ext uri="{BB962C8B-B14F-4D97-AF65-F5344CB8AC3E}">
        <p14:creationId xmlns:p14="http://schemas.microsoft.com/office/powerpoint/2010/main" val="355045762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2ABBB-8853-2EAE-B531-B2778A02FF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A53406-0AC1-2994-540A-915B82D6771D}"/>
              </a:ext>
            </a:extLst>
          </p:cNvPr>
          <p:cNvSpPr>
            <a:spLocks noGrp="1"/>
          </p:cNvSpPr>
          <p:nvPr>
            <p:ph type="title"/>
          </p:nvPr>
        </p:nvSpPr>
        <p:spPr>
          <a:xfrm>
            <a:off x="609600" y="145484"/>
            <a:ext cx="10972800" cy="1143000"/>
          </a:xfrm>
        </p:spPr>
        <p:txBody>
          <a:bodyPr lIns="91440" tIns="45720" rIns="91440" bIns="45720" anchor="b"/>
          <a:lstStyle/>
          <a:p>
            <a:r>
              <a:rPr lang="en-US" sz="3700" dirty="0">
                <a:ea typeface="Calibri"/>
                <a:cs typeface="Calibri"/>
              </a:rPr>
              <a:t>Accompanying Text for Slide 4</a:t>
            </a:r>
            <a:br>
              <a:rPr lang="en-US" sz="3700" dirty="0">
                <a:ea typeface="Calibri"/>
                <a:cs typeface="Calibri"/>
              </a:rPr>
            </a:br>
            <a:r>
              <a:rPr lang="en-US" sz="2000" b="0" dirty="0">
                <a:solidFill>
                  <a:srgbClr val="011A59"/>
                </a:solidFill>
                <a:ea typeface="Calibri"/>
                <a:cs typeface="Calibri"/>
              </a:rPr>
              <a:t>(Section 508 compliant text version)</a:t>
            </a:r>
            <a:endParaRPr lang="en-US" sz="2000" dirty="0"/>
          </a:p>
        </p:txBody>
      </p:sp>
      <p:sp>
        <p:nvSpPr>
          <p:cNvPr id="2" name="Text Placeholder 1">
            <a:extLst>
              <a:ext uri="{FF2B5EF4-FFF2-40B4-BE49-F238E27FC236}">
                <a16:creationId xmlns:a16="http://schemas.microsoft.com/office/drawing/2014/main" id="{BA8C39A5-3480-9C41-4D2B-6CD2860C0559}"/>
              </a:ext>
            </a:extLst>
          </p:cNvPr>
          <p:cNvSpPr>
            <a:spLocks noGrp="1"/>
          </p:cNvSpPr>
          <p:nvPr>
            <p:ph type="body" sz="quarter" idx="10"/>
          </p:nvPr>
        </p:nvSpPr>
        <p:spPr>
          <a:xfrm>
            <a:off x="609600" y="1340766"/>
            <a:ext cx="10972800" cy="4176467"/>
          </a:xfrm>
        </p:spPr>
        <p:txBody>
          <a:bodyPr/>
          <a:lstStyle/>
          <a:p>
            <a:pPr marL="304165" indent="-304165"/>
            <a:r>
              <a:rPr lang="en-US" sz="2670" b="0" dirty="0">
                <a:solidFill>
                  <a:srgbClr val="000000"/>
                </a:solidFill>
                <a:ea typeface="Calibri"/>
                <a:cs typeface="Calibri"/>
              </a:rPr>
              <a:t>This slide shows three arrows pointing towards the right to signify three stages. In the first stage, which is where we previously were in our progress, responses use variety of data standards and generic v2 sent for routine. In the middle arrow, which signifies where we currently are in progress, responses transition to use MDN and generic v2 sent for routine. The arrow on the right side of the slide is our future direction, where generic v3 is used for response and routine notification</a:t>
            </a:r>
          </a:p>
          <a:p>
            <a:pPr marL="304165" indent="-304165"/>
            <a:r>
              <a:rPr lang="en-US" sz="2670" b="0" dirty="0">
                <a:solidFill>
                  <a:srgbClr val="000000"/>
                </a:solidFill>
                <a:ea typeface="Calibri"/>
                <a:cs typeface="Calibri"/>
              </a:rPr>
              <a:t>The middle arrow is within a blue box, indicating that we’re in a transition period focused on improving response readiness. Emergency responses will transition to using the Case Notification MDN. Routine data continues to be sent using Generic v2 HL7 messages, NETSS, NBS master message, and Generic v1. Standards used for response and routine are still separate.</a:t>
            </a:r>
          </a:p>
          <a:p>
            <a:pPr marL="0" indent="0">
              <a:buNone/>
            </a:pPr>
            <a:r>
              <a:rPr lang="en-US" sz="2400" b="0" dirty="0">
                <a:solidFill>
                  <a:srgbClr val="000000"/>
                </a:solidFill>
                <a:ea typeface="Calibri"/>
                <a:cs typeface="Calibri"/>
                <a:hlinkClick r:id="rId2" action="ppaction://hlinksldjump"/>
              </a:rPr>
              <a:t>Return to relevant slide</a:t>
            </a:r>
            <a:endParaRPr lang="en-US" sz="2400" b="0" dirty="0">
              <a:solidFill>
                <a:srgbClr val="000000"/>
              </a:solidFill>
              <a:ea typeface="Calibri"/>
              <a:cs typeface="Calibri"/>
            </a:endParaRPr>
          </a:p>
        </p:txBody>
      </p:sp>
      <p:sp>
        <p:nvSpPr>
          <p:cNvPr id="3" name="Slide Number Placeholder 10">
            <a:extLst>
              <a:ext uri="{FF2B5EF4-FFF2-40B4-BE49-F238E27FC236}">
                <a16:creationId xmlns:a16="http://schemas.microsoft.com/office/drawing/2014/main" id="{6EA86B86-9D35-E571-FE73-4F88ECDD1D9E}"/>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30</a:t>
            </a:fld>
            <a:endParaRPr lang="en-US">
              <a:latin typeface="Myriad Web Pro"/>
            </a:endParaRPr>
          </a:p>
        </p:txBody>
      </p:sp>
    </p:spTree>
    <p:extLst>
      <p:ext uri="{BB962C8B-B14F-4D97-AF65-F5344CB8AC3E}">
        <p14:creationId xmlns:p14="http://schemas.microsoft.com/office/powerpoint/2010/main" val="416971802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58C5A-DADB-449D-BCD5-336C8A1210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9CE0EA-2EB2-9DE4-E926-08EE31260181}"/>
              </a:ext>
            </a:extLst>
          </p:cNvPr>
          <p:cNvSpPr>
            <a:spLocks noGrp="1"/>
          </p:cNvSpPr>
          <p:nvPr>
            <p:ph type="title"/>
          </p:nvPr>
        </p:nvSpPr>
        <p:spPr/>
        <p:txBody>
          <a:bodyPr lIns="91440" tIns="45720" rIns="91440" bIns="45720" anchor="b"/>
          <a:lstStyle/>
          <a:p>
            <a:r>
              <a:rPr lang="en-US" sz="3700">
                <a:ea typeface="Calibri"/>
                <a:cs typeface="Calibri"/>
              </a:rPr>
              <a:t>Accompanying Text for Slide 11</a:t>
            </a:r>
            <a:br>
              <a:rPr lang="en-US" sz="3700">
                <a:ea typeface="Calibri"/>
                <a:cs typeface="Calibri"/>
              </a:rPr>
            </a:br>
            <a:r>
              <a:rPr lang="en-US" sz="2000" b="0">
                <a:solidFill>
                  <a:srgbClr val="011A59"/>
                </a:solidFill>
                <a:ea typeface="Calibri"/>
                <a:cs typeface="Calibri"/>
              </a:rPr>
              <a:t>(Section 508 compliant text version)</a:t>
            </a:r>
            <a:endParaRPr lang="en-US" sz="2000">
              <a:ea typeface="Calibri"/>
              <a:cs typeface="Calibri"/>
            </a:endParaRPr>
          </a:p>
        </p:txBody>
      </p:sp>
      <p:sp>
        <p:nvSpPr>
          <p:cNvPr id="2" name="Text Placeholder 1">
            <a:extLst>
              <a:ext uri="{FF2B5EF4-FFF2-40B4-BE49-F238E27FC236}">
                <a16:creationId xmlns:a16="http://schemas.microsoft.com/office/drawing/2014/main" id="{6CD42BFF-4C6F-F763-9D6B-7A19CEB64284}"/>
              </a:ext>
            </a:extLst>
          </p:cNvPr>
          <p:cNvSpPr>
            <a:spLocks noGrp="1"/>
          </p:cNvSpPr>
          <p:nvPr>
            <p:ph type="body" sz="quarter" idx="10"/>
          </p:nvPr>
        </p:nvSpPr>
        <p:spPr/>
        <p:txBody>
          <a:bodyPr/>
          <a:lstStyle/>
          <a:p>
            <a:pPr marL="304165" indent="-304165"/>
            <a:r>
              <a:rPr lang="en-US" sz="2670" b="0" dirty="0">
                <a:ea typeface="Calibri" panose="020F0502020204030204" pitchFamily="34" charset="0"/>
                <a:cs typeface="Calibri" panose="020F0502020204030204" pitchFamily="34" charset="0"/>
              </a:rPr>
              <a:t>The current state of NNDSS Case Notification is that we have a Generic v2 Message Mapping Guide (MMG) that is sent in addition to condition-specific guides, but condition-specific guides are typically developed independent of one another. The image shows Generic v2 linked to four separate, condition-specific guides titled Condition-specific guide A, Condition-specific guide B, Condition-specific guide C, and Condition-specific guide D to demonstrate the Generic v2 is linked to each condition-specific guide but the condition-specific guides are not linked together. </a:t>
            </a:r>
            <a:endParaRPr lang="en-US" sz="2670" dirty="0">
              <a:ea typeface="Calibri" panose="020F0502020204030204" pitchFamily="34" charset="0"/>
              <a:cs typeface="Calibri" panose="020F0502020204030204" pitchFamily="34" charset="0"/>
            </a:endParaRPr>
          </a:p>
          <a:p>
            <a:pPr marL="0" indent="0">
              <a:buNone/>
            </a:pPr>
            <a:endParaRPr lang="en-US" sz="2650" b="0" dirty="0">
              <a:latin typeface=""/>
              <a:ea typeface="Calibri"/>
              <a:cs typeface="Calibri"/>
            </a:endParaRPr>
          </a:p>
          <a:p>
            <a:pPr marL="0" indent="0">
              <a:buNone/>
            </a:pPr>
            <a:r>
              <a:rPr lang="en-US" sz="2400" b="0" dirty="0">
                <a:latin typeface=""/>
                <a:ea typeface="Calibri"/>
                <a:cs typeface="Calibri"/>
                <a:hlinkClick r:id="rId2" action="ppaction://hlinksldjump"/>
              </a:rPr>
              <a:t>Return to relevant slide</a:t>
            </a:r>
            <a:endParaRPr lang="en-US" sz="2400" b="0" dirty="0">
              <a:latin typeface=""/>
              <a:ea typeface="Calibri"/>
              <a:cs typeface="Calibri"/>
            </a:endParaRPr>
          </a:p>
        </p:txBody>
      </p:sp>
      <p:sp>
        <p:nvSpPr>
          <p:cNvPr id="3" name="Slide Number Placeholder 10">
            <a:extLst>
              <a:ext uri="{FF2B5EF4-FFF2-40B4-BE49-F238E27FC236}">
                <a16:creationId xmlns:a16="http://schemas.microsoft.com/office/drawing/2014/main" id="{69EE4CFC-B7E4-E18B-DAF1-785C46048891}"/>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31</a:t>
            </a:fld>
            <a:endParaRPr lang="en-US">
              <a:latin typeface="Myriad Web Pro"/>
            </a:endParaRPr>
          </a:p>
        </p:txBody>
      </p:sp>
    </p:spTree>
    <p:extLst>
      <p:ext uri="{BB962C8B-B14F-4D97-AF65-F5344CB8AC3E}">
        <p14:creationId xmlns:p14="http://schemas.microsoft.com/office/powerpoint/2010/main" val="22313606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BBD0A-8605-DD4A-1259-EFAFDA4963B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588657F-8801-003C-0F51-7A42EA876051}"/>
              </a:ext>
            </a:extLst>
          </p:cNvPr>
          <p:cNvSpPr>
            <a:spLocks noGrp="1"/>
          </p:cNvSpPr>
          <p:nvPr>
            <p:ph type="title"/>
          </p:nvPr>
        </p:nvSpPr>
        <p:spPr/>
        <p:txBody>
          <a:bodyPr lIns="91440" tIns="45720" rIns="91440" bIns="45720" anchor="b"/>
          <a:lstStyle/>
          <a:p>
            <a:r>
              <a:rPr lang="en-US" sz="3700">
                <a:ea typeface="Calibri"/>
                <a:cs typeface="Calibri"/>
              </a:rPr>
              <a:t>Accompanying Text for Slide 15</a:t>
            </a:r>
            <a:br>
              <a:rPr lang="en-US" sz="3700">
                <a:ea typeface="Calibri"/>
                <a:cs typeface="Calibri"/>
              </a:rPr>
            </a:br>
            <a:r>
              <a:rPr lang="en-US" sz="2000" b="0">
                <a:solidFill>
                  <a:srgbClr val="011A59"/>
                </a:solidFill>
                <a:ea typeface="Calibri"/>
                <a:cs typeface="Calibri"/>
              </a:rPr>
              <a:t>(Section 508 compliant text version)</a:t>
            </a:r>
            <a:endParaRPr lang="en-US" sz="2000">
              <a:ea typeface="Calibri"/>
              <a:cs typeface="Calibri"/>
            </a:endParaRPr>
          </a:p>
        </p:txBody>
      </p:sp>
      <p:sp>
        <p:nvSpPr>
          <p:cNvPr id="2" name="Text Placeholder 1">
            <a:extLst>
              <a:ext uri="{FF2B5EF4-FFF2-40B4-BE49-F238E27FC236}">
                <a16:creationId xmlns:a16="http://schemas.microsoft.com/office/drawing/2014/main" id="{F7356719-E315-04BD-666D-231E9B1A9261}"/>
              </a:ext>
            </a:extLst>
          </p:cNvPr>
          <p:cNvSpPr>
            <a:spLocks noGrp="1"/>
          </p:cNvSpPr>
          <p:nvPr>
            <p:ph type="body" sz="quarter" idx="10"/>
          </p:nvPr>
        </p:nvSpPr>
        <p:spPr/>
        <p:txBody>
          <a:bodyPr/>
          <a:lstStyle/>
          <a:p>
            <a:pPr marL="304165" indent="-304165"/>
            <a:r>
              <a:rPr lang="en-US" sz="2670" b="0" dirty="0">
                <a:ea typeface="Calibri"/>
                <a:cs typeface="Calibri"/>
              </a:rPr>
              <a:t>Displayed on the screen are the four data elements routinely captured for the exposures data class within Generic v3. They are Exposure, Exposure Indicator, First Date of Exposure, and Last Date of Exposure.</a:t>
            </a:r>
          </a:p>
          <a:p>
            <a:pPr marL="304165" indent="-304165"/>
            <a:endParaRPr lang="en-US" sz="2670" b="0" dirty="0">
              <a:ea typeface="Calibri"/>
              <a:cs typeface="Calibri"/>
            </a:endParaRPr>
          </a:p>
          <a:p>
            <a:pPr marL="304165" indent="-304165"/>
            <a:r>
              <a:rPr lang="en-US" sz="2670" b="0" dirty="0">
                <a:ea typeface="Calibri"/>
                <a:cs typeface="Calibri"/>
              </a:rPr>
              <a:t>The data element description of Exposure is partially bolded to draw attention to the start of the description, which says, “Within Exposure Window,” the part of the description to be tailored to the specific conditions. </a:t>
            </a:r>
          </a:p>
          <a:p>
            <a:pPr marL="0" indent="0">
              <a:buNone/>
            </a:pPr>
            <a:endParaRPr lang="en-US" sz="2650" b="0" dirty="0">
              <a:ea typeface="Calibri"/>
              <a:cs typeface="Calibri"/>
            </a:endParaRPr>
          </a:p>
          <a:p>
            <a:pPr marL="0" indent="0">
              <a:buNone/>
            </a:pPr>
            <a:r>
              <a:rPr lang="en-US" sz="2400" b="0" dirty="0">
                <a:ea typeface="Calibri"/>
                <a:cs typeface="Calibri"/>
                <a:hlinkClick r:id="rId2" action="ppaction://hlinksldjump"/>
              </a:rPr>
              <a:t>Return to relevant slide</a:t>
            </a:r>
            <a:endParaRPr lang="en-US" sz="2400" b="0" dirty="0">
              <a:ea typeface="Calibri"/>
              <a:cs typeface="Calibri"/>
            </a:endParaRPr>
          </a:p>
        </p:txBody>
      </p:sp>
      <p:sp>
        <p:nvSpPr>
          <p:cNvPr id="3" name="Slide Number Placeholder 10">
            <a:extLst>
              <a:ext uri="{FF2B5EF4-FFF2-40B4-BE49-F238E27FC236}">
                <a16:creationId xmlns:a16="http://schemas.microsoft.com/office/drawing/2014/main" id="{5678EAA3-8D40-DB58-AAC5-4C7F0226E9B4}"/>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32</a:t>
            </a:fld>
            <a:endParaRPr lang="en-US">
              <a:latin typeface="Myriad Web Pro"/>
            </a:endParaRPr>
          </a:p>
        </p:txBody>
      </p:sp>
    </p:spTree>
    <p:extLst>
      <p:ext uri="{BB962C8B-B14F-4D97-AF65-F5344CB8AC3E}">
        <p14:creationId xmlns:p14="http://schemas.microsoft.com/office/powerpoint/2010/main" val="1760437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6F1AB-F28F-CF83-3533-5CE72731F990}"/>
              </a:ext>
              <a:ext uri="{C183D7F6-B498-43B3-948B-1728B52AA6E4}">
                <adec:decorative xmlns:adec="http://schemas.microsoft.com/office/drawing/2017/decorative" val="1"/>
              </a:ext>
            </a:extLst>
          </p:cNvPr>
          <p:cNvSpPr>
            <a:spLocks noGrp="1"/>
          </p:cNvSpPr>
          <p:nvPr>
            <p:ph type="title"/>
          </p:nvPr>
        </p:nvSpPr>
        <p:spPr>
          <a:xfrm>
            <a:off x="678405" y="121406"/>
            <a:ext cx="11324492" cy="1472099"/>
          </a:xfrm>
        </p:spPr>
        <p:txBody>
          <a:bodyPr lIns="121920" tIns="60960" rIns="121920" bIns="60960" anchor="ctr" anchorCtr="0"/>
          <a:lstStyle/>
          <a:p>
            <a:pPr>
              <a:lnSpc>
                <a:spcPct val="100000"/>
              </a:lnSpc>
            </a:pPr>
            <a:r>
              <a:rPr lang="en-US" sz="3730" dirty="0">
                <a:cs typeface="Calibri"/>
              </a:rPr>
              <a:t>Road to Generic v3</a:t>
            </a:r>
          </a:p>
        </p:txBody>
      </p:sp>
      <p:sp>
        <p:nvSpPr>
          <p:cNvPr id="3" name="TextBox 2">
            <a:extLst>
              <a:ext uri="{FF2B5EF4-FFF2-40B4-BE49-F238E27FC236}">
                <a16:creationId xmlns:a16="http://schemas.microsoft.com/office/drawing/2014/main" id="{C172B84E-1691-7718-408A-DA0B0E441B62}"/>
              </a:ext>
              <a:ext uri="{C183D7F6-B498-43B3-948B-1728B52AA6E4}">
                <adec:decorative xmlns:adec="http://schemas.microsoft.com/office/drawing/2017/decorative" val="1"/>
              </a:ext>
            </a:extLst>
          </p:cNvPr>
          <p:cNvSpPr txBox="1"/>
          <p:nvPr/>
        </p:nvSpPr>
        <p:spPr>
          <a:xfrm>
            <a:off x="322410" y="5966386"/>
            <a:ext cx="10959121" cy="584775"/>
          </a:xfrm>
          <a:prstGeom prst="rect">
            <a:avLst/>
          </a:prstGeom>
          <a:noFill/>
        </p:spPr>
        <p:txBody>
          <a:bodyPr wrap="square" rtlCol="0">
            <a:spAutoFit/>
          </a:bodyPr>
          <a:lstStyle/>
          <a:p>
            <a:pPr lvl="1" algn="r"/>
            <a:r>
              <a:rPr lang="en-US" sz="1600" i="1" dirty="0">
                <a:solidFill>
                  <a:srgbClr val="000000"/>
                </a:solidFill>
                <a:latin typeface="Calibri" panose="020F0502020204030204" pitchFamily="34" charset="0"/>
              </a:rPr>
              <a:t>The small circles on the left represent the variety of emergency response systems currently used to send data.                                                                                                                                     </a:t>
            </a:r>
            <a:r>
              <a:rPr lang="en-US" sz="1600" i="1" dirty="0">
                <a:solidFill>
                  <a:srgbClr val="000000"/>
                </a:solidFill>
                <a:latin typeface="Calibri" panose="020F0502020204030204" pitchFamily="34" charset="0"/>
                <a:hlinkClick r:id="rId3" action="ppaction://hlinksldjump"/>
              </a:rPr>
              <a:t>Section 508 alternative text version available on slide 30</a:t>
            </a:r>
            <a:r>
              <a:rPr lang="en-US" sz="1600" i="1" dirty="0">
                <a:solidFill>
                  <a:srgbClr val="000000"/>
                </a:solidFill>
                <a:latin typeface="Calibri" panose="020F0502020204030204" pitchFamily="34" charset="0"/>
              </a:rPr>
              <a:t> </a:t>
            </a:r>
          </a:p>
        </p:txBody>
      </p:sp>
      <p:sp>
        <p:nvSpPr>
          <p:cNvPr id="21" name="Rectangle 20">
            <a:extLst>
              <a:ext uri="{FF2B5EF4-FFF2-40B4-BE49-F238E27FC236}">
                <a16:creationId xmlns:a16="http://schemas.microsoft.com/office/drawing/2014/main" id="{DA74CE42-F6D2-DD60-123F-44AF5C8AB9EE}"/>
              </a:ext>
              <a:ext uri="{C183D7F6-B498-43B3-948B-1728B52AA6E4}">
                <adec:decorative xmlns:adec="http://schemas.microsoft.com/office/drawing/2017/decorative" val="1"/>
              </a:ext>
            </a:extLst>
          </p:cNvPr>
          <p:cNvSpPr/>
          <p:nvPr/>
        </p:nvSpPr>
        <p:spPr>
          <a:xfrm>
            <a:off x="4223083" y="1981768"/>
            <a:ext cx="3575220" cy="3704193"/>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descr="Three arrows describing past, present, and future state for the case modernization roadmap. ">
            <a:extLst>
              <a:ext uri="{FF2B5EF4-FFF2-40B4-BE49-F238E27FC236}">
                <a16:creationId xmlns:a16="http://schemas.microsoft.com/office/drawing/2014/main" id="{2B0A609E-6867-5F61-6D5C-2F0DB0C9BF0A}"/>
              </a:ext>
            </a:extLst>
          </p:cNvPr>
          <p:cNvGrpSpPr/>
          <p:nvPr/>
        </p:nvGrpSpPr>
        <p:grpSpPr>
          <a:xfrm>
            <a:off x="659201" y="1480842"/>
            <a:ext cx="10873597" cy="4205119"/>
            <a:chOff x="636405" y="1480843"/>
            <a:chExt cx="10873597" cy="4205119"/>
          </a:xfrm>
        </p:grpSpPr>
        <p:sp>
          <p:nvSpPr>
            <p:cNvPr id="7" name="Freeform: Shape 6">
              <a:extLst>
                <a:ext uri="{FF2B5EF4-FFF2-40B4-BE49-F238E27FC236}">
                  <a16:creationId xmlns:a16="http://schemas.microsoft.com/office/drawing/2014/main" id="{DCEE4D34-0393-99DC-C09D-4CEB3644DA14}"/>
                </a:ext>
                <a:ext uri="{C183D7F6-B498-43B3-948B-1728B52AA6E4}">
                  <adec:decorative xmlns:adec="http://schemas.microsoft.com/office/drawing/2017/decorative" val="1"/>
                </a:ext>
              </a:extLst>
            </p:cNvPr>
            <p:cNvSpPr/>
            <p:nvPr/>
          </p:nvSpPr>
          <p:spPr>
            <a:xfrm>
              <a:off x="1346384" y="2186049"/>
              <a:ext cx="2910833" cy="3499913"/>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lvl="0" algn="ctr" defTabSz="755650">
                <a:lnSpc>
                  <a:spcPct val="90000"/>
                </a:lnSpc>
                <a:spcBef>
                  <a:spcPct val="0"/>
                </a:spcBef>
                <a:spcAft>
                  <a:spcPct val="35000"/>
                </a:spcAft>
              </a:pPr>
              <a:endParaRPr lang="en-US" sz="1700" dirty="0">
                <a:solidFill>
                  <a:srgbClr val="000000"/>
                </a:solidFill>
              </a:endParaRPr>
            </a:p>
            <a:p>
              <a:pPr algn="ctr" defTabSz="755650">
                <a:lnSpc>
                  <a:spcPct val="90000"/>
                </a:lnSpc>
                <a:spcBef>
                  <a:spcPct val="0"/>
                </a:spcBef>
                <a:spcAft>
                  <a:spcPct val="35000"/>
                </a:spcAft>
              </a:pPr>
              <a:r>
                <a:rPr lang="en-US" sz="1700" dirty="0">
                  <a:solidFill>
                    <a:srgbClr val="000000"/>
                  </a:solidFill>
                </a:rPr>
                <a:t>Responses use variety of data standards</a:t>
              </a:r>
            </a:p>
            <a:p>
              <a:pPr lvl="0" algn="ctr" defTabSz="755650">
                <a:lnSpc>
                  <a:spcPct val="90000"/>
                </a:lnSpc>
                <a:spcBef>
                  <a:spcPct val="0"/>
                </a:spcBef>
                <a:spcAft>
                  <a:spcPct val="35000"/>
                </a:spcAft>
              </a:pPr>
              <a:endParaRPr lang="en-US" sz="1700" dirty="0">
                <a:solidFill>
                  <a:srgbClr val="000000"/>
                </a:solidFill>
              </a:endParaRPr>
            </a:p>
            <a:p>
              <a:pPr lvl="0" algn="ctr" defTabSz="755650">
                <a:lnSpc>
                  <a:spcPct val="90000"/>
                </a:lnSpc>
                <a:spcBef>
                  <a:spcPct val="0"/>
                </a:spcBef>
                <a:spcAft>
                  <a:spcPct val="35000"/>
                </a:spcAft>
              </a:pPr>
              <a:r>
                <a:rPr lang="en-US" sz="1700" dirty="0">
                  <a:solidFill>
                    <a:srgbClr val="000000"/>
                  </a:solidFill>
                </a:rPr>
                <a:t>Generic v2 sent for routine</a:t>
              </a:r>
              <a:endParaRPr lang="en-US" sz="1700" kern="1200" dirty="0">
                <a:solidFill>
                  <a:srgbClr val="000000"/>
                </a:solidFill>
              </a:endParaRPr>
            </a:p>
          </p:txBody>
        </p:sp>
        <p:grpSp>
          <p:nvGrpSpPr>
            <p:cNvPr id="5" name="Group 4">
              <a:extLst>
                <a:ext uri="{FF2B5EF4-FFF2-40B4-BE49-F238E27FC236}">
                  <a16:creationId xmlns:a16="http://schemas.microsoft.com/office/drawing/2014/main" id="{3CCB970F-3BE9-E1A7-930C-D826F8FEF59F}"/>
                </a:ext>
                <a:ext uri="{C183D7F6-B498-43B3-948B-1728B52AA6E4}">
                  <adec:decorative xmlns:adec="http://schemas.microsoft.com/office/drawing/2017/decorative" val="1"/>
                </a:ext>
              </a:extLst>
            </p:cNvPr>
            <p:cNvGrpSpPr/>
            <p:nvPr/>
          </p:nvGrpSpPr>
          <p:grpSpPr>
            <a:xfrm>
              <a:off x="636405" y="2525726"/>
              <a:ext cx="1314943" cy="1328672"/>
              <a:chOff x="636405" y="2525726"/>
              <a:chExt cx="1314943" cy="1328672"/>
            </a:xfrm>
          </p:grpSpPr>
          <p:sp>
            <p:nvSpPr>
              <p:cNvPr id="15" name="Freeform: Shape 14" descr="small blue circle">
                <a:extLst>
                  <a:ext uri="{FF2B5EF4-FFF2-40B4-BE49-F238E27FC236}">
                    <a16:creationId xmlns:a16="http://schemas.microsoft.com/office/drawing/2014/main" id="{CEFE3174-931B-32D3-5E58-73B779A02BA8}"/>
                  </a:ext>
                </a:extLst>
              </p:cNvPr>
              <p:cNvSpPr/>
              <p:nvPr/>
            </p:nvSpPr>
            <p:spPr>
              <a:xfrm>
                <a:off x="967145" y="2525726"/>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nvGrpSpPr>
              <p:cNvPr id="4" name="Group 3">
                <a:extLst>
                  <a:ext uri="{FF2B5EF4-FFF2-40B4-BE49-F238E27FC236}">
                    <a16:creationId xmlns:a16="http://schemas.microsoft.com/office/drawing/2014/main" id="{526EF003-FB40-3432-5F97-DB387F2DFAD6}"/>
                  </a:ext>
                </a:extLst>
              </p:cNvPr>
              <p:cNvGrpSpPr/>
              <p:nvPr/>
            </p:nvGrpSpPr>
            <p:grpSpPr>
              <a:xfrm>
                <a:off x="636405" y="2696930"/>
                <a:ext cx="1314943" cy="1157468"/>
                <a:chOff x="636405" y="2696930"/>
                <a:chExt cx="1314943" cy="1157468"/>
              </a:xfrm>
            </p:grpSpPr>
            <p:sp>
              <p:nvSpPr>
                <p:cNvPr id="20" name="Freeform: Shape 19" descr="small blue circle">
                  <a:extLst>
                    <a:ext uri="{FF2B5EF4-FFF2-40B4-BE49-F238E27FC236}">
                      <a16:creationId xmlns:a16="http://schemas.microsoft.com/office/drawing/2014/main" id="{AE6BBA62-0EA4-0C44-5A9B-25BDEB9420AB}"/>
                    </a:ext>
                  </a:extLst>
                </p:cNvPr>
                <p:cNvSpPr/>
                <p:nvPr/>
              </p:nvSpPr>
              <p:spPr>
                <a:xfrm>
                  <a:off x="1283262" y="2696930"/>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8" name="Freeform: Shape 17" descr="small blue circle">
                  <a:extLst>
                    <a:ext uri="{FF2B5EF4-FFF2-40B4-BE49-F238E27FC236}">
                      <a16:creationId xmlns:a16="http://schemas.microsoft.com/office/drawing/2014/main" id="{7A2F9BD2-DD62-2052-D869-DE0BC48C8275}"/>
                    </a:ext>
                  </a:extLst>
                </p:cNvPr>
                <p:cNvSpPr/>
                <p:nvPr/>
              </p:nvSpPr>
              <p:spPr>
                <a:xfrm>
                  <a:off x="1347844" y="301716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9" name="Freeform: Shape 18" descr="small blue circle">
                  <a:extLst>
                    <a:ext uri="{FF2B5EF4-FFF2-40B4-BE49-F238E27FC236}">
                      <a16:creationId xmlns:a16="http://schemas.microsoft.com/office/drawing/2014/main" id="{AA40CF4A-AB8A-0E71-F9CC-BF87C58281F2}"/>
                    </a:ext>
                  </a:extLst>
                </p:cNvPr>
                <p:cNvSpPr/>
                <p:nvPr/>
              </p:nvSpPr>
              <p:spPr>
                <a:xfrm>
                  <a:off x="1078468" y="325089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7" name="Freeform: Shape 16" descr="small blue circle">
                  <a:extLst>
                    <a:ext uri="{FF2B5EF4-FFF2-40B4-BE49-F238E27FC236}">
                      <a16:creationId xmlns:a16="http://schemas.microsoft.com/office/drawing/2014/main" id="{B933318A-6DBB-4D3A-F3A5-C2590F97B237}"/>
                    </a:ext>
                  </a:extLst>
                </p:cNvPr>
                <p:cNvSpPr/>
                <p:nvPr/>
              </p:nvSpPr>
              <p:spPr>
                <a:xfrm>
                  <a:off x="691678" y="312602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sp>
              <p:nvSpPr>
                <p:cNvPr id="16" name="Freeform: Shape 15" descr="small blue circle">
                  <a:extLst>
                    <a:ext uri="{FF2B5EF4-FFF2-40B4-BE49-F238E27FC236}">
                      <a16:creationId xmlns:a16="http://schemas.microsoft.com/office/drawing/2014/main" id="{7A13C24A-8063-CD4D-2E71-3544B38C10F6}"/>
                    </a:ext>
                  </a:extLst>
                </p:cNvPr>
                <p:cNvSpPr/>
                <p:nvPr/>
              </p:nvSpPr>
              <p:spPr>
                <a:xfrm>
                  <a:off x="636405" y="2708964"/>
                  <a:ext cx="603504" cy="603504"/>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endParaRPr lang="en-US" sz="2100" kern="1200"/>
                </a:p>
              </p:txBody>
            </p:sp>
          </p:grpSp>
        </p:grpSp>
        <p:sp>
          <p:nvSpPr>
            <p:cNvPr id="6" name="Freeform: Shape 5">
              <a:extLst>
                <a:ext uri="{FF2B5EF4-FFF2-40B4-BE49-F238E27FC236}">
                  <a16:creationId xmlns:a16="http://schemas.microsoft.com/office/drawing/2014/main" id="{2A3FDFE3-14D2-1C96-B27E-E12B47C8B011}"/>
                </a:ext>
                <a:ext uri="{C183D7F6-B498-43B3-948B-1728B52AA6E4}">
                  <adec:decorative xmlns:adec="http://schemas.microsoft.com/office/drawing/2017/decorative" val="1"/>
                </a:ext>
              </a:extLst>
            </p:cNvPr>
            <p:cNvSpPr/>
            <p:nvPr/>
          </p:nvSpPr>
          <p:spPr>
            <a:xfrm>
              <a:off x="647863" y="3928867"/>
              <a:ext cx="1328773"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kern="1200"/>
                <a:t>Routine data i.e., Generic v2</a:t>
              </a:r>
            </a:p>
          </p:txBody>
        </p:sp>
        <p:sp>
          <p:nvSpPr>
            <p:cNvPr id="22" name="TextBox 21">
              <a:extLst>
                <a:ext uri="{FF2B5EF4-FFF2-40B4-BE49-F238E27FC236}">
                  <a16:creationId xmlns:a16="http://schemas.microsoft.com/office/drawing/2014/main" id="{D16CE88B-AFAA-93EF-8015-F6586A49BAD1}"/>
                </a:ext>
                <a:ext uri="{C183D7F6-B498-43B3-948B-1728B52AA6E4}">
                  <adec:decorative xmlns:adec="http://schemas.microsoft.com/office/drawing/2017/decorative" val="1"/>
                </a:ext>
              </a:extLst>
            </p:cNvPr>
            <p:cNvSpPr txBox="1"/>
            <p:nvPr/>
          </p:nvSpPr>
          <p:spPr>
            <a:xfrm>
              <a:off x="4689229" y="1480843"/>
              <a:ext cx="3700355" cy="461665"/>
            </a:xfrm>
            <a:prstGeom prst="rect">
              <a:avLst/>
            </a:prstGeom>
            <a:noFill/>
          </p:spPr>
          <p:txBody>
            <a:bodyPr wrap="square" rtlCol="0">
              <a:spAutoFit/>
            </a:bodyPr>
            <a:lstStyle/>
            <a:p>
              <a:r>
                <a:rPr lang="en-US" sz="2400" b="1">
                  <a:solidFill>
                    <a:srgbClr val="0070C0"/>
                  </a:solidFill>
                  <a:latin typeface="Calibri" panose="020F0502020204030204" pitchFamily="34" charset="0"/>
                </a:rPr>
                <a:t>Current State</a:t>
              </a:r>
            </a:p>
          </p:txBody>
        </p:sp>
        <p:sp>
          <p:nvSpPr>
            <p:cNvPr id="9" name="Freeform: Shape 8">
              <a:extLst>
                <a:ext uri="{FF2B5EF4-FFF2-40B4-BE49-F238E27FC236}">
                  <a16:creationId xmlns:a16="http://schemas.microsoft.com/office/drawing/2014/main" id="{AABE4F1D-D5F0-EE0C-1AC9-1A9779E5225B}"/>
                </a:ext>
                <a:ext uri="{C183D7F6-B498-43B3-948B-1728B52AA6E4}">
                  <adec:decorative xmlns:adec="http://schemas.microsoft.com/office/drawing/2017/decorative" val="1"/>
                </a:ext>
              </a:extLst>
            </p:cNvPr>
            <p:cNvSpPr/>
            <p:nvPr/>
          </p:nvSpPr>
          <p:spPr>
            <a:xfrm>
              <a:off x="4932027" y="2146787"/>
              <a:ext cx="2821335" cy="3499914"/>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algn="ctr" defTabSz="755650">
                <a:lnSpc>
                  <a:spcPct val="90000"/>
                </a:lnSpc>
                <a:spcBef>
                  <a:spcPct val="0"/>
                </a:spcBef>
                <a:spcAft>
                  <a:spcPct val="35000"/>
                </a:spcAft>
              </a:pPr>
              <a:r>
                <a:rPr lang="en-US" sz="1700" kern="1200" dirty="0">
                  <a:solidFill>
                    <a:srgbClr val="000000"/>
                  </a:solidFill>
                </a:rPr>
                <a:t>Responses transition to use MDN</a:t>
              </a:r>
            </a:p>
            <a:p>
              <a:pPr algn="ctr" defTabSz="755650">
                <a:lnSpc>
                  <a:spcPct val="90000"/>
                </a:lnSpc>
                <a:spcBef>
                  <a:spcPct val="0"/>
                </a:spcBef>
                <a:spcAft>
                  <a:spcPct val="35000"/>
                </a:spcAft>
              </a:pPr>
              <a:endParaRPr lang="en-US" sz="1700" kern="1200" dirty="0">
                <a:solidFill>
                  <a:srgbClr val="000000"/>
                </a:solidFill>
              </a:endParaRPr>
            </a:p>
            <a:p>
              <a:pPr algn="ctr" defTabSz="755650">
                <a:lnSpc>
                  <a:spcPct val="90000"/>
                </a:lnSpc>
                <a:spcBef>
                  <a:spcPct val="0"/>
                </a:spcBef>
                <a:spcAft>
                  <a:spcPct val="35000"/>
                </a:spcAft>
              </a:pPr>
              <a:r>
                <a:rPr lang="en-US" sz="1700" kern="1200" dirty="0">
                  <a:solidFill>
                    <a:srgbClr val="000000"/>
                  </a:solidFill>
                </a:rPr>
                <a:t>  </a:t>
              </a:r>
              <a:r>
                <a:rPr lang="en-US" sz="1700" dirty="0">
                  <a:solidFill>
                    <a:srgbClr val="000000"/>
                  </a:solidFill>
                </a:rPr>
                <a:t>Generic v2 sent for routine</a:t>
              </a:r>
              <a:endParaRPr lang="en-US" sz="1700" kern="1200" dirty="0">
                <a:solidFill>
                  <a:srgbClr val="000000"/>
                </a:solidFill>
              </a:endParaRPr>
            </a:p>
          </p:txBody>
        </p:sp>
        <p:sp>
          <p:nvSpPr>
            <p:cNvPr id="10" name="Freeform: Shape 9">
              <a:extLst>
                <a:ext uri="{FF2B5EF4-FFF2-40B4-BE49-F238E27FC236}">
                  <a16:creationId xmlns:a16="http://schemas.microsoft.com/office/drawing/2014/main" id="{772F75C7-8572-5D31-A8DB-FDDFDD609CA8}"/>
                </a:ext>
                <a:ext uri="{C183D7F6-B498-43B3-948B-1728B52AA6E4}">
                  <adec:decorative xmlns:adec="http://schemas.microsoft.com/office/drawing/2017/decorative" val="1"/>
                </a:ext>
              </a:extLst>
            </p:cNvPr>
            <p:cNvSpPr/>
            <p:nvPr/>
          </p:nvSpPr>
          <p:spPr>
            <a:xfrm>
              <a:off x="4257217" y="2618375"/>
              <a:ext cx="1260507"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sz="2100" kern="1200" dirty="0"/>
                <a:t>MDN</a:t>
              </a:r>
            </a:p>
          </p:txBody>
        </p:sp>
        <p:sp>
          <p:nvSpPr>
            <p:cNvPr id="14" name="Freeform: Shape 13">
              <a:extLst>
                <a:ext uri="{FF2B5EF4-FFF2-40B4-BE49-F238E27FC236}">
                  <a16:creationId xmlns:a16="http://schemas.microsoft.com/office/drawing/2014/main" id="{1B91FB52-6370-F7AA-2481-59435083A3F0}"/>
                </a:ext>
                <a:ext uri="{C183D7F6-B498-43B3-948B-1728B52AA6E4}">
                  <adec:decorative xmlns:adec="http://schemas.microsoft.com/office/drawing/2017/decorative" val="1"/>
                </a:ext>
              </a:extLst>
            </p:cNvPr>
            <p:cNvSpPr/>
            <p:nvPr/>
          </p:nvSpPr>
          <p:spPr>
            <a:xfrm>
              <a:off x="4223083" y="3928867"/>
              <a:ext cx="1328773"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kern="1200"/>
                <a:t>Routine data i.e., Generic v2</a:t>
              </a:r>
            </a:p>
          </p:txBody>
        </p:sp>
        <p:sp>
          <p:nvSpPr>
            <p:cNvPr id="11" name="Freeform: Shape 10">
              <a:extLst>
                <a:ext uri="{FF2B5EF4-FFF2-40B4-BE49-F238E27FC236}">
                  <a16:creationId xmlns:a16="http://schemas.microsoft.com/office/drawing/2014/main" id="{061CCF02-EDCB-E7A7-C2E6-50B8E49FEB16}"/>
                </a:ext>
                <a:ext uri="{C183D7F6-B498-43B3-948B-1728B52AA6E4}">
                  <adec:decorative xmlns:adec="http://schemas.microsoft.com/office/drawing/2017/decorative" val="1"/>
                </a:ext>
              </a:extLst>
            </p:cNvPr>
            <p:cNvSpPr/>
            <p:nvPr/>
          </p:nvSpPr>
          <p:spPr>
            <a:xfrm>
              <a:off x="8645078" y="2760469"/>
              <a:ext cx="2864924" cy="2203684"/>
            </a:xfrm>
            <a:custGeom>
              <a:avLst/>
              <a:gdLst>
                <a:gd name="connsiteX0" fmla="*/ 0 w 2521014"/>
                <a:gd name="connsiteY0" fmla="*/ 330553 h 2203684"/>
                <a:gd name="connsiteX1" fmla="*/ 1419172 w 2521014"/>
                <a:gd name="connsiteY1" fmla="*/ 330553 h 2203684"/>
                <a:gd name="connsiteX2" fmla="*/ 1419172 w 2521014"/>
                <a:gd name="connsiteY2" fmla="*/ 0 h 2203684"/>
                <a:gd name="connsiteX3" fmla="*/ 2521014 w 2521014"/>
                <a:gd name="connsiteY3" fmla="*/ 1101842 h 2203684"/>
                <a:gd name="connsiteX4" fmla="*/ 1419172 w 2521014"/>
                <a:gd name="connsiteY4" fmla="*/ 2203684 h 2203684"/>
                <a:gd name="connsiteX5" fmla="*/ 1419172 w 2521014"/>
                <a:gd name="connsiteY5" fmla="*/ 1873131 h 2203684"/>
                <a:gd name="connsiteX6" fmla="*/ 0 w 2521014"/>
                <a:gd name="connsiteY6" fmla="*/ 1873131 h 2203684"/>
                <a:gd name="connsiteX7" fmla="*/ 0 w 2521014"/>
                <a:gd name="connsiteY7" fmla="*/ 330553 h 220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1014" h="2203684">
                  <a:moveTo>
                    <a:pt x="0" y="330553"/>
                  </a:moveTo>
                  <a:lnTo>
                    <a:pt x="1419172" y="330553"/>
                  </a:lnTo>
                  <a:lnTo>
                    <a:pt x="1419172" y="0"/>
                  </a:lnTo>
                  <a:lnTo>
                    <a:pt x="2521014" y="1101842"/>
                  </a:lnTo>
                  <a:lnTo>
                    <a:pt x="1419172" y="2203684"/>
                  </a:lnTo>
                  <a:lnTo>
                    <a:pt x="1419172" y="1873131"/>
                  </a:lnTo>
                  <a:lnTo>
                    <a:pt x="0" y="1873131"/>
                  </a:lnTo>
                  <a:lnTo>
                    <a:pt x="0" y="33055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73434" tIns="341348" rIns="683355" bIns="341348" numCol="1" spcCol="1270" anchor="ctr" anchorCtr="0">
              <a:noAutofit/>
            </a:bodyPr>
            <a:lstStyle/>
            <a:p>
              <a:pPr marL="0" lvl="0" indent="0" algn="ctr" defTabSz="755650">
                <a:lnSpc>
                  <a:spcPct val="90000"/>
                </a:lnSpc>
                <a:spcBef>
                  <a:spcPct val="0"/>
                </a:spcBef>
                <a:spcAft>
                  <a:spcPct val="35000"/>
                </a:spcAft>
                <a:buNone/>
              </a:pPr>
              <a:r>
                <a:rPr lang="en-US" sz="1700" kern="1200">
                  <a:solidFill>
                    <a:srgbClr val="000000"/>
                  </a:solidFill>
                </a:rPr>
                <a:t>Generic v3 for response </a:t>
              </a:r>
              <a:r>
                <a:rPr lang="en-US" sz="1700" b="1" i="1" kern="1200">
                  <a:solidFill>
                    <a:srgbClr val="000000"/>
                  </a:solidFill>
                </a:rPr>
                <a:t>and</a:t>
              </a:r>
              <a:r>
                <a:rPr lang="en-US" sz="1700" kern="1200">
                  <a:solidFill>
                    <a:srgbClr val="000000"/>
                  </a:solidFill>
                </a:rPr>
                <a:t> routine notification</a:t>
              </a:r>
            </a:p>
          </p:txBody>
        </p:sp>
        <p:sp>
          <p:nvSpPr>
            <p:cNvPr id="12" name="Freeform: Shape 11">
              <a:extLst>
                <a:ext uri="{FF2B5EF4-FFF2-40B4-BE49-F238E27FC236}">
                  <a16:creationId xmlns:a16="http://schemas.microsoft.com/office/drawing/2014/main" id="{B3A30E04-206A-9EA0-F7BB-BEA1D062002A}"/>
                </a:ext>
                <a:ext uri="{C183D7F6-B498-43B3-948B-1728B52AA6E4}">
                  <adec:decorative xmlns:adec="http://schemas.microsoft.com/office/drawing/2017/decorative" val="1"/>
                </a:ext>
              </a:extLst>
            </p:cNvPr>
            <p:cNvSpPr/>
            <p:nvPr/>
          </p:nvSpPr>
          <p:spPr>
            <a:xfrm>
              <a:off x="7923438" y="3232057"/>
              <a:ext cx="1260507" cy="1260507"/>
            </a:xfrm>
            <a:custGeom>
              <a:avLst/>
              <a:gdLst>
                <a:gd name="connsiteX0" fmla="*/ 0 w 1260507"/>
                <a:gd name="connsiteY0" fmla="*/ 630254 h 1260507"/>
                <a:gd name="connsiteX1" fmla="*/ 630254 w 1260507"/>
                <a:gd name="connsiteY1" fmla="*/ 0 h 1260507"/>
                <a:gd name="connsiteX2" fmla="*/ 1260508 w 1260507"/>
                <a:gd name="connsiteY2" fmla="*/ 630254 h 1260507"/>
                <a:gd name="connsiteX3" fmla="*/ 630254 w 1260507"/>
                <a:gd name="connsiteY3" fmla="*/ 1260508 h 1260507"/>
                <a:gd name="connsiteX4" fmla="*/ 0 w 1260507"/>
                <a:gd name="connsiteY4" fmla="*/ 630254 h 1260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507" h="1260507">
                  <a:moveTo>
                    <a:pt x="0" y="630254"/>
                  </a:moveTo>
                  <a:cubicBezTo>
                    <a:pt x="0" y="282174"/>
                    <a:pt x="282174" y="0"/>
                    <a:pt x="630254" y="0"/>
                  </a:cubicBezTo>
                  <a:cubicBezTo>
                    <a:pt x="978334" y="0"/>
                    <a:pt x="1260508" y="282174"/>
                    <a:pt x="1260508" y="630254"/>
                  </a:cubicBezTo>
                  <a:cubicBezTo>
                    <a:pt x="1260508" y="978334"/>
                    <a:pt x="978334" y="1260508"/>
                    <a:pt x="630254" y="1260508"/>
                  </a:cubicBezTo>
                  <a:cubicBezTo>
                    <a:pt x="282174" y="1260508"/>
                    <a:pt x="0" y="978334"/>
                    <a:pt x="0" y="630254"/>
                  </a:cubicBez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7932" tIns="197932" rIns="197932" bIns="197932" numCol="1" spcCol="1270" anchor="ctr" anchorCtr="0">
              <a:noAutofit/>
            </a:bodyPr>
            <a:lstStyle/>
            <a:p>
              <a:pPr marL="0" lvl="0" indent="0" algn="ctr" defTabSz="933450">
                <a:lnSpc>
                  <a:spcPct val="90000"/>
                </a:lnSpc>
                <a:spcBef>
                  <a:spcPct val="0"/>
                </a:spcBef>
                <a:spcAft>
                  <a:spcPct val="35000"/>
                </a:spcAft>
                <a:buNone/>
              </a:pPr>
              <a:r>
                <a:rPr lang="en-US" kern="1200"/>
                <a:t>Generic v3</a:t>
              </a:r>
            </a:p>
          </p:txBody>
        </p:sp>
      </p:grpSp>
      <p:sp>
        <p:nvSpPr>
          <p:cNvPr id="8" name="Slide Number Placeholder 10">
            <a:extLst>
              <a:ext uri="{FF2B5EF4-FFF2-40B4-BE49-F238E27FC236}">
                <a16:creationId xmlns:a16="http://schemas.microsoft.com/office/drawing/2014/main" id="{AB90D4F9-1074-B930-1B57-0CECAFD4439B}"/>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4</a:t>
            </a:fld>
            <a:endParaRPr lang="en-US">
              <a:latin typeface="Myriad Web Pro"/>
            </a:endParaRPr>
          </a:p>
        </p:txBody>
      </p:sp>
    </p:spTree>
    <p:extLst>
      <p:ext uri="{BB962C8B-B14F-4D97-AF65-F5344CB8AC3E}">
        <p14:creationId xmlns:p14="http://schemas.microsoft.com/office/powerpoint/2010/main" val="13956901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31E94D-015C-FC7C-A723-6FBD248BA064}"/>
              </a:ext>
            </a:extLst>
          </p:cNvPr>
          <p:cNvSpPr>
            <a:spLocks noGrp="1"/>
          </p:cNvSpPr>
          <p:nvPr>
            <p:ph type="title"/>
          </p:nvPr>
        </p:nvSpPr>
        <p:spPr/>
        <p:txBody>
          <a:bodyPr/>
          <a:lstStyle/>
          <a:p>
            <a:r>
              <a:rPr lang="en-US" sz="3730"/>
              <a:t>Case Notification MDN HL7® Implementation Guide Released</a:t>
            </a:r>
          </a:p>
        </p:txBody>
      </p:sp>
      <p:sp>
        <p:nvSpPr>
          <p:cNvPr id="5" name="Text Placeholder 4">
            <a:extLst>
              <a:ext uri="{FF2B5EF4-FFF2-40B4-BE49-F238E27FC236}">
                <a16:creationId xmlns:a16="http://schemas.microsoft.com/office/drawing/2014/main" id="{0446478C-22F6-05F2-BCEF-044267B80CF9}"/>
              </a:ext>
            </a:extLst>
          </p:cNvPr>
          <p:cNvSpPr>
            <a:spLocks noGrp="1"/>
          </p:cNvSpPr>
          <p:nvPr>
            <p:ph type="body" sz="quarter" idx="10"/>
          </p:nvPr>
        </p:nvSpPr>
        <p:spPr/>
        <p:txBody>
          <a:bodyPr/>
          <a:lstStyle/>
          <a:p>
            <a:pPr marL="304165" indent="-304165"/>
            <a:r>
              <a:rPr lang="en-US" sz="2650" b="0" dirty="0">
                <a:ea typeface="Calibri"/>
                <a:cs typeface="Calibri"/>
              </a:rPr>
              <a:t>Finalized and posted to NNDSS Implementation Guides webpage</a:t>
            </a:r>
          </a:p>
          <a:p>
            <a:pPr marL="304165" indent="-304165"/>
            <a:r>
              <a:rPr lang="en-US" sz="2650" b="0" dirty="0">
                <a:ea typeface="Calibri"/>
                <a:cs typeface="Calibri"/>
              </a:rPr>
              <a:t>Includes the same data elements as the CSV format</a:t>
            </a:r>
          </a:p>
          <a:p>
            <a:pPr marL="304165" indent="-304165"/>
            <a:r>
              <a:rPr lang="en-US" sz="2650" b="0" dirty="0">
                <a:ea typeface="Calibri"/>
                <a:cs typeface="Calibri"/>
              </a:rPr>
              <a:t>Adheres to same specifications as current message mapping guides (MMGs) as detailed in the Public Health Information Network Messaging Specification for Case Notification (</a:t>
            </a:r>
            <a:r>
              <a:rPr lang="en-US" sz="2650" b="0" dirty="0" err="1">
                <a:ea typeface="Calibri"/>
                <a:cs typeface="Calibri"/>
              </a:rPr>
              <a:t>PHINSpec</a:t>
            </a:r>
            <a:r>
              <a:rPr lang="en-US" sz="2650" b="0" dirty="0">
                <a:ea typeface="Calibri"/>
                <a:cs typeface="Calibri"/>
              </a:rPr>
              <a:t>)</a:t>
            </a:r>
          </a:p>
          <a:p>
            <a:pPr marL="304165" indent="-304165"/>
            <a:r>
              <a:rPr lang="en-US" sz="2650" b="0" dirty="0">
                <a:ea typeface="Calibri"/>
                <a:cs typeface="Calibri"/>
              </a:rPr>
              <a:t>HL7 notifications will be sent to MVPS</a:t>
            </a:r>
          </a:p>
          <a:p>
            <a:pPr marL="304165" indent="-304165"/>
            <a:endParaRPr lang="en-US" dirty="0">
              <a:ea typeface="Calibri" panose="020F0502020204030204" pitchFamily="34" charset="0"/>
              <a:cs typeface="Calibri" panose="020F0502020204030204" pitchFamily="34" charset="0"/>
            </a:endParaRPr>
          </a:p>
        </p:txBody>
      </p:sp>
      <p:sp>
        <p:nvSpPr>
          <p:cNvPr id="2" name="Slide Number Placeholder 10">
            <a:extLst>
              <a:ext uri="{FF2B5EF4-FFF2-40B4-BE49-F238E27FC236}">
                <a16:creationId xmlns:a16="http://schemas.microsoft.com/office/drawing/2014/main" id="{41637A44-D101-D354-AED6-AB99A6538780}"/>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5</a:t>
            </a:fld>
            <a:endParaRPr lang="en-US">
              <a:latin typeface="Myriad Web Pro"/>
            </a:endParaRPr>
          </a:p>
        </p:txBody>
      </p:sp>
    </p:spTree>
    <p:extLst>
      <p:ext uri="{BB962C8B-B14F-4D97-AF65-F5344CB8AC3E}">
        <p14:creationId xmlns:p14="http://schemas.microsoft.com/office/powerpoint/2010/main" val="2712097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AF1-DCFA-7846-002C-8A438189FA1F}"/>
              </a:ext>
            </a:extLst>
          </p:cNvPr>
          <p:cNvSpPr>
            <a:spLocks noGrp="1"/>
          </p:cNvSpPr>
          <p:nvPr>
            <p:ph type="title"/>
          </p:nvPr>
        </p:nvSpPr>
        <p:spPr/>
        <p:txBody>
          <a:bodyPr lIns="91440" tIns="45720" rIns="91440" bIns="45720" anchor="b"/>
          <a:lstStyle/>
          <a:p>
            <a:pPr marL="304165" lvl="0" indent="-304165"/>
            <a:r>
              <a:rPr lang="en-US">
                <a:ea typeface="Calibri" panose="020F0502020204030204" pitchFamily="34" charset="0"/>
                <a:cs typeface="Calibri" panose="020F0502020204030204" pitchFamily="34" charset="0"/>
              </a:rPr>
              <a:t>Generic Version 3 (Generic v3) Updates </a:t>
            </a:r>
          </a:p>
        </p:txBody>
      </p:sp>
      <p:sp>
        <p:nvSpPr>
          <p:cNvPr id="3" name="Text Placeholder 2">
            <a:extLst>
              <a:ext uri="{FF2B5EF4-FFF2-40B4-BE49-F238E27FC236}">
                <a16:creationId xmlns:a16="http://schemas.microsoft.com/office/drawing/2014/main" id="{9F4DBD88-4565-AACF-F9BC-7D946D22664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3126974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79727-EBA7-CE73-214B-8C10DBF1D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BA123-FA81-AEC9-A8D3-A7E02BB1B9D6}"/>
              </a:ext>
            </a:extLst>
          </p:cNvPr>
          <p:cNvSpPr>
            <a:spLocks noGrp="1"/>
          </p:cNvSpPr>
          <p:nvPr>
            <p:ph type="title"/>
          </p:nvPr>
        </p:nvSpPr>
        <p:spPr/>
        <p:txBody>
          <a:bodyPr lIns="91440" tIns="45720" rIns="91440" bIns="45720" anchor="b"/>
          <a:lstStyle/>
          <a:p>
            <a:r>
              <a:rPr lang="en-US">
                <a:ea typeface="Calibri"/>
                <a:cs typeface="Calibri"/>
              </a:rPr>
              <a:t>Changes to Generic v3 Data Elements</a:t>
            </a:r>
          </a:p>
        </p:txBody>
      </p:sp>
      <p:sp>
        <p:nvSpPr>
          <p:cNvPr id="3" name="Text Placeholder 2">
            <a:extLst>
              <a:ext uri="{FF2B5EF4-FFF2-40B4-BE49-F238E27FC236}">
                <a16:creationId xmlns:a16="http://schemas.microsoft.com/office/drawing/2014/main" id="{0394CAF4-374C-0BBA-969E-99C36A5AA3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77766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22EC-E785-7788-85D6-3ECB2356EF24}"/>
              </a:ext>
            </a:extLst>
          </p:cNvPr>
          <p:cNvSpPr>
            <a:spLocks noGrp="1"/>
          </p:cNvSpPr>
          <p:nvPr>
            <p:ph type="title"/>
          </p:nvPr>
        </p:nvSpPr>
        <p:spPr/>
        <p:txBody>
          <a:bodyPr lIns="91440" tIns="45720" rIns="91440" bIns="45720" anchor="ctr" anchorCtr="0"/>
          <a:lstStyle/>
          <a:p>
            <a:r>
              <a:rPr lang="en-US" sz="3700">
                <a:ea typeface="Calibri"/>
                <a:cs typeface="Calibri"/>
              </a:rPr>
              <a:t>Stakeholder Feedback Since the September eSHARE</a:t>
            </a:r>
          </a:p>
        </p:txBody>
      </p:sp>
      <p:sp>
        <p:nvSpPr>
          <p:cNvPr id="3" name="Text Placeholder 2">
            <a:extLst>
              <a:ext uri="{FF2B5EF4-FFF2-40B4-BE49-F238E27FC236}">
                <a16:creationId xmlns:a16="http://schemas.microsoft.com/office/drawing/2014/main" id="{26D7586E-1FBA-F749-4A0A-A9B902C39498}"/>
              </a:ext>
            </a:extLst>
          </p:cNvPr>
          <p:cNvSpPr>
            <a:spLocks noGrp="1"/>
          </p:cNvSpPr>
          <p:nvPr>
            <p:ph type="body" sz="quarter" idx="10"/>
          </p:nvPr>
        </p:nvSpPr>
        <p:spPr/>
        <p:txBody>
          <a:bodyPr/>
          <a:lstStyle/>
          <a:p>
            <a:pPr marL="303537" indent="-304165"/>
            <a:r>
              <a:rPr lang="en-US" b="0">
                <a:latin typeface=""/>
                <a:ea typeface="Calibri"/>
                <a:cs typeface="Calibri"/>
              </a:rPr>
              <a:t>25 jurisdictions participated in the listening sessions</a:t>
            </a:r>
          </a:p>
          <a:p>
            <a:pPr marL="303537" indent="-304165"/>
            <a:r>
              <a:rPr lang="en-US" b="0">
                <a:latin typeface=""/>
                <a:ea typeface="Calibri"/>
                <a:cs typeface="Calibri"/>
              </a:rPr>
              <a:t>13 jurisdictions provided feedback directly to </a:t>
            </a:r>
            <a:r>
              <a:rPr lang="en-US" b="0">
                <a:latin typeface=""/>
                <a:ea typeface="Calibri"/>
                <a:cs typeface="Calibri"/>
                <a:hlinkClick r:id="rId3"/>
              </a:rPr>
              <a:t>edx@cdc.gov</a:t>
            </a:r>
            <a:endParaRPr lang="en-US" b="0">
              <a:latin typeface=""/>
              <a:ea typeface="Calibri"/>
              <a:cs typeface="Calibri"/>
            </a:endParaRPr>
          </a:p>
          <a:p>
            <a:pPr marL="303537" indent="-304165"/>
            <a:r>
              <a:rPr lang="en-US" b="0">
                <a:latin typeface=""/>
                <a:ea typeface="Calibri"/>
                <a:cs typeface="Calibri"/>
              </a:rPr>
              <a:t>12 CDC programs provided feedback</a:t>
            </a:r>
          </a:p>
          <a:p>
            <a:pPr marL="608330" lvl="1" indent="-304165"/>
            <a:endParaRPr lang="en-US">
              <a:latin typeface=""/>
              <a:ea typeface="Calibri" panose="020F0502020204030204" pitchFamily="34" charset="0"/>
              <a:cs typeface="Calibri" panose="020F0502020204030204" pitchFamily="34" charset="0"/>
            </a:endParaRPr>
          </a:p>
          <a:p>
            <a:pPr marL="304165" indent="-304165"/>
            <a:endParaRPr lang="en-US">
              <a:latin typeface=""/>
              <a:ea typeface="Calibri" panose="020F0502020204030204" pitchFamily="34" charset="0"/>
              <a:cs typeface="Calibri" panose="020F0502020204030204" pitchFamily="34" charset="0"/>
            </a:endParaRPr>
          </a:p>
          <a:p>
            <a:pPr marL="0" indent="0">
              <a:buNone/>
            </a:pPr>
            <a:endParaRPr lang="en-US">
              <a:latin typeface=""/>
              <a:ea typeface="Calibri" panose="020F0502020204030204" pitchFamily="34" charset="0"/>
              <a:cs typeface="Calibri" panose="020F0502020204030204" pitchFamily="34" charset="0"/>
            </a:endParaRPr>
          </a:p>
          <a:p>
            <a:pPr marL="0" indent="0">
              <a:buNone/>
            </a:pPr>
            <a:endParaRPr lang="en-US">
              <a:latin typeface=""/>
              <a:ea typeface="Calibri" panose="020F0502020204030204" pitchFamily="34" charset="0"/>
              <a:cs typeface="Calibri" panose="020F0502020204030204" pitchFamily="34" charset="0"/>
            </a:endParaRPr>
          </a:p>
        </p:txBody>
      </p:sp>
      <p:sp>
        <p:nvSpPr>
          <p:cNvPr id="5" name="Slide Number Placeholder 10">
            <a:extLst>
              <a:ext uri="{FF2B5EF4-FFF2-40B4-BE49-F238E27FC236}">
                <a16:creationId xmlns:a16="http://schemas.microsoft.com/office/drawing/2014/main" id="{5FFD93B6-690F-2656-5030-DF78E4F75CCF}"/>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8</a:t>
            </a:fld>
            <a:endParaRPr lang="en-US">
              <a:latin typeface="Myriad Web Pro"/>
            </a:endParaRPr>
          </a:p>
        </p:txBody>
      </p:sp>
    </p:spTree>
    <p:extLst>
      <p:ext uri="{BB962C8B-B14F-4D97-AF65-F5344CB8AC3E}">
        <p14:creationId xmlns:p14="http://schemas.microsoft.com/office/powerpoint/2010/main" val="8402498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7760-21E9-284D-60E4-7509C0D8B98E}"/>
              </a:ext>
            </a:extLst>
          </p:cNvPr>
          <p:cNvSpPr>
            <a:spLocks noGrp="1"/>
          </p:cNvSpPr>
          <p:nvPr>
            <p:ph type="title"/>
          </p:nvPr>
        </p:nvSpPr>
        <p:spPr/>
        <p:txBody>
          <a:bodyPr lIns="91440" tIns="45720" rIns="91440" bIns="45720" anchor="ctr" anchorCtr="0"/>
          <a:lstStyle/>
          <a:p>
            <a:r>
              <a:rPr lang="en-US" sz="3730">
                <a:ea typeface="Calibri"/>
                <a:cs typeface="Calibri"/>
              </a:rPr>
              <a:t>Noteworthy Changes</a:t>
            </a:r>
            <a:endParaRPr lang="en-US" sz="3730"/>
          </a:p>
        </p:txBody>
      </p:sp>
      <p:sp>
        <p:nvSpPr>
          <p:cNvPr id="3" name="Text Placeholder 2">
            <a:extLst>
              <a:ext uri="{FF2B5EF4-FFF2-40B4-BE49-F238E27FC236}">
                <a16:creationId xmlns:a16="http://schemas.microsoft.com/office/drawing/2014/main" id="{66A172E0-2585-55A6-CBD8-281AD3C5DEA6}"/>
              </a:ext>
            </a:extLst>
          </p:cNvPr>
          <p:cNvSpPr>
            <a:spLocks noGrp="1"/>
          </p:cNvSpPr>
          <p:nvPr>
            <p:ph type="body" sz="quarter" idx="10"/>
          </p:nvPr>
        </p:nvSpPr>
        <p:spPr>
          <a:xfrm>
            <a:off x="609600" y="1417639"/>
            <a:ext cx="10972800" cy="4176467"/>
          </a:xfrm>
        </p:spPr>
        <p:txBody>
          <a:bodyPr/>
          <a:lstStyle/>
          <a:p>
            <a:pPr marL="304165" indent="-304165"/>
            <a:r>
              <a:rPr lang="en-US" sz="2650" b="0" dirty="0">
                <a:latin typeface=""/>
                <a:ea typeface="Calibri"/>
                <a:cs typeface="Calibri"/>
              </a:rPr>
              <a:t>Removed </a:t>
            </a:r>
            <a:r>
              <a:rPr lang="en-US" sz="2650" b="0" i="1" dirty="0">
                <a:latin typeface=""/>
                <a:ea typeface="Calibri"/>
                <a:cs typeface="Calibri"/>
              </a:rPr>
              <a:t>Person Address City</a:t>
            </a:r>
          </a:p>
          <a:p>
            <a:pPr marL="304165" indent="-304165"/>
            <a:r>
              <a:rPr lang="en-US" sz="2650" b="0" dirty="0">
                <a:latin typeface=""/>
                <a:ea typeface="Calibri"/>
                <a:cs typeface="Calibri"/>
              </a:rPr>
              <a:t>Removed </a:t>
            </a:r>
            <a:r>
              <a:rPr lang="en-US" sz="2650" b="0" i="1" dirty="0">
                <a:latin typeface=""/>
                <a:ea typeface="Calibri"/>
                <a:cs typeface="Calibri"/>
              </a:rPr>
              <a:t>Outbreak Case Status </a:t>
            </a:r>
            <a:r>
              <a:rPr lang="en-US" sz="2650" b="0" dirty="0">
                <a:latin typeface=""/>
                <a:ea typeface="Calibri"/>
                <a:cs typeface="Calibri"/>
              </a:rPr>
              <a:t>and added in </a:t>
            </a:r>
            <a:r>
              <a:rPr lang="en-US" sz="2650" b="0" i="1" dirty="0">
                <a:latin typeface=""/>
                <a:ea typeface="Calibri"/>
                <a:cs typeface="Calibri"/>
              </a:rPr>
              <a:t>Case Outbreak Indicator</a:t>
            </a:r>
          </a:p>
          <a:p>
            <a:pPr marL="304165" indent="-304165"/>
            <a:r>
              <a:rPr lang="en-US" sz="2650" b="0" dirty="0">
                <a:latin typeface=""/>
                <a:ea typeface="Calibri"/>
                <a:cs typeface="Calibri"/>
              </a:rPr>
              <a:t>Added in </a:t>
            </a:r>
            <a:r>
              <a:rPr lang="en-US" sz="2650" b="0" i="1" dirty="0">
                <a:latin typeface=""/>
                <a:ea typeface="Calibri"/>
                <a:cs typeface="Calibri"/>
              </a:rPr>
              <a:t>Case Investigation Start Date</a:t>
            </a:r>
          </a:p>
          <a:p>
            <a:pPr marL="304165" indent="-304165"/>
            <a:r>
              <a:rPr lang="en-US" sz="2650" b="0" dirty="0">
                <a:latin typeface=""/>
                <a:ea typeface="Calibri"/>
                <a:cs typeface="Calibri"/>
              </a:rPr>
              <a:t>Added in select immunization data elements</a:t>
            </a:r>
          </a:p>
          <a:p>
            <a:pPr marL="304165" indent="-304165"/>
            <a:r>
              <a:rPr lang="en-US" sz="2650" b="0" dirty="0">
                <a:latin typeface=""/>
                <a:ea typeface="Calibri"/>
                <a:cs typeface="Calibri"/>
              </a:rPr>
              <a:t>Added data element description for </a:t>
            </a:r>
            <a:r>
              <a:rPr lang="en-US" sz="2650" b="0" i="1" dirty="0">
                <a:latin typeface=""/>
                <a:ea typeface="Calibri"/>
                <a:cs typeface="Calibri"/>
              </a:rPr>
              <a:t>Date Medication Prescribed</a:t>
            </a:r>
          </a:p>
          <a:p>
            <a:pPr marL="304165" indent="-304165"/>
            <a:r>
              <a:rPr lang="en-US" sz="2650" b="0" i="1" dirty="0">
                <a:latin typeface=""/>
                <a:ea typeface="Calibri"/>
                <a:cs typeface="Calibri"/>
              </a:rPr>
              <a:t>Medication Prescribed Duration</a:t>
            </a:r>
            <a:r>
              <a:rPr lang="en-US" sz="2650" b="0" dirty="0">
                <a:latin typeface=""/>
                <a:ea typeface="Calibri"/>
                <a:cs typeface="Calibri"/>
              </a:rPr>
              <a:t> now can support time unit of days or weeks</a:t>
            </a:r>
            <a:endParaRPr lang="en-US" sz="2650" b="0" dirty="0">
              <a:latin typeface=""/>
              <a:ea typeface="Calibri" panose="020F0502020204030204" pitchFamily="34" charset="0"/>
              <a:cs typeface="Calibri" panose="020F0502020204030204" pitchFamily="34" charset="0"/>
            </a:endParaRPr>
          </a:p>
          <a:p>
            <a:pPr marL="304165" indent="-304165"/>
            <a:r>
              <a:rPr lang="en-US" sz="2650" b="0" dirty="0">
                <a:latin typeface=""/>
                <a:ea typeface="Calibri"/>
                <a:cs typeface="Calibri"/>
              </a:rPr>
              <a:t>Clarified </a:t>
            </a:r>
            <a:r>
              <a:rPr lang="en-US" sz="2650" b="0" i="1" dirty="0">
                <a:latin typeface=""/>
                <a:ea typeface="Calibri"/>
                <a:cs typeface="Calibri"/>
              </a:rPr>
              <a:t>Indicator of signs and symptoms </a:t>
            </a:r>
            <a:r>
              <a:rPr lang="en-US" sz="2650" b="0" dirty="0">
                <a:latin typeface=""/>
                <a:ea typeface="Calibri"/>
                <a:cs typeface="Calibri"/>
              </a:rPr>
              <a:t>vs. </a:t>
            </a:r>
            <a:r>
              <a:rPr lang="en-US" sz="2650" b="0" i="1" dirty="0">
                <a:latin typeface=""/>
                <a:ea typeface="Calibri"/>
                <a:cs typeface="Calibri"/>
              </a:rPr>
              <a:t>signs and symptoms indicator</a:t>
            </a:r>
          </a:p>
          <a:p>
            <a:pPr marL="304165" indent="-304165"/>
            <a:r>
              <a:rPr lang="en-US" sz="2650" b="0" dirty="0">
                <a:latin typeface=""/>
                <a:ea typeface="Calibri"/>
                <a:cs typeface="Calibri"/>
              </a:rPr>
              <a:t>Revised select data elements to align with final DSWG recommendations</a:t>
            </a:r>
          </a:p>
        </p:txBody>
      </p:sp>
      <p:sp>
        <p:nvSpPr>
          <p:cNvPr id="5" name="Slide Number Placeholder 10">
            <a:extLst>
              <a:ext uri="{FF2B5EF4-FFF2-40B4-BE49-F238E27FC236}">
                <a16:creationId xmlns:a16="http://schemas.microsoft.com/office/drawing/2014/main" id="{6EC16617-9023-4F54-D61D-300062D42396}"/>
              </a:ext>
              <a:ext uri="{C183D7F6-B498-43B3-948B-1728B52AA6E4}">
                <adec:decorative xmlns:adec="http://schemas.microsoft.com/office/drawing/2017/decorative" val="1"/>
              </a:ext>
            </a:extLst>
          </p:cNvPr>
          <p:cNvSpPr txBox="1">
            <a:spLocks/>
          </p:cNvSpPr>
          <p:nvPr/>
        </p:nvSpPr>
        <p:spPr>
          <a:xfrm>
            <a:off x="11462644" y="6400984"/>
            <a:ext cx="496705" cy="3115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eaLnBrk="0" fontAlgn="base" hangingPunct="0">
              <a:spcBef>
                <a:spcPct val="0"/>
              </a:spcBef>
              <a:spcAft>
                <a:spcPct val="0"/>
              </a:spcAft>
              <a:defRPr/>
            </a:pPr>
            <a:fld id="{BE1A0740-F252-4427-A288-A0F9AF0CD4D9}" type="slidenum">
              <a:rPr lang="en-US" smtClean="0">
                <a:latin typeface="Myriad Web Pro"/>
              </a:rPr>
              <a:pPr defTabSz="1219170" eaLnBrk="0" fontAlgn="base" hangingPunct="0">
                <a:spcBef>
                  <a:spcPct val="0"/>
                </a:spcBef>
                <a:spcAft>
                  <a:spcPct val="0"/>
                </a:spcAft>
                <a:defRPr/>
              </a:pPr>
              <a:t>9</a:t>
            </a:fld>
            <a:endParaRPr lang="en-US">
              <a:latin typeface="Myriad Web Pro"/>
            </a:endParaRPr>
          </a:p>
        </p:txBody>
      </p:sp>
    </p:spTree>
    <p:extLst>
      <p:ext uri="{BB962C8B-B14F-4D97-AF65-F5344CB8AC3E}">
        <p14:creationId xmlns:p14="http://schemas.microsoft.com/office/powerpoint/2010/main" val="3715260430"/>
      </p:ext>
    </p:extLst>
  </p:cSld>
  <p:clrMapOvr>
    <a:masterClrMapping/>
  </p:clrMapOvr>
  <p:transition>
    <p:fade/>
  </p:transition>
</p:sld>
</file>

<file path=ppt/theme/theme1.xml><?xml version="1.0" encoding="utf-8"?>
<a:theme xmlns:a="http://schemas.openxmlformats.org/drawingml/2006/main" name="1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3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10CC48A510A64E9EDE79D1DCB94891" ma:contentTypeVersion="7" ma:contentTypeDescription="Create a new document." ma:contentTypeScope="" ma:versionID="f73fa3d24602b91983179614ad86558b">
  <xsd:schema xmlns:xsd="http://www.w3.org/2001/XMLSchema" xmlns:xs="http://www.w3.org/2001/XMLSchema" xmlns:p="http://schemas.microsoft.com/office/2006/metadata/properties" xmlns:ns2="ae47a4dc-bad2-467d-ae3b-b3fce59ebe25" targetNamespace="http://schemas.microsoft.com/office/2006/metadata/properties" ma:root="true" ma:fieldsID="7d4f60b5317cc76b2420ed2cb77e960a" ns2:_="">
    <xsd:import namespace="ae47a4dc-bad2-467d-ae3b-b3fce59ebe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47a4dc-bad2-467d-ae3b-b3fce59ebe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PAW xmlns="http://www.net-centric.com/PAWPP">
  <Shape xmlns="" ID="bvO07gv9/HE54hY7U5nMv94J00k=" pdftag="H2" isBookmarkSet="no" bookmark="yes" Order="_x0032_"/>
  <Shape xmlns="" ID="Ip78qRjoxYiUTQf5NL9ATtar1R4=" pdftag="H3" isBookmarkSet="no" bookmark="yes" Order="_x0033_"/>
  <Shape xmlns="" ID="DL4ej+JnkfvLboaO71psGR/VKIY=" pdftag="P" isBookmarkSet="no" Order="_x0031_" bookmark="no"/>
  <Shape xmlns="" ID="0MmqYZH4ZU46EiS2HuTBnT+yQ38=" Order="_x0035_" formula="no" artifact="_x0031_" pdftag="_x005B_Artifact_x005D_" inline="no" isBookmarkSet="no" validate="no" Lang=""/>
  <Shape xmlns="" ID="sA85kTX40HMkMPTe9qYr4ryW8SE=" Order="_x0034_" artifact="_x0031_" pdftag="_x005B_Artifact_x005D_" isBookmarkSet="no" validate="no" formula="no" Lang=""/>
  <Shape xmlns="" ID="l/nYz93YNRplfBt6ORknAqksY/4=" pdftag="H2" isBookmarkSet="no" bookmark="yes" Order="_x0031_"/>
  <Shape xmlns="" ID="Pg+oEuZcxUPxkSTr5/Ux9mlsXEw=" pdftag="P" isBookmarkSet="no" Order="_x0032_" bookmark="no"/>
  <Shape xmlns="" ID="xcvoLB7T5IcqXAGEH19vdublBkc=" pdftag="P" isBookmarkSet="no" Order="_x0034_" bookmark="no"/>
  <Shape xmlns="" ID="p9TZ8LFMvtXC3bLUiFyWOtBSm7U=" artifact="_x0030_" formula="no" pdftag="Figure" isBookmarkSet="no" Order="_x0033_" validate="no" Lang="" bookmark="no"/>
  <Shape xmlns="" ID="vVTriRATe5IKZ1+aqAOBP+Pfz4k=" pdftag="H2" isBookmarkSet="no" bookmark="yes" Order="_x0031_"/>
  <Shape xmlns="" ID="3quVfyE9J6E4EpA0aQXxzpeKwwA=" pdftag="H2" isBookmarkSet="no" bookmark="yes" Order="_x0031_"/>
  <Shape xmlns="" ID="XkHdif+oatyguleBt98tvfB/pLo=" pdftag="P" isBookmarkSet="no" Order="_x0033_" bookmark="no"/>
  <Shape xmlns="" ID="8gyEZB4tDa/fROjRnhfmROCT09w=" Order="_x0033_" artifact="_x0031_" pdftag="_x005B_Artifact_x005D_" isBookmarkSet="no" validate="no"/>
  <Shape xmlns="" ID="7026d9OalLmCM8irrW1u9DQWUsw=" pdftag="Figure" artifact="_x0030_" isBookmarkSet="no" Order="_x0032_" validate="no" Lang=""/>
  <Shape xmlns="" ID="kntBPmMOC/eAsARBcCM+T5d6WUY=" Order="_x0035_" pdftag="_x005B_Artifact_x005D_" isBookmarkSet="no" bookmark="no"/>
  <Shape xmlns="" ID="jd76jMtEupz5QQvB0CdBceM0m/4=" pdftag="H2" isBookmarkSet="no" bookmark="yes" Order="_x0031_"/>
  <Shape xmlns="" ID="qk6YeZTENwUqXEtdwMueG4WQeIE=" pdftag="P" isBookmarkSet="no" Order="_x0032_" bookmark="no"/>
  <Shape xmlns="" ID="HDO/IrJpJb+JdIqmlXihA82fHTM=" Order="_x0033_" pdftag="_x005B_Artifact_x005D_" isBookmarkSet="no" bookmark="no"/>
  <Shape xmlns="" ID="pOxtc3V60wBvh5WMDhkal7iO7RE=" pdftag="H2" isBookmarkSet="no" bookmark="yes" Order="_x0031_"/>
  <Shape xmlns="" ID="M8n2ZZs+HsHj1Bb5tTB6OAo0QFg=" Order="_x0032_" artifact="_x0031_" pdftag="_x005B_Artifact_x005D_" isBookmarkSet="no" validate="no" formula="no" Lang=""/>
  <Shape xmlns="" ID="7u43uTUfTeptA7rrmixLaa0EPX0=" pdftag="H2" isBookmarkSet="no" bookmark="yes" Order="_x0031_"/>
  <Shape xmlns="" ID="NNReCSMxkOCRHDa6DL+UlvFmU80=" Order="_x0032_" artifact="_x0031_" pdftag="_x005B_Artifact_x005D_" isBookmarkSet="no" validate="no" formula="no" Lang=""/>
  <Shape xmlns="" ID="If0tLaDgqAVZhdcjy5SG8+ZYiZc=" pdftag="H2" isBookmarkSet="no" bookmark="yes" Order="_x0031_"/>
  <Shape xmlns="" ID="jK4zQroynYA6qz99/sOCWj9bPtM=" pdftag="P" isBookmarkSet="no" Order="_x0032_" bookmark="no"/>
  <Shape xmlns="" ID="rAItKJSuEfZRQ6n2LhZuq4nGQRY=" Order="_x0033_" pdftag="_x005B_Artifact_x005D_" isBookmarkSet="no" bookmark="no"/>
  <Shape xmlns="" ID="NzH8wLd0fLCT6BNGEWf7kTTt2po=" pdftag="H2" isBookmarkSet="no" bookmark="yes" Order="_x0031_"/>
  <Shape xmlns="" ID="CGvkEYf/XO06TYvHzywHmowtpq8=" pdftag="P" isBookmarkSet="no" Order="_x0032_" bookmark="no"/>
  <Shape xmlns="" ID="QM3D/q0nQh1IpyQkQfS4naOn0zw=" Order="_x0033_" pdftag="_x005B_Artifact_x005D_" isBookmarkSet="no" bookmark="no"/>
  <Shape xmlns="" ID="o4dTTK7yW5zQE+iVtTBg0qiTIv8=" pdftag="H2" isBookmarkSet="no" bookmark="yes" Order="_x0031_"/>
  <Shape xmlns="" ID="XY6CJfuTkxmFTIadmBJZwA7+V4o=" Order="_x0032_" artifact="_x0031_" pdftag="_x005B_Artifact_x005D_" isBookmarkSet="no" validate="no" formula="no" Lang=""/>
  <Shape xmlns="" ID="3dN6Wpb64HdvDQ94U0jsmlJOkOI=" pdftag="H2" isBookmarkSet="no" bookmark="yes" Order="_x0031_"/>
  <Shape xmlns="" ID="HVKdvtQDvN7/EKD0U+De9Gv8pDI=" pdftag="Figure" artifact="_x0030_" isBookmarkSet="no" Order="_x0032_" validate="no" Lang=""/>
  <Shape xmlns="" ID="KzGQoVqHpoMufkpw5tVTXniekiE=" pdftag="P" isBookmarkSet="no" Order="_x0033_" bookmark="no"/>
  <Shape xmlns="" ID="r6xkSwbkRf9mk1vN3f1WlHYtzhU=" Order="_x0034_" pdftag="_x005B_Artifact_x005D_" isBookmarkSet="no" bookmark="no"/>
  <Shape xmlns="" ID="kxZysBAfC49KjghD3pCZtrCgf3c=" pdftag="H2" isBookmarkSet="no" bookmark="yes" Order="_x0031_"/>
  <Shape xmlns="" ID="a+rK4JSHhfYWtdkqwH6ys1KkTio=" pdftag="P" isBookmarkSet="no" Order="_x0032_" bookmark="no"/>
  <Shape xmlns="" ID="GIM6wOQLZ60AIyrC9YdwyWyXG40=" Order="_x0033_" pdftag="_x005B_Artifact_x005D_" isBookmarkSet="no" bookmark="no"/>
  <Shape xmlns="" ID="2izJv35M49mPZ15AWNYj/LqyIAY=" pdftag="H2" isBookmarkSet="no" bookmark="yes" Order="_x0031_"/>
  <Shape xmlns="" ID="jXSsTjuCjeB5mbGjrh8lWF0JcAw=" pdftag="P" isBookmarkSet="no" Order="_x0032_" bookmark="no"/>
  <Shape xmlns="" ID="rBBHCtmOn180sYBwdas4qyTxLto=" Order="_x0034_" pdftag="_x005B_Artifact_x005D_" isBookmarkSet="no" bookmark="no"/>
  <Shape xmlns="" ID="rVxMz4VoH8IEI00CVzguRfMHV9c=" pdftag="P" isBookmarkSet="no" Order="_x0033_" bookmark="no"/>
  <Shape xmlns="" ID="faQBVlF6jx0A86qxN/Pg8VRlPX4=" pdftag="H2" isBookmarkSet="no" bookmark="yes" Order="_x0031_"/>
  <Shape xmlns="" ID="gckZSg7tpehzxBT9HzE2zC4xffE=" pdftag="P" isBookmarkSet="no" Order="_x0032_" bookmark="no"/>
  <Shape xmlns="" ID="S3Pe1dpwkzEZ3PjUCfVGPeNAF7w=" Order="_x0033_" pdftag="_x005B_Artifact_x005D_" isBookmarkSet="no" bookmark="no"/>
  <Shape xmlns="" ID="OP+HgH+pZEeHkgfEJNRwM38rxTc=" pdftag="H2" isBookmarkSet="no" bookmark="yes" Order="_x0031_"/>
  <Shape xmlns="" ID="sfM2UL6h9b5zIqeQCzWsIsr+v3c=" pdftag="P" isBookmarkSet="no" Order="_x0032_" bookmark="no"/>
  <Shape xmlns="" ID="8AML8cTVyniT9VS88ph7pD8qmZs=" pdftag="P" isBookmarkSet="no" Order="_x0033_" bookmark="no"/>
  <Shape xmlns="" ID="Pko78pJ+zUq+Hex3OAj04cA9gao=" Order="_x0034_" pdftag="_x005B_Artifact_x005D_" isBookmarkSet="no" bookmark="no"/>
  <Shape xmlns="" ID="iTfn/DYXZzjb1iMZ10eOtq03aUE=" pdftag="H2" isBookmarkSet="no" bookmark="yes" Order="_x0031_"/>
  <Shape xmlns="" ID="YSRwXiO80+dlkYfvfwpow/8zL9g=" pdftag="P" isBookmarkSet="no" Order="_x0032_" bookmark="no"/>
  <Shape xmlns="" ID="XNZrAhw8zM0tzz90w6gaBd5BgsE=" Order="_x0033_" pdftag="_x005B_Artifact_x005D_" isBookmarkSet="no" bookmark="no"/>
  <Shape xmlns="" ID="CXYzr7Y/TF2fXlQJm4xzablRrbw=" pdftag="H2" isBookmarkSet="no" bookmark="yes" Order="_x0031_"/>
  <Shape xmlns="" ID="NYhyXMhKwMs5xZWUee8/EpMcaf4=" pdftag="P" isBookmarkSet="no" Order="_x0032_" bookmark="no"/>
  <Shape xmlns="" ID="7d+p9qUCDCMLixFbioZQU7JpCig=" Order="_x0033_" pdftag="_x005B_Artifact_x005D_" isBookmarkSet="no" bookmark="no"/>
  <Shape xmlns="" ID="yJqso8RWJwmmeukAcLezwPYoG9U=" pdftag="H2" isBookmarkSet="no" bookmark="yes" Order="_x0031_"/>
  <Shape xmlns="" ID="KomjvcKci/fb+X2feKR5V19e3/g=" pdftag="P" isBookmarkSet="no" Order="_x0032_" bookmark="no"/>
  <Shape xmlns="" ID="ADvLFXN+YnKKwhgNv2+Q3Z6Voek=" Order="_x0033_" pdftag="_x005B_Artifact_x005D_" isBookmarkSet="no" bookmark="no"/>
  <Shape xmlns="" ID="WH3tvJ8JQiRR3rZotBj5HdpIJPA=" pdftag="H2" isBookmarkSet="no" bookmark="yes" Order="_x0031_"/>
  <Shape xmlns="" ID="8dOpZSz9NxNc4RlZNRRyV0QzKXU=" pdftag="P" isBookmarkSet="no" Order="_x0032_" bookmark="no"/>
  <Shape xmlns="" ID="3bpe4Jcdglpygi8npozlKRqXqFo=" Order="_x0033_" pdftag="_x005B_Artifact_x005D_" isBookmarkSet="no" bookmark="no"/>
  <Shape xmlns="" ID="0MsbynHF0NDrnbzUv+SZCiwa7Y4=" pdftag="H2" isBookmarkSet="no" bookmark="yes" Order="_x0031_"/>
  <Shape xmlns="" ID="QCPPPKYZzXHUWpx3pZkg57eWTJ8=" pdftag="P" isBookmarkSet="no" Order="_x0032_" bookmark="no"/>
  <Shape xmlns="" ID="ILFvqvpUlo9jskB/qokMvtyRnuY=" Order="_x0033_" pdftag="_x005B_Artifact_x005D_" isBookmarkSet="no" bookmark="no"/>
  <Shape xmlns="" ID="rDEYU8OHOsQ4GbRrq7oftS6O4x4=" pdftag="H2" isBookmarkSet="no" bookmark="yes" Order="_x0031_"/>
  <Shape xmlns="" ID="8wVmHlcmCIUqQRRbtkHMwPjBQfk=" pdftag="P" isBookmarkSet="no" Order="_x0032_" bookmark="no"/>
  <Shape xmlns="" ID="Vx+y9uYDr/hf2Y+yjE0vFwiERNE=" Order="_x0033_" pdftag="_x005B_Artifact_x005D_" isBookmarkSet="no" bookmark="no"/>
  <Shape xmlns="" ID="L9OKdr85kdEb/nkHyhyeFEshi8U=" pdftag="H2" isBookmarkSet="no" bookmark="yes" Order="_x0031_"/>
  <Shape xmlns="" ID="QzJBjuHda1Ln+Lxyqdo6cbfinTI=" pdftag="P" isBookmarkSet="no" Order="_x0032_" bookmark="no"/>
  <Shape xmlns="" ID="SB/S2Bif0iNSeo1xcIdUsIud8bQ=" pdftag="P" isBookmarkSet="no" Order="_x0033_" bookmark="no"/>
  <Shape xmlns="" ID="FogfBkn4uVb97uXBU7axEnZfK3M=" Order="_x0034_" pdftag="_x005B_Artifact_x005D_" isBookmarkSet="no" bookmark="no"/>
  <Shape xmlns="" ID="FrXg4kp4x57z4MWY4hpTZ245fRs=" pdftag="H2" isBookmarkSet="no" bookmark="yes" Order="_x0031_"/>
  <Shape xmlns="" ID="7z8mV7ZCOYb6P/rP8MZgoWk2ikE=" pdftag="P" isBookmarkSet="no" Order="_x0032_" bookmark="no"/>
  <Shape xmlns="" ID="tkDBwQLn9Y7CRejTvYXBxz9nzCs=" Order="_x0033_" pdftag="_x005B_Artifact_x005D_" isBookmarkSet="no" bookmark="no"/>
  <Shape xmlns="" ID="3xrOfd7Wm6eitd44jrxzfv8njs4=" pdftag="H2" isBookmarkSet="no" bookmark="yes" Order="_x0031_"/>
  <Shape xmlns="" ID="mctFm9wC30qMO+D/ztdfZTjrhPg=" Order="_x0032_" artifact="_x0031_" pdftag="_x005B_Artifact_x005D_" isBookmarkSet="no" validate="no" formula="no" Lang=""/>
  <Shape xmlns="" ID="FhoosIXLmi815cIkALMh3Bq+xPg=" pdftag="H2" isBookmarkSet="no" bookmark="yes" Order="_x0031_"/>
  <Shape xmlns="" ID="r/M3K67kvHFCGycAV0/4DuN0Tes=" pdftag="P" isBookmarkSet="no" Order="_x0032_" bookmark="no"/>
  <Shape xmlns="" ID="2NFyTCUuwDVrsTsFewVCr2mEbv0=" Order="_x0033_" pdftag="_x005B_Artifact_x005D_" isBookmarkSet="no" bookmark="no"/>
  <Shape xmlns="" ID="V5mFgpqJwUDMQXv7iB2VtLI1FUA=" pdftag="H2" isBookmarkSet="no" bookmark="yes" Order="_x0031_"/>
  <Shape xmlns="" ID="H2UciBrLfxZ8jvVcKrel2M/ibmM=" pdftag="P" isBookmarkSet="no" Order="_x0032_" bookmark="no"/>
  <Shape xmlns="" ID="QyEGCa2HUmTYPpTJPR+eEQaJV58=" Order="_x0033_" pdftag="_x005B_Artifact_x005D_" isBookmarkSet="no" bookmark="no"/>
  <Shape xmlns="" ID="YhM5duH7NIbf6QjAeJRmI31Hiac=" pdftag="H2" isBookmarkSet="no" bookmark="yes" Order="_x0033_"/>
  <Shape xmlns="" ID="rJ/Bjcpz5z8DgPUxxMbxAJMg78E=" artifact="_x0030_" formula="no" pdftag="Figure" isBookmarkSet="no" Order="_x0031_" validate="no" Lang="" bookmark="no"/>
  <Shape xmlns="" ID="aqLEGBDy+K+pXOeCtbOlE0KopDU=" pdftag="Figure" artifact="_x0031_" isBookmarkSet="no" Order="_x0032_" validate="no" Lang=""/>
  <Shape xmlns="" ID="VWxnumJro+PmSZPRHugRMa/3C10=" pdftag="H2" isBookmarkSet="no" bookmark="yes" Order="_x0031_"/>
  <Shape xmlns="" ID="NjTL5We4clI8Xc38c/zl1V8DgLg=" pdftag="P" isBookmarkSet="no" Order="_x0032_" bookmark="no"/>
  <Shape xmlns="" ID="Ow07OehcQLnJHgQPW2YdML7FMOU=" artifact="_x0030_" formula="no" pdftag="Figure" isBookmarkSet="no" Order="_x0033_" validate="no" Lang="" bookmark="no"/>
  <Shape xmlns="" ID="ob4scRfSRkR8qyID2fVa4InitpA=" pdftag="P" isBookmarkSet="no" Order="_x0037_" bookmark="no"/>
  <Shape xmlns="" ID="OyQesE1o0IsIRncRkzVlPgvGq1Y=" artifact="_x0030_" formula="no" pdftag="Figure" isBookmarkSet="no" Order="_x0034_" validate="no" Lang="" bookmark="no"/>
  <Shape xmlns="" ID="MkhyOpNngyhpRvpBpnEZoLOuC7w=" pdftag="P" isBookmarkSet="no" Order="_x0038_" bookmark="no"/>
  <Shape xmlns="" ID="JMFVp+mfOWMhL3G5KZLulSCdlvw=" artifact="_x0030_" formula="no" pdftag="Figure" isBookmarkSet="no" Order="_x0035_" validate="no" Lang="" bookmark="no"/>
  <Shape xmlns="" ID="X9o/zML7Ejxy1mIFeF1u/TfdkTY=" pdftag="P" isBookmarkSet="no" Order="_x0039_" bookmark="no"/>
  <Shape xmlns="" ID="+a9pqPQiu+ltEBHTtix/KtTGohI=" formula="no" artifact="_x0030_" pdftag="Figure" inline="no" isBookmarkSet="no" Order="_x0036_" validate="no" Lang="" bookmark="no"/>
  <Shape xmlns="" ID="AStcrY4u9hPMWpjw1luBWTHjezM=" pdftag="P" isBookmarkSet="no" Order="_x0031_0" bookmark="no"/>
  <Shape xmlns="" ID="o+n/DOgIDjjkNH67w8WA94ueKV4=" pdftag="P" isBookmarkSet="no" Order="_x0031_1" bookmark="no"/>
  <Shape xmlns="" ID="UYl071PLuzUyvRLo9v3EEiwSPBY=" pdftag="H2" isBookmarkSet="no" bookmark="yes" Order="_x0031_"/>
  <Shape xmlns="" ID="SoeCS7zeCmMlijSvHTiW8oEcphw=" pdftag="H2" isBookmarkSet="no" bookmark="yes" Order="_x0031_"/>
  <Shape xmlns="" ID="IKD97+E2h2nvKzJGnf/dOtdjQq0=" pdftag="P" isBookmarkSet="no" Order="_x0032_" bookmark="no"/>
  <Shape xmlns="" ID="4WMMR24qMyliA+YQI19vqA+/v38=" Order="_x0033_" pdftag="_x005B_Artifact_x005D_" isBookmarkSet="no" bookmark="no"/>
  <Shape xmlns="" ID="tRx5XGeHAmyt0W67+URgn3zxEIA=" pdftag="H2" isBookmarkSet="no" bookmark="yes" Order="_x0031_"/>
  <Shape xmlns="" ID="TPlfoVuZqbfpyykA/7ajgdT6KbI=" pdftag="P" isBookmarkSet="no" Order="_x0032_" bookmark="no"/>
  <Shape xmlns="" ID="khTnYEZrZ4HyC0yO/iSWNILBeAc=" Order="_x0033_" pdftag="_x005B_Artifact_x005D_" isBookmarkSet="no" bookmark="no"/>
  <Shape xmlns="" ID="D5q5QuedbpfkmIPipeGRY7xfyYs=" pdftag="H2" isBookmarkSet="no" bookmark="yes" Order="_x0031_"/>
  <Shape xmlns="" ID="tbNrd9ZqnA/R/LVj6KbE68SWF38=" pdftag="P" isBookmarkSet="no" Order="_x0032_" bookmark="no"/>
  <Shape xmlns="" ID="1RehZYMITFUIBYP6IZ+26H9chtM=" Order="_x0033_" pdftag="_x005B_Artifact_x005D_" isBookmarkSet="no" bookmark="no"/>
  <HyperLink xmlns="" ID="XkHdif+oatyguleBt98tvfB/pLo=2089948880518.0866_492.5942" plainAltText="Section_x0020_508_x0020_alternative_x0020_text_x0020_version_x0020_available_x0020_on_x0020_slide_x0020_30" language="" Lang=""/>
  <HyperLink xmlns="" ID="jK4zQroynYA6qz99/sOCWj9bPtM=1100173085570.83_177.1332" plainAltText="edx_x0040_cdc.gov"/>
  <HyperLink xmlns="" ID="KzGQoVqHpoMufkpw5tVTXniekiE=-638934475335.9272_437.7106" plainAltText="Section_x0020_508_x0020_alternative_x0020_text_x0020_version_x0020_available_x0020_on_x0020_slide_x0020_31" Lang=""/>
  <HyperLink xmlns="" ID="8AML8cTVyniT9VS88ph7pD8qmZs=927149466430.0075_481.5499" plainAltText="Section_x0020_508_x0020_alternative_x0020_text_x0020_version_x0020_available_x0020_on_x0020_slide_x0020_32" Lang=""/>
  <HyperLink xmlns="" ID="H2UciBrLfxZ8jvVcKrel2M/ibmM=1100173085395.8651_148.1332" plainAltText="edx_x0040_cdc.gov" Lang=""/>
  <HyperLink xmlns="" ID="ob4scRfSRkR8qyID2fVa4InitpA=-141569329432.87894_289.0257" plainAltText="Case_x0020_Surveillance_x0020_News" Lang=""/>
  <HyperLink xmlns="" ID="MkhyOpNngyhpRvpBpnEZoLOuC7w=-2081753197373.3817_268.2306" plainAltText="Technical_x0020_" Lang=""/>
  <HyperLink xmlns="" ID="MkhyOpNngyhpRvpBpnEZoLOuC7w=-103751551294.1766_289.0257" plainAltText="Resource_x0020_Center" Lang=""/>
  <HyperLink xmlns="" ID="X9o/zML7Ejxy1mIFeF1u/TfdkTY=1100173085545.5938_268.2306" plainAltText="edx_x0040_cdc.gov" Lang=""/>
  <HyperLink xmlns="" ID="AStcrY4u9hPMWpjw1luBWTHjezM=-1752190193809.0822_268.2306" plainAltText="case_x0020_surveillance_x0020_" Lang=""/>
  <HyperLink xmlns="" ID="AStcrY4u9hPMWpjw1luBWTHjezM=820721201772.8571_289.0257" plainAltText="modernization" Lang=""/>
  <HyperLink xmlns="" ID="o+n/DOgIDjjkNH67w8WA94ueKV4=-715606252165.1024_423.3628" plainAltText="cdc.gov" Lang=""/>
  <HyperLink xmlns="" ID="IKD97+E2h2nvKzJGnf/dOtdjQq0=205930103355.2_537.9532" plainAltText="Return_x0020_to_x0020_relevant_x0020_slide" Lang=""/>
  <HyperLink xmlns="" ID="TPlfoVuZqbfpyykA/7ajgdT6KbI=205930103355.2_415.4932" plainAltText="Return_x0020_to_x0020_relevant_x0020_slide"/>
  <HyperLink xmlns="" ID="tbNrd9ZqnA/R/LVj6KbE68SWF38=205930103355.2_428.3132" plainAltText="Return_x0020_to_x0020_relevant_x0020_slide" language="" Lang=""/>
  <SubText xmlns="" ID="0MmqYZH4ZU46EiS2HuTBnT+yQ38=" ActualText=""/>
  <SubText xmlns="" ID="+a9pqPQiu+ltEBHTtix/KtTGohI=" ActualText=""/>
  <SubText xmlns="" ID="p9TZ8LFMvtXC3bLUiFyWOtBSm7U=" ActualText=""/>
  <SubText xmlns="" ID="7026d9OalLmCM8irrW1u9DQWUsw=" ActualText=""/>
  <SubText xmlns="" ID="HVKdvtQDvN7/EKD0U+De9Gv8pDI=" ActualText=""/>
  <SubText xmlns="" ID="rJ/Bjcpz5z8DgPUxxMbxAJMg78E=" ActualText=""/>
  <SubText xmlns="" ID="Ow07OehcQLnJHgQPW2YdML7FMOU=" ActualText=""/>
  <SubText xmlns="" ID="OyQesE1o0IsIRncRkzVlPgvGq1Y=" ActualText=""/>
  <SubText xmlns="" ID="JMFVp+mfOWMhL3G5KZLulSCdlvw=" ActualText=""/>
  <table xmlns="" ID="sfM2UL6h9b5zIqeQCzWsIsr+v3c=" type="_x0031_" HRows="_x0033_" HCols="_x0030_" Summary="" TableLinerizing="H" Header="yes" Scope="Column" Caption="no" Exclude="no" SpeakText="no" LinkedHeaders=""/>
  <table xmlns="" ID="x4KZMPAuif/D/H6hhTyxKkTk3j8=" Header="yes" Scope="Column" Caption="no" Exclude="no" LinkedHeaders=""/>
  <table xmlns="" ID="NqBKX81xyeweEshBb0YCEdv5BuY=" Header="yes" Scope="Column" Caption="no" Exclude="no" LinkedHeaders=""/>
  <table xmlns="" ID="yg6DlzcFbstrLJqXzPLXXbDrJ9w=" Header="yes" Scope="Column" Caption="no" Exclude="no" LinkedHeaders="_x0031__1_sfM2UL6h9b5zIqeQCzWsIsr_x002B_v3c_x003D_"/>
  <table xmlns="" ID="ICVrCW1J9ogtOfI5Z6nfPMdmtuM=" Header="yes" Scope="Column" Caption="no" Exclude="no" LinkedHeaders="_x0031__2_sfM2UL6h9b5zIqeQCzWsIsr_x002B_v3c_x003D_"/>
  <table xmlns="" ID="8LuVOn9IILCJh4gHdmtBDCviPHU=" Header="yes" Scope="Column" Caption="no" Exclude="no" LinkedHeaders="_x0031__3_sfM2UL6h9b5zIqeQCzWsIsr_x002B_v3c_x003D_"/>
  <table xmlns="" ID="T8Obr0yjow2dMbdAP3rkfQBYrXk=" Header="yes" Scope="Column" Caption="no" Exclude="no" LinkedHeaders="_x0032__1_sfM2UL6h9b5zIqeQCzWsIsr_x002B_v3c_x003D_"/>
  <table xmlns="" ID="gTDq6gcu1974SfwMJELc8GITGiI=" Header="yes" Scope="Column" Caption="no" Exclude="no" LinkedHeaders="_x0032__2_sfM2UL6h9b5zIqeQCzWsIsr_x002B_v3c_x003D_"/>
  <table xmlns="" ID="mzMuT6TAQ3k1iSP1/cfd1JPLfc4=" Header="yes" Scope="Column" Caption="no" Exclude="no" LinkedHeaders="_x0032__3_sfM2UL6h9b5zIqeQCzWsIsr_x002B_v3c_x003D_"/>
  <table xmlns="" ID="XkeZ9LvnFEgqikdSQ22dmaV7+TI=" Header="no" Caption="no" Exclude="no" Scope="" LinkedHeaders="_x0033__1_sfM2UL6h9b5zIqeQCzWsIsr_x002B_v3c_x003D_"/>
  <table xmlns="" ID="Wn0xoc+5/gh9OG3suPmmGArQ/mU=" Header="no" Caption="no" Exclude="no" Scope="" LinkedHeaders="_x0033__2_sfM2UL6h9b5zIqeQCzWsIsr_x002B_v3c_x003D_"/>
  <table xmlns="" ID="qgXF2RwSTPRNpegfRBKYn4L2bKQ=" Header="no" Caption="no" Exclude="no" Scope="" LinkedHeaders="_x0033__3_sfM2UL6h9b5zIqeQCzWsIsr_x002B_v3c_x003D_"/>
  <table xmlns="" ID="Nx6vymiqcniQRbBNv0hyVac6pqQ=" Header="no" Caption="no" Exclude="no" Scope="" LinkedHeaders="_x0033__1_sfM2UL6h9b5zIqeQCzWsIsr_x002B_v3c_x003D_"/>
  <table xmlns="" ID="2h63eK/StCNtMv37f6Ybp71sZ+A=" Header="no" Caption="no" Exclude="no" Scope="" LinkedHeaders="_x0033__2_sfM2UL6h9b5zIqeQCzWsIsr_x002B_v3c_x003D_"/>
  <table xmlns="" ID="Szb2188uBk8cxA8JXiG/vd/KRX0=" Header="no" Caption="no" Exclude="no" Scope="" LinkedHeaders="_x0033__3_sfM2UL6h9b5zIqeQCzWsIsr_x002B_v3c_x003D_"/>
  <HyperLink xmlns="" ID="jK4zQroynYA6qz99/sOCWj9bPtM=1100173085610.275_177.1332" plainAltText="edx_x0040_cdc.gov" Lang=""/>
  <HyperLink xmlns="" ID="TPlfoVuZqbfpyykA/7ajgdT6KbI=205930103355.2_444.4932" plainAltText="Return_x0020_to_x0020_relevant_x0020_slide" Lang=""/>
</PAW>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129C98-F1B7-438A-9185-771EB38F3FA8}">
  <ds:schemaRefs>
    <ds:schemaRef ds:uri="ae47a4dc-bad2-467d-ae3b-b3fce59ebe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E3F7B6-F53E-4043-9E5B-8D7D6659A788}">
  <ds:schemaRefs>
    <ds:schemaRef ds:uri="http://schemas.microsoft.com/office/2006/metadata/properties"/>
    <ds:schemaRef ds:uri="http://purl.org/dc/elements/1.1/"/>
    <ds:schemaRef ds:uri="http://purl.org/dc/terms/"/>
    <ds:schemaRef ds:uri="ae47a4dc-bad2-467d-ae3b-b3fce59ebe25"/>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A5E58F-0CC8-41C0-B181-848894D972AB}">
  <ds:schemaRefs>
    <ds:schemaRef ds:uri="http://www.net-centric.com/PAWPP"/>
    <ds:schemaRef ds:uri=""/>
  </ds:schemaRefs>
</ds:datastoreItem>
</file>

<file path=customXml/itemProps4.xml><?xml version="1.0" encoding="utf-8"?>
<ds:datastoreItem xmlns:ds="http://schemas.openxmlformats.org/officeDocument/2006/customXml" ds:itemID="{136B76D6-4321-4A89-8447-61B7D695FB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374</TotalTime>
  <Words>1870</Words>
  <Application>Microsoft Office PowerPoint</Application>
  <PresentationFormat>Widescreen</PresentationFormat>
  <Paragraphs>234</Paragraphs>
  <Slides>32</Slides>
  <Notes>28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Aptos</vt:lpstr>
      <vt:lpstr>Aptos Display</vt:lpstr>
      <vt:lpstr>Arial</vt:lpstr>
      <vt:lpstr>AvenirNext LT Pro Regular</vt:lpstr>
      <vt:lpstr>Calibri</vt:lpstr>
      <vt:lpstr>Courier New</vt:lpstr>
      <vt:lpstr>Myriad Web Pro</vt:lpstr>
      <vt:lpstr>Segoe UI</vt:lpstr>
      <vt:lpstr>Wingdings</vt:lpstr>
      <vt:lpstr>1_NCEH_ATSDR_combined</vt:lpstr>
      <vt:lpstr>3_NCEH_ATSDR_combined</vt:lpstr>
      <vt:lpstr>Office Theme</vt:lpstr>
      <vt:lpstr>2_NCEH_ATSDR_combined</vt:lpstr>
      <vt:lpstr>NNDSS eSHARE Special Session: Case Notification Minimal Data Necessary (MDN) HL7 and Generic v3 Updates</vt:lpstr>
      <vt:lpstr>Agenda</vt:lpstr>
      <vt:lpstr>Case Notification Minimal Data Necessary (MDN) for Public Health Emergency Response Updates </vt:lpstr>
      <vt:lpstr>Road to Generic v3</vt:lpstr>
      <vt:lpstr>Case Notification MDN HL7® Implementation Guide Released</vt:lpstr>
      <vt:lpstr>Generic Version 3 (Generic v3) Updates </vt:lpstr>
      <vt:lpstr>Changes to Generic v3 Data Elements</vt:lpstr>
      <vt:lpstr>Stakeholder Feedback Since the September eSHARE</vt:lpstr>
      <vt:lpstr>Noteworthy Changes</vt:lpstr>
      <vt:lpstr>Priority Levels, Value Sets, &amp; Condition-specific Data Elements</vt:lpstr>
      <vt:lpstr>Current State of Routine Notification</vt:lpstr>
      <vt:lpstr>Message Mapping Guide (MMG) Development with Generic v3</vt:lpstr>
      <vt:lpstr>Assigning Priority Levels</vt:lpstr>
      <vt:lpstr>Binding Value Sets</vt:lpstr>
      <vt:lpstr>Assigning Time Periods</vt:lpstr>
      <vt:lpstr>Adding Condition-specific Data Elements  </vt:lpstr>
      <vt:lpstr>Message Mapping Guide (MMG) Development Process Summarized</vt:lpstr>
      <vt:lpstr>What Will Stay the Same? </vt:lpstr>
      <vt:lpstr>What is New?</vt:lpstr>
      <vt:lpstr>Case Notification for Conditions Currently Sent with Only Generic v2 Data Elements</vt:lpstr>
      <vt:lpstr>Creating Condition-specific MMGs Aligned with Generic v3</vt:lpstr>
      <vt:lpstr>Emergency Response</vt:lpstr>
      <vt:lpstr>Why Change? </vt:lpstr>
      <vt:lpstr>Next Steps</vt:lpstr>
      <vt:lpstr>Generic v3 Next Steps</vt:lpstr>
      <vt:lpstr>Feedback</vt:lpstr>
      <vt:lpstr> Questions &amp; Answers 3</vt:lpstr>
      <vt:lpstr>Q &amp; A 3</vt:lpstr>
      <vt:lpstr>Appendix: Accompanying Text</vt:lpstr>
      <vt:lpstr>Accompanying Text for Slide 4 (Section 508 compliant text version)</vt:lpstr>
      <vt:lpstr>Accompanying Text for Slide 11 (Section 508 compliant text version)</vt:lpstr>
      <vt:lpstr>Accompanying Text for Slide 15 (Section 508 compliant text version)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January 2026 - Special Session</dc:title>
  <dc:subject>NNDSS eSHARE: Case Notification Minimal Data Necessary (Case Notification MDN) HL7 and Gen v3 Updates</dc:subject>
  <dc:creator>CDC</dc:creator>
  <cp:keywords>eSHARE, NNDSS, National Notifiable Diseases Surveillance System, MVPS, Case Notification, Minimal Data Necessary, MDN, Health Level Seven, HL7, MVPS, Generic Version 3, Gen V3, Updates, Data Elements, Priority Levels, Value Sets, Condition-Specific,Onboarding, Implementation Guides, Message Mapping Guide, MMG, Public Health, Emergency Response, Routine, Surveillance, Standardization</cp:keywords>
  <cp:lastModifiedBy>Laspina, Michael (CDC/OD/OPHDST)</cp:lastModifiedBy>
  <cp:revision>9</cp:revision>
  <dcterms:created xsi:type="dcterms:W3CDTF">2025-07-29T12:23:32Z</dcterms:created>
  <dcterms:modified xsi:type="dcterms:W3CDTF">2026-01-29T19:38:35Z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2025-07-29T13:26:28Z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6430aef4-57f5-4e11-9b33-c04f004f2ae5</vt:lpwstr>
  </property>
  <property fmtid="{D5CDD505-2E9C-101B-9397-08002B2CF9AE}" pid="8" name="MSIP_Label_7b94a7b8-f06c-4dfe-bdcc-9b548fd58c31_ContentBits">
    <vt:lpwstr>0</vt:lpwstr>
  </property>
  <property fmtid="{D5CDD505-2E9C-101B-9397-08002B2CF9AE}" pid="9" name="MSIP_Label_7b94a7b8-f06c-4dfe-bdcc-9b548fd58c31_Tag">
    <vt:lpwstr>10, 0, 1, 1</vt:lpwstr>
  </property>
  <property fmtid="{D5CDD505-2E9C-101B-9397-08002B2CF9AE}" pid="10" name="ContentTypeId">
    <vt:lpwstr>0x010100F010CC48A510A64E9EDE79D1DCB94891</vt:lpwstr>
  </property>
  <property fmtid="{D5CDD505-2E9C-101B-9397-08002B2CF9AE}" pid="11" name="MediaServiceImageTags">
    <vt:lpwstr/>
  </property>
</Properties>
</file>