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83" r:id="rId6"/>
    <p:sldMasterId id="2147483709" r:id="rId7"/>
    <p:sldMasterId id="2147483746" r:id="rId8"/>
  </p:sldMasterIdLst>
  <p:notesMasterIdLst>
    <p:notesMasterId r:id="rId36"/>
  </p:notesMasterIdLst>
  <p:handoutMasterIdLst>
    <p:handoutMasterId r:id="rId37"/>
  </p:handoutMasterIdLst>
  <p:sldIdLst>
    <p:sldId id="2147482200" r:id="rId9"/>
    <p:sldId id="2147482215" r:id="rId10"/>
    <p:sldId id="2147482238" r:id="rId11"/>
    <p:sldId id="272" r:id="rId12"/>
    <p:sldId id="2147482216" r:id="rId13"/>
    <p:sldId id="2147482217" r:id="rId14"/>
    <p:sldId id="2147482218" r:id="rId15"/>
    <p:sldId id="2147482219" r:id="rId16"/>
    <p:sldId id="2147482226" r:id="rId17"/>
    <p:sldId id="2147482220" r:id="rId18"/>
    <p:sldId id="2147482221" r:id="rId19"/>
    <p:sldId id="2147482229" r:id="rId20"/>
    <p:sldId id="2147482230" r:id="rId21"/>
    <p:sldId id="2147482231" r:id="rId22"/>
    <p:sldId id="2147482232" r:id="rId23"/>
    <p:sldId id="2147482236" r:id="rId24"/>
    <p:sldId id="2147482234" r:id="rId25"/>
    <p:sldId id="2147482235" r:id="rId26"/>
    <p:sldId id="2147482233" r:id="rId27"/>
    <p:sldId id="2147482225" r:id="rId28"/>
    <p:sldId id="2147482227" r:id="rId29"/>
    <p:sldId id="2147482228" r:id="rId30"/>
    <p:sldId id="259" r:id="rId31"/>
    <p:sldId id="269" r:id="rId32"/>
    <p:sldId id="260" r:id="rId33"/>
    <p:sldId id="273" r:id="rId34"/>
    <p:sldId id="214748223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459B0C-D9BF-1A2C-261A-7B1F6DEBEB1F}" name="Mandel, Grace (CDC/OD/OPHDST)" initials="GM" userId="S::nvm8@cdc.gov::0ac2c6b9-92f9-44d7-9fed-9ca59630dfbc" providerId="AD"/>
  <p188:author id="{2B801B16-F85B-C75D-EFFD-C38DBA507FC3}" name="Hlavsa, Michele C. (CDC/NCIRD/CORVD)" initials="MH" userId="S::acz3@cdc.gov::f5d9281d-b28d-4c27-bdab-e0b7e803a429" providerId="AD"/>
  <p188:author id="{1258641D-3406-29F9-9B7F-F272B075DA85}" name="Branam, Ian (CDC/OD/OPHDST)" initials="BI" userId="S::yfi1@cdc.gov::112d4a4f-7610-4988-975d-30364cb03355" providerId="AD"/>
  <p188:author id="{50544535-8DB0-0386-CD97-9A293008B3AF}" name="Ritchey, Matthew D. (CDC/OD/OPHDST)" initials="MR" userId="S::HHA7@cdc.gov::0f4ae8c8-33a3-4cd2-a525-48f17ee461ab" providerId="AD"/>
  <p188:author id="{CEDAD538-4D1E-9512-7369-71E42DB54DC3}" name="Brown, Desiree M. (CDC/OD/OPHDST)" initials="DB" userId="S::jwu1@cdc.gov::65426537-82f4-4a29-8425-9c2ba3f1e26a" providerId="AD"/>
  <p188:author id="{8039F145-B6D7-CCFA-2C92-4A146537DF40}" name="Cook, Courtney (CDC/OD/OPHDST)" initials="CC" userId="S::uns6@cdc.gov::08c979db-b175-4a23-a7b3-d60911f2ecd1" providerId="AD"/>
  <p188:author id="{C321304D-97D6-3641-5CB4-51F83844D102}" name="Hughes, Keaton (CDC/OD/OPHDST)" initials="KH" userId="S::qwy4@cdc.gov::d8ce0660-66bf-4d9b-b954-4737fa7010ce" providerId="AD"/>
  <p188:author id="{132F964E-0429-6C5F-A7C1-ACF3F110B0BA}" name="Landon, Alexander (CDC/OD/OPHDST)" initials="LA" userId="S::vvs8@cdc.gov::b09320f4-f070-4dda-b5ce-579581d3ab09" providerId="AD"/>
  <p188:author id="{4C195B5E-DFF9-9454-D15B-04E7141770CC}" name="Conners, Erin (CDC/OD/OPHDST)" initials="EC" userId="S::ola3@cdc.gov::a724e933-4911-4579-8682-585480591749" providerId="AD"/>
  <p188:author id="{7C551B66-E361-EBC0-6605-1AA2539A47D3}" name="Hang Nguyen, (CDC/OD/OPHDST)" initials="H(" userId="S::yky3@cdc.gov::8a7e3e03-04d0-4c76-a337-fc65283f8224" providerId="AD"/>
  <p188:author id="{C86F5367-EC90-24FF-B4B9-347599188DFF}" name="Williams, Cassidy (CDC/OD/OPHDST) (CTR)" initials="CW" userId="S::rtt5@cdc.gov::abd02bae-914c-4c13-87a3-7a911b9d0a4c" providerId="AD"/>
  <p188:author id="{47C6DB78-837B-EB89-9AD2-4D9E0D335078}" name="Boersma, Peter (CDC/OD/OPHDST)" initials="PB" userId="S::ots6@cdc.gov::f3bc6320-5f6e-4986-9079-590a01dd3d4f" providerId="AD"/>
  <p188:author id="{B6577981-7CD4-D891-A69E-E7B572D65176}" name="Wafer, Elanah (CDC/OD/OPHDST) (CTR)" initials="EW" userId="S::tje9@cdc.gov::cfb0cdd1-91bb-451e-90f7-b023b3ea1a4a" providerId="AD"/>
  <p188:author id="{7AA21E84-FF5A-99A6-5E4D-F0297E4FDD36}" name="Lyons, Shelby (CDC/NCEZID/DVBD/ADB)" initials="LS" userId="S::poy5@cdc.gov::e79b43e3-4d04-40db-9646-656a822117fc" providerId="AD"/>
  <p188:author id="{99A8469A-7D20-0DCC-3D98-F4D741751B82}" name="McIntyre, Anne F. (CDC/IOD/OPHDST)" initials="MAF(" userId="S::zat4@cdc.gov::d6bb9fc0-9a61-41c9-8260-614f83485ea6" providerId="AD"/>
  <p188:author id="{2AB35A9B-36C8-7561-518F-8BF30AE943AB}" name="Ritchey, Matthew D. (CDC/OD/OPHDST)" initials="R(" userId="S::hha7@cdc.gov::0f4ae8c8-33a3-4cd2-a525-48f17ee461ab" providerId="AD"/>
  <p188:author id="{FBCBE2A0-6658-CB2C-A9DA-560F822CC237}" name="Hale, Christa R. (CDC/OD/OPHDST)" initials="CH" userId="S::HGK5@cdc.gov::b45a5495-c680-464a-a986-6e63c5bbac1a" providerId="AD"/>
  <p188:author id="{6AE16DA7-BF3C-BB3D-5890-D4D997F74916}" name="Bestul, Nicolette (CDC/NCEZID/DVBD/RZB)" initials="NB" userId="S::pue8@cdc.gov::1e6dd431-397c-4f92-8a93-78d921089639" providerId="AD"/>
  <p188:author id="{E41D23AC-0141-A1C4-3B68-FE90A50E4A68}" name="Mustaquim, Desiree (CDC/OD/OPHDST)" initials="MD" userId="S::dwc6@cdc.gov::dc151674-8121-498a-9e0c-aa311898202d" providerId="AD"/>
  <p188:author id="{CE7072C3-C502-9E5C-9201-80F9661AC967}" name="Ramanathan Holiday, Tara (CDC/OD/OPHDST)" initials="R(" userId="S::irt2@cdc.gov::034376b7-f6bb-4b52-ab37-7273f82c0185" providerId="AD"/>
  <p188:author id="{AA5CB7D1-9D63-8CD9-6457-2986CC39E1D4}" name="Best, Timothy (CDC/OD/OPHDST)" initials="BT" userId="S::qot3@cdc.gov::dd516ec7-f2bc-4f60-a4a9-7a0329e91999" providerId="AD"/>
  <p188:author id="{643A7AD9-02B1-B372-B694-D211CCE4C4EB}" name="Robinson, Tamara (CDC/OD/OPHDST) (CTR)" initials="TR" userId="S::okf9@cdc.gov::a16a7704-10a4-405e-9d16-ecfeead0d373" providerId="AD"/>
  <p188:author id="{56F3E3DB-97E3-6A8C-E71A-F16301594E99}" name="Neitzel, Stephanie (CDC/OD/OPHDST)" initials="SN" userId="S::brd6@cdc.gov::69aba5e3-8da2-4697-83fd-bd91ccdb07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1D"/>
    <a:srgbClr val="B9B9B9"/>
    <a:srgbClr val="B4E5A2"/>
    <a:srgbClr val="A6CAEC"/>
    <a:srgbClr val="F3EA95"/>
    <a:srgbClr val="000000"/>
    <a:srgbClr val="FFC000"/>
    <a:srgbClr val="F1F395"/>
    <a:srgbClr val="2D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926779-4558-4EAD-9CC6-3A8D9A37941C}" v="8" dt="2026-01-26T17:16:45.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1595" autoAdjust="0"/>
  </p:normalViewPr>
  <p:slideViewPr>
    <p:cSldViewPr snapToGrid="0">
      <p:cViewPr varScale="1">
        <p:scale>
          <a:sx n="79" d="100"/>
          <a:sy n="79"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8/10/relationships/authors" Target="author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54A11C-3C8C-2DE2-A4F8-1FD1846C6B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51D632-3F32-FFF4-5BF1-A6C372A032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1ABB33-51CE-4560-90CB-788B4125A606}" type="datetimeFigureOut">
              <a:rPr lang="en-US" smtClean="0"/>
              <a:t>1/26/2026</a:t>
            </a:fld>
            <a:endParaRPr lang="en-US"/>
          </a:p>
        </p:txBody>
      </p:sp>
      <p:sp>
        <p:nvSpPr>
          <p:cNvPr id="4" name="Footer Placeholder 3">
            <a:extLst>
              <a:ext uri="{FF2B5EF4-FFF2-40B4-BE49-F238E27FC236}">
                <a16:creationId xmlns:a16="http://schemas.microsoft.com/office/drawing/2014/main" id="{5D28145C-F743-7A03-335D-61B544C243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9D96A57-343B-EE47-CFF2-C4DAC87ECA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B9A1C-6F79-4434-A721-6A416A5CA6AF}" type="slidenum">
              <a:rPr lang="en-US" smtClean="0"/>
              <a:t>‹#›</a:t>
            </a:fld>
            <a:endParaRPr lang="en-US"/>
          </a:p>
        </p:txBody>
      </p:sp>
    </p:spTree>
    <p:extLst>
      <p:ext uri="{BB962C8B-B14F-4D97-AF65-F5344CB8AC3E}">
        <p14:creationId xmlns:p14="http://schemas.microsoft.com/office/powerpoint/2010/main" val="2297363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12648-5EA1-49C1-AB7A-65FB9F4B721E}" type="datetimeFigureOut">
              <a:rPr lang="en-US" smtClean="0"/>
              <a:t>1/26/2026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0E4A4-C65F-4B5B-B829-55E1E6BC67A3}" type="slidenum">
              <a:rPr lang="en-US" smtClean="0"/>
              <a:t>‹#›</a:t>
            </a:fld>
            <a:endParaRPr lang="en-US"/>
          </a:p>
        </p:txBody>
      </p:sp>
    </p:spTree>
    <p:extLst>
      <p:ext uri="{BB962C8B-B14F-4D97-AF65-F5344CB8AC3E}">
        <p14:creationId xmlns:p14="http://schemas.microsoft.com/office/powerpoint/2010/main" val="491046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074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1BE8E-3395-3CF3-4B26-5879BEBD5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98528-95F5-A1C2-76DB-9F362F37C6D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C9CE755-E1C5-6BDD-3431-59D7FEBF5E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6EDDA4-0409-0796-4950-957DDC5A38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228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E4DDD-F6B8-A44E-B5BE-946E08C4C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B9C18-2CAE-46FB-103E-3F1A4E033B2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631E043-847E-8216-1154-75BDBD4604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6B279B-5468-6BC5-4F18-8B3FFE4FD5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1223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E4221-D4B7-9293-AC24-52138AC50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42E721-3A02-F3EC-A0B7-6DE56D06AA7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FA1F2C9-C14D-7B13-5018-4FA2B55323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660E49-F529-75C0-47E6-FC14DA2F4E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3166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33F4D-AF37-532A-E2C7-C79A4747B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4AE37-2673-29EA-098C-6EDB43D1E40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9573EFC-6113-888F-DA77-6FE785B105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CE558C-186C-01B0-C539-B3F81A7D30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2167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6ACE2-61ED-39C3-4D28-5BB96D2F0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2CF0C-8A07-0442-F317-33B9EFC8428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785DD80-40F8-80E3-BF27-3DD042F808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A2CF22-92FD-7BD2-3A1F-52EA0331DA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6765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FEC28-9E32-5664-EE5D-6A9FF410D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5E421-F698-428D-7A28-4F3A93F90BC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C83A017-34FD-6B03-397D-A5AD9F5469FA}"/>
              </a:ext>
            </a:extLst>
          </p:cNvPr>
          <p:cNvSpPr>
            <a:spLocks noGrp="1"/>
          </p:cNvSpPr>
          <p:nvPr>
            <p:ph type="body" idx="1"/>
          </p:nvPr>
        </p:nvSpPr>
        <p:spPr/>
        <p:txBody>
          <a:bodyPr/>
          <a:lstStyle/>
          <a:p>
            <a:pPr marL="304165" indent="-304165"/>
            <a:endParaRPr lang="en-US" dirty="0"/>
          </a:p>
        </p:txBody>
      </p:sp>
      <p:sp>
        <p:nvSpPr>
          <p:cNvPr id="4" name="Slide Number Placeholder 3">
            <a:extLst>
              <a:ext uri="{FF2B5EF4-FFF2-40B4-BE49-F238E27FC236}">
                <a16:creationId xmlns:a16="http://schemas.microsoft.com/office/drawing/2014/main" id="{C65C9A19-2245-0889-A702-4ADF0BC17D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9495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EBD5B-E6BC-EC76-01DD-6BB12377A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C4BA4B-32C4-9B90-6A4E-9934F9B7683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4AE47F9-2C9B-6640-EF69-D076F11045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DE1650-9201-94B7-A0EC-E76796C0CE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936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84472-587F-CF1B-35C5-480F0C438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011CC-9551-05ED-FCFD-A8CC3F79CBF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6148F13-25D1-6984-99FF-2C800251F1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612401-E8D0-8DAF-02CC-9784E6E7D7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8666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D3C3D-75C8-A3CB-7BDB-DA4C8B5D3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77E88-1E57-DD6A-AD3E-6E3D0F1F70A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1291A59-1D10-63D7-44E2-39115BEFD7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1D6ABE-547A-BED1-C3D0-D299B8B6CF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37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9935E-DE0B-7E98-9DDE-F302B34D1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4F0CD-508A-A75F-9D04-4225808971A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0C2FC49-F186-2105-72DE-BF137283DCAC}"/>
              </a:ext>
            </a:extLst>
          </p:cNvPr>
          <p:cNvSpPr>
            <a:spLocks noGrp="1"/>
          </p:cNvSpPr>
          <p:nvPr>
            <p:ph type="body" idx="1"/>
          </p:nvPr>
        </p:nvSpPr>
        <p:spPr/>
        <p:txBody>
          <a:bodyPr/>
          <a:lstStyle/>
          <a:p>
            <a:pPr marL="304165" indent="-304165"/>
            <a:endParaRPr lang="en-US" dirty="0"/>
          </a:p>
        </p:txBody>
      </p:sp>
      <p:sp>
        <p:nvSpPr>
          <p:cNvPr id="4" name="Slide Number Placeholder 3">
            <a:extLst>
              <a:ext uri="{FF2B5EF4-FFF2-40B4-BE49-F238E27FC236}">
                <a16:creationId xmlns:a16="http://schemas.microsoft.com/office/drawing/2014/main" id="{D11C1BB0-4F8E-CCB6-421B-5D36D3AB12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0612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175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9395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E7293-674C-F721-D3A7-40795AA54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3A4F2F-D146-9A42-DAD8-7779D39BA90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5D70575-2672-A8C4-610E-C7F0CEEE6D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B355E9-6E97-B7EC-4B99-F202B433A0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5299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22</a:t>
            </a:fld>
            <a:endParaRPr lang="en-US"/>
          </a:p>
        </p:txBody>
      </p:sp>
    </p:spTree>
    <p:extLst>
      <p:ext uri="{BB962C8B-B14F-4D97-AF65-F5344CB8AC3E}">
        <p14:creationId xmlns:p14="http://schemas.microsoft.com/office/powerpoint/2010/main" val="1046120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96DE-2740-0DC8-55ED-2D4CA03AA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BAADA-E18F-8A90-B24E-3E09528D1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786D6-0ADD-8B26-BBB0-1B1E7DE085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BD1247-029F-AFBC-AB0A-59D506DF33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29102-ED10-4F3A-8106-AF875A20F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2112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83F77-A971-5E58-D81E-F6134839D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3E3DD-EB8F-355A-E2F7-2FF692DFCE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6078CE-FE4F-B735-FF26-CB685EE24B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12FAB9-843D-7D0F-C96F-90E2DA19F6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29102-ED10-4F3A-8106-AF875A20F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558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REMOVE IF NOT NEEDED</a:t>
            </a:r>
          </a:p>
        </p:txBody>
      </p:sp>
      <p:sp>
        <p:nvSpPr>
          <p:cNvPr id="4" name="Slide Number Placeholder 3"/>
          <p:cNvSpPr>
            <a:spLocks noGrp="1"/>
          </p:cNvSpPr>
          <p:nvPr>
            <p:ph type="sldNum" sz="quarter" idx="5"/>
          </p:nvPr>
        </p:nvSpPr>
        <p:spPr/>
        <p:txBody>
          <a:bodyPr/>
          <a:lstStyle/>
          <a:p>
            <a:fld id="{8580E4A4-C65F-4B5B-B829-55E1E6BC67A3}" type="slidenum">
              <a:rPr lang="en-US" smtClean="0"/>
              <a:t>25</a:t>
            </a:fld>
            <a:endParaRPr lang="en-US"/>
          </a:p>
        </p:txBody>
      </p:sp>
    </p:spTree>
    <p:extLst>
      <p:ext uri="{BB962C8B-B14F-4D97-AF65-F5344CB8AC3E}">
        <p14:creationId xmlns:p14="http://schemas.microsoft.com/office/powerpoint/2010/main" val="3238011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80E4A4-C65F-4B5B-B829-55E1E6BC67A3}" type="slidenum">
              <a:rPr lang="en-US" smtClean="0"/>
              <a:t>26</a:t>
            </a:fld>
            <a:endParaRPr lang="en-US"/>
          </a:p>
        </p:txBody>
      </p:sp>
    </p:spTree>
    <p:extLst>
      <p:ext uri="{BB962C8B-B14F-4D97-AF65-F5344CB8AC3E}">
        <p14:creationId xmlns:p14="http://schemas.microsoft.com/office/powerpoint/2010/main" val="3432198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96ACE-54BD-2871-DE73-387CF3F790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C3A45-0FB4-5AC7-ACAF-6541F897AF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83679-508A-B3C9-8945-023C6241F0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E98F712D-DF99-D6E5-3CB0-267E002AE9BB}"/>
              </a:ext>
            </a:extLst>
          </p:cNvPr>
          <p:cNvSpPr>
            <a:spLocks noGrp="1"/>
          </p:cNvSpPr>
          <p:nvPr>
            <p:ph type="sldNum" sz="quarter" idx="5"/>
          </p:nvPr>
        </p:nvSpPr>
        <p:spPr/>
        <p:txBody>
          <a:bodyPr/>
          <a:lstStyle/>
          <a:p>
            <a:fld id="{8580E4A4-C65F-4B5B-B829-55E1E6BC67A3}" type="slidenum">
              <a:rPr lang="en-US" smtClean="0"/>
              <a:t>27</a:t>
            </a:fld>
            <a:endParaRPr lang="en-US"/>
          </a:p>
        </p:txBody>
      </p:sp>
    </p:spTree>
    <p:extLst>
      <p:ext uri="{BB962C8B-B14F-4D97-AF65-F5344CB8AC3E}">
        <p14:creationId xmlns:p14="http://schemas.microsoft.com/office/powerpoint/2010/main" val="25197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36E95-6369-CC0A-9851-CE75AA5AE0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BBF38-E0EA-46CA-8759-77F32A939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588334-6010-E4F5-D25E-5FBA52706F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79E9E2BE-454F-467D-0976-0CA4632DC3D5}"/>
              </a:ext>
            </a:extLst>
          </p:cNvPr>
          <p:cNvSpPr>
            <a:spLocks noGrp="1"/>
          </p:cNvSpPr>
          <p:nvPr>
            <p:ph type="sldNum" sz="quarter" idx="5"/>
          </p:nvPr>
        </p:nvSpPr>
        <p:spPr/>
        <p:txBody>
          <a:bodyPr/>
          <a:lstStyle/>
          <a:p>
            <a:fld id="{8580E4A4-C65F-4B5B-B829-55E1E6BC67A3}" type="slidenum">
              <a:rPr lang="en-US" smtClean="0"/>
              <a:t>3</a:t>
            </a:fld>
            <a:endParaRPr lang="en-US"/>
          </a:p>
        </p:txBody>
      </p:sp>
    </p:spTree>
    <p:extLst>
      <p:ext uri="{BB962C8B-B14F-4D97-AF65-F5344CB8AC3E}">
        <p14:creationId xmlns:p14="http://schemas.microsoft.com/office/powerpoint/2010/main" val="131487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80E4A4-C65F-4B5B-B829-55E1E6BC67A3}" type="slidenum">
              <a:rPr lang="en-US" smtClean="0"/>
              <a:t>4</a:t>
            </a:fld>
            <a:endParaRPr lang="en-US"/>
          </a:p>
        </p:txBody>
      </p:sp>
    </p:spTree>
    <p:extLst>
      <p:ext uri="{BB962C8B-B14F-4D97-AF65-F5344CB8AC3E}">
        <p14:creationId xmlns:p14="http://schemas.microsoft.com/office/powerpoint/2010/main" val="1299225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F3FE5-AE60-BD98-220A-A4BCA2005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9E509-7909-1634-5680-A3A4EE6B7EA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171429E-8401-647D-A310-1C15B4EA8D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DD012E-4DB9-5824-C948-B14CE8F86C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687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351DE-3621-58CE-4771-E54962A22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7D1F0-A507-6D70-5944-DB189180FB3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F6E5ABB-7D92-C281-E7A4-967CCE2516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6CDF3C-35C3-813B-9188-0804054668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259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6AC34-1495-FE35-59FE-64FE34844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9F518-A38F-210F-69CB-0360F9E1F85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D5D46D0-A14A-61DC-1D36-5B7E6C29B3D3}"/>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687EDA04-0015-DF18-DF23-C3DCF402C8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0771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18B08-3A07-1A11-4AFF-46FA6E39D1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93C50-CB2B-EE27-9F81-4D274708C28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DA8E6A1-98C1-6BA5-59B6-79BD05E8BB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6E0410-5831-1F3F-BBA6-CAEDB6C0E9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1190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65F3D-BB34-2C10-B149-17033D9BE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65C9C-B70F-6AD3-D985-6195F59C62A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B54BEF0-3980-9CCA-F042-31B71AA22C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D8D590-A377-21B1-C367-2BA5E7C1DD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0048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w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w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2818691643"/>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663297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4" y="1811868"/>
            <a:ext cx="5185833" cy="4421717"/>
          </a:xfrm>
        </p:spPr>
        <p:txBody>
          <a:bodyPr/>
          <a:lstStyle>
            <a:lvl1pPr marL="304776" indent="-304776">
              <a:buClr>
                <a:srgbClr val="003BC0"/>
              </a:buClr>
              <a:buFont typeface="Arial" panose="020B0604020202020204" pitchFamily="34" charset="0"/>
              <a:buChar char="•"/>
              <a:defRPr sz="2667" b="1">
                <a:solidFill>
                  <a:srgbClr val="1D1D1D"/>
                </a:solidFill>
              </a:defRPr>
            </a:lvl1pPr>
            <a:lvl2pPr marL="609555" indent="-22858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70" y="1811868"/>
            <a:ext cx="5185833" cy="4421717"/>
          </a:xfrm>
        </p:spPr>
        <p:txBody>
          <a:bodyPr/>
          <a:lstStyle>
            <a:lvl1pPr marL="304776" indent="-304776">
              <a:buClr>
                <a:srgbClr val="0033A1"/>
              </a:buClr>
              <a:buFont typeface="Arial" panose="020B0604020202020204" pitchFamily="34" charset="0"/>
              <a:buChar char="•"/>
              <a:defRPr sz="2667" b="1">
                <a:solidFill>
                  <a:srgbClr val="1D1D1D"/>
                </a:solidFill>
              </a:defRPr>
            </a:lvl1pPr>
            <a:lvl2pPr marL="609555" indent="-228584">
              <a:buClr>
                <a:srgbClr val="005761"/>
              </a:buClr>
              <a:buFont typeface="Arial" panose="020B0604020202020204" pitchFamily="34" charset="0"/>
              <a:buChar char="-"/>
              <a:tabLst>
                <a:tab pos="380972"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4" y="6725267"/>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38934102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8"/>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365711363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67" indent="-457167">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68813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21390850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_NCEH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230368" y="451105"/>
            <a:ext cx="6778752" cy="1155779"/>
          </a:xfrm>
          <a:prstGeom prst="rect">
            <a:avLst/>
          </a:prstGeom>
        </p:spPr>
        <p:txBody>
          <a:bodyPr anchor="ctr" anchorCtr="0"/>
          <a:lstStyle>
            <a:lvl1pPr algn="l">
              <a:lnSpc>
                <a:spcPts val="4000"/>
              </a:lnSpc>
              <a:defRPr sz="4267" b="1" baseline="0">
                <a:solidFill>
                  <a:srgbClr val="003C9F"/>
                </a:solidFill>
                <a:effectLst/>
                <a:latin typeface="+mn-lt"/>
              </a:defRPr>
            </a:lvl1pPr>
          </a:lstStyle>
          <a:p>
            <a:endParaRPr lang="en-US"/>
          </a:p>
        </p:txBody>
      </p:sp>
      <p:sp>
        <p:nvSpPr>
          <p:cNvPr id="8" name="Subtitle 2"/>
          <p:cNvSpPr>
            <a:spLocks noGrp="1"/>
          </p:cNvSpPr>
          <p:nvPr>
            <p:ph type="subTitle" idx="1"/>
          </p:nvPr>
        </p:nvSpPr>
        <p:spPr>
          <a:xfrm>
            <a:off x="5230368" y="1950720"/>
            <a:ext cx="6778752" cy="877824"/>
          </a:xfrm>
          <a:prstGeom prst="rect">
            <a:avLst/>
          </a:prstGeom>
        </p:spPr>
        <p:txBody>
          <a:bodyPr/>
          <a:lstStyle>
            <a:lvl1pPr marL="0" indent="0" algn="l">
              <a:spcBef>
                <a:spcPts val="0"/>
              </a:spcBef>
              <a:buNone/>
              <a:defRPr sz="3200" b="1" baseline="0">
                <a:solidFill>
                  <a:srgbClr val="003C9F"/>
                </a:solidFill>
                <a:effectLst/>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5230368" y="3291840"/>
            <a:ext cx="6778752" cy="1295400"/>
          </a:xfrm>
          <a:prstGeom prst="rect">
            <a:avLst/>
          </a:prstGeom>
        </p:spPr>
        <p:txBody>
          <a:bodyPr/>
          <a:lstStyle>
            <a:lvl1pPr marL="0" indent="0" algn="l">
              <a:lnSpc>
                <a:spcPct val="100000"/>
              </a:lnSpc>
              <a:buNone/>
              <a:defRPr sz="2667" baseline="0">
                <a:solidFill>
                  <a:srgbClr val="003C9F"/>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5" name="TextBox 4"/>
          <p:cNvSpPr txBox="1"/>
          <p:nvPr userDrawn="1"/>
        </p:nvSpPr>
        <p:spPr>
          <a:xfrm>
            <a:off x="280681" y="6059424"/>
            <a:ext cx="8777977" cy="420564"/>
          </a:xfrm>
          <a:prstGeom prst="rect">
            <a:avLst/>
          </a:prstGeom>
          <a:noFill/>
        </p:spPr>
        <p:txBody>
          <a:bodyPr wrap="square" rtlCol="0">
            <a:spAutoFit/>
          </a:bodyPr>
          <a:lstStyle/>
          <a:p>
            <a:r>
              <a:rPr lang="en-US" sz="2133" b="1">
                <a:solidFill>
                  <a:schemeClr val="bg2"/>
                </a:solidFill>
                <a:latin typeface="Calibri" panose="020F0502020204030204" pitchFamily="34" charset="0"/>
              </a:rPr>
              <a:t>National Center for Environmental Health</a:t>
            </a:r>
          </a:p>
        </p:txBody>
      </p:sp>
    </p:spTree>
    <p:extLst>
      <p:ext uri="{BB962C8B-B14F-4D97-AF65-F5344CB8AC3E}">
        <p14:creationId xmlns:p14="http://schemas.microsoft.com/office/powerpoint/2010/main" val="941456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Slide_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DC3125C-91B1-4CF7-BB99-40C43B0C9EDE}"/>
              </a:ext>
            </a:extLst>
          </p:cNvPr>
          <p:cNvGrpSpPr/>
          <p:nvPr userDrawn="1"/>
        </p:nvGrpSpPr>
        <p:grpSpPr>
          <a:xfrm>
            <a:off x="-9063" y="6810361"/>
            <a:ext cx="12192000" cy="0"/>
            <a:chOff x="-6797" y="5107771"/>
            <a:chExt cx="9144000" cy="0"/>
          </a:xfrm>
        </p:grpSpPr>
        <p:cxnSp>
          <p:nvCxnSpPr>
            <p:cNvPr id="11" name="Straight Connector 10">
              <a:extLst>
                <a:ext uri="{FF2B5EF4-FFF2-40B4-BE49-F238E27FC236}">
                  <a16:creationId xmlns:a16="http://schemas.microsoft.com/office/drawing/2014/main" id="{F88B1E66-8713-4CB2-8926-A75B213CC55F}"/>
                </a:ext>
              </a:extLst>
            </p:cNvPr>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DE68E6-A280-4F6E-B413-645B188F1BFD}"/>
                </a:ext>
              </a:extLst>
            </p:cNvPr>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4806AD-7291-4D62-9618-96A6BF1D8A55}"/>
                </a:ext>
              </a:extLst>
            </p:cNvPr>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D07180C-29BC-4C19-BA81-EFDC7593B0E1}"/>
                </a:ext>
              </a:extLst>
            </p:cNvPr>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7015E04-5BD1-40C0-8645-CACE3C0DCC6E}"/>
                </a:ext>
              </a:extLst>
            </p:cNvPr>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00AE96-ADA7-42BF-9BBB-B05494B7222E}"/>
                </a:ext>
              </a:extLst>
            </p:cNvPr>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0791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3C9F"/>
                </a:solidFill>
                <a:effectLst/>
                <a:latin typeface="+mn-lt"/>
              </a:defRPr>
            </a:lvl1pPr>
          </a:lstStyle>
          <a:p>
            <a:endParaRPr lang="en-US"/>
          </a:p>
        </p:txBody>
      </p:sp>
      <p:sp>
        <p:nvSpPr>
          <p:cNvPr id="3" name="Content Placeholder 2"/>
          <p:cNvSpPr>
            <a:spLocks noGrp="1"/>
          </p:cNvSpPr>
          <p:nvPr>
            <p:ph idx="1"/>
          </p:nvPr>
        </p:nvSpPr>
        <p:spPr>
          <a:xfrm>
            <a:off x="609600" y="1600201"/>
            <a:ext cx="10972800" cy="4191000"/>
          </a:xfrm>
          <a:prstGeom prst="rect">
            <a:avLst/>
          </a:prstGeom>
        </p:spPr>
        <p:txBody>
          <a:bodyPr/>
          <a:lstStyle>
            <a:lvl1pPr marL="304776" indent="-304776">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376" indent="-304776">
              <a:buClr>
                <a:srgbClr val="008265"/>
              </a:buClr>
              <a:buSzPct val="75000"/>
              <a:buFont typeface="Arial" panose="020B0604020202020204" pitchFamily="34" charset="0"/>
              <a:buChar char="•"/>
              <a:defRPr sz="2667">
                <a:solidFill>
                  <a:srgbClr val="003C9F"/>
                </a:solidFill>
              </a:defRPr>
            </a:lvl2pPr>
            <a:lvl3pPr marL="1295304" indent="0">
              <a:buClr>
                <a:srgbClr val="008265"/>
              </a:buClr>
              <a:buSzPct val="75000"/>
              <a:buFont typeface="Wingdings" panose="05000000000000000000" pitchFamily="2" charset="2"/>
              <a:buNone/>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grpSp>
        <p:nvGrpSpPr>
          <p:cNvPr id="13" name="Group 12"/>
          <p:cNvGrpSpPr/>
          <p:nvPr userDrawn="1"/>
        </p:nvGrpSpPr>
        <p:grpSpPr>
          <a:xfrm>
            <a:off x="-9063" y="6810361"/>
            <a:ext cx="12192000" cy="0"/>
            <a:chOff x="-6797" y="5107771"/>
            <a:chExt cx="9144000"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64000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12192000" cy="22860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sp>
        <p:nvSpPr>
          <p:cNvPr id="7" name="Title 1"/>
          <p:cNvSpPr>
            <a:spLocks noGrp="1"/>
          </p:cNvSpPr>
          <p:nvPr userDrawn="1">
            <p:ph type="title"/>
          </p:nvPr>
        </p:nvSpPr>
        <p:spPr>
          <a:xfrm>
            <a:off x="609600" y="1184277"/>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220133"/>
            <a:ext cx="12192000" cy="9144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982108" y="6041276"/>
            <a:ext cx="1117600" cy="725917"/>
          </a:xfrm>
          <a:prstGeom prst="rect">
            <a:avLst/>
          </a:prstGeom>
        </p:spPr>
      </p:pic>
    </p:spTree>
    <p:extLst>
      <p:ext uri="{BB962C8B-B14F-4D97-AF65-F5344CB8AC3E}">
        <p14:creationId xmlns:p14="http://schemas.microsoft.com/office/powerpoint/2010/main" val="209261932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7881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7205052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806379842"/>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881743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40202830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6"/>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19387317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79346082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4"/>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6"/>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6725266"/>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812902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584200" y="6416841"/>
            <a:ext cx="10490976" cy="292212"/>
          </a:xfrm>
        </p:spPr>
        <p:txBody>
          <a:bodyPr/>
          <a:lstStyle>
            <a:lvl1pPr marL="0" indent="0">
              <a:buNone/>
              <a:defRPr sz="1067"/>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11521439" y="6400799"/>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dirty="0"/>
          </a:p>
        </p:txBody>
      </p:sp>
    </p:spTree>
    <p:extLst>
      <p:ext uri="{BB962C8B-B14F-4D97-AF65-F5344CB8AC3E}">
        <p14:creationId xmlns:p14="http://schemas.microsoft.com/office/powerpoint/2010/main" val="188942147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0E5EAB"/>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875264" y="6111521"/>
            <a:ext cx="1041453" cy="319323"/>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9582420" y="5925313"/>
            <a:ext cx="1114923" cy="717732"/>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1948237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03296581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5720819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38124838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584200" y="6416842"/>
            <a:ext cx="10779488" cy="292212"/>
          </a:xfrm>
        </p:spPr>
        <p:txBody>
          <a:bodyPr/>
          <a:lstStyle>
            <a:lvl1pPr marL="0" indent="0">
              <a:buNone/>
              <a:defRPr sz="1067"/>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11521440" y="6400800"/>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155055212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17521174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584200" y="6416842"/>
            <a:ext cx="10779488" cy="292212"/>
          </a:xfrm>
        </p:spPr>
        <p:txBody>
          <a:bodyPr/>
          <a:lstStyle>
            <a:lvl1pPr marL="0" indent="0">
              <a:buNone/>
              <a:defRPr sz="1067"/>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11521440" y="6400800"/>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80908924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25468925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71935176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4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48716839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5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64229742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6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56114331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7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42906186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34246914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6"/>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343449574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45258674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0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300394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254825398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14808425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91249654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404511029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3712396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219444467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31662993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6739795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03972319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8081932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4"/>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6"/>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6725266"/>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62171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0E5EAB"/>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875264" y="6111521"/>
            <a:ext cx="1041453" cy="319323"/>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9582420" y="5925313"/>
            <a:ext cx="1114923" cy="717732"/>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33575526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9383609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7"/>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113197430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heme" Target="../theme/theme3.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946381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1" r:id="rId7"/>
    <p:sldLayoutId id="2147483695" r:id="rId8"/>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5858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55" algn="ctr" rtl="0" fontAlgn="base">
        <a:spcBef>
          <a:spcPct val="0"/>
        </a:spcBef>
        <a:spcAft>
          <a:spcPct val="0"/>
        </a:spcAft>
        <a:defRPr sz="5867">
          <a:solidFill>
            <a:schemeClr val="tx1"/>
          </a:solidFill>
          <a:latin typeface="Myriad Web Pro" panose="020B0503030403020204" pitchFamily="34" charset="0"/>
        </a:defRPr>
      </a:lvl6pPr>
      <a:lvl7pPr marL="1219110" algn="ctr" rtl="0" fontAlgn="base">
        <a:spcBef>
          <a:spcPct val="0"/>
        </a:spcBef>
        <a:spcAft>
          <a:spcPct val="0"/>
        </a:spcAft>
        <a:defRPr sz="5867">
          <a:solidFill>
            <a:schemeClr val="tx1"/>
          </a:solidFill>
          <a:latin typeface="Myriad Web Pro" panose="020B0503030403020204" pitchFamily="34" charset="0"/>
        </a:defRPr>
      </a:lvl7pPr>
      <a:lvl8pPr marL="1828664" algn="ctr" rtl="0" fontAlgn="base">
        <a:spcBef>
          <a:spcPct val="0"/>
        </a:spcBef>
        <a:spcAft>
          <a:spcPct val="0"/>
        </a:spcAft>
        <a:defRPr sz="5867">
          <a:solidFill>
            <a:schemeClr val="tx1"/>
          </a:solidFill>
          <a:latin typeface="Myriad Web Pro" panose="020B0503030403020204" pitchFamily="34" charset="0"/>
        </a:defRPr>
      </a:lvl8pPr>
      <a:lvl9pPr marL="2438218" algn="ctr" rtl="0" fontAlgn="base">
        <a:spcBef>
          <a:spcPct val="0"/>
        </a:spcBef>
        <a:spcAft>
          <a:spcPct val="0"/>
        </a:spcAft>
        <a:defRPr sz="5867">
          <a:solidFill>
            <a:schemeClr val="tx1"/>
          </a:solidFill>
          <a:latin typeface="Myriad Web Pro" panose="020B0503030403020204" pitchFamily="34" charset="0"/>
        </a:defRPr>
      </a:lvl9pPr>
    </p:titleStyle>
    <p:bodyStyle>
      <a:lvl1pPr marL="457167" indent="-457167"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26" indent="-380972"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887" indent="-304776"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40" indent="-304776"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2994" indent="-304776"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54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19172235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12625003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ste.org/page/PositionStatements"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cste.org/page/PositionStatements"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cste.org/page/PositionStatements"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cste.org/page/PositionStatements"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cste.org/page/PositionStatement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cste.org/page/PositionStatements"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cste.org/page/PositionStatements"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cste.org/page/PositionStatements"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ndc.services.cdc.gov/event-codes-other-surveillance-resources/"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s://ndc.services.cdc.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stacks.cdc.gov/cbrowse?parentId=cdc%3A49375&amp;terms="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hyperlink" Target="https://www.cdc.gov/nndss/infectious-disease/notice-to-data-users.html" TargetMode="External"/><Relationship Id="rId4" Type="http://schemas.openxmlformats.org/officeDocument/2006/relationships/hyperlink" Target="https://wonder.cdc.gov/nndss-annual-summary.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hyperlink" Target="https://www.cdc.gov/nndss/technical-resource-center/index.html" TargetMode="External"/><Relationship Id="rId13"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5.svg"/><Relationship Id="rId12"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8.xml"/><Relationship Id="rId6" Type="http://schemas.openxmlformats.org/officeDocument/2006/relationships/image" Target="../media/image14.png"/><Relationship Id="rId11" Type="http://schemas.openxmlformats.org/officeDocument/2006/relationships/hyperlink" Target="mailto:edx@cdc.gov" TargetMode="External"/><Relationship Id="rId5" Type="http://schemas.openxmlformats.org/officeDocument/2006/relationships/hyperlink" Target="https://www.cdc.gov/nndss/technical-resource-center/news.html" TargetMode="External"/><Relationship Id="rId15" Type="http://schemas.openxmlformats.org/officeDocument/2006/relationships/hyperlink" Target="http://www.cdc.gov/" TargetMode="External"/><Relationship Id="rId10" Type="http://schemas.openxmlformats.org/officeDocument/2006/relationships/image" Target="../media/image17.svg"/><Relationship Id="rId4" Type="http://schemas.openxmlformats.org/officeDocument/2006/relationships/image" Target="../media/image13.svg"/><Relationship Id="rId9" Type="http://schemas.openxmlformats.org/officeDocument/2006/relationships/image" Target="../media/image16.png"/><Relationship Id="rId14" Type="http://schemas.openxmlformats.org/officeDocument/2006/relationships/hyperlink" Target="https://www.cdc.gov/nndss/case-surveillance-modernization/index.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ndc.services.cdc.gov/event-codes-other-surveillance-resourc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ste.org/page/PositionStatement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cste.org/page/PositionStatements"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cste.org/page/PositionStatements"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C183D7F6-B498-43B3-948B-1728B52AA6E4}">
                <adec:decorative xmlns:adec="http://schemas.microsoft.com/office/drawing/2017/decorative" val="1"/>
              </a:ext>
            </a:extLst>
          </p:cNvPr>
          <p:cNvSpPr>
            <a:spLocks noGrp="1"/>
          </p:cNvSpPr>
          <p:nvPr>
            <p:ph type="title"/>
          </p:nvPr>
        </p:nvSpPr>
        <p:spPr>
          <a:xfrm>
            <a:off x="609600" y="1985469"/>
            <a:ext cx="10972800" cy="1169363"/>
          </a:xfrm>
        </p:spPr>
        <p:txBody>
          <a:bodyPr lIns="121920" tIns="60960" rIns="121920" bIns="60960" anchor="ctr"/>
          <a:lstStyle/>
          <a:p>
            <a:pPr>
              <a:lnSpc>
                <a:spcPct val="164835"/>
              </a:lnSpc>
            </a:pPr>
            <a:r>
              <a:rPr lang="en-US" altLang="en-US" dirty="0"/>
              <a:t>NNDSS </a:t>
            </a:r>
            <a:r>
              <a:rPr lang="en-US" altLang="en-US" dirty="0" err="1"/>
              <a:t>eSHARE</a:t>
            </a:r>
            <a:r>
              <a:rPr lang="en-US" altLang="en-US" dirty="0"/>
              <a:t> January 2026 Webinar</a:t>
            </a:r>
            <a:endParaRPr lang="en-US" dirty="0"/>
          </a:p>
        </p:txBody>
      </p:sp>
      <p:sp>
        <p:nvSpPr>
          <p:cNvPr id="7" name="Text Placeholder 6">
            <a:extLst>
              <a:ext uri="{FF2B5EF4-FFF2-40B4-BE49-F238E27FC236}">
                <a16:creationId xmlns:a16="http://schemas.microsoft.com/office/drawing/2014/main" id="{CF2A097E-3484-325A-AFA6-F80D6D1C0BAE}"/>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a:t>Centers for Disease Control and Prevention</a:t>
            </a:r>
          </a:p>
        </p:txBody>
      </p:sp>
      <p:sp>
        <p:nvSpPr>
          <p:cNvPr id="9" name="Text Placeholder 5">
            <a:extLst>
              <a:ext uri="{FF2B5EF4-FFF2-40B4-BE49-F238E27FC236}">
                <a16:creationId xmlns:a16="http://schemas.microsoft.com/office/drawing/2014/main" id="{D5AABAAD-279F-7246-1C0C-59E370BC49EB}"/>
              </a:ext>
              <a:ext uri="{C183D7F6-B498-43B3-948B-1728B52AA6E4}">
                <adec:decorative xmlns:adec="http://schemas.microsoft.com/office/drawing/2017/decorative" val="1"/>
              </a:ext>
            </a:extLst>
          </p:cNvPr>
          <p:cNvSpPr txBox="1">
            <a:spLocks/>
          </p:cNvSpPr>
          <p:nvPr/>
        </p:nvSpPr>
        <p:spPr>
          <a:xfrm>
            <a:off x="609600" y="4638549"/>
            <a:ext cx="8668324" cy="583919"/>
          </a:xfrm>
          <a:prstGeom prst="rect">
            <a:avLst/>
          </a:prstGeom>
        </p:spPr>
        <p:txBody>
          <a:bodyPr vert="horz" lIns="162560" tIns="81280" rIns="162560" bIns="8128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R="0" lvl="0" defTabSz="609491" rtl="0" eaLnBrk="1" fontAlgn="base" latinLnBrk="0" hangingPunct="1">
              <a:lnSpc>
                <a:spcPct val="100000"/>
              </a:lnSpc>
              <a:spcBef>
                <a:spcPct val="20000"/>
              </a:spcBef>
              <a:spcAft>
                <a:spcPct val="0"/>
              </a:spcAft>
              <a:buClrTx/>
              <a:buSzTx/>
              <a:buFont typeface="Arial"/>
              <a:buNone/>
              <a:tabLst/>
              <a:defRPr/>
            </a:pPr>
            <a:r>
              <a:rPr kumimoji="0" lang="en-US" sz="2650" b="1" i="0" u="none" strike="noStrike" kern="1200" cap="none" spc="0" normalizeH="0" baseline="0" noProof="0">
                <a:ln>
                  <a:noFill/>
                </a:ln>
                <a:solidFill>
                  <a:srgbClr val="0057B7"/>
                </a:solidFill>
                <a:effectLst/>
                <a:uLnTx/>
                <a:uFillTx/>
                <a:latin typeface="Calibri" panose="020F0502020204030204" pitchFamily="34" charset="0"/>
                <a:ea typeface="Calibri"/>
                <a:cs typeface="Calibri"/>
              </a:rPr>
              <a:t>Office of Public Health Data, Surveillance, and Technology</a:t>
            </a:r>
            <a:endParaRPr lang="en-US">
              <a:latin typeface="Calibri" panose="020F0502020204030204" pitchFamily="34" charset="0"/>
            </a:endParaRPr>
          </a:p>
        </p:txBody>
      </p:sp>
      <p:sp>
        <p:nvSpPr>
          <p:cNvPr id="5" name="Subtitle 3">
            <a:extLst>
              <a:ext uri="{FF2B5EF4-FFF2-40B4-BE49-F238E27FC236}">
                <a16:creationId xmlns:a16="http://schemas.microsoft.com/office/drawing/2014/main" id="{70054E27-8200-B7C0-58E6-D47562818822}"/>
              </a:ext>
              <a:ext uri="{C183D7F6-B498-43B3-948B-1728B52AA6E4}">
                <adec:decorative xmlns:adec="http://schemas.microsoft.com/office/drawing/2017/decorative" val="1"/>
              </a:ext>
            </a:extLst>
          </p:cNvPr>
          <p:cNvSpPr txBox="1">
            <a:spLocks/>
          </p:cNvSpPr>
          <p:nvPr/>
        </p:nvSpPr>
        <p:spPr bwMode="auto">
          <a:xfrm>
            <a:off x="609600" y="5222468"/>
            <a:ext cx="86683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kern="1200" baseline="0">
                <a:solidFill>
                  <a:srgbClr val="0039A6"/>
                </a:solidFill>
                <a:effectLst/>
                <a:latin typeface="Calibri" pitchFamily="34" charset="0"/>
                <a:ea typeface="+mn-ea"/>
                <a:cs typeface="+mn-cs"/>
              </a:defRPr>
            </a:lvl1pPr>
            <a:lvl2pPr marL="457189"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378"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566"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754"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5943"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121911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667" b="1" i="0" u="none" strike="noStrike" kern="1200" cap="none" spc="0" normalizeH="0" baseline="0" noProof="0">
                <a:ln>
                  <a:noFill/>
                </a:ln>
                <a:solidFill>
                  <a:srgbClr val="0057B7"/>
                </a:solidFill>
                <a:effectLst/>
                <a:uLnTx/>
                <a:uFillTx/>
              </a:rPr>
              <a:t>January </a:t>
            </a:r>
            <a:r>
              <a:rPr lang="en-US" sz="2667">
                <a:solidFill>
                  <a:srgbClr val="0057B7"/>
                </a:solidFill>
              </a:rPr>
              <a:t>20</a:t>
            </a:r>
            <a:r>
              <a:rPr kumimoji="0" lang="en-US" sz="2667" b="1" i="0" u="none" strike="noStrike" kern="1200" cap="none" spc="0" normalizeH="0" baseline="0" noProof="0">
                <a:ln>
                  <a:noFill/>
                </a:ln>
                <a:solidFill>
                  <a:srgbClr val="0057B7"/>
                </a:solidFill>
                <a:effectLst/>
                <a:uLnTx/>
                <a:uFillTx/>
              </a:rPr>
              <a:t>, 2026 </a:t>
            </a:r>
          </a:p>
        </p:txBody>
      </p:sp>
      <p:pic>
        <p:nvPicPr>
          <p:cNvPr id="7172"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3"/>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800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A56B5-B2DE-2787-954B-7FE4A4EE96E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B6D4F8D-54DB-4A89-B580-0FB24111B1FC}"/>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rmAutofit fontScale="90000"/>
          </a:bodyPr>
          <a:lstStyle/>
          <a:p>
            <a:pPr>
              <a:lnSpc>
                <a:spcPct val="100000"/>
              </a:lnSpc>
            </a:pPr>
            <a:r>
              <a:rPr lang="en-US"/>
              <a:t>Soil-transmitted helminth infections (ascariasis, </a:t>
            </a:r>
            <a:r>
              <a:rPr lang="en-US" err="1"/>
              <a:t>trichuriasis</a:t>
            </a:r>
            <a:r>
              <a:rPr lang="en-US"/>
              <a:t>, and intestinal hookworm disease)</a:t>
            </a:r>
            <a:endParaRPr lang="en-US">
              <a:highlight>
                <a:srgbClr val="FFFF00"/>
              </a:highlight>
            </a:endParaRPr>
          </a:p>
        </p:txBody>
      </p:sp>
      <p:sp>
        <p:nvSpPr>
          <p:cNvPr id="5" name="Content Placeholder 4">
            <a:extLst>
              <a:ext uri="{FF2B5EF4-FFF2-40B4-BE49-F238E27FC236}">
                <a16:creationId xmlns:a16="http://schemas.microsoft.com/office/drawing/2014/main" id="{433B7367-4B6D-E0B6-0343-003137861EB3}"/>
              </a:ext>
              <a:ext uri="{C183D7F6-B498-43B3-948B-1728B52AA6E4}">
                <adec:decorative xmlns:adec="http://schemas.microsoft.com/office/drawing/2017/decorative" val="1"/>
              </a:ext>
            </a:extLst>
          </p:cNvPr>
          <p:cNvSpPr>
            <a:spLocks noGrp="1"/>
          </p:cNvSpPr>
          <p:nvPr>
            <p:ph type="body" sz="quarter" idx="10"/>
          </p:nvPr>
        </p:nvSpPr>
        <p:spPr>
          <a:xfrm>
            <a:off x="609599" y="1502198"/>
            <a:ext cx="11734800" cy="4176467"/>
          </a:xfrm>
        </p:spPr>
        <p:txBody>
          <a:bodyPr/>
          <a:lstStyle/>
          <a:p>
            <a:r>
              <a:rPr lang="en-US" b="0" dirty="0">
                <a:solidFill>
                  <a:schemeClr val="accent2"/>
                </a:solidFill>
              </a:rPr>
              <a:t>Event Code</a:t>
            </a:r>
            <a:r>
              <a:rPr lang="en-US" b="0" dirty="0"/>
              <a:t> </a:t>
            </a:r>
            <a:r>
              <a:rPr lang="en-US" dirty="0"/>
              <a:t>12039</a:t>
            </a:r>
          </a:p>
          <a:p>
            <a:r>
              <a:rPr lang="en-US" b="0" dirty="0">
                <a:solidFill>
                  <a:schemeClr val="accent2"/>
                </a:solidFill>
              </a:rPr>
              <a:t>Case definition</a:t>
            </a:r>
            <a:r>
              <a:rPr lang="en-US" b="0" dirty="0"/>
              <a:t>: </a:t>
            </a:r>
            <a:r>
              <a:rPr lang="en-US" b="0" dirty="0">
                <a:hlinkClick r:id="rId3"/>
              </a:rPr>
              <a:t>CSTE PS 25-ID-07</a:t>
            </a:r>
            <a:endParaRPr lang="en-US" b="0" dirty="0"/>
          </a:p>
          <a:p>
            <a:pPr lvl="1"/>
            <a:r>
              <a:rPr lang="en-US" dirty="0"/>
              <a:t>Establishes </a:t>
            </a:r>
            <a:r>
              <a:rPr lang="en-US" b="1" dirty="0"/>
              <a:t>new condition under standardized surveillance</a:t>
            </a:r>
          </a:p>
          <a:p>
            <a:r>
              <a:rPr lang="en-US" b="0" dirty="0">
                <a:solidFill>
                  <a:schemeClr val="accent2"/>
                </a:solidFill>
              </a:rPr>
              <a:t>Submission options: </a:t>
            </a:r>
          </a:p>
          <a:p>
            <a:pPr lvl="1"/>
            <a:r>
              <a:rPr lang="en-US" dirty="0"/>
              <a:t>HL7® GenV2 MMG (preferred)</a:t>
            </a:r>
          </a:p>
          <a:p>
            <a:pPr lvl="1"/>
            <a:r>
              <a:rPr lang="en-US" dirty="0"/>
              <a:t>Alternates include NBS master message or NETSS file</a:t>
            </a:r>
          </a:p>
          <a:p>
            <a:r>
              <a:rPr lang="en-US" b="0" dirty="0">
                <a:solidFill>
                  <a:schemeClr val="accent2"/>
                </a:solidFill>
              </a:rPr>
              <a:t>NNDSS publication case classification </a:t>
            </a:r>
          </a:p>
          <a:p>
            <a:pPr lvl="1"/>
            <a:r>
              <a:rPr lang="en-US" dirty="0"/>
              <a:t>Not published; NNDSS does not publish conditions under standardized surveillance</a:t>
            </a:r>
          </a:p>
        </p:txBody>
      </p:sp>
      <p:sp>
        <p:nvSpPr>
          <p:cNvPr id="2" name="Slide Number Placeholder 10">
            <a:extLst>
              <a:ext uri="{FF2B5EF4-FFF2-40B4-BE49-F238E27FC236}">
                <a16:creationId xmlns:a16="http://schemas.microsoft.com/office/drawing/2014/main" id="{11FAB6CC-A263-E8EB-514B-762BF8AD4620}"/>
              </a:ext>
              <a:ext uri="{C183D7F6-B498-43B3-948B-1728B52AA6E4}">
                <adec:decorative xmlns:adec="http://schemas.microsoft.com/office/drawing/2017/decorative" val="1"/>
              </a:ext>
            </a:extLst>
          </p:cNvPr>
          <p:cNvSpPr txBox="1">
            <a:spLocks/>
          </p:cNvSpPr>
          <p:nvPr/>
        </p:nvSpPr>
        <p:spPr>
          <a:xfrm>
            <a:off x="11218342" y="6270264"/>
            <a:ext cx="496705" cy="311532"/>
          </a:xfrm>
          <a:prstGeom prst="rect">
            <a:avLst/>
          </a:prstGeom>
        </p:spPr>
        <p:txBody>
          <a:bodyPr/>
          <a:lstStyle>
            <a:defPPr>
              <a:defRPr lang="en-US"/>
            </a:defPPr>
            <a:lvl1pPr marL="0" algn="l" defTabSz="914400" rtl="0" eaLnBrk="1" latinLnBrk="0" hangingPunct="1">
              <a:defRPr sz="1800" kern="1200">
                <a:solidFill>
                  <a:srgbClr val="0F56DC"/>
                </a:solidFill>
                <a:latin typeface="Myriad Web Pro"/>
              </a:defRPr>
            </a:lvl1pPr>
            <a:lvl2pPr marL="457200" algn="l" defTabSz="914400" rtl="0" eaLnBrk="1" latinLnBrk="0" hangingPunct="1">
              <a:defRPr sz="1800" kern="1200">
                <a:solidFill>
                  <a:srgbClr val="0F56DC"/>
                </a:solidFill>
                <a:latin typeface="Myriad Web Pro"/>
              </a:defRPr>
            </a:lvl2pPr>
            <a:lvl3pPr marL="914400" algn="l" defTabSz="914400" rtl="0" eaLnBrk="1" latinLnBrk="0" hangingPunct="1">
              <a:defRPr sz="1800" kern="1200">
                <a:solidFill>
                  <a:srgbClr val="0F56DC"/>
                </a:solidFill>
                <a:latin typeface="Myriad Web Pro"/>
              </a:defRPr>
            </a:lvl3pPr>
            <a:lvl4pPr marL="1371600" algn="l" defTabSz="914400" rtl="0" eaLnBrk="1" latinLnBrk="0" hangingPunct="1">
              <a:defRPr sz="1800" kern="1200">
                <a:solidFill>
                  <a:srgbClr val="0F56DC"/>
                </a:solidFill>
                <a:latin typeface="Myriad Web Pro"/>
              </a:defRPr>
            </a:lvl4pPr>
            <a:lvl5pPr marL="1828800" algn="l" defTabSz="914400" rtl="0" eaLnBrk="1" latinLnBrk="0" hangingPunct="1">
              <a:defRPr sz="1800" kern="1200">
                <a:solidFill>
                  <a:srgbClr val="0F56DC"/>
                </a:solidFill>
                <a:latin typeface="Myriad Web Pro"/>
              </a:defRPr>
            </a:lvl5pPr>
            <a:lvl6pPr marL="2286000" algn="l" defTabSz="914400" rtl="0" eaLnBrk="1" latinLnBrk="0" hangingPunct="1">
              <a:defRPr sz="1800" kern="1200">
                <a:solidFill>
                  <a:srgbClr val="0F56DC"/>
                </a:solidFill>
                <a:latin typeface="Myriad Web Pro"/>
              </a:defRPr>
            </a:lvl6pPr>
            <a:lvl7pPr marL="2743200" algn="l" defTabSz="914400" rtl="0" eaLnBrk="1" latinLnBrk="0" hangingPunct="1">
              <a:defRPr sz="1800" kern="1200">
                <a:solidFill>
                  <a:srgbClr val="0F56DC"/>
                </a:solidFill>
                <a:latin typeface="Myriad Web Pro"/>
              </a:defRPr>
            </a:lvl7pPr>
            <a:lvl8pPr marL="3200400" algn="l" defTabSz="914400" rtl="0" eaLnBrk="1" latinLnBrk="0" hangingPunct="1">
              <a:defRPr sz="1800" kern="1200">
                <a:solidFill>
                  <a:srgbClr val="0F56DC"/>
                </a:solidFill>
                <a:latin typeface="Myriad Web Pro"/>
              </a:defRPr>
            </a:lvl8pPr>
            <a:lvl9pPr marL="3657600" algn="l" defTabSz="914400" rtl="0" eaLnBrk="1" latinLnBrk="0" hangingPunct="1">
              <a:defRPr sz="1800" kern="1200">
                <a:solidFill>
                  <a:srgbClr val="0F56DC"/>
                </a:solidFill>
                <a:latin typeface="Myriad Web Pro"/>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10</a:t>
            </a:fld>
            <a:endParaRPr lang="en-US" dirty="0">
              <a:latin typeface="Myriad Web Pro"/>
            </a:endParaRPr>
          </a:p>
        </p:txBody>
      </p:sp>
    </p:spTree>
    <p:extLst>
      <p:ext uri="{BB962C8B-B14F-4D97-AF65-F5344CB8AC3E}">
        <p14:creationId xmlns:p14="http://schemas.microsoft.com/office/powerpoint/2010/main" val="186466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5D7E9-90C9-68CF-0249-F3F54F48610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98D4EB8-A50B-9BC6-ADD2-1B4E2B00F9CA}"/>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rmAutofit/>
          </a:bodyPr>
          <a:lstStyle/>
          <a:p>
            <a:pPr>
              <a:lnSpc>
                <a:spcPct val="164835"/>
              </a:lnSpc>
            </a:pPr>
            <a:r>
              <a:rPr lang="en-US" dirty="0"/>
              <a:t>Revised case definitions – </a:t>
            </a:r>
            <a:r>
              <a:rPr lang="en-US" i="1" dirty="0"/>
              <a:t>MMWR</a:t>
            </a:r>
            <a:r>
              <a:rPr lang="en-US" dirty="0"/>
              <a:t> year 2026</a:t>
            </a:r>
            <a:endParaRPr lang="en-US" dirty="0">
              <a:highlight>
                <a:srgbClr val="FFFF00"/>
              </a:highlight>
            </a:endParaRPr>
          </a:p>
        </p:txBody>
      </p:sp>
      <p:sp>
        <p:nvSpPr>
          <p:cNvPr id="5" name="Content Placeholder 4">
            <a:extLst>
              <a:ext uri="{FF2B5EF4-FFF2-40B4-BE49-F238E27FC236}">
                <a16:creationId xmlns:a16="http://schemas.microsoft.com/office/drawing/2014/main" id="{F8B9D670-04AA-8EDC-5F0F-5A22189C4B18}"/>
              </a:ext>
              <a:ext uri="{C183D7F6-B498-43B3-948B-1728B52AA6E4}">
                <adec:decorative xmlns:adec="http://schemas.microsoft.com/office/drawing/2017/decorative" val="1"/>
              </a:ext>
            </a:extLst>
          </p:cNvPr>
          <p:cNvSpPr>
            <a:spLocks noGrp="1"/>
          </p:cNvSpPr>
          <p:nvPr>
            <p:ph type="body" sz="quarter" idx="10"/>
          </p:nvPr>
        </p:nvSpPr>
        <p:spPr>
          <a:xfrm>
            <a:off x="609599" y="1502198"/>
            <a:ext cx="11734800" cy="4176467"/>
          </a:xfrm>
        </p:spPr>
        <p:txBody>
          <a:bodyPr/>
          <a:lstStyle/>
          <a:p>
            <a:pPr marL="382905" lvl="1" indent="0">
              <a:buNone/>
            </a:pPr>
            <a:endParaRPr lang="en-US" sz="2800">
              <a:latin typeface=""/>
              <a:ea typeface="Calibri" panose="020F0502020204030204" pitchFamily="34" charset="0"/>
              <a:cs typeface="Calibri" panose="020F0502020204030204" pitchFamily="34" charset="0"/>
            </a:endParaRPr>
          </a:p>
          <a:p>
            <a:pPr marL="0" indent="0">
              <a:buNone/>
            </a:pPr>
            <a:endParaRPr lang="en-US" sz="2800">
              <a:latin typeface=""/>
            </a:endParaRPr>
          </a:p>
          <a:p>
            <a:pPr marL="0" indent="0">
              <a:lnSpc>
                <a:spcPct val="169230"/>
              </a:lnSpc>
              <a:buNone/>
            </a:pPr>
            <a:endParaRPr lang="en-US">
              <a:latin typeface=""/>
            </a:endParaRPr>
          </a:p>
        </p:txBody>
      </p:sp>
      <p:graphicFrame>
        <p:nvGraphicFramePr>
          <p:cNvPr id="2" name="Table 1" descr="The table lists conditions with revised case definitions for 2026, indicating whether they are nationally notifiable and providing the associated event codes to support case data submissions to the CDC.">
            <a:extLst>
              <a:ext uri="{FF2B5EF4-FFF2-40B4-BE49-F238E27FC236}">
                <a16:creationId xmlns:a16="http://schemas.microsoft.com/office/drawing/2014/main" id="{7145B2CB-B45A-53A9-BD24-6E4029A42301}"/>
              </a:ext>
            </a:extLst>
          </p:cNvPr>
          <p:cNvGraphicFramePr>
            <a:graphicFrameLocks noGrp="1"/>
          </p:cNvGraphicFramePr>
          <p:nvPr>
            <p:extLst>
              <p:ext uri="{D42A27DB-BD31-4B8C-83A1-F6EECF244321}">
                <p14:modId xmlns:p14="http://schemas.microsoft.com/office/powerpoint/2010/main" val="1787108667"/>
              </p:ext>
            </p:extLst>
          </p:nvPr>
        </p:nvGraphicFramePr>
        <p:xfrm>
          <a:off x="838200" y="1493201"/>
          <a:ext cx="10972800" cy="4358640"/>
        </p:xfrm>
        <a:graphic>
          <a:graphicData uri="http://schemas.openxmlformats.org/drawingml/2006/table">
            <a:tbl>
              <a:tblPr firstRow="1" bandRow="1">
                <a:tableStyleId>{5C22544A-7EE6-4342-B048-85BDC9FD1C3A}</a:tableStyleId>
              </a:tblPr>
              <a:tblGrid>
                <a:gridCol w="6069376">
                  <a:extLst>
                    <a:ext uri="{9D8B030D-6E8A-4147-A177-3AD203B41FA5}">
                      <a16:colId xmlns:a16="http://schemas.microsoft.com/office/drawing/2014/main" val="2438870804"/>
                    </a:ext>
                  </a:extLst>
                </a:gridCol>
                <a:gridCol w="2412694">
                  <a:extLst>
                    <a:ext uri="{9D8B030D-6E8A-4147-A177-3AD203B41FA5}">
                      <a16:colId xmlns:a16="http://schemas.microsoft.com/office/drawing/2014/main" val="2326938683"/>
                    </a:ext>
                  </a:extLst>
                </a:gridCol>
                <a:gridCol w="2490730">
                  <a:extLst>
                    <a:ext uri="{9D8B030D-6E8A-4147-A177-3AD203B41FA5}">
                      <a16:colId xmlns:a16="http://schemas.microsoft.com/office/drawing/2014/main" val="4210878934"/>
                    </a:ext>
                  </a:extLst>
                </a:gridCol>
              </a:tblGrid>
              <a:tr h="723914">
                <a:tc>
                  <a:txBody>
                    <a:bodyPr/>
                    <a:lstStyle/>
                    <a:p>
                      <a:r>
                        <a:rPr lang="en-US"/>
                        <a:t>Disease/Condition </a:t>
                      </a:r>
                    </a:p>
                  </a:txBody>
                  <a:tcPr/>
                </a:tc>
                <a:tc>
                  <a:txBody>
                    <a:bodyPr/>
                    <a:lstStyle/>
                    <a:p>
                      <a:r>
                        <a:rPr lang="en-US"/>
                        <a:t>Nationally Notifiable?</a:t>
                      </a:r>
                    </a:p>
                  </a:txBody>
                  <a:tcPr/>
                </a:tc>
                <a:tc>
                  <a:txBody>
                    <a:bodyPr/>
                    <a:lstStyle/>
                    <a:p>
                      <a:r>
                        <a:rPr lang="en-US" dirty="0"/>
                        <a:t>Event Code</a:t>
                      </a:r>
                    </a:p>
                  </a:txBody>
                  <a:tcPr/>
                </a:tc>
                <a:extLst>
                  <a:ext uri="{0D108BD9-81ED-4DB2-BD59-A6C34878D82A}">
                    <a16:rowId xmlns:a16="http://schemas.microsoft.com/office/drawing/2014/main" val="2411851400"/>
                  </a:ext>
                </a:extLst>
              </a:tr>
              <a:tr h="0">
                <a:tc>
                  <a:txBody>
                    <a:bodyPr/>
                    <a:lstStyle/>
                    <a:p>
                      <a:r>
                        <a:rPr lang="en-US" sz="2300"/>
                        <a:t>Campylobacteriosis </a:t>
                      </a:r>
                    </a:p>
                  </a:txBody>
                  <a:tcPr/>
                </a:tc>
                <a:tc>
                  <a:txBody>
                    <a:bodyPr/>
                    <a:lstStyle/>
                    <a:p>
                      <a:r>
                        <a:rPr lang="en-US" sz="2300"/>
                        <a:t>Yes</a:t>
                      </a:r>
                    </a:p>
                  </a:txBody>
                  <a:tcPr/>
                </a:tc>
                <a:tc>
                  <a:txBody>
                    <a:bodyPr/>
                    <a:lstStyle/>
                    <a:p>
                      <a:r>
                        <a:rPr lang="en-US" sz="2300"/>
                        <a:t>11020</a:t>
                      </a:r>
                    </a:p>
                  </a:txBody>
                  <a:tcPr/>
                </a:tc>
                <a:extLst>
                  <a:ext uri="{0D108BD9-81ED-4DB2-BD59-A6C34878D82A}">
                    <a16:rowId xmlns:a16="http://schemas.microsoft.com/office/drawing/2014/main" val="519893056"/>
                  </a:ext>
                </a:extLst>
              </a:tr>
              <a:tr h="0">
                <a:tc>
                  <a:txBody>
                    <a:bodyPr/>
                    <a:lstStyle/>
                    <a:p>
                      <a:r>
                        <a:rPr lang="en-US" sz="2300"/>
                        <a:t>Dengue</a:t>
                      </a:r>
                    </a:p>
                  </a:txBody>
                  <a:tcPr/>
                </a:tc>
                <a:tc>
                  <a:txBody>
                    <a:bodyPr/>
                    <a:lstStyle/>
                    <a:p>
                      <a:r>
                        <a:rPr lang="en-US" sz="2300"/>
                        <a:t>Yes</a:t>
                      </a:r>
                    </a:p>
                  </a:txBody>
                  <a:tcPr/>
                </a:tc>
                <a:tc>
                  <a:txBody>
                    <a:bodyPr/>
                    <a:lstStyle/>
                    <a:p>
                      <a:r>
                        <a:rPr lang="en-US" sz="2300"/>
                        <a:t>10680</a:t>
                      </a:r>
                    </a:p>
                  </a:txBody>
                  <a:tcPr/>
                </a:tc>
                <a:extLst>
                  <a:ext uri="{0D108BD9-81ED-4DB2-BD59-A6C34878D82A}">
                    <a16:rowId xmlns:a16="http://schemas.microsoft.com/office/drawing/2014/main" val="3108683181"/>
                  </a:ext>
                </a:extLst>
              </a:tr>
              <a:tr h="0">
                <a:tc>
                  <a:txBody>
                    <a:bodyPr/>
                    <a:lstStyle/>
                    <a:p>
                      <a:r>
                        <a:rPr lang="en-US" sz="2300"/>
                        <a:t>Dengue-like illness</a:t>
                      </a:r>
                    </a:p>
                  </a:txBody>
                  <a:tcPr/>
                </a:tc>
                <a:tc>
                  <a:txBody>
                    <a:bodyPr/>
                    <a:lstStyle/>
                    <a:p>
                      <a:r>
                        <a:rPr lang="en-US" sz="2300"/>
                        <a:t>No</a:t>
                      </a:r>
                    </a:p>
                  </a:txBody>
                  <a:tcPr/>
                </a:tc>
                <a:tc>
                  <a:txBody>
                    <a:bodyPr/>
                    <a:lstStyle/>
                    <a:p>
                      <a:r>
                        <a:rPr lang="en-US" sz="2300"/>
                        <a:t>Retired</a:t>
                      </a:r>
                    </a:p>
                  </a:txBody>
                  <a:tcPr/>
                </a:tc>
                <a:extLst>
                  <a:ext uri="{0D108BD9-81ED-4DB2-BD59-A6C34878D82A}">
                    <a16:rowId xmlns:a16="http://schemas.microsoft.com/office/drawing/2014/main" val="2713553448"/>
                  </a:ext>
                </a:extLst>
              </a:tr>
              <a:tr h="0">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2300"/>
                        <a:t>Dengue, severe</a:t>
                      </a:r>
                    </a:p>
                  </a:txBody>
                  <a:tcPr/>
                </a:tc>
                <a:tc>
                  <a:txBody>
                    <a:bodyPr/>
                    <a:lstStyle/>
                    <a:p>
                      <a:r>
                        <a:rPr lang="en-US" sz="2300"/>
                        <a:t>Yes</a:t>
                      </a:r>
                    </a:p>
                  </a:txBody>
                  <a:tcPr/>
                </a:tc>
                <a:tc>
                  <a:txBody>
                    <a:bodyPr/>
                    <a:lstStyle/>
                    <a:p>
                      <a:r>
                        <a:rPr lang="en-US" sz="2300"/>
                        <a:t>11705</a:t>
                      </a:r>
                    </a:p>
                  </a:txBody>
                  <a:tcPr/>
                </a:tc>
                <a:extLst>
                  <a:ext uri="{0D108BD9-81ED-4DB2-BD59-A6C34878D82A}">
                    <a16:rowId xmlns:a16="http://schemas.microsoft.com/office/drawing/2014/main" val="2961696627"/>
                  </a:ext>
                </a:extLst>
              </a:tr>
              <a:tr h="0">
                <a:tc>
                  <a:txBody>
                    <a:bodyPr/>
                    <a:lstStyle/>
                    <a:p>
                      <a:r>
                        <a:rPr lang="en-US" sz="2300"/>
                        <a:t>Oropouche virus (OROV) disease, non-congenital</a:t>
                      </a:r>
                    </a:p>
                  </a:txBody>
                  <a:tcPr/>
                </a:tc>
                <a:tc>
                  <a:txBody>
                    <a:bodyPr/>
                    <a:lstStyle/>
                    <a:p>
                      <a:r>
                        <a:rPr lang="en-US" sz="2300"/>
                        <a:t>Yes</a:t>
                      </a:r>
                    </a:p>
                  </a:txBody>
                  <a:tcPr/>
                </a:tc>
                <a:tc>
                  <a:txBody>
                    <a:bodyPr/>
                    <a:lstStyle/>
                    <a:p>
                      <a:r>
                        <a:rPr lang="en-US" sz="2300"/>
                        <a:t>50290</a:t>
                      </a:r>
                    </a:p>
                  </a:txBody>
                  <a:tcPr/>
                </a:tc>
                <a:extLst>
                  <a:ext uri="{0D108BD9-81ED-4DB2-BD59-A6C34878D82A}">
                    <a16:rowId xmlns:a16="http://schemas.microsoft.com/office/drawing/2014/main" val="2222160369"/>
                  </a:ext>
                </a:extLst>
              </a:tr>
              <a:tr h="0">
                <a:tc>
                  <a:txBody>
                    <a:bodyPr/>
                    <a:lstStyle/>
                    <a:p>
                      <a:r>
                        <a:rPr lang="en-US" sz="2300"/>
                        <a:t>OROV disease, congenital</a:t>
                      </a:r>
                    </a:p>
                  </a:txBody>
                  <a:tcPr/>
                </a:tc>
                <a:tc>
                  <a:txBody>
                    <a:bodyPr/>
                    <a:lstStyle/>
                    <a:p>
                      <a:r>
                        <a:rPr lang="en-US" sz="2300"/>
                        <a:t>Yes</a:t>
                      </a:r>
                    </a:p>
                  </a:txBody>
                  <a:tcPr/>
                </a:tc>
                <a:tc>
                  <a:txBody>
                    <a:bodyPr/>
                    <a:lstStyle/>
                    <a:p>
                      <a:r>
                        <a:rPr lang="en-US" sz="2300"/>
                        <a:t>50291</a:t>
                      </a:r>
                    </a:p>
                  </a:txBody>
                  <a:tcPr/>
                </a:tc>
                <a:extLst>
                  <a:ext uri="{0D108BD9-81ED-4DB2-BD59-A6C34878D82A}">
                    <a16:rowId xmlns:a16="http://schemas.microsoft.com/office/drawing/2014/main" val="1290399682"/>
                  </a:ext>
                </a:extLst>
              </a:tr>
              <a:tr h="0">
                <a:tc>
                  <a:txBody>
                    <a:bodyPr/>
                    <a:lstStyle/>
                    <a:p>
                      <a:r>
                        <a:rPr lang="en-US" sz="2300"/>
                        <a:t>Syphilis</a:t>
                      </a:r>
                    </a:p>
                  </a:txBody>
                  <a:tcPr/>
                </a:tc>
                <a:tc>
                  <a:txBody>
                    <a:bodyPr/>
                    <a:lstStyle/>
                    <a:p>
                      <a:r>
                        <a:rPr lang="en-US" sz="2300"/>
                        <a:t>Yes</a:t>
                      </a:r>
                    </a:p>
                  </a:txBody>
                  <a:tcPr/>
                </a:tc>
                <a:tc>
                  <a:txBody>
                    <a:bodyPr/>
                    <a:lstStyle/>
                    <a:p>
                      <a:r>
                        <a:rPr lang="en-US" sz="2300"/>
                        <a:t>Condition-specific</a:t>
                      </a:r>
                    </a:p>
                  </a:txBody>
                  <a:tcPr/>
                </a:tc>
                <a:extLst>
                  <a:ext uri="{0D108BD9-81ED-4DB2-BD59-A6C34878D82A}">
                    <a16:rowId xmlns:a16="http://schemas.microsoft.com/office/drawing/2014/main" val="2472091033"/>
                  </a:ext>
                </a:extLst>
              </a:tr>
              <a:tr h="0">
                <a:tc>
                  <a:txBody>
                    <a:bodyPr/>
                    <a:lstStyle/>
                    <a:p>
                      <a:r>
                        <a:rPr lang="en-US" sz="2300"/>
                        <a:t>Tularemia</a:t>
                      </a:r>
                    </a:p>
                  </a:txBody>
                  <a:tcPr/>
                </a:tc>
                <a:tc>
                  <a:txBody>
                    <a:bodyPr/>
                    <a:lstStyle/>
                    <a:p>
                      <a:r>
                        <a:rPr lang="en-US" sz="2300"/>
                        <a:t>Yes</a:t>
                      </a:r>
                    </a:p>
                  </a:txBody>
                  <a:tcPr/>
                </a:tc>
                <a:tc>
                  <a:txBody>
                    <a:bodyPr/>
                    <a:lstStyle/>
                    <a:p>
                      <a:r>
                        <a:rPr lang="en-US" sz="2300" dirty="0"/>
                        <a:t>10230</a:t>
                      </a:r>
                    </a:p>
                  </a:txBody>
                  <a:tcPr/>
                </a:tc>
                <a:extLst>
                  <a:ext uri="{0D108BD9-81ED-4DB2-BD59-A6C34878D82A}">
                    <a16:rowId xmlns:a16="http://schemas.microsoft.com/office/drawing/2014/main" val="311874918"/>
                  </a:ext>
                </a:extLst>
              </a:tr>
            </a:tbl>
          </a:graphicData>
        </a:graphic>
      </p:graphicFrame>
      <p:sp>
        <p:nvSpPr>
          <p:cNvPr id="4" name="TextBox 3">
            <a:extLst>
              <a:ext uri="{FF2B5EF4-FFF2-40B4-BE49-F238E27FC236}">
                <a16:creationId xmlns:a16="http://schemas.microsoft.com/office/drawing/2014/main" id="{77B2D8EF-0473-F837-5BD7-BA96E1469D29}"/>
              </a:ext>
            </a:extLst>
          </p:cNvPr>
          <p:cNvSpPr txBox="1"/>
          <p:nvPr/>
        </p:nvSpPr>
        <p:spPr>
          <a:xfrm>
            <a:off x="7601447" y="5860838"/>
            <a:ext cx="4504413" cy="584775"/>
          </a:xfrm>
          <a:prstGeom prst="rect">
            <a:avLst/>
          </a:prstGeom>
          <a:noFill/>
        </p:spPr>
        <p:txBody>
          <a:bodyPr wrap="square" rtlCol="0">
            <a:spAutoFit/>
          </a:bodyPr>
          <a:lstStyle/>
          <a:p>
            <a:r>
              <a:rPr lang="en-US" sz="1400" dirty="0">
                <a:solidFill>
                  <a:srgbClr val="000000"/>
                </a:solidFill>
                <a:ea typeface="Calibri"/>
                <a:cs typeface="Calibri"/>
                <a:hlinkClick r:id="rId3" action="ppaction://hlinksldjump"/>
              </a:rPr>
              <a:t>Section 508 alternative text version available on slide 26</a:t>
            </a:r>
            <a:endParaRPr lang="en-US" sz="1400" dirty="0">
              <a:solidFill>
                <a:srgbClr val="000000"/>
              </a:solidFill>
              <a:ea typeface="Calibri"/>
              <a:cs typeface="Calibri"/>
            </a:endParaRPr>
          </a:p>
          <a:p>
            <a:endParaRPr lang="en-US" dirty="0">
              <a:solidFill>
                <a:srgbClr val="000000"/>
              </a:solidFill>
              <a:latin typeface="Calibri" panose="020F0502020204030204" pitchFamily="34" charset="0"/>
            </a:endParaRPr>
          </a:p>
        </p:txBody>
      </p:sp>
      <p:sp>
        <p:nvSpPr>
          <p:cNvPr id="3" name="Slide Number Placeholder 10">
            <a:extLst>
              <a:ext uri="{FF2B5EF4-FFF2-40B4-BE49-F238E27FC236}">
                <a16:creationId xmlns:a16="http://schemas.microsoft.com/office/drawing/2014/main" id="{14664145-3D4A-0A9F-FCD2-6D189BFCC082}"/>
              </a:ext>
              <a:ext uri="{C183D7F6-B498-43B3-948B-1728B52AA6E4}">
                <adec:decorative xmlns:adec="http://schemas.microsoft.com/office/drawing/2017/decorative" val="1"/>
              </a:ext>
            </a:extLst>
          </p:cNvPr>
          <p:cNvSpPr txBox="1">
            <a:spLocks/>
          </p:cNvSpPr>
          <p:nvPr/>
        </p:nvSpPr>
        <p:spPr>
          <a:xfrm>
            <a:off x="11218342" y="6270264"/>
            <a:ext cx="496705" cy="311532"/>
          </a:xfrm>
          <a:prstGeom prst="rect">
            <a:avLst/>
          </a:prstGeom>
        </p:spPr>
        <p:txBody>
          <a:bodyPr/>
          <a:lstStyle>
            <a:defPPr>
              <a:defRPr lang="en-US"/>
            </a:defPPr>
            <a:lvl1pPr marL="0" algn="l" defTabSz="914400" rtl="0" eaLnBrk="1" latinLnBrk="0" hangingPunct="1">
              <a:defRPr sz="1800" kern="1200">
                <a:solidFill>
                  <a:srgbClr val="0F56DC"/>
                </a:solidFill>
                <a:latin typeface="Myriad Web Pro"/>
              </a:defRPr>
            </a:lvl1pPr>
            <a:lvl2pPr marL="457200" algn="l" defTabSz="914400" rtl="0" eaLnBrk="1" latinLnBrk="0" hangingPunct="1">
              <a:defRPr sz="1800" kern="1200">
                <a:solidFill>
                  <a:srgbClr val="0F56DC"/>
                </a:solidFill>
                <a:latin typeface="Myriad Web Pro"/>
              </a:defRPr>
            </a:lvl2pPr>
            <a:lvl3pPr marL="914400" algn="l" defTabSz="914400" rtl="0" eaLnBrk="1" latinLnBrk="0" hangingPunct="1">
              <a:defRPr sz="1800" kern="1200">
                <a:solidFill>
                  <a:srgbClr val="0F56DC"/>
                </a:solidFill>
                <a:latin typeface="Myriad Web Pro"/>
              </a:defRPr>
            </a:lvl3pPr>
            <a:lvl4pPr marL="1371600" algn="l" defTabSz="914400" rtl="0" eaLnBrk="1" latinLnBrk="0" hangingPunct="1">
              <a:defRPr sz="1800" kern="1200">
                <a:solidFill>
                  <a:srgbClr val="0F56DC"/>
                </a:solidFill>
                <a:latin typeface="Myriad Web Pro"/>
              </a:defRPr>
            </a:lvl4pPr>
            <a:lvl5pPr marL="1828800" algn="l" defTabSz="914400" rtl="0" eaLnBrk="1" latinLnBrk="0" hangingPunct="1">
              <a:defRPr sz="1800" kern="1200">
                <a:solidFill>
                  <a:srgbClr val="0F56DC"/>
                </a:solidFill>
                <a:latin typeface="Myriad Web Pro"/>
              </a:defRPr>
            </a:lvl5pPr>
            <a:lvl6pPr marL="2286000" algn="l" defTabSz="914400" rtl="0" eaLnBrk="1" latinLnBrk="0" hangingPunct="1">
              <a:defRPr sz="1800" kern="1200">
                <a:solidFill>
                  <a:srgbClr val="0F56DC"/>
                </a:solidFill>
                <a:latin typeface="Myriad Web Pro"/>
              </a:defRPr>
            </a:lvl6pPr>
            <a:lvl7pPr marL="2743200" algn="l" defTabSz="914400" rtl="0" eaLnBrk="1" latinLnBrk="0" hangingPunct="1">
              <a:defRPr sz="1800" kern="1200">
                <a:solidFill>
                  <a:srgbClr val="0F56DC"/>
                </a:solidFill>
                <a:latin typeface="Myriad Web Pro"/>
              </a:defRPr>
            </a:lvl7pPr>
            <a:lvl8pPr marL="3200400" algn="l" defTabSz="914400" rtl="0" eaLnBrk="1" latinLnBrk="0" hangingPunct="1">
              <a:defRPr sz="1800" kern="1200">
                <a:solidFill>
                  <a:srgbClr val="0F56DC"/>
                </a:solidFill>
                <a:latin typeface="Myriad Web Pro"/>
              </a:defRPr>
            </a:lvl8pPr>
            <a:lvl9pPr marL="3657600" algn="l" defTabSz="914400" rtl="0" eaLnBrk="1" latinLnBrk="0" hangingPunct="1">
              <a:defRPr sz="1800" kern="1200">
                <a:solidFill>
                  <a:srgbClr val="0F56DC"/>
                </a:solidFill>
                <a:latin typeface="Myriad Web Pro"/>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11</a:t>
            </a:fld>
            <a:endParaRPr lang="en-US" dirty="0">
              <a:latin typeface="Myriad Web Pro"/>
            </a:endParaRPr>
          </a:p>
        </p:txBody>
      </p:sp>
    </p:spTree>
    <p:extLst>
      <p:ext uri="{BB962C8B-B14F-4D97-AF65-F5344CB8AC3E}">
        <p14:creationId xmlns:p14="http://schemas.microsoft.com/office/powerpoint/2010/main" val="2299871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8EA9B-2F14-D64C-36E7-963CD23628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9158BF3-A692-6FE8-545E-ED3EA76C3E31}"/>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rmAutofit/>
          </a:bodyPr>
          <a:lstStyle/>
          <a:p>
            <a:pPr>
              <a:lnSpc>
                <a:spcPct val="164835"/>
              </a:lnSpc>
            </a:pPr>
            <a:r>
              <a:rPr lang="en-US" sz="3700">
                <a:latin typeface="Calibri"/>
                <a:ea typeface="Calibri"/>
                <a:cs typeface="Calibri"/>
              </a:rPr>
              <a:t>Campylobacteriosis</a:t>
            </a:r>
            <a:endParaRPr lang="en-US">
              <a:highlight>
                <a:srgbClr val="FFFF00"/>
              </a:highlight>
            </a:endParaRPr>
          </a:p>
        </p:txBody>
      </p:sp>
      <p:sp>
        <p:nvSpPr>
          <p:cNvPr id="5" name="Content Placeholder 4">
            <a:extLst>
              <a:ext uri="{FF2B5EF4-FFF2-40B4-BE49-F238E27FC236}">
                <a16:creationId xmlns:a16="http://schemas.microsoft.com/office/drawing/2014/main" id="{717C2BDC-1431-A577-38F0-86DB1744AF0B}"/>
              </a:ext>
              <a:ext uri="{C183D7F6-B498-43B3-948B-1728B52AA6E4}">
                <adec:decorative xmlns:adec="http://schemas.microsoft.com/office/drawing/2017/decorative" val="1"/>
              </a:ext>
            </a:extLst>
          </p:cNvPr>
          <p:cNvSpPr>
            <a:spLocks noGrp="1"/>
          </p:cNvSpPr>
          <p:nvPr>
            <p:ph type="body" sz="quarter" idx="10"/>
          </p:nvPr>
        </p:nvSpPr>
        <p:spPr>
          <a:xfrm>
            <a:off x="609599" y="1502198"/>
            <a:ext cx="11520882" cy="4176467"/>
          </a:xfrm>
        </p:spPr>
        <p:txBody>
          <a:bodyPr/>
          <a:lstStyle/>
          <a:p>
            <a:pPr marL="304165" indent="-304165"/>
            <a:r>
              <a:rPr lang="en-US" sz="2650" b="0" dirty="0">
                <a:solidFill>
                  <a:schemeClr val="accent2"/>
                </a:solidFill>
                <a:latin typeface="Calibri"/>
                <a:ea typeface="Calibri"/>
                <a:cs typeface="Calibri"/>
              </a:rPr>
              <a:t>Event Code</a:t>
            </a:r>
            <a:r>
              <a:rPr lang="en-US" sz="2650" b="0" dirty="0">
                <a:latin typeface="Calibri"/>
                <a:ea typeface="Calibri"/>
                <a:cs typeface="Calibri"/>
              </a:rPr>
              <a:t> </a:t>
            </a:r>
            <a:r>
              <a:rPr lang="en-US" sz="2650" dirty="0">
                <a:latin typeface="Calibri"/>
                <a:ea typeface="Calibri"/>
                <a:cs typeface="Calibri"/>
              </a:rPr>
              <a:t>11020</a:t>
            </a:r>
          </a:p>
          <a:p>
            <a:pPr marL="304165" indent="-304165"/>
            <a:r>
              <a:rPr lang="en-US" sz="2650" b="0" dirty="0">
                <a:solidFill>
                  <a:schemeClr val="accent2"/>
                </a:solidFill>
                <a:latin typeface="Calibri"/>
                <a:ea typeface="Calibri"/>
                <a:cs typeface="Calibri"/>
              </a:rPr>
              <a:t>Case definition</a:t>
            </a:r>
            <a:r>
              <a:rPr lang="en-US" sz="2650" b="0" dirty="0">
                <a:latin typeface="Calibri"/>
                <a:ea typeface="Calibri"/>
                <a:cs typeface="Calibri"/>
              </a:rPr>
              <a:t>: </a:t>
            </a:r>
            <a:r>
              <a:rPr lang="en-US" sz="2650" b="0" dirty="0">
                <a:latin typeface="Calibri"/>
                <a:ea typeface="Calibri"/>
                <a:cs typeface="Calibri"/>
                <a:hlinkClick r:id="rId3"/>
              </a:rPr>
              <a:t>CSTE PS 25-ID-02</a:t>
            </a:r>
            <a:endParaRPr lang="en-US" sz="2650" b="0" dirty="0">
              <a:latin typeface="Calibri"/>
              <a:ea typeface="Calibri"/>
              <a:cs typeface="Calibri"/>
            </a:endParaRPr>
          </a:p>
          <a:p>
            <a:pPr marL="608965" lvl="1" indent="-226060"/>
            <a:r>
              <a:rPr lang="en-US" sz="2300" b="1" dirty="0">
                <a:latin typeface="Calibri"/>
                <a:ea typeface="Calibri"/>
                <a:cs typeface="Calibri"/>
              </a:rPr>
              <a:t>Broadens case ascertainment criteria</a:t>
            </a:r>
          </a:p>
          <a:p>
            <a:pPr marL="608965" lvl="1" indent="-226060"/>
            <a:r>
              <a:rPr lang="en-US" sz="2300" b="1" dirty="0">
                <a:latin typeface="Calibri"/>
                <a:ea typeface="Calibri"/>
                <a:cs typeface="Calibri"/>
              </a:rPr>
              <a:t>Updates the case classification criteria, so that laboratory evidence alone can be used to classify a case as confirmed or probable</a:t>
            </a:r>
          </a:p>
          <a:p>
            <a:pPr marL="608965" lvl="1" indent="-226060"/>
            <a:r>
              <a:rPr lang="en-US" sz="2300" b="1" dirty="0">
                <a:latin typeface="Calibri"/>
                <a:ea typeface="Calibri"/>
                <a:cs typeface="Calibri"/>
              </a:rPr>
              <a:t>Extends the enumeration period for distinguishing a new case from 30 days to 90 days</a:t>
            </a:r>
          </a:p>
          <a:p>
            <a:pPr marL="304165" indent="-304165"/>
            <a:r>
              <a:rPr lang="en-US" sz="2650" b="0" dirty="0">
                <a:solidFill>
                  <a:schemeClr val="accent2"/>
                </a:solidFill>
                <a:latin typeface="Calibri"/>
                <a:ea typeface="Calibri"/>
                <a:cs typeface="Calibri"/>
              </a:rPr>
              <a:t>Notification timeframe: </a:t>
            </a:r>
            <a:r>
              <a:rPr lang="en-US" sz="2650" b="0" dirty="0">
                <a:latin typeface="Calibri"/>
                <a:ea typeface="Calibri"/>
                <a:cs typeface="Calibri"/>
              </a:rPr>
              <a:t>routine</a:t>
            </a:r>
          </a:p>
          <a:p>
            <a:pPr marL="304165" indent="-304165"/>
            <a:r>
              <a:rPr lang="en-US" sz="2650" b="0" dirty="0">
                <a:solidFill>
                  <a:schemeClr val="accent2"/>
                </a:solidFill>
                <a:latin typeface="Calibri"/>
                <a:ea typeface="Calibri"/>
                <a:cs typeface="Calibri"/>
              </a:rPr>
              <a:t>Submission options: </a:t>
            </a:r>
          </a:p>
          <a:p>
            <a:pPr marL="608965" lvl="1" indent="-226060"/>
            <a:r>
              <a:rPr lang="en-US" sz="2300" dirty="0">
                <a:latin typeface="Calibri"/>
                <a:ea typeface="Calibri"/>
                <a:cs typeface="Calibri"/>
              </a:rPr>
              <a:t>HL7® GenV2 MMG (preferred)</a:t>
            </a:r>
          </a:p>
          <a:p>
            <a:pPr marL="608965" lvl="1" indent="-226060"/>
            <a:r>
              <a:rPr lang="en-US" sz="2300" dirty="0">
                <a:latin typeface="Calibri"/>
                <a:ea typeface="Calibri"/>
                <a:cs typeface="Calibri"/>
              </a:rPr>
              <a:t>Alternates include NBS master message or NETSS file</a:t>
            </a:r>
          </a:p>
          <a:p>
            <a:pPr marL="304165" indent="-304165"/>
            <a:r>
              <a:rPr lang="en-US" sz="2650" b="0" dirty="0">
                <a:solidFill>
                  <a:schemeClr val="accent2"/>
                </a:solidFill>
                <a:latin typeface="Calibri"/>
                <a:ea typeface="Calibri"/>
                <a:cs typeface="Calibri"/>
              </a:rPr>
              <a:t>NNDSS publication case classification </a:t>
            </a:r>
          </a:p>
          <a:p>
            <a:pPr marL="608965" lvl="1" indent="-226060"/>
            <a:r>
              <a:rPr lang="en-US" sz="2300" dirty="0">
                <a:latin typeface="Calibri"/>
                <a:ea typeface="Calibri"/>
                <a:cs typeface="Calibri"/>
              </a:rPr>
              <a:t>Confirmed and probable; weekly and annual tables</a:t>
            </a:r>
          </a:p>
        </p:txBody>
      </p:sp>
      <p:sp>
        <p:nvSpPr>
          <p:cNvPr id="2" name="Slide Number Placeholder 10">
            <a:extLst>
              <a:ext uri="{FF2B5EF4-FFF2-40B4-BE49-F238E27FC236}">
                <a16:creationId xmlns:a16="http://schemas.microsoft.com/office/drawing/2014/main" id="{752D3300-421F-3D78-6C8E-AEA3B4828992}"/>
              </a:ext>
              <a:ext uri="{C183D7F6-B498-43B3-948B-1728B52AA6E4}">
                <adec:decorative xmlns:adec="http://schemas.microsoft.com/office/drawing/2017/decorative" val="1"/>
              </a:ext>
            </a:extLst>
          </p:cNvPr>
          <p:cNvSpPr txBox="1">
            <a:spLocks/>
          </p:cNvSpPr>
          <p:nvPr/>
        </p:nvSpPr>
        <p:spPr>
          <a:xfrm>
            <a:off x="11218342" y="6270264"/>
            <a:ext cx="496705" cy="311532"/>
          </a:xfrm>
          <a:prstGeom prst="rect">
            <a:avLst/>
          </a:prstGeom>
        </p:spPr>
        <p:txBody>
          <a:bodyPr/>
          <a:lstStyle>
            <a:defPPr>
              <a:defRPr lang="en-US"/>
            </a:defPPr>
            <a:lvl1pPr marL="0" algn="l" defTabSz="914400" rtl="0" eaLnBrk="1" latinLnBrk="0" hangingPunct="1">
              <a:defRPr sz="1800" kern="1200">
                <a:solidFill>
                  <a:srgbClr val="0F56DC"/>
                </a:solidFill>
                <a:latin typeface="Myriad Web Pro"/>
              </a:defRPr>
            </a:lvl1pPr>
            <a:lvl2pPr marL="457200" algn="l" defTabSz="914400" rtl="0" eaLnBrk="1" latinLnBrk="0" hangingPunct="1">
              <a:defRPr sz="1800" kern="1200">
                <a:solidFill>
                  <a:srgbClr val="0F56DC"/>
                </a:solidFill>
                <a:latin typeface="Myriad Web Pro"/>
              </a:defRPr>
            </a:lvl2pPr>
            <a:lvl3pPr marL="914400" algn="l" defTabSz="914400" rtl="0" eaLnBrk="1" latinLnBrk="0" hangingPunct="1">
              <a:defRPr sz="1800" kern="1200">
                <a:solidFill>
                  <a:srgbClr val="0F56DC"/>
                </a:solidFill>
                <a:latin typeface="Myriad Web Pro"/>
              </a:defRPr>
            </a:lvl3pPr>
            <a:lvl4pPr marL="1371600" algn="l" defTabSz="914400" rtl="0" eaLnBrk="1" latinLnBrk="0" hangingPunct="1">
              <a:defRPr sz="1800" kern="1200">
                <a:solidFill>
                  <a:srgbClr val="0F56DC"/>
                </a:solidFill>
                <a:latin typeface="Myriad Web Pro"/>
              </a:defRPr>
            </a:lvl4pPr>
            <a:lvl5pPr marL="1828800" algn="l" defTabSz="914400" rtl="0" eaLnBrk="1" latinLnBrk="0" hangingPunct="1">
              <a:defRPr sz="1800" kern="1200">
                <a:solidFill>
                  <a:srgbClr val="0F56DC"/>
                </a:solidFill>
                <a:latin typeface="Myriad Web Pro"/>
              </a:defRPr>
            </a:lvl5pPr>
            <a:lvl6pPr marL="2286000" algn="l" defTabSz="914400" rtl="0" eaLnBrk="1" latinLnBrk="0" hangingPunct="1">
              <a:defRPr sz="1800" kern="1200">
                <a:solidFill>
                  <a:srgbClr val="0F56DC"/>
                </a:solidFill>
                <a:latin typeface="Myriad Web Pro"/>
              </a:defRPr>
            </a:lvl6pPr>
            <a:lvl7pPr marL="2743200" algn="l" defTabSz="914400" rtl="0" eaLnBrk="1" latinLnBrk="0" hangingPunct="1">
              <a:defRPr sz="1800" kern="1200">
                <a:solidFill>
                  <a:srgbClr val="0F56DC"/>
                </a:solidFill>
                <a:latin typeface="Myriad Web Pro"/>
              </a:defRPr>
            </a:lvl7pPr>
            <a:lvl8pPr marL="3200400" algn="l" defTabSz="914400" rtl="0" eaLnBrk="1" latinLnBrk="0" hangingPunct="1">
              <a:defRPr sz="1800" kern="1200">
                <a:solidFill>
                  <a:srgbClr val="0F56DC"/>
                </a:solidFill>
                <a:latin typeface="Myriad Web Pro"/>
              </a:defRPr>
            </a:lvl8pPr>
            <a:lvl9pPr marL="3657600" algn="l" defTabSz="914400" rtl="0" eaLnBrk="1" latinLnBrk="0" hangingPunct="1">
              <a:defRPr sz="1800" kern="1200">
                <a:solidFill>
                  <a:srgbClr val="0F56DC"/>
                </a:solidFill>
                <a:latin typeface="Myriad Web Pro"/>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12</a:t>
            </a:fld>
            <a:endParaRPr lang="en-US" dirty="0">
              <a:latin typeface="Myriad Web Pro"/>
            </a:endParaRPr>
          </a:p>
        </p:txBody>
      </p:sp>
    </p:spTree>
    <p:extLst>
      <p:ext uri="{BB962C8B-B14F-4D97-AF65-F5344CB8AC3E}">
        <p14:creationId xmlns:p14="http://schemas.microsoft.com/office/powerpoint/2010/main" val="778003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8D0E5-8C47-8241-81B9-FD2A4D59F74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96E02C7-59A5-2A07-C9E5-43FC241980AA}"/>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rmAutofit/>
          </a:bodyPr>
          <a:lstStyle/>
          <a:p>
            <a:pPr>
              <a:lnSpc>
                <a:spcPct val="164835"/>
              </a:lnSpc>
            </a:pPr>
            <a:r>
              <a:rPr lang="en-US"/>
              <a:t>Dengue and severe dengue</a:t>
            </a:r>
            <a:endParaRPr lang="en-US">
              <a:highlight>
                <a:srgbClr val="FFFF00"/>
              </a:highlight>
            </a:endParaRPr>
          </a:p>
        </p:txBody>
      </p:sp>
      <p:sp>
        <p:nvSpPr>
          <p:cNvPr id="5" name="Content Placeholder 4">
            <a:extLst>
              <a:ext uri="{FF2B5EF4-FFF2-40B4-BE49-F238E27FC236}">
                <a16:creationId xmlns:a16="http://schemas.microsoft.com/office/drawing/2014/main" id="{A766C118-9900-9709-E09A-8E7CB4322CE4}"/>
              </a:ext>
              <a:ext uri="{C183D7F6-B498-43B3-948B-1728B52AA6E4}">
                <adec:decorative xmlns:adec="http://schemas.microsoft.com/office/drawing/2017/decorative" val="1"/>
              </a:ext>
            </a:extLst>
          </p:cNvPr>
          <p:cNvSpPr>
            <a:spLocks noGrp="1"/>
          </p:cNvSpPr>
          <p:nvPr>
            <p:ph type="body" sz="quarter" idx="10"/>
          </p:nvPr>
        </p:nvSpPr>
        <p:spPr>
          <a:xfrm>
            <a:off x="609599" y="1502198"/>
            <a:ext cx="11734800" cy="4176467"/>
          </a:xfrm>
        </p:spPr>
        <p:txBody>
          <a:bodyPr/>
          <a:lstStyle/>
          <a:p>
            <a:pPr marL="304165" indent="-304165"/>
            <a:r>
              <a:rPr lang="en-US" sz="2650" b="0" dirty="0">
                <a:solidFill>
                  <a:schemeClr val="accent2"/>
                </a:solidFill>
                <a:latin typeface="Calibri"/>
                <a:ea typeface="Calibri"/>
                <a:cs typeface="Calibri"/>
              </a:rPr>
              <a:t>Event Code</a:t>
            </a:r>
            <a:r>
              <a:rPr lang="en-US" sz="2650" b="0" dirty="0">
                <a:latin typeface="Calibri"/>
                <a:ea typeface="Calibri"/>
                <a:cs typeface="Calibri"/>
              </a:rPr>
              <a:t> </a:t>
            </a:r>
            <a:r>
              <a:rPr lang="en-US" sz="2200" dirty="0">
                <a:latin typeface="Calibri"/>
                <a:ea typeface="Calibri"/>
                <a:cs typeface="Calibri"/>
              </a:rPr>
              <a:t>Dengue—10680; severe dengue –11705</a:t>
            </a:r>
            <a:endParaRPr lang="en-US" dirty="0">
              <a:latin typeface="Calibri"/>
              <a:ea typeface="Calibri"/>
              <a:cs typeface="Calibri"/>
            </a:endParaRPr>
          </a:p>
          <a:p>
            <a:pPr marL="304165" indent="-304165"/>
            <a:r>
              <a:rPr lang="en-US" sz="2650" b="0" dirty="0">
                <a:solidFill>
                  <a:schemeClr val="accent2"/>
                </a:solidFill>
                <a:latin typeface="Calibri"/>
                <a:ea typeface="Calibri"/>
                <a:cs typeface="Calibri"/>
              </a:rPr>
              <a:t>Case definition</a:t>
            </a:r>
            <a:r>
              <a:rPr lang="en-US" sz="2650" b="0" dirty="0">
                <a:latin typeface="Calibri"/>
                <a:ea typeface="Calibri"/>
                <a:cs typeface="Calibri"/>
              </a:rPr>
              <a:t>: </a:t>
            </a:r>
            <a:r>
              <a:rPr lang="en-US" sz="2650" b="0" dirty="0">
                <a:latin typeface="Calibri"/>
                <a:ea typeface="Calibri"/>
                <a:cs typeface="Calibri"/>
                <a:hlinkClick r:id="rId3"/>
              </a:rPr>
              <a:t>CSTE PS 25-ID-04</a:t>
            </a:r>
            <a:endParaRPr lang="en-US" sz="2650" b="0" dirty="0">
              <a:latin typeface="Calibri"/>
              <a:ea typeface="Calibri"/>
              <a:cs typeface="Calibri"/>
            </a:endParaRPr>
          </a:p>
          <a:p>
            <a:pPr marL="608965" lvl="1" indent="-226060"/>
            <a:r>
              <a:rPr lang="en-US" b="1" dirty="0">
                <a:latin typeface="Calibri"/>
                <a:ea typeface="Calibri"/>
                <a:cs typeface="Calibri"/>
              </a:rPr>
              <a:t>Updates confirmatory lab evidence</a:t>
            </a:r>
          </a:p>
          <a:p>
            <a:pPr marL="608965" lvl="1" indent="-226060"/>
            <a:r>
              <a:rPr lang="en-US" b="1" dirty="0">
                <a:latin typeface="Calibri"/>
                <a:ea typeface="Calibri"/>
                <a:cs typeface="Calibri"/>
              </a:rPr>
              <a:t>Updates the suspected case classification</a:t>
            </a:r>
          </a:p>
          <a:p>
            <a:pPr marL="608965" lvl="1" indent="-226060"/>
            <a:r>
              <a:rPr lang="en-US" b="1" dirty="0">
                <a:latin typeface="Calibri"/>
                <a:ea typeface="Calibri"/>
                <a:cs typeface="Calibri"/>
              </a:rPr>
              <a:t>Clarifies the qualifying criteria for severe dengue</a:t>
            </a:r>
          </a:p>
          <a:p>
            <a:pPr marL="304165" indent="-304165"/>
            <a:r>
              <a:rPr lang="en-US" sz="2650" b="0" dirty="0">
                <a:solidFill>
                  <a:schemeClr val="accent2"/>
                </a:solidFill>
                <a:latin typeface="Calibri"/>
                <a:ea typeface="Calibri"/>
                <a:cs typeface="Calibri"/>
              </a:rPr>
              <a:t>Notification timeframe: </a:t>
            </a:r>
            <a:r>
              <a:rPr lang="en-US" sz="2650" b="0" dirty="0">
                <a:latin typeface="Calibri"/>
                <a:ea typeface="Calibri"/>
                <a:cs typeface="Calibri"/>
              </a:rPr>
              <a:t>routine</a:t>
            </a:r>
          </a:p>
          <a:p>
            <a:pPr marL="304165" indent="-304165"/>
            <a:r>
              <a:rPr lang="en-US" sz="2650" b="0" dirty="0">
                <a:solidFill>
                  <a:schemeClr val="accent2"/>
                </a:solidFill>
                <a:latin typeface="Calibri"/>
                <a:ea typeface="Calibri"/>
                <a:cs typeface="Calibri"/>
              </a:rPr>
              <a:t>Submission options: </a:t>
            </a:r>
          </a:p>
          <a:p>
            <a:pPr marL="608965" lvl="1" indent="-226060"/>
            <a:r>
              <a:rPr lang="en-US" dirty="0">
                <a:latin typeface="Calibri"/>
                <a:ea typeface="Calibri"/>
                <a:cs typeface="Calibri"/>
              </a:rPr>
              <a:t>Arboviral MMG or (direct data entry into ArboNET via web or XML)</a:t>
            </a:r>
          </a:p>
          <a:p>
            <a:pPr marL="304165" indent="-304165"/>
            <a:r>
              <a:rPr lang="en-US" sz="2650" b="0" dirty="0">
                <a:solidFill>
                  <a:schemeClr val="accent2"/>
                </a:solidFill>
                <a:latin typeface="Calibri"/>
                <a:ea typeface="Calibri"/>
                <a:cs typeface="Calibri"/>
              </a:rPr>
              <a:t>NNDSS publication case classification </a:t>
            </a:r>
          </a:p>
          <a:p>
            <a:pPr marL="608965" lvl="1" indent="-226060"/>
            <a:r>
              <a:rPr lang="en-US" dirty="0">
                <a:latin typeface="Calibri"/>
                <a:ea typeface="Calibri"/>
                <a:cs typeface="Calibri"/>
              </a:rPr>
              <a:t>Confirmed and probable; weekly and annual tables</a:t>
            </a:r>
          </a:p>
        </p:txBody>
      </p:sp>
      <p:sp>
        <p:nvSpPr>
          <p:cNvPr id="2" name="Slide Number Placeholder 10">
            <a:extLst>
              <a:ext uri="{FF2B5EF4-FFF2-40B4-BE49-F238E27FC236}">
                <a16:creationId xmlns:a16="http://schemas.microsoft.com/office/drawing/2014/main" id="{B2837024-95B2-2C9B-B9C8-98C2C3F11B68}"/>
              </a:ext>
              <a:ext uri="{C183D7F6-B498-43B3-948B-1728B52AA6E4}">
                <adec:decorative xmlns:adec="http://schemas.microsoft.com/office/drawing/2017/decorative" val="1"/>
              </a:ext>
            </a:extLst>
          </p:cNvPr>
          <p:cNvSpPr txBox="1">
            <a:spLocks/>
          </p:cNvSpPr>
          <p:nvPr/>
        </p:nvSpPr>
        <p:spPr>
          <a:xfrm>
            <a:off x="11218342" y="6270264"/>
            <a:ext cx="496705" cy="311532"/>
          </a:xfrm>
          <a:prstGeom prst="rect">
            <a:avLst/>
          </a:prstGeom>
        </p:spPr>
        <p:txBody>
          <a:bodyPr/>
          <a:lstStyle>
            <a:defPPr>
              <a:defRPr lang="en-US"/>
            </a:defPPr>
            <a:lvl1pPr marL="0" algn="l" defTabSz="914400" rtl="0" eaLnBrk="1" latinLnBrk="0" hangingPunct="1">
              <a:defRPr sz="1800" kern="1200">
                <a:solidFill>
                  <a:srgbClr val="0F56DC"/>
                </a:solidFill>
                <a:latin typeface="Myriad Web Pro"/>
              </a:defRPr>
            </a:lvl1pPr>
            <a:lvl2pPr marL="457200" algn="l" defTabSz="914400" rtl="0" eaLnBrk="1" latinLnBrk="0" hangingPunct="1">
              <a:defRPr sz="1800" kern="1200">
                <a:solidFill>
                  <a:srgbClr val="0F56DC"/>
                </a:solidFill>
                <a:latin typeface="Myriad Web Pro"/>
              </a:defRPr>
            </a:lvl2pPr>
            <a:lvl3pPr marL="914400" algn="l" defTabSz="914400" rtl="0" eaLnBrk="1" latinLnBrk="0" hangingPunct="1">
              <a:defRPr sz="1800" kern="1200">
                <a:solidFill>
                  <a:srgbClr val="0F56DC"/>
                </a:solidFill>
                <a:latin typeface="Myriad Web Pro"/>
              </a:defRPr>
            </a:lvl3pPr>
            <a:lvl4pPr marL="1371600" algn="l" defTabSz="914400" rtl="0" eaLnBrk="1" latinLnBrk="0" hangingPunct="1">
              <a:defRPr sz="1800" kern="1200">
                <a:solidFill>
                  <a:srgbClr val="0F56DC"/>
                </a:solidFill>
                <a:latin typeface="Myriad Web Pro"/>
              </a:defRPr>
            </a:lvl4pPr>
            <a:lvl5pPr marL="1828800" algn="l" defTabSz="914400" rtl="0" eaLnBrk="1" latinLnBrk="0" hangingPunct="1">
              <a:defRPr sz="1800" kern="1200">
                <a:solidFill>
                  <a:srgbClr val="0F56DC"/>
                </a:solidFill>
                <a:latin typeface="Myriad Web Pro"/>
              </a:defRPr>
            </a:lvl5pPr>
            <a:lvl6pPr marL="2286000" algn="l" defTabSz="914400" rtl="0" eaLnBrk="1" latinLnBrk="0" hangingPunct="1">
              <a:defRPr sz="1800" kern="1200">
                <a:solidFill>
                  <a:srgbClr val="0F56DC"/>
                </a:solidFill>
                <a:latin typeface="Myriad Web Pro"/>
              </a:defRPr>
            </a:lvl6pPr>
            <a:lvl7pPr marL="2743200" algn="l" defTabSz="914400" rtl="0" eaLnBrk="1" latinLnBrk="0" hangingPunct="1">
              <a:defRPr sz="1800" kern="1200">
                <a:solidFill>
                  <a:srgbClr val="0F56DC"/>
                </a:solidFill>
                <a:latin typeface="Myriad Web Pro"/>
              </a:defRPr>
            </a:lvl7pPr>
            <a:lvl8pPr marL="3200400" algn="l" defTabSz="914400" rtl="0" eaLnBrk="1" latinLnBrk="0" hangingPunct="1">
              <a:defRPr sz="1800" kern="1200">
                <a:solidFill>
                  <a:srgbClr val="0F56DC"/>
                </a:solidFill>
                <a:latin typeface="Myriad Web Pro"/>
              </a:defRPr>
            </a:lvl8pPr>
            <a:lvl9pPr marL="3657600" algn="l" defTabSz="914400" rtl="0" eaLnBrk="1" latinLnBrk="0" hangingPunct="1">
              <a:defRPr sz="1800" kern="1200">
                <a:solidFill>
                  <a:srgbClr val="0F56DC"/>
                </a:solidFill>
                <a:latin typeface="Myriad Web Pro"/>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13</a:t>
            </a:fld>
            <a:endParaRPr lang="en-US" dirty="0">
              <a:latin typeface="Myriad Web Pro"/>
            </a:endParaRPr>
          </a:p>
        </p:txBody>
      </p:sp>
    </p:spTree>
    <p:extLst>
      <p:ext uri="{BB962C8B-B14F-4D97-AF65-F5344CB8AC3E}">
        <p14:creationId xmlns:p14="http://schemas.microsoft.com/office/powerpoint/2010/main" val="3284990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F6E4A-ACC9-E695-4B64-37A4C21F730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8035626-6187-A58F-B02F-EAC67DA65A4D}"/>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rmAutofit/>
          </a:bodyPr>
          <a:lstStyle/>
          <a:p>
            <a:pPr>
              <a:lnSpc>
                <a:spcPct val="164835"/>
              </a:lnSpc>
            </a:pPr>
            <a:r>
              <a:rPr lang="en-US"/>
              <a:t>Dengue-like illness</a:t>
            </a:r>
            <a:endParaRPr lang="en-US">
              <a:highlight>
                <a:srgbClr val="FFFF00"/>
              </a:highlight>
            </a:endParaRPr>
          </a:p>
        </p:txBody>
      </p:sp>
      <p:sp>
        <p:nvSpPr>
          <p:cNvPr id="5" name="Content Placeholder 4">
            <a:extLst>
              <a:ext uri="{FF2B5EF4-FFF2-40B4-BE49-F238E27FC236}">
                <a16:creationId xmlns:a16="http://schemas.microsoft.com/office/drawing/2014/main" id="{1EF09DBF-2EAC-D9A9-E2D5-4D01231A1C88}"/>
              </a:ext>
              <a:ext uri="{C183D7F6-B498-43B3-948B-1728B52AA6E4}">
                <adec:decorative xmlns:adec="http://schemas.microsoft.com/office/drawing/2017/decorative" val="1"/>
              </a:ext>
            </a:extLst>
          </p:cNvPr>
          <p:cNvSpPr>
            <a:spLocks noGrp="1"/>
          </p:cNvSpPr>
          <p:nvPr>
            <p:ph type="body" sz="quarter" idx="10"/>
          </p:nvPr>
        </p:nvSpPr>
        <p:spPr>
          <a:xfrm>
            <a:off x="609599" y="1502198"/>
            <a:ext cx="11734800" cy="4176467"/>
          </a:xfrm>
        </p:spPr>
        <p:txBody>
          <a:bodyPr/>
          <a:lstStyle/>
          <a:p>
            <a:pPr marL="304165" indent="-304165"/>
            <a:r>
              <a:rPr lang="en-US" sz="2650" b="0" dirty="0">
                <a:solidFill>
                  <a:schemeClr val="accent2"/>
                </a:solidFill>
                <a:latin typeface="Calibri"/>
                <a:ea typeface="Calibri"/>
                <a:cs typeface="Calibri"/>
              </a:rPr>
              <a:t>Event Code</a:t>
            </a:r>
            <a:r>
              <a:rPr lang="en-US" sz="2650" b="0" dirty="0">
                <a:latin typeface="Calibri"/>
                <a:ea typeface="Calibri"/>
                <a:cs typeface="Calibri"/>
              </a:rPr>
              <a:t> </a:t>
            </a:r>
            <a:r>
              <a:rPr lang="en-US" sz="2650" b="0" i="1" dirty="0">
                <a:latin typeface="Calibri"/>
                <a:ea typeface="Calibri"/>
                <a:cs typeface="Calibri"/>
              </a:rPr>
              <a:t>retired (formerly 11704)</a:t>
            </a:r>
            <a:endParaRPr lang="en-US" sz="2650" dirty="0">
              <a:latin typeface="Calibri"/>
              <a:ea typeface="Calibri"/>
              <a:cs typeface="Calibri"/>
            </a:endParaRPr>
          </a:p>
          <a:p>
            <a:pPr marL="304165" indent="-304165"/>
            <a:r>
              <a:rPr lang="en-US" sz="2650" b="0" dirty="0">
                <a:solidFill>
                  <a:schemeClr val="accent2"/>
                </a:solidFill>
                <a:latin typeface="Calibri"/>
                <a:ea typeface="Calibri"/>
                <a:cs typeface="Calibri"/>
              </a:rPr>
              <a:t>Case definition</a:t>
            </a:r>
            <a:r>
              <a:rPr lang="en-US" sz="2650" b="0" dirty="0">
                <a:latin typeface="Calibri"/>
                <a:ea typeface="Calibri"/>
                <a:cs typeface="Calibri"/>
              </a:rPr>
              <a:t>: </a:t>
            </a:r>
            <a:r>
              <a:rPr lang="en-US" sz="2650" b="0" dirty="0">
                <a:latin typeface="Calibri"/>
                <a:ea typeface="Calibri"/>
                <a:cs typeface="Calibri"/>
                <a:hlinkClick r:id="rId3"/>
              </a:rPr>
              <a:t>CSTE PS 25-ID-04</a:t>
            </a:r>
            <a:endParaRPr lang="en-US" sz="2650" b="0" dirty="0">
              <a:latin typeface="Calibri"/>
              <a:ea typeface="Calibri"/>
              <a:cs typeface="Calibri"/>
            </a:endParaRPr>
          </a:p>
          <a:p>
            <a:pPr marL="608965" lvl="1" indent="-226060"/>
            <a:r>
              <a:rPr lang="en-US" b="1" dirty="0">
                <a:latin typeface="Calibri"/>
                <a:ea typeface="Calibri"/>
                <a:cs typeface="Calibri"/>
              </a:rPr>
              <a:t>Removes dengue-like illness (11704) from NNCL</a:t>
            </a:r>
          </a:p>
          <a:p>
            <a:pPr marL="304165" indent="-304165"/>
            <a:r>
              <a:rPr lang="en-US" sz="2650" b="0" dirty="0">
                <a:solidFill>
                  <a:schemeClr val="accent2"/>
                </a:solidFill>
                <a:latin typeface="Calibri"/>
                <a:ea typeface="Calibri"/>
                <a:cs typeface="Calibri"/>
              </a:rPr>
              <a:t>Submission options: </a:t>
            </a:r>
          </a:p>
          <a:p>
            <a:pPr marL="608965" lvl="1" indent="-226060"/>
            <a:r>
              <a:rPr lang="en-US" b="1" dirty="0">
                <a:latin typeface="Calibri"/>
                <a:ea typeface="Calibri"/>
                <a:cs typeface="Calibri"/>
              </a:rPr>
              <a:t>CDC is no longer routinely requesting case data </a:t>
            </a:r>
            <a:r>
              <a:rPr lang="en-US" dirty="0">
                <a:latin typeface="Calibri"/>
                <a:ea typeface="Calibri"/>
                <a:cs typeface="Calibri"/>
              </a:rPr>
              <a:t>(no longer nationally notifiable)</a:t>
            </a:r>
          </a:p>
          <a:p>
            <a:pPr marL="304165" indent="-304165"/>
            <a:r>
              <a:rPr lang="en-US" sz="2650" b="0" dirty="0">
                <a:solidFill>
                  <a:schemeClr val="accent2"/>
                </a:solidFill>
                <a:latin typeface="Calibri"/>
                <a:ea typeface="Calibri"/>
                <a:cs typeface="Calibri"/>
              </a:rPr>
              <a:t>NNDSS publication case classification </a:t>
            </a:r>
          </a:p>
          <a:p>
            <a:pPr marL="608965" lvl="1" indent="-226060"/>
            <a:r>
              <a:rPr lang="en-US" b="1" dirty="0">
                <a:latin typeface="Calibri"/>
                <a:ea typeface="Calibri"/>
                <a:cs typeface="Calibri"/>
              </a:rPr>
              <a:t>Will no longer be included in the weekly or annual tables</a:t>
            </a:r>
            <a:r>
              <a:rPr lang="en-US" dirty="0">
                <a:latin typeface="Calibri"/>
                <a:ea typeface="Calibri"/>
                <a:cs typeface="Calibri"/>
              </a:rPr>
              <a:t> going forward</a:t>
            </a:r>
          </a:p>
        </p:txBody>
      </p:sp>
      <p:sp>
        <p:nvSpPr>
          <p:cNvPr id="2" name="Slide Number Placeholder 10">
            <a:extLst>
              <a:ext uri="{FF2B5EF4-FFF2-40B4-BE49-F238E27FC236}">
                <a16:creationId xmlns:a16="http://schemas.microsoft.com/office/drawing/2014/main" id="{685BD702-1C4B-F8C7-E3D3-E71039A12EB7}"/>
              </a:ext>
              <a:ext uri="{C183D7F6-B498-43B3-948B-1728B52AA6E4}">
                <adec:decorative xmlns:adec="http://schemas.microsoft.com/office/drawing/2017/decorative" val="1"/>
              </a:ext>
            </a:extLst>
          </p:cNvPr>
          <p:cNvSpPr txBox="1">
            <a:spLocks/>
          </p:cNvSpPr>
          <p:nvPr/>
        </p:nvSpPr>
        <p:spPr>
          <a:xfrm>
            <a:off x="11218342" y="6270264"/>
            <a:ext cx="496705" cy="311532"/>
          </a:xfrm>
          <a:prstGeom prst="rect">
            <a:avLst/>
          </a:prstGeom>
        </p:spPr>
        <p:txBody>
          <a:bodyPr/>
          <a:lstStyle>
            <a:defPPr>
              <a:defRPr lang="en-US"/>
            </a:defPPr>
            <a:lvl1pPr marL="0" algn="l" defTabSz="914400" rtl="0" eaLnBrk="1" latinLnBrk="0" hangingPunct="1">
              <a:defRPr sz="1800" kern="1200">
                <a:solidFill>
                  <a:srgbClr val="0F56DC"/>
                </a:solidFill>
                <a:latin typeface="Myriad Web Pro"/>
              </a:defRPr>
            </a:lvl1pPr>
            <a:lvl2pPr marL="457200" algn="l" defTabSz="914400" rtl="0" eaLnBrk="1" latinLnBrk="0" hangingPunct="1">
              <a:defRPr sz="1800" kern="1200">
                <a:solidFill>
                  <a:srgbClr val="0F56DC"/>
                </a:solidFill>
                <a:latin typeface="Myriad Web Pro"/>
              </a:defRPr>
            </a:lvl2pPr>
            <a:lvl3pPr marL="914400" algn="l" defTabSz="914400" rtl="0" eaLnBrk="1" latinLnBrk="0" hangingPunct="1">
              <a:defRPr sz="1800" kern="1200">
                <a:solidFill>
                  <a:srgbClr val="0F56DC"/>
                </a:solidFill>
                <a:latin typeface="Myriad Web Pro"/>
              </a:defRPr>
            </a:lvl3pPr>
            <a:lvl4pPr marL="1371600" algn="l" defTabSz="914400" rtl="0" eaLnBrk="1" latinLnBrk="0" hangingPunct="1">
              <a:defRPr sz="1800" kern="1200">
                <a:solidFill>
                  <a:srgbClr val="0F56DC"/>
                </a:solidFill>
                <a:latin typeface="Myriad Web Pro"/>
              </a:defRPr>
            </a:lvl4pPr>
            <a:lvl5pPr marL="1828800" algn="l" defTabSz="914400" rtl="0" eaLnBrk="1" latinLnBrk="0" hangingPunct="1">
              <a:defRPr sz="1800" kern="1200">
                <a:solidFill>
                  <a:srgbClr val="0F56DC"/>
                </a:solidFill>
                <a:latin typeface="Myriad Web Pro"/>
              </a:defRPr>
            </a:lvl5pPr>
            <a:lvl6pPr marL="2286000" algn="l" defTabSz="914400" rtl="0" eaLnBrk="1" latinLnBrk="0" hangingPunct="1">
              <a:defRPr sz="1800" kern="1200">
                <a:solidFill>
                  <a:srgbClr val="0F56DC"/>
                </a:solidFill>
                <a:latin typeface="Myriad Web Pro"/>
              </a:defRPr>
            </a:lvl6pPr>
            <a:lvl7pPr marL="2743200" algn="l" defTabSz="914400" rtl="0" eaLnBrk="1" latinLnBrk="0" hangingPunct="1">
              <a:defRPr sz="1800" kern="1200">
                <a:solidFill>
                  <a:srgbClr val="0F56DC"/>
                </a:solidFill>
                <a:latin typeface="Myriad Web Pro"/>
              </a:defRPr>
            </a:lvl7pPr>
            <a:lvl8pPr marL="3200400" algn="l" defTabSz="914400" rtl="0" eaLnBrk="1" latinLnBrk="0" hangingPunct="1">
              <a:defRPr sz="1800" kern="1200">
                <a:solidFill>
                  <a:srgbClr val="0F56DC"/>
                </a:solidFill>
                <a:latin typeface="Myriad Web Pro"/>
              </a:defRPr>
            </a:lvl8pPr>
            <a:lvl9pPr marL="3657600" algn="l" defTabSz="914400" rtl="0" eaLnBrk="1" latinLnBrk="0" hangingPunct="1">
              <a:defRPr sz="1800" kern="1200">
                <a:solidFill>
                  <a:srgbClr val="0F56DC"/>
                </a:solidFill>
                <a:latin typeface="Myriad Web Pro"/>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14</a:t>
            </a:fld>
            <a:endParaRPr lang="en-US" dirty="0">
              <a:latin typeface="Myriad Web Pro"/>
            </a:endParaRPr>
          </a:p>
        </p:txBody>
      </p:sp>
    </p:spTree>
    <p:extLst>
      <p:ext uri="{BB962C8B-B14F-4D97-AF65-F5344CB8AC3E}">
        <p14:creationId xmlns:p14="http://schemas.microsoft.com/office/powerpoint/2010/main" val="3215380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C132D-0510-C6FA-8DCE-26443E42DFB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12346B5-6E85-034F-7EBA-0FDA3AF5C8F8}"/>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Autofit/>
          </a:bodyPr>
          <a:lstStyle/>
          <a:p>
            <a:pPr>
              <a:lnSpc>
                <a:spcPct val="164835"/>
              </a:lnSpc>
            </a:pPr>
            <a:r>
              <a:rPr lang="en-US" sz="3000"/>
              <a:t>Oropouche virus (OROV) disease, non-congenital and congenital</a:t>
            </a:r>
            <a:endParaRPr lang="en-US" sz="3000">
              <a:highlight>
                <a:srgbClr val="FFFF00"/>
              </a:highlight>
            </a:endParaRPr>
          </a:p>
        </p:txBody>
      </p:sp>
      <p:sp>
        <p:nvSpPr>
          <p:cNvPr id="5" name="Content Placeholder 4">
            <a:extLst>
              <a:ext uri="{FF2B5EF4-FFF2-40B4-BE49-F238E27FC236}">
                <a16:creationId xmlns:a16="http://schemas.microsoft.com/office/drawing/2014/main" id="{327D77BC-4208-340E-B93D-A5D666AE6D7C}"/>
              </a:ext>
              <a:ext uri="{C183D7F6-B498-43B3-948B-1728B52AA6E4}">
                <adec:decorative xmlns:adec="http://schemas.microsoft.com/office/drawing/2017/decorative" val="1"/>
              </a:ext>
            </a:extLst>
          </p:cNvPr>
          <p:cNvSpPr>
            <a:spLocks noGrp="1"/>
          </p:cNvSpPr>
          <p:nvPr>
            <p:ph type="body" sz="quarter" idx="10"/>
          </p:nvPr>
        </p:nvSpPr>
        <p:spPr>
          <a:xfrm>
            <a:off x="609599" y="1502198"/>
            <a:ext cx="11734800" cy="4176467"/>
          </a:xfrm>
        </p:spPr>
        <p:txBody>
          <a:bodyPr/>
          <a:lstStyle/>
          <a:p>
            <a:pPr marL="304165" indent="-304165"/>
            <a:r>
              <a:rPr lang="en-US" sz="2650" b="0" dirty="0">
                <a:solidFill>
                  <a:schemeClr val="accent2"/>
                </a:solidFill>
                <a:latin typeface="Calibri"/>
                <a:ea typeface="Calibri"/>
                <a:cs typeface="Calibri"/>
              </a:rPr>
              <a:t>Event Code</a:t>
            </a:r>
            <a:r>
              <a:rPr lang="en-US" sz="2650" b="0" dirty="0">
                <a:latin typeface="Calibri"/>
                <a:ea typeface="Calibri"/>
                <a:cs typeface="Calibri"/>
              </a:rPr>
              <a:t> non-congenital—50290; congenital—50291</a:t>
            </a:r>
            <a:endParaRPr lang="en-US" sz="2650" dirty="0">
              <a:latin typeface="Calibri"/>
              <a:ea typeface="Calibri"/>
              <a:cs typeface="Calibri"/>
            </a:endParaRPr>
          </a:p>
          <a:p>
            <a:pPr marL="304165" indent="-304165"/>
            <a:r>
              <a:rPr lang="en-US" sz="2650" b="0" dirty="0">
                <a:solidFill>
                  <a:schemeClr val="accent2"/>
                </a:solidFill>
                <a:latin typeface="Calibri"/>
                <a:ea typeface="Calibri"/>
                <a:cs typeface="Calibri"/>
              </a:rPr>
              <a:t>Case definition</a:t>
            </a:r>
            <a:r>
              <a:rPr lang="en-US" sz="2650" b="0" dirty="0">
                <a:latin typeface="Calibri"/>
                <a:ea typeface="Calibri"/>
                <a:cs typeface="Calibri"/>
              </a:rPr>
              <a:t>: </a:t>
            </a:r>
            <a:r>
              <a:rPr lang="en-US" sz="2650" b="0" dirty="0">
                <a:latin typeface="Calibri"/>
                <a:ea typeface="Calibri"/>
                <a:cs typeface="Calibri"/>
                <a:hlinkClick r:id="rId3"/>
              </a:rPr>
              <a:t>CSTE PS 25-ID-01</a:t>
            </a:r>
            <a:endParaRPr lang="en-US" sz="2650" b="0" dirty="0">
              <a:latin typeface="Calibri"/>
              <a:ea typeface="Calibri"/>
              <a:cs typeface="Calibri"/>
            </a:endParaRPr>
          </a:p>
          <a:p>
            <a:pPr marL="608965" lvl="1" indent="-226060"/>
            <a:r>
              <a:rPr lang="en-US" b="1" dirty="0">
                <a:latin typeface="Calibri"/>
                <a:ea typeface="Calibri"/>
                <a:cs typeface="Calibri"/>
              </a:rPr>
              <a:t>Adds Oropouche virus disease to the NNCL</a:t>
            </a:r>
          </a:p>
          <a:p>
            <a:pPr marL="304165" indent="-304165"/>
            <a:r>
              <a:rPr lang="en-US" sz="2650" b="0" dirty="0">
                <a:solidFill>
                  <a:schemeClr val="accent2"/>
                </a:solidFill>
                <a:latin typeface="Calibri"/>
                <a:ea typeface="Calibri"/>
                <a:cs typeface="Calibri"/>
              </a:rPr>
              <a:t>Notification timeframe: </a:t>
            </a:r>
            <a:r>
              <a:rPr lang="en-US" sz="2650" b="0" dirty="0">
                <a:latin typeface="Calibri"/>
                <a:ea typeface="Calibri"/>
                <a:cs typeface="Calibri"/>
              </a:rPr>
              <a:t>routine</a:t>
            </a:r>
          </a:p>
          <a:p>
            <a:pPr marL="304165" indent="-304165"/>
            <a:r>
              <a:rPr lang="en-US" sz="2650" b="0" dirty="0">
                <a:solidFill>
                  <a:schemeClr val="accent2"/>
                </a:solidFill>
                <a:latin typeface="Calibri"/>
                <a:ea typeface="Calibri"/>
                <a:cs typeface="Calibri"/>
              </a:rPr>
              <a:t>Submission options: </a:t>
            </a:r>
          </a:p>
          <a:p>
            <a:pPr marL="608965" lvl="1" indent="-226060"/>
            <a:r>
              <a:rPr lang="en-US" dirty="0">
                <a:latin typeface="Calibri"/>
                <a:ea typeface="Calibri"/>
                <a:cs typeface="Calibri"/>
              </a:rPr>
              <a:t>Arboviral MMG (or direct data entry into ArboNET via web or XML)</a:t>
            </a:r>
          </a:p>
          <a:p>
            <a:pPr marL="304165" indent="-304165"/>
            <a:r>
              <a:rPr lang="en-US" sz="2650" b="0" dirty="0">
                <a:solidFill>
                  <a:schemeClr val="accent2"/>
                </a:solidFill>
                <a:latin typeface="Calibri"/>
                <a:ea typeface="Calibri"/>
                <a:cs typeface="Calibri"/>
              </a:rPr>
              <a:t>NNDSS publication case classification </a:t>
            </a:r>
          </a:p>
          <a:p>
            <a:pPr marL="608965" lvl="1" indent="-226060"/>
            <a:r>
              <a:rPr lang="en-US" b="1" dirty="0">
                <a:latin typeface="Calibri"/>
                <a:ea typeface="Calibri"/>
                <a:cs typeface="Calibri"/>
              </a:rPr>
              <a:t>Confirmed and probable as total</a:t>
            </a:r>
          </a:p>
          <a:p>
            <a:pPr marL="1523365" lvl="2" indent="-304165"/>
            <a:r>
              <a:rPr lang="en-US" sz="2650" b="1" dirty="0">
                <a:latin typeface="Calibri"/>
                <a:ea typeface="Calibri"/>
                <a:cs typeface="Calibri"/>
              </a:rPr>
              <a:t>Non-congenital in weekly tables</a:t>
            </a:r>
          </a:p>
          <a:p>
            <a:pPr marL="1523365" lvl="2" indent="-304165"/>
            <a:r>
              <a:rPr lang="en-US" sz="2650" b="1" dirty="0">
                <a:latin typeface="Calibri"/>
                <a:ea typeface="Calibri"/>
                <a:cs typeface="Calibri"/>
              </a:rPr>
              <a:t>Non-congenital and congenital in annual tables</a:t>
            </a:r>
          </a:p>
        </p:txBody>
      </p:sp>
      <p:sp>
        <p:nvSpPr>
          <p:cNvPr id="2" name="Slide Number Placeholder 10">
            <a:extLst>
              <a:ext uri="{FF2B5EF4-FFF2-40B4-BE49-F238E27FC236}">
                <a16:creationId xmlns:a16="http://schemas.microsoft.com/office/drawing/2014/main" id="{FEC1FB48-6D61-DF9C-E09B-166DE99F662E}"/>
              </a:ext>
              <a:ext uri="{C183D7F6-B498-43B3-948B-1728B52AA6E4}">
                <adec:decorative xmlns:adec="http://schemas.microsoft.com/office/drawing/2017/decorative" val="1"/>
              </a:ext>
            </a:extLst>
          </p:cNvPr>
          <p:cNvSpPr txBox="1">
            <a:spLocks/>
          </p:cNvSpPr>
          <p:nvPr/>
        </p:nvSpPr>
        <p:spPr>
          <a:xfrm>
            <a:off x="11218342" y="6270264"/>
            <a:ext cx="496705" cy="311532"/>
          </a:xfrm>
          <a:prstGeom prst="rect">
            <a:avLst/>
          </a:prstGeom>
        </p:spPr>
        <p:txBody>
          <a:bodyPr/>
          <a:lstStyle>
            <a:defPPr>
              <a:defRPr lang="en-US"/>
            </a:defPPr>
            <a:lvl1pPr marL="0" algn="l" defTabSz="914400" rtl="0" eaLnBrk="1" latinLnBrk="0" hangingPunct="1">
              <a:defRPr sz="1800" kern="1200">
                <a:solidFill>
                  <a:srgbClr val="0F56DC"/>
                </a:solidFill>
                <a:latin typeface="Myriad Web Pro"/>
              </a:defRPr>
            </a:lvl1pPr>
            <a:lvl2pPr marL="457200" algn="l" defTabSz="914400" rtl="0" eaLnBrk="1" latinLnBrk="0" hangingPunct="1">
              <a:defRPr sz="1800" kern="1200">
                <a:solidFill>
                  <a:srgbClr val="0F56DC"/>
                </a:solidFill>
                <a:latin typeface="Myriad Web Pro"/>
              </a:defRPr>
            </a:lvl2pPr>
            <a:lvl3pPr marL="914400" algn="l" defTabSz="914400" rtl="0" eaLnBrk="1" latinLnBrk="0" hangingPunct="1">
              <a:defRPr sz="1800" kern="1200">
                <a:solidFill>
                  <a:srgbClr val="0F56DC"/>
                </a:solidFill>
                <a:latin typeface="Myriad Web Pro"/>
              </a:defRPr>
            </a:lvl3pPr>
            <a:lvl4pPr marL="1371600" algn="l" defTabSz="914400" rtl="0" eaLnBrk="1" latinLnBrk="0" hangingPunct="1">
              <a:defRPr sz="1800" kern="1200">
                <a:solidFill>
                  <a:srgbClr val="0F56DC"/>
                </a:solidFill>
                <a:latin typeface="Myriad Web Pro"/>
              </a:defRPr>
            </a:lvl4pPr>
            <a:lvl5pPr marL="1828800" algn="l" defTabSz="914400" rtl="0" eaLnBrk="1" latinLnBrk="0" hangingPunct="1">
              <a:defRPr sz="1800" kern="1200">
                <a:solidFill>
                  <a:srgbClr val="0F56DC"/>
                </a:solidFill>
                <a:latin typeface="Myriad Web Pro"/>
              </a:defRPr>
            </a:lvl5pPr>
            <a:lvl6pPr marL="2286000" algn="l" defTabSz="914400" rtl="0" eaLnBrk="1" latinLnBrk="0" hangingPunct="1">
              <a:defRPr sz="1800" kern="1200">
                <a:solidFill>
                  <a:srgbClr val="0F56DC"/>
                </a:solidFill>
                <a:latin typeface="Myriad Web Pro"/>
              </a:defRPr>
            </a:lvl6pPr>
            <a:lvl7pPr marL="2743200" algn="l" defTabSz="914400" rtl="0" eaLnBrk="1" latinLnBrk="0" hangingPunct="1">
              <a:defRPr sz="1800" kern="1200">
                <a:solidFill>
                  <a:srgbClr val="0F56DC"/>
                </a:solidFill>
                <a:latin typeface="Myriad Web Pro"/>
              </a:defRPr>
            </a:lvl7pPr>
            <a:lvl8pPr marL="3200400" algn="l" defTabSz="914400" rtl="0" eaLnBrk="1" latinLnBrk="0" hangingPunct="1">
              <a:defRPr sz="1800" kern="1200">
                <a:solidFill>
                  <a:srgbClr val="0F56DC"/>
                </a:solidFill>
                <a:latin typeface="Myriad Web Pro"/>
              </a:defRPr>
            </a:lvl8pPr>
            <a:lvl9pPr marL="3657600" algn="l" defTabSz="914400" rtl="0" eaLnBrk="1" latinLnBrk="0" hangingPunct="1">
              <a:defRPr sz="1800" kern="1200">
                <a:solidFill>
                  <a:srgbClr val="0F56DC"/>
                </a:solidFill>
                <a:latin typeface="Myriad Web Pro"/>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15</a:t>
            </a:fld>
            <a:endParaRPr lang="en-US" dirty="0">
              <a:latin typeface="Myriad Web Pro"/>
            </a:endParaRPr>
          </a:p>
        </p:txBody>
      </p:sp>
    </p:spTree>
    <p:extLst>
      <p:ext uri="{BB962C8B-B14F-4D97-AF65-F5344CB8AC3E}">
        <p14:creationId xmlns:p14="http://schemas.microsoft.com/office/powerpoint/2010/main" val="3746272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ABCEB-700E-276E-E25C-E174CC26AE2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DD4A4CA-B59C-1EC1-97D8-E9717E68CB81}"/>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Autofit/>
          </a:bodyPr>
          <a:lstStyle/>
          <a:p>
            <a:pPr>
              <a:lnSpc>
                <a:spcPct val="164835"/>
              </a:lnSpc>
            </a:pPr>
            <a:r>
              <a:rPr lang="en-US" sz="3000"/>
              <a:t>Acquired Syphilis</a:t>
            </a:r>
            <a:endParaRPr lang="en-US" sz="3000">
              <a:highlight>
                <a:srgbClr val="FFFF00"/>
              </a:highlight>
            </a:endParaRPr>
          </a:p>
        </p:txBody>
      </p:sp>
      <p:sp>
        <p:nvSpPr>
          <p:cNvPr id="5" name="Content Placeholder 4">
            <a:extLst>
              <a:ext uri="{FF2B5EF4-FFF2-40B4-BE49-F238E27FC236}">
                <a16:creationId xmlns:a16="http://schemas.microsoft.com/office/drawing/2014/main" id="{BE09A428-F787-4EC8-A19C-DB6B1CE6F398}"/>
              </a:ext>
              <a:ext uri="{C183D7F6-B498-43B3-948B-1728B52AA6E4}">
                <adec:decorative xmlns:adec="http://schemas.microsoft.com/office/drawing/2017/decorative" val="1"/>
              </a:ext>
            </a:extLst>
          </p:cNvPr>
          <p:cNvSpPr>
            <a:spLocks noGrp="1"/>
          </p:cNvSpPr>
          <p:nvPr>
            <p:ph type="body" sz="quarter" idx="10"/>
          </p:nvPr>
        </p:nvSpPr>
        <p:spPr>
          <a:xfrm>
            <a:off x="609599" y="1511723"/>
            <a:ext cx="11734800" cy="4176467"/>
          </a:xfrm>
        </p:spPr>
        <p:txBody>
          <a:bodyPr/>
          <a:lstStyle/>
          <a:p>
            <a:pPr marL="304165" indent="-304165"/>
            <a:r>
              <a:rPr lang="en-US" sz="2650" b="0" dirty="0">
                <a:solidFill>
                  <a:schemeClr val="accent2"/>
                </a:solidFill>
                <a:latin typeface="Calibri"/>
                <a:ea typeface="Calibri"/>
                <a:cs typeface="Calibri"/>
              </a:rPr>
              <a:t>Event Code:</a:t>
            </a:r>
            <a:r>
              <a:rPr lang="en-US" sz="2650" b="0" dirty="0">
                <a:latin typeface="Calibri"/>
                <a:ea typeface="Calibri"/>
                <a:cs typeface="Calibri"/>
              </a:rPr>
              <a:t> </a:t>
            </a:r>
            <a:r>
              <a:rPr lang="en-US" sz="2650" b="0" i="1" dirty="0">
                <a:latin typeface="Calibri"/>
                <a:ea typeface="Calibri"/>
                <a:cs typeface="Calibri"/>
              </a:rPr>
              <a:t>condition-specific details on next slide</a:t>
            </a:r>
            <a:endParaRPr lang="en-US" sz="2650" dirty="0">
              <a:latin typeface="Calibri"/>
              <a:ea typeface="Calibri"/>
              <a:cs typeface="Calibri"/>
            </a:endParaRPr>
          </a:p>
          <a:p>
            <a:pPr marL="304165" indent="-304165"/>
            <a:r>
              <a:rPr lang="en-US" sz="2650" b="0" dirty="0">
                <a:solidFill>
                  <a:schemeClr val="accent2"/>
                </a:solidFill>
                <a:latin typeface="Calibri"/>
                <a:ea typeface="Calibri"/>
                <a:cs typeface="Calibri"/>
              </a:rPr>
              <a:t>Case definition</a:t>
            </a:r>
            <a:r>
              <a:rPr lang="en-US" sz="2650" b="0" dirty="0">
                <a:latin typeface="Calibri"/>
                <a:ea typeface="Calibri"/>
                <a:cs typeface="Calibri"/>
              </a:rPr>
              <a:t>: </a:t>
            </a:r>
            <a:r>
              <a:rPr lang="en-US" sz="2650" b="0" dirty="0">
                <a:latin typeface="Calibri"/>
                <a:ea typeface="Calibri"/>
                <a:cs typeface="Calibri"/>
                <a:hlinkClick r:id="rId3"/>
              </a:rPr>
              <a:t>CSTE PS 25-ID-08</a:t>
            </a:r>
            <a:endParaRPr lang="en-US" sz="2650" b="0" dirty="0">
              <a:latin typeface="Calibri"/>
              <a:ea typeface="Calibri"/>
              <a:cs typeface="Calibri"/>
            </a:endParaRPr>
          </a:p>
          <a:p>
            <a:pPr marL="608965" lvl="1" indent="-226060"/>
            <a:r>
              <a:rPr lang="en-US" b="1" dirty="0">
                <a:latin typeface="Calibri"/>
                <a:ea typeface="Calibri"/>
                <a:cs typeface="Calibri"/>
              </a:rPr>
              <a:t>Revises the standardized surveillance case definition </a:t>
            </a:r>
          </a:p>
          <a:p>
            <a:pPr marL="304165" indent="-304165"/>
            <a:r>
              <a:rPr lang="en-US" sz="2650" b="0" dirty="0">
                <a:solidFill>
                  <a:schemeClr val="accent2"/>
                </a:solidFill>
                <a:latin typeface="Calibri"/>
                <a:ea typeface="Calibri"/>
                <a:cs typeface="Calibri"/>
              </a:rPr>
              <a:t>Notification timeframe: </a:t>
            </a:r>
            <a:r>
              <a:rPr lang="en-US" sz="2650" b="0" dirty="0">
                <a:latin typeface="Calibri"/>
                <a:ea typeface="Calibri"/>
                <a:cs typeface="Calibri"/>
              </a:rPr>
              <a:t>routine</a:t>
            </a:r>
          </a:p>
          <a:p>
            <a:pPr marL="304165" indent="-304165"/>
            <a:r>
              <a:rPr lang="en-US" sz="2650" b="0" dirty="0">
                <a:solidFill>
                  <a:schemeClr val="accent2"/>
                </a:solidFill>
                <a:latin typeface="Calibri"/>
                <a:ea typeface="Calibri"/>
                <a:cs typeface="Calibri"/>
              </a:rPr>
              <a:t>Submission options: </a:t>
            </a:r>
          </a:p>
          <a:p>
            <a:pPr marL="608965" lvl="1" indent="-226060"/>
            <a:r>
              <a:rPr lang="en-US" dirty="0">
                <a:latin typeface="Calibri"/>
                <a:ea typeface="Calibri"/>
                <a:cs typeface="Calibri"/>
              </a:rPr>
              <a:t>HL7® STD MMG (preferred)</a:t>
            </a:r>
          </a:p>
          <a:p>
            <a:pPr marL="608965" lvl="1" indent="-226060"/>
            <a:r>
              <a:rPr lang="en-US" dirty="0">
                <a:latin typeface="Calibri"/>
                <a:ea typeface="Calibri"/>
                <a:cs typeface="Calibri"/>
              </a:rPr>
              <a:t>NETSS file</a:t>
            </a:r>
          </a:p>
          <a:p>
            <a:pPr marL="608965" lvl="1" indent="-226060"/>
            <a:r>
              <a:rPr lang="en-US" dirty="0">
                <a:latin typeface="Calibri"/>
                <a:ea typeface="Calibri"/>
                <a:cs typeface="Calibri"/>
              </a:rPr>
              <a:t>Aggregate Reports (select Territories and Freely Associated States only)</a:t>
            </a:r>
          </a:p>
        </p:txBody>
      </p:sp>
      <p:sp>
        <p:nvSpPr>
          <p:cNvPr id="2" name="Slide Number Placeholder 10">
            <a:extLst>
              <a:ext uri="{FF2B5EF4-FFF2-40B4-BE49-F238E27FC236}">
                <a16:creationId xmlns:a16="http://schemas.microsoft.com/office/drawing/2014/main" id="{B8F7B42B-5C74-4B1B-659E-6AD7A7DB3105}"/>
              </a:ext>
              <a:ext uri="{C183D7F6-B498-43B3-948B-1728B52AA6E4}">
                <adec:decorative xmlns:adec="http://schemas.microsoft.com/office/drawing/2017/decorative" val="1"/>
              </a:ext>
            </a:extLst>
          </p:cNvPr>
          <p:cNvSpPr txBox="1">
            <a:spLocks/>
          </p:cNvSpPr>
          <p:nvPr/>
        </p:nvSpPr>
        <p:spPr>
          <a:xfrm>
            <a:off x="11218342" y="6270264"/>
            <a:ext cx="496705" cy="311532"/>
          </a:xfrm>
          <a:prstGeom prst="rect">
            <a:avLst/>
          </a:prstGeom>
        </p:spPr>
        <p:txBody>
          <a:bodyPr/>
          <a:lstStyle>
            <a:defPPr>
              <a:defRPr lang="en-US"/>
            </a:defPPr>
            <a:lvl1pPr marL="0" algn="l" defTabSz="914400" rtl="0" eaLnBrk="1" latinLnBrk="0" hangingPunct="1">
              <a:defRPr sz="1800" kern="1200">
                <a:solidFill>
                  <a:srgbClr val="0F56DC"/>
                </a:solidFill>
                <a:latin typeface="Myriad Web Pro"/>
              </a:defRPr>
            </a:lvl1pPr>
            <a:lvl2pPr marL="457200" algn="l" defTabSz="914400" rtl="0" eaLnBrk="1" latinLnBrk="0" hangingPunct="1">
              <a:defRPr sz="1800" kern="1200">
                <a:solidFill>
                  <a:srgbClr val="0F56DC"/>
                </a:solidFill>
                <a:latin typeface="Myriad Web Pro"/>
              </a:defRPr>
            </a:lvl2pPr>
            <a:lvl3pPr marL="914400" algn="l" defTabSz="914400" rtl="0" eaLnBrk="1" latinLnBrk="0" hangingPunct="1">
              <a:defRPr sz="1800" kern="1200">
                <a:solidFill>
                  <a:srgbClr val="0F56DC"/>
                </a:solidFill>
                <a:latin typeface="Myriad Web Pro"/>
              </a:defRPr>
            </a:lvl3pPr>
            <a:lvl4pPr marL="1371600" algn="l" defTabSz="914400" rtl="0" eaLnBrk="1" latinLnBrk="0" hangingPunct="1">
              <a:defRPr sz="1800" kern="1200">
                <a:solidFill>
                  <a:srgbClr val="0F56DC"/>
                </a:solidFill>
                <a:latin typeface="Myriad Web Pro"/>
              </a:defRPr>
            </a:lvl4pPr>
            <a:lvl5pPr marL="1828800" algn="l" defTabSz="914400" rtl="0" eaLnBrk="1" latinLnBrk="0" hangingPunct="1">
              <a:defRPr sz="1800" kern="1200">
                <a:solidFill>
                  <a:srgbClr val="0F56DC"/>
                </a:solidFill>
                <a:latin typeface="Myriad Web Pro"/>
              </a:defRPr>
            </a:lvl5pPr>
            <a:lvl6pPr marL="2286000" algn="l" defTabSz="914400" rtl="0" eaLnBrk="1" latinLnBrk="0" hangingPunct="1">
              <a:defRPr sz="1800" kern="1200">
                <a:solidFill>
                  <a:srgbClr val="0F56DC"/>
                </a:solidFill>
                <a:latin typeface="Myriad Web Pro"/>
              </a:defRPr>
            </a:lvl6pPr>
            <a:lvl7pPr marL="2743200" algn="l" defTabSz="914400" rtl="0" eaLnBrk="1" latinLnBrk="0" hangingPunct="1">
              <a:defRPr sz="1800" kern="1200">
                <a:solidFill>
                  <a:srgbClr val="0F56DC"/>
                </a:solidFill>
                <a:latin typeface="Myriad Web Pro"/>
              </a:defRPr>
            </a:lvl7pPr>
            <a:lvl8pPr marL="3200400" algn="l" defTabSz="914400" rtl="0" eaLnBrk="1" latinLnBrk="0" hangingPunct="1">
              <a:defRPr sz="1800" kern="1200">
                <a:solidFill>
                  <a:srgbClr val="0F56DC"/>
                </a:solidFill>
                <a:latin typeface="Myriad Web Pro"/>
              </a:defRPr>
            </a:lvl8pPr>
            <a:lvl9pPr marL="3657600" algn="l" defTabSz="914400" rtl="0" eaLnBrk="1" latinLnBrk="0" hangingPunct="1">
              <a:defRPr sz="1800" kern="1200">
                <a:solidFill>
                  <a:srgbClr val="0F56DC"/>
                </a:solidFill>
                <a:latin typeface="Myriad Web Pro"/>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16</a:t>
            </a:fld>
            <a:endParaRPr lang="en-US" dirty="0">
              <a:latin typeface="Myriad Web Pro"/>
            </a:endParaRPr>
          </a:p>
        </p:txBody>
      </p:sp>
    </p:spTree>
    <p:extLst>
      <p:ext uri="{BB962C8B-B14F-4D97-AF65-F5344CB8AC3E}">
        <p14:creationId xmlns:p14="http://schemas.microsoft.com/office/powerpoint/2010/main" val="3560950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B7D7D-CA5B-5A7E-7D37-B106E65AAD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F3C0ACC-9127-07CC-96E6-A494C8BD11D1}"/>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Autofit/>
          </a:bodyPr>
          <a:lstStyle/>
          <a:p>
            <a:pPr>
              <a:lnSpc>
                <a:spcPct val="164835"/>
              </a:lnSpc>
            </a:pPr>
            <a:r>
              <a:rPr lang="en-US" sz="3000"/>
              <a:t>Congenital Syphilis</a:t>
            </a:r>
            <a:endParaRPr lang="en-US" sz="3000">
              <a:highlight>
                <a:srgbClr val="FFFF00"/>
              </a:highlight>
            </a:endParaRPr>
          </a:p>
        </p:txBody>
      </p:sp>
      <p:sp>
        <p:nvSpPr>
          <p:cNvPr id="5" name="Content Placeholder 4">
            <a:extLst>
              <a:ext uri="{FF2B5EF4-FFF2-40B4-BE49-F238E27FC236}">
                <a16:creationId xmlns:a16="http://schemas.microsoft.com/office/drawing/2014/main" id="{FDDBE4D3-7A5E-B060-88F6-EDF88D5C72D0}"/>
              </a:ext>
              <a:ext uri="{C183D7F6-B498-43B3-948B-1728B52AA6E4}">
                <adec:decorative xmlns:adec="http://schemas.microsoft.com/office/drawing/2017/decorative" val="1"/>
              </a:ext>
            </a:extLst>
          </p:cNvPr>
          <p:cNvSpPr>
            <a:spLocks noGrp="1"/>
          </p:cNvSpPr>
          <p:nvPr>
            <p:ph type="body" sz="quarter" idx="10"/>
          </p:nvPr>
        </p:nvSpPr>
        <p:spPr>
          <a:xfrm>
            <a:off x="609599" y="1502198"/>
            <a:ext cx="11734800" cy="4176467"/>
          </a:xfrm>
        </p:spPr>
        <p:txBody>
          <a:bodyPr/>
          <a:lstStyle/>
          <a:p>
            <a:pPr marL="304165" indent="-304165"/>
            <a:r>
              <a:rPr lang="en-US" sz="2650" b="0" dirty="0">
                <a:solidFill>
                  <a:schemeClr val="accent2"/>
                </a:solidFill>
                <a:latin typeface="Calibri"/>
                <a:ea typeface="Calibri"/>
                <a:cs typeface="Calibri"/>
              </a:rPr>
              <a:t>Event Code:</a:t>
            </a:r>
            <a:r>
              <a:rPr lang="en-US" sz="2650" b="0" dirty="0">
                <a:latin typeface="Calibri"/>
                <a:ea typeface="Calibri"/>
                <a:cs typeface="Calibri"/>
              </a:rPr>
              <a:t> </a:t>
            </a:r>
            <a:r>
              <a:rPr lang="en-US" sz="2650" b="0" i="1" dirty="0">
                <a:latin typeface="Calibri"/>
                <a:ea typeface="Calibri"/>
                <a:cs typeface="Calibri"/>
              </a:rPr>
              <a:t>condition-specific details on next slide</a:t>
            </a:r>
            <a:endParaRPr lang="en-US" sz="2650" dirty="0">
              <a:latin typeface="Calibri"/>
              <a:ea typeface="Calibri"/>
              <a:cs typeface="Calibri"/>
            </a:endParaRPr>
          </a:p>
          <a:p>
            <a:pPr marL="304165" indent="-304165"/>
            <a:r>
              <a:rPr lang="en-US" sz="2650" b="0" dirty="0">
                <a:solidFill>
                  <a:schemeClr val="accent2"/>
                </a:solidFill>
                <a:latin typeface="Calibri"/>
                <a:ea typeface="Calibri"/>
                <a:cs typeface="Calibri"/>
              </a:rPr>
              <a:t>Case definition</a:t>
            </a:r>
            <a:r>
              <a:rPr lang="en-US" sz="2650" b="0" dirty="0">
                <a:latin typeface="Calibri"/>
                <a:ea typeface="Calibri"/>
                <a:cs typeface="Calibri"/>
              </a:rPr>
              <a:t>: </a:t>
            </a:r>
            <a:r>
              <a:rPr lang="en-US" sz="2650" b="0" dirty="0">
                <a:latin typeface="Calibri"/>
                <a:ea typeface="Calibri"/>
                <a:cs typeface="Calibri"/>
                <a:hlinkClick r:id="rId3"/>
              </a:rPr>
              <a:t>CSTE PS 25-ID-08</a:t>
            </a:r>
            <a:endParaRPr lang="en-US" sz="2650" b="0" dirty="0">
              <a:latin typeface="Calibri"/>
              <a:ea typeface="Calibri"/>
              <a:cs typeface="Calibri"/>
            </a:endParaRPr>
          </a:p>
          <a:p>
            <a:pPr marL="608965" lvl="1" indent="-226060"/>
            <a:r>
              <a:rPr lang="en-US" b="1" dirty="0">
                <a:latin typeface="Calibri"/>
                <a:ea typeface="Calibri"/>
                <a:cs typeface="Calibri"/>
              </a:rPr>
              <a:t>Revises the standardized surveillance case definition </a:t>
            </a:r>
          </a:p>
          <a:p>
            <a:pPr marL="304165" indent="-304165"/>
            <a:r>
              <a:rPr lang="en-US" sz="2650" b="0" dirty="0">
                <a:solidFill>
                  <a:schemeClr val="accent2"/>
                </a:solidFill>
                <a:latin typeface="Calibri"/>
                <a:ea typeface="Calibri"/>
                <a:cs typeface="Calibri"/>
              </a:rPr>
              <a:t>Notification timeframe: </a:t>
            </a:r>
            <a:r>
              <a:rPr lang="en-US" sz="2650" b="0" dirty="0">
                <a:latin typeface="Calibri"/>
                <a:ea typeface="Calibri"/>
                <a:cs typeface="Calibri"/>
              </a:rPr>
              <a:t>routine</a:t>
            </a:r>
          </a:p>
          <a:p>
            <a:pPr marL="304165" indent="-304165"/>
            <a:r>
              <a:rPr lang="en-US" sz="2650" b="0" dirty="0">
                <a:solidFill>
                  <a:schemeClr val="accent2"/>
                </a:solidFill>
                <a:latin typeface="Calibri"/>
                <a:ea typeface="Calibri"/>
                <a:cs typeface="Calibri"/>
              </a:rPr>
              <a:t>Submission options: </a:t>
            </a:r>
          </a:p>
          <a:p>
            <a:pPr marL="608965" lvl="1" indent="-226060"/>
            <a:r>
              <a:rPr lang="en-US" dirty="0">
                <a:latin typeface="Calibri"/>
                <a:ea typeface="Calibri"/>
                <a:cs typeface="Calibri"/>
              </a:rPr>
              <a:t>HL7® Congenital Syphilis MMG (preferred)</a:t>
            </a:r>
          </a:p>
          <a:p>
            <a:pPr marL="608965" lvl="1" indent="-226060"/>
            <a:r>
              <a:rPr lang="en-US" dirty="0" err="1">
                <a:latin typeface="Calibri"/>
                <a:ea typeface="Calibri"/>
                <a:cs typeface="Calibri"/>
              </a:rPr>
              <a:t>REDCap</a:t>
            </a:r>
            <a:r>
              <a:rPr lang="en-US" dirty="0">
                <a:latin typeface="Calibri"/>
                <a:ea typeface="Calibri"/>
                <a:cs typeface="Calibri"/>
              </a:rPr>
              <a:t> </a:t>
            </a:r>
          </a:p>
          <a:p>
            <a:pPr marL="608965" lvl="1" indent="-226060"/>
            <a:r>
              <a:rPr lang="en-US" dirty="0">
                <a:latin typeface="Calibri"/>
                <a:ea typeface="Calibri"/>
                <a:cs typeface="Calibri"/>
              </a:rPr>
              <a:t>NETSS file</a:t>
            </a:r>
          </a:p>
        </p:txBody>
      </p:sp>
      <p:sp>
        <p:nvSpPr>
          <p:cNvPr id="2" name="Slide Number Placeholder 10">
            <a:extLst>
              <a:ext uri="{FF2B5EF4-FFF2-40B4-BE49-F238E27FC236}">
                <a16:creationId xmlns:a16="http://schemas.microsoft.com/office/drawing/2014/main" id="{D7F6AE88-BEB0-E7CC-5137-3B58537613B3}"/>
              </a:ext>
              <a:ext uri="{C183D7F6-B498-43B3-948B-1728B52AA6E4}">
                <adec:decorative xmlns:adec="http://schemas.microsoft.com/office/drawing/2017/decorative" val="1"/>
              </a:ext>
            </a:extLst>
          </p:cNvPr>
          <p:cNvSpPr txBox="1">
            <a:spLocks/>
          </p:cNvSpPr>
          <p:nvPr/>
        </p:nvSpPr>
        <p:spPr>
          <a:xfrm>
            <a:off x="11218342" y="6270264"/>
            <a:ext cx="496705" cy="311532"/>
          </a:xfrm>
          <a:prstGeom prst="rect">
            <a:avLst/>
          </a:prstGeom>
        </p:spPr>
        <p:txBody>
          <a:bodyPr/>
          <a:lstStyle>
            <a:defPPr>
              <a:defRPr lang="en-US"/>
            </a:defPPr>
            <a:lvl1pPr marL="0" algn="l" defTabSz="914400" rtl="0" eaLnBrk="1" latinLnBrk="0" hangingPunct="1">
              <a:defRPr sz="1800" kern="1200">
                <a:solidFill>
                  <a:srgbClr val="0F56DC"/>
                </a:solidFill>
                <a:latin typeface="Myriad Web Pro"/>
              </a:defRPr>
            </a:lvl1pPr>
            <a:lvl2pPr marL="457200" algn="l" defTabSz="914400" rtl="0" eaLnBrk="1" latinLnBrk="0" hangingPunct="1">
              <a:defRPr sz="1800" kern="1200">
                <a:solidFill>
                  <a:srgbClr val="0F56DC"/>
                </a:solidFill>
                <a:latin typeface="Myriad Web Pro"/>
              </a:defRPr>
            </a:lvl2pPr>
            <a:lvl3pPr marL="914400" algn="l" defTabSz="914400" rtl="0" eaLnBrk="1" latinLnBrk="0" hangingPunct="1">
              <a:defRPr sz="1800" kern="1200">
                <a:solidFill>
                  <a:srgbClr val="0F56DC"/>
                </a:solidFill>
                <a:latin typeface="Myriad Web Pro"/>
              </a:defRPr>
            </a:lvl3pPr>
            <a:lvl4pPr marL="1371600" algn="l" defTabSz="914400" rtl="0" eaLnBrk="1" latinLnBrk="0" hangingPunct="1">
              <a:defRPr sz="1800" kern="1200">
                <a:solidFill>
                  <a:srgbClr val="0F56DC"/>
                </a:solidFill>
                <a:latin typeface="Myriad Web Pro"/>
              </a:defRPr>
            </a:lvl4pPr>
            <a:lvl5pPr marL="1828800" algn="l" defTabSz="914400" rtl="0" eaLnBrk="1" latinLnBrk="0" hangingPunct="1">
              <a:defRPr sz="1800" kern="1200">
                <a:solidFill>
                  <a:srgbClr val="0F56DC"/>
                </a:solidFill>
                <a:latin typeface="Myriad Web Pro"/>
              </a:defRPr>
            </a:lvl5pPr>
            <a:lvl6pPr marL="2286000" algn="l" defTabSz="914400" rtl="0" eaLnBrk="1" latinLnBrk="0" hangingPunct="1">
              <a:defRPr sz="1800" kern="1200">
                <a:solidFill>
                  <a:srgbClr val="0F56DC"/>
                </a:solidFill>
                <a:latin typeface="Myriad Web Pro"/>
              </a:defRPr>
            </a:lvl6pPr>
            <a:lvl7pPr marL="2743200" algn="l" defTabSz="914400" rtl="0" eaLnBrk="1" latinLnBrk="0" hangingPunct="1">
              <a:defRPr sz="1800" kern="1200">
                <a:solidFill>
                  <a:srgbClr val="0F56DC"/>
                </a:solidFill>
                <a:latin typeface="Myriad Web Pro"/>
              </a:defRPr>
            </a:lvl7pPr>
            <a:lvl8pPr marL="3200400" algn="l" defTabSz="914400" rtl="0" eaLnBrk="1" latinLnBrk="0" hangingPunct="1">
              <a:defRPr sz="1800" kern="1200">
                <a:solidFill>
                  <a:srgbClr val="0F56DC"/>
                </a:solidFill>
                <a:latin typeface="Myriad Web Pro"/>
              </a:defRPr>
            </a:lvl8pPr>
            <a:lvl9pPr marL="3657600" algn="l" defTabSz="914400" rtl="0" eaLnBrk="1" latinLnBrk="0" hangingPunct="1">
              <a:defRPr sz="1800" kern="1200">
                <a:solidFill>
                  <a:srgbClr val="0F56DC"/>
                </a:solidFill>
                <a:latin typeface="Myriad Web Pro"/>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17</a:t>
            </a:fld>
            <a:endParaRPr lang="en-US" dirty="0">
              <a:latin typeface="Myriad Web Pro"/>
            </a:endParaRPr>
          </a:p>
        </p:txBody>
      </p:sp>
    </p:spTree>
    <p:extLst>
      <p:ext uri="{BB962C8B-B14F-4D97-AF65-F5344CB8AC3E}">
        <p14:creationId xmlns:p14="http://schemas.microsoft.com/office/powerpoint/2010/main" val="2811677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8DA1B-EDFE-D6FF-63B9-00D4288EDA5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DA1B0A4-CF38-9C88-B239-F69FD7631EC3}"/>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Autofit/>
          </a:bodyPr>
          <a:lstStyle/>
          <a:p>
            <a:pPr>
              <a:lnSpc>
                <a:spcPct val="164835"/>
              </a:lnSpc>
            </a:pPr>
            <a:r>
              <a:rPr lang="en-US" sz="3000"/>
              <a:t>Syphilis NNDSS publication case classification</a:t>
            </a:r>
            <a:endParaRPr lang="en-US" sz="3000">
              <a:highlight>
                <a:srgbClr val="FFFF00"/>
              </a:highlight>
            </a:endParaRPr>
          </a:p>
        </p:txBody>
      </p:sp>
      <p:sp>
        <p:nvSpPr>
          <p:cNvPr id="5" name="Content Placeholder 4">
            <a:extLst>
              <a:ext uri="{FF2B5EF4-FFF2-40B4-BE49-F238E27FC236}">
                <a16:creationId xmlns:a16="http://schemas.microsoft.com/office/drawing/2014/main" id="{CA4A0EBD-9F7E-CF2D-E951-178DA8C547A4}"/>
              </a:ext>
              <a:ext uri="{C183D7F6-B498-43B3-948B-1728B52AA6E4}">
                <adec:decorative xmlns:adec="http://schemas.microsoft.com/office/drawing/2017/decorative" val="1"/>
              </a:ext>
            </a:extLst>
          </p:cNvPr>
          <p:cNvSpPr>
            <a:spLocks noGrp="1"/>
          </p:cNvSpPr>
          <p:nvPr>
            <p:ph type="body" sz="quarter" idx="10"/>
          </p:nvPr>
        </p:nvSpPr>
        <p:spPr>
          <a:xfrm>
            <a:off x="609599" y="1502198"/>
            <a:ext cx="11734800" cy="4176467"/>
          </a:xfrm>
        </p:spPr>
        <p:txBody>
          <a:bodyPr/>
          <a:lstStyle/>
          <a:p>
            <a:r>
              <a:rPr lang="en-US" b="0">
                <a:solidFill>
                  <a:schemeClr val="accent2"/>
                </a:solidFill>
              </a:rPr>
              <a:t>NNDSS publication case classification </a:t>
            </a:r>
          </a:p>
          <a:p>
            <a:pPr lvl="1"/>
            <a:r>
              <a:rPr lang="en-US" b="1"/>
              <a:t>Confirmed and probable only</a:t>
            </a:r>
            <a:r>
              <a:rPr lang="en-US"/>
              <a:t>, previously all case classifications</a:t>
            </a:r>
          </a:p>
          <a:p>
            <a:pPr lvl="2"/>
            <a:r>
              <a:rPr lang="en-US"/>
              <a:t>Weekly tables:</a:t>
            </a:r>
          </a:p>
          <a:p>
            <a:pPr lvl="3"/>
            <a:r>
              <a:rPr lang="en-US"/>
              <a:t>Primary &amp; secondary syphilis (event codes 10311 and 10312)</a:t>
            </a:r>
          </a:p>
          <a:p>
            <a:pPr lvl="3"/>
            <a:r>
              <a:rPr lang="en-US"/>
              <a:t>Congenital syphilis (event code 10316)</a:t>
            </a:r>
          </a:p>
          <a:p>
            <a:pPr lvl="2"/>
            <a:r>
              <a:rPr lang="en-US"/>
              <a:t>Annual tables:</a:t>
            </a:r>
          </a:p>
          <a:p>
            <a:pPr lvl="3"/>
            <a:r>
              <a:rPr lang="en-US"/>
              <a:t>Primary &amp; secondary syphilis (event codes 10311 and 10312)</a:t>
            </a:r>
          </a:p>
          <a:p>
            <a:pPr lvl="3"/>
            <a:r>
              <a:rPr lang="en-US"/>
              <a:t>Congenital syphilis (event code: 10316)</a:t>
            </a:r>
          </a:p>
          <a:p>
            <a:pPr lvl="3"/>
            <a:r>
              <a:rPr lang="en-US"/>
              <a:t>Total for all stages of syphilis*</a:t>
            </a:r>
          </a:p>
        </p:txBody>
      </p:sp>
      <p:sp>
        <p:nvSpPr>
          <p:cNvPr id="2" name="Content Placeholder 4">
            <a:extLst>
              <a:ext uri="{FF2B5EF4-FFF2-40B4-BE49-F238E27FC236}">
                <a16:creationId xmlns:a16="http://schemas.microsoft.com/office/drawing/2014/main" id="{7F532D96-57C5-3512-EAE8-1DFFBA9334EE}"/>
              </a:ext>
            </a:extLst>
          </p:cNvPr>
          <p:cNvSpPr txBox="1">
            <a:spLocks/>
          </p:cNvSpPr>
          <p:nvPr/>
        </p:nvSpPr>
        <p:spPr>
          <a:xfrm>
            <a:off x="609600" y="5959929"/>
            <a:ext cx="10972800" cy="623432"/>
          </a:xfrm>
          <a:prstGeom prst="rect">
            <a:avLst/>
          </a:prstGeom>
        </p:spPr>
        <p:txBody>
          <a:bodyPr vert="horz" lIns="91440" tIns="45720" rIns="91440" bIns="45720" rtlCol="0">
            <a:normAutofit/>
          </a:bodyPr>
          <a:lstStyle>
            <a:lvl1pPr marL="304776" indent="-304776" algn="l" defTabSz="914377" rtl="0" eaLnBrk="1" latinLnBrk="0" hangingPunct="1">
              <a:lnSpc>
                <a:spcPts val="2933"/>
              </a:lnSpc>
              <a:spcBef>
                <a:spcPts val="1000"/>
              </a:spcBef>
              <a:buClr>
                <a:srgbClr val="003BC0"/>
              </a:buClr>
              <a:buFont typeface="Arial" panose="020B0604020202020204" pitchFamily="34" charset="0"/>
              <a:buChar char="•"/>
              <a:defRPr sz="2667" b="1" kern="1200">
                <a:solidFill>
                  <a:srgbClr val="1D1D1D"/>
                </a:solidFill>
                <a:latin typeface="+mn-lt"/>
                <a:ea typeface="+mn-ea"/>
                <a:cs typeface="+mn-cs"/>
              </a:defRPr>
            </a:lvl1pPr>
            <a:lvl2pPr marL="609555" indent="-226468" algn="l" defTabSz="914377" rtl="0" eaLnBrk="1" latinLnBrk="0" hangingPunct="1">
              <a:lnSpc>
                <a:spcPts val="2667"/>
              </a:lnSpc>
              <a:spcBef>
                <a:spcPts val="500"/>
              </a:spcBef>
              <a:buClr>
                <a:srgbClr val="005761"/>
              </a:buClr>
              <a:buFont typeface="Arial" panose="020B0604020202020204" pitchFamily="34" charset="0"/>
              <a:buChar char="-"/>
              <a:tabLst>
                <a:tab pos="533360" algn="l"/>
              </a:tabLst>
              <a:defRPr sz="2400" kern="1200">
                <a:solidFill>
                  <a:srgbClr val="1D1D1D"/>
                </a:solidFill>
                <a:latin typeface="+mn-lt"/>
                <a:ea typeface="+mn-ea"/>
                <a:cs typeface="+mn-cs"/>
              </a:defRPr>
            </a:lvl2pPr>
            <a:lvl3pPr marL="1142971" indent="-228594" algn="l" defTabSz="914377" rtl="0" eaLnBrk="1" latinLnBrk="0" hangingPunct="1">
              <a:lnSpc>
                <a:spcPts val="2667"/>
              </a:lnSpc>
              <a:spcBef>
                <a:spcPts val="500"/>
              </a:spcBef>
              <a:buClr>
                <a:srgbClr val="5A5A5A"/>
              </a:buClr>
              <a:buFont typeface="Arial" panose="020B0604020202020204" pitchFamily="34" charset="0"/>
              <a:buChar char="•"/>
              <a:defRPr sz="2667" kern="1200">
                <a:solidFill>
                  <a:srgbClr val="1D1D1D"/>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667" kern="1200">
                <a:solidFill>
                  <a:srgbClr val="1D1D1D"/>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667" kern="1200">
                <a:solidFill>
                  <a:srgbClr val="1D1D1D"/>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79" lvl="1" indent="0">
              <a:lnSpc>
                <a:spcPct val="100000"/>
              </a:lnSpc>
              <a:buNone/>
            </a:pPr>
            <a:r>
              <a:rPr lang="en-US" sz="1600" b="0">
                <a:latin typeface="Calibri" panose="020F0502020204030204" pitchFamily="34" charset="0"/>
                <a:ea typeface="Calibri" panose="020F0502020204030204" pitchFamily="34" charset="0"/>
                <a:cs typeface="Calibri" panose="020F0502020204030204" pitchFamily="34" charset="0"/>
              </a:rPr>
              <a:t>*Primary syphilis (10311); secondary syphilis (10312); early non-primary non-secondary syphilis (10313); unknown duration or late syphilis (10320); congenital syphilis (10316); </a:t>
            </a:r>
          </a:p>
        </p:txBody>
      </p:sp>
      <p:sp>
        <p:nvSpPr>
          <p:cNvPr id="3" name="Slide Number Placeholder 10">
            <a:extLst>
              <a:ext uri="{FF2B5EF4-FFF2-40B4-BE49-F238E27FC236}">
                <a16:creationId xmlns:a16="http://schemas.microsoft.com/office/drawing/2014/main" id="{AFA06C11-5F2D-5F84-9654-C29712B16E2B}"/>
              </a:ext>
              <a:ext uri="{C183D7F6-B498-43B3-948B-1728B52AA6E4}">
                <adec:decorative xmlns:adec="http://schemas.microsoft.com/office/drawing/2017/decorative" val="1"/>
              </a:ext>
            </a:extLst>
          </p:cNvPr>
          <p:cNvSpPr txBox="1">
            <a:spLocks/>
          </p:cNvSpPr>
          <p:nvPr/>
        </p:nvSpPr>
        <p:spPr>
          <a:xfrm>
            <a:off x="11218342" y="6270264"/>
            <a:ext cx="496705" cy="311532"/>
          </a:xfrm>
          <a:prstGeom prst="rect">
            <a:avLst/>
          </a:prstGeom>
        </p:spPr>
        <p:txBody>
          <a:bodyPr/>
          <a:lstStyle>
            <a:defPPr>
              <a:defRPr lang="en-US"/>
            </a:defPPr>
            <a:lvl1pPr marL="0" algn="l" defTabSz="914400" rtl="0" eaLnBrk="1" latinLnBrk="0" hangingPunct="1">
              <a:defRPr sz="1800" kern="1200">
                <a:solidFill>
                  <a:srgbClr val="0F56DC"/>
                </a:solidFill>
                <a:latin typeface="Myriad Web Pro"/>
              </a:defRPr>
            </a:lvl1pPr>
            <a:lvl2pPr marL="457200" algn="l" defTabSz="914400" rtl="0" eaLnBrk="1" latinLnBrk="0" hangingPunct="1">
              <a:defRPr sz="1800" kern="1200">
                <a:solidFill>
                  <a:srgbClr val="0F56DC"/>
                </a:solidFill>
                <a:latin typeface="Myriad Web Pro"/>
              </a:defRPr>
            </a:lvl2pPr>
            <a:lvl3pPr marL="914400" algn="l" defTabSz="914400" rtl="0" eaLnBrk="1" latinLnBrk="0" hangingPunct="1">
              <a:defRPr sz="1800" kern="1200">
                <a:solidFill>
                  <a:srgbClr val="0F56DC"/>
                </a:solidFill>
                <a:latin typeface="Myriad Web Pro"/>
              </a:defRPr>
            </a:lvl3pPr>
            <a:lvl4pPr marL="1371600" algn="l" defTabSz="914400" rtl="0" eaLnBrk="1" latinLnBrk="0" hangingPunct="1">
              <a:defRPr sz="1800" kern="1200">
                <a:solidFill>
                  <a:srgbClr val="0F56DC"/>
                </a:solidFill>
                <a:latin typeface="Myriad Web Pro"/>
              </a:defRPr>
            </a:lvl4pPr>
            <a:lvl5pPr marL="1828800" algn="l" defTabSz="914400" rtl="0" eaLnBrk="1" latinLnBrk="0" hangingPunct="1">
              <a:defRPr sz="1800" kern="1200">
                <a:solidFill>
                  <a:srgbClr val="0F56DC"/>
                </a:solidFill>
                <a:latin typeface="Myriad Web Pro"/>
              </a:defRPr>
            </a:lvl5pPr>
            <a:lvl6pPr marL="2286000" algn="l" defTabSz="914400" rtl="0" eaLnBrk="1" latinLnBrk="0" hangingPunct="1">
              <a:defRPr sz="1800" kern="1200">
                <a:solidFill>
                  <a:srgbClr val="0F56DC"/>
                </a:solidFill>
                <a:latin typeface="Myriad Web Pro"/>
              </a:defRPr>
            </a:lvl6pPr>
            <a:lvl7pPr marL="2743200" algn="l" defTabSz="914400" rtl="0" eaLnBrk="1" latinLnBrk="0" hangingPunct="1">
              <a:defRPr sz="1800" kern="1200">
                <a:solidFill>
                  <a:srgbClr val="0F56DC"/>
                </a:solidFill>
                <a:latin typeface="Myriad Web Pro"/>
              </a:defRPr>
            </a:lvl7pPr>
            <a:lvl8pPr marL="3200400" algn="l" defTabSz="914400" rtl="0" eaLnBrk="1" latinLnBrk="0" hangingPunct="1">
              <a:defRPr sz="1800" kern="1200">
                <a:solidFill>
                  <a:srgbClr val="0F56DC"/>
                </a:solidFill>
                <a:latin typeface="Myriad Web Pro"/>
              </a:defRPr>
            </a:lvl8pPr>
            <a:lvl9pPr marL="3657600" algn="l" defTabSz="914400" rtl="0" eaLnBrk="1" latinLnBrk="0" hangingPunct="1">
              <a:defRPr sz="1800" kern="1200">
                <a:solidFill>
                  <a:srgbClr val="0F56DC"/>
                </a:solidFill>
                <a:latin typeface="Myriad Web Pro"/>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18</a:t>
            </a:fld>
            <a:endParaRPr lang="en-US" dirty="0">
              <a:latin typeface="Myriad Web Pro"/>
            </a:endParaRPr>
          </a:p>
        </p:txBody>
      </p:sp>
    </p:spTree>
    <p:extLst>
      <p:ext uri="{BB962C8B-B14F-4D97-AF65-F5344CB8AC3E}">
        <p14:creationId xmlns:p14="http://schemas.microsoft.com/office/powerpoint/2010/main" val="2585814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932ED-C5EB-1066-B359-368C1D0BB63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3FCAF65-C73A-516E-7905-66ECCEF039E7}"/>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Autofit/>
          </a:bodyPr>
          <a:lstStyle/>
          <a:p>
            <a:pPr>
              <a:lnSpc>
                <a:spcPct val="164835"/>
              </a:lnSpc>
            </a:pPr>
            <a:r>
              <a:rPr lang="en-US" sz="3000"/>
              <a:t>Tularemia</a:t>
            </a:r>
            <a:endParaRPr lang="en-US" sz="3000">
              <a:highlight>
                <a:srgbClr val="FFFF00"/>
              </a:highlight>
            </a:endParaRPr>
          </a:p>
        </p:txBody>
      </p:sp>
      <p:sp>
        <p:nvSpPr>
          <p:cNvPr id="5" name="Content Placeholder 4">
            <a:extLst>
              <a:ext uri="{FF2B5EF4-FFF2-40B4-BE49-F238E27FC236}">
                <a16:creationId xmlns:a16="http://schemas.microsoft.com/office/drawing/2014/main" id="{D1A161AA-DE47-5802-0EA3-9E5B57BDB5A1}"/>
              </a:ext>
              <a:ext uri="{C183D7F6-B498-43B3-948B-1728B52AA6E4}">
                <adec:decorative xmlns:adec="http://schemas.microsoft.com/office/drawing/2017/decorative" val="1"/>
              </a:ext>
            </a:extLst>
          </p:cNvPr>
          <p:cNvSpPr>
            <a:spLocks noGrp="1"/>
          </p:cNvSpPr>
          <p:nvPr>
            <p:ph type="body" sz="quarter" idx="10"/>
          </p:nvPr>
        </p:nvSpPr>
        <p:spPr>
          <a:xfrm>
            <a:off x="609599" y="1502198"/>
            <a:ext cx="11734800" cy="4176467"/>
          </a:xfrm>
        </p:spPr>
        <p:txBody>
          <a:bodyPr/>
          <a:lstStyle/>
          <a:p>
            <a:pPr marL="304165" indent="-304165"/>
            <a:r>
              <a:rPr lang="en-US" sz="2650" b="0" dirty="0">
                <a:solidFill>
                  <a:schemeClr val="accent2"/>
                </a:solidFill>
                <a:latin typeface="Calibri"/>
                <a:ea typeface="Calibri"/>
                <a:cs typeface="Calibri"/>
              </a:rPr>
              <a:t>Event Code</a:t>
            </a:r>
            <a:r>
              <a:rPr lang="en-US" sz="2650" b="0" dirty="0">
                <a:latin typeface="Calibri"/>
                <a:ea typeface="Calibri"/>
                <a:cs typeface="Calibri"/>
              </a:rPr>
              <a:t> 10230</a:t>
            </a:r>
            <a:endParaRPr lang="en-US" sz="2650" dirty="0">
              <a:latin typeface="Calibri"/>
              <a:ea typeface="Calibri"/>
              <a:cs typeface="Calibri"/>
            </a:endParaRPr>
          </a:p>
          <a:p>
            <a:pPr marL="304165" indent="-304165"/>
            <a:r>
              <a:rPr lang="en-US" sz="2650" b="0" dirty="0">
                <a:solidFill>
                  <a:schemeClr val="accent2"/>
                </a:solidFill>
                <a:latin typeface="Calibri"/>
                <a:ea typeface="Calibri"/>
                <a:cs typeface="Calibri"/>
              </a:rPr>
              <a:t>Case definition</a:t>
            </a:r>
            <a:r>
              <a:rPr lang="en-US" sz="2650" b="0" dirty="0">
                <a:latin typeface="Calibri"/>
                <a:ea typeface="Calibri"/>
                <a:cs typeface="Calibri"/>
              </a:rPr>
              <a:t>: </a:t>
            </a:r>
            <a:r>
              <a:rPr lang="en-US" sz="2650" b="0" dirty="0">
                <a:latin typeface="Calibri"/>
                <a:ea typeface="Calibri"/>
                <a:cs typeface="Calibri"/>
                <a:hlinkClick r:id="rId3"/>
              </a:rPr>
              <a:t>CSTE PS 25-ID-09</a:t>
            </a:r>
            <a:endParaRPr lang="en-US" sz="2650" b="0" dirty="0">
              <a:latin typeface="Calibri"/>
              <a:ea typeface="Calibri"/>
              <a:cs typeface="Calibri"/>
            </a:endParaRPr>
          </a:p>
          <a:p>
            <a:pPr marL="608965" lvl="1" indent="-226060"/>
            <a:r>
              <a:rPr lang="en-US" sz="2200" b="1" dirty="0">
                <a:latin typeface="Calibri"/>
                <a:ea typeface="Calibri"/>
                <a:cs typeface="Calibri"/>
              </a:rPr>
              <a:t>Updates clinical and laboratory evidence, and incorporates epidemiologic linkage criteria into case classifications</a:t>
            </a:r>
          </a:p>
          <a:p>
            <a:pPr marL="608965" lvl="1" indent="-226060"/>
            <a:r>
              <a:rPr lang="en-US" sz="2200" b="1" dirty="0">
                <a:latin typeface="Calibri"/>
                <a:ea typeface="Calibri"/>
                <a:cs typeface="Calibri"/>
              </a:rPr>
              <a:t>Creates a suspected case classification</a:t>
            </a:r>
          </a:p>
          <a:p>
            <a:pPr marL="304165" indent="-304165"/>
            <a:r>
              <a:rPr lang="en-US" sz="2650" b="0" dirty="0">
                <a:solidFill>
                  <a:schemeClr val="accent2"/>
                </a:solidFill>
                <a:latin typeface="Calibri"/>
                <a:ea typeface="Calibri"/>
                <a:cs typeface="Calibri"/>
              </a:rPr>
              <a:t>Notification timeframe: </a:t>
            </a:r>
          </a:p>
          <a:p>
            <a:pPr marL="608965" lvl="1" indent="-226060"/>
            <a:r>
              <a:rPr lang="en-US" sz="2200" b="0" dirty="0">
                <a:latin typeface="Calibri"/>
                <a:ea typeface="Calibri"/>
                <a:cs typeface="Calibri"/>
              </a:rPr>
              <a:t>Immediately notifiable, extremely urgent (within 4 hours)—suspected intentional release</a:t>
            </a:r>
          </a:p>
          <a:p>
            <a:pPr marL="608965" lvl="1" indent="-226060"/>
            <a:r>
              <a:rPr lang="en-US" sz="2200" b="0" dirty="0">
                <a:latin typeface="Calibri"/>
                <a:ea typeface="Calibri"/>
                <a:cs typeface="Calibri"/>
              </a:rPr>
              <a:t>Routine—all other cases</a:t>
            </a:r>
          </a:p>
          <a:p>
            <a:pPr marL="304165" indent="-304165"/>
            <a:r>
              <a:rPr lang="en-US" sz="2650" b="0" dirty="0">
                <a:solidFill>
                  <a:schemeClr val="accent2"/>
                </a:solidFill>
                <a:latin typeface="Calibri"/>
                <a:ea typeface="Calibri"/>
                <a:cs typeface="Calibri"/>
              </a:rPr>
              <a:t>Submission options:</a:t>
            </a:r>
          </a:p>
          <a:p>
            <a:pPr marL="608965" lvl="1" indent="-226060"/>
            <a:r>
              <a:rPr lang="en-US" sz="2200" dirty="0">
                <a:latin typeface="Calibri"/>
                <a:ea typeface="Calibri"/>
                <a:cs typeface="Calibri"/>
              </a:rPr>
              <a:t>HL7® GenV2 MMG ; alternates include NBS master message or NETSS file</a:t>
            </a:r>
          </a:p>
          <a:p>
            <a:pPr marL="304165" indent="-304165"/>
            <a:r>
              <a:rPr lang="en-US" sz="2650" b="0" dirty="0">
                <a:solidFill>
                  <a:schemeClr val="accent2"/>
                </a:solidFill>
                <a:latin typeface="Calibri"/>
                <a:ea typeface="Calibri"/>
                <a:cs typeface="Calibri"/>
              </a:rPr>
              <a:t>NNDSS publication case classification </a:t>
            </a:r>
          </a:p>
          <a:p>
            <a:pPr marL="608965" lvl="1" indent="-226060"/>
            <a:r>
              <a:rPr lang="en-US" dirty="0">
                <a:latin typeface="Calibri"/>
                <a:ea typeface="Calibri"/>
                <a:cs typeface="Calibri"/>
              </a:rPr>
              <a:t>Confirmed and probable as total; weekly and annual tables</a:t>
            </a:r>
          </a:p>
        </p:txBody>
      </p:sp>
      <p:sp>
        <p:nvSpPr>
          <p:cNvPr id="2" name="Slide Number Placeholder 10">
            <a:extLst>
              <a:ext uri="{FF2B5EF4-FFF2-40B4-BE49-F238E27FC236}">
                <a16:creationId xmlns:a16="http://schemas.microsoft.com/office/drawing/2014/main" id="{30ECA002-C878-5679-0FFA-54136A0487EF}"/>
              </a:ext>
              <a:ext uri="{C183D7F6-B498-43B3-948B-1728B52AA6E4}">
                <adec:decorative xmlns:adec="http://schemas.microsoft.com/office/drawing/2017/decorative" val="1"/>
              </a:ext>
            </a:extLst>
          </p:cNvPr>
          <p:cNvSpPr txBox="1">
            <a:spLocks/>
          </p:cNvSpPr>
          <p:nvPr/>
        </p:nvSpPr>
        <p:spPr>
          <a:xfrm>
            <a:off x="11218342" y="6270264"/>
            <a:ext cx="496705" cy="311532"/>
          </a:xfrm>
          <a:prstGeom prst="rect">
            <a:avLst/>
          </a:prstGeom>
        </p:spPr>
        <p:txBody>
          <a:bodyPr/>
          <a:lstStyle>
            <a:defPPr>
              <a:defRPr lang="en-US"/>
            </a:defPPr>
            <a:lvl1pPr marL="0" algn="l" defTabSz="914400" rtl="0" eaLnBrk="1" latinLnBrk="0" hangingPunct="1">
              <a:defRPr sz="1800" kern="1200">
                <a:solidFill>
                  <a:srgbClr val="0F56DC"/>
                </a:solidFill>
                <a:latin typeface="Myriad Web Pro"/>
              </a:defRPr>
            </a:lvl1pPr>
            <a:lvl2pPr marL="457200" algn="l" defTabSz="914400" rtl="0" eaLnBrk="1" latinLnBrk="0" hangingPunct="1">
              <a:defRPr sz="1800" kern="1200">
                <a:solidFill>
                  <a:srgbClr val="0F56DC"/>
                </a:solidFill>
                <a:latin typeface="Myriad Web Pro"/>
              </a:defRPr>
            </a:lvl2pPr>
            <a:lvl3pPr marL="914400" algn="l" defTabSz="914400" rtl="0" eaLnBrk="1" latinLnBrk="0" hangingPunct="1">
              <a:defRPr sz="1800" kern="1200">
                <a:solidFill>
                  <a:srgbClr val="0F56DC"/>
                </a:solidFill>
                <a:latin typeface="Myriad Web Pro"/>
              </a:defRPr>
            </a:lvl3pPr>
            <a:lvl4pPr marL="1371600" algn="l" defTabSz="914400" rtl="0" eaLnBrk="1" latinLnBrk="0" hangingPunct="1">
              <a:defRPr sz="1800" kern="1200">
                <a:solidFill>
                  <a:srgbClr val="0F56DC"/>
                </a:solidFill>
                <a:latin typeface="Myriad Web Pro"/>
              </a:defRPr>
            </a:lvl4pPr>
            <a:lvl5pPr marL="1828800" algn="l" defTabSz="914400" rtl="0" eaLnBrk="1" latinLnBrk="0" hangingPunct="1">
              <a:defRPr sz="1800" kern="1200">
                <a:solidFill>
                  <a:srgbClr val="0F56DC"/>
                </a:solidFill>
                <a:latin typeface="Myriad Web Pro"/>
              </a:defRPr>
            </a:lvl5pPr>
            <a:lvl6pPr marL="2286000" algn="l" defTabSz="914400" rtl="0" eaLnBrk="1" latinLnBrk="0" hangingPunct="1">
              <a:defRPr sz="1800" kern="1200">
                <a:solidFill>
                  <a:srgbClr val="0F56DC"/>
                </a:solidFill>
                <a:latin typeface="Myriad Web Pro"/>
              </a:defRPr>
            </a:lvl6pPr>
            <a:lvl7pPr marL="2743200" algn="l" defTabSz="914400" rtl="0" eaLnBrk="1" latinLnBrk="0" hangingPunct="1">
              <a:defRPr sz="1800" kern="1200">
                <a:solidFill>
                  <a:srgbClr val="0F56DC"/>
                </a:solidFill>
                <a:latin typeface="Myriad Web Pro"/>
              </a:defRPr>
            </a:lvl7pPr>
            <a:lvl8pPr marL="3200400" algn="l" defTabSz="914400" rtl="0" eaLnBrk="1" latinLnBrk="0" hangingPunct="1">
              <a:defRPr sz="1800" kern="1200">
                <a:solidFill>
                  <a:srgbClr val="0F56DC"/>
                </a:solidFill>
                <a:latin typeface="Myriad Web Pro"/>
              </a:defRPr>
            </a:lvl8pPr>
            <a:lvl9pPr marL="3657600" algn="l" defTabSz="914400" rtl="0" eaLnBrk="1" latinLnBrk="0" hangingPunct="1">
              <a:defRPr sz="1800" kern="1200">
                <a:solidFill>
                  <a:srgbClr val="0F56DC"/>
                </a:solidFill>
                <a:latin typeface="Myriad Web Pro"/>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19</a:t>
            </a:fld>
            <a:endParaRPr lang="en-US" dirty="0">
              <a:latin typeface="Myriad Web Pro"/>
            </a:endParaRPr>
          </a:p>
        </p:txBody>
      </p:sp>
    </p:spTree>
    <p:extLst>
      <p:ext uri="{BB962C8B-B14F-4D97-AF65-F5344CB8AC3E}">
        <p14:creationId xmlns:p14="http://schemas.microsoft.com/office/powerpoint/2010/main" val="1831345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rmAutofit/>
          </a:bodyPr>
          <a:lstStyle/>
          <a:p>
            <a:pPr>
              <a:lnSpc>
                <a:spcPct val="164835"/>
              </a:lnSpc>
            </a:pPr>
            <a:r>
              <a:rPr lang="en-US"/>
              <a:t>Agenda</a:t>
            </a:r>
            <a:endParaRPr lang="en-US">
              <a:highlight>
                <a:srgbClr val="FFFF00"/>
              </a:highlight>
            </a:endParaRPr>
          </a:p>
        </p:txBody>
      </p:sp>
      <p:sp>
        <p:nvSpPr>
          <p:cNvPr id="5" name="Content Placeholder 4">
            <a:extLst>
              <a:ext uri="{FF2B5EF4-FFF2-40B4-BE49-F238E27FC236}">
                <a16:creationId xmlns:a16="http://schemas.microsoft.com/office/drawing/2014/main" id="{016248AB-92C4-421F-8747-17C94E0A4F92}"/>
              </a:ext>
              <a:ext uri="{C183D7F6-B498-43B3-948B-1728B52AA6E4}">
                <adec:decorative xmlns:adec="http://schemas.microsoft.com/office/drawing/2017/decorative" val="1"/>
              </a:ext>
            </a:extLst>
          </p:cNvPr>
          <p:cNvSpPr>
            <a:spLocks noGrp="1"/>
          </p:cNvSpPr>
          <p:nvPr>
            <p:ph type="body" sz="quarter" idx="10"/>
          </p:nvPr>
        </p:nvSpPr>
        <p:spPr>
          <a:xfrm>
            <a:off x="609599" y="1502198"/>
            <a:ext cx="11734800" cy="4176467"/>
          </a:xfrm>
        </p:spPr>
        <p:txBody>
          <a:bodyPr/>
          <a:lstStyle/>
          <a:p>
            <a:r>
              <a:rPr lang="en-US" sz="2800" b="0" dirty="0">
                <a:ea typeface="Calibri" panose="020F0502020204030204" pitchFamily="34" charset="0"/>
                <a:cs typeface="Calibri" panose="020F0502020204030204" pitchFamily="34" charset="0"/>
              </a:rPr>
              <a:t>Introductions </a:t>
            </a:r>
          </a:p>
          <a:p>
            <a:pPr marL="304165" lvl="0" indent="-304165"/>
            <a:r>
              <a:rPr lang="en-US" sz="2800" b="0" dirty="0">
                <a:ea typeface="Calibri" panose="020F0502020204030204" pitchFamily="34" charset="0"/>
                <a:cs typeface="Calibri" panose="020F0502020204030204" pitchFamily="34" charset="0"/>
              </a:rPr>
              <a:t>New 2026 Event Codes and Case Definition Changes</a:t>
            </a:r>
          </a:p>
          <a:p>
            <a:pPr marL="304165" lvl="0" indent="-304165"/>
            <a:r>
              <a:rPr lang="en-US" sz="2800" b="0" dirty="0">
                <a:ea typeface="Calibri" panose="020F0502020204030204" pitchFamily="34" charset="0"/>
                <a:cs typeface="Calibri" panose="020F0502020204030204" pitchFamily="34" charset="0"/>
              </a:rPr>
              <a:t>Questions and Answers</a:t>
            </a:r>
          </a:p>
          <a:p>
            <a:pPr marL="0" lvl="0" indent="0">
              <a:buNone/>
            </a:pPr>
            <a:r>
              <a:rPr lang="en-US" sz="2800" b="0" dirty="0">
                <a:latin typeface=""/>
                <a:ea typeface="Calibri"/>
                <a:cs typeface="Calibri"/>
              </a:rPr>
              <a:t> </a:t>
            </a:r>
          </a:p>
          <a:p>
            <a:pPr marL="382905" lvl="1" indent="0">
              <a:buNone/>
            </a:pPr>
            <a:endParaRPr lang="en-US" sz="2800" dirty="0">
              <a:latin typeface=""/>
              <a:ea typeface="Calibri" panose="020F0502020204030204" pitchFamily="34" charset="0"/>
              <a:cs typeface="Calibri" panose="020F0502020204030204" pitchFamily="34" charset="0"/>
            </a:endParaRPr>
          </a:p>
          <a:p>
            <a:pPr marL="0" indent="0">
              <a:buNone/>
            </a:pPr>
            <a:endParaRPr lang="en-US" sz="2800" dirty="0">
              <a:latin typeface=""/>
            </a:endParaRPr>
          </a:p>
          <a:p>
            <a:pPr marL="0" indent="0">
              <a:lnSpc>
                <a:spcPct val="169230"/>
              </a:lnSpc>
              <a:buNone/>
            </a:pPr>
            <a:endParaRPr lang="en-US" dirty="0">
              <a:latin typeface=""/>
            </a:endParaRPr>
          </a:p>
        </p:txBody>
      </p:sp>
      <p:pic>
        <p:nvPicPr>
          <p:cNvPr id="3" name="Picture 2" descr="Screenshot of National Notifiable Diseases Surveillance System logo of states and territories. ">
            <a:extLst>
              <a:ext uri="{FF2B5EF4-FFF2-40B4-BE49-F238E27FC236}">
                <a16:creationId xmlns:a16="http://schemas.microsoft.com/office/drawing/2014/main" id="{2E844250-A063-9E11-A38D-3CD3D7516B2F}"/>
              </a:ext>
              <a:ext uri="{C183D7F6-B498-43B3-948B-1728B52AA6E4}">
                <adec:decorative xmlns:adec="http://schemas.microsoft.com/office/drawing/2017/decorative" val="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464266" y="4419634"/>
            <a:ext cx="5118135" cy="2010341"/>
          </a:xfrm>
          <a:prstGeom prst="rect">
            <a:avLst/>
          </a:prstGeom>
        </p:spPr>
      </p:pic>
    </p:spTree>
    <p:extLst>
      <p:ext uri="{BB962C8B-B14F-4D97-AF65-F5344CB8AC3E}">
        <p14:creationId xmlns:p14="http://schemas.microsoft.com/office/powerpoint/2010/main" val="3724036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a:xfrm>
            <a:off x="609600" y="2776281"/>
            <a:ext cx="10972800" cy="1006860"/>
          </a:xfrm>
        </p:spPr>
        <p:txBody>
          <a:bodyPr vert="horz" lIns="121920" tIns="60960" rIns="121920" bIns="60960" rtlCol="0" anchor="b" anchorCtr="0">
            <a:normAutofit/>
          </a:bodyPr>
          <a:lstStyle/>
          <a:p>
            <a:pPr>
              <a:lnSpc>
                <a:spcPct val="164835"/>
              </a:lnSpc>
            </a:pPr>
            <a:r>
              <a:rPr lang="en-US"/>
              <a:t>Resources and reminders</a:t>
            </a:r>
          </a:p>
        </p:txBody>
      </p:sp>
    </p:spTree>
    <p:extLst>
      <p:ext uri="{BB962C8B-B14F-4D97-AF65-F5344CB8AC3E}">
        <p14:creationId xmlns:p14="http://schemas.microsoft.com/office/powerpoint/2010/main" val="1219356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3DEA2-A836-5604-8B63-4B3214D407D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405A9E9-3B42-7D05-7A7C-571571DC47E0}"/>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rmAutofit/>
          </a:bodyPr>
          <a:lstStyle/>
          <a:p>
            <a:pPr>
              <a:lnSpc>
                <a:spcPct val="100000"/>
              </a:lnSpc>
            </a:pPr>
            <a:r>
              <a:rPr lang="sv-SE"/>
              <a:t>Resources Coming Soon</a:t>
            </a:r>
            <a:endParaRPr lang="en-US">
              <a:highlight>
                <a:srgbClr val="FFFF00"/>
              </a:highlight>
            </a:endParaRPr>
          </a:p>
        </p:txBody>
      </p:sp>
      <p:sp>
        <p:nvSpPr>
          <p:cNvPr id="5" name="Content Placeholder 4">
            <a:extLst>
              <a:ext uri="{FF2B5EF4-FFF2-40B4-BE49-F238E27FC236}">
                <a16:creationId xmlns:a16="http://schemas.microsoft.com/office/drawing/2014/main" id="{89D51212-B665-C25A-AE67-347EA55B16B5}"/>
              </a:ext>
              <a:ext uri="{C183D7F6-B498-43B3-948B-1728B52AA6E4}">
                <adec:decorative xmlns:adec="http://schemas.microsoft.com/office/drawing/2017/decorative" val="1"/>
              </a:ext>
            </a:extLst>
          </p:cNvPr>
          <p:cNvSpPr>
            <a:spLocks noGrp="1"/>
          </p:cNvSpPr>
          <p:nvPr>
            <p:ph type="body" sz="quarter" idx="10"/>
          </p:nvPr>
        </p:nvSpPr>
        <p:spPr>
          <a:xfrm>
            <a:off x="609599" y="1502198"/>
            <a:ext cx="11734800" cy="4176467"/>
          </a:xfrm>
        </p:spPr>
        <p:txBody>
          <a:bodyPr/>
          <a:lstStyle/>
          <a:p>
            <a:r>
              <a:rPr lang="en-US" sz="2400" b="0"/>
              <a:t>NNDSS website: </a:t>
            </a:r>
            <a:r>
              <a:rPr lang="en-US" sz="2400" b="0" u="sng">
                <a:hlinkClick r:id="rId3"/>
              </a:rPr>
              <a:t>https://ndc.services.cdc.gov/event-codes-other-surveillance-resources/</a:t>
            </a:r>
            <a:r>
              <a:rPr lang="en-US" sz="2400" b="0"/>
              <a:t>​</a:t>
            </a:r>
          </a:p>
          <a:p>
            <a:pPr lvl="1"/>
            <a:r>
              <a:rPr lang="en-US" sz="2200" b="0"/>
              <a:t>2026 Resources​ (currently in clearance)</a:t>
            </a:r>
          </a:p>
          <a:p>
            <a:pPr lvl="2"/>
            <a:r>
              <a:rPr lang="en-US" sz="1800" b="0"/>
              <a:t>NNDSS Event Code List​</a:t>
            </a:r>
          </a:p>
          <a:p>
            <a:pPr lvl="2"/>
            <a:r>
              <a:rPr lang="en-US" sz="1800" b="0"/>
              <a:t>PHIN VADS Value Set for Event Code List​</a:t>
            </a:r>
          </a:p>
          <a:p>
            <a:pPr lvl="2"/>
            <a:r>
              <a:rPr lang="en-US" sz="1800" b="0"/>
              <a:t>MMWR Weeks Calendar​</a:t>
            </a:r>
          </a:p>
          <a:p>
            <a:pPr lvl="2"/>
            <a:r>
              <a:rPr lang="en-US" sz="1800" b="0"/>
              <a:t>Notification Requirements​</a:t>
            </a:r>
          </a:p>
          <a:p>
            <a:pPr lvl="2"/>
            <a:r>
              <a:rPr lang="en-US" sz="1800" b="0"/>
              <a:t>Letter to State and Territorial Epidemiologists​</a:t>
            </a:r>
          </a:p>
          <a:p>
            <a:pPr lvl="2"/>
            <a:r>
              <a:rPr lang="en-US" sz="1800" b="0"/>
              <a:t>Reporting Exceptions for National Notifiable Diseases​</a:t>
            </a:r>
          </a:p>
          <a:p>
            <a:pPr lvl="1"/>
            <a:r>
              <a:rPr lang="en-US" sz="2200" b="0"/>
              <a:t>Additional 2026 updates (currently in development)​</a:t>
            </a:r>
          </a:p>
          <a:p>
            <a:pPr lvl="2"/>
            <a:r>
              <a:rPr lang="en-US" sz="1800"/>
              <a:t>NNDSS Case Definitions: </a:t>
            </a:r>
            <a:r>
              <a:rPr lang="en-US" sz="1800" u="sng">
                <a:hlinkClick r:id="rId4"/>
              </a:rPr>
              <a:t>https://ndc.services.cdc.gov/</a:t>
            </a:r>
            <a:r>
              <a:rPr lang="en-US" sz="1800"/>
              <a:t>​</a:t>
            </a:r>
            <a:endParaRPr lang="en-US" b="0"/>
          </a:p>
          <a:p>
            <a:pPr lvl="2"/>
            <a:endParaRPr lang="en-US"/>
          </a:p>
        </p:txBody>
      </p:sp>
      <p:sp>
        <p:nvSpPr>
          <p:cNvPr id="2" name="Slide Number Placeholder 10">
            <a:extLst>
              <a:ext uri="{FF2B5EF4-FFF2-40B4-BE49-F238E27FC236}">
                <a16:creationId xmlns:a16="http://schemas.microsoft.com/office/drawing/2014/main" id="{4ED60A15-82FB-C527-F6E5-051FAAC3CA19}"/>
              </a:ext>
              <a:ext uri="{C183D7F6-B498-43B3-948B-1728B52AA6E4}">
                <adec:decorative xmlns:adec="http://schemas.microsoft.com/office/drawing/2017/decorative" val="1"/>
              </a:ext>
            </a:extLst>
          </p:cNvPr>
          <p:cNvSpPr txBox="1">
            <a:spLocks/>
          </p:cNvSpPr>
          <p:nvPr/>
        </p:nvSpPr>
        <p:spPr>
          <a:xfrm>
            <a:off x="11218342" y="6270264"/>
            <a:ext cx="496705" cy="311532"/>
          </a:xfrm>
          <a:prstGeom prst="rect">
            <a:avLst/>
          </a:prstGeom>
        </p:spPr>
        <p:txBody>
          <a:bodyPr/>
          <a:lstStyle>
            <a:defPPr>
              <a:defRPr lang="en-US"/>
            </a:defPPr>
            <a:lvl1pPr marL="0" algn="l" defTabSz="914400" rtl="0" eaLnBrk="1" latinLnBrk="0" hangingPunct="1">
              <a:defRPr sz="1800" kern="1200">
                <a:solidFill>
                  <a:srgbClr val="0F56DC"/>
                </a:solidFill>
                <a:latin typeface="Myriad Web Pro"/>
              </a:defRPr>
            </a:lvl1pPr>
            <a:lvl2pPr marL="457200" algn="l" defTabSz="914400" rtl="0" eaLnBrk="1" latinLnBrk="0" hangingPunct="1">
              <a:defRPr sz="1800" kern="1200">
                <a:solidFill>
                  <a:srgbClr val="0F56DC"/>
                </a:solidFill>
                <a:latin typeface="Myriad Web Pro"/>
              </a:defRPr>
            </a:lvl2pPr>
            <a:lvl3pPr marL="914400" algn="l" defTabSz="914400" rtl="0" eaLnBrk="1" latinLnBrk="0" hangingPunct="1">
              <a:defRPr sz="1800" kern="1200">
                <a:solidFill>
                  <a:srgbClr val="0F56DC"/>
                </a:solidFill>
                <a:latin typeface="Myriad Web Pro"/>
              </a:defRPr>
            </a:lvl3pPr>
            <a:lvl4pPr marL="1371600" algn="l" defTabSz="914400" rtl="0" eaLnBrk="1" latinLnBrk="0" hangingPunct="1">
              <a:defRPr sz="1800" kern="1200">
                <a:solidFill>
                  <a:srgbClr val="0F56DC"/>
                </a:solidFill>
                <a:latin typeface="Myriad Web Pro"/>
              </a:defRPr>
            </a:lvl4pPr>
            <a:lvl5pPr marL="1828800" algn="l" defTabSz="914400" rtl="0" eaLnBrk="1" latinLnBrk="0" hangingPunct="1">
              <a:defRPr sz="1800" kern="1200">
                <a:solidFill>
                  <a:srgbClr val="0F56DC"/>
                </a:solidFill>
                <a:latin typeface="Myriad Web Pro"/>
              </a:defRPr>
            </a:lvl5pPr>
            <a:lvl6pPr marL="2286000" algn="l" defTabSz="914400" rtl="0" eaLnBrk="1" latinLnBrk="0" hangingPunct="1">
              <a:defRPr sz="1800" kern="1200">
                <a:solidFill>
                  <a:srgbClr val="0F56DC"/>
                </a:solidFill>
                <a:latin typeface="Myriad Web Pro"/>
              </a:defRPr>
            </a:lvl6pPr>
            <a:lvl7pPr marL="2743200" algn="l" defTabSz="914400" rtl="0" eaLnBrk="1" latinLnBrk="0" hangingPunct="1">
              <a:defRPr sz="1800" kern="1200">
                <a:solidFill>
                  <a:srgbClr val="0F56DC"/>
                </a:solidFill>
                <a:latin typeface="Myriad Web Pro"/>
              </a:defRPr>
            </a:lvl7pPr>
            <a:lvl8pPr marL="3200400" algn="l" defTabSz="914400" rtl="0" eaLnBrk="1" latinLnBrk="0" hangingPunct="1">
              <a:defRPr sz="1800" kern="1200">
                <a:solidFill>
                  <a:srgbClr val="0F56DC"/>
                </a:solidFill>
                <a:latin typeface="Myriad Web Pro"/>
              </a:defRPr>
            </a:lvl8pPr>
            <a:lvl9pPr marL="3657600" algn="l" defTabSz="914400" rtl="0" eaLnBrk="1" latinLnBrk="0" hangingPunct="1">
              <a:defRPr sz="1800" kern="1200">
                <a:solidFill>
                  <a:srgbClr val="0F56DC"/>
                </a:solidFill>
                <a:latin typeface="Myriad Web Pro"/>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21</a:t>
            </a:fld>
            <a:endParaRPr lang="en-US" dirty="0">
              <a:latin typeface="Myriad Web Pro"/>
            </a:endParaRPr>
          </a:p>
        </p:txBody>
      </p:sp>
    </p:spTree>
    <p:extLst>
      <p:ext uri="{BB962C8B-B14F-4D97-AF65-F5344CB8AC3E}">
        <p14:creationId xmlns:p14="http://schemas.microsoft.com/office/powerpoint/2010/main" val="408873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4B0D89-A7B0-8719-41A9-E69E20523832}"/>
              </a:ext>
            </a:extLst>
          </p:cNvPr>
          <p:cNvSpPr>
            <a:spLocks noGrp="1"/>
          </p:cNvSpPr>
          <p:nvPr>
            <p:ph type="title"/>
          </p:nvPr>
        </p:nvSpPr>
        <p:spPr/>
        <p:txBody>
          <a:bodyPr/>
          <a:lstStyle/>
          <a:p>
            <a:r>
              <a:rPr lang="en-US"/>
              <a:t>2023 NNDSS annual tables published</a:t>
            </a:r>
          </a:p>
        </p:txBody>
      </p:sp>
      <p:sp>
        <p:nvSpPr>
          <p:cNvPr id="2" name="Text Placeholder 1">
            <a:extLst>
              <a:ext uri="{FF2B5EF4-FFF2-40B4-BE49-F238E27FC236}">
                <a16:creationId xmlns:a16="http://schemas.microsoft.com/office/drawing/2014/main" id="{DF30B8F6-2835-5EA8-607A-EBFFB73335DF}"/>
              </a:ext>
            </a:extLst>
          </p:cNvPr>
          <p:cNvSpPr>
            <a:spLocks noGrp="1"/>
          </p:cNvSpPr>
          <p:nvPr>
            <p:ph type="body" sz="quarter" idx="10"/>
          </p:nvPr>
        </p:nvSpPr>
        <p:spPr/>
        <p:txBody>
          <a:bodyPr/>
          <a:lstStyle/>
          <a:p>
            <a:r>
              <a:rPr lang="en-US"/>
              <a:t>Published in early January 2026! Thank you for sharing and reconciling the data </a:t>
            </a:r>
            <a:r>
              <a:rPr lang="en-US">
                <a:sym typeface="Wingdings" panose="05000000000000000000" pitchFamily="2" charset="2"/>
              </a:rPr>
              <a:t> </a:t>
            </a:r>
          </a:p>
          <a:p>
            <a:pPr lvl="1"/>
            <a:endParaRPr lang="fr-FR">
              <a:hlinkClick r:id="rId3"/>
            </a:endParaRPr>
          </a:p>
          <a:p>
            <a:pPr lvl="1"/>
            <a:r>
              <a:rPr lang="fr-FR">
                <a:hlinkClick r:id="rId3"/>
              </a:rPr>
              <a:t>CDC Stacks National Notifiable Diseases Surveillance System (NNDSS) Collection</a:t>
            </a:r>
            <a:endParaRPr lang="fr-FR"/>
          </a:p>
          <a:p>
            <a:pPr lvl="1"/>
            <a:endParaRPr lang="en-US"/>
          </a:p>
          <a:p>
            <a:pPr lvl="1"/>
            <a:r>
              <a:rPr lang="en-US">
                <a:hlinkClick r:id="rId4"/>
              </a:rPr>
              <a:t>CDC WONDER | NNDSS Annual Summary Data 2016-2023 Request</a:t>
            </a:r>
            <a:endParaRPr lang="en-US"/>
          </a:p>
          <a:p>
            <a:pPr lvl="1"/>
            <a:endParaRPr lang="en-US"/>
          </a:p>
          <a:p>
            <a:pPr lvl="1"/>
            <a:r>
              <a:rPr lang="en-US" b="1"/>
              <a:t>New location </a:t>
            </a:r>
            <a:r>
              <a:rPr lang="en-US"/>
              <a:t>for the annual </a:t>
            </a:r>
            <a:r>
              <a:rPr lang="en-US">
                <a:hlinkClick r:id="rId5"/>
              </a:rPr>
              <a:t>Notice to Data Users and Publication Criteria</a:t>
            </a:r>
            <a:r>
              <a:rPr lang="en-US"/>
              <a:t> documents</a:t>
            </a:r>
          </a:p>
        </p:txBody>
      </p:sp>
      <p:sp>
        <p:nvSpPr>
          <p:cNvPr id="4" name="Slide Number Placeholder 10">
            <a:extLst>
              <a:ext uri="{FF2B5EF4-FFF2-40B4-BE49-F238E27FC236}">
                <a16:creationId xmlns:a16="http://schemas.microsoft.com/office/drawing/2014/main" id="{5C5B68E4-FD2C-F6DD-7F7F-9DBEFAC28A53}"/>
              </a:ext>
              <a:ext uri="{C183D7F6-B498-43B3-948B-1728B52AA6E4}">
                <adec:decorative xmlns:adec="http://schemas.microsoft.com/office/drawing/2017/decorative" val="1"/>
              </a:ext>
            </a:extLst>
          </p:cNvPr>
          <p:cNvSpPr txBox="1">
            <a:spLocks/>
          </p:cNvSpPr>
          <p:nvPr/>
        </p:nvSpPr>
        <p:spPr>
          <a:xfrm>
            <a:off x="11218342" y="6270264"/>
            <a:ext cx="496705" cy="311532"/>
          </a:xfrm>
          <a:prstGeom prst="rect">
            <a:avLst/>
          </a:prstGeom>
        </p:spPr>
        <p:txBody>
          <a:bodyPr/>
          <a:lstStyle>
            <a:defPPr>
              <a:defRPr lang="en-US"/>
            </a:defPPr>
            <a:lvl1pPr marL="0" algn="l" defTabSz="914400" rtl="0" eaLnBrk="1" latinLnBrk="0" hangingPunct="1">
              <a:defRPr sz="1800" kern="1200">
                <a:solidFill>
                  <a:srgbClr val="0F56DC"/>
                </a:solidFill>
                <a:latin typeface="Myriad Web Pro"/>
              </a:defRPr>
            </a:lvl1pPr>
            <a:lvl2pPr marL="457200" algn="l" defTabSz="914400" rtl="0" eaLnBrk="1" latinLnBrk="0" hangingPunct="1">
              <a:defRPr sz="1800" kern="1200">
                <a:solidFill>
                  <a:srgbClr val="0F56DC"/>
                </a:solidFill>
                <a:latin typeface="Myriad Web Pro"/>
              </a:defRPr>
            </a:lvl2pPr>
            <a:lvl3pPr marL="914400" algn="l" defTabSz="914400" rtl="0" eaLnBrk="1" latinLnBrk="0" hangingPunct="1">
              <a:defRPr sz="1800" kern="1200">
                <a:solidFill>
                  <a:srgbClr val="0F56DC"/>
                </a:solidFill>
                <a:latin typeface="Myriad Web Pro"/>
              </a:defRPr>
            </a:lvl3pPr>
            <a:lvl4pPr marL="1371600" algn="l" defTabSz="914400" rtl="0" eaLnBrk="1" latinLnBrk="0" hangingPunct="1">
              <a:defRPr sz="1800" kern="1200">
                <a:solidFill>
                  <a:srgbClr val="0F56DC"/>
                </a:solidFill>
                <a:latin typeface="Myriad Web Pro"/>
              </a:defRPr>
            </a:lvl4pPr>
            <a:lvl5pPr marL="1828800" algn="l" defTabSz="914400" rtl="0" eaLnBrk="1" latinLnBrk="0" hangingPunct="1">
              <a:defRPr sz="1800" kern="1200">
                <a:solidFill>
                  <a:srgbClr val="0F56DC"/>
                </a:solidFill>
                <a:latin typeface="Myriad Web Pro"/>
              </a:defRPr>
            </a:lvl5pPr>
            <a:lvl6pPr marL="2286000" algn="l" defTabSz="914400" rtl="0" eaLnBrk="1" latinLnBrk="0" hangingPunct="1">
              <a:defRPr sz="1800" kern="1200">
                <a:solidFill>
                  <a:srgbClr val="0F56DC"/>
                </a:solidFill>
                <a:latin typeface="Myriad Web Pro"/>
              </a:defRPr>
            </a:lvl6pPr>
            <a:lvl7pPr marL="2743200" algn="l" defTabSz="914400" rtl="0" eaLnBrk="1" latinLnBrk="0" hangingPunct="1">
              <a:defRPr sz="1800" kern="1200">
                <a:solidFill>
                  <a:srgbClr val="0F56DC"/>
                </a:solidFill>
                <a:latin typeface="Myriad Web Pro"/>
              </a:defRPr>
            </a:lvl7pPr>
            <a:lvl8pPr marL="3200400" algn="l" defTabSz="914400" rtl="0" eaLnBrk="1" latinLnBrk="0" hangingPunct="1">
              <a:defRPr sz="1800" kern="1200">
                <a:solidFill>
                  <a:srgbClr val="0F56DC"/>
                </a:solidFill>
                <a:latin typeface="Myriad Web Pro"/>
              </a:defRPr>
            </a:lvl8pPr>
            <a:lvl9pPr marL="3657600" algn="l" defTabSz="914400" rtl="0" eaLnBrk="1" latinLnBrk="0" hangingPunct="1">
              <a:defRPr sz="1800" kern="1200">
                <a:solidFill>
                  <a:srgbClr val="0F56DC"/>
                </a:solidFill>
                <a:latin typeface="Myriad Web Pro"/>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22</a:t>
            </a:fld>
            <a:endParaRPr lang="en-US" dirty="0">
              <a:latin typeface="Myriad Web Pro"/>
            </a:endParaRPr>
          </a:p>
        </p:txBody>
      </p:sp>
    </p:spTree>
    <p:extLst>
      <p:ext uri="{BB962C8B-B14F-4D97-AF65-F5344CB8AC3E}">
        <p14:creationId xmlns:p14="http://schemas.microsoft.com/office/powerpoint/2010/main" val="260267963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CC15D-6A4A-E85A-8C6C-C1CDAFDBD68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8827805-D303-7A50-A351-F3B70FEC634D}"/>
              </a:ext>
            </a:extLst>
          </p:cNvPr>
          <p:cNvSpPr>
            <a:spLocks noGrp="1"/>
          </p:cNvSpPr>
          <p:nvPr>
            <p:ph type="title"/>
          </p:nvPr>
        </p:nvSpPr>
        <p:spPr>
          <a:xfrm>
            <a:off x="1524000" y="5284903"/>
            <a:ext cx="9144000" cy="786703"/>
          </a:xfrm>
        </p:spPr>
        <p:txBody>
          <a:bodyPr vert="horz" lIns="91440" tIns="45720" rIns="91440" bIns="45720" rtlCol="0" anchor="b" anchorCtr="0">
            <a:noAutofit/>
          </a:bodyPr>
          <a:lstStyle/>
          <a:p>
            <a:pPr algn="ctr">
              <a:lnSpc>
                <a:spcPct val="90000"/>
              </a:lnSpc>
            </a:pPr>
            <a:r>
              <a:rPr lang="en-US" sz="5400">
                <a:solidFill>
                  <a:schemeClr val="tx1"/>
                </a:solidFill>
                <a:latin typeface="Aptos Display" panose="020B0004020202020204" pitchFamily="34" charset="0"/>
              </a:rPr>
              <a:t> Questions &amp; Answers </a:t>
            </a:r>
            <a:r>
              <a:rPr lang="en-US" sz="5400">
                <a:solidFill>
                  <a:schemeClr val="bg1"/>
                </a:solidFill>
                <a:latin typeface="Aptos Display" panose="020B0004020202020204" pitchFamily="34" charset="0"/>
              </a:rPr>
              <a:t>3</a:t>
            </a:r>
            <a:endParaRPr lang="en-US" sz="5400">
              <a:solidFill>
                <a:schemeClr val="tx1"/>
              </a:solidFill>
              <a:latin typeface="Aptos Display" panose="020B0004020202020204" pitchFamily="34" charset="0"/>
            </a:endParaRPr>
          </a:p>
        </p:txBody>
      </p:sp>
      <p:pic>
        <p:nvPicPr>
          <p:cNvPr id="3" name="Picture 2" descr="Person with idea concept">
            <a:extLst>
              <a:ext uri="{FF2B5EF4-FFF2-40B4-BE49-F238E27FC236}">
                <a16:creationId xmlns:a16="http://schemas.microsoft.com/office/drawing/2014/main" id="{A6D8ABB9-AA7C-7555-171C-E1FA49E4F6E9}"/>
              </a:ext>
            </a:extLst>
          </p:cNvPr>
          <p:cNvPicPr>
            <a:picLocks noChangeAspect="1"/>
          </p:cNvPicPr>
          <p:nvPr/>
        </p:nvPicPr>
        <p:blipFill>
          <a:blip r:embed="rId3">
            <a:extLst>
              <a:ext uri="{28A0092B-C50C-407E-A947-70E740481C1C}">
                <a14:useLocalDpi xmlns:a14="http://schemas.microsoft.com/office/drawing/2010/main" val="0"/>
              </a:ext>
            </a:extLst>
          </a:blip>
          <a:srcRect t="16136" b="27270"/>
          <a:stretch>
            <a:fillRect/>
          </a:stretch>
        </p:blipFill>
        <p:spPr>
          <a:xfrm>
            <a:off x="20" y="10"/>
            <a:ext cx="12191980" cy="4605671"/>
          </a:xfrm>
          <a:prstGeom prst="rect">
            <a:avLst/>
          </a:prstGeom>
        </p:spPr>
      </p:pic>
    </p:spTree>
    <p:extLst>
      <p:ext uri="{BB962C8B-B14F-4D97-AF65-F5344CB8AC3E}">
        <p14:creationId xmlns:p14="http://schemas.microsoft.com/office/powerpoint/2010/main" val="176386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5E6E9-E451-C3FA-EDAD-83B73EA0273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07A9EB1-0C95-37C4-9F5F-E79EAA8178D5}"/>
              </a:ext>
            </a:extLst>
          </p:cNvPr>
          <p:cNvSpPr>
            <a:spLocks noGrp="1"/>
          </p:cNvSpPr>
          <p:nvPr>
            <p:ph type="title"/>
          </p:nvPr>
        </p:nvSpPr>
        <p:spPr/>
        <p:txBody>
          <a:bodyPr lIns="121920" tIns="60960" rIns="121920" bIns="60960" anchor="b" anchorCtr="0"/>
          <a:lstStyle/>
          <a:p>
            <a:pPr>
              <a:lnSpc>
                <a:spcPct val="164835"/>
              </a:lnSpc>
            </a:pPr>
            <a:r>
              <a:rPr lang="en-US">
                <a:solidFill>
                  <a:schemeClr val="bg1"/>
                </a:solidFill>
              </a:rPr>
              <a:t>Q &amp; A 3</a:t>
            </a:r>
            <a:endParaRPr lang="en-US"/>
          </a:p>
        </p:txBody>
      </p:sp>
      <p:sp>
        <p:nvSpPr>
          <p:cNvPr id="3" name="TextBox 2">
            <a:extLst>
              <a:ext uri="{FF2B5EF4-FFF2-40B4-BE49-F238E27FC236}">
                <a16:creationId xmlns:a16="http://schemas.microsoft.com/office/drawing/2014/main" id="{9ADFED76-9B8D-F9C7-857E-9B657195D685}"/>
              </a:ext>
            </a:extLst>
          </p:cNvPr>
          <p:cNvSpPr txBox="1"/>
          <p:nvPr/>
        </p:nvSpPr>
        <p:spPr>
          <a:xfrm>
            <a:off x="2672080" y="787590"/>
            <a:ext cx="703072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Thank you!</a:t>
            </a:r>
            <a:br>
              <a:rPr kumimoji="0" lang="en-US" sz="3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3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Next NNDSS </a:t>
            </a:r>
            <a:r>
              <a:rPr kumimoji="0" lang="en-US" sz="3200" b="1"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eSHARE</a:t>
            </a:r>
            <a:r>
              <a:rPr kumimoji="0" lang="en-US" sz="3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Special </a:t>
            </a:r>
            <a:r>
              <a:rPr kumimoji="0" lang="en-US" sz="3200" b="1"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eSHARE</a:t>
            </a:r>
            <a:r>
              <a:rPr kumimoji="0" lang="en-US" sz="3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Webinar </a:t>
            </a:r>
            <a:r>
              <a:rPr lang="en-US" sz="3200" b="1">
                <a:solidFill>
                  <a:srgbClr val="000000"/>
                </a:solidFill>
                <a:latin typeface="Calibri" panose="020F0502020204030204" pitchFamily="34" charset="0"/>
                <a:cs typeface="Calibri" panose="020F0502020204030204" pitchFamily="34" charset="0"/>
              </a:rPr>
              <a:t>January</a:t>
            </a:r>
            <a:r>
              <a:rPr kumimoji="0" lang="en-US" sz="3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27, 2026 </a:t>
            </a:r>
            <a:endParaRPr kumimoji="0" lang="en-US" sz="1800" b="0" i="0" u="none" strike="noStrike" kern="1200" cap="none" spc="0" normalizeH="0" baseline="0" noProof="0">
              <a:ln>
                <a:noFill/>
              </a:ln>
              <a:solidFill>
                <a:srgbClr val="0F56DC"/>
              </a:solidFill>
              <a:effectLst/>
              <a:uLnTx/>
              <a:uFillTx/>
              <a:latin typeface="Calibri" panose="020F0502020204030204" pitchFamily="34" charset="0"/>
              <a:ea typeface="+mn-ea"/>
              <a:cs typeface="+mn-cs"/>
            </a:endParaRPr>
          </a:p>
        </p:txBody>
      </p:sp>
      <p:pic>
        <p:nvPicPr>
          <p:cNvPr id="4" name="Graphic 3" descr="Open book with solid fill">
            <a:extLst>
              <a:ext uri="{FF2B5EF4-FFF2-40B4-BE49-F238E27FC236}">
                <a16:creationId xmlns:a16="http://schemas.microsoft.com/office/drawing/2014/main" id="{3382A40E-5FCB-C40E-94C0-07F0438944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4333" y="2488161"/>
            <a:ext cx="808679" cy="808679"/>
          </a:xfrm>
          <a:prstGeom prst="rect">
            <a:avLst/>
          </a:prstGeom>
        </p:spPr>
      </p:pic>
      <p:sp>
        <p:nvSpPr>
          <p:cNvPr id="5" name="Content Placeholder 2" descr="Link to subscribe to Case Surveillance News">
            <a:extLst>
              <a:ext uri="{FF2B5EF4-FFF2-40B4-BE49-F238E27FC236}">
                <a16:creationId xmlns:a16="http://schemas.microsoft.com/office/drawing/2014/main" id="{99414292-AC91-3CDC-ECD6-34EB06257902}"/>
              </a:ext>
            </a:extLst>
          </p:cNvPr>
          <p:cNvSpPr txBox="1">
            <a:spLocks/>
          </p:cNvSpPr>
          <p:nvPr/>
        </p:nvSpPr>
        <p:spPr bwMode="auto">
          <a:xfrm>
            <a:off x="46669" y="334556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a:rPr>
              <a:t>Subscribe to </a:t>
            </a:r>
            <a:br>
              <a:rPr kumimoji="0" lang="en-US" altLang="en-US" sz="1733" b="0" i="0" u="none" strike="noStrike" kern="1200" cap="none" spc="0" normalizeH="0" baseline="0" noProof="0">
                <a:ln>
                  <a:noFill/>
                </a:ln>
                <a:solidFill>
                  <a:srgbClr val="28434E"/>
                </a:solidFill>
                <a:effectLst/>
                <a:uLnTx/>
                <a:uFillTx/>
                <a:latin typeface="AvenirNext LT Pro Regular"/>
              </a:rPr>
            </a:br>
            <a:r>
              <a:rPr kumimoji="0" lang="en-US" altLang="en-US" sz="1733" b="0" i="1" u="none" strike="noStrike" kern="1200" cap="none" spc="0" normalizeH="0" baseline="0" noProof="0">
                <a:ln>
                  <a:noFill/>
                </a:ln>
                <a:solidFill>
                  <a:srgbClr val="28434E"/>
                </a:solidFill>
                <a:effectLst/>
                <a:uLnTx/>
                <a:uFillTx/>
                <a:latin typeface="AvenirNext LT Pro Regular"/>
                <a:hlinkClick r:id="rId5"/>
              </a:rPr>
              <a:t>Case Surveillance News</a:t>
            </a:r>
            <a:endParaRPr kumimoji="0" lang="en-US" altLang="en-US" sz="1733" b="0" i="0" u="none" strike="noStrike" kern="1200" cap="none" spc="0" normalizeH="0" baseline="0" noProof="0">
              <a:ln>
                <a:noFill/>
              </a:ln>
              <a:solidFill>
                <a:srgbClr val="28434E"/>
              </a:solidFill>
              <a:effectLst/>
              <a:uLnTx/>
              <a:uFillTx/>
              <a:latin typeface="AvenirNext LT Pro Regular"/>
            </a:endParaRPr>
          </a:p>
        </p:txBody>
      </p:sp>
      <p:pic>
        <p:nvPicPr>
          <p:cNvPr id="6" name="Graphic 5" descr="Blueprint with solid fill">
            <a:extLst>
              <a:ext uri="{FF2B5EF4-FFF2-40B4-BE49-F238E27FC236}">
                <a16:creationId xmlns:a16="http://schemas.microsoft.com/office/drawing/2014/main" id="{B1557FB9-06D7-373A-334B-3785F0F782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02381" y="2488161"/>
            <a:ext cx="808679" cy="808679"/>
          </a:xfrm>
          <a:prstGeom prst="rect">
            <a:avLst/>
          </a:prstGeom>
        </p:spPr>
      </p:pic>
      <p:sp>
        <p:nvSpPr>
          <p:cNvPr id="8" name="Content Placeholder 2" descr="Link to Access NNDSS' Technical Resource Center. ">
            <a:extLst>
              <a:ext uri="{FF2B5EF4-FFF2-40B4-BE49-F238E27FC236}">
                <a16:creationId xmlns:a16="http://schemas.microsoft.com/office/drawing/2014/main" id="{2804DE68-E0D6-BBF8-9C83-97120DF90F17}"/>
              </a:ext>
            </a:extLst>
          </p:cNvPr>
          <p:cNvSpPr txBox="1">
            <a:spLocks/>
          </p:cNvSpPr>
          <p:nvPr/>
        </p:nvSpPr>
        <p:spPr bwMode="auto">
          <a:xfrm>
            <a:off x="3062064" y="3345569"/>
            <a:ext cx="2812840"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a:rPr>
              <a:t>Access NNDSS’ </a:t>
            </a:r>
            <a:r>
              <a:rPr kumimoji="0" lang="en-US" altLang="en-US" sz="1733" b="0" i="0" u="none" strike="noStrike" kern="1200" cap="none" spc="0" normalizeH="0" baseline="0" noProof="0">
                <a:ln>
                  <a:noFill/>
                </a:ln>
                <a:solidFill>
                  <a:srgbClr val="28434E"/>
                </a:solidFill>
                <a:effectLst/>
                <a:uLnTx/>
                <a:uFillTx/>
                <a:latin typeface="AvenirNext LT Pro Regular"/>
                <a:hlinkClick r:id="rId8"/>
              </a:rPr>
              <a:t>Technical Resource Center</a:t>
            </a:r>
            <a:endParaRPr kumimoji="0" lang="en-US" altLang="en-US" sz="1733" b="0" i="0" u="none" strike="noStrike" kern="1200" cap="none" spc="0" normalizeH="0" baseline="0" noProof="0">
              <a:ln>
                <a:noFill/>
              </a:ln>
              <a:solidFill>
                <a:srgbClr val="28434E"/>
              </a:solidFill>
              <a:effectLst/>
              <a:uLnTx/>
              <a:uFillTx/>
              <a:latin typeface="AvenirNext LT Pro Regular"/>
            </a:endParaRPr>
          </a:p>
        </p:txBody>
      </p:sp>
      <p:pic>
        <p:nvPicPr>
          <p:cNvPr id="9" name="Graphic 8" descr="Cloud Computing with solid fill">
            <a:extLst>
              <a:ext uri="{FF2B5EF4-FFF2-40B4-BE49-F238E27FC236}">
                <a16:creationId xmlns:a16="http://schemas.microsoft.com/office/drawing/2014/main" id="{D1FC4DBA-76BD-EA1E-D344-F387BA90E4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06626" y="2488161"/>
            <a:ext cx="808679" cy="808679"/>
          </a:xfrm>
          <a:prstGeom prst="rect">
            <a:avLst/>
          </a:prstGeom>
        </p:spPr>
      </p:pic>
      <p:sp>
        <p:nvSpPr>
          <p:cNvPr id="10" name="Content Placeholder 2" descr="Link to email - edx@cdc.gov for technical help. ">
            <a:extLst>
              <a:ext uri="{FF2B5EF4-FFF2-40B4-BE49-F238E27FC236}">
                <a16:creationId xmlns:a16="http://schemas.microsoft.com/office/drawing/2014/main" id="{5A597B57-3213-4D52-ACDB-02098F833A26}"/>
              </a:ext>
            </a:extLst>
          </p:cNvPr>
          <p:cNvSpPr txBox="1">
            <a:spLocks/>
          </p:cNvSpPr>
          <p:nvPr/>
        </p:nvSpPr>
        <p:spPr bwMode="auto">
          <a:xfrm>
            <a:off x="6002046" y="334556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a:rPr>
              <a:t>Email </a:t>
            </a:r>
            <a:r>
              <a:rPr kumimoji="0" lang="en-US" altLang="en-US" sz="1733" b="0" i="0" u="none" strike="noStrike" kern="1200" cap="none" spc="0" normalizeH="0" baseline="0" noProof="0">
                <a:ln>
                  <a:noFill/>
                </a:ln>
                <a:solidFill>
                  <a:srgbClr val="28434E"/>
                </a:solidFill>
                <a:effectLst/>
                <a:uLnTx/>
                <a:uFillTx/>
                <a:latin typeface="AvenirNext LT Pro Regular"/>
                <a:hlinkClick r:id="rId11"/>
              </a:rPr>
              <a:t>edx@cdc.gov</a:t>
            </a:r>
            <a:r>
              <a:rPr kumimoji="0" lang="en-US" altLang="en-US" sz="1733" b="0" i="0" u="none" strike="noStrike" kern="1200" cap="none" spc="0" normalizeH="0" baseline="0" noProof="0">
                <a:ln>
                  <a:noFill/>
                </a:ln>
                <a:solidFill>
                  <a:srgbClr val="28434E"/>
                </a:solidFill>
                <a:effectLst/>
                <a:uLnTx/>
                <a:uFillTx/>
                <a:latin typeface="AvenirNext LT Pro Regular"/>
              </a:rPr>
              <a:t> for technical help</a:t>
            </a:r>
          </a:p>
        </p:txBody>
      </p:sp>
      <p:pic>
        <p:nvPicPr>
          <p:cNvPr id="11" name="Graphic 10" descr="Blockchain with solid fill">
            <a:extLst>
              <a:ext uri="{FF2B5EF4-FFF2-40B4-BE49-F238E27FC236}">
                <a16:creationId xmlns:a16="http://schemas.microsoft.com/office/drawing/2014/main" id="{619237AF-C6DC-C3F5-4C12-D012FD5D52B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55699" y="2488161"/>
            <a:ext cx="808679" cy="808679"/>
          </a:xfrm>
          <a:prstGeom prst="rect">
            <a:avLst/>
          </a:prstGeom>
        </p:spPr>
      </p:pic>
      <p:sp>
        <p:nvSpPr>
          <p:cNvPr id="12" name="Content Placeholder 2" descr="Link to learn about case surveillance modernization. ">
            <a:extLst>
              <a:ext uri="{FF2B5EF4-FFF2-40B4-BE49-F238E27FC236}">
                <a16:creationId xmlns:a16="http://schemas.microsoft.com/office/drawing/2014/main" id="{1E8DFC77-5EE0-CE77-D180-C84FD1D38820}"/>
              </a:ext>
            </a:extLst>
          </p:cNvPr>
          <p:cNvSpPr txBox="1">
            <a:spLocks/>
          </p:cNvSpPr>
          <p:nvPr/>
        </p:nvSpPr>
        <p:spPr bwMode="auto">
          <a:xfrm>
            <a:off x="8942020" y="3345569"/>
            <a:ext cx="3048853"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a:rPr>
              <a:t>Learn about </a:t>
            </a:r>
            <a:r>
              <a:rPr kumimoji="0" lang="en-US" altLang="en-US" sz="1733" b="0" i="0" u="none" strike="noStrike" kern="1200" cap="none" spc="0" normalizeH="0" baseline="0" noProof="0">
                <a:ln>
                  <a:noFill/>
                </a:ln>
                <a:solidFill>
                  <a:srgbClr val="28434E"/>
                </a:solidFill>
                <a:effectLst/>
                <a:uLnTx/>
                <a:uFillTx/>
                <a:latin typeface="AvenirNext LT Pro Regular"/>
                <a:hlinkClick r:id="rId14"/>
              </a:rPr>
              <a:t>case surveillance modernization</a:t>
            </a:r>
            <a:endParaRPr kumimoji="0" lang="en-US" altLang="en-US" sz="1733" b="0" i="0" u="none" strike="noStrike" kern="1200" cap="none" spc="0" normalizeH="0" baseline="0" noProof="0">
              <a:ln>
                <a:noFill/>
              </a:ln>
              <a:solidFill>
                <a:srgbClr val="28434E"/>
              </a:solidFill>
              <a:effectLst/>
              <a:uLnTx/>
              <a:uFillTx/>
              <a:latin typeface="AvenirNext LT Pro Regular"/>
            </a:endParaRPr>
          </a:p>
        </p:txBody>
      </p:sp>
      <p:sp>
        <p:nvSpPr>
          <p:cNvPr id="2" name="Text Placeholder 1" descr="For more information, contact CDC &#10;1-800-CDC-INFO (232-4636)&#10;TTY:  1-888-232-6348    cdc.gov&#10;Follow us on X (Twitter) @CDCgov &amp; @CDCEnvironment&#10;&#10;The findings and conclusions in this report are those of the authors and do not necessarily represent the official position of the U. S. Centers for Disease Control and Prevention.&#10;">
            <a:extLst>
              <a:ext uri="{FF2B5EF4-FFF2-40B4-BE49-F238E27FC236}">
                <a16:creationId xmlns:a16="http://schemas.microsoft.com/office/drawing/2014/main" id="{23B71A72-B0FE-1BD0-A6E0-99646B8FC35A}"/>
              </a:ext>
            </a:extLst>
          </p:cNvPr>
          <p:cNvSpPr txBox="1">
            <a:spLocks/>
          </p:cNvSpPr>
          <p:nvPr/>
        </p:nvSpPr>
        <p:spPr bwMode="auto">
          <a:xfrm>
            <a:off x="546258" y="4965227"/>
            <a:ext cx="11036141" cy="140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ts val="2000"/>
              </a:lnSpc>
              <a:spcBef>
                <a:spcPct val="20000"/>
              </a:spcBef>
              <a:spcAft>
                <a:spcPct val="0"/>
              </a:spcAft>
              <a:buClr>
                <a:srgbClr val="E25423"/>
              </a:buClr>
              <a:buFont typeface="Arial" panose="020B0604020202020204" pitchFamily="34" charset="0"/>
              <a:buNone/>
              <a:defRPr sz="1800" kern="1200" baseline="0">
                <a:solidFill>
                  <a:srgbClr val="1D1D1D"/>
                </a:solidFill>
                <a:latin typeface="Calibri" pitchFamily="34" charset="0"/>
                <a:ea typeface="+mn-ea"/>
                <a:cs typeface="+mn-cs"/>
              </a:defRPr>
            </a:lvl1pPr>
            <a:lvl2pPr marL="742950" indent="-285750" algn="ctr" rtl="0" eaLnBrk="0" fontAlgn="base" hangingPunct="0">
              <a:spcBef>
                <a:spcPct val="20000"/>
              </a:spcBef>
              <a:spcAft>
                <a:spcPct val="0"/>
              </a:spcAft>
              <a:buClr>
                <a:srgbClr val="E25423"/>
              </a:buClr>
              <a:buFont typeface="Arial" panose="020B0604020202020204" pitchFamily="34" charset="0"/>
              <a:buChar char="–"/>
              <a:defRPr sz="2800" kern="1200">
                <a:solidFill>
                  <a:schemeClr val="tx2"/>
                </a:solidFill>
                <a:latin typeface="Calibri" panose="020F0502020204030204" pitchFamily="34" charset="0"/>
                <a:ea typeface="+mn-ea"/>
                <a:cs typeface="+mn-cs"/>
              </a:defRPr>
            </a:lvl2pPr>
            <a:lvl3pPr marL="1143000" indent="-228600" algn="ctr" rtl="0" eaLnBrk="0" fontAlgn="base" hangingPunct="0">
              <a:spcBef>
                <a:spcPct val="20000"/>
              </a:spcBef>
              <a:spcAft>
                <a:spcPct val="0"/>
              </a:spcAft>
              <a:buFont typeface="Arial" panose="020B0604020202020204" pitchFamily="34" charset="0"/>
              <a:buChar char="•"/>
              <a:defRPr sz="2400" kern="1200">
                <a:solidFill>
                  <a:schemeClr val="tx2"/>
                </a:solidFill>
                <a:latin typeface="Calibri" panose="020F0502020204030204" pitchFamily="34" charset="0"/>
                <a:ea typeface="+mn-ea"/>
                <a:cs typeface="+mn-cs"/>
              </a:defRPr>
            </a:lvl3pPr>
            <a:lvl4pPr marL="16002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4pPr>
            <a:lvl5pPr marL="20574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7B7"/>
                </a:solidFill>
                <a:effectLst/>
                <a:uLnTx/>
                <a:uFillTx/>
              </a:rPr>
              <a:t>For more information, contact CDC </a:t>
            </a:r>
            <a:br>
              <a:rPr kumimoji="0" lang="en-US" sz="1200" b="0" i="0" u="none" strike="noStrike" kern="1200" cap="none" spc="0" normalizeH="0" baseline="0" noProof="0" dirty="0">
                <a:ln>
                  <a:noFill/>
                </a:ln>
                <a:solidFill>
                  <a:srgbClr val="0057B7"/>
                </a:solidFill>
                <a:effectLst/>
                <a:uLnTx/>
                <a:uFillTx/>
              </a:rPr>
            </a:br>
            <a:r>
              <a:rPr kumimoji="0" lang="en-US" sz="1200" b="0" i="0" u="none" strike="noStrike" kern="1200" cap="none" spc="0" normalizeH="0" baseline="0" noProof="0" dirty="0">
                <a:ln>
                  <a:noFill/>
                </a:ln>
                <a:solidFill>
                  <a:srgbClr val="0057B7"/>
                </a:solidFill>
                <a:effectLst/>
                <a:uLnTx/>
                <a:uFillTx/>
              </a:rPr>
              <a:t>1-800-CDC-INFO (232-4636)</a:t>
            </a:r>
            <a:br>
              <a:rPr kumimoji="0" lang="en-US" sz="1200" b="0" i="0" u="none" strike="noStrike" kern="1200" cap="none" spc="0" normalizeH="0" baseline="0" noProof="0" dirty="0">
                <a:ln>
                  <a:noFill/>
                </a:ln>
                <a:solidFill>
                  <a:srgbClr val="0057B7"/>
                </a:solidFill>
                <a:effectLst/>
                <a:uLnTx/>
                <a:uFillTx/>
              </a:rPr>
            </a:br>
            <a:r>
              <a:rPr kumimoji="0" lang="en-US" sz="1200" b="0" i="0" u="none" strike="noStrike" kern="1200" cap="none" spc="0" normalizeH="0" baseline="0" noProof="0" dirty="0">
                <a:ln>
                  <a:noFill/>
                </a:ln>
                <a:solidFill>
                  <a:srgbClr val="0057B7"/>
                </a:solidFill>
                <a:effectLst/>
                <a:uLnTx/>
                <a:uFillTx/>
              </a:rPr>
              <a:t>TTY:  1-888-232-6348    </a:t>
            </a:r>
            <a:r>
              <a:rPr kumimoji="0" lang="en-US" sz="1200" b="0" i="0" u="none" strike="noStrike" kern="1200" cap="none" spc="0" normalizeH="0" baseline="0" noProof="0" dirty="0">
                <a:ln>
                  <a:noFill/>
                </a:ln>
                <a:solidFill>
                  <a:srgbClr val="0057B7"/>
                </a:solidFill>
                <a:effectLst/>
                <a:uLnTx/>
                <a:uFillTx/>
                <a:hlinkClick r:id="rId15" tooltip="cdc.gov"/>
              </a:rPr>
              <a:t>cdc.gov</a:t>
            </a:r>
            <a:endParaRPr kumimoji="0" lang="en-US" sz="1200" b="0" i="0" u="none" strike="noStrike" kern="1200" cap="none" spc="0" normalizeH="0" baseline="0" noProof="0" dirty="0">
              <a:ln>
                <a:noFill/>
              </a:ln>
              <a:solidFill>
                <a:srgbClr val="0057B7"/>
              </a:solidFill>
              <a:effectLst/>
              <a:uLnTx/>
              <a:uFillTx/>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7B7"/>
                </a:solidFill>
                <a:effectLst/>
                <a:uLnTx/>
                <a:uFillTx/>
              </a:rPr>
              <a:t>Follow us on X (Twitter) @CDCgov &amp; @CDCEnvironment</a:t>
            </a:r>
          </a:p>
          <a:p>
            <a:pPr marL="0" marR="0" lvl="0" indent="0" algn="l" defTabSz="914400" rtl="0" eaLnBrk="0" fontAlgn="base" latinLnBrk="0" hangingPunct="0">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srgbClr val="0057B7"/>
                </a:solidFill>
                <a:effectLst/>
                <a:uLnTx/>
                <a:uFillTx/>
              </a:rPr>
            </a:br>
            <a:r>
              <a:rPr kumimoji="0" lang="en-US" sz="1200" b="0" i="0" u="none" strike="noStrike" kern="1200" cap="none" spc="0" normalizeH="0" baseline="0" noProof="0" dirty="0">
                <a:ln>
                  <a:noFill/>
                </a:ln>
                <a:solidFill>
                  <a:srgbClr val="000000"/>
                </a:solidFill>
                <a:effectLst/>
                <a:uLnTx/>
                <a:uFillTx/>
              </a:rPr>
              <a:t>The findings and conclusions in this report are those of the authors and do not necessarily represent the official position of the U. S. Centers for Disease Control and Prevention.</a:t>
            </a:r>
          </a:p>
          <a:p>
            <a:pPr marL="0" marR="0" lvl="0" indent="0" algn="l" defTabSz="914400" rtl="0" eaLnBrk="0" fontAlgn="base" latinLnBrk="0" hangingPunct="0">
              <a:lnSpc>
                <a:spcPts val="2000"/>
              </a:lnSpc>
              <a:spcBef>
                <a:spcPct val="20000"/>
              </a:spcBef>
              <a:spcAft>
                <a:spcPct val="0"/>
              </a:spcAft>
              <a:buClr>
                <a:srgbClr val="E25423"/>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1D1D1D"/>
              </a:solidFill>
              <a:effectLst/>
              <a:uLnTx/>
              <a:uFillTx/>
              <a:latin typeface="Calibri" pitchFamily="34" charset="0"/>
              <a:ea typeface="+mn-ea"/>
              <a:cs typeface="+mn-cs"/>
            </a:endParaRPr>
          </a:p>
        </p:txBody>
      </p:sp>
    </p:spTree>
    <p:extLst>
      <p:ext uri="{BB962C8B-B14F-4D97-AF65-F5344CB8AC3E}">
        <p14:creationId xmlns:p14="http://schemas.microsoft.com/office/powerpoint/2010/main" val="122207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E2E3-C22F-127E-6AC2-53C7F9CFFA22}"/>
              </a:ext>
            </a:extLst>
          </p:cNvPr>
          <p:cNvSpPr>
            <a:spLocks noGrp="1"/>
          </p:cNvSpPr>
          <p:nvPr>
            <p:ph type="title"/>
          </p:nvPr>
        </p:nvSpPr>
        <p:spPr/>
        <p:txBody>
          <a:bodyPr lIns="91440" tIns="45720" rIns="91440" bIns="45720" anchor="b"/>
          <a:lstStyle/>
          <a:p>
            <a:r>
              <a:rPr lang="en-US">
                <a:ea typeface="Calibri"/>
                <a:cs typeface="Calibri"/>
              </a:rPr>
              <a:t>Appendix: Accompanying Text</a:t>
            </a:r>
          </a:p>
        </p:txBody>
      </p:sp>
    </p:spTree>
    <p:extLst>
      <p:ext uri="{BB962C8B-B14F-4D97-AF65-F5344CB8AC3E}">
        <p14:creationId xmlns:p14="http://schemas.microsoft.com/office/powerpoint/2010/main" val="362038242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2ABBB-8853-2EAE-B531-B2778A02FF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A53406-0AC1-2994-540A-915B82D6771D}"/>
              </a:ext>
            </a:extLst>
          </p:cNvPr>
          <p:cNvSpPr>
            <a:spLocks noGrp="1"/>
          </p:cNvSpPr>
          <p:nvPr>
            <p:ph type="title"/>
          </p:nvPr>
        </p:nvSpPr>
        <p:spPr/>
        <p:txBody>
          <a:bodyPr lIns="91440" tIns="45720" rIns="91440" bIns="45720" anchor="b"/>
          <a:lstStyle/>
          <a:p>
            <a:r>
              <a:rPr lang="en-US" sz="3700">
                <a:ea typeface="Calibri"/>
                <a:cs typeface="Calibri"/>
              </a:rPr>
              <a:t>Accompanying text for slide 5</a:t>
            </a:r>
            <a:br>
              <a:rPr lang="en-US" sz="3700">
                <a:ea typeface="Calibri"/>
                <a:cs typeface="Calibri"/>
              </a:rPr>
            </a:br>
            <a:r>
              <a:rPr lang="en-US" sz="2000" b="0">
                <a:solidFill>
                  <a:srgbClr val="011A59"/>
                </a:solidFill>
                <a:ea typeface="Calibri"/>
                <a:cs typeface="Calibri"/>
              </a:rPr>
              <a:t>(Section 508 compliant text version)</a:t>
            </a:r>
            <a:endParaRPr lang="en-US" sz="2000"/>
          </a:p>
        </p:txBody>
      </p:sp>
      <p:sp>
        <p:nvSpPr>
          <p:cNvPr id="2" name="Text Placeholder 1">
            <a:extLst>
              <a:ext uri="{FF2B5EF4-FFF2-40B4-BE49-F238E27FC236}">
                <a16:creationId xmlns:a16="http://schemas.microsoft.com/office/drawing/2014/main" id="{BA8C39A5-3480-9C41-4D2B-6CD2860C0559}"/>
              </a:ext>
            </a:extLst>
          </p:cNvPr>
          <p:cNvSpPr>
            <a:spLocks noGrp="1"/>
          </p:cNvSpPr>
          <p:nvPr>
            <p:ph type="body" sz="quarter" idx="10"/>
          </p:nvPr>
        </p:nvSpPr>
        <p:spPr/>
        <p:txBody>
          <a:bodyPr/>
          <a:lstStyle/>
          <a:p>
            <a:pPr marL="304165" indent="-304165"/>
            <a:r>
              <a:rPr lang="en-US" sz="2670" b="0" dirty="0">
                <a:solidFill>
                  <a:srgbClr val="000000"/>
                </a:solidFill>
                <a:ea typeface="Calibri"/>
                <a:cs typeface="Calibri"/>
              </a:rPr>
              <a:t>This slide shows a table of the four new conditions, whether they are nationally notifiable, and associated event codes. </a:t>
            </a:r>
          </a:p>
          <a:p>
            <a:pPr marL="608958" lvl="1" indent="-304165"/>
            <a:r>
              <a:rPr lang="en-US" sz="2403" b="0" dirty="0">
                <a:solidFill>
                  <a:srgbClr val="000000"/>
                </a:solidFill>
                <a:ea typeface="Calibri"/>
                <a:cs typeface="Calibri"/>
              </a:rPr>
              <a:t>COVID-19-associated pediatric mortality is nationally notifiable and uses event code 11069. </a:t>
            </a:r>
          </a:p>
          <a:p>
            <a:pPr marL="608958" lvl="1" indent="-304165"/>
            <a:r>
              <a:rPr lang="en-US" sz="2403" b="0" dirty="0">
                <a:solidFill>
                  <a:srgbClr val="000000"/>
                </a:solidFill>
                <a:ea typeface="Calibri"/>
                <a:cs typeface="Calibri"/>
              </a:rPr>
              <a:t>Flea-borne typhus is not nationally notifiable and uses event code 10260. </a:t>
            </a:r>
          </a:p>
          <a:p>
            <a:pPr marL="608958" lvl="1" indent="-304165"/>
            <a:r>
              <a:rPr lang="en-US" sz="2403" b="0" dirty="0">
                <a:solidFill>
                  <a:srgbClr val="000000"/>
                </a:solidFill>
                <a:ea typeface="Calibri"/>
                <a:cs typeface="Calibri"/>
              </a:rPr>
              <a:t>Soft tick relapsing fever is not nationally notifiable and does not have an event code. </a:t>
            </a:r>
          </a:p>
          <a:p>
            <a:pPr marL="608958" lvl="1" indent="-304165"/>
            <a:r>
              <a:rPr lang="en-US" sz="2403" b="0" dirty="0">
                <a:solidFill>
                  <a:srgbClr val="000000"/>
                </a:solidFill>
                <a:ea typeface="Calibri"/>
                <a:cs typeface="Calibri"/>
              </a:rPr>
              <a:t>Soil-transmitted helminth infections (ascariasis, </a:t>
            </a:r>
            <a:r>
              <a:rPr lang="en-US" sz="2403" b="0" dirty="0" err="1">
                <a:solidFill>
                  <a:srgbClr val="000000"/>
                </a:solidFill>
                <a:ea typeface="Calibri"/>
                <a:cs typeface="Calibri"/>
              </a:rPr>
              <a:t>trichuriasis</a:t>
            </a:r>
            <a:r>
              <a:rPr lang="en-US" sz="2403" b="0" dirty="0">
                <a:solidFill>
                  <a:srgbClr val="000000"/>
                </a:solidFill>
                <a:ea typeface="Calibri"/>
                <a:cs typeface="Calibri"/>
              </a:rPr>
              <a:t>, and intestinal hookworm disease) is not nationally notifiable and uses event code 12039.</a:t>
            </a:r>
          </a:p>
        </p:txBody>
      </p:sp>
      <p:sp>
        <p:nvSpPr>
          <p:cNvPr id="3" name="TextBox 2">
            <a:extLst>
              <a:ext uri="{FF2B5EF4-FFF2-40B4-BE49-F238E27FC236}">
                <a16:creationId xmlns:a16="http://schemas.microsoft.com/office/drawing/2014/main" id="{74B5C2C0-350D-D3DE-D87E-3594CFC1A6EF}"/>
              </a:ext>
            </a:extLst>
          </p:cNvPr>
          <p:cNvSpPr txBox="1"/>
          <p:nvPr/>
        </p:nvSpPr>
        <p:spPr>
          <a:xfrm>
            <a:off x="9658090" y="6214029"/>
            <a:ext cx="2380185" cy="369332"/>
          </a:xfrm>
          <a:prstGeom prst="rect">
            <a:avLst/>
          </a:prstGeom>
          <a:noFill/>
        </p:spPr>
        <p:txBody>
          <a:bodyPr wrap="square" rtlCol="0">
            <a:spAutoFit/>
          </a:bodyPr>
          <a:lstStyle/>
          <a:p>
            <a:r>
              <a:rPr lang="en-US" dirty="0">
                <a:solidFill>
                  <a:srgbClr val="000000"/>
                </a:solidFill>
                <a:ea typeface="Calibri"/>
                <a:cs typeface="Calibri"/>
                <a:hlinkClick r:id="rId3" action="ppaction://hlinksldjump"/>
              </a:rPr>
              <a:t>Return to relevant slide</a:t>
            </a:r>
            <a:endParaRPr lang="en-US" dirty="0">
              <a:solidFill>
                <a:srgbClr val="000000"/>
              </a:solidFill>
              <a:ea typeface="Calibri"/>
              <a:cs typeface="Calibri"/>
            </a:endParaRPr>
          </a:p>
        </p:txBody>
      </p:sp>
    </p:spTree>
    <p:extLst>
      <p:ext uri="{BB962C8B-B14F-4D97-AF65-F5344CB8AC3E}">
        <p14:creationId xmlns:p14="http://schemas.microsoft.com/office/powerpoint/2010/main" val="416971802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531C9-14F7-F9B8-64F9-27A590A6E5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AB2031-58A4-3F21-6B7B-404CDD15AE1E}"/>
              </a:ext>
            </a:extLst>
          </p:cNvPr>
          <p:cNvSpPr>
            <a:spLocks noGrp="1"/>
          </p:cNvSpPr>
          <p:nvPr>
            <p:ph type="title"/>
          </p:nvPr>
        </p:nvSpPr>
        <p:spPr/>
        <p:txBody>
          <a:bodyPr lIns="91440" tIns="45720" rIns="91440" bIns="45720" anchor="b"/>
          <a:lstStyle/>
          <a:p>
            <a:r>
              <a:rPr lang="en-US" sz="3700">
                <a:ea typeface="Calibri"/>
                <a:cs typeface="Calibri"/>
              </a:rPr>
              <a:t>Accompanying text for slide 10</a:t>
            </a:r>
            <a:br>
              <a:rPr lang="en-US" sz="3700">
                <a:ea typeface="Calibri"/>
                <a:cs typeface="Calibri"/>
              </a:rPr>
            </a:br>
            <a:r>
              <a:rPr lang="en-US" sz="2000" b="0">
                <a:solidFill>
                  <a:srgbClr val="011A59"/>
                </a:solidFill>
                <a:ea typeface="Calibri"/>
                <a:cs typeface="Calibri"/>
              </a:rPr>
              <a:t>(Section 508 compliant text version)</a:t>
            </a:r>
            <a:endParaRPr lang="en-US" sz="2000"/>
          </a:p>
        </p:txBody>
      </p:sp>
      <p:sp>
        <p:nvSpPr>
          <p:cNvPr id="2" name="Text Placeholder 1">
            <a:extLst>
              <a:ext uri="{FF2B5EF4-FFF2-40B4-BE49-F238E27FC236}">
                <a16:creationId xmlns:a16="http://schemas.microsoft.com/office/drawing/2014/main" id="{6F3A696D-61D1-1AB4-67D6-E8BA7B44C107}"/>
              </a:ext>
            </a:extLst>
          </p:cNvPr>
          <p:cNvSpPr>
            <a:spLocks noGrp="1"/>
          </p:cNvSpPr>
          <p:nvPr>
            <p:ph type="body" sz="quarter" idx="10"/>
          </p:nvPr>
        </p:nvSpPr>
        <p:spPr/>
        <p:txBody>
          <a:bodyPr/>
          <a:lstStyle/>
          <a:p>
            <a:pPr marL="304165" indent="-304165"/>
            <a:r>
              <a:rPr lang="en-US" sz="2650" b="0" dirty="0">
                <a:solidFill>
                  <a:srgbClr val="000000"/>
                </a:solidFill>
                <a:latin typeface="Calibri"/>
                <a:ea typeface="Calibri"/>
                <a:cs typeface="Calibri"/>
              </a:rPr>
              <a:t>This slide shows a table of the conditions with revised cases definitions, whether they are nationally notifiable, and associated event codes. </a:t>
            </a:r>
          </a:p>
          <a:p>
            <a:pPr marL="608330" lvl="1" indent="-304165"/>
            <a:r>
              <a:rPr lang="en-US" dirty="0">
                <a:solidFill>
                  <a:srgbClr val="000000"/>
                </a:solidFill>
                <a:latin typeface="Calibri"/>
                <a:ea typeface="Calibri"/>
                <a:cs typeface="Calibri"/>
              </a:rPr>
              <a:t>Campylobacteriosis</a:t>
            </a:r>
            <a:r>
              <a:rPr lang="en-US" b="0" dirty="0">
                <a:solidFill>
                  <a:srgbClr val="000000"/>
                </a:solidFill>
                <a:latin typeface="Calibri"/>
                <a:ea typeface="Calibri"/>
                <a:cs typeface="Calibri"/>
              </a:rPr>
              <a:t> is nationally notifiable and uses event code 11020. </a:t>
            </a:r>
          </a:p>
          <a:p>
            <a:pPr marL="608330" lvl="1" indent="-304165"/>
            <a:r>
              <a:rPr lang="en-US" dirty="0">
                <a:solidFill>
                  <a:srgbClr val="000000"/>
                </a:solidFill>
                <a:latin typeface="Calibri"/>
                <a:ea typeface="Calibri"/>
                <a:cs typeface="Calibri"/>
              </a:rPr>
              <a:t>Dengue is nationally notifiable and uses event code 10680. </a:t>
            </a:r>
          </a:p>
          <a:p>
            <a:pPr marL="608330" lvl="1" indent="-304165"/>
            <a:r>
              <a:rPr lang="en-US" b="0" dirty="0">
                <a:solidFill>
                  <a:srgbClr val="000000"/>
                </a:solidFill>
                <a:latin typeface="Calibri"/>
                <a:ea typeface="Calibri"/>
                <a:cs typeface="Calibri"/>
              </a:rPr>
              <a:t>Dengue-like illness is not nationally notifiable and is retired. </a:t>
            </a:r>
          </a:p>
          <a:p>
            <a:pPr marL="608330" lvl="1" indent="-304165"/>
            <a:r>
              <a:rPr lang="en-US" dirty="0">
                <a:solidFill>
                  <a:srgbClr val="000000"/>
                </a:solidFill>
                <a:latin typeface="Calibri"/>
                <a:ea typeface="Calibri"/>
                <a:cs typeface="Calibri"/>
              </a:rPr>
              <a:t>Severe dengue is nationally notifiable and uses event code 11705. </a:t>
            </a:r>
          </a:p>
          <a:p>
            <a:pPr marL="608330" lvl="1" indent="-304165"/>
            <a:r>
              <a:rPr lang="en-US" dirty="0">
                <a:solidFill>
                  <a:srgbClr val="000000"/>
                </a:solidFill>
                <a:latin typeface="Calibri"/>
                <a:ea typeface="Calibri"/>
                <a:cs typeface="Calibri"/>
              </a:rPr>
              <a:t>Non-congenital Oropouche virus disease is nationally notifiable and uses event code 50290. </a:t>
            </a:r>
          </a:p>
          <a:p>
            <a:pPr marL="608330" lvl="1" indent="-304165"/>
            <a:r>
              <a:rPr lang="en-US" dirty="0">
                <a:solidFill>
                  <a:srgbClr val="000000"/>
                </a:solidFill>
                <a:latin typeface="Calibri"/>
                <a:ea typeface="Calibri"/>
                <a:cs typeface="Calibri"/>
              </a:rPr>
              <a:t>Congenital Oropouche virus disease is nationally notifiable and uses event code 50291. </a:t>
            </a:r>
          </a:p>
          <a:p>
            <a:pPr marL="608330" lvl="1" indent="-304165"/>
            <a:r>
              <a:rPr lang="en-US" b="0" dirty="0">
                <a:solidFill>
                  <a:srgbClr val="000000"/>
                </a:solidFill>
                <a:latin typeface="Calibri"/>
                <a:ea typeface="Calibri"/>
                <a:cs typeface="Calibri"/>
              </a:rPr>
              <a:t>Syphilis is nationally notifiable and condition specific event codes. </a:t>
            </a:r>
          </a:p>
          <a:p>
            <a:pPr marL="608330" lvl="1" indent="-304165"/>
            <a:r>
              <a:rPr lang="en-US" b="0" dirty="0">
                <a:solidFill>
                  <a:srgbClr val="000000"/>
                </a:solidFill>
                <a:latin typeface="Calibri"/>
                <a:ea typeface="Calibri"/>
                <a:cs typeface="Calibri"/>
              </a:rPr>
              <a:t>Tularemia is nationally notifiable and uses event code 10230. </a:t>
            </a:r>
          </a:p>
        </p:txBody>
      </p:sp>
      <p:sp>
        <p:nvSpPr>
          <p:cNvPr id="3" name="TextBox 2">
            <a:extLst>
              <a:ext uri="{FF2B5EF4-FFF2-40B4-BE49-F238E27FC236}">
                <a16:creationId xmlns:a16="http://schemas.microsoft.com/office/drawing/2014/main" id="{EBBC202C-8D43-F745-FCE7-48C74E4CEE32}"/>
              </a:ext>
            </a:extLst>
          </p:cNvPr>
          <p:cNvSpPr txBox="1"/>
          <p:nvPr/>
        </p:nvSpPr>
        <p:spPr>
          <a:xfrm>
            <a:off x="9796007" y="6211669"/>
            <a:ext cx="2610679" cy="646331"/>
          </a:xfrm>
          <a:prstGeom prst="rect">
            <a:avLst/>
          </a:prstGeom>
          <a:noFill/>
        </p:spPr>
        <p:txBody>
          <a:bodyPr wrap="square" rtlCol="0">
            <a:spAutoFit/>
          </a:bodyPr>
          <a:lstStyle/>
          <a:p>
            <a:r>
              <a:rPr lang="en-US" dirty="0">
                <a:solidFill>
                  <a:srgbClr val="000000"/>
                </a:solidFill>
                <a:ea typeface="Calibri"/>
                <a:cs typeface="Calibri"/>
                <a:hlinkClick r:id="rId3" action="ppaction://hlinksldjump"/>
              </a:rPr>
              <a:t>Return to relevant slide</a:t>
            </a:r>
            <a:endParaRPr lang="en-US" dirty="0">
              <a:solidFill>
                <a:srgbClr val="000000"/>
              </a:solidFill>
              <a:ea typeface="Calibri"/>
              <a:cs typeface="Calibri"/>
            </a:endParaRPr>
          </a:p>
          <a:p>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133980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E86AA-6AD0-EED9-8172-0200A93C64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7C4ED4-EFAD-EFA6-E59A-EDF052BADE6F}"/>
              </a:ext>
            </a:extLst>
          </p:cNvPr>
          <p:cNvSpPr>
            <a:spLocks noGrp="1"/>
          </p:cNvSpPr>
          <p:nvPr>
            <p:ph type="title"/>
          </p:nvPr>
        </p:nvSpPr>
        <p:spPr/>
        <p:txBody>
          <a:bodyPr lIns="91440" tIns="45720" rIns="91440" bIns="45720" anchor="b"/>
          <a:lstStyle/>
          <a:p>
            <a:r>
              <a:rPr lang="en-US" sz="3700" dirty="0">
                <a:ea typeface="Calibri"/>
                <a:cs typeface="Calibri"/>
              </a:rPr>
              <a:t>Section 508 Accessibility </a:t>
            </a:r>
            <a:endParaRPr lang="en-US" sz="2000" dirty="0"/>
          </a:p>
        </p:txBody>
      </p:sp>
      <p:sp>
        <p:nvSpPr>
          <p:cNvPr id="2" name="Text Placeholder 1">
            <a:extLst>
              <a:ext uri="{FF2B5EF4-FFF2-40B4-BE49-F238E27FC236}">
                <a16:creationId xmlns:a16="http://schemas.microsoft.com/office/drawing/2014/main" id="{6321893E-4304-BBDB-15E0-CB3364976AE8}"/>
              </a:ext>
            </a:extLst>
          </p:cNvPr>
          <p:cNvSpPr>
            <a:spLocks noGrp="1"/>
          </p:cNvSpPr>
          <p:nvPr>
            <p:ph type="body" sz="quarter" idx="10"/>
          </p:nvPr>
        </p:nvSpPr>
        <p:spPr/>
        <p:txBody>
          <a:bodyPr/>
          <a:lstStyle/>
          <a:p>
            <a:pPr marL="304165" indent="-304165"/>
            <a:r>
              <a:rPr lang="en-US" b="0" dirty="0">
                <a:solidFill>
                  <a:srgbClr val="000000"/>
                </a:solidFill>
                <a:latin typeface="Calibri"/>
                <a:ea typeface="Calibri"/>
                <a:cs typeface="Calibri"/>
              </a:rPr>
              <a:t>The CDC cannot verify the compliance of documents produced by outside agencies and companies. If you have problems accessing them, please contact the vendor directly or file an accessibility report and mention the name of the file, so we can assist you.</a:t>
            </a:r>
          </a:p>
        </p:txBody>
      </p:sp>
    </p:spTree>
    <p:extLst>
      <p:ext uri="{BB962C8B-B14F-4D97-AF65-F5344CB8AC3E}">
        <p14:creationId xmlns:p14="http://schemas.microsoft.com/office/powerpoint/2010/main" val="6956403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8C9FF-3AA2-79A4-4227-14426F7DC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4DBFA1-7E10-02E6-EEFB-54ED5135A6AE}"/>
              </a:ext>
            </a:extLst>
          </p:cNvPr>
          <p:cNvSpPr>
            <a:spLocks noGrp="1"/>
          </p:cNvSpPr>
          <p:nvPr>
            <p:ph type="title"/>
          </p:nvPr>
        </p:nvSpPr>
        <p:spPr>
          <a:xfrm>
            <a:off x="566058" y="4019041"/>
            <a:ext cx="11059884" cy="1162051"/>
          </a:xfrm>
        </p:spPr>
        <p:txBody>
          <a:bodyPr lIns="91440" tIns="45720" rIns="91440" bIns="45720" anchor="b"/>
          <a:lstStyle/>
          <a:p>
            <a:pPr lvl="0"/>
            <a:r>
              <a:rPr lang="en-US" b="0">
                <a:ea typeface="Calibri" panose="020F0502020204030204" pitchFamily="34" charset="0"/>
                <a:cs typeface="Calibri" panose="020F0502020204030204" pitchFamily="34" charset="0"/>
              </a:rPr>
              <a:t>New 2026 Event Codes and Case Definition Changes</a:t>
            </a:r>
          </a:p>
        </p:txBody>
      </p:sp>
      <p:sp>
        <p:nvSpPr>
          <p:cNvPr id="3" name="Text Placeholder 2">
            <a:extLst>
              <a:ext uri="{FF2B5EF4-FFF2-40B4-BE49-F238E27FC236}">
                <a16:creationId xmlns:a16="http://schemas.microsoft.com/office/drawing/2014/main" id="{60169D12-1251-BFB7-7F44-3E08BFF24123}"/>
              </a:ext>
            </a:extLst>
          </p:cNvPr>
          <p:cNvSpPr>
            <a:spLocks noGrp="1"/>
          </p:cNvSpPr>
          <p:nvPr>
            <p:ph type="body" idx="1"/>
          </p:nvPr>
        </p:nvSpPr>
        <p:spPr/>
        <p:txBody>
          <a:bodyPr/>
          <a:lstStyle/>
          <a:p>
            <a:r>
              <a:rPr lang="en-US"/>
              <a:t>Keaton Hughes, MPH</a:t>
            </a:r>
          </a:p>
          <a:p>
            <a:r>
              <a:rPr lang="en-US"/>
              <a:t>Office of Public Health Data, Surveillance, and Technology </a:t>
            </a:r>
          </a:p>
        </p:txBody>
      </p:sp>
    </p:spTree>
    <p:extLst>
      <p:ext uri="{BB962C8B-B14F-4D97-AF65-F5344CB8AC3E}">
        <p14:creationId xmlns:p14="http://schemas.microsoft.com/office/powerpoint/2010/main" val="188374380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36796-8E4A-9506-D76B-93B49E0B645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420AC22-18F9-8C7C-9BFA-BF27265AA832}"/>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rmAutofit/>
          </a:bodyPr>
          <a:lstStyle/>
          <a:p>
            <a:pPr>
              <a:lnSpc>
                <a:spcPct val="164835"/>
              </a:lnSpc>
            </a:pPr>
            <a:r>
              <a:rPr lang="en-US"/>
              <a:t>Topics</a:t>
            </a:r>
            <a:endParaRPr lang="en-US">
              <a:highlight>
                <a:srgbClr val="FFFF00"/>
              </a:highlight>
            </a:endParaRPr>
          </a:p>
        </p:txBody>
      </p:sp>
      <p:sp>
        <p:nvSpPr>
          <p:cNvPr id="5" name="Content Placeholder 4">
            <a:extLst>
              <a:ext uri="{FF2B5EF4-FFF2-40B4-BE49-F238E27FC236}">
                <a16:creationId xmlns:a16="http://schemas.microsoft.com/office/drawing/2014/main" id="{263F1149-616F-2011-04AF-EEA93CC1E4E8}"/>
              </a:ext>
              <a:ext uri="{C183D7F6-B498-43B3-948B-1728B52AA6E4}">
                <adec:decorative xmlns:adec="http://schemas.microsoft.com/office/drawing/2017/decorative" val="1"/>
              </a:ext>
            </a:extLst>
          </p:cNvPr>
          <p:cNvSpPr>
            <a:spLocks noGrp="1"/>
          </p:cNvSpPr>
          <p:nvPr>
            <p:ph type="body" sz="quarter" idx="10"/>
          </p:nvPr>
        </p:nvSpPr>
        <p:spPr>
          <a:xfrm>
            <a:off x="609599" y="1502198"/>
            <a:ext cx="11734800" cy="4176467"/>
          </a:xfrm>
        </p:spPr>
        <p:txBody>
          <a:bodyPr/>
          <a:lstStyle/>
          <a:p>
            <a:r>
              <a:rPr lang="en-US" sz="2800" b="0">
                <a:ea typeface="Calibri" panose="020F0502020204030204" pitchFamily="34" charset="0"/>
                <a:cs typeface="Calibri" panose="020F0502020204030204" pitchFamily="34" charset="0"/>
              </a:rPr>
              <a:t>Changes based on the approved 2025 Council of State and Territorial Epidemiologists (CSTE) position statements </a:t>
            </a:r>
          </a:p>
          <a:p>
            <a:pPr lvl="1"/>
            <a:r>
              <a:rPr lang="en-US" sz="2533" b="0">
                <a:ea typeface="Calibri" panose="020F0502020204030204" pitchFamily="34" charset="0"/>
                <a:cs typeface="Calibri" panose="020F0502020204030204" pitchFamily="34" charset="0"/>
              </a:rPr>
              <a:t>New NNDSS diseases and conditions</a:t>
            </a:r>
          </a:p>
          <a:p>
            <a:pPr lvl="1"/>
            <a:r>
              <a:rPr lang="en-US" sz="2533" b="0">
                <a:ea typeface="Calibri" panose="020F0502020204030204" pitchFamily="34" charset="0"/>
                <a:cs typeface="Calibri" panose="020F0502020204030204" pitchFamily="34" charset="0"/>
              </a:rPr>
              <a:t>Conditions with revised surveillance case definitions </a:t>
            </a:r>
          </a:p>
          <a:p>
            <a:pPr lvl="1"/>
            <a:r>
              <a:rPr lang="en-US" sz="2533" b="0">
                <a:ea typeface="Calibri" panose="020F0502020204030204" pitchFamily="34" charset="0"/>
                <a:cs typeface="Calibri" panose="020F0502020204030204" pitchFamily="34" charset="0"/>
              </a:rPr>
              <a:t>Resources and reminders</a:t>
            </a:r>
          </a:p>
          <a:p>
            <a:pPr marL="0" lvl="0" indent="0">
              <a:buNone/>
            </a:pPr>
            <a:r>
              <a:rPr lang="en-US" sz="2800" b="0">
                <a:latin typeface=""/>
                <a:ea typeface="Calibri"/>
                <a:cs typeface="Calibri"/>
              </a:rPr>
              <a:t> </a:t>
            </a:r>
          </a:p>
          <a:p>
            <a:pPr marL="382905" lvl="1" indent="0">
              <a:buNone/>
            </a:pPr>
            <a:endParaRPr lang="en-US" sz="2800">
              <a:latin typeface=""/>
              <a:ea typeface="Calibri" panose="020F0502020204030204" pitchFamily="34" charset="0"/>
              <a:cs typeface="Calibri" panose="020F0502020204030204" pitchFamily="34" charset="0"/>
            </a:endParaRPr>
          </a:p>
          <a:p>
            <a:pPr marL="0" indent="0">
              <a:buNone/>
            </a:pPr>
            <a:endParaRPr lang="en-US" sz="2800">
              <a:latin typeface=""/>
            </a:endParaRPr>
          </a:p>
          <a:p>
            <a:pPr marL="0" indent="0">
              <a:lnSpc>
                <a:spcPct val="169230"/>
              </a:lnSpc>
              <a:buNone/>
            </a:pPr>
            <a:endParaRPr lang="en-US">
              <a:latin typeface=""/>
            </a:endParaRPr>
          </a:p>
        </p:txBody>
      </p:sp>
      <p:sp>
        <p:nvSpPr>
          <p:cNvPr id="2" name="Slide Number Placeholder 10">
            <a:extLst>
              <a:ext uri="{FF2B5EF4-FFF2-40B4-BE49-F238E27FC236}">
                <a16:creationId xmlns:a16="http://schemas.microsoft.com/office/drawing/2014/main" id="{3993331F-7F3C-D1C6-5EBE-3ADC517D347D}"/>
              </a:ext>
              <a:ext uri="{C183D7F6-B498-43B3-948B-1728B52AA6E4}">
                <adec:decorative xmlns:adec="http://schemas.microsoft.com/office/drawing/2017/decorative" val="1"/>
              </a:ext>
            </a:extLst>
          </p:cNvPr>
          <p:cNvSpPr txBox="1">
            <a:spLocks/>
          </p:cNvSpPr>
          <p:nvPr/>
        </p:nvSpPr>
        <p:spPr>
          <a:xfrm>
            <a:off x="11218342" y="6270264"/>
            <a:ext cx="496705" cy="311532"/>
          </a:xfrm>
          <a:prstGeom prst="rect">
            <a:avLst/>
          </a:prstGeom>
        </p:spPr>
        <p:txBody>
          <a:bodyPr/>
          <a:lstStyle>
            <a:defPPr>
              <a:defRPr lang="en-US"/>
            </a:defPPr>
            <a:lvl1pPr marL="0" algn="l" defTabSz="914400" rtl="0" eaLnBrk="1" latinLnBrk="0" hangingPunct="1">
              <a:defRPr sz="1800" kern="1200">
                <a:solidFill>
                  <a:srgbClr val="0F56DC"/>
                </a:solidFill>
                <a:latin typeface="Myriad Web Pro"/>
              </a:defRPr>
            </a:lvl1pPr>
            <a:lvl2pPr marL="457200" algn="l" defTabSz="914400" rtl="0" eaLnBrk="1" latinLnBrk="0" hangingPunct="1">
              <a:defRPr sz="1800" kern="1200">
                <a:solidFill>
                  <a:srgbClr val="0F56DC"/>
                </a:solidFill>
                <a:latin typeface="Myriad Web Pro"/>
              </a:defRPr>
            </a:lvl2pPr>
            <a:lvl3pPr marL="914400" algn="l" defTabSz="914400" rtl="0" eaLnBrk="1" latinLnBrk="0" hangingPunct="1">
              <a:defRPr sz="1800" kern="1200">
                <a:solidFill>
                  <a:srgbClr val="0F56DC"/>
                </a:solidFill>
                <a:latin typeface="Myriad Web Pro"/>
              </a:defRPr>
            </a:lvl3pPr>
            <a:lvl4pPr marL="1371600" algn="l" defTabSz="914400" rtl="0" eaLnBrk="1" latinLnBrk="0" hangingPunct="1">
              <a:defRPr sz="1800" kern="1200">
                <a:solidFill>
                  <a:srgbClr val="0F56DC"/>
                </a:solidFill>
                <a:latin typeface="Myriad Web Pro"/>
              </a:defRPr>
            </a:lvl4pPr>
            <a:lvl5pPr marL="1828800" algn="l" defTabSz="914400" rtl="0" eaLnBrk="1" latinLnBrk="0" hangingPunct="1">
              <a:defRPr sz="1800" kern="1200">
                <a:solidFill>
                  <a:srgbClr val="0F56DC"/>
                </a:solidFill>
                <a:latin typeface="Myriad Web Pro"/>
              </a:defRPr>
            </a:lvl5pPr>
            <a:lvl6pPr marL="2286000" algn="l" defTabSz="914400" rtl="0" eaLnBrk="1" latinLnBrk="0" hangingPunct="1">
              <a:defRPr sz="1800" kern="1200">
                <a:solidFill>
                  <a:srgbClr val="0F56DC"/>
                </a:solidFill>
                <a:latin typeface="Myriad Web Pro"/>
              </a:defRPr>
            </a:lvl6pPr>
            <a:lvl7pPr marL="2743200" algn="l" defTabSz="914400" rtl="0" eaLnBrk="1" latinLnBrk="0" hangingPunct="1">
              <a:defRPr sz="1800" kern="1200">
                <a:solidFill>
                  <a:srgbClr val="0F56DC"/>
                </a:solidFill>
                <a:latin typeface="Myriad Web Pro"/>
              </a:defRPr>
            </a:lvl7pPr>
            <a:lvl8pPr marL="3200400" algn="l" defTabSz="914400" rtl="0" eaLnBrk="1" latinLnBrk="0" hangingPunct="1">
              <a:defRPr sz="1800" kern="1200">
                <a:solidFill>
                  <a:srgbClr val="0F56DC"/>
                </a:solidFill>
                <a:latin typeface="Myriad Web Pro"/>
              </a:defRPr>
            </a:lvl8pPr>
            <a:lvl9pPr marL="3657600" algn="l" defTabSz="914400" rtl="0" eaLnBrk="1" latinLnBrk="0" hangingPunct="1">
              <a:defRPr sz="1800" kern="1200">
                <a:solidFill>
                  <a:srgbClr val="0F56DC"/>
                </a:solidFill>
                <a:latin typeface="Myriad Web Pro"/>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5</a:t>
            </a:fld>
            <a:endParaRPr lang="en-US" dirty="0">
              <a:latin typeface="Myriad Web Pro"/>
            </a:endParaRPr>
          </a:p>
        </p:txBody>
      </p:sp>
    </p:spTree>
    <p:extLst>
      <p:ext uri="{BB962C8B-B14F-4D97-AF65-F5344CB8AC3E}">
        <p14:creationId xmlns:p14="http://schemas.microsoft.com/office/powerpoint/2010/main" val="2979056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8E6FD-00AF-6ED4-15EB-2ADEDD1B2B5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79FC032-0585-F19F-6847-E334BDA8AE75}"/>
              </a:ext>
              <a:ext uri="{C183D7F6-B498-43B3-948B-1728B52AA6E4}">
                <adec:decorative xmlns:adec="http://schemas.microsoft.com/office/drawing/2017/decorative" val="0"/>
              </a:ext>
            </a:extLst>
          </p:cNvPr>
          <p:cNvSpPr>
            <a:spLocks noGrp="1"/>
          </p:cNvSpPr>
          <p:nvPr>
            <p:ph type="title"/>
          </p:nvPr>
        </p:nvSpPr>
        <p:spPr/>
        <p:txBody>
          <a:bodyPr vert="horz" lIns="121920" tIns="60960" rIns="121920" bIns="60960" rtlCol="0" anchor="b" anchorCtr="0">
            <a:normAutofit/>
          </a:bodyPr>
          <a:lstStyle/>
          <a:p>
            <a:pPr>
              <a:lnSpc>
                <a:spcPct val="164835"/>
              </a:lnSpc>
            </a:pPr>
            <a:r>
              <a:rPr lang="en-US" sz="3700">
                <a:latin typeface="Calibri"/>
                <a:ea typeface="Calibri"/>
                <a:cs typeface="Calibri"/>
              </a:rPr>
              <a:t>New conditions – </a:t>
            </a:r>
            <a:r>
              <a:rPr lang="en-US" sz="3700" i="1">
                <a:latin typeface="Calibri"/>
                <a:ea typeface="Calibri"/>
                <a:cs typeface="Calibri"/>
              </a:rPr>
              <a:t>MMWR</a:t>
            </a:r>
            <a:r>
              <a:rPr lang="en-US" sz="3700" b="0" baseline="30000">
                <a:latin typeface="Calibri"/>
                <a:ea typeface="Calibri"/>
                <a:cs typeface="Calibri"/>
              </a:rPr>
              <a:t>†</a:t>
            </a:r>
            <a:r>
              <a:rPr lang="en-US" sz="3700">
                <a:latin typeface="Calibri"/>
                <a:ea typeface="Calibri"/>
                <a:cs typeface="Calibri"/>
              </a:rPr>
              <a:t> year 2026</a:t>
            </a:r>
            <a:endParaRPr lang="en-US" sz="3700">
              <a:highlight>
                <a:srgbClr val="FFFF00"/>
              </a:highlight>
              <a:latin typeface="Calibri"/>
              <a:ea typeface="Calibri"/>
              <a:cs typeface="Calibri"/>
            </a:endParaRPr>
          </a:p>
        </p:txBody>
      </p:sp>
      <p:sp>
        <p:nvSpPr>
          <p:cNvPr id="5" name="Content Placeholder 4" descr="The table lists the new conditions for 2026, indicating whether they are nationally notifiable and providing the associated event codes to support case data submissions to the CDC.">
            <a:extLst>
              <a:ext uri="{FF2B5EF4-FFF2-40B4-BE49-F238E27FC236}">
                <a16:creationId xmlns:a16="http://schemas.microsoft.com/office/drawing/2014/main" id="{EF30E300-D4B4-6F68-BAEF-F659A90451B1}"/>
              </a:ext>
              <a:ext uri="{C183D7F6-B498-43B3-948B-1728B52AA6E4}">
                <adec:decorative xmlns:adec="http://schemas.microsoft.com/office/drawing/2017/decorative" val="0"/>
              </a:ext>
            </a:extLst>
          </p:cNvPr>
          <p:cNvSpPr>
            <a:spLocks noGrp="1"/>
          </p:cNvSpPr>
          <p:nvPr>
            <p:ph type="body" sz="quarter" idx="10"/>
          </p:nvPr>
        </p:nvSpPr>
        <p:spPr>
          <a:xfrm>
            <a:off x="609599" y="1502198"/>
            <a:ext cx="11734800" cy="4176467"/>
          </a:xfrm>
        </p:spPr>
        <p:txBody>
          <a:bodyPr/>
          <a:lstStyle/>
          <a:p>
            <a:pPr marL="382905" lvl="1" indent="0">
              <a:buNone/>
            </a:pPr>
            <a:endParaRPr lang="en-US" sz="2800" dirty="0">
              <a:latin typeface=""/>
              <a:ea typeface="Calibri" panose="020F0502020204030204" pitchFamily="34" charset="0"/>
              <a:cs typeface="Calibri" panose="020F0502020204030204" pitchFamily="34" charset="0"/>
            </a:endParaRPr>
          </a:p>
          <a:p>
            <a:pPr marL="0" indent="0">
              <a:buNone/>
            </a:pPr>
            <a:endParaRPr lang="en-US" sz="2800" dirty="0">
              <a:latin typeface=""/>
            </a:endParaRPr>
          </a:p>
          <a:p>
            <a:pPr marL="0" indent="0">
              <a:lnSpc>
                <a:spcPct val="169230"/>
              </a:lnSpc>
              <a:buNone/>
            </a:pPr>
            <a:endParaRPr lang="en-US" dirty="0">
              <a:latin typeface=""/>
            </a:endParaRPr>
          </a:p>
        </p:txBody>
      </p:sp>
      <p:graphicFrame>
        <p:nvGraphicFramePr>
          <p:cNvPr id="2" name="Table 1" descr="The table lists the new conditions for 2026, indicating whether they are nationally notifiable and providing the associated event codes to support case data submissions to the CDC.">
            <a:extLst>
              <a:ext uri="{FF2B5EF4-FFF2-40B4-BE49-F238E27FC236}">
                <a16:creationId xmlns:a16="http://schemas.microsoft.com/office/drawing/2014/main" id="{BB313CD5-EC32-F339-C75B-541B07464593}"/>
              </a:ext>
            </a:extLst>
          </p:cNvPr>
          <p:cNvGraphicFramePr>
            <a:graphicFrameLocks noGrp="1"/>
          </p:cNvGraphicFramePr>
          <p:nvPr>
            <p:extLst>
              <p:ext uri="{D42A27DB-BD31-4B8C-83A1-F6EECF244321}">
                <p14:modId xmlns:p14="http://schemas.microsoft.com/office/powerpoint/2010/main" val="3307474391"/>
              </p:ext>
            </p:extLst>
          </p:nvPr>
        </p:nvGraphicFramePr>
        <p:xfrm>
          <a:off x="838200" y="1827213"/>
          <a:ext cx="10972800" cy="2918474"/>
        </p:xfrm>
        <a:graphic>
          <a:graphicData uri="http://schemas.openxmlformats.org/drawingml/2006/table">
            <a:tbl>
              <a:tblPr firstRow="1" bandRow="1">
                <a:tableStyleId>{5C22544A-7EE6-4342-B048-85BDC9FD1C3A}</a:tableStyleId>
              </a:tblPr>
              <a:tblGrid>
                <a:gridCol w="6069376">
                  <a:extLst>
                    <a:ext uri="{9D8B030D-6E8A-4147-A177-3AD203B41FA5}">
                      <a16:colId xmlns:a16="http://schemas.microsoft.com/office/drawing/2014/main" val="2438870804"/>
                    </a:ext>
                  </a:extLst>
                </a:gridCol>
                <a:gridCol w="3073706">
                  <a:extLst>
                    <a:ext uri="{9D8B030D-6E8A-4147-A177-3AD203B41FA5}">
                      <a16:colId xmlns:a16="http://schemas.microsoft.com/office/drawing/2014/main" val="2326938683"/>
                    </a:ext>
                  </a:extLst>
                </a:gridCol>
                <a:gridCol w="1829718">
                  <a:extLst>
                    <a:ext uri="{9D8B030D-6E8A-4147-A177-3AD203B41FA5}">
                      <a16:colId xmlns:a16="http://schemas.microsoft.com/office/drawing/2014/main" val="4210878934"/>
                    </a:ext>
                  </a:extLst>
                </a:gridCol>
              </a:tblGrid>
              <a:tr h="723914">
                <a:tc>
                  <a:txBody>
                    <a:bodyPr/>
                    <a:lstStyle/>
                    <a:p>
                      <a:r>
                        <a:rPr lang="en-US"/>
                        <a:t>Disease/Condition </a:t>
                      </a:r>
                    </a:p>
                  </a:txBody>
                  <a:tcPr/>
                </a:tc>
                <a:tc>
                  <a:txBody>
                    <a:bodyPr/>
                    <a:lstStyle/>
                    <a:p>
                      <a:r>
                        <a:rPr lang="en-US"/>
                        <a:t>Nationally Notifiable?</a:t>
                      </a:r>
                    </a:p>
                  </a:txBody>
                  <a:tcPr/>
                </a:tc>
                <a:tc>
                  <a:txBody>
                    <a:bodyPr/>
                    <a:lstStyle/>
                    <a:p>
                      <a:r>
                        <a:rPr lang="en-US"/>
                        <a:t>Event Code</a:t>
                      </a:r>
                    </a:p>
                  </a:txBody>
                  <a:tcPr/>
                </a:tc>
                <a:extLst>
                  <a:ext uri="{0D108BD9-81ED-4DB2-BD59-A6C34878D82A}">
                    <a16:rowId xmlns:a16="http://schemas.microsoft.com/office/drawing/2014/main" val="2411851400"/>
                  </a:ext>
                </a:extLst>
              </a:tr>
              <a:tr h="0">
                <a:tc>
                  <a:txBody>
                    <a:bodyPr/>
                    <a:lstStyle/>
                    <a:p>
                      <a:r>
                        <a:rPr lang="en-US" dirty="0"/>
                        <a:t>COVID-19-associated pediatric mo</a:t>
                      </a:r>
                      <a:r>
                        <a:rPr lang="en-US" sz="2400" kern="1200" dirty="0">
                          <a:solidFill>
                            <a:schemeClr val="dk1"/>
                          </a:solidFill>
                          <a:latin typeface="+mn-lt"/>
                          <a:ea typeface="+mn-ea"/>
                          <a:cs typeface="+mn-cs"/>
                        </a:rPr>
                        <a:t>rtality</a:t>
                      </a:r>
                      <a:r>
                        <a:rPr lang="en-US" sz="2400" kern="1200" noProof="0" dirty="0">
                          <a:solidFill>
                            <a:schemeClr val="dk1"/>
                          </a:solidFill>
                          <a:latin typeface="+mn-lt"/>
                          <a:ea typeface="+mn-ea"/>
                          <a:cs typeface="+mn-cs"/>
                        </a:rPr>
                        <a:t>*</a:t>
                      </a:r>
                      <a:r>
                        <a:rPr lang="en-US" sz="2400" kern="1200" dirty="0">
                          <a:solidFill>
                            <a:schemeClr val="dk1"/>
                          </a:solidFill>
                          <a:latin typeface="+mn-lt"/>
                          <a:ea typeface="+mn-ea"/>
                          <a:cs typeface="+mn-cs"/>
                        </a:rPr>
                        <a:t> </a:t>
                      </a:r>
                    </a:p>
                  </a:txBody>
                  <a:tcPr/>
                </a:tc>
                <a:tc>
                  <a:txBody>
                    <a:bodyPr/>
                    <a:lstStyle/>
                    <a:p>
                      <a:r>
                        <a:rPr lang="en-US"/>
                        <a:t>Yes</a:t>
                      </a:r>
                    </a:p>
                  </a:txBody>
                  <a:tcPr/>
                </a:tc>
                <a:tc>
                  <a:txBody>
                    <a:bodyPr/>
                    <a:lstStyle/>
                    <a:p>
                      <a:r>
                        <a:rPr lang="en-US"/>
                        <a:t>11069</a:t>
                      </a:r>
                    </a:p>
                  </a:txBody>
                  <a:tcPr/>
                </a:tc>
                <a:extLst>
                  <a:ext uri="{0D108BD9-81ED-4DB2-BD59-A6C34878D82A}">
                    <a16:rowId xmlns:a16="http://schemas.microsoft.com/office/drawing/2014/main" val="519893056"/>
                  </a:ext>
                </a:extLst>
              </a:tr>
              <a:tr h="0">
                <a:tc>
                  <a:txBody>
                    <a:bodyPr/>
                    <a:lstStyle/>
                    <a:p>
                      <a:r>
                        <a:rPr lang="en-US"/>
                        <a:t>Flea-borne typhu</a:t>
                      </a:r>
                      <a:r>
                        <a:rPr lang="en-US" sz="2400" kern="1200">
                          <a:solidFill>
                            <a:schemeClr val="dk1"/>
                          </a:solidFill>
                          <a:latin typeface="+mn-lt"/>
                          <a:ea typeface="+mn-ea"/>
                          <a:cs typeface="+mn-cs"/>
                        </a:rPr>
                        <a:t>s</a:t>
                      </a:r>
                      <a:r>
                        <a:rPr lang="en-US" sz="2400" kern="1200" noProof="0">
                          <a:solidFill>
                            <a:schemeClr val="dk1"/>
                          </a:solidFill>
                          <a:latin typeface="+mn-lt"/>
                          <a:ea typeface="+mn-ea"/>
                          <a:cs typeface="+mn-cs"/>
                        </a:rPr>
                        <a:t>*</a:t>
                      </a:r>
                      <a:r>
                        <a:rPr lang="en-US" sz="2400" kern="1200">
                          <a:solidFill>
                            <a:schemeClr val="dk1"/>
                          </a:solidFill>
                          <a:latin typeface="+mn-lt"/>
                          <a:ea typeface="+mn-ea"/>
                          <a:cs typeface="+mn-cs"/>
                        </a:rPr>
                        <a:t> </a:t>
                      </a:r>
                    </a:p>
                  </a:txBody>
                  <a:tcPr/>
                </a:tc>
                <a:tc>
                  <a:txBody>
                    <a:bodyPr/>
                    <a:lstStyle/>
                    <a:p>
                      <a:r>
                        <a:rPr lang="en-US"/>
                        <a:t>No</a:t>
                      </a:r>
                    </a:p>
                  </a:txBody>
                  <a:tcPr/>
                </a:tc>
                <a:tc>
                  <a:txBody>
                    <a:bodyPr/>
                    <a:lstStyle/>
                    <a:p>
                      <a:r>
                        <a:rPr lang="en-US"/>
                        <a:t>10260</a:t>
                      </a:r>
                    </a:p>
                  </a:txBody>
                  <a:tcPr/>
                </a:tc>
                <a:extLst>
                  <a:ext uri="{0D108BD9-81ED-4DB2-BD59-A6C34878D82A}">
                    <a16:rowId xmlns:a16="http://schemas.microsoft.com/office/drawing/2014/main" val="3108683181"/>
                  </a:ext>
                </a:extLst>
              </a:tr>
              <a:tr h="0">
                <a:tc>
                  <a:txBody>
                    <a:bodyPr/>
                    <a:lstStyle/>
                    <a:p>
                      <a:r>
                        <a:rPr lang="sv-SE"/>
                        <a:t>Soft Tick Relapsing Fever (STRF)</a:t>
                      </a:r>
                      <a:endParaRPr lang="en-US"/>
                    </a:p>
                  </a:txBody>
                  <a:tcPr/>
                </a:tc>
                <a:tc>
                  <a:txBody>
                    <a:bodyPr/>
                    <a:lstStyle/>
                    <a:p>
                      <a:r>
                        <a:rPr lang="en-US"/>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N/A</a:t>
                      </a:r>
                    </a:p>
                  </a:txBody>
                  <a:tcPr/>
                </a:tc>
                <a:extLst>
                  <a:ext uri="{0D108BD9-81ED-4DB2-BD59-A6C34878D82A}">
                    <a16:rowId xmlns:a16="http://schemas.microsoft.com/office/drawing/2014/main" val="213863548"/>
                  </a:ext>
                </a:extLst>
              </a:tr>
              <a:tr h="0">
                <a:tc>
                  <a:txBody>
                    <a:bodyPr/>
                    <a:lstStyle/>
                    <a:p>
                      <a:r>
                        <a:rPr lang="en-US"/>
                        <a:t>Soil-transmitted helminth infections (ascariasis, tri</a:t>
                      </a:r>
                      <a:r>
                        <a:rPr lang="en-US" sz="2400" kern="1200">
                          <a:solidFill>
                            <a:schemeClr val="dk1"/>
                          </a:solidFill>
                          <a:latin typeface="+mn-lt"/>
                          <a:ea typeface="+mn-ea"/>
                          <a:cs typeface="+mn-cs"/>
                        </a:rPr>
                        <a:t>churiasis, and intestinal hookworm disease)</a:t>
                      </a:r>
                      <a:r>
                        <a:rPr lang="en-US" sz="2400" kern="1200" noProof="0">
                          <a:solidFill>
                            <a:schemeClr val="dk1"/>
                          </a:solidFill>
                          <a:latin typeface="+mn-lt"/>
                          <a:ea typeface="+mn-ea"/>
                          <a:cs typeface="+mn-cs"/>
                        </a:rPr>
                        <a:t>*</a:t>
                      </a:r>
                      <a:endParaRPr lang="en-US" sz="2400" kern="1200">
                        <a:solidFill>
                          <a:schemeClr val="dk1"/>
                        </a:solidFill>
                        <a:latin typeface="+mn-lt"/>
                        <a:ea typeface="+mn-ea"/>
                        <a:cs typeface="+mn-cs"/>
                      </a:endParaRPr>
                    </a:p>
                  </a:txBody>
                  <a:tcPr/>
                </a:tc>
                <a:tc>
                  <a:txBody>
                    <a:bodyPr/>
                    <a:lstStyle/>
                    <a:p>
                      <a:r>
                        <a:rPr lang="en-US"/>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12039</a:t>
                      </a:r>
                    </a:p>
                  </a:txBody>
                  <a:tcPr/>
                </a:tc>
                <a:extLst>
                  <a:ext uri="{0D108BD9-81ED-4DB2-BD59-A6C34878D82A}">
                    <a16:rowId xmlns:a16="http://schemas.microsoft.com/office/drawing/2014/main" val="243418642"/>
                  </a:ext>
                </a:extLst>
              </a:tr>
            </a:tbl>
          </a:graphicData>
        </a:graphic>
      </p:graphicFrame>
      <p:sp>
        <p:nvSpPr>
          <p:cNvPr id="4" name="TextBox 3">
            <a:extLst>
              <a:ext uri="{FF2B5EF4-FFF2-40B4-BE49-F238E27FC236}">
                <a16:creationId xmlns:a16="http://schemas.microsoft.com/office/drawing/2014/main" id="{A1D6CC8B-B3B1-16E3-851D-42D9860DEC17}"/>
              </a:ext>
            </a:extLst>
          </p:cNvPr>
          <p:cNvSpPr txBox="1"/>
          <p:nvPr/>
        </p:nvSpPr>
        <p:spPr>
          <a:xfrm>
            <a:off x="7633252" y="4729376"/>
            <a:ext cx="4558748" cy="584775"/>
          </a:xfrm>
          <a:prstGeom prst="rect">
            <a:avLst/>
          </a:prstGeom>
          <a:noFill/>
        </p:spPr>
        <p:txBody>
          <a:bodyPr wrap="square" rtlCol="0">
            <a:spAutoFit/>
          </a:bodyPr>
          <a:lstStyle/>
          <a:p>
            <a:r>
              <a:rPr lang="en-US" sz="1400" dirty="0">
                <a:solidFill>
                  <a:srgbClr val="000000"/>
                </a:solidFill>
                <a:ea typeface="Calibri"/>
                <a:cs typeface="Calibri"/>
                <a:hlinkClick r:id="rId3" action="ppaction://hlinksldjump"/>
              </a:rPr>
              <a:t>Section 508 alternative text version available on slide 25</a:t>
            </a:r>
            <a:endParaRPr lang="en-US" sz="1400" dirty="0">
              <a:solidFill>
                <a:srgbClr val="000000"/>
              </a:solidFill>
              <a:ea typeface="Calibri"/>
              <a:cs typeface="Calibri"/>
            </a:endParaRPr>
          </a:p>
          <a:p>
            <a:endParaRPr lang="en-US" dirty="0">
              <a:solidFill>
                <a:srgbClr val="000000"/>
              </a:solidFill>
              <a:latin typeface="Calibri" panose="020F0502020204030204" pitchFamily="34" charset="0"/>
            </a:endParaRPr>
          </a:p>
        </p:txBody>
      </p:sp>
      <p:sp>
        <p:nvSpPr>
          <p:cNvPr id="3" name="Content Placeholder 4">
            <a:extLst>
              <a:ext uri="{FF2B5EF4-FFF2-40B4-BE49-F238E27FC236}">
                <a16:creationId xmlns:a16="http://schemas.microsoft.com/office/drawing/2014/main" id="{843F46C2-B076-E461-1A42-D083540142C9}"/>
              </a:ext>
            </a:extLst>
          </p:cNvPr>
          <p:cNvSpPr txBox="1">
            <a:spLocks/>
          </p:cNvSpPr>
          <p:nvPr/>
        </p:nvSpPr>
        <p:spPr>
          <a:xfrm>
            <a:off x="609600" y="5648818"/>
            <a:ext cx="10972800" cy="934543"/>
          </a:xfrm>
          <a:prstGeom prst="rect">
            <a:avLst/>
          </a:prstGeom>
        </p:spPr>
        <p:txBody>
          <a:bodyPr vert="horz" lIns="91440" tIns="45720" rIns="91440" bIns="45720" rtlCol="0" anchor="t">
            <a:normAutofit/>
          </a:bodyPr>
          <a:lstStyle>
            <a:lvl1pPr marL="304776" indent="-304776" algn="l" defTabSz="914377" rtl="0" eaLnBrk="1" latinLnBrk="0" hangingPunct="1">
              <a:lnSpc>
                <a:spcPts val="2933"/>
              </a:lnSpc>
              <a:spcBef>
                <a:spcPts val="1000"/>
              </a:spcBef>
              <a:buClr>
                <a:srgbClr val="003BC0"/>
              </a:buClr>
              <a:buFont typeface="Arial" panose="020B0604020202020204" pitchFamily="34" charset="0"/>
              <a:buChar char="•"/>
              <a:defRPr sz="2667" b="1" kern="1200">
                <a:solidFill>
                  <a:srgbClr val="1D1D1D"/>
                </a:solidFill>
                <a:latin typeface="+mn-lt"/>
                <a:ea typeface="+mn-ea"/>
                <a:cs typeface="+mn-cs"/>
              </a:defRPr>
            </a:lvl1pPr>
            <a:lvl2pPr marL="609555" indent="-226468" algn="l" defTabSz="914377" rtl="0" eaLnBrk="1" latinLnBrk="0" hangingPunct="1">
              <a:lnSpc>
                <a:spcPts val="2667"/>
              </a:lnSpc>
              <a:spcBef>
                <a:spcPts val="500"/>
              </a:spcBef>
              <a:buClr>
                <a:srgbClr val="005761"/>
              </a:buClr>
              <a:buFont typeface="Arial" panose="020B0604020202020204" pitchFamily="34" charset="0"/>
              <a:buChar char="-"/>
              <a:tabLst>
                <a:tab pos="533360" algn="l"/>
              </a:tabLst>
              <a:defRPr sz="2400" kern="1200">
                <a:solidFill>
                  <a:srgbClr val="1D1D1D"/>
                </a:solidFill>
                <a:latin typeface="+mn-lt"/>
                <a:ea typeface="+mn-ea"/>
                <a:cs typeface="+mn-cs"/>
              </a:defRPr>
            </a:lvl2pPr>
            <a:lvl3pPr marL="1142971" indent="-228594" algn="l" defTabSz="914377" rtl="0" eaLnBrk="1" latinLnBrk="0" hangingPunct="1">
              <a:lnSpc>
                <a:spcPts val="2667"/>
              </a:lnSpc>
              <a:spcBef>
                <a:spcPts val="500"/>
              </a:spcBef>
              <a:buClr>
                <a:srgbClr val="5A5A5A"/>
              </a:buClr>
              <a:buFont typeface="Arial" panose="020B0604020202020204" pitchFamily="34" charset="0"/>
              <a:buChar char="•"/>
              <a:defRPr sz="2667" kern="1200">
                <a:solidFill>
                  <a:srgbClr val="1D1D1D"/>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667" kern="1200">
                <a:solidFill>
                  <a:srgbClr val="1D1D1D"/>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667" kern="1200">
                <a:solidFill>
                  <a:srgbClr val="1D1D1D"/>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165" lvl="1" indent="0">
              <a:lnSpc>
                <a:spcPct val="100000"/>
              </a:lnSpc>
              <a:buNone/>
            </a:pPr>
            <a:r>
              <a:rPr lang="en-US" sz="1600" b="0" dirty="0">
                <a:latin typeface="Calibri"/>
                <a:ea typeface="Calibri"/>
                <a:cs typeface="Calibri"/>
              </a:rPr>
              <a:t>*CDC is seeking approval from the Office of Management and Budget (OMB) under the Paperwork Reduction Act (PRA) to receive case notifications for </a:t>
            </a:r>
            <a:r>
              <a:rPr lang="en-US" sz="1600" dirty="0">
                <a:latin typeface="Calibri"/>
                <a:ea typeface="Calibri"/>
                <a:cs typeface="Calibri"/>
              </a:rPr>
              <a:t>these</a:t>
            </a:r>
            <a:r>
              <a:rPr lang="en-US" sz="1600" b="0" dirty="0">
                <a:latin typeface="Calibri"/>
                <a:ea typeface="Calibri"/>
                <a:cs typeface="Calibri"/>
              </a:rPr>
              <a:t> </a:t>
            </a:r>
            <a:r>
              <a:rPr lang="en-US" sz="1600" dirty="0">
                <a:latin typeface="Calibri"/>
                <a:ea typeface="Calibri"/>
                <a:cs typeface="Calibri"/>
              </a:rPr>
              <a:t>conditions</a:t>
            </a:r>
            <a:r>
              <a:rPr lang="en-US" sz="1600" b="0" dirty="0">
                <a:latin typeface="Calibri"/>
                <a:ea typeface="Calibri"/>
                <a:cs typeface="Calibri"/>
              </a:rPr>
              <a:t>.</a:t>
            </a:r>
            <a:endParaRPr lang="en-US" dirty="0">
              <a:latin typeface="Calibri"/>
              <a:ea typeface="Calibri"/>
              <a:cs typeface="Calibri"/>
            </a:endParaRPr>
          </a:p>
          <a:p>
            <a:pPr marL="304165" lvl="1" indent="0">
              <a:lnSpc>
                <a:spcPct val="100000"/>
              </a:lnSpc>
              <a:buNone/>
            </a:pPr>
            <a:r>
              <a:rPr lang="en-US" sz="1600" baseline="30000" dirty="0"/>
              <a:t>†</a:t>
            </a:r>
            <a:r>
              <a:rPr lang="en-US" sz="1600" b="0" i="1" dirty="0">
                <a:latin typeface="Calibri"/>
                <a:ea typeface="Calibri"/>
                <a:cs typeface="Calibri"/>
              </a:rPr>
              <a:t>Morbidity and Mortality Weekly Report </a:t>
            </a:r>
            <a:r>
              <a:rPr lang="en-US" sz="1600" b="0" dirty="0">
                <a:latin typeface="Calibri"/>
                <a:ea typeface="Calibri"/>
                <a:cs typeface="Calibri"/>
              </a:rPr>
              <a:t>– refer to </a:t>
            </a:r>
            <a:r>
              <a:rPr lang="en-US" sz="1600" b="0" dirty="0">
                <a:latin typeface="Calibri"/>
                <a:ea typeface="Calibri"/>
                <a:cs typeface="Calibri"/>
                <a:hlinkClick r:id="rId4"/>
              </a:rPr>
              <a:t>MMWR Weeks Calendar</a:t>
            </a:r>
            <a:r>
              <a:rPr lang="en-US" sz="1600" b="0" dirty="0">
                <a:latin typeface="Calibri"/>
                <a:ea typeface="Calibri"/>
                <a:cs typeface="Calibri"/>
              </a:rPr>
              <a:t>.</a:t>
            </a:r>
            <a:endParaRPr lang="en-US" sz="1600" dirty="0">
              <a:latin typeface="Calibri"/>
              <a:ea typeface="Calibri"/>
              <a:cs typeface="Calibri"/>
            </a:endParaRPr>
          </a:p>
        </p:txBody>
      </p:sp>
      <p:sp>
        <p:nvSpPr>
          <p:cNvPr id="6" name="Slide Number Placeholder 10">
            <a:extLst>
              <a:ext uri="{FF2B5EF4-FFF2-40B4-BE49-F238E27FC236}">
                <a16:creationId xmlns:a16="http://schemas.microsoft.com/office/drawing/2014/main" id="{DD6890CC-DDC3-F979-01F6-0D3EAF3E048B}"/>
              </a:ext>
              <a:ext uri="{C183D7F6-B498-43B3-948B-1728B52AA6E4}">
                <adec:decorative xmlns:adec="http://schemas.microsoft.com/office/drawing/2017/decorative" val="0"/>
              </a:ext>
            </a:extLst>
          </p:cNvPr>
          <p:cNvSpPr txBox="1">
            <a:spLocks/>
          </p:cNvSpPr>
          <p:nvPr/>
        </p:nvSpPr>
        <p:spPr>
          <a:xfrm>
            <a:off x="11218342" y="6270264"/>
            <a:ext cx="496705" cy="311532"/>
          </a:xfrm>
          <a:prstGeom prst="rect">
            <a:avLst/>
          </a:prstGeom>
        </p:spPr>
        <p:txBody>
          <a:bodyPr/>
          <a:lstStyle>
            <a:defPPr>
              <a:defRPr lang="en-US"/>
            </a:defPPr>
            <a:lvl1pPr marL="0" algn="l" defTabSz="914400" rtl="0" eaLnBrk="1" latinLnBrk="0" hangingPunct="1">
              <a:defRPr sz="1800" kern="1200">
                <a:solidFill>
                  <a:srgbClr val="0F56DC"/>
                </a:solidFill>
                <a:latin typeface="Myriad Web Pro"/>
              </a:defRPr>
            </a:lvl1pPr>
            <a:lvl2pPr marL="457200" algn="l" defTabSz="914400" rtl="0" eaLnBrk="1" latinLnBrk="0" hangingPunct="1">
              <a:defRPr sz="1800" kern="1200">
                <a:solidFill>
                  <a:srgbClr val="0F56DC"/>
                </a:solidFill>
                <a:latin typeface="Myriad Web Pro"/>
              </a:defRPr>
            </a:lvl2pPr>
            <a:lvl3pPr marL="914400" algn="l" defTabSz="914400" rtl="0" eaLnBrk="1" latinLnBrk="0" hangingPunct="1">
              <a:defRPr sz="1800" kern="1200">
                <a:solidFill>
                  <a:srgbClr val="0F56DC"/>
                </a:solidFill>
                <a:latin typeface="Myriad Web Pro"/>
              </a:defRPr>
            </a:lvl3pPr>
            <a:lvl4pPr marL="1371600" algn="l" defTabSz="914400" rtl="0" eaLnBrk="1" latinLnBrk="0" hangingPunct="1">
              <a:defRPr sz="1800" kern="1200">
                <a:solidFill>
                  <a:srgbClr val="0F56DC"/>
                </a:solidFill>
                <a:latin typeface="Myriad Web Pro"/>
              </a:defRPr>
            </a:lvl4pPr>
            <a:lvl5pPr marL="1828800" algn="l" defTabSz="914400" rtl="0" eaLnBrk="1" latinLnBrk="0" hangingPunct="1">
              <a:defRPr sz="1800" kern="1200">
                <a:solidFill>
                  <a:srgbClr val="0F56DC"/>
                </a:solidFill>
                <a:latin typeface="Myriad Web Pro"/>
              </a:defRPr>
            </a:lvl5pPr>
            <a:lvl6pPr marL="2286000" algn="l" defTabSz="914400" rtl="0" eaLnBrk="1" latinLnBrk="0" hangingPunct="1">
              <a:defRPr sz="1800" kern="1200">
                <a:solidFill>
                  <a:srgbClr val="0F56DC"/>
                </a:solidFill>
                <a:latin typeface="Myriad Web Pro"/>
              </a:defRPr>
            </a:lvl6pPr>
            <a:lvl7pPr marL="2743200" algn="l" defTabSz="914400" rtl="0" eaLnBrk="1" latinLnBrk="0" hangingPunct="1">
              <a:defRPr sz="1800" kern="1200">
                <a:solidFill>
                  <a:srgbClr val="0F56DC"/>
                </a:solidFill>
                <a:latin typeface="Myriad Web Pro"/>
              </a:defRPr>
            </a:lvl7pPr>
            <a:lvl8pPr marL="3200400" algn="l" defTabSz="914400" rtl="0" eaLnBrk="1" latinLnBrk="0" hangingPunct="1">
              <a:defRPr sz="1800" kern="1200">
                <a:solidFill>
                  <a:srgbClr val="0F56DC"/>
                </a:solidFill>
                <a:latin typeface="Myriad Web Pro"/>
              </a:defRPr>
            </a:lvl8pPr>
            <a:lvl9pPr marL="3657600" algn="l" defTabSz="914400" rtl="0" eaLnBrk="1" latinLnBrk="0" hangingPunct="1">
              <a:defRPr sz="1800" kern="1200">
                <a:solidFill>
                  <a:srgbClr val="0F56DC"/>
                </a:solidFill>
                <a:latin typeface="Myriad Web Pro"/>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6</a:t>
            </a:fld>
            <a:endParaRPr lang="en-US" dirty="0">
              <a:latin typeface="Myriad Web Pro"/>
            </a:endParaRPr>
          </a:p>
        </p:txBody>
      </p:sp>
    </p:spTree>
    <p:extLst>
      <p:ext uri="{BB962C8B-B14F-4D97-AF65-F5344CB8AC3E}">
        <p14:creationId xmlns:p14="http://schemas.microsoft.com/office/powerpoint/2010/main" val="802943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92EA8-1406-2486-C249-8D2A13E0A9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39C0B5D-04A8-C5C0-F257-FB4801FF8EF6}"/>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rmAutofit/>
          </a:bodyPr>
          <a:lstStyle/>
          <a:p>
            <a:pPr>
              <a:lnSpc>
                <a:spcPct val="164835"/>
              </a:lnSpc>
            </a:pPr>
            <a:r>
              <a:rPr lang="en-US"/>
              <a:t>COVID-19-associated pediatric mortality </a:t>
            </a:r>
            <a:endParaRPr lang="en-US">
              <a:highlight>
                <a:srgbClr val="FFFF00"/>
              </a:highlight>
            </a:endParaRPr>
          </a:p>
        </p:txBody>
      </p:sp>
      <p:sp>
        <p:nvSpPr>
          <p:cNvPr id="5" name="Content Placeholder 4">
            <a:extLst>
              <a:ext uri="{FF2B5EF4-FFF2-40B4-BE49-F238E27FC236}">
                <a16:creationId xmlns:a16="http://schemas.microsoft.com/office/drawing/2014/main" id="{2CEEA0C9-8CE1-E85E-7224-4D808ECCD767}"/>
              </a:ext>
              <a:ext uri="{C183D7F6-B498-43B3-948B-1728B52AA6E4}">
                <adec:decorative xmlns:adec="http://schemas.microsoft.com/office/drawing/2017/decorative" val="1"/>
              </a:ext>
            </a:extLst>
          </p:cNvPr>
          <p:cNvSpPr>
            <a:spLocks noGrp="1"/>
          </p:cNvSpPr>
          <p:nvPr>
            <p:ph type="body" sz="quarter" idx="10"/>
          </p:nvPr>
        </p:nvSpPr>
        <p:spPr>
          <a:xfrm>
            <a:off x="609599" y="1502198"/>
            <a:ext cx="11420214" cy="4176467"/>
          </a:xfrm>
        </p:spPr>
        <p:txBody>
          <a:bodyPr/>
          <a:lstStyle/>
          <a:p>
            <a:pPr marL="304165" indent="-304165"/>
            <a:r>
              <a:rPr lang="en-US" sz="2650" b="0" dirty="0">
                <a:solidFill>
                  <a:schemeClr val="accent2"/>
                </a:solidFill>
                <a:latin typeface="Calibri"/>
                <a:ea typeface="Calibri"/>
                <a:cs typeface="Calibri"/>
              </a:rPr>
              <a:t>Event Code</a:t>
            </a:r>
            <a:r>
              <a:rPr lang="en-US" sz="2650" b="0" dirty="0">
                <a:latin typeface="Calibri"/>
                <a:ea typeface="Calibri"/>
                <a:cs typeface="Calibri"/>
              </a:rPr>
              <a:t> </a:t>
            </a:r>
            <a:r>
              <a:rPr lang="en-US" sz="2650" dirty="0">
                <a:latin typeface="Calibri"/>
                <a:ea typeface="Calibri"/>
                <a:cs typeface="Calibri"/>
              </a:rPr>
              <a:t>11069</a:t>
            </a:r>
          </a:p>
          <a:p>
            <a:pPr marL="304165" indent="-304165"/>
            <a:r>
              <a:rPr lang="en-US" sz="2650" b="0" dirty="0">
                <a:solidFill>
                  <a:schemeClr val="accent2"/>
                </a:solidFill>
                <a:latin typeface="Calibri"/>
                <a:ea typeface="Calibri"/>
                <a:cs typeface="Calibri"/>
              </a:rPr>
              <a:t>Case definition</a:t>
            </a:r>
            <a:r>
              <a:rPr lang="en-US" sz="2650" b="0" dirty="0">
                <a:latin typeface="Calibri"/>
                <a:ea typeface="Calibri"/>
                <a:cs typeface="Calibri"/>
              </a:rPr>
              <a:t>: </a:t>
            </a:r>
            <a:r>
              <a:rPr lang="en-US" sz="2650" b="0" dirty="0">
                <a:latin typeface="Calibri"/>
                <a:ea typeface="Calibri"/>
                <a:cs typeface="Calibri"/>
                <a:hlinkClick r:id="rId3"/>
              </a:rPr>
              <a:t>CSTE PS 25-ID-03</a:t>
            </a:r>
            <a:endParaRPr lang="en-US" sz="2650" b="0" dirty="0">
              <a:latin typeface="Calibri"/>
              <a:ea typeface="Calibri"/>
              <a:cs typeface="Calibri"/>
            </a:endParaRPr>
          </a:p>
          <a:p>
            <a:pPr marL="608965" lvl="1" indent="-226060"/>
            <a:r>
              <a:rPr lang="en-US" b="1" dirty="0">
                <a:latin typeface="Calibri"/>
                <a:ea typeface="Calibri"/>
                <a:cs typeface="Calibri"/>
              </a:rPr>
              <a:t>Establishes standardized surveillance case definition for COVID-19-associated pediatric mortality</a:t>
            </a:r>
          </a:p>
          <a:p>
            <a:pPr marL="608965" lvl="1" indent="-226060"/>
            <a:r>
              <a:rPr lang="en-US" b="1" dirty="0">
                <a:latin typeface="Calibri"/>
                <a:ea typeface="Calibri"/>
                <a:cs typeface="Calibri"/>
              </a:rPr>
              <a:t>Adds COVID-19-associated pediatric mortality to the national notifiable condition list (NNCL)</a:t>
            </a:r>
          </a:p>
          <a:p>
            <a:pPr marL="304165" indent="-304165"/>
            <a:r>
              <a:rPr lang="en-US" sz="2650" b="0" dirty="0">
                <a:solidFill>
                  <a:schemeClr val="accent2"/>
                </a:solidFill>
                <a:latin typeface="Calibri"/>
                <a:ea typeface="Calibri"/>
                <a:cs typeface="Calibri"/>
              </a:rPr>
              <a:t>Notification timeframe: </a:t>
            </a:r>
            <a:r>
              <a:rPr lang="en-US" sz="2650" b="0" dirty="0">
                <a:latin typeface="Calibri"/>
                <a:ea typeface="Calibri"/>
                <a:cs typeface="Calibri"/>
              </a:rPr>
              <a:t>routine</a:t>
            </a:r>
          </a:p>
          <a:p>
            <a:pPr marL="304165" indent="-304165"/>
            <a:r>
              <a:rPr lang="en-US" sz="2650" b="0" dirty="0">
                <a:solidFill>
                  <a:schemeClr val="accent2"/>
                </a:solidFill>
                <a:latin typeface="Calibri"/>
                <a:ea typeface="Calibri"/>
                <a:cs typeface="Calibri"/>
              </a:rPr>
              <a:t>Submission options: </a:t>
            </a:r>
          </a:p>
          <a:p>
            <a:pPr marL="608965" lvl="1" indent="-226060"/>
            <a:r>
              <a:rPr lang="en-US" dirty="0">
                <a:latin typeface="Calibri"/>
                <a:ea typeface="Calibri"/>
                <a:cs typeface="Calibri"/>
              </a:rPr>
              <a:t>CDC’s Coronavirus and Other Respiratory Viruses Division (CORVD) will share additional information in the upcoming weeks</a:t>
            </a:r>
          </a:p>
          <a:p>
            <a:pPr marL="304165" indent="-304165"/>
            <a:r>
              <a:rPr lang="en-US" sz="2650" b="0" dirty="0">
                <a:solidFill>
                  <a:schemeClr val="accent2"/>
                </a:solidFill>
                <a:latin typeface="Calibri"/>
                <a:ea typeface="Calibri"/>
                <a:cs typeface="Calibri"/>
              </a:rPr>
              <a:t>NNDSS publication case classification </a:t>
            </a:r>
          </a:p>
          <a:p>
            <a:pPr marL="608965" lvl="1" indent="-226060"/>
            <a:r>
              <a:rPr lang="en-US" dirty="0">
                <a:latin typeface="Calibri"/>
                <a:ea typeface="Calibri"/>
                <a:cs typeface="Calibri"/>
              </a:rPr>
              <a:t>Confirmed; weekly and annual tables</a:t>
            </a:r>
          </a:p>
        </p:txBody>
      </p:sp>
      <p:sp>
        <p:nvSpPr>
          <p:cNvPr id="2" name="Slide Number Placeholder 10">
            <a:extLst>
              <a:ext uri="{FF2B5EF4-FFF2-40B4-BE49-F238E27FC236}">
                <a16:creationId xmlns:a16="http://schemas.microsoft.com/office/drawing/2014/main" id="{B1F2D630-1D36-B8CB-2412-A494943D4C9D}"/>
              </a:ext>
              <a:ext uri="{C183D7F6-B498-43B3-948B-1728B52AA6E4}">
                <adec:decorative xmlns:adec="http://schemas.microsoft.com/office/drawing/2017/decorative" val="1"/>
              </a:ext>
            </a:extLst>
          </p:cNvPr>
          <p:cNvSpPr txBox="1">
            <a:spLocks/>
          </p:cNvSpPr>
          <p:nvPr/>
        </p:nvSpPr>
        <p:spPr>
          <a:xfrm>
            <a:off x="11218342" y="6270264"/>
            <a:ext cx="496705" cy="311532"/>
          </a:xfrm>
          <a:prstGeom prst="rect">
            <a:avLst/>
          </a:prstGeom>
        </p:spPr>
        <p:txBody>
          <a:bodyPr/>
          <a:lstStyle>
            <a:defPPr>
              <a:defRPr lang="en-US"/>
            </a:defPPr>
            <a:lvl1pPr marL="0" algn="l" defTabSz="914400" rtl="0" eaLnBrk="1" latinLnBrk="0" hangingPunct="1">
              <a:defRPr sz="1800" kern="1200">
                <a:solidFill>
                  <a:srgbClr val="0F56DC"/>
                </a:solidFill>
                <a:latin typeface="Myriad Web Pro"/>
              </a:defRPr>
            </a:lvl1pPr>
            <a:lvl2pPr marL="457200" algn="l" defTabSz="914400" rtl="0" eaLnBrk="1" latinLnBrk="0" hangingPunct="1">
              <a:defRPr sz="1800" kern="1200">
                <a:solidFill>
                  <a:srgbClr val="0F56DC"/>
                </a:solidFill>
                <a:latin typeface="Myriad Web Pro"/>
              </a:defRPr>
            </a:lvl2pPr>
            <a:lvl3pPr marL="914400" algn="l" defTabSz="914400" rtl="0" eaLnBrk="1" latinLnBrk="0" hangingPunct="1">
              <a:defRPr sz="1800" kern="1200">
                <a:solidFill>
                  <a:srgbClr val="0F56DC"/>
                </a:solidFill>
                <a:latin typeface="Myriad Web Pro"/>
              </a:defRPr>
            </a:lvl3pPr>
            <a:lvl4pPr marL="1371600" algn="l" defTabSz="914400" rtl="0" eaLnBrk="1" latinLnBrk="0" hangingPunct="1">
              <a:defRPr sz="1800" kern="1200">
                <a:solidFill>
                  <a:srgbClr val="0F56DC"/>
                </a:solidFill>
                <a:latin typeface="Myriad Web Pro"/>
              </a:defRPr>
            </a:lvl4pPr>
            <a:lvl5pPr marL="1828800" algn="l" defTabSz="914400" rtl="0" eaLnBrk="1" latinLnBrk="0" hangingPunct="1">
              <a:defRPr sz="1800" kern="1200">
                <a:solidFill>
                  <a:srgbClr val="0F56DC"/>
                </a:solidFill>
                <a:latin typeface="Myriad Web Pro"/>
              </a:defRPr>
            </a:lvl5pPr>
            <a:lvl6pPr marL="2286000" algn="l" defTabSz="914400" rtl="0" eaLnBrk="1" latinLnBrk="0" hangingPunct="1">
              <a:defRPr sz="1800" kern="1200">
                <a:solidFill>
                  <a:srgbClr val="0F56DC"/>
                </a:solidFill>
                <a:latin typeface="Myriad Web Pro"/>
              </a:defRPr>
            </a:lvl6pPr>
            <a:lvl7pPr marL="2743200" algn="l" defTabSz="914400" rtl="0" eaLnBrk="1" latinLnBrk="0" hangingPunct="1">
              <a:defRPr sz="1800" kern="1200">
                <a:solidFill>
                  <a:srgbClr val="0F56DC"/>
                </a:solidFill>
                <a:latin typeface="Myriad Web Pro"/>
              </a:defRPr>
            </a:lvl7pPr>
            <a:lvl8pPr marL="3200400" algn="l" defTabSz="914400" rtl="0" eaLnBrk="1" latinLnBrk="0" hangingPunct="1">
              <a:defRPr sz="1800" kern="1200">
                <a:solidFill>
                  <a:srgbClr val="0F56DC"/>
                </a:solidFill>
                <a:latin typeface="Myriad Web Pro"/>
              </a:defRPr>
            </a:lvl8pPr>
            <a:lvl9pPr marL="3657600" algn="l" defTabSz="914400" rtl="0" eaLnBrk="1" latinLnBrk="0" hangingPunct="1">
              <a:defRPr sz="1800" kern="1200">
                <a:solidFill>
                  <a:srgbClr val="0F56DC"/>
                </a:solidFill>
                <a:latin typeface="Myriad Web Pro"/>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7</a:t>
            </a:fld>
            <a:endParaRPr lang="en-US" dirty="0">
              <a:latin typeface="Myriad Web Pro"/>
            </a:endParaRPr>
          </a:p>
        </p:txBody>
      </p:sp>
    </p:spTree>
    <p:extLst>
      <p:ext uri="{BB962C8B-B14F-4D97-AF65-F5344CB8AC3E}">
        <p14:creationId xmlns:p14="http://schemas.microsoft.com/office/powerpoint/2010/main" val="4128992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A78B7-544F-BE09-B2EA-C52E2F0053E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46C5AA8-A8A7-7AB0-576F-5330FAB0359E}"/>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rmAutofit/>
          </a:bodyPr>
          <a:lstStyle/>
          <a:p>
            <a:pPr>
              <a:lnSpc>
                <a:spcPct val="164835"/>
              </a:lnSpc>
            </a:pPr>
            <a:r>
              <a:rPr lang="en-US"/>
              <a:t>Flea-borne typhus</a:t>
            </a:r>
            <a:endParaRPr lang="en-US">
              <a:highlight>
                <a:srgbClr val="FFFF00"/>
              </a:highlight>
            </a:endParaRPr>
          </a:p>
        </p:txBody>
      </p:sp>
      <p:sp>
        <p:nvSpPr>
          <p:cNvPr id="5" name="Content Placeholder 4">
            <a:extLst>
              <a:ext uri="{FF2B5EF4-FFF2-40B4-BE49-F238E27FC236}">
                <a16:creationId xmlns:a16="http://schemas.microsoft.com/office/drawing/2014/main" id="{C915FA64-D9BE-3CD8-C41B-2172713F8313}"/>
              </a:ext>
              <a:ext uri="{C183D7F6-B498-43B3-948B-1728B52AA6E4}">
                <adec:decorative xmlns:adec="http://schemas.microsoft.com/office/drawing/2017/decorative" val="1"/>
              </a:ext>
            </a:extLst>
          </p:cNvPr>
          <p:cNvSpPr>
            <a:spLocks noGrp="1"/>
          </p:cNvSpPr>
          <p:nvPr>
            <p:ph type="body" sz="quarter" idx="10"/>
          </p:nvPr>
        </p:nvSpPr>
        <p:spPr>
          <a:xfrm>
            <a:off x="609599" y="1502198"/>
            <a:ext cx="11734800" cy="4176467"/>
          </a:xfrm>
        </p:spPr>
        <p:txBody>
          <a:bodyPr/>
          <a:lstStyle/>
          <a:p>
            <a:r>
              <a:rPr lang="en-US" b="0" dirty="0">
                <a:solidFill>
                  <a:schemeClr val="accent2"/>
                </a:solidFill>
              </a:rPr>
              <a:t>Event Code</a:t>
            </a:r>
            <a:r>
              <a:rPr lang="en-US" b="0" dirty="0"/>
              <a:t> </a:t>
            </a:r>
            <a:r>
              <a:rPr lang="en-US" dirty="0"/>
              <a:t>10260</a:t>
            </a:r>
          </a:p>
          <a:p>
            <a:r>
              <a:rPr lang="en-US" b="0" dirty="0">
                <a:solidFill>
                  <a:schemeClr val="accent2"/>
                </a:solidFill>
              </a:rPr>
              <a:t>Case definition</a:t>
            </a:r>
            <a:r>
              <a:rPr lang="en-US" b="0" dirty="0"/>
              <a:t>: </a:t>
            </a:r>
            <a:r>
              <a:rPr lang="en-US" b="0" dirty="0">
                <a:hlinkClick r:id="rId3"/>
              </a:rPr>
              <a:t>CSTE PS 25-ID-05</a:t>
            </a:r>
            <a:endParaRPr lang="en-US" b="0" dirty="0"/>
          </a:p>
          <a:p>
            <a:pPr lvl="1"/>
            <a:r>
              <a:rPr lang="en-US" dirty="0">
                <a:latin typeface="Calibri"/>
                <a:ea typeface="Calibri"/>
                <a:cs typeface="Calibri"/>
              </a:rPr>
              <a:t>Establishes</a:t>
            </a:r>
            <a:r>
              <a:rPr lang="en-US" b="1" dirty="0">
                <a:latin typeface="Calibri"/>
                <a:ea typeface="Calibri"/>
                <a:cs typeface="Calibri"/>
              </a:rPr>
              <a:t> a new standardized case definition</a:t>
            </a:r>
            <a:endParaRPr lang="en-US" b="1" dirty="0"/>
          </a:p>
          <a:p>
            <a:pPr lvl="1"/>
            <a:r>
              <a:rPr lang="en-US" dirty="0"/>
              <a:t>Establishes </a:t>
            </a:r>
            <a:r>
              <a:rPr lang="en-US" b="1" dirty="0"/>
              <a:t>the condition under standardized surveillance</a:t>
            </a:r>
          </a:p>
          <a:p>
            <a:r>
              <a:rPr lang="en-US" b="0" dirty="0">
                <a:solidFill>
                  <a:schemeClr val="accent2"/>
                </a:solidFill>
              </a:rPr>
              <a:t>Submission options: </a:t>
            </a:r>
          </a:p>
          <a:p>
            <a:pPr lvl="1"/>
            <a:r>
              <a:rPr lang="en-US" dirty="0"/>
              <a:t>HL7® Generic version 2 message mapping guide (GenV2 MMG) (preferred)</a:t>
            </a:r>
          </a:p>
          <a:p>
            <a:pPr lvl="1"/>
            <a:r>
              <a:rPr lang="en-US" dirty="0"/>
              <a:t>Alternates include National Electronic Disease Surveillance System (NEDSS) Based System (NBS) master message or National Electronic Telecommunications System for Surveillance (NETSS) file</a:t>
            </a:r>
          </a:p>
          <a:p>
            <a:r>
              <a:rPr lang="en-US" b="0" dirty="0">
                <a:solidFill>
                  <a:schemeClr val="accent2"/>
                </a:solidFill>
              </a:rPr>
              <a:t>NNDSS publication case classification </a:t>
            </a:r>
          </a:p>
          <a:p>
            <a:pPr lvl="1"/>
            <a:r>
              <a:rPr lang="en-US" dirty="0"/>
              <a:t>Not published; NNDSS does not publish conditions under standardized surveillance</a:t>
            </a:r>
          </a:p>
        </p:txBody>
      </p:sp>
      <p:sp>
        <p:nvSpPr>
          <p:cNvPr id="2" name="TextBox 1">
            <a:extLst>
              <a:ext uri="{FF2B5EF4-FFF2-40B4-BE49-F238E27FC236}">
                <a16:creationId xmlns:a16="http://schemas.microsoft.com/office/drawing/2014/main" id="{3AD23FC9-71D3-DC71-7F4E-0984AA8BE61C}"/>
              </a:ext>
              <a:ext uri="{C183D7F6-B498-43B3-948B-1728B52AA6E4}">
                <adec:decorative xmlns:adec="http://schemas.microsoft.com/office/drawing/2017/decorative" val="1"/>
              </a:ext>
            </a:extLst>
          </p:cNvPr>
          <p:cNvSpPr txBox="1"/>
          <p:nvPr/>
        </p:nvSpPr>
        <p:spPr>
          <a:xfrm>
            <a:off x="609599" y="6306362"/>
            <a:ext cx="10534578"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333333"/>
                </a:solidFill>
                <a:latin typeface="Segoe UI"/>
                <a:cs typeface="Segoe UI"/>
              </a:rPr>
              <a:t>HL7® is a registered trademark of Health Level Seven International and use of this trademark does not constitute an endorsement by HL7.</a:t>
            </a:r>
            <a:endParaRPr lang="en-US" sz="1200"/>
          </a:p>
        </p:txBody>
      </p:sp>
      <p:sp>
        <p:nvSpPr>
          <p:cNvPr id="3" name="Slide Number Placeholder 10">
            <a:extLst>
              <a:ext uri="{FF2B5EF4-FFF2-40B4-BE49-F238E27FC236}">
                <a16:creationId xmlns:a16="http://schemas.microsoft.com/office/drawing/2014/main" id="{CB3300B3-5DEE-85C0-D8D2-937A001A4267}"/>
              </a:ext>
              <a:ext uri="{C183D7F6-B498-43B3-948B-1728B52AA6E4}">
                <adec:decorative xmlns:adec="http://schemas.microsoft.com/office/drawing/2017/decorative" val="1"/>
              </a:ext>
            </a:extLst>
          </p:cNvPr>
          <p:cNvSpPr txBox="1">
            <a:spLocks/>
          </p:cNvSpPr>
          <p:nvPr/>
        </p:nvSpPr>
        <p:spPr>
          <a:xfrm>
            <a:off x="11218342" y="6270264"/>
            <a:ext cx="496705" cy="311532"/>
          </a:xfrm>
          <a:prstGeom prst="rect">
            <a:avLst/>
          </a:prstGeom>
        </p:spPr>
        <p:txBody>
          <a:bodyPr/>
          <a:lstStyle>
            <a:defPPr>
              <a:defRPr lang="en-US"/>
            </a:defPPr>
            <a:lvl1pPr marL="0" algn="l" defTabSz="914400" rtl="0" eaLnBrk="1" latinLnBrk="0" hangingPunct="1">
              <a:defRPr sz="1800" kern="1200">
                <a:solidFill>
                  <a:srgbClr val="0F56DC"/>
                </a:solidFill>
                <a:latin typeface="Myriad Web Pro"/>
              </a:defRPr>
            </a:lvl1pPr>
            <a:lvl2pPr marL="457200" algn="l" defTabSz="914400" rtl="0" eaLnBrk="1" latinLnBrk="0" hangingPunct="1">
              <a:defRPr sz="1800" kern="1200">
                <a:solidFill>
                  <a:srgbClr val="0F56DC"/>
                </a:solidFill>
                <a:latin typeface="Myriad Web Pro"/>
              </a:defRPr>
            </a:lvl2pPr>
            <a:lvl3pPr marL="914400" algn="l" defTabSz="914400" rtl="0" eaLnBrk="1" latinLnBrk="0" hangingPunct="1">
              <a:defRPr sz="1800" kern="1200">
                <a:solidFill>
                  <a:srgbClr val="0F56DC"/>
                </a:solidFill>
                <a:latin typeface="Myriad Web Pro"/>
              </a:defRPr>
            </a:lvl3pPr>
            <a:lvl4pPr marL="1371600" algn="l" defTabSz="914400" rtl="0" eaLnBrk="1" latinLnBrk="0" hangingPunct="1">
              <a:defRPr sz="1800" kern="1200">
                <a:solidFill>
                  <a:srgbClr val="0F56DC"/>
                </a:solidFill>
                <a:latin typeface="Myriad Web Pro"/>
              </a:defRPr>
            </a:lvl4pPr>
            <a:lvl5pPr marL="1828800" algn="l" defTabSz="914400" rtl="0" eaLnBrk="1" latinLnBrk="0" hangingPunct="1">
              <a:defRPr sz="1800" kern="1200">
                <a:solidFill>
                  <a:srgbClr val="0F56DC"/>
                </a:solidFill>
                <a:latin typeface="Myriad Web Pro"/>
              </a:defRPr>
            </a:lvl5pPr>
            <a:lvl6pPr marL="2286000" algn="l" defTabSz="914400" rtl="0" eaLnBrk="1" latinLnBrk="0" hangingPunct="1">
              <a:defRPr sz="1800" kern="1200">
                <a:solidFill>
                  <a:srgbClr val="0F56DC"/>
                </a:solidFill>
                <a:latin typeface="Myriad Web Pro"/>
              </a:defRPr>
            </a:lvl6pPr>
            <a:lvl7pPr marL="2743200" algn="l" defTabSz="914400" rtl="0" eaLnBrk="1" latinLnBrk="0" hangingPunct="1">
              <a:defRPr sz="1800" kern="1200">
                <a:solidFill>
                  <a:srgbClr val="0F56DC"/>
                </a:solidFill>
                <a:latin typeface="Myriad Web Pro"/>
              </a:defRPr>
            </a:lvl7pPr>
            <a:lvl8pPr marL="3200400" algn="l" defTabSz="914400" rtl="0" eaLnBrk="1" latinLnBrk="0" hangingPunct="1">
              <a:defRPr sz="1800" kern="1200">
                <a:solidFill>
                  <a:srgbClr val="0F56DC"/>
                </a:solidFill>
                <a:latin typeface="Myriad Web Pro"/>
              </a:defRPr>
            </a:lvl8pPr>
            <a:lvl9pPr marL="3657600" algn="l" defTabSz="914400" rtl="0" eaLnBrk="1" latinLnBrk="0" hangingPunct="1">
              <a:defRPr sz="1800" kern="1200">
                <a:solidFill>
                  <a:srgbClr val="0F56DC"/>
                </a:solidFill>
                <a:latin typeface="Myriad Web Pro"/>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8</a:t>
            </a:fld>
            <a:endParaRPr lang="en-US" dirty="0">
              <a:latin typeface="Myriad Web Pro"/>
            </a:endParaRPr>
          </a:p>
        </p:txBody>
      </p:sp>
    </p:spTree>
    <p:extLst>
      <p:ext uri="{BB962C8B-B14F-4D97-AF65-F5344CB8AC3E}">
        <p14:creationId xmlns:p14="http://schemas.microsoft.com/office/powerpoint/2010/main" val="3643201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14FCE-2446-D872-D597-0051779D71C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6EA6B19-DAEB-8986-FCD9-8FFE13CD6810}"/>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rmAutofit/>
          </a:bodyPr>
          <a:lstStyle/>
          <a:p>
            <a:pPr>
              <a:lnSpc>
                <a:spcPct val="100000"/>
              </a:lnSpc>
            </a:pPr>
            <a:r>
              <a:rPr lang="sv-SE"/>
              <a:t>Soft tick relapsing fever (STRF)</a:t>
            </a:r>
            <a:r>
              <a:rPr lang="sv-SE" baseline="30000"/>
              <a:t>†</a:t>
            </a:r>
            <a:endParaRPr lang="en-US" baseline="30000">
              <a:highlight>
                <a:srgbClr val="FFFF00"/>
              </a:highlight>
            </a:endParaRPr>
          </a:p>
        </p:txBody>
      </p:sp>
      <p:sp>
        <p:nvSpPr>
          <p:cNvPr id="5" name="Content Placeholder 4">
            <a:extLst>
              <a:ext uri="{FF2B5EF4-FFF2-40B4-BE49-F238E27FC236}">
                <a16:creationId xmlns:a16="http://schemas.microsoft.com/office/drawing/2014/main" id="{9B1209E7-7013-23CF-E1D2-11926423B4A1}"/>
              </a:ext>
              <a:ext uri="{C183D7F6-B498-43B3-948B-1728B52AA6E4}">
                <adec:decorative xmlns:adec="http://schemas.microsoft.com/office/drawing/2017/decorative" val="1"/>
              </a:ext>
            </a:extLst>
          </p:cNvPr>
          <p:cNvSpPr>
            <a:spLocks noGrp="1"/>
          </p:cNvSpPr>
          <p:nvPr>
            <p:ph type="body" sz="quarter" idx="10"/>
          </p:nvPr>
        </p:nvSpPr>
        <p:spPr>
          <a:xfrm>
            <a:off x="609599" y="1502198"/>
            <a:ext cx="11372492" cy="4176467"/>
          </a:xfrm>
        </p:spPr>
        <p:txBody>
          <a:bodyPr/>
          <a:lstStyle/>
          <a:p>
            <a:pPr marL="304165" indent="-304165"/>
            <a:r>
              <a:rPr lang="en-US" sz="2650" b="0" dirty="0">
                <a:solidFill>
                  <a:schemeClr val="accent2"/>
                </a:solidFill>
                <a:latin typeface="Calibri"/>
                <a:ea typeface="Calibri"/>
                <a:cs typeface="Calibri"/>
              </a:rPr>
              <a:t>Event Code</a:t>
            </a:r>
            <a:r>
              <a:rPr lang="en-US" sz="2650" b="0" dirty="0">
                <a:latin typeface="Calibri"/>
                <a:ea typeface="Calibri"/>
                <a:cs typeface="Calibri"/>
              </a:rPr>
              <a:t> </a:t>
            </a:r>
            <a:r>
              <a:rPr lang="en-US" sz="2650" i="1" dirty="0">
                <a:latin typeface="Calibri"/>
                <a:ea typeface="Calibri"/>
                <a:cs typeface="Calibri"/>
              </a:rPr>
              <a:t>none</a:t>
            </a:r>
            <a:endParaRPr lang="en-US" sz="2650" dirty="0">
              <a:latin typeface="Calibri"/>
              <a:ea typeface="Calibri"/>
              <a:cs typeface="Calibri"/>
            </a:endParaRPr>
          </a:p>
          <a:p>
            <a:pPr marL="304165" indent="-304165"/>
            <a:r>
              <a:rPr lang="en-US" sz="2650" b="0" dirty="0">
                <a:solidFill>
                  <a:schemeClr val="accent2"/>
                </a:solidFill>
                <a:latin typeface="Calibri"/>
                <a:ea typeface="Calibri"/>
                <a:cs typeface="Calibri"/>
              </a:rPr>
              <a:t>Case definition</a:t>
            </a:r>
            <a:r>
              <a:rPr lang="en-US" sz="2650" b="0" dirty="0">
                <a:latin typeface="Calibri"/>
                <a:ea typeface="Calibri"/>
                <a:cs typeface="Calibri"/>
              </a:rPr>
              <a:t>: </a:t>
            </a:r>
            <a:r>
              <a:rPr lang="en-US" sz="2650" b="0" dirty="0">
                <a:latin typeface="Calibri"/>
                <a:ea typeface="Calibri"/>
                <a:cs typeface="Calibri"/>
                <a:hlinkClick r:id="rId3"/>
              </a:rPr>
              <a:t>CSTE PS 25-ID-06</a:t>
            </a:r>
            <a:endParaRPr lang="en-US" sz="2650" b="0" dirty="0">
              <a:latin typeface="Calibri"/>
              <a:ea typeface="Calibri"/>
              <a:cs typeface="Calibri"/>
            </a:endParaRPr>
          </a:p>
          <a:p>
            <a:pPr marL="608965" lvl="1" indent="-226060"/>
            <a:r>
              <a:rPr lang="en-US" b="1" dirty="0">
                <a:latin typeface="Calibri"/>
                <a:ea typeface="Calibri"/>
                <a:cs typeface="Calibri"/>
              </a:rPr>
              <a:t>Creates a standardized surveillance case definition for STRF for use in states which it is reportable</a:t>
            </a:r>
            <a:endParaRPr lang="en-US" dirty="0">
              <a:latin typeface="Calibri"/>
              <a:ea typeface="Calibri"/>
              <a:cs typeface="Calibri"/>
            </a:endParaRPr>
          </a:p>
          <a:p>
            <a:pPr marL="304165" indent="-304165"/>
            <a:r>
              <a:rPr lang="en-US" sz="2650" b="0" dirty="0">
                <a:solidFill>
                  <a:schemeClr val="accent2"/>
                </a:solidFill>
                <a:latin typeface="Calibri"/>
                <a:ea typeface="Calibri"/>
                <a:cs typeface="Calibri"/>
              </a:rPr>
              <a:t>Submission options: </a:t>
            </a:r>
          </a:p>
          <a:p>
            <a:pPr marL="608965" lvl="1" indent="-226060"/>
            <a:r>
              <a:rPr lang="en-US" b="1" dirty="0">
                <a:latin typeface="Calibri"/>
                <a:ea typeface="Calibri"/>
                <a:cs typeface="Calibri"/>
              </a:rPr>
              <a:t>CDC is not routinely requesting case data </a:t>
            </a:r>
            <a:r>
              <a:rPr lang="en-US" dirty="0">
                <a:latin typeface="Calibri"/>
                <a:ea typeface="Calibri"/>
                <a:cs typeface="Calibri"/>
              </a:rPr>
              <a:t>(not nationally notifiable)</a:t>
            </a:r>
          </a:p>
          <a:p>
            <a:pPr marL="304165" indent="-304165"/>
            <a:r>
              <a:rPr lang="en-US" sz="2650" b="0" dirty="0">
                <a:solidFill>
                  <a:schemeClr val="accent2"/>
                </a:solidFill>
                <a:latin typeface="Calibri"/>
                <a:ea typeface="Calibri"/>
                <a:cs typeface="Calibri"/>
              </a:rPr>
              <a:t>NNDSS publication case classification </a:t>
            </a:r>
          </a:p>
          <a:p>
            <a:pPr marL="608965" lvl="1" indent="-226060"/>
            <a:r>
              <a:rPr lang="en-US" dirty="0">
                <a:latin typeface="Calibri"/>
                <a:ea typeface="Calibri"/>
                <a:cs typeface="Calibri"/>
              </a:rPr>
              <a:t>NNDSS tables will not include STRF cases</a:t>
            </a:r>
          </a:p>
        </p:txBody>
      </p:sp>
      <p:sp>
        <p:nvSpPr>
          <p:cNvPr id="2" name="Content Placeholder 4">
            <a:extLst>
              <a:ext uri="{FF2B5EF4-FFF2-40B4-BE49-F238E27FC236}">
                <a16:creationId xmlns:a16="http://schemas.microsoft.com/office/drawing/2014/main" id="{D9E0FAE3-AD2A-C4F0-6ED3-8F44EF2223AC}"/>
              </a:ext>
            </a:extLst>
          </p:cNvPr>
          <p:cNvSpPr txBox="1">
            <a:spLocks/>
          </p:cNvSpPr>
          <p:nvPr/>
        </p:nvSpPr>
        <p:spPr>
          <a:xfrm>
            <a:off x="323557" y="5915608"/>
            <a:ext cx="10972800" cy="667753"/>
          </a:xfrm>
          <a:prstGeom prst="rect">
            <a:avLst/>
          </a:prstGeom>
        </p:spPr>
        <p:txBody>
          <a:bodyPr vert="horz" lIns="91440" tIns="45720" rIns="91440" bIns="45720" rtlCol="0">
            <a:normAutofit/>
          </a:bodyPr>
          <a:lstStyle>
            <a:lvl1pPr marL="304776" indent="-304776" algn="l" defTabSz="914377" rtl="0" eaLnBrk="1" latinLnBrk="0" hangingPunct="1">
              <a:lnSpc>
                <a:spcPts val="2933"/>
              </a:lnSpc>
              <a:spcBef>
                <a:spcPts val="1000"/>
              </a:spcBef>
              <a:buClr>
                <a:srgbClr val="003BC0"/>
              </a:buClr>
              <a:buFont typeface="Arial" panose="020B0604020202020204" pitchFamily="34" charset="0"/>
              <a:buChar char="•"/>
              <a:defRPr sz="2667" b="1" kern="1200">
                <a:solidFill>
                  <a:srgbClr val="1D1D1D"/>
                </a:solidFill>
                <a:latin typeface="+mn-lt"/>
                <a:ea typeface="+mn-ea"/>
                <a:cs typeface="+mn-cs"/>
              </a:defRPr>
            </a:lvl1pPr>
            <a:lvl2pPr marL="609555" indent="-226468" algn="l" defTabSz="914377" rtl="0" eaLnBrk="1" latinLnBrk="0" hangingPunct="1">
              <a:lnSpc>
                <a:spcPts val="2667"/>
              </a:lnSpc>
              <a:spcBef>
                <a:spcPts val="500"/>
              </a:spcBef>
              <a:buClr>
                <a:srgbClr val="005761"/>
              </a:buClr>
              <a:buFont typeface="Arial" panose="020B0604020202020204" pitchFamily="34" charset="0"/>
              <a:buChar char="-"/>
              <a:tabLst>
                <a:tab pos="533360" algn="l"/>
              </a:tabLst>
              <a:defRPr sz="2400" kern="1200">
                <a:solidFill>
                  <a:srgbClr val="1D1D1D"/>
                </a:solidFill>
                <a:latin typeface="+mn-lt"/>
                <a:ea typeface="+mn-ea"/>
                <a:cs typeface="+mn-cs"/>
              </a:defRPr>
            </a:lvl2pPr>
            <a:lvl3pPr marL="1142971" indent="-228594" algn="l" defTabSz="914377" rtl="0" eaLnBrk="1" latinLnBrk="0" hangingPunct="1">
              <a:lnSpc>
                <a:spcPts val="2667"/>
              </a:lnSpc>
              <a:spcBef>
                <a:spcPts val="500"/>
              </a:spcBef>
              <a:buClr>
                <a:srgbClr val="5A5A5A"/>
              </a:buClr>
              <a:buFont typeface="Arial" panose="020B0604020202020204" pitchFamily="34" charset="0"/>
              <a:buChar char="•"/>
              <a:defRPr sz="2667" kern="1200">
                <a:solidFill>
                  <a:srgbClr val="1D1D1D"/>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667" kern="1200">
                <a:solidFill>
                  <a:srgbClr val="1D1D1D"/>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667" kern="1200">
                <a:solidFill>
                  <a:srgbClr val="1D1D1D"/>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79" lvl="1" indent="0">
              <a:lnSpc>
                <a:spcPct val="100000"/>
              </a:lnSpc>
              <a:buNone/>
            </a:pPr>
            <a:r>
              <a:rPr lang="en-US" sz="1600" b="0" baseline="30000">
                <a:cs typeface="Calibri"/>
              </a:rPr>
              <a:t>†</a:t>
            </a:r>
            <a:r>
              <a:rPr lang="en-US" sz="1600" b="0">
                <a:cs typeface="Calibri"/>
              </a:rPr>
              <a:t>CDC does not have Office of Management and Budget approval under the Paperwork Reduction Act to collect STRF case notifications through NNDSS and does not currently plan to perform data collection.</a:t>
            </a:r>
          </a:p>
        </p:txBody>
      </p:sp>
      <p:sp>
        <p:nvSpPr>
          <p:cNvPr id="3" name="Slide Number Placeholder 10">
            <a:extLst>
              <a:ext uri="{FF2B5EF4-FFF2-40B4-BE49-F238E27FC236}">
                <a16:creationId xmlns:a16="http://schemas.microsoft.com/office/drawing/2014/main" id="{7A3577F9-8792-CCBF-30F0-3CF7BD72D116}"/>
              </a:ext>
              <a:ext uri="{C183D7F6-B498-43B3-948B-1728B52AA6E4}">
                <adec:decorative xmlns:adec="http://schemas.microsoft.com/office/drawing/2017/decorative" val="1"/>
              </a:ext>
            </a:extLst>
          </p:cNvPr>
          <p:cNvSpPr txBox="1">
            <a:spLocks/>
          </p:cNvSpPr>
          <p:nvPr/>
        </p:nvSpPr>
        <p:spPr>
          <a:xfrm>
            <a:off x="11218342" y="6270264"/>
            <a:ext cx="496705" cy="311532"/>
          </a:xfrm>
          <a:prstGeom prst="rect">
            <a:avLst/>
          </a:prstGeom>
        </p:spPr>
        <p:txBody>
          <a:bodyPr/>
          <a:lstStyle>
            <a:defPPr>
              <a:defRPr lang="en-US"/>
            </a:defPPr>
            <a:lvl1pPr marL="0" algn="l" defTabSz="914400" rtl="0" eaLnBrk="1" latinLnBrk="0" hangingPunct="1">
              <a:defRPr sz="1800" kern="1200">
                <a:solidFill>
                  <a:srgbClr val="0F56DC"/>
                </a:solidFill>
                <a:latin typeface="Myriad Web Pro"/>
              </a:defRPr>
            </a:lvl1pPr>
            <a:lvl2pPr marL="457200" algn="l" defTabSz="914400" rtl="0" eaLnBrk="1" latinLnBrk="0" hangingPunct="1">
              <a:defRPr sz="1800" kern="1200">
                <a:solidFill>
                  <a:srgbClr val="0F56DC"/>
                </a:solidFill>
                <a:latin typeface="Myriad Web Pro"/>
              </a:defRPr>
            </a:lvl2pPr>
            <a:lvl3pPr marL="914400" algn="l" defTabSz="914400" rtl="0" eaLnBrk="1" latinLnBrk="0" hangingPunct="1">
              <a:defRPr sz="1800" kern="1200">
                <a:solidFill>
                  <a:srgbClr val="0F56DC"/>
                </a:solidFill>
                <a:latin typeface="Myriad Web Pro"/>
              </a:defRPr>
            </a:lvl3pPr>
            <a:lvl4pPr marL="1371600" algn="l" defTabSz="914400" rtl="0" eaLnBrk="1" latinLnBrk="0" hangingPunct="1">
              <a:defRPr sz="1800" kern="1200">
                <a:solidFill>
                  <a:srgbClr val="0F56DC"/>
                </a:solidFill>
                <a:latin typeface="Myriad Web Pro"/>
              </a:defRPr>
            </a:lvl4pPr>
            <a:lvl5pPr marL="1828800" algn="l" defTabSz="914400" rtl="0" eaLnBrk="1" latinLnBrk="0" hangingPunct="1">
              <a:defRPr sz="1800" kern="1200">
                <a:solidFill>
                  <a:srgbClr val="0F56DC"/>
                </a:solidFill>
                <a:latin typeface="Myriad Web Pro"/>
              </a:defRPr>
            </a:lvl5pPr>
            <a:lvl6pPr marL="2286000" algn="l" defTabSz="914400" rtl="0" eaLnBrk="1" latinLnBrk="0" hangingPunct="1">
              <a:defRPr sz="1800" kern="1200">
                <a:solidFill>
                  <a:srgbClr val="0F56DC"/>
                </a:solidFill>
                <a:latin typeface="Myriad Web Pro"/>
              </a:defRPr>
            </a:lvl6pPr>
            <a:lvl7pPr marL="2743200" algn="l" defTabSz="914400" rtl="0" eaLnBrk="1" latinLnBrk="0" hangingPunct="1">
              <a:defRPr sz="1800" kern="1200">
                <a:solidFill>
                  <a:srgbClr val="0F56DC"/>
                </a:solidFill>
                <a:latin typeface="Myriad Web Pro"/>
              </a:defRPr>
            </a:lvl7pPr>
            <a:lvl8pPr marL="3200400" algn="l" defTabSz="914400" rtl="0" eaLnBrk="1" latinLnBrk="0" hangingPunct="1">
              <a:defRPr sz="1800" kern="1200">
                <a:solidFill>
                  <a:srgbClr val="0F56DC"/>
                </a:solidFill>
                <a:latin typeface="Myriad Web Pro"/>
              </a:defRPr>
            </a:lvl8pPr>
            <a:lvl9pPr marL="3657600" algn="l" defTabSz="914400" rtl="0" eaLnBrk="1" latinLnBrk="0" hangingPunct="1">
              <a:defRPr sz="1800" kern="1200">
                <a:solidFill>
                  <a:srgbClr val="0F56DC"/>
                </a:solidFill>
                <a:latin typeface="Myriad Web Pro"/>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9</a:t>
            </a:fld>
            <a:endParaRPr lang="en-US" dirty="0">
              <a:latin typeface="Myriad Web Pro"/>
            </a:endParaRPr>
          </a:p>
        </p:txBody>
      </p:sp>
    </p:spTree>
    <p:extLst>
      <p:ext uri="{BB962C8B-B14F-4D97-AF65-F5344CB8AC3E}">
        <p14:creationId xmlns:p14="http://schemas.microsoft.com/office/powerpoint/2010/main" val="1267316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3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05910E47037A43B8994C82BD86E034" ma:contentTypeVersion="16" ma:contentTypeDescription="Create a new document." ma:contentTypeScope="" ma:versionID="570a3ba7a2ffa422166245ef6e22bcbc">
  <xsd:schema xmlns:xsd="http://www.w3.org/2001/XMLSchema" xmlns:xs="http://www.w3.org/2001/XMLSchema" xmlns:p="http://schemas.microsoft.com/office/2006/metadata/properties" xmlns:ns2="448e3e5e-248a-4e25-8470-028ccf3e48f0" xmlns:ns3="0e891093-3b0b-48a6-94d7-19c93d1c6ab4" targetNamespace="http://schemas.microsoft.com/office/2006/metadata/properties" ma:root="true" ma:fieldsID="e1afcc840677d5740b00204821d434c5" ns2:_="" ns3:_="">
    <xsd:import namespace="448e3e5e-248a-4e25-8470-028ccf3e48f0"/>
    <xsd:import namespace="0e891093-3b0b-48a6-94d7-19c93d1c6a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Link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e3e5e-248a-4e25-8470-028ccf3e48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Links" ma:index="2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891093-3b0b-48a6-94d7-19c93d1c6a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9febefd-f3db-4564-8fb8-336ddd448172}" ma:internalName="TaxCatchAll" ma:showField="CatchAllData" ma:web="0e891093-3b0b-48a6-94d7-19c93d1c6a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48e3e5e-248a-4e25-8470-028ccf3e48f0">
      <Terms xmlns="http://schemas.microsoft.com/office/infopath/2007/PartnerControls"/>
    </lcf76f155ced4ddcb4097134ff3c332f>
    <TaxCatchAll xmlns="0e891093-3b0b-48a6-94d7-19c93d1c6ab4" xsi:nil="true"/>
    <Links xmlns="448e3e5e-248a-4e25-8470-028ccf3e48f0">
      <Url xsi:nil="true"/>
      <Description xsi:nil="true"/>
    </Links>
  </documentManagement>
</p:properties>
</file>

<file path=customXml/item4.xml><?xml version="1.0" encoding="utf-8"?>
<PAW xmlns="http://www.net-centric.com/PAWPP">
  <Shape xmlns="" ID="CHhSgKHj9quyh6Z0pS5E27G/w/Q=" pdftag="H2" isBookmarkSet="no" bookmark="yes" Order="_x0032_"/>
  <Shape xmlns="" ID="DL4ej+JnkfvLboaO71psGR/VKIY=" pdftag="P" isBookmarkSet="no" Order="_x0031_" bookmark="no"/>
  <Shape xmlns="" ID="0MmqYZH4ZU46EiS2HuTBnT+yQ38=" Order="_x0035_" formula="no" artifact="_x0031_" pdftag="_x005B_Artifact_x005D_" inline="no" isBookmarkSet="no" validate="no" Lang=""/>
  <Shape xmlns="" ID="agNaH0zy0WW/gKT/GJDvb/ghakQ=" pdftag="H3" isBookmarkSet="no" bookmark="yes" Order="_x0034_"/>
  <Shape xmlns="" ID="hslSmUB9Ot5YF1qFciN9qJ9zW9c=" pdftag="P" isBookmarkSet="no" Order="_x0033_" bookmark="no"/>
  <Shape xmlns="" ID="l/nYz93YNRplfBt6ORknAqksY/4=" pdftag="H2" isBookmarkSet="no" bookmark="yes" Order="_x0031_"/>
  <Shape xmlns="" ID="Pg+oEuZcxUPxkSTr5/Ux9mlsXEw=" pdftag="P" isBookmarkSet="no" Order="_x0032_" bookmark="no"/>
  <Shape xmlns="" ID="p9TZ8LFMvtXC3bLUiFyWOtBSm7U=" artifact="_x0030_" formula="no" pdftag="Figure" isBookmarkSet="no" Order="_x0033_" validate="no" Lang="" bookmark="no"/>
  <Shape xmlns="" ID="xcvoLB7T5IcqXAGEH19vdublBkc=" pdftag="P" isBookmarkSet="no" Order="_x0034_" bookmark="no"/>
  <Shape xmlns="" ID="b4JbqYx5HuAaYsdTBgHkF/uRvTg=" pdftag="H2" isBookmarkSet="no" bookmark="yes" Order="_x0031_"/>
  <Shape xmlns="" ID="OvaNJH6OxBY16XdS4ACOZgE6hsQ=" pdftag="P" isBookmarkSet="no" Order="_x0032_" bookmark="no"/>
  <Shape xmlns="" ID="+J1ZqJLsoAmE+BffGET7Hk0gzdk=" pdftag="H2" isBookmarkSet="no" bookmark="yes" Order="_x0031_"/>
  <Shape xmlns="" ID="pV797H5EIAAZ7q7b5IMBhVc7m7Q=" pdftag="P" isBookmarkSet="no" Order="_x0032_" bookmark="no"/>
  <Shape xmlns="" ID="Ic9HE0iEvk0v/zXI+y9vorQVCeE=" pdftag="H2" isBookmarkSet="no" bookmark="yes" Order="_x0031_"/>
  <Shape xmlns="" ID="cJU+iXexTr10ecyZny5et1tSC7o=" pdftag="P" isBookmarkSet="no" Order="_x0032_" bookmark="no"/>
  <Shape xmlns="" ID="HDO/IrJpJb+JdIqmlXihA82fHTM=" Order="_x0033_" pdftag="_x005B_Artifact_x005D_" isBookmarkSet="no" bookmark="no"/>
  <Shape xmlns="" ID="6+pnIhUSeGOPJd7A8tF6nw3zxdA=" pdftag="H2" isBookmarkSet="no" bookmark="yes" Order="_x0031_"/>
  <Shape xmlns="" ID="otthHyklp8g5ns16r1HP80jf5vg=" pdftag="P" isBookmarkSet="no" Order="_x0033_" bookmark="no"/>
  <Shape xmlns="" ID="1fCKxj5ScszPisSzaEKjGZtpcA8=" Order="_x0033_" artifact="_x0031_" pdftag="_x005B_Artifact_x005D_" isBookmarkSet="no" validate="no"/>
  <Shape xmlns="" ID="3NdKDFPZ4MmFJPWVeROIoHzENc8=" pdftag="Figure" artifact="_x0030_" isBookmarkSet="no" Order="_x0032_" validate="no" Lang=""/>
  <Shape xmlns="" ID="suF85ZO1W3yUC2vO0rqR4UvcJoc=" Order="_x0035_" pdftag="_x005B_Artifact_x005D_" isBookmarkSet="no" bookmark="no"/>
  <Shape xmlns="" ID="7u43uTUfTeptA7rrmixLaa0EPX0=" pdftag="H2" isBookmarkSet="no" bookmark="yes" Order="_x0031_"/>
  <Shape xmlns="" ID="pACB/T/sgqKyBDM3hcJO1eWwWlU=" pdftag="P" isBookmarkSet="no" Order="_x0032_" bookmark="no"/>
  <Shape xmlns="" ID="7A0NyJI8xTThdxj6eX0w9P5ogt8=" pdftag="H2" isBookmarkSet="no" bookmark="yes" Order="_x0031_"/>
  <Shape xmlns="" ID="+KTeG+5gqcp84ixkipMWguPfTYk=" pdftag="P" isBookmarkSet="no" Order="_x0032_" bookmark="no"/>
  <Shape xmlns="" ID="ioCgrEsHw8znu2i+kQ/iEBpBeD4=" pdftag="P" isBookmarkSet="no" Order="_x0033_" bookmark="no"/>
  <Shape xmlns="" ID="rAItKJSuEfZRQ6n2LhZuq4nGQRY=" Order="_x0034_" pdftag="_x005B_Artifact_x005D_" isBookmarkSet="no" bookmark="no"/>
  <Shape xmlns="" ID="CL3p9qDoVdfYT80IxOYZMrd5gFY=" pdftag="H2" isBookmarkSet="no" bookmark="yes" Order="_x0031_"/>
  <Shape xmlns="" ID="bZbQxZbEsaLyDsKCfmA8hb5nd3w=" pdftag="P" isBookmarkSet="no" Order="_x0032_" bookmark="no"/>
  <Shape xmlns="" ID="QM3D/q0nQh1IpyQkQfS4naOn0zw=" Order="_x0034_" pdftag="_x005B_Artifact_x005D_" isBookmarkSet="no" bookmark="no"/>
  <Shape xmlns="" ID="m+/CF6O93p0pl5tBm7b3R/ZR17Y=" pdftag="P" isBookmarkSet="no" Order="_x0033_" bookmark="no"/>
  <Shape xmlns="" ID="XhCoFfBdoPSJgzkCrU4KWTeTWNY=" pdftag="H2" isBookmarkSet="no" bookmark="yes" Order="_x0031_"/>
  <Shape xmlns="" ID="s7UCEiHWFqvbtoXX0gp69ZP9c1c=" Order="_x0032_" artifact="_x0031_" pdftag="_x005B_Artifact_x005D_" isBookmarkSet="no" validate="no" formula="no" Lang=""/>
  <Shape xmlns="" ID="cgg/ZNW0VHFLgEqQnjEbo8YnIzY=" pdftag="H2" isBookmarkSet="no" bookmark="yes" Order="_x0031_"/>
  <Shape xmlns="" ID="XemXCtyVDZEKtOReACvXzqRKW58=" pdftag="P" isBookmarkSet="no" Order="_x0032_" bookmark="no"/>
  <Shape xmlns="" ID="r6xkSwbkRf9mk1vN3f1WlHYtzhU=" Order="_x0033_" pdftag="_x005B_Artifact_x005D_" isBookmarkSet="no" bookmark="no"/>
  <Shape xmlns="" ID="zHrCEhTr3X3h9DLp5hcOl1SsUwA=" pdftag="H2" isBookmarkSet="no" bookmark="yes" Order="_x0031_"/>
  <Shape xmlns="" ID="Twp7E+RH4m5teKx9cUt3w/pmpWs=" Order="_x0032_" artifact="_x0031_" pdftag="_x005B_Artifact_x005D_" isBookmarkSet="no" validate="no" formula="no" Lang=""/>
  <Shape xmlns="" ID="2izJv35M49mPZ15AWNYj/LqyIAY=" pdftag="H2" isBookmarkSet="no" bookmark="yes" Order="_x0031_"/>
  <Shape xmlns="" ID="u68ZkKCfAiw0Sp5EqkhYUASuUfE=" pdftag="P" isBookmarkSet="no" Order="_x0032_" bookmark="no"/>
  <Shape xmlns="" ID="rBBHCtmOn180sYBwdas4qyTxLto=" Order="_x0033_" pdftag="_x005B_Artifact_x005D_" isBookmarkSet="no" bookmark="no"/>
  <Shape xmlns="" ID="faQBVlF6jx0A86qxN/Pg8VRlPX4=" pdftag="H2" isBookmarkSet="no" bookmark="yes" Order="_x0031_"/>
  <Shape xmlns="" ID="gckZSg7tpehzxBT9HzE2zC4xffE=" pdftag="P" isBookmarkSet="no" Order="_x0032_" bookmark="no"/>
  <Shape xmlns="" ID="S3Pe1dpwkzEZ3PjUCfVGPeNAF7w=" Order="_x0033_" pdftag="_x005B_Artifact_x005D_" isBookmarkSet="no" bookmark="no"/>
  <Shape xmlns="" ID="OP+HgH+pZEeHkgfEJNRwM38rxTc=" pdftag="H2" isBookmarkSet="no" bookmark="yes" Order="_x0031_"/>
  <Shape xmlns="" ID="+SMElORVfNByx0IeZkZP7lBBZUI=" pdftag="P" isBookmarkSet="no" Order="_x0032_" bookmark="no"/>
  <Shape xmlns="" ID="Pko78pJ+zUq+Hex3OAj04cA9gao=" Order="_x0033_" pdftag="_x005B_Artifact_x005D_" isBookmarkSet="no" bookmark="no"/>
  <Shape xmlns="" ID="iTfn/DYXZzjb1iMZ10eOtq03aUE=" pdftag="H2" isBookmarkSet="no" bookmark="yes" Order="_x0031_"/>
  <Shape xmlns="" ID="YSRwXiO80+dlkYfvfwpow/8zL9g=" pdftag="P" isBookmarkSet="no" Order="_x0032_" bookmark="no"/>
  <Shape xmlns="" ID="XNZrAhw8zM0tzz90w6gaBd5BgsE=" Order="_x0033_" pdftag="_x005B_Artifact_x005D_" isBookmarkSet="no" bookmark="no"/>
  <Shape xmlns="" ID="CXYzr7Y/TF2fXlQJm4xzablRrbw=" pdftag="H2" isBookmarkSet="no" bookmark="yes" Order="_x0031_"/>
  <Shape xmlns="" ID="ThSfL82n9Wve0MWIcFpAj2+lY2U=" pdftag="P" isBookmarkSet="no" Order="_x0032_" bookmark="no"/>
  <Shape xmlns="" ID="7d+p9qUCDCMLixFbioZQU7JpCig=" Order="_x0033_" pdftag="_x005B_Artifact_x005D_" isBookmarkSet="no" bookmark="no"/>
  <Shape xmlns="" ID="fi3PlHaOMuURC/WPIHI3enIYRRE=" pdftag="H2" isBookmarkSet="no" bookmark="yes" Order="_x0031_"/>
  <Shape xmlns="" ID="vEfi+M9AUxZnY5in4H5REkLfS4I=" pdftag="P" isBookmarkSet="no" Order="_x0032_" bookmark="no"/>
  <Shape xmlns="" ID="WH3tvJ8JQiRR3rZotBj5HdpIJPA=" pdftag="H2" isBookmarkSet="no" bookmark="yes" Order="_x0031_"/>
  <Shape xmlns="" ID="8dOpZSz9NxNc4RlZNRRyV0QzKXU=" pdftag="P" isBookmarkSet="no" Order="_x0032_" bookmark="no"/>
  <Shape xmlns="" ID="3bpe4Jcdglpygi8npozlKRqXqFo=" Order="_x0033_" pdftag="_x005B_Artifact_x005D_" isBookmarkSet="no" bookmark="no"/>
  <Shape xmlns="" ID="0MsbynHF0NDrnbzUv+SZCiwa7Y4=" pdftag="H2" isBookmarkSet="no" bookmark="yes" Order="_x0031_"/>
  <Shape xmlns="" ID="heWVp3atthtjqxBpG5OymiUqpBA=" pdftag="P" isBookmarkSet="no" Order="_x0032_" bookmark="no"/>
  <Shape xmlns="" ID="ILFvqvpUlo9jskB/qokMvtyRnuY=" Order="_x0033_" pdftag="_x005B_Artifact_x005D_" isBookmarkSet="no" bookmark="no"/>
  <Shape xmlns="" ID="rDEYU8OHOsQ4GbRrq7oftS6O4x4=" pdftag="H2" isBookmarkSet="no" bookmark="yes" Order="_x0031_"/>
  <Shape xmlns="" ID="sncBKFx+7HRcoRLDZkQi4loLhOE=" pdftag="P" isBookmarkSet="no" Order="_x0032_" bookmark="no"/>
  <Shape xmlns="" ID="Vx+y9uYDr/hf2Y+yjE0vFwiERNE=" Order="_x0033_" pdftag="_x005B_Artifact_x005D_" isBookmarkSet="no" bookmark="no"/>
  <Shape xmlns="" ID="I/r9E9mpLLPaZNOJdOq7jOpQpgU=" pdftag="H2" isBookmarkSet="no" bookmark="yes" Order="_x0031_"/>
  <Shape xmlns="" ID="i/EvGNQwDjKH9tgmlBr9TklzQyg=" pdftag="P" isBookmarkSet="no" Order="_x0032_" bookmark="no"/>
  <Shape xmlns="" ID="FogfBkn4uVb97uXBU7axEnZfK3M=" Order="_x0033_" pdftag="_x005B_Artifact_x005D_" isBookmarkSet="no" bookmark="no"/>
  <Shape xmlns="" ID="cDQi+n9I1/I1ktlRMj6y4A7XBno=" pdftag="H2" isBookmarkSet="no" bookmark="yes" Order="_x0033_"/>
  <Shape xmlns="" ID="7F4ToTCNZMO/PrdoAaP5Wkfvwnk=" artifact="_x0030_" formula="no" pdftag="Figure" isBookmarkSet="no" Order="_x0031_" validate="no" Lang="" bookmark="no"/>
  <Shape xmlns="" ID="+yR+TeHdpDrEe1lmBUxGVIsQxVU=" pdftag="Figure" artifact="_x0031_" isBookmarkSet="no" Order="_x0032_" validate="no" Lang=""/>
  <Shape xmlns="" ID="PYco+cgXKclOLQrjwUuSwwBuPgg=" pdftag="H2" isBookmarkSet="no" bookmark="yes" Order="_x0031_"/>
  <Shape xmlns="" ID="wEqfwsKfMclneNdVzDmavzXFxyM=" pdftag="P" isBookmarkSet="no" Order="_x0032_" bookmark="no"/>
  <Shape xmlns="" ID="0l6S447ZdgrYddBXb9s+rJ8NbG4=" artifact="_x0030_" formula="no" pdftag="Figure" isBookmarkSet="no" Order="_x0033_" validate="no" Lang="" bookmark="no"/>
  <Shape xmlns="" ID="Ea3CAbCdOPmZozcXqegPo+Ye8fg=" pdftag="P" isBookmarkSet="no" Order="_x0037_" bookmark="no"/>
  <Shape xmlns="" ID="YeWZFwqSUn768X5XfSV1KprPtCk=" artifact="_x0030_" formula="no" pdftag="Figure" isBookmarkSet="no" Order="_x0034_" validate="no" Lang="" bookmark="no"/>
  <Shape xmlns="" ID="2XN3ioSb5JeQ7Do0LKDEEoS4Zrs=" pdftag="P" isBookmarkSet="no" Order="_x0038_" bookmark="no"/>
  <Shape xmlns="" ID="ru+4+lUFPHyV46sa6C35yqdoEhw=" artifact="_x0030_" formula="no" pdftag="Figure" isBookmarkSet="no" Order="_x0035_" validate="no" Lang="" bookmark="no"/>
  <Shape xmlns="" ID="Oy6wiL7Iisc+c3nI4NUg+VxscIw=" pdftag="P" isBookmarkSet="no" Order="_x0039_" bookmark="no"/>
  <Shape xmlns="" ID="VjpYgA1jOnyjTMl26QnRIkOeFSY=" formula="no" artifact="_x0030_" pdftag="Figure" inline="no" isBookmarkSet="no" Order="_x0036_" validate="no" Lang="" bookmark="no"/>
  <Shape xmlns="" ID="b5ANk5UL4tdq3RxKpQwWDzrE6Ik=" pdftag="P" isBookmarkSet="no" Order="_x0031_0" bookmark="no"/>
  <Shape xmlns="" ID="9K+oI1aSH+lyazpeOvHmv4MuGsU=" pdftag="H2" isBookmarkSet="no" bookmark="yes" Order="_x0031_"/>
  <Shape xmlns="" ID="QbFn2oxYLIZRUnIhGGRPpv5etOE=" pdftag="H2" isBookmarkSet="no" bookmark="yes" Order="_x0031_"/>
  <Shape xmlns="" ID="OiS8unlVcWluhdVm52spULmQoBU=" pdftag="P" isBookmarkSet="no" bookmark="no" Order="_x0032_"/>
  <HyperLink xmlns="" ID="otthHyklp8g5ns16r1HP80jf5vg=-1398449361455.3481_492.5942" plainAltText="Section_x0020_508_x0020_alternative_x0020_text_x0020_version_x0020_available_x0020_on_x0020_slide_x0020_26" language="" Lang=""/>
  <HyperLink xmlns="" ID="m+/CF6O93p0pl5tBm7b3R/ZR17Y=1952331849409.2072_477.2254" plainAltText="_x0020_newworldscrewworm_x0040_cdc.gov"/>
  <HyperLink xmlns="" ID="ThSfL82n9Wve0MWIcFpAj2+lY2U=1100173085144.45_148.1332" plainAltText="edx_x0040_cdc.gov" Lang=""/>
  <HyperLink xmlns="" ID="8dOpZSz9NxNc4RlZNRRyV0QzKXU=1100173085546.01_209.8932" plainAltText="edx_x0040_cdc.gov"/>
  <HyperLink xmlns="" ID="Ea3CAbCdOPmZozcXqegPo+Ye8fg=-141569329432.87894_289.0257" plainAltText="Case_x0020_Surveillance_x0020_News" Lang=""/>
  <HyperLink xmlns="" ID="2XN3ioSb5JeQ7Do0LKDEEoS4Zrs=-2081753197373.3817_268.2306" plainAltText="Technical_x0020_" Lang=""/>
  <HyperLink xmlns="" ID="2XN3ioSb5JeQ7Do0LKDEEoS4Zrs=-103751551294.1766_289.0257" plainAltText="Resource_x0020_Center" Lang=""/>
  <HyperLink xmlns="" ID="Oy6wiL7Iisc+c3nI4NUg+VxscIw=1100173085545.5938_268.2306" plainAltText="edx_x0040_cdc.gov" Lang=""/>
  <HyperLink xmlns="" ID="b5ANk5UL4tdq3RxKpQwWDzrE6Ik=-1752190193809.0822_268.2306" plainAltText="case_x0020_surveillance_x0020_" Lang=""/>
  <HyperLink xmlns="" ID="b5ANk5UL4tdq3RxKpQwWDzrE6Ik=820721201772.8571_289.0257" plainAltText="modernization" Lang=""/>
  <HyperLink xmlns="" ID="OiS8unlVcWluhdVm52spULmQoBU=205930103355.2_479.9532" plainAltText="Return_x0020_to_x0020_relevant_x0020_slide" language="" Lang=""/>
  <SubText xmlns="" ID="0MmqYZH4ZU46EiS2HuTBnT+yQ38=" ActualText=""/>
  <SubText xmlns="" ID="VjpYgA1jOnyjTMl26QnRIkOeFSY=" ActualText=""/>
  <SubText xmlns="" ID="p9TZ8LFMvtXC3bLUiFyWOtBSm7U=" ActualText=""/>
  <SubText xmlns="" ID="3NdKDFPZ4MmFJPWVeROIoHzENc8=" ActualText=""/>
  <SubText xmlns="" ID="7F4ToTCNZMO/PrdoAaP5Wkfvwnk=" ActualText=""/>
  <SubText xmlns="" ID="0l6S447ZdgrYddBXb9s+rJ8NbG4=" ActualText=""/>
  <SubText xmlns="" ID="YeWZFwqSUn768X5XfSV1KprPtCk=" ActualText=""/>
  <SubText xmlns="" ID="ru+4+lUFPHyV46sa6C35yqdoEhw=" ActualText=""/>
  <HyperLink xmlns="" ID="m+/CF6O93p0pl5tBm7b3R/ZR17Y=1952331849445.0572_477.2254" plainAltText="_x0020_newworldscrewworm_x0040_cdc.gov" Lang=""/>
  <HyperLink xmlns="" ID="8dOpZSz9NxNc4RlZNRRyV0QzKXU=1100173085581.15_209.8932" plainAltText="edx_x0040_cdc.gov" Lang=""/>
</PAW>
</file>

<file path=customXml/itemProps1.xml><?xml version="1.0" encoding="utf-8"?>
<ds:datastoreItem xmlns:ds="http://schemas.openxmlformats.org/officeDocument/2006/customXml" ds:itemID="{136B76D6-4321-4A89-8447-61B7D695FB32}">
  <ds:schemaRefs>
    <ds:schemaRef ds:uri="http://schemas.microsoft.com/sharepoint/v3/contenttype/forms"/>
  </ds:schemaRefs>
</ds:datastoreItem>
</file>

<file path=customXml/itemProps2.xml><?xml version="1.0" encoding="utf-8"?>
<ds:datastoreItem xmlns:ds="http://schemas.openxmlformats.org/officeDocument/2006/customXml" ds:itemID="{12457809-C8B5-424C-B3A7-D120DC8B9BEF}">
  <ds:schemaRefs>
    <ds:schemaRef ds:uri="0e891093-3b0b-48a6-94d7-19c93d1c6ab4"/>
    <ds:schemaRef ds:uri="448e3e5e-248a-4e25-8470-028ccf3e48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8E3F7B6-F53E-4043-9E5B-8D7D6659A788}">
  <ds:schemaRefs>
    <ds:schemaRef ds:uri="http://purl.org/dc/terms/"/>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0e891093-3b0b-48a6-94d7-19c93d1c6ab4"/>
    <ds:schemaRef ds:uri="448e3e5e-248a-4e25-8470-028ccf3e48f0"/>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A85025B4-8C6D-46DE-9700-DFB5CE9B5DC3}">
  <ds:schemaRefs>
    <ds:schemaRef ds:uri=""/>
    <ds:schemaRef ds:uri="http://www.net-centric.com/PAWPP"/>
  </ds:schemaRefs>
</ds:datastoreItem>
</file>

<file path=docProps/app.xml><?xml version="1.0" encoding="utf-8"?>
<Properties xmlns="http://schemas.openxmlformats.org/officeDocument/2006/extended-properties" xmlns:vt="http://schemas.openxmlformats.org/officeDocument/2006/docPropsVTypes">
  <Template>Retrospect</Template>
  <TotalTime>99</TotalTime>
  <Words>1728</Words>
  <Application>Microsoft Office PowerPoint</Application>
  <PresentationFormat>Widescreen</PresentationFormat>
  <Paragraphs>288</Paragraphs>
  <Slides>27</Slides>
  <Notes>27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27</vt:i4>
      </vt:variant>
    </vt:vector>
  </HeadingPairs>
  <TitlesOfParts>
    <vt:vector size="40" baseType="lpstr">
      <vt:lpstr>Aptos</vt:lpstr>
      <vt:lpstr>Aptos Display</vt:lpstr>
      <vt:lpstr>Arial</vt:lpstr>
      <vt:lpstr>AvenirNext LT Pro Regular</vt:lpstr>
      <vt:lpstr>Calibri</vt:lpstr>
      <vt:lpstr>Courier New</vt:lpstr>
      <vt:lpstr>Myriad Web Pro</vt:lpstr>
      <vt:lpstr>Segoe UI</vt:lpstr>
      <vt:lpstr>Wingdings</vt:lpstr>
      <vt:lpstr>1_NCEH_ATSDR_combined</vt:lpstr>
      <vt:lpstr>3_NCEH_ATSDR_combined</vt:lpstr>
      <vt:lpstr>2_NCEH_ATSDR_combined</vt:lpstr>
      <vt:lpstr>Master</vt:lpstr>
      <vt:lpstr>NNDSS eSHARE January 2026 Webinar</vt:lpstr>
      <vt:lpstr>Agenda</vt:lpstr>
      <vt:lpstr>Section 508 Accessibility </vt:lpstr>
      <vt:lpstr>New 2026 Event Codes and Case Definition Changes</vt:lpstr>
      <vt:lpstr>Topics</vt:lpstr>
      <vt:lpstr>New conditions – MMWR† year 2026</vt:lpstr>
      <vt:lpstr>COVID-19-associated pediatric mortality </vt:lpstr>
      <vt:lpstr>Flea-borne typhus</vt:lpstr>
      <vt:lpstr>Soft tick relapsing fever (STRF)†</vt:lpstr>
      <vt:lpstr>Soil-transmitted helminth infections (ascariasis, trichuriasis, and intestinal hookworm disease)</vt:lpstr>
      <vt:lpstr>Revised case definitions – MMWR year 2026</vt:lpstr>
      <vt:lpstr>Campylobacteriosis</vt:lpstr>
      <vt:lpstr>Dengue and severe dengue</vt:lpstr>
      <vt:lpstr>Dengue-like illness</vt:lpstr>
      <vt:lpstr>Oropouche virus (OROV) disease, non-congenital and congenital</vt:lpstr>
      <vt:lpstr>Acquired Syphilis</vt:lpstr>
      <vt:lpstr>Congenital Syphilis</vt:lpstr>
      <vt:lpstr>Syphilis NNDSS publication case classification</vt:lpstr>
      <vt:lpstr>Tularemia</vt:lpstr>
      <vt:lpstr>Resources and reminders</vt:lpstr>
      <vt:lpstr>Resources Coming Soon</vt:lpstr>
      <vt:lpstr>2023 NNDSS annual tables published</vt:lpstr>
      <vt:lpstr> Questions &amp; Answers 3</vt:lpstr>
      <vt:lpstr>Q &amp; A 3</vt:lpstr>
      <vt:lpstr>Appendix: Accompanying Text</vt:lpstr>
      <vt:lpstr>Accompanying text for slide 5 (Section 508 compliant text version)</vt:lpstr>
      <vt:lpstr>Accompanying text for slide 10 (Section 508 compliant text version)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January 2026</dc:title>
  <dc:subject>NNDSS eSHARE Regular January Webinar: new 2026 event codes and case definition changes</dc:subject>
  <dc:creator/>
  <cp:keywords>NNDSS eSHARE January 2026 Webinar, National Notifiable Diseases Surveillance System, New Changes, Event Codes, Case Definitions, Position Statements, Council of State and Territoria lEpidemiologists, CSTE, Conditions, New Conditions, MMWR, Morbidity and Mortality Weekly Report, Standardized Surveillance, Annual Tables, Publish, Message Mapping Guide, MMG, Routine, Criteria, Resources,  </cp:keywords>
  <cp:lastModifiedBy>Laspina, Michael (CDC/OD/OPHDST)</cp:lastModifiedBy>
  <cp:revision>8</cp:revision>
  <dcterms:created xsi:type="dcterms:W3CDTF">2025-07-29T12:23:32Z</dcterms:created>
  <dcterms:modified xsi:type="dcterms:W3CDTF">2026-01-26T20:15:30Z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2025-07-29T13:26:28Z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6430aef4-57f5-4e11-9b33-c04f004f2ae5</vt:lpwstr>
  </property>
  <property fmtid="{D5CDD505-2E9C-101B-9397-08002B2CF9AE}" pid="8" name="MSIP_Label_7b94a7b8-f06c-4dfe-bdcc-9b548fd58c31_ContentBits">
    <vt:lpwstr>0</vt:lpwstr>
  </property>
  <property fmtid="{D5CDD505-2E9C-101B-9397-08002B2CF9AE}" pid="9" name="MSIP_Label_7b94a7b8-f06c-4dfe-bdcc-9b548fd58c31_Tag">
    <vt:lpwstr>10, 0, 1, 1</vt:lpwstr>
  </property>
  <property fmtid="{D5CDD505-2E9C-101B-9397-08002B2CF9AE}" pid="10" name="ContentTypeId">
    <vt:lpwstr>0x0101008B05910E47037A43B8994C82BD86E034</vt:lpwstr>
  </property>
  <property fmtid="{D5CDD505-2E9C-101B-9397-08002B2CF9AE}" pid="11" name="MediaServiceImageTags">
    <vt:lpwstr/>
  </property>
</Properties>
</file>