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708" r:id="rId6"/>
    <p:sldMasterId id="2147483718" r:id="rId7"/>
  </p:sldMasterIdLst>
  <p:notesMasterIdLst>
    <p:notesMasterId r:id="rId74"/>
  </p:notesMasterIdLst>
  <p:sldIdLst>
    <p:sldId id="2147482200" r:id="rId8"/>
    <p:sldId id="2147482215" r:id="rId9"/>
    <p:sldId id="2147482393" r:id="rId10"/>
    <p:sldId id="322" r:id="rId11"/>
    <p:sldId id="2145706059" r:id="rId12"/>
    <p:sldId id="2145705579" r:id="rId13"/>
    <p:sldId id="344" r:id="rId14"/>
    <p:sldId id="2145705608" r:id="rId15"/>
    <p:sldId id="2145706053" r:id="rId16"/>
    <p:sldId id="2145706050" r:id="rId17"/>
    <p:sldId id="2145706075" r:id="rId18"/>
    <p:sldId id="2145706077" r:id="rId19"/>
    <p:sldId id="2145706078" r:id="rId20"/>
    <p:sldId id="2145706079" r:id="rId21"/>
    <p:sldId id="2145706080" r:id="rId22"/>
    <p:sldId id="2145706081" r:id="rId23"/>
    <p:sldId id="2145706083" r:id="rId24"/>
    <p:sldId id="2145706084" r:id="rId25"/>
    <p:sldId id="2145705621" r:id="rId26"/>
    <p:sldId id="352" r:id="rId27"/>
    <p:sldId id="2145705706" r:id="rId28"/>
    <p:sldId id="2145706052" r:id="rId29"/>
    <p:sldId id="2145706051" r:id="rId30"/>
    <p:sldId id="2145706076" r:id="rId31"/>
    <p:sldId id="2145706055" r:id="rId32"/>
    <p:sldId id="2145706086" r:id="rId33"/>
    <p:sldId id="2145706087" r:id="rId34"/>
    <p:sldId id="2145706049" r:id="rId35"/>
    <p:sldId id="2145705703" r:id="rId36"/>
    <p:sldId id="257" r:id="rId37"/>
    <p:sldId id="2147482394" r:id="rId38"/>
    <p:sldId id="2147483645" r:id="rId39"/>
    <p:sldId id="2147482346" r:id="rId40"/>
    <p:sldId id="2147483643" r:id="rId41"/>
    <p:sldId id="2147482348" r:id="rId42"/>
    <p:sldId id="2147482349" r:id="rId43"/>
    <p:sldId id="2147482376" r:id="rId44"/>
    <p:sldId id="2147482354" r:id="rId45"/>
    <p:sldId id="2147483647" r:id="rId46"/>
    <p:sldId id="2147482355" r:id="rId47"/>
    <p:sldId id="2147482357" r:id="rId48"/>
    <p:sldId id="2147482358" r:id="rId49"/>
    <p:sldId id="2147482380" r:id="rId50"/>
    <p:sldId id="2147482381" r:id="rId51"/>
    <p:sldId id="2147482379" r:id="rId52"/>
    <p:sldId id="2147482382" r:id="rId53"/>
    <p:sldId id="2147482359" r:id="rId54"/>
    <p:sldId id="2147482367" r:id="rId55"/>
    <p:sldId id="2147482368" r:id="rId56"/>
    <p:sldId id="2147482389" r:id="rId57"/>
    <p:sldId id="2147482362" r:id="rId58"/>
    <p:sldId id="2147482373" r:id="rId59"/>
    <p:sldId id="2147482384" r:id="rId60"/>
    <p:sldId id="2147482363" r:id="rId61"/>
    <p:sldId id="262" r:id="rId62"/>
    <p:sldId id="2147482395" r:id="rId63"/>
    <p:sldId id="256" r:id="rId64"/>
    <p:sldId id="261" r:id="rId65"/>
    <p:sldId id="259" r:id="rId66"/>
    <p:sldId id="267" r:id="rId67"/>
    <p:sldId id="258" r:id="rId68"/>
    <p:sldId id="260" r:id="rId69"/>
    <p:sldId id="263" r:id="rId70"/>
    <p:sldId id="264" r:id="rId71"/>
    <p:sldId id="265" r:id="rId72"/>
    <p:sldId id="26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NDSS eShare September 2025" id="{B379AD2E-EB97-49F1-96E8-797E81A23005}">
          <p14:sldIdLst>
            <p14:sldId id="2147482200"/>
            <p14:sldId id="2147482215"/>
            <p14:sldId id="2147482393"/>
            <p14:sldId id="322"/>
            <p14:sldId id="2145706059"/>
            <p14:sldId id="2145705579"/>
            <p14:sldId id="344"/>
            <p14:sldId id="2145705608"/>
            <p14:sldId id="2145706053"/>
            <p14:sldId id="2145706050"/>
            <p14:sldId id="2145706075"/>
            <p14:sldId id="2145706077"/>
            <p14:sldId id="2145706078"/>
            <p14:sldId id="2145706079"/>
            <p14:sldId id="2145706080"/>
            <p14:sldId id="2145706081"/>
            <p14:sldId id="2145706083"/>
            <p14:sldId id="2145706084"/>
            <p14:sldId id="2145705621"/>
            <p14:sldId id="352"/>
            <p14:sldId id="2145705706"/>
            <p14:sldId id="2145706052"/>
            <p14:sldId id="2145706051"/>
            <p14:sldId id="2145706076"/>
            <p14:sldId id="2145706055"/>
            <p14:sldId id="2145706086"/>
            <p14:sldId id="2145706087"/>
            <p14:sldId id="2145706049"/>
            <p14:sldId id="2145705703"/>
            <p14:sldId id="257"/>
            <p14:sldId id="2147482394"/>
            <p14:sldId id="2147483645"/>
            <p14:sldId id="2147482346"/>
            <p14:sldId id="2147483643"/>
            <p14:sldId id="2147482348"/>
            <p14:sldId id="2147482349"/>
            <p14:sldId id="2147482376"/>
            <p14:sldId id="2147482354"/>
            <p14:sldId id="2147483647"/>
            <p14:sldId id="2147482355"/>
            <p14:sldId id="2147482357"/>
            <p14:sldId id="2147482358"/>
            <p14:sldId id="2147482380"/>
            <p14:sldId id="2147482381"/>
            <p14:sldId id="2147482379"/>
            <p14:sldId id="2147482382"/>
            <p14:sldId id="2147482359"/>
            <p14:sldId id="2147482367"/>
            <p14:sldId id="2147482368"/>
            <p14:sldId id="2147482389"/>
            <p14:sldId id="2147482362"/>
            <p14:sldId id="2147482373"/>
            <p14:sldId id="2147482384"/>
            <p14:sldId id="2147482363"/>
            <p14:sldId id="262"/>
            <p14:sldId id="2147482395"/>
            <p14:sldId id="256"/>
            <p14:sldId id="261"/>
            <p14:sldId id="259"/>
            <p14:sldId id="267"/>
            <p14:sldId id="258"/>
            <p14:sldId id="260"/>
            <p14:sldId id="263"/>
            <p14:sldId id="264"/>
            <p14:sldId id="265"/>
            <p14:sldId id="2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D/OPHDST)" initials="GM" userId="S::nvm8@cdc.gov::0ac2c6b9-92f9-44d7-9fed-9ca59630dfbc" providerId="AD"/>
  <p188:author id="{1258641D-3406-29F9-9B7F-F272B075DA85}" name="Branam, Ian (CDC/OD/OPHDST)" initials="BI" userId="S::yfi1@cdc.gov::112d4a4f-7610-4988-975d-30364cb03355" providerId="AD"/>
  <p188:author id="{50544535-8DB0-0386-CD97-9A293008B3AF}" name="Ritchey, Matthew D. (CDC/OD/OPHDST)" initials="MR" userId="S::HHA7@cdc.gov::0f4ae8c8-33a3-4cd2-a525-48f17ee461ab" providerId="AD"/>
  <p188:author id="{4C195B5E-DFF9-9454-D15B-04E7141770CC}" name="Conners, Erin (CDC/OD/OPHDST)" initials="EC" userId="S::ola3@cdc.gov::a724e933-4911-4579-8682-585480591749" providerId="AD"/>
  <p188:author id="{7C551B66-E361-EBC0-6605-1AA2539A47D3}" name="Hang Nguyen, (CDC/OD/OPHDST)" initials="H(" userId="S::yky3@cdc.gov::8a7e3e03-04d0-4c76-a337-fc65283f8224" providerId="AD"/>
  <p188:author id="{47C6DB78-837B-EB89-9AD2-4D9E0D335078}" name="Boersma, Peter (CDC/OD/OPHDST)" initials="PB" userId="S::ots6@cdc.gov::f3bc6320-5f6e-4986-9079-590a01dd3d4f" providerId="AD"/>
  <p188:author id="{99A8469A-7D20-0DCC-3D98-F4D741751B82}" name="McIntyre, Anne F. (CDC/IOD/OPHDST)" initials="MAF(" userId="S::zat4@cdc.gov::d6bb9fc0-9a61-41c9-8260-614f83485ea6" providerId="AD"/>
  <p188:author id="{2AB35A9B-36C8-7561-518F-8BF30AE943AB}" name="Ritchey, Matthew D. (CDC/OD/OPHDST)" initials="R(" userId="S::hha7@cdc.gov::0f4ae8c8-33a3-4cd2-a525-48f17ee461ab" providerId="AD"/>
  <p188:author id="{FBCBE2A0-6658-CB2C-A9DA-560F822CC237}" name="Hale, Christa R. (CDC/OD/OPHDST)" initials="CH" userId="S::HGK5@cdc.gov::b45a5495-c680-464a-a986-6e63c5bbac1a" providerId="AD"/>
  <p188:author id="{E41D23AC-0141-A1C4-3B68-FE90A50E4A68}" name="Mustaquim, Desiree (CDC/OD/OPHDST)" initials="MD" userId="S::dwc6@cdc.gov::dc151674-8121-498a-9e0c-aa311898202d" providerId="AD"/>
  <p188:author id="{CE7072C3-C502-9E5C-9201-80F9661AC967}" name="Ramanathan Holiday, Tara (CDC/OD/OPHDST)" initials="R(" userId="S::irt2@cdc.gov::034376b7-f6bb-4b52-ab37-7273f82c0185" providerId="AD"/>
  <p188:author id="{AA5CB7D1-9D63-8CD9-6457-2986CC39E1D4}" name="Best, Timothy (CDC/OD/OPHDST)" initials="BT" userId="S::qot3@cdc.gov::dd516ec7-f2bc-4f60-a4a9-7a0329e91999" providerId="AD"/>
  <p188:author id="{643A7AD9-02B1-B372-B694-D211CCE4C4EB}" name="Robinson, Tamara (CDC/OD/OPHDST) (CTR)" initials="TR" userId="S::okf9@cdc.gov::a16a7704-10a4-405e-9d16-ecfeead0d373" providerId="AD"/>
  <p188:author id="{56F3E3DB-97E3-6A8C-E71A-F16301594E99}" name="Neitzel, Stephanie (CDC/OD/OPHDST)" initials="SN" userId="S::brd6@cdc.gov::69aba5e3-8da2-4697-83fd-bd91ccdb0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0000"/>
    <a:srgbClr val="0F56DC"/>
    <a:srgbClr val="FF1919"/>
    <a:srgbClr val="FFC000"/>
    <a:srgbClr val="F1F395"/>
    <a:srgbClr val="B4E5A2"/>
    <a:srgbClr val="A6CAEC"/>
    <a:srgbClr val="F3EA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DB73B-1859-4C00-833D-44ECEA2C36AC}" v="12" dt="2025-09-25T13:10:06.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404" autoAdjust="0"/>
  </p:normalViewPr>
  <p:slideViewPr>
    <p:cSldViewPr snapToGrid="0">
      <p:cViewPr varScale="1">
        <p:scale>
          <a:sx n="74" d="100"/>
          <a:sy n="74" d="100"/>
        </p:scale>
        <p:origin x="936" y="77"/>
      </p:cViewPr>
      <p:guideLst/>
    </p:cSldViewPr>
  </p:slideViewPr>
  <p:outlineViewPr>
    <p:cViewPr>
      <p:scale>
        <a:sx n="33" d="100"/>
        <a:sy n="33" d="100"/>
      </p:scale>
      <p:origin x="0" y="-38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Tamara (CDC/OD/OPHDST) (CTR)" userId="a16a7704-10a4-405e-9d16-ecfeead0d373" providerId="ADAL" clId="{D79DB73B-1859-4C00-833D-44ECEA2C36AC}"/>
    <pc:docChg chg="modSld">
      <pc:chgData name="Robinson, Tamara (CDC/OD/OPHDST) (CTR)" userId="a16a7704-10a4-405e-9d16-ecfeead0d373" providerId="ADAL" clId="{D79DB73B-1859-4C00-833D-44ECEA2C36AC}" dt="2025-09-25T12:42:46.735" v="17" actId="20577"/>
      <pc:docMkLst>
        <pc:docMk/>
      </pc:docMkLst>
      <pc:sldChg chg="modNotesTx">
        <pc:chgData name="Robinson, Tamara (CDC/OD/OPHDST) (CTR)" userId="a16a7704-10a4-405e-9d16-ecfeead0d373" providerId="ADAL" clId="{D79DB73B-1859-4C00-833D-44ECEA2C36AC}" dt="2025-09-25T12:39:00.243" v="2" actId="20577"/>
        <pc:sldMkLst>
          <pc:docMk/>
          <pc:sldMk cId="4122086435" sldId="257"/>
        </pc:sldMkLst>
      </pc:sldChg>
      <pc:sldChg chg="modSp mod">
        <pc:chgData name="Robinson, Tamara (CDC/OD/OPHDST) (CTR)" userId="a16a7704-10a4-405e-9d16-ecfeead0d373" providerId="ADAL" clId="{D79DB73B-1859-4C00-833D-44ECEA2C36AC}" dt="2025-09-25T12:42:46.735" v="17" actId="20577"/>
        <pc:sldMkLst>
          <pc:docMk/>
          <pc:sldMk cId="2231360626" sldId="258"/>
        </pc:sldMkLst>
        <pc:spChg chg="mod">
          <ac:chgData name="Robinson, Tamara (CDC/OD/OPHDST) (CTR)" userId="a16a7704-10a4-405e-9d16-ecfeead0d373" providerId="ADAL" clId="{D79DB73B-1859-4C00-833D-44ECEA2C36AC}" dt="2025-09-25T12:42:46.735" v="17" actId="20577"/>
          <ac:spMkLst>
            <pc:docMk/>
            <pc:sldMk cId="2231360626" sldId="258"/>
            <ac:spMk id="2" creationId="{6CD42BFF-4C6F-F763-9D6B-7A19CEB64284}"/>
          </ac:spMkLst>
        </pc:spChg>
      </pc:sldChg>
      <pc:sldChg chg="modNotesTx">
        <pc:chgData name="Robinson, Tamara (CDC/OD/OPHDST) (CTR)" userId="a16a7704-10a4-405e-9d16-ecfeead0d373" providerId="ADAL" clId="{D79DB73B-1859-4C00-833D-44ECEA2C36AC}" dt="2025-09-25T12:40:53.809" v="10" actId="6549"/>
        <pc:sldMkLst>
          <pc:docMk/>
          <pc:sldMk cId="1222074281" sldId="259"/>
        </pc:sldMkLst>
      </pc:sldChg>
      <pc:sldChg chg="modNotesTx">
        <pc:chgData name="Robinson, Tamara (CDC/OD/OPHDST) (CTR)" userId="a16a7704-10a4-405e-9d16-ecfeead0d373" providerId="ADAL" clId="{D79DB73B-1859-4C00-833D-44ECEA2C36AC}" dt="2025-09-25T12:40:38.201" v="9" actId="20577"/>
        <pc:sldMkLst>
          <pc:docMk/>
          <pc:sldMk cId="1763860736" sldId="261"/>
        </pc:sldMkLst>
      </pc:sldChg>
      <pc:sldChg chg="modSp mod">
        <pc:chgData name="Robinson, Tamara (CDC/OD/OPHDST) (CTR)" userId="a16a7704-10a4-405e-9d16-ecfeead0d373" providerId="ADAL" clId="{D79DB73B-1859-4C00-833D-44ECEA2C36AC}" dt="2025-09-25T12:42:13.671" v="14" actId="255"/>
        <pc:sldMkLst>
          <pc:docMk/>
          <pc:sldMk cId="490068857" sldId="263"/>
        </pc:sldMkLst>
        <pc:spChg chg="mod">
          <ac:chgData name="Robinson, Tamara (CDC/OD/OPHDST) (CTR)" userId="a16a7704-10a4-405e-9d16-ecfeead0d373" providerId="ADAL" clId="{D79DB73B-1859-4C00-833D-44ECEA2C36AC}" dt="2025-09-25T12:42:13.671" v="14" actId="255"/>
          <ac:spMkLst>
            <pc:docMk/>
            <pc:sldMk cId="490068857" sldId="263"/>
            <ac:spMk id="2" creationId="{527924AA-F398-32A6-3753-EB7E42113F6F}"/>
          </ac:spMkLst>
        </pc:spChg>
      </pc:sldChg>
      <pc:sldChg chg="modSp mod">
        <pc:chgData name="Robinson, Tamara (CDC/OD/OPHDST) (CTR)" userId="a16a7704-10a4-405e-9d16-ecfeead0d373" providerId="ADAL" clId="{D79DB73B-1859-4C00-833D-44ECEA2C36AC}" dt="2025-09-25T12:41:43.116" v="12" actId="255"/>
        <pc:sldMkLst>
          <pc:docMk/>
          <pc:sldMk cId="1589395810" sldId="265"/>
        </pc:sldMkLst>
        <pc:spChg chg="mod">
          <ac:chgData name="Robinson, Tamara (CDC/OD/OPHDST) (CTR)" userId="a16a7704-10a4-405e-9d16-ecfeead0d373" providerId="ADAL" clId="{D79DB73B-1859-4C00-833D-44ECEA2C36AC}" dt="2025-09-25T12:41:43.116" v="12" actId="255"/>
          <ac:spMkLst>
            <pc:docMk/>
            <pc:sldMk cId="1589395810" sldId="265"/>
            <ac:spMk id="2" creationId="{3984EC5E-E512-5BE3-3686-0873B00E0C70}"/>
          </ac:spMkLst>
        </pc:spChg>
      </pc:sldChg>
      <pc:sldChg chg="modSp mod">
        <pc:chgData name="Robinson, Tamara (CDC/OD/OPHDST) (CTR)" userId="a16a7704-10a4-405e-9d16-ecfeead0d373" providerId="ADAL" clId="{D79DB73B-1859-4C00-833D-44ECEA2C36AC}" dt="2025-09-25T12:41:30.303" v="11" actId="255"/>
        <pc:sldMkLst>
          <pc:docMk/>
          <pc:sldMk cId="4002187434" sldId="266"/>
        </pc:sldMkLst>
        <pc:spChg chg="mod">
          <ac:chgData name="Robinson, Tamara (CDC/OD/OPHDST) (CTR)" userId="a16a7704-10a4-405e-9d16-ecfeead0d373" providerId="ADAL" clId="{D79DB73B-1859-4C00-833D-44ECEA2C36AC}" dt="2025-09-25T12:41:30.303" v="11" actId="255"/>
          <ac:spMkLst>
            <pc:docMk/>
            <pc:sldMk cId="4002187434" sldId="266"/>
            <ac:spMk id="2" creationId="{E4C94B4E-F61C-4487-4106-0C1C50C1272C}"/>
          </ac:spMkLst>
        </pc:spChg>
      </pc:sldChg>
      <pc:sldChg chg="modNotesTx">
        <pc:chgData name="Robinson, Tamara (CDC/OD/OPHDST) (CTR)" userId="a16a7704-10a4-405e-9d16-ecfeead0d373" providerId="ADAL" clId="{D79DB73B-1859-4C00-833D-44ECEA2C36AC}" dt="2025-09-25T12:38:11.865" v="0" actId="20577"/>
        <pc:sldMkLst>
          <pc:docMk/>
          <pc:sldMk cId="3724036980" sldId="2147482215"/>
        </pc:sldMkLst>
      </pc:sldChg>
      <pc:sldChg chg="modNotesTx">
        <pc:chgData name="Robinson, Tamara (CDC/OD/OPHDST) (CTR)" userId="a16a7704-10a4-405e-9d16-ecfeead0d373" providerId="ADAL" clId="{D79DB73B-1859-4C00-833D-44ECEA2C36AC}" dt="2025-09-25T12:39:17.394" v="3" actId="20577"/>
        <pc:sldMkLst>
          <pc:docMk/>
          <pc:sldMk cId="718580426" sldId="21474836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2648-5EA1-49C1-AB7A-65FB9F4B721E}" type="datetimeFigureOut">
              <a:rPr lang="en-US" smtClean="0"/>
              <a:t>9/30/2025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0E4A4-C65F-4B5B-B829-55E1E6BC67A3}" type="slidenum">
              <a:rPr lang="en-US" smtClean="0"/>
              <a:t>‹#›</a:t>
            </a:fld>
            <a:endParaRPr lang="en-US" dirty="0"/>
          </a:p>
        </p:txBody>
      </p:sp>
    </p:spTree>
    <p:extLst>
      <p:ext uri="{BB962C8B-B14F-4D97-AF65-F5344CB8AC3E}">
        <p14:creationId xmlns:p14="http://schemas.microsoft.com/office/powerpoint/2010/main" val="4910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C0C1-1734-A235-A46B-566EF77333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97530-B033-E689-A316-CFB7A63F1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704F7-7442-C1E4-19C5-3BB0705CD5F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78B3DA4-A659-24F8-E720-8835E7BF7423}"/>
              </a:ext>
            </a:extLst>
          </p:cNvPr>
          <p:cNvSpPr>
            <a:spLocks noGrp="1"/>
          </p:cNvSpPr>
          <p:nvPr>
            <p:ph type="sldNum" sz="quarter" idx="5"/>
          </p:nvPr>
        </p:nvSpPr>
        <p:spPr/>
        <p:txBody>
          <a:bodyPr/>
          <a:lstStyle/>
          <a:p>
            <a:pPr>
              <a:defRPr/>
            </a:pPr>
            <a:fld id="{EB38CAEC-4554-485B-9189-C45C7447A404}" type="slidenum">
              <a:rPr lang="en-US" smtClean="0"/>
              <a:pPr>
                <a:defRPr/>
              </a:pPr>
              <a:t>12</a:t>
            </a:fld>
            <a:endParaRPr lang="en-US" dirty="0"/>
          </a:p>
        </p:txBody>
      </p:sp>
    </p:spTree>
    <p:extLst>
      <p:ext uri="{BB962C8B-B14F-4D97-AF65-F5344CB8AC3E}">
        <p14:creationId xmlns:p14="http://schemas.microsoft.com/office/powerpoint/2010/main" val="150110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1DC36-3F9E-CCB3-25A0-07D3708EC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0FEAD-0E5B-28FB-5113-10046D788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3E9F1-8D5D-77DE-E74E-E908E8A8B7C0}"/>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1E32DCE-71DD-E6CC-48B6-BF8FAD5BAF07}"/>
              </a:ext>
            </a:extLst>
          </p:cNvPr>
          <p:cNvSpPr>
            <a:spLocks noGrp="1"/>
          </p:cNvSpPr>
          <p:nvPr>
            <p:ph type="sldNum" sz="quarter" idx="5"/>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07490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3E9F-01AE-2353-5434-7DA95365A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406AC-2ED2-5ED4-7080-E07F741FD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67EE5-0C82-CCC1-D232-D0AB5C6CF7EA}"/>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2738D29-A779-E321-325F-68E55F4B5F4B}"/>
              </a:ext>
            </a:extLst>
          </p:cNvPr>
          <p:cNvSpPr>
            <a:spLocks noGrp="1"/>
          </p:cNvSpPr>
          <p:nvPr>
            <p:ph type="sldNum" sz="quarter" idx="5"/>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2753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AD5C0-9BD2-637E-CF7F-D3EE67697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B6D45-07A0-6D14-0AB4-100A76E58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88EE6-060A-28D3-D048-7D787F24788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B1ED3AD-EFD7-3BA7-B859-531418C8BFAE}"/>
              </a:ext>
            </a:extLst>
          </p:cNvPr>
          <p:cNvSpPr>
            <a:spLocks noGrp="1"/>
          </p:cNvSpPr>
          <p:nvPr>
            <p:ph type="sldNum" sz="quarter" idx="5"/>
          </p:nvPr>
        </p:nvSpPr>
        <p:spPr/>
        <p:txBody>
          <a:bodyPr/>
          <a:lstStyle/>
          <a:p>
            <a:pPr>
              <a:defRPr/>
            </a:pPr>
            <a:fld id="{EB38CAEC-4554-485B-9189-C45C7447A404}" type="slidenum">
              <a:rPr lang="en-US" smtClean="0"/>
              <a:pPr>
                <a:defRPr/>
              </a:pPr>
              <a:t>15</a:t>
            </a:fld>
            <a:endParaRPr lang="en-US" dirty="0"/>
          </a:p>
        </p:txBody>
      </p:sp>
    </p:spTree>
    <p:extLst>
      <p:ext uri="{BB962C8B-B14F-4D97-AF65-F5344CB8AC3E}">
        <p14:creationId xmlns:p14="http://schemas.microsoft.com/office/powerpoint/2010/main" val="240918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E96E8-899F-C651-93D9-10E93029B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40EB7-FF19-3553-0089-19E6D621F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59A15-DAB7-1C22-28A2-F925EB53C68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6463A0F-FC0A-11F3-D0E5-5CBD70CEAE6C}"/>
              </a:ext>
            </a:extLst>
          </p:cNvPr>
          <p:cNvSpPr>
            <a:spLocks noGrp="1"/>
          </p:cNvSpPr>
          <p:nvPr>
            <p:ph type="sldNum" sz="quarter" idx="5"/>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393311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4C01B-9476-986F-7E62-BD24EA4D4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CB0EE-492A-96A4-5129-196A1A490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4CB4A-4254-14E6-3254-EC101A9B114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8EB5C905-D8D5-D710-362E-1D9AC6CCA177}"/>
              </a:ext>
            </a:extLst>
          </p:cNvPr>
          <p:cNvSpPr>
            <a:spLocks noGrp="1"/>
          </p:cNvSpPr>
          <p:nvPr>
            <p:ph type="sldNum" sz="quarter" idx="5"/>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420180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085B-348E-4A70-C259-A196618EB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56EFB-8317-CB49-CE50-830AD2B9C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84603E-8ABC-121D-B9A2-6A714341893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0B0A226-80F0-DC8B-E5F6-269F871B608C}"/>
              </a:ext>
            </a:extLst>
          </p:cNvPr>
          <p:cNvSpPr>
            <a:spLocks noGrp="1"/>
          </p:cNvSpPr>
          <p:nvPr>
            <p:ph type="sldNum" sz="quarter" idx="5"/>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590862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73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40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603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17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575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330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81AB2-F898-2C7F-6A73-91445D24A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1C139-0B64-357C-2BE7-35F3082E6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018D1-1FC9-B088-60DE-AA55334C51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E43487-5A96-83A4-6DD5-C1C13107FD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33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FABFE-C868-6C7A-6F86-57D11A246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8E0E4-0B62-475F-00BB-6F3AB0AFE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DAD1FF-77DF-EE3D-F96A-DF7C4489C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80A58-3C73-B6C9-C255-FEF5F3DA46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67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D341E-BD81-A0A2-263A-F6F17F3F7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EB110-33A8-DF34-94FF-EC0A66C8C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8CA50-DD99-CD1F-5F04-AB39C79AD9A2}"/>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306C805-8653-8941-58B6-AE2A9082FA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865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40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32</a:t>
            </a:fld>
            <a:endParaRPr lang="en-US" dirty="0"/>
          </a:p>
        </p:txBody>
      </p:sp>
    </p:spTree>
    <p:extLst>
      <p:ext uri="{BB962C8B-B14F-4D97-AF65-F5344CB8AC3E}">
        <p14:creationId xmlns:p14="http://schemas.microsoft.com/office/powerpoint/2010/main" val="238298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EDC4F-82DE-86A2-2B5B-3C7943BB2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288F8-C1DE-35AF-1990-8E58BB948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C957D-79C3-831C-BB28-6ADB58C7765C}"/>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0560DB6-CD05-171E-13CE-F6001947D3A7}"/>
              </a:ext>
            </a:extLst>
          </p:cNvPr>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2623230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33</a:t>
            </a:fld>
            <a:endParaRPr lang="en-US" dirty="0"/>
          </a:p>
        </p:txBody>
      </p:sp>
    </p:spTree>
    <p:extLst>
      <p:ext uri="{BB962C8B-B14F-4D97-AF65-F5344CB8AC3E}">
        <p14:creationId xmlns:p14="http://schemas.microsoft.com/office/powerpoint/2010/main" val="1226967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0044D-5F03-373B-E5F7-CB821BCE1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3D5F9-419E-C504-F7D0-61FA00AF5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CDFE8A-74A9-28C3-6948-7BB57B8DD4AB}"/>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9FE004A7-1E54-1E69-9CAE-0E4A42C017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982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35</a:t>
            </a:fld>
            <a:endParaRPr lang="en-US" dirty="0"/>
          </a:p>
        </p:txBody>
      </p:sp>
    </p:spTree>
    <p:extLst>
      <p:ext uri="{BB962C8B-B14F-4D97-AF65-F5344CB8AC3E}">
        <p14:creationId xmlns:p14="http://schemas.microsoft.com/office/powerpoint/2010/main" val="3084033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580E4A4-C65F-4B5B-B829-55E1E6BC67A3}" type="slidenum">
              <a:rPr lang="en-US" smtClean="0"/>
              <a:t>36</a:t>
            </a:fld>
            <a:endParaRPr lang="en-US" dirty="0"/>
          </a:p>
        </p:txBody>
      </p:sp>
    </p:spTree>
    <p:extLst>
      <p:ext uri="{BB962C8B-B14F-4D97-AF65-F5344CB8AC3E}">
        <p14:creationId xmlns:p14="http://schemas.microsoft.com/office/powerpoint/2010/main" val="2269486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7B12-0457-0A5A-EB12-6D30B9F87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0E52C-AE58-C9B2-7219-21D48C18E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CC3F3-577A-AECB-BDBF-6BC5AE972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B0EFFC-B8A0-7D31-9EB4-29DD0D562AEF}"/>
              </a:ext>
            </a:extLst>
          </p:cNvPr>
          <p:cNvSpPr>
            <a:spLocks noGrp="1"/>
          </p:cNvSpPr>
          <p:nvPr>
            <p:ph type="sldNum" sz="quarter" idx="5"/>
          </p:nvPr>
        </p:nvSpPr>
        <p:spPr/>
        <p:txBody>
          <a:bodyPr/>
          <a:lstStyle/>
          <a:p>
            <a:fld id="{8580E4A4-C65F-4B5B-B829-55E1E6BC67A3}" type="slidenum">
              <a:rPr lang="en-US" smtClean="0"/>
              <a:t>37</a:t>
            </a:fld>
            <a:endParaRPr lang="en-US" dirty="0"/>
          </a:p>
        </p:txBody>
      </p:sp>
    </p:spTree>
    <p:extLst>
      <p:ext uri="{BB962C8B-B14F-4D97-AF65-F5344CB8AC3E}">
        <p14:creationId xmlns:p14="http://schemas.microsoft.com/office/powerpoint/2010/main" val="2584199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38</a:t>
            </a:fld>
            <a:endParaRPr lang="en-US" dirty="0"/>
          </a:p>
        </p:txBody>
      </p:sp>
    </p:spTree>
    <p:extLst>
      <p:ext uri="{BB962C8B-B14F-4D97-AF65-F5344CB8AC3E}">
        <p14:creationId xmlns:p14="http://schemas.microsoft.com/office/powerpoint/2010/main" val="2117212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A92D-7D76-F6AA-F0BC-9CF21F1F3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38678-7F63-3697-7C4F-AAD92EFC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27597-2DA9-0030-D83E-CBCE89526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2E179-02FE-2DDE-6CC3-6256A7100D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2011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40</a:t>
            </a:fld>
            <a:endParaRPr lang="en-US" dirty="0"/>
          </a:p>
        </p:txBody>
      </p:sp>
    </p:spTree>
    <p:extLst>
      <p:ext uri="{BB962C8B-B14F-4D97-AF65-F5344CB8AC3E}">
        <p14:creationId xmlns:p14="http://schemas.microsoft.com/office/powerpoint/2010/main" val="1845184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41</a:t>
            </a:fld>
            <a:endParaRPr lang="en-US" dirty="0"/>
          </a:p>
        </p:txBody>
      </p:sp>
    </p:spTree>
    <p:extLst>
      <p:ext uri="{BB962C8B-B14F-4D97-AF65-F5344CB8AC3E}">
        <p14:creationId xmlns:p14="http://schemas.microsoft.com/office/powerpoint/2010/main" val="642403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42</a:t>
            </a:fld>
            <a:endParaRPr lang="en-US" dirty="0"/>
          </a:p>
        </p:txBody>
      </p:sp>
    </p:spTree>
    <p:extLst>
      <p:ext uri="{BB962C8B-B14F-4D97-AF65-F5344CB8AC3E}">
        <p14:creationId xmlns:p14="http://schemas.microsoft.com/office/powerpoint/2010/main" val="73121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066130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43</a:t>
            </a:fld>
            <a:endParaRPr lang="en-US" dirty="0"/>
          </a:p>
        </p:txBody>
      </p:sp>
    </p:spTree>
    <p:extLst>
      <p:ext uri="{BB962C8B-B14F-4D97-AF65-F5344CB8AC3E}">
        <p14:creationId xmlns:p14="http://schemas.microsoft.com/office/powerpoint/2010/main" val="1107033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44</a:t>
            </a:fld>
            <a:endParaRPr lang="en-US" dirty="0"/>
          </a:p>
        </p:txBody>
      </p:sp>
    </p:spTree>
    <p:extLst>
      <p:ext uri="{BB962C8B-B14F-4D97-AF65-F5344CB8AC3E}">
        <p14:creationId xmlns:p14="http://schemas.microsoft.com/office/powerpoint/2010/main" val="224363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45</a:t>
            </a:fld>
            <a:endParaRPr lang="en-US" dirty="0"/>
          </a:p>
        </p:txBody>
      </p:sp>
    </p:spTree>
    <p:extLst>
      <p:ext uri="{BB962C8B-B14F-4D97-AF65-F5344CB8AC3E}">
        <p14:creationId xmlns:p14="http://schemas.microsoft.com/office/powerpoint/2010/main" val="199469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46</a:t>
            </a:fld>
            <a:endParaRPr lang="en-US" dirty="0"/>
          </a:p>
        </p:txBody>
      </p:sp>
    </p:spTree>
    <p:extLst>
      <p:ext uri="{BB962C8B-B14F-4D97-AF65-F5344CB8AC3E}">
        <p14:creationId xmlns:p14="http://schemas.microsoft.com/office/powerpoint/2010/main" val="42641337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47</a:t>
            </a:fld>
            <a:endParaRPr lang="en-US" dirty="0"/>
          </a:p>
        </p:txBody>
      </p:sp>
    </p:spTree>
    <p:extLst>
      <p:ext uri="{BB962C8B-B14F-4D97-AF65-F5344CB8AC3E}">
        <p14:creationId xmlns:p14="http://schemas.microsoft.com/office/powerpoint/2010/main" val="2445835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48</a:t>
            </a:fld>
            <a:endParaRPr lang="en-US" dirty="0"/>
          </a:p>
        </p:txBody>
      </p:sp>
    </p:spTree>
    <p:extLst>
      <p:ext uri="{BB962C8B-B14F-4D97-AF65-F5344CB8AC3E}">
        <p14:creationId xmlns:p14="http://schemas.microsoft.com/office/powerpoint/2010/main" val="212379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49</a:t>
            </a:fld>
            <a:endParaRPr lang="en-US" dirty="0"/>
          </a:p>
        </p:txBody>
      </p:sp>
    </p:spTree>
    <p:extLst>
      <p:ext uri="{BB962C8B-B14F-4D97-AF65-F5344CB8AC3E}">
        <p14:creationId xmlns:p14="http://schemas.microsoft.com/office/powerpoint/2010/main" val="561781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50</a:t>
            </a:fld>
            <a:endParaRPr lang="en-US" dirty="0"/>
          </a:p>
        </p:txBody>
      </p:sp>
    </p:spTree>
    <p:extLst>
      <p:ext uri="{BB962C8B-B14F-4D97-AF65-F5344CB8AC3E}">
        <p14:creationId xmlns:p14="http://schemas.microsoft.com/office/powerpoint/2010/main" val="2046672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51</a:t>
            </a:fld>
            <a:endParaRPr lang="en-US" dirty="0"/>
          </a:p>
        </p:txBody>
      </p:sp>
    </p:spTree>
    <p:extLst>
      <p:ext uri="{BB962C8B-B14F-4D97-AF65-F5344CB8AC3E}">
        <p14:creationId xmlns:p14="http://schemas.microsoft.com/office/powerpoint/2010/main" val="1479545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52</a:t>
            </a:fld>
            <a:endParaRPr lang="en-US" dirty="0"/>
          </a:p>
        </p:txBody>
      </p:sp>
    </p:spTree>
    <p:extLst>
      <p:ext uri="{BB962C8B-B14F-4D97-AF65-F5344CB8AC3E}">
        <p14:creationId xmlns:p14="http://schemas.microsoft.com/office/powerpoint/2010/main" val="285127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524813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53</a:t>
            </a:fld>
            <a:endParaRPr lang="en-US" dirty="0"/>
          </a:p>
        </p:txBody>
      </p:sp>
    </p:spTree>
    <p:extLst>
      <p:ext uri="{BB962C8B-B14F-4D97-AF65-F5344CB8AC3E}">
        <p14:creationId xmlns:p14="http://schemas.microsoft.com/office/powerpoint/2010/main" val="600464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54</a:t>
            </a:fld>
            <a:endParaRPr lang="en-US" dirty="0"/>
          </a:p>
        </p:txBody>
      </p:sp>
    </p:spTree>
    <p:extLst>
      <p:ext uri="{BB962C8B-B14F-4D97-AF65-F5344CB8AC3E}">
        <p14:creationId xmlns:p14="http://schemas.microsoft.com/office/powerpoint/2010/main" val="1591904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fld id="{4AF29102-ED10-4F3A-8106-AF875A20FCFB}" type="slidenum">
              <a:rPr lang="en-US" smtClean="0"/>
              <a:t>59</a:t>
            </a:fld>
            <a:endParaRPr lang="en-US" dirty="0"/>
          </a:p>
        </p:txBody>
      </p:sp>
    </p:spTree>
    <p:extLst>
      <p:ext uri="{BB962C8B-B14F-4D97-AF65-F5344CB8AC3E}">
        <p14:creationId xmlns:p14="http://schemas.microsoft.com/office/powerpoint/2010/main" val="2105558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64</a:t>
            </a:fld>
            <a:endParaRPr lang="en-US" dirty="0"/>
          </a:p>
        </p:txBody>
      </p:sp>
    </p:spTree>
    <p:extLst>
      <p:ext uri="{BB962C8B-B14F-4D97-AF65-F5344CB8AC3E}">
        <p14:creationId xmlns:p14="http://schemas.microsoft.com/office/powerpoint/2010/main" val="2181259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65</a:t>
            </a:fld>
            <a:endParaRPr lang="en-US" dirty="0"/>
          </a:p>
        </p:txBody>
      </p:sp>
    </p:spTree>
    <p:extLst>
      <p:ext uri="{BB962C8B-B14F-4D97-AF65-F5344CB8AC3E}">
        <p14:creationId xmlns:p14="http://schemas.microsoft.com/office/powerpoint/2010/main" val="411435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58607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422856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dirty="0"/>
          </a:p>
        </p:txBody>
      </p:sp>
    </p:spTree>
    <p:extLst>
      <p:ext uri="{BB962C8B-B14F-4D97-AF65-F5344CB8AC3E}">
        <p14:creationId xmlns:p14="http://schemas.microsoft.com/office/powerpoint/2010/main" val="412801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dirty="0"/>
          </a:p>
        </p:txBody>
      </p:sp>
    </p:spTree>
    <p:extLst>
      <p:ext uri="{BB962C8B-B14F-4D97-AF65-F5344CB8AC3E}">
        <p14:creationId xmlns:p14="http://schemas.microsoft.com/office/powerpoint/2010/main" val="971776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186916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0652632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8952417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7426273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15328169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2065172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3721207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3102976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941186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2160403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770347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20505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2548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206979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43299296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13197430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632970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38934102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65711363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dirty="0"/>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dirty="0"/>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8813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2139085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dirty="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941456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23812483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91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4000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209261932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8818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172604339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217823"/>
            <a:ext cx="1117600" cy="725917"/>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408811"/>
            <a:ext cx="1041453" cy="319323"/>
          </a:xfrm>
          <a:prstGeom prst="rect">
            <a:avLst/>
          </a:prstGeom>
        </p:spPr>
      </p:pic>
    </p:spTree>
    <p:extLst>
      <p:ext uri="{BB962C8B-B14F-4D97-AF65-F5344CB8AC3E}">
        <p14:creationId xmlns:p14="http://schemas.microsoft.com/office/powerpoint/2010/main" val="194014964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46341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6721085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9237193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www.cdc.gov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24796760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dirty="0">
                <a:solidFill>
                  <a:srgbClr val="0057B7"/>
                </a:solidFill>
                <a:latin typeface="Calibri" panose="020F0502020204030204" pitchFamily="34" charset="0"/>
              </a:rPr>
              <a:t>For more information, contact CDC</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1-800-CDC-INFO (232-4636)</a:t>
            </a: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TTY:  1-888-232-6348    cdc.gov</a:t>
            </a: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br>
              <a:rPr lang="en-US" sz="1600" dirty="0">
                <a:solidFill>
                  <a:srgbClr val="0057B7"/>
                </a:solidFill>
                <a:latin typeface="Calibri" panose="020F0502020204030204" pitchFamily="34" charset="0"/>
              </a:rPr>
            </a:br>
            <a:r>
              <a:rPr lang="en-US" sz="1600" dirty="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43449574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69624" y="3662433"/>
            <a:ext cx="10125843" cy="1815882"/>
          </a:xfrm>
          <a:prstGeom prst="rect">
            <a:avLst/>
          </a:prstGeom>
          <a:noFill/>
        </p:spPr>
        <p:txBody>
          <a:bodyPr wrap="square" rtlCol="0">
            <a:spAutoFit/>
          </a:bodyPr>
          <a:lstStyle/>
          <a:p>
            <a:r>
              <a:rPr lang="en-US" sz="1600" dirty="0">
                <a:solidFill>
                  <a:srgbClr val="1E5AAA"/>
                </a:solidFill>
                <a:latin typeface="Calibri" panose="020F0502020204030204" pitchFamily="34" charset="0"/>
              </a:rPr>
              <a:t>For more information, contact CDC/ATSDR</a:t>
            </a:r>
            <a:br>
              <a:rPr lang="en-US" sz="1600" dirty="0">
                <a:solidFill>
                  <a:srgbClr val="1E5AAA"/>
                </a:solidFill>
                <a:latin typeface="Calibri" panose="020F0502020204030204" pitchFamily="34" charset="0"/>
              </a:rPr>
            </a:br>
            <a:r>
              <a:rPr lang="en-US" sz="1600" dirty="0">
                <a:solidFill>
                  <a:srgbClr val="1E5AAA"/>
                </a:solidFill>
                <a:latin typeface="Calibri" panose="020F0502020204030204" pitchFamily="34" charset="0"/>
              </a:rPr>
              <a:t>1-800-CDC-INFO (232-4636)</a:t>
            </a:r>
            <a:br>
              <a:rPr lang="en-US" sz="1600" dirty="0">
                <a:solidFill>
                  <a:srgbClr val="1E5AAA"/>
                </a:solidFill>
                <a:latin typeface="Calibri" panose="020F0502020204030204" pitchFamily="34" charset="0"/>
              </a:rPr>
            </a:br>
            <a:r>
              <a:rPr lang="en-US" sz="1600" dirty="0">
                <a:solidFill>
                  <a:srgbClr val="1E5AAA"/>
                </a:solidFill>
                <a:latin typeface="Calibri" panose="020F0502020204030204" pitchFamily="34" charset="0"/>
              </a:rPr>
              <a:t>TTY:  1-888-232-6348    www.cdc.gov           www.atsdr.cdc.gov </a:t>
            </a:r>
            <a:br>
              <a:rPr lang="en-US" sz="1600" dirty="0">
                <a:solidFill>
                  <a:srgbClr val="1E5AAA"/>
                </a:solidFill>
                <a:latin typeface="Calibri" panose="020F0502020204030204" pitchFamily="34" charset="0"/>
              </a:rPr>
            </a:br>
            <a:br>
              <a:rPr lang="en-US" sz="1600" dirty="0">
                <a:solidFill>
                  <a:srgbClr val="1E5AAA"/>
                </a:solidFill>
                <a:latin typeface="Calibri" panose="020F0502020204030204" pitchFamily="34" charset="0"/>
              </a:rPr>
            </a:br>
            <a:br>
              <a:rPr lang="en-US" sz="1600" dirty="0">
                <a:solidFill>
                  <a:srgbClr val="1E5AAA"/>
                </a:solidFill>
                <a:latin typeface="Calibri" panose="020F0502020204030204" pitchFamily="34" charset="0"/>
              </a:rPr>
            </a:br>
            <a:r>
              <a:rPr lang="en-US" sz="1600" dirty="0">
                <a:solidFill>
                  <a:srgbClr val="1E5AAA"/>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9579283" y="5920534"/>
            <a:ext cx="1117600" cy="725917"/>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61180" y="6111521"/>
            <a:ext cx="1041453" cy="319323"/>
          </a:xfrm>
          <a:prstGeom prst="rect">
            <a:avLst/>
          </a:prstGeom>
        </p:spPr>
      </p:pic>
    </p:spTree>
    <p:extLst>
      <p:ext uri="{BB962C8B-B14F-4D97-AF65-F5344CB8AC3E}">
        <p14:creationId xmlns:p14="http://schemas.microsoft.com/office/powerpoint/2010/main" val="359727358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189976778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14148552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B0C0-7921-AEE4-2565-936171EE3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B8555-70B9-DA70-C9AE-F8CB0C154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9393E-449D-0179-4055-92FF783579FD}"/>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A5A0ACDA-E464-4E02-7DAB-E4C66EBE63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18B205-668E-296E-A6F4-AF08E54C28F9}"/>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3853592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D9DD-64F5-C970-9F93-5E2986A88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99C7A-E10F-C382-29C0-B508AF3DB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31178-5DE5-4BC7-0078-05423BAAD1B6}"/>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D4128EA5-6D6D-8CCC-615A-134D799A70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DB29E6-B5D6-EA19-F48A-CEBE3E731B3A}"/>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1667270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074-D90C-E6BC-6C40-664994232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00CB1-7F1A-73DA-23AC-76318A64A1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58748-000E-82F7-5769-34A892399829}"/>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7C2AC1EA-3E53-0F77-9702-BB64EFF026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D1E6CC-32D6-CFC1-DE04-94C9513F0378}"/>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3493400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73EE-B624-F798-760C-11BB8EA50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3AC77-51B7-CB13-FC58-8B709EB58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1C834-7584-FE62-CD63-6A58320F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EE825-14A6-CAB1-8ED3-F1286B2566BB}"/>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6" name="Footer Placeholder 5">
            <a:extLst>
              <a:ext uri="{FF2B5EF4-FFF2-40B4-BE49-F238E27FC236}">
                <a16:creationId xmlns:a16="http://schemas.microsoft.com/office/drawing/2014/main" id="{F0BE1B6E-FECC-EEF8-BB9C-F74E4CBDE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6228B0-4E0A-4CC3-595D-C34CB90838E9}"/>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12838740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BF24-EDBC-1816-75C2-893C17680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CDD81-B1A7-39D7-AC69-B487FCA03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8CF21-CB2D-B38A-5B2C-7597FAA88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2A0C4-B1E9-2034-E548-E2E732DB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B7D8-0E0F-E61D-74D4-C5E4B4D43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B0F4A-77B2-8228-DAF3-5040BC1132A7}"/>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8" name="Footer Placeholder 7">
            <a:extLst>
              <a:ext uri="{FF2B5EF4-FFF2-40B4-BE49-F238E27FC236}">
                <a16:creationId xmlns:a16="http://schemas.microsoft.com/office/drawing/2014/main" id="{6FCF45D2-3A71-CB6C-2549-E952EA57D3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24192D-1529-DE2A-4F02-0E9338E1CD3D}"/>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2111125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31EE-0DA8-AC40-52D4-CCD9F8E78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D7FB4-DB07-E26E-4827-C291AC5D9E82}"/>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4" name="Footer Placeholder 3">
            <a:extLst>
              <a:ext uri="{FF2B5EF4-FFF2-40B4-BE49-F238E27FC236}">
                <a16:creationId xmlns:a16="http://schemas.microsoft.com/office/drawing/2014/main" id="{C74D1EE2-7FB4-A873-1BF3-D26E9694461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FB03EC-EB21-4FC0-C72F-FE416BA90B22}"/>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775088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D7146-BDEF-6FC3-F192-91435575CC99}"/>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3" name="Footer Placeholder 2">
            <a:extLst>
              <a:ext uri="{FF2B5EF4-FFF2-40B4-BE49-F238E27FC236}">
                <a16:creationId xmlns:a16="http://schemas.microsoft.com/office/drawing/2014/main" id="{113DCF61-8240-F5A3-A723-D2E7FE319A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3CCE4B-E223-CF30-63E8-1259909C7F6B}"/>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303067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0397231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D43E-BAC2-2C35-6C6B-A67A6DD33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AA58E-668D-64AD-7CAE-631A7A24D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D1028-58F7-EA97-638B-DD9D7BEA6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8AD8F-DD64-3EA5-A254-697C8A7DC1AD}"/>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6" name="Footer Placeholder 5">
            <a:extLst>
              <a:ext uri="{FF2B5EF4-FFF2-40B4-BE49-F238E27FC236}">
                <a16:creationId xmlns:a16="http://schemas.microsoft.com/office/drawing/2014/main" id="{B7635875-0FE1-F1E9-B11B-01CA971EE1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F7D13F-8E30-960B-5BD0-B0F6BAC5233A}"/>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208568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440F-EA18-6510-0814-C06730280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84F701-7F80-228A-5284-0797DABD8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8BBC776-0B34-E16A-B07D-B0D6E55BE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3AC28-5FC6-862F-D087-EC553A1DB27C}"/>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6" name="Footer Placeholder 5">
            <a:extLst>
              <a:ext uri="{FF2B5EF4-FFF2-40B4-BE49-F238E27FC236}">
                <a16:creationId xmlns:a16="http://schemas.microsoft.com/office/drawing/2014/main" id="{596F12C1-1AB7-0472-8794-9388CDD76C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F539B4-5016-429D-883B-78DE6C317D78}"/>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85104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0E2-AF16-B46F-0A12-513D86628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2BA20-0EE5-CB32-F0A3-2795496E3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DD144-E156-7A6C-E44B-AD4B4DC2BFC3}"/>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2E59B0A2-0E08-30CC-B3CF-78F6BAF71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D08FC8-62BF-AFF5-B2D3-3967DC274573}"/>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381427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F7DC3-DAD0-61C9-BBE2-B0033BA3F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9EA8F-C212-BCE5-C66A-A46BCB305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F5EEC-0212-8F05-A7FE-72F925B31429}"/>
              </a:ext>
            </a:extLst>
          </p:cNvPr>
          <p:cNvSpPr>
            <a:spLocks noGrp="1"/>
          </p:cNvSpPr>
          <p:nvPr>
            <p:ph type="dt" sz="half" idx="10"/>
          </p:nvPr>
        </p:nvSpPr>
        <p:spPr/>
        <p:txBody>
          <a:body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FCD163E4-7E6D-13C1-9931-163CA590E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720563-3B86-6E4D-95F9-2F9C41E5485C}"/>
              </a:ext>
            </a:extLst>
          </p:cNvPr>
          <p:cNvSpPr>
            <a:spLocks noGrp="1"/>
          </p:cNvSpPr>
          <p:nvPr>
            <p:ph type="sldNum" sz="quarter" idx="12"/>
          </p:nvPr>
        </p:nvSpPr>
        <p:spPr/>
        <p:txBody>
          <a:bodyPr/>
          <a:lstStyle/>
          <a:p>
            <a:fld id="{3C6A33FB-2156-4AF4-BB40-51812A22FD56}" type="slidenum">
              <a:rPr lang="en-US" smtClean="0"/>
              <a:t>‹#›</a:t>
            </a:fld>
            <a:endParaRPr lang="en-US" dirty="0"/>
          </a:p>
        </p:txBody>
      </p:sp>
    </p:spTree>
    <p:extLst>
      <p:ext uri="{BB962C8B-B14F-4D97-AF65-F5344CB8AC3E}">
        <p14:creationId xmlns:p14="http://schemas.microsoft.com/office/powerpoint/2010/main" val="2439312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8746342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162171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dirty="0"/>
          </a:p>
        </p:txBody>
      </p:sp>
    </p:spTree>
    <p:extLst>
      <p:ext uri="{BB962C8B-B14F-4D97-AF65-F5344CB8AC3E}">
        <p14:creationId xmlns:p14="http://schemas.microsoft.com/office/powerpoint/2010/main" val="38120223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dirty="0"/>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dirty="0"/>
          </a:p>
        </p:txBody>
      </p:sp>
    </p:spTree>
    <p:extLst>
      <p:ext uri="{BB962C8B-B14F-4D97-AF65-F5344CB8AC3E}">
        <p14:creationId xmlns:p14="http://schemas.microsoft.com/office/powerpoint/2010/main" val="335755266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dirty="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dirty="0"/>
            </a:p>
          </p:txBody>
        </p:sp>
      </p:grpSp>
    </p:spTree>
    <p:extLst>
      <p:ext uri="{BB962C8B-B14F-4D97-AF65-F5344CB8AC3E}">
        <p14:creationId xmlns:p14="http://schemas.microsoft.com/office/powerpoint/2010/main" val="3303639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4638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5858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667019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40699-4895-2B8E-49C2-1468CD82A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2D04C-463C-D18E-A3C0-1CFB7728A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CF66-A4D3-CECD-7B24-ED9E069E2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FD637-C9F1-4E35-B9BB-380B29E3D72C}" type="datetimeFigureOut">
              <a:rPr lang="en-US" smtClean="0"/>
              <a:t>9/30/2025</a:t>
            </a:fld>
            <a:endParaRPr lang="en-US" dirty="0"/>
          </a:p>
        </p:txBody>
      </p:sp>
      <p:sp>
        <p:nvSpPr>
          <p:cNvPr id="5" name="Footer Placeholder 4">
            <a:extLst>
              <a:ext uri="{FF2B5EF4-FFF2-40B4-BE49-F238E27FC236}">
                <a16:creationId xmlns:a16="http://schemas.microsoft.com/office/drawing/2014/main" id="{5DEA96CD-81E2-BA2F-93A4-3240D51A1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A4F757-4D0F-7615-AEFE-4B7D908AE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A33FB-2156-4AF4-BB40-51812A22FD56}" type="slidenum">
              <a:rPr lang="en-US" smtClean="0"/>
              <a:t>‹#›</a:t>
            </a:fld>
            <a:endParaRPr lang="en-US" dirty="0"/>
          </a:p>
        </p:txBody>
      </p:sp>
    </p:spTree>
    <p:extLst>
      <p:ext uri="{BB962C8B-B14F-4D97-AF65-F5344CB8AC3E}">
        <p14:creationId xmlns:p14="http://schemas.microsoft.com/office/powerpoint/2010/main" val="80916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hyperlink" Target="mailto:newworldscrewworm@cdc.gov" TargetMode="External"/><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hyperlink" Target="mailto:newworldscrewworm@cdc.gov"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mailto:newworldscrewworm@cdc.gov"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5" Type="http://schemas.openxmlformats.org/officeDocument/2006/relationships/hyperlink" Target="mailto:parasites@cdc.gov" TargetMode="External"/><Relationship Id="rId4" Type="http://schemas.openxmlformats.org/officeDocument/2006/relationships/hyperlink" Target="mailto:dpdx@cdc.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tif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hyperlink" Target="mailto:phinvs@cdc.go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 Id="rId14" Type="http://schemas.openxmlformats.org/officeDocument/2006/relationships/hyperlink" Target="https://www.cdc.gov/nndss/case-surveillance-modernization/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2023741"/>
            <a:ext cx="10972800" cy="1169363"/>
          </a:xfrm>
        </p:spPr>
        <p:txBody>
          <a:bodyPr lIns="121920" tIns="60960" rIns="121920" bIns="60960" anchor="ctr"/>
          <a:lstStyle/>
          <a:p>
            <a:pPr>
              <a:lnSpc>
                <a:spcPct val="164835"/>
              </a:lnSpc>
            </a:pPr>
            <a:r>
              <a:rPr lang="en-US" altLang="en-US" dirty="0"/>
              <a:t>NNDSS eSHARE September 2025 Webinar</a:t>
            </a:r>
            <a:endParaRPr lang="en-US" dirty="0"/>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Centers for Disease Control and Prevention</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457200" y="525558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dirty="0">
                <a:ln>
                  <a:noFill/>
                </a:ln>
                <a:solidFill>
                  <a:srgbClr val="0057B7"/>
                </a:solidFill>
                <a:effectLst/>
                <a:uLnTx/>
                <a:uFillTx/>
                <a:latin typeface="Calibri" pitchFamily="34" charset="0"/>
                <a:ea typeface="+mn-ea"/>
                <a:cs typeface="+mn-cs"/>
              </a:rPr>
              <a:t>September 16, 2025 </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315421" y="4302445"/>
            <a:ext cx="8676179" cy="953135"/>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491" rtl="0" eaLnBrk="1" fontAlgn="base" latinLnBrk="0" hangingPunct="1">
              <a:lnSpc>
                <a:spcPct val="100000"/>
              </a:lnSpc>
              <a:spcBef>
                <a:spcPct val="20000"/>
              </a:spcBef>
              <a:spcAft>
                <a:spcPct val="0"/>
              </a:spcAft>
              <a:buClrTx/>
              <a:buSzTx/>
              <a:buFont typeface="Arial"/>
              <a:buNone/>
              <a:tabLst/>
              <a:defRPr/>
            </a:pPr>
            <a:endParaRPr kumimoji="0" lang="en-US" sz="2669" b="1" i="0" u="none" strike="noStrike" kern="1200" cap="none" spc="0" normalizeH="0" baseline="0" noProof="0" dirty="0">
              <a:ln>
                <a:noFill/>
              </a:ln>
              <a:solidFill>
                <a:srgbClr val="0057B7"/>
              </a:solidFill>
              <a:effectLst/>
              <a:uLnTx/>
              <a:uFillTx/>
              <a:latin typeface="Calibri" panose="020F0502020204030204" pitchFamily="34" charset="0"/>
              <a:ea typeface="+mj-ea"/>
              <a:cs typeface="Calibri" panose="020F0502020204030204" pitchFamily="34" charset="0"/>
            </a:endParaRPr>
          </a:p>
          <a:p>
            <a:pPr marL="0" marR="0" lvl="0" indent="0" algn="ctr" defTabSz="609491" rtl="0" eaLnBrk="1" fontAlgn="base" latinLnBrk="0" hangingPunct="1">
              <a:lnSpc>
                <a:spcPct val="100000"/>
              </a:lnSpc>
              <a:spcBef>
                <a:spcPct val="20000"/>
              </a:spcBef>
              <a:spcAft>
                <a:spcPct val="0"/>
              </a:spcAft>
              <a:buClrTx/>
              <a:buSzTx/>
              <a:buFont typeface="Arial"/>
              <a:buNone/>
              <a:tabLst/>
              <a:defRPr/>
            </a:pPr>
            <a:r>
              <a:rPr kumimoji="0" lang="en-US" sz="2669" b="1" i="0" u="none" strike="noStrike" kern="1200" cap="none" spc="0" normalizeH="0" baseline="0" noProof="0" dirty="0">
                <a:ln>
                  <a:noFill/>
                </a:ln>
                <a:solidFill>
                  <a:srgbClr val="0057B7"/>
                </a:solidFill>
                <a:effectLst/>
                <a:uLnTx/>
                <a:uFillTx/>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3CEC4-8A09-E6B5-5AF8-F0F1DD15BB81}"/>
              </a:ext>
            </a:extLst>
          </p:cNvPr>
          <p:cNvSpPr>
            <a:spLocks noGrp="1"/>
          </p:cNvSpPr>
          <p:nvPr>
            <p:ph type="title"/>
          </p:nvPr>
        </p:nvSpPr>
        <p:spPr>
          <a:xfrm>
            <a:off x="609600" y="126828"/>
            <a:ext cx="10972800" cy="1143000"/>
          </a:xfrm>
        </p:spPr>
        <p:txBody>
          <a:bodyPr/>
          <a:lstStyle/>
          <a:p>
            <a:r>
              <a:rPr lang="en-US" dirty="0"/>
              <a:t>Suspected Cases of Human NWS Myiasis</a:t>
            </a:r>
          </a:p>
        </p:txBody>
      </p:sp>
      <p:sp>
        <p:nvSpPr>
          <p:cNvPr id="2" name="Text Placeholder 1">
            <a:extLst>
              <a:ext uri="{FF2B5EF4-FFF2-40B4-BE49-F238E27FC236}">
                <a16:creationId xmlns:a16="http://schemas.microsoft.com/office/drawing/2014/main" id="{3725C159-1D71-F996-6977-4875431676A3}"/>
              </a:ext>
            </a:extLst>
          </p:cNvPr>
          <p:cNvSpPr>
            <a:spLocks noGrp="1"/>
          </p:cNvSpPr>
          <p:nvPr>
            <p:ph type="body" sz="quarter" idx="10"/>
          </p:nvPr>
        </p:nvSpPr>
        <p:spPr>
          <a:xfrm>
            <a:off x="609600" y="1417639"/>
            <a:ext cx="10972800" cy="4176467"/>
          </a:xfrm>
        </p:spPr>
        <p:txBody>
          <a:bodyPr/>
          <a:lstStyle/>
          <a:p>
            <a:r>
              <a:rPr lang="en-US" dirty="0"/>
              <a:t>Report cases of unspecified myiasis or myiasis suspected to be NWS </a:t>
            </a:r>
            <a:br>
              <a:rPr lang="en-US" dirty="0"/>
            </a:br>
            <a:r>
              <a:rPr lang="en-US" dirty="0"/>
              <a:t>to CDC</a:t>
            </a:r>
          </a:p>
          <a:p>
            <a:pPr lvl="1"/>
            <a:r>
              <a:rPr lang="en-US" dirty="0"/>
              <a:t>CDC’s Diagnostic Parasitology Laboratory, </a:t>
            </a:r>
            <a:r>
              <a:rPr lang="en-US" b="1" dirty="0"/>
              <a:t>DPDx</a:t>
            </a:r>
            <a:r>
              <a:rPr lang="en-US" dirty="0"/>
              <a:t>, provides confirmatory testing for NWS by telediagnosis and specimen submission</a:t>
            </a:r>
          </a:p>
          <a:p>
            <a:r>
              <a:rPr lang="en-US" dirty="0"/>
              <a:t>For myiasis cases with a strong indication of NWS, CDC NWS Team </a:t>
            </a:r>
            <a:br>
              <a:rPr lang="en-US" dirty="0"/>
            </a:br>
            <a:r>
              <a:rPr lang="en-US" dirty="0"/>
              <a:t>will notify:</a:t>
            </a:r>
          </a:p>
          <a:p>
            <a:pPr lvl="1"/>
            <a:r>
              <a:rPr lang="en-US" dirty="0"/>
              <a:t>STLT public health for the case</a:t>
            </a:r>
          </a:p>
          <a:p>
            <a:pPr lvl="1"/>
            <a:r>
              <a:rPr lang="en-US" dirty="0"/>
              <a:t>CDC leadership</a:t>
            </a:r>
          </a:p>
          <a:p>
            <a:pPr lvl="1"/>
            <a:r>
              <a:rPr lang="en-US" dirty="0"/>
              <a:t>USDA </a:t>
            </a:r>
          </a:p>
          <a:p>
            <a:r>
              <a:rPr lang="en-US" dirty="0"/>
              <a:t>DPDx to prioritize diagnosis for these cases</a:t>
            </a:r>
          </a:p>
        </p:txBody>
      </p:sp>
      <p:sp>
        <p:nvSpPr>
          <p:cNvPr id="4" name="Slide Number Placeholder 10">
            <a:extLst>
              <a:ext uri="{FF2B5EF4-FFF2-40B4-BE49-F238E27FC236}">
                <a16:creationId xmlns:a16="http://schemas.microsoft.com/office/drawing/2014/main" id="{8AA6252B-BF5C-283A-A4FF-7232F26E853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10</a:t>
            </a:fld>
            <a:endParaRPr lang="en-US" dirty="0"/>
          </a:p>
        </p:txBody>
      </p:sp>
    </p:spTree>
    <p:extLst>
      <p:ext uri="{BB962C8B-B14F-4D97-AF65-F5344CB8AC3E}">
        <p14:creationId xmlns:p14="http://schemas.microsoft.com/office/powerpoint/2010/main" val="7515530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FBDBEB9-0658-1295-AF12-B63C231DD969}"/>
              </a:ext>
            </a:extLst>
          </p:cNvPr>
          <p:cNvSpPr>
            <a:spLocks noGrp="1"/>
          </p:cNvSpPr>
          <p:nvPr>
            <p:ph type="title"/>
          </p:nvPr>
        </p:nvSpPr>
        <p:spPr>
          <a:xfrm>
            <a:off x="609600" y="148647"/>
            <a:ext cx="10972800" cy="690992"/>
          </a:xfrm>
        </p:spPr>
        <p:txBody>
          <a:bodyPr/>
          <a:lstStyle/>
          <a:p>
            <a:r>
              <a:rPr lang="en-US" dirty="0"/>
              <a:t>Overview of Human NWS Case Investigation</a:t>
            </a:r>
          </a:p>
        </p:txBody>
      </p:sp>
      <p:sp>
        <p:nvSpPr>
          <p:cNvPr id="6" name="Rectangle: Rounded Corners 5">
            <a:extLst>
              <a:ext uri="{FF2B5EF4-FFF2-40B4-BE49-F238E27FC236}">
                <a16:creationId xmlns:a16="http://schemas.microsoft.com/office/drawing/2014/main" id="{B71A8C3B-126F-E6AE-8176-AE0B47F477BA}"/>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317AA3F9-DB4A-6088-0BF1-0A5EA9A7469A}"/>
              </a:ext>
            </a:extLst>
          </p:cNvPr>
          <p:cNvSpPr/>
          <p:nvPr/>
        </p:nvSpPr>
        <p:spPr>
          <a:xfrm>
            <a:off x="4595005"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53D0DE9B-DD3D-2439-5008-860707077A12}"/>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2" name="Slide Number Placeholder 10">
            <a:extLst>
              <a:ext uri="{FF2B5EF4-FFF2-40B4-BE49-F238E27FC236}">
                <a16:creationId xmlns:a16="http://schemas.microsoft.com/office/drawing/2014/main" id="{BCE0BE2A-315F-B4F8-C494-9D15938CFAD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11</a:t>
            </a:fld>
            <a:endParaRPr lang="en-US" dirty="0"/>
          </a:p>
        </p:txBody>
      </p:sp>
    </p:spTree>
    <p:extLst>
      <p:ext uri="{BB962C8B-B14F-4D97-AF65-F5344CB8AC3E}">
        <p14:creationId xmlns:p14="http://schemas.microsoft.com/office/powerpoint/2010/main" val="16096766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37825-897F-AFC8-3973-FC363C36658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96FD181-A30C-E74B-2F91-02B11D6DF419}"/>
              </a:ext>
            </a:extLst>
          </p:cNvPr>
          <p:cNvSpPr>
            <a:spLocks noGrp="1"/>
          </p:cNvSpPr>
          <p:nvPr>
            <p:ph type="title"/>
          </p:nvPr>
        </p:nvSpPr>
        <p:spPr>
          <a:xfrm>
            <a:off x="609600" y="148647"/>
            <a:ext cx="10972800" cy="690992"/>
          </a:xfrm>
        </p:spPr>
        <p:txBody>
          <a:bodyPr/>
          <a:lstStyle/>
          <a:p>
            <a:r>
              <a:rPr lang="en-US" dirty="0"/>
              <a:t>NWS Case Investigation: CDC Shares Results </a:t>
            </a:r>
          </a:p>
        </p:txBody>
      </p:sp>
      <p:sp>
        <p:nvSpPr>
          <p:cNvPr id="6" name="Rectangle: Rounded Corners 5">
            <a:extLst>
              <a:ext uri="{FF2B5EF4-FFF2-40B4-BE49-F238E27FC236}">
                <a16:creationId xmlns:a16="http://schemas.microsoft.com/office/drawing/2014/main" id="{3C8CD3C8-CBD3-A185-CB54-C452E07AD899}"/>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A3782879-4EA3-DBC0-7FEE-366FA12656C7}"/>
              </a:ext>
            </a:extLst>
          </p:cNvPr>
          <p:cNvSpPr/>
          <p:nvPr/>
        </p:nvSpPr>
        <p:spPr>
          <a:xfrm>
            <a:off x="4595005"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4B12BB48-AA4F-1AD6-61AA-60DFE915D859}"/>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cxnSp>
        <p:nvCxnSpPr>
          <p:cNvPr id="26" name="Straight Arrow Connector 25">
            <a:extLst>
              <a:ext uri="{FF2B5EF4-FFF2-40B4-BE49-F238E27FC236}">
                <a16:creationId xmlns:a16="http://schemas.microsoft.com/office/drawing/2014/main" id="{410C9072-B2B3-242B-E0A4-087EBA31DDCA}"/>
              </a:ext>
              <a:ext uri="{C183D7F6-B498-43B3-948B-1728B52AA6E4}">
                <adec:decorative xmlns:adec="http://schemas.microsoft.com/office/drawing/2017/decorative" val="1"/>
              </a:ext>
            </a:extLst>
          </p:cNvPr>
          <p:cNvCxnSpPr>
            <a:cxnSpLocks/>
          </p:cNvCxnSpPr>
          <p:nvPr/>
        </p:nvCxnSpPr>
        <p:spPr>
          <a:xfrm flipH="1">
            <a:off x="3757644" y="2289889"/>
            <a:ext cx="8373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7E62C8B3-7213-AB7F-592A-DF18E6D947EE}"/>
              </a:ext>
            </a:extLst>
          </p:cNvPr>
          <p:cNvSpPr/>
          <p:nvPr/>
        </p:nvSpPr>
        <p:spPr>
          <a:xfrm>
            <a:off x="724619" y="1917295"/>
            <a:ext cx="3001992" cy="690992"/>
          </a:xfrm>
          <a:prstGeom prst="roundRect">
            <a:avLst/>
          </a:prstGeom>
          <a:solidFill>
            <a:schemeClr val="tx2"/>
          </a:solidFill>
          <a:ln w="1016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4" name="Rectangle: Rounded Corners 3">
            <a:extLst>
              <a:ext uri="{FF2B5EF4-FFF2-40B4-BE49-F238E27FC236}">
                <a16:creationId xmlns:a16="http://schemas.microsoft.com/office/drawing/2014/main" id="{1181B625-F34F-398F-59E6-5D0AC4576F13}"/>
              </a:ext>
            </a:extLst>
          </p:cNvPr>
          <p:cNvSpPr/>
          <p:nvPr/>
        </p:nvSpPr>
        <p:spPr>
          <a:xfrm>
            <a:off x="4595005" y="1917295"/>
            <a:ext cx="3001991" cy="690992"/>
          </a:xfrm>
          <a:prstGeom prst="roundRect">
            <a:avLst/>
          </a:prstGeom>
          <a:solidFill>
            <a:schemeClr val="dk1"/>
          </a:solidFill>
          <a:ln w="1016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latin typeface="Calibri" panose="020F0502020204030204" pitchFamily="34" charset="0"/>
                <a:ea typeface="Calibri" panose="020F0502020204030204" pitchFamily="34" charset="0"/>
                <a:cs typeface="Calibri" panose="020F0502020204030204" pitchFamily="34" charset="0"/>
              </a:rPr>
              <a:t>CDC DPDx Result</a:t>
            </a:r>
          </a:p>
        </p:txBody>
      </p:sp>
      <p:sp>
        <p:nvSpPr>
          <p:cNvPr id="2" name="Slide Number Placeholder 10">
            <a:extLst>
              <a:ext uri="{FF2B5EF4-FFF2-40B4-BE49-F238E27FC236}">
                <a16:creationId xmlns:a16="http://schemas.microsoft.com/office/drawing/2014/main" id="{923E236C-1A43-993A-2257-A3DFC2A7195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12</a:t>
            </a:fld>
            <a:endParaRPr lang="en-US" dirty="0"/>
          </a:p>
        </p:txBody>
      </p:sp>
    </p:spTree>
    <p:extLst>
      <p:ext uri="{BB962C8B-B14F-4D97-AF65-F5344CB8AC3E}">
        <p14:creationId xmlns:p14="http://schemas.microsoft.com/office/powerpoint/2010/main" val="40819530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8C098-33F6-E916-83DF-63888E3F04B0}"/>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755D814-9A9A-C53E-FCC0-36633679E355}"/>
              </a:ext>
            </a:extLst>
          </p:cNvPr>
          <p:cNvSpPr>
            <a:spLocks noGrp="1"/>
          </p:cNvSpPr>
          <p:nvPr>
            <p:ph type="title"/>
          </p:nvPr>
        </p:nvSpPr>
        <p:spPr>
          <a:xfrm>
            <a:off x="609600" y="148647"/>
            <a:ext cx="10972800" cy="690992"/>
          </a:xfrm>
        </p:spPr>
        <p:txBody>
          <a:bodyPr/>
          <a:lstStyle/>
          <a:p>
            <a:r>
              <a:rPr lang="en-US" dirty="0"/>
              <a:t>NWS Case Investigation: Case Notification</a:t>
            </a:r>
          </a:p>
        </p:txBody>
      </p:sp>
      <p:sp>
        <p:nvSpPr>
          <p:cNvPr id="6" name="Rectangle: Rounded Corners 5">
            <a:extLst>
              <a:ext uri="{FF2B5EF4-FFF2-40B4-BE49-F238E27FC236}">
                <a16:creationId xmlns:a16="http://schemas.microsoft.com/office/drawing/2014/main" id="{C8988A26-F4C9-41C8-FF1F-6B0F70B7DD94}"/>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A19974E3-B40B-0E90-9352-93C2AE3F36F1}"/>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017A7E16-AB03-F17D-BF49-1C649E1EEFEB}"/>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18" name="Rectangle: Rounded Corners 17">
            <a:extLst>
              <a:ext uri="{FF2B5EF4-FFF2-40B4-BE49-F238E27FC236}">
                <a16:creationId xmlns:a16="http://schemas.microsoft.com/office/drawing/2014/main" id="{7766CBFB-9614-FE49-DD4A-11D1C681D4A3}"/>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19" name="Rectangle: Rounded Corners 18">
            <a:extLst>
              <a:ext uri="{FF2B5EF4-FFF2-40B4-BE49-F238E27FC236}">
                <a16:creationId xmlns:a16="http://schemas.microsoft.com/office/drawing/2014/main" id="{BD102FBB-597D-BCC0-5332-2E7729D01318}"/>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21" name="Rectangle: Rounded Corners 20">
            <a:extLst>
              <a:ext uri="{FF2B5EF4-FFF2-40B4-BE49-F238E27FC236}">
                <a16:creationId xmlns:a16="http://schemas.microsoft.com/office/drawing/2014/main" id="{05B6CD7F-54C2-66E6-8FBD-09A43B577697}"/>
              </a:ext>
            </a:extLst>
          </p:cNvPr>
          <p:cNvSpPr/>
          <p:nvPr/>
        </p:nvSpPr>
        <p:spPr>
          <a:xfrm>
            <a:off x="724619" y="2839285"/>
            <a:ext cx="3001992" cy="690992"/>
          </a:xfrm>
          <a:prstGeom prst="roundRect">
            <a:avLst/>
          </a:prstGeom>
          <a:solidFill>
            <a:schemeClr val="tx2"/>
          </a:solidFill>
          <a:ln w="1016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22" name="Rectangle: Rounded Corners 21">
            <a:extLst>
              <a:ext uri="{FF2B5EF4-FFF2-40B4-BE49-F238E27FC236}">
                <a16:creationId xmlns:a16="http://schemas.microsoft.com/office/drawing/2014/main" id="{181D8854-0B6D-058F-A2C9-B4A155A3AABE}"/>
              </a:ext>
            </a:extLst>
          </p:cNvPr>
          <p:cNvSpPr/>
          <p:nvPr/>
        </p:nvSpPr>
        <p:spPr>
          <a:xfrm>
            <a:off x="4595005" y="2839285"/>
            <a:ext cx="3001991" cy="690992"/>
          </a:xfrm>
          <a:prstGeom prst="roundRect">
            <a:avLst/>
          </a:prstGeom>
          <a:solidFill>
            <a:schemeClr val="dk1"/>
          </a:solidFill>
          <a:ln w="1016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latin typeface="Calibri" panose="020F0502020204030204" pitchFamily="34" charset="0"/>
                <a:ea typeface="Calibri" panose="020F0502020204030204" pitchFamily="34" charset="0"/>
                <a:cs typeface="Calibri" panose="020F0502020204030204" pitchFamily="34" charset="0"/>
              </a:rPr>
              <a:t>CDC NWS Team</a:t>
            </a:r>
          </a:p>
        </p:txBody>
      </p:sp>
      <p:cxnSp>
        <p:nvCxnSpPr>
          <p:cNvPr id="12" name="Straight Arrow Connector 11">
            <a:extLst>
              <a:ext uri="{FF2B5EF4-FFF2-40B4-BE49-F238E27FC236}">
                <a16:creationId xmlns:a16="http://schemas.microsoft.com/office/drawing/2014/main" id="{AAC0C57A-4A03-D30A-40BF-1773E375E76B}"/>
              </a:ext>
              <a:ext uri="{C183D7F6-B498-43B3-948B-1728B52AA6E4}">
                <adec:decorative xmlns:adec="http://schemas.microsoft.com/office/drawing/2017/decorative" val="1"/>
              </a:ext>
            </a:extLst>
          </p:cNvPr>
          <p:cNvCxnSpPr>
            <a:cxnSpLocks/>
          </p:cNvCxnSpPr>
          <p:nvPr/>
        </p:nvCxnSpPr>
        <p:spPr>
          <a:xfrm>
            <a:off x="6065919" y="2595145"/>
            <a:ext cx="0" cy="2498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D38BA73-F417-7C58-9262-35AB11B9EDA3}"/>
              </a:ext>
              <a:ext uri="{C183D7F6-B498-43B3-948B-1728B52AA6E4}">
                <adec:decorative xmlns:adec="http://schemas.microsoft.com/office/drawing/2017/decorative" val="1"/>
              </a:ext>
            </a:extLst>
          </p:cNvPr>
          <p:cNvCxnSpPr>
            <a:cxnSpLocks/>
          </p:cNvCxnSpPr>
          <p:nvPr/>
        </p:nvCxnSpPr>
        <p:spPr>
          <a:xfrm>
            <a:off x="2154593" y="2595145"/>
            <a:ext cx="0" cy="2498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17170FA9-6D90-48A1-E579-894BD80E1631}"/>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13</a:t>
            </a:fld>
            <a:endParaRPr lang="en-US" dirty="0"/>
          </a:p>
        </p:txBody>
      </p:sp>
    </p:spTree>
    <p:extLst>
      <p:ext uri="{BB962C8B-B14F-4D97-AF65-F5344CB8AC3E}">
        <p14:creationId xmlns:p14="http://schemas.microsoft.com/office/powerpoint/2010/main" val="146606964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1E895-991B-01E0-96EA-0D3BA9068B6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BEFDFE9-8F18-82A7-7B09-1193B51D7986}"/>
              </a:ext>
            </a:extLst>
          </p:cNvPr>
          <p:cNvSpPr>
            <a:spLocks noGrp="1"/>
          </p:cNvSpPr>
          <p:nvPr>
            <p:ph type="title"/>
          </p:nvPr>
        </p:nvSpPr>
        <p:spPr>
          <a:xfrm>
            <a:off x="609600" y="148647"/>
            <a:ext cx="10972800" cy="690992"/>
          </a:xfrm>
        </p:spPr>
        <p:txBody>
          <a:bodyPr/>
          <a:lstStyle/>
          <a:p>
            <a:r>
              <a:rPr lang="en-US" dirty="0"/>
              <a:t>NWS Case Investigation: CDC and STLT Coordination </a:t>
            </a:r>
          </a:p>
        </p:txBody>
      </p:sp>
      <p:sp>
        <p:nvSpPr>
          <p:cNvPr id="6" name="Rectangle: Rounded Corners 5">
            <a:extLst>
              <a:ext uri="{FF2B5EF4-FFF2-40B4-BE49-F238E27FC236}">
                <a16:creationId xmlns:a16="http://schemas.microsoft.com/office/drawing/2014/main" id="{AE494114-9B64-A696-419C-3CBFF19831F7}"/>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22EAE364-C201-F8A5-F20A-AB97681F5F52}"/>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77BF7C11-0FBF-4636-80E5-1464F7CBEC24}"/>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23" name="Rectangle: Rounded Corners 22">
            <a:extLst>
              <a:ext uri="{FF2B5EF4-FFF2-40B4-BE49-F238E27FC236}">
                <a16:creationId xmlns:a16="http://schemas.microsoft.com/office/drawing/2014/main" id="{16063D5A-AE33-2883-9A0F-BB81AEE1D465}"/>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24" name="Rectangle: Rounded Corners 23">
            <a:extLst>
              <a:ext uri="{FF2B5EF4-FFF2-40B4-BE49-F238E27FC236}">
                <a16:creationId xmlns:a16="http://schemas.microsoft.com/office/drawing/2014/main" id="{BB45A5B6-8B0F-232C-6FBE-3BAD866FCBB3}"/>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27" name="Rectangle: Rounded Corners 26">
            <a:extLst>
              <a:ext uri="{FF2B5EF4-FFF2-40B4-BE49-F238E27FC236}">
                <a16:creationId xmlns:a16="http://schemas.microsoft.com/office/drawing/2014/main" id="{85D64A1C-EC29-5090-599E-4101A708860F}"/>
              </a:ext>
            </a:extLst>
          </p:cNvPr>
          <p:cNvSpPr/>
          <p:nvPr/>
        </p:nvSpPr>
        <p:spPr>
          <a:xfrm>
            <a:off x="724619" y="283928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28" name="Rectangle: Rounded Corners 27">
            <a:extLst>
              <a:ext uri="{FF2B5EF4-FFF2-40B4-BE49-F238E27FC236}">
                <a16:creationId xmlns:a16="http://schemas.microsoft.com/office/drawing/2014/main" id="{015771B1-AD66-15BE-14F2-478262FF315C}"/>
              </a:ext>
            </a:extLst>
          </p:cNvPr>
          <p:cNvSpPr/>
          <p:nvPr/>
        </p:nvSpPr>
        <p:spPr>
          <a:xfrm>
            <a:off x="4595005" y="283928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a:t>
            </a:r>
          </a:p>
        </p:txBody>
      </p:sp>
      <p:sp>
        <p:nvSpPr>
          <p:cNvPr id="18" name="Rectangle: Rounded Corners 17">
            <a:extLst>
              <a:ext uri="{FF2B5EF4-FFF2-40B4-BE49-F238E27FC236}">
                <a16:creationId xmlns:a16="http://schemas.microsoft.com/office/drawing/2014/main" id="{DDE597F2-42C9-1775-774A-BE69128BCEDA}"/>
              </a:ext>
            </a:extLst>
          </p:cNvPr>
          <p:cNvSpPr/>
          <p:nvPr/>
        </p:nvSpPr>
        <p:spPr>
          <a:xfrm>
            <a:off x="724619" y="3759164"/>
            <a:ext cx="6872376" cy="690992"/>
          </a:xfrm>
          <a:prstGeom prst="roundRect">
            <a:avLst/>
          </a:prstGeom>
          <a:gradFill>
            <a:gsLst>
              <a:gs pos="0">
                <a:schemeClr val="tx2"/>
              </a:gs>
              <a:gs pos="100000">
                <a:schemeClr val="tx1"/>
              </a:gs>
            </a:gsLst>
            <a:lin ang="0" scaled="0"/>
          </a:gra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CDC NWS Team and STLT public health coordination </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*Case notification in 1CDP</a:t>
            </a:r>
          </a:p>
        </p:txBody>
      </p:sp>
      <p:sp>
        <p:nvSpPr>
          <p:cNvPr id="3" name="TextBox 2">
            <a:extLst>
              <a:ext uri="{FF2B5EF4-FFF2-40B4-BE49-F238E27FC236}">
                <a16:creationId xmlns:a16="http://schemas.microsoft.com/office/drawing/2014/main" id="{7BFCCD38-54F1-E3BB-E16C-5E8212E3F315}"/>
              </a:ext>
            </a:extLst>
          </p:cNvPr>
          <p:cNvSpPr txBox="1"/>
          <p:nvPr/>
        </p:nvSpPr>
        <p:spPr>
          <a:xfrm>
            <a:off x="433543" y="6401578"/>
            <a:ext cx="303139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Case data submission to CDC</a:t>
            </a:r>
          </a:p>
        </p:txBody>
      </p:sp>
      <p:sp>
        <p:nvSpPr>
          <p:cNvPr id="2" name="Star: 5 Points 1">
            <a:extLst>
              <a:ext uri="{FF2B5EF4-FFF2-40B4-BE49-F238E27FC236}">
                <a16:creationId xmlns:a16="http://schemas.microsoft.com/office/drawing/2014/main" id="{5CC678F1-603F-459C-9161-B573CB52D0D3}"/>
              </a:ext>
              <a:ext uri="{C183D7F6-B498-43B3-948B-1728B52AA6E4}">
                <adec:decorative xmlns:adec="http://schemas.microsoft.com/office/drawing/2017/decorative" val="1"/>
              </a:ext>
            </a:extLst>
          </p:cNvPr>
          <p:cNvSpPr/>
          <p:nvPr/>
        </p:nvSpPr>
        <p:spPr>
          <a:xfrm rot="20298112">
            <a:off x="65099" y="6354766"/>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tar: 5 Points 3">
            <a:extLst>
              <a:ext uri="{FF2B5EF4-FFF2-40B4-BE49-F238E27FC236}">
                <a16:creationId xmlns:a16="http://schemas.microsoft.com/office/drawing/2014/main" id="{F8F1B3B6-4334-670A-EB11-BD8272D78367}"/>
              </a:ext>
              <a:ext uri="{C183D7F6-B498-43B3-948B-1728B52AA6E4}">
                <adec:decorative xmlns:adec="http://schemas.microsoft.com/office/drawing/2017/decorative" val="1"/>
              </a:ext>
            </a:extLst>
          </p:cNvPr>
          <p:cNvSpPr/>
          <p:nvPr/>
        </p:nvSpPr>
        <p:spPr>
          <a:xfrm rot="20298112">
            <a:off x="751987" y="4108297"/>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20" name="Straight Arrow Connector 19">
            <a:extLst>
              <a:ext uri="{FF2B5EF4-FFF2-40B4-BE49-F238E27FC236}">
                <a16:creationId xmlns:a16="http://schemas.microsoft.com/office/drawing/2014/main" id="{BC58CCA7-E858-0FFD-32FF-D56B4C2B14A7}"/>
              </a:ext>
              <a:ext uri="{C183D7F6-B498-43B3-948B-1728B52AA6E4}">
                <adec:decorative xmlns:adec="http://schemas.microsoft.com/office/drawing/2017/decorative" val="1"/>
              </a:ext>
            </a:extLst>
          </p:cNvPr>
          <p:cNvCxnSpPr>
            <a:cxnSpLocks/>
          </p:cNvCxnSpPr>
          <p:nvPr/>
        </p:nvCxnSpPr>
        <p:spPr>
          <a:xfrm>
            <a:off x="6096000" y="3530278"/>
            <a:ext cx="0" cy="2498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39D6A3-33EF-C32E-4944-4C8AF3AD499D}"/>
              </a:ext>
              <a:ext uri="{C183D7F6-B498-43B3-948B-1728B52AA6E4}">
                <adec:decorative xmlns:adec="http://schemas.microsoft.com/office/drawing/2017/decorative" val="1"/>
              </a:ext>
            </a:extLst>
          </p:cNvPr>
          <p:cNvCxnSpPr>
            <a:cxnSpLocks/>
          </p:cNvCxnSpPr>
          <p:nvPr/>
        </p:nvCxnSpPr>
        <p:spPr>
          <a:xfrm>
            <a:off x="2154593" y="3530278"/>
            <a:ext cx="0" cy="2498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10">
            <a:extLst>
              <a:ext uri="{FF2B5EF4-FFF2-40B4-BE49-F238E27FC236}">
                <a16:creationId xmlns:a16="http://schemas.microsoft.com/office/drawing/2014/main" id="{1C2A9E92-A2C1-87F3-2B41-C13D0DDF21A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14</a:t>
            </a:fld>
            <a:endParaRPr lang="en-US" dirty="0"/>
          </a:p>
        </p:txBody>
      </p:sp>
    </p:spTree>
    <p:extLst>
      <p:ext uri="{BB962C8B-B14F-4D97-AF65-F5344CB8AC3E}">
        <p14:creationId xmlns:p14="http://schemas.microsoft.com/office/powerpoint/2010/main" val="38750415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B0A86-5841-47C7-9AF0-1953F4267DE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8E14973-1BB8-81D8-1C84-95B6ECE6A822}"/>
              </a:ext>
            </a:extLst>
          </p:cNvPr>
          <p:cNvSpPr>
            <a:spLocks noGrp="1"/>
          </p:cNvSpPr>
          <p:nvPr>
            <p:ph type="title"/>
          </p:nvPr>
        </p:nvSpPr>
        <p:spPr>
          <a:xfrm>
            <a:off x="609600" y="148647"/>
            <a:ext cx="10972800" cy="690992"/>
          </a:xfrm>
        </p:spPr>
        <p:txBody>
          <a:bodyPr/>
          <a:lstStyle/>
          <a:p>
            <a:r>
              <a:rPr lang="en-US" dirty="0"/>
              <a:t>NWS Case Investigation: CDC Notifies Federal Partners</a:t>
            </a:r>
          </a:p>
        </p:txBody>
      </p:sp>
      <p:sp>
        <p:nvSpPr>
          <p:cNvPr id="6" name="Rectangle: Rounded Corners 5">
            <a:extLst>
              <a:ext uri="{FF2B5EF4-FFF2-40B4-BE49-F238E27FC236}">
                <a16:creationId xmlns:a16="http://schemas.microsoft.com/office/drawing/2014/main" id="{E5C158E2-4C59-131D-DEFF-D0AA7BE5FC3D}"/>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D844340B-6C76-A5EA-4F11-E7F727FAEF07}"/>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F08509B5-1D02-9866-DF26-E34B444BA3AE}"/>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10" name="Rectangle: Rounded Corners 9">
            <a:extLst>
              <a:ext uri="{FF2B5EF4-FFF2-40B4-BE49-F238E27FC236}">
                <a16:creationId xmlns:a16="http://schemas.microsoft.com/office/drawing/2014/main" id="{A72B3C9C-B398-C74D-00B7-4ADC21A40F9C}"/>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15" name="Rectangle: Rounded Corners 14">
            <a:extLst>
              <a:ext uri="{FF2B5EF4-FFF2-40B4-BE49-F238E27FC236}">
                <a16:creationId xmlns:a16="http://schemas.microsoft.com/office/drawing/2014/main" id="{4D451B58-AB23-A305-5F16-EF25917D8EEA}"/>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11" name="Rectangle: Rounded Corners 10">
            <a:extLst>
              <a:ext uri="{FF2B5EF4-FFF2-40B4-BE49-F238E27FC236}">
                <a16:creationId xmlns:a16="http://schemas.microsoft.com/office/drawing/2014/main" id="{3EC5D8B7-6ADB-02A3-AC26-754A9963A5C5}"/>
              </a:ext>
            </a:extLst>
          </p:cNvPr>
          <p:cNvSpPr/>
          <p:nvPr/>
        </p:nvSpPr>
        <p:spPr>
          <a:xfrm>
            <a:off x="724619" y="283928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16" name="Rectangle: Rounded Corners 15">
            <a:extLst>
              <a:ext uri="{FF2B5EF4-FFF2-40B4-BE49-F238E27FC236}">
                <a16:creationId xmlns:a16="http://schemas.microsoft.com/office/drawing/2014/main" id="{38AA7779-7307-8DA4-CCDF-B1DE6979066A}"/>
              </a:ext>
            </a:extLst>
          </p:cNvPr>
          <p:cNvSpPr/>
          <p:nvPr/>
        </p:nvSpPr>
        <p:spPr>
          <a:xfrm>
            <a:off x="4595005" y="283928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a:t>
            </a:r>
          </a:p>
        </p:txBody>
      </p:sp>
      <p:sp>
        <p:nvSpPr>
          <p:cNvPr id="17" name="Rectangle: Rounded Corners 16">
            <a:extLst>
              <a:ext uri="{FF2B5EF4-FFF2-40B4-BE49-F238E27FC236}">
                <a16:creationId xmlns:a16="http://schemas.microsoft.com/office/drawing/2014/main" id="{34AA63F6-3FEB-3857-D488-C9BF207E00B9}"/>
              </a:ext>
            </a:extLst>
          </p:cNvPr>
          <p:cNvSpPr/>
          <p:nvPr/>
        </p:nvSpPr>
        <p:spPr>
          <a:xfrm>
            <a:off x="724619" y="3758704"/>
            <a:ext cx="6872376"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 and STLT public health coordination </a:t>
            </a:r>
          </a:p>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*Case notification in 1CDP</a:t>
            </a:r>
          </a:p>
        </p:txBody>
      </p:sp>
      <p:sp>
        <p:nvSpPr>
          <p:cNvPr id="3" name="Star: 5 Points 2">
            <a:extLst>
              <a:ext uri="{FF2B5EF4-FFF2-40B4-BE49-F238E27FC236}">
                <a16:creationId xmlns:a16="http://schemas.microsoft.com/office/drawing/2014/main" id="{11DB6D3D-1EC0-2469-AA73-C48323515DBC}"/>
              </a:ext>
              <a:ext uri="{C183D7F6-B498-43B3-948B-1728B52AA6E4}">
                <adec:decorative xmlns:adec="http://schemas.microsoft.com/office/drawing/2017/decorative" val="1"/>
              </a:ext>
            </a:extLst>
          </p:cNvPr>
          <p:cNvSpPr/>
          <p:nvPr/>
        </p:nvSpPr>
        <p:spPr>
          <a:xfrm rot="20298112">
            <a:off x="751987" y="4108297"/>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Star: 5 Points 1">
            <a:extLst>
              <a:ext uri="{FF2B5EF4-FFF2-40B4-BE49-F238E27FC236}">
                <a16:creationId xmlns:a16="http://schemas.microsoft.com/office/drawing/2014/main" id="{368BC684-E271-86D4-0AB8-0879A0FD9FAD}"/>
              </a:ext>
              <a:ext uri="{C183D7F6-B498-43B3-948B-1728B52AA6E4}">
                <adec:decorative xmlns:adec="http://schemas.microsoft.com/office/drawing/2017/decorative" val="1"/>
              </a:ext>
            </a:extLst>
          </p:cNvPr>
          <p:cNvSpPr/>
          <p:nvPr/>
        </p:nvSpPr>
        <p:spPr>
          <a:xfrm rot="20298112">
            <a:off x="65099" y="6354766"/>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Rounded Corners 21">
            <a:extLst>
              <a:ext uri="{FF2B5EF4-FFF2-40B4-BE49-F238E27FC236}">
                <a16:creationId xmlns:a16="http://schemas.microsoft.com/office/drawing/2014/main" id="{F56826EE-CF5A-162C-8CC0-28A7F57C74E7}"/>
              </a:ext>
            </a:extLst>
          </p:cNvPr>
          <p:cNvSpPr/>
          <p:nvPr/>
        </p:nvSpPr>
        <p:spPr>
          <a:xfrm>
            <a:off x="8465389" y="3756675"/>
            <a:ext cx="3001992" cy="690992"/>
          </a:xfrm>
          <a:prstGeom prst="roundRect">
            <a:avLst/>
          </a:prstGeom>
          <a:solidFill>
            <a:srgbClr val="7030A0"/>
          </a:soli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latin typeface="Calibri" panose="020F0502020204030204" pitchFamily="34" charset="0"/>
                <a:ea typeface="Calibri" panose="020F0502020204030204" pitchFamily="34" charset="0"/>
                <a:cs typeface="Calibri" panose="020F0502020204030204" pitchFamily="34" charset="0"/>
              </a:rPr>
              <a:t>Notification to USDA </a:t>
            </a:r>
          </a:p>
        </p:txBody>
      </p:sp>
      <p:sp>
        <p:nvSpPr>
          <p:cNvPr id="4" name="TextBox 3">
            <a:extLst>
              <a:ext uri="{FF2B5EF4-FFF2-40B4-BE49-F238E27FC236}">
                <a16:creationId xmlns:a16="http://schemas.microsoft.com/office/drawing/2014/main" id="{646FB59C-CBD8-4A85-8760-63D52695B9CA}"/>
              </a:ext>
            </a:extLst>
          </p:cNvPr>
          <p:cNvSpPr txBox="1"/>
          <p:nvPr/>
        </p:nvSpPr>
        <p:spPr>
          <a:xfrm>
            <a:off x="433543" y="6401578"/>
            <a:ext cx="303139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Case data submission to CDC</a:t>
            </a:r>
          </a:p>
        </p:txBody>
      </p:sp>
      <p:cxnSp>
        <p:nvCxnSpPr>
          <p:cNvPr id="26" name="Straight Arrow Connector 25">
            <a:extLst>
              <a:ext uri="{FF2B5EF4-FFF2-40B4-BE49-F238E27FC236}">
                <a16:creationId xmlns:a16="http://schemas.microsoft.com/office/drawing/2014/main" id="{A094A0AA-BD84-0BD3-EF21-8EA5081F1AAB}"/>
              </a:ext>
              <a:ext uri="{C183D7F6-B498-43B3-948B-1728B52AA6E4}">
                <adec:decorative xmlns:adec="http://schemas.microsoft.com/office/drawing/2017/decorative" val="1"/>
              </a:ext>
            </a:extLst>
          </p:cNvPr>
          <p:cNvCxnSpPr>
            <a:cxnSpLocks/>
            <a:endCxn id="22" idx="1"/>
          </p:cNvCxnSpPr>
          <p:nvPr/>
        </p:nvCxnSpPr>
        <p:spPr>
          <a:xfrm>
            <a:off x="7622269" y="3209731"/>
            <a:ext cx="843121" cy="8924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10">
            <a:extLst>
              <a:ext uri="{FF2B5EF4-FFF2-40B4-BE49-F238E27FC236}">
                <a16:creationId xmlns:a16="http://schemas.microsoft.com/office/drawing/2014/main" id="{72FF0858-E858-5C35-6450-BA8D8178D6F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15</a:t>
            </a:fld>
            <a:endParaRPr lang="en-US" dirty="0"/>
          </a:p>
        </p:txBody>
      </p:sp>
    </p:spTree>
    <p:extLst>
      <p:ext uri="{BB962C8B-B14F-4D97-AF65-F5344CB8AC3E}">
        <p14:creationId xmlns:p14="http://schemas.microsoft.com/office/powerpoint/2010/main" val="301977415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AE593-948A-46DE-D07A-4538DFEC923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D792C1B-3A31-E79A-EE16-757606804547}"/>
              </a:ext>
            </a:extLst>
          </p:cNvPr>
          <p:cNvSpPr>
            <a:spLocks noGrp="1"/>
          </p:cNvSpPr>
          <p:nvPr>
            <p:ph type="title"/>
          </p:nvPr>
        </p:nvSpPr>
        <p:spPr>
          <a:xfrm>
            <a:off x="609600" y="148647"/>
            <a:ext cx="10972800" cy="690992"/>
          </a:xfrm>
        </p:spPr>
        <p:txBody>
          <a:bodyPr/>
          <a:lstStyle/>
          <a:p>
            <a:r>
              <a:rPr lang="en-US" dirty="0"/>
              <a:t>NWS Case Investigation: STLT Case Investigation</a:t>
            </a:r>
          </a:p>
        </p:txBody>
      </p:sp>
      <p:sp>
        <p:nvSpPr>
          <p:cNvPr id="6" name="Rectangle: Rounded Corners 5">
            <a:extLst>
              <a:ext uri="{FF2B5EF4-FFF2-40B4-BE49-F238E27FC236}">
                <a16:creationId xmlns:a16="http://schemas.microsoft.com/office/drawing/2014/main" id="{B36AF4EE-8595-C141-9F61-A8E16986D87B}"/>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5A048034-BF30-11C0-D684-AC2550603182}"/>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E993A35C-6926-F9B6-CD8B-95E9DA10809A}"/>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19" name="Rectangle: Rounded Corners 18">
            <a:extLst>
              <a:ext uri="{FF2B5EF4-FFF2-40B4-BE49-F238E27FC236}">
                <a16:creationId xmlns:a16="http://schemas.microsoft.com/office/drawing/2014/main" id="{32C420E0-316D-41AC-3213-6CB64996DE36}"/>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20" name="Rectangle: Rounded Corners 19">
            <a:extLst>
              <a:ext uri="{FF2B5EF4-FFF2-40B4-BE49-F238E27FC236}">
                <a16:creationId xmlns:a16="http://schemas.microsoft.com/office/drawing/2014/main" id="{58BC6424-827A-738B-10C8-E2ADB32EAD52}"/>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23" name="Rectangle: Rounded Corners 22">
            <a:extLst>
              <a:ext uri="{FF2B5EF4-FFF2-40B4-BE49-F238E27FC236}">
                <a16:creationId xmlns:a16="http://schemas.microsoft.com/office/drawing/2014/main" id="{88A71C4C-FCA2-7FA0-6A1B-1AE0A6409380}"/>
              </a:ext>
            </a:extLst>
          </p:cNvPr>
          <p:cNvSpPr/>
          <p:nvPr/>
        </p:nvSpPr>
        <p:spPr>
          <a:xfrm>
            <a:off x="724619" y="283928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24" name="Rectangle: Rounded Corners 23">
            <a:extLst>
              <a:ext uri="{FF2B5EF4-FFF2-40B4-BE49-F238E27FC236}">
                <a16:creationId xmlns:a16="http://schemas.microsoft.com/office/drawing/2014/main" id="{5B75E609-AAEB-0867-331E-E298D6148A23}"/>
              </a:ext>
            </a:extLst>
          </p:cNvPr>
          <p:cNvSpPr/>
          <p:nvPr/>
        </p:nvSpPr>
        <p:spPr>
          <a:xfrm>
            <a:off x="4595005" y="283928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a:t>
            </a:r>
          </a:p>
        </p:txBody>
      </p:sp>
      <p:sp>
        <p:nvSpPr>
          <p:cNvPr id="7" name="Rectangle: Rounded Corners 6">
            <a:extLst>
              <a:ext uri="{FF2B5EF4-FFF2-40B4-BE49-F238E27FC236}">
                <a16:creationId xmlns:a16="http://schemas.microsoft.com/office/drawing/2014/main" id="{4838B98F-B548-C60A-49EB-818A9D878B17}"/>
              </a:ext>
            </a:extLst>
          </p:cNvPr>
          <p:cNvSpPr/>
          <p:nvPr/>
        </p:nvSpPr>
        <p:spPr>
          <a:xfrm>
            <a:off x="724619" y="3766748"/>
            <a:ext cx="6872376"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 and STLT public health coordination </a:t>
            </a:r>
          </a:p>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*Case notification in 1CDP</a:t>
            </a:r>
          </a:p>
        </p:txBody>
      </p:sp>
      <p:sp>
        <p:nvSpPr>
          <p:cNvPr id="3" name="Star: 5 Points 2">
            <a:extLst>
              <a:ext uri="{FF2B5EF4-FFF2-40B4-BE49-F238E27FC236}">
                <a16:creationId xmlns:a16="http://schemas.microsoft.com/office/drawing/2014/main" id="{2C297F32-0DA0-0321-27AE-7D3146B1453E}"/>
              </a:ext>
              <a:ext uri="{C183D7F6-B498-43B3-948B-1728B52AA6E4}">
                <adec:decorative xmlns:adec="http://schemas.microsoft.com/office/drawing/2017/decorative" val="1"/>
              </a:ext>
            </a:extLst>
          </p:cNvPr>
          <p:cNvSpPr/>
          <p:nvPr/>
        </p:nvSpPr>
        <p:spPr>
          <a:xfrm rot="20298112">
            <a:off x="751987" y="4108297"/>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Rounded Corners 21">
            <a:extLst>
              <a:ext uri="{FF2B5EF4-FFF2-40B4-BE49-F238E27FC236}">
                <a16:creationId xmlns:a16="http://schemas.microsoft.com/office/drawing/2014/main" id="{5F6F62D4-A04E-94FA-8490-B60209B15F4F}"/>
              </a:ext>
            </a:extLst>
          </p:cNvPr>
          <p:cNvSpPr/>
          <p:nvPr/>
        </p:nvSpPr>
        <p:spPr>
          <a:xfrm>
            <a:off x="8465389" y="3756675"/>
            <a:ext cx="3001992" cy="690992"/>
          </a:xfrm>
          <a:prstGeom prst="roundRect">
            <a:avLst/>
          </a:prstGeom>
          <a:solidFill>
            <a:schemeClr val="bg1"/>
          </a:solidFill>
          <a:ln w="28575">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rgbClr val="7030A0"/>
                </a:solidFill>
                <a:latin typeface="Calibri" panose="020F0502020204030204" pitchFamily="34" charset="0"/>
                <a:ea typeface="Calibri" panose="020F0502020204030204" pitchFamily="34" charset="0"/>
                <a:cs typeface="Calibri" panose="020F0502020204030204" pitchFamily="34" charset="0"/>
              </a:rPr>
              <a:t>Notification to USDA </a:t>
            </a:r>
          </a:p>
        </p:txBody>
      </p:sp>
      <p:sp>
        <p:nvSpPr>
          <p:cNvPr id="13" name="Rectangle: Rounded Corners 12">
            <a:extLst>
              <a:ext uri="{FF2B5EF4-FFF2-40B4-BE49-F238E27FC236}">
                <a16:creationId xmlns:a16="http://schemas.microsoft.com/office/drawing/2014/main" id="{713CFD3C-EC7C-081B-94FC-F38932135A1A}"/>
              </a:ext>
            </a:extLst>
          </p:cNvPr>
          <p:cNvSpPr/>
          <p:nvPr/>
        </p:nvSpPr>
        <p:spPr>
          <a:xfrm>
            <a:off x="764875" y="4749197"/>
            <a:ext cx="2042493" cy="1597753"/>
          </a:xfrm>
          <a:prstGeom prst="roundRect">
            <a:avLst/>
          </a:prstGeom>
          <a:solidFill>
            <a:schemeClr val="tx2"/>
          </a:soli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Case investigation</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Coordination with STLT agencies</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*CRF completed in 1CDP</a:t>
            </a:r>
          </a:p>
        </p:txBody>
      </p:sp>
      <p:sp>
        <p:nvSpPr>
          <p:cNvPr id="4" name="TextBox 3">
            <a:extLst>
              <a:ext uri="{FF2B5EF4-FFF2-40B4-BE49-F238E27FC236}">
                <a16:creationId xmlns:a16="http://schemas.microsoft.com/office/drawing/2014/main" id="{07A68E04-0A41-7BAF-F870-54DA92EE73B4}"/>
              </a:ext>
            </a:extLst>
          </p:cNvPr>
          <p:cNvSpPr txBox="1"/>
          <p:nvPr/>
        </p:nvSpPr>
        <p:spPr>
          <a:xfrm>
            <a:off x="433543" y="6401578"/>
            <a:ext cx="303139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Case data submission to CDC</a:t>
            </a:r>
          </a:p>
        </p:txBody>
      </p:sp>
      <p:sp>
        <p:nvSpPr>
          <p:cNvPr id="2" name="Star: 5 Points 1">
            <a:extLst>
              <a:ext uri="{FF2B5EF4-FFF2-40B4-BE49-F238E27FC236}">
                <a16:creationId xmlns:a16="http://schemas.microsoft.com/office/drawing/2014/main" id="{F3C80DFD-8F43-F57F-7761-E2ED2EE8E2CE}"/>
              </a:ext>
              <a:ext uri="{C183D7F6-B498-43B3-948B-1728B52AA6E4}">
                <adec:decorative xmlns:adec="http://schemas.microsoft.com/office/drawing/2017/decorative" val="1"/>
              </a:ext>
            </a:extLst>
          </p:cNvPr>
          <p:cNvSpPr/>
          <p:nvPr/>
        </p:nvSpPr>
        <p:spPr>
          <a:xfrm rot="20298112">
            <a:off x="65099" y="6354766"/>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Star: 5 Points 11">
            <a:extLst>
              <a:ext uri="{FF2B5EF4-FFF2-40B4-BE49-F238E27FC236}">
                <a16:creationId xmlns:a16="http://schemas.microsoft.com/office/drawing/2014/main" id="{0E1F5BEC-2D05-EF07-D1EA-FA23DE708742}"/>
              </a:ext>
              <a:ext uri="{C183D7F6-B498-43B3-948B-1728B52AA6E4}">
                <adec:decorative xmlns:adec="http://schemas.microsoft.com/office/drawing/2017/decorative" val="1"/>
              </a:ext>
            </a:extLst>
          </p:cNvPr>
          <p:cNvSpPr/>
          <p:nvPr/>
        </p:nvSpPr>
        <p:spPr>
          <a:xfrm rot="20298112">
            <a:off x="562120" y="5740594"/>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10">
            <a:extLst>
              <a:ext uri="{FF2B5EF4-FFF2-40B4-BE49-F238E27FC236}">
                <a16:creationId xmlns:a16="http://schemas.microsoft.com/office/drawing/2014/main" id="{A19BE1EA-E166-6326-8199-AB53B23F3E9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16</a:t>
            </a:fld>
            <a:endParaRPr lang="en-US" dirty="0"/>
          </a:p>
        </p:txBody>
      </p:sp>
    </p:spTree>
    <p:extLst>
      <p:ext uri="{BB962C8B-B14F-4D97-AF65-F5344CB8AC3E}">
        <p14:creationId xmlns:p14="http://schemas.microsoft.com/office/powerpoint/2010/main" val="33738695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2537-F5D2-8266-D814-7C7E49E68F7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F8DE217-7960-A038-4AF6-828FB566AE57}"/>
              </a:ext>
            </a:extLst>
          </p:cNvPr>
          <p:cNvSpPr>
            <a:spLocks noGrp="1"/>
          </p:cNvSpPr>
          <p:nvPr>
            <p:ph type="title"/>
          </p:nvPr>
        </p:nvSpPr>
        <p:spPr>
          <a:xfrm>
            <a:off x="609600" y="148647"/>
            <a:ext cx="10972800" cy="690992"/>
          </a:xfrm>
        </p:spPr>
        <p:txBody>
          <a:bodyPr/>
          <a:lstStyle/>
          <a:p>
            <a:r>
              <a:rPr lang="en-US" dirty="0"/>
              <a:t>NWS Case Investigation: Federal Partner Coordination</a:t>
            </a:r>
          </a:p>
        </p:txBody>
      </p:sp>
      <p:sp>
        <p:nvSpPr>
          <p:cNvPr id="6" name="Rectangle: Rounded Corners 5">
            <a:extLst>
              <a:ext uri="{FF2B5EF4-FFF2-40B4-BE49-F238E27FC236}">
                <a16:creationId xmlns:a16="http://schemas.microsoft.com/office/drawing/2014/main" id="{97BB7D1F-5831-7852-0E0E-3D70A1E60429}"/>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8" name="Rectangle: Rounded Corners 7">
            <a:extLst>
              <a:ext uri="{FF2B5EF4-FFF2-40B4-BE49-F238E27FC236}">
                <a16:creationId xmlns:a16="http://schemas.microsoft.com/office/drawing/2014/main" id="{CF28C4FB-7727-D316-EB77-FCC005682F3D}"/>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B1007D7A-E2CC-7EDA-61CA-8E73DADFF94A}"/>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25" name="Rectangle: Rounded Corners 24">
            <a:extLst>
              <a:ext uri="{FF2B5EF4-FFF2-40B4-BE49-F238E27FC236}">
                <a16:creationId xmlns:a16="http://schemas.microsoft.com/office/drawing/2014/main" id="{AB469107-DD18-6625-4923-3B8B69F36930}"/>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27" name="Rectangle: Rounded Corners 26">
            <a:extLst>
              <a:ext uri="{FF2B5EF4-FFF2-40B4-BE49-F238E27FC236}">
                <a16:creationId xmlns:a16="http://schemas.microsoft.com/office/drawing/2014/main" id="{483187DA-21AE-0A71-56DA-6540E7339C5F}"/>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29" name="Rectangle: Rounded Corners 28">
            <a:extLst>
              <a:ext uri="{FF2B5EF4-FFF2-40B4-BE49-F238E27FC236}">
                <a16:creationId xmlns:a16="http://schemas.microsoft.com/office/drawing/2014/main" id="{47551F4B-A3F0-21EE-9601-58F646782214}"/>
              </a:ext>
            </a:extLst>
          </p:cNvPr>
          <p:cNvSpPr/>
          <p:nvPr/>
        </p:nvSpPr>
        <p:spPr>
          <a:xfrm>
            <a:off x="724619" y="283928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31" name="Rectangle: Rounded Corners 30">
            <a:extLst>
              <a:ext uri="{FF2B5EF4-FFF2-40B4-BE49-F238E27FC236}">
                <a16:creationId xmlns:a16="http://schemas.microsoft.com/office/drawing/2014/main" id="{E5A80325-9ED0-2C89-BB2D-136A4E818C25}"/>
              </a:ext>
            </a:extLst>
          </p:cNvPr>
          <p:cNvSpPr/>
          <p:nvPr/>
        </p:nvSpPr>
        <p:spPr>
          <a:xfrm>
            <a:off x="4595005" y="283928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a:t>
            </a:r>
          </a:p>
        </p:txBody>
      </p:sp>
      <p:sp>
        <p:nvSpPr>
          <p:cNvPr id="12" name="Rectangle: Rounded Corners 11">
            <a:extLst>
              <a:ext uri="{FF2B5EF4-FFF2-40B4-BE49-F238E27FC236}">
                <a16:creationId xmlns:a16="http://schemas.microsoft.com/office/drawing/2014/main" id="{C6F667D4-3008-DBBD-36E8-8DF832F28D96}"/>
              </a:ext>
            </a:extLst>
          </p:cNvPr>
          <p:cNvSpPr/>
          <p:nvPr/>
        </p:nvSpPr>
        <p:spPr>
          <a:xfrm>
            <a:off x="724619" y="3763415"/>
            <a:ext cx="6872376"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 and STLT public health coordination </a:t>
            </a:r>
          </a:p>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*Case notification in 1CDP</a:t>
            </a:r>
          </a:p>
        </p:txBody>
      </p:sp>
      <p:sp>
        <p:nvSpPr>
          <p:cNvPr id="22" name="Rectangle: Rounded Corners 21">
            <a:extLst>
              <a:ext uri="{FF2B5EF4-FFF2-40B4-BE49-F238E27FC236}">
                <a16:creationId xmlns:a16="http://schemas.microsoft.com/office/drawing/2014/main" id="{90FF43E3-40A9-FB0C-B970-B9D60C2C8772}"/>
              </a:ext>
            </a:extLst>
          </p:cNvPr>
          <p:cNvSpPr/>
          <p:nvPr/>
        </p:nvSpPr>
        <p:spPr>
          <a:xfrm>
            <a:off x="8465389" y="3756675"/>
            <a:ext cx="3001992" cy="690992"/>
          </a:xfrm>
          <a:prstGeom prst="roundRect">
            <a:avLst/>
          </a:prstGeom>
          <a:solidFill>
            <a:schemeClr val="bg1"/>
          </a:solidFill>
          <a:ln w="28575">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rgbClr val="7030A0"/>
                </a:solidFill>
                <a:latin typeface="Calibri" panose="020F0502020204030204" pitchFamily="34" charset="0"/>
                <a:ea typeface="Calibri" panose="020F0502020204030204" pitchFamily="34" charset="0"/>
                <a:cs typeface="Calibri" panose="020F0502020204030204" pitchFamily="34" charset="0"/>
              </a:rPr>
              <a:t>Notification to USDA </a:t>
            </a:r>
          </a:p>
        </p:txBody>
      </p:sp>
      <p:sp>
        <p:nvSpPr>
          <p:cNvPr id="13" name="Rectangle: Rounded Corners 12">
            <a:extLst>
              <a:ext uri="{FF2B5EF4-FFF2-40B4-BE49-F238E27FC236}">
                <a16:creationId xmlns:a16="http://schemas.microsoft.com/office/drawing/2014/main" id="{CDAD2510-0664-1984-383D-87A538C56726}"/>
              </a:ext>
            </a:extLst>
          </p:cNvPr>
          <p:cNvSpPr/>
          <p:nvPr/>
        </p:nvSpPr>
        <p:spPr>
          <a:xfrm>
            <a:off x="764875" y="4749197"/>
            <a:ext cx="2042493" cy="1597753"/>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Case investigation</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Coordination with STLT agencies</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*CRF completed in 1CDP</a:t>
            </a:r>
          </a:p>
        </p:txBody>
      </p:sp>
      <p:sp>
        <p:nvSpPr>
          <p:cNvPr id="7" name="Star: 5 Points 6">
            <a:extLst>
              <a:ext uri="{FF2B5EF4-FFF2-40B4-BE49-F238E27FC236}">
                <a16:creationId xmlns:a16="http://schemas.microsoft.com/office/drawing/2014/main" id="{D1E75CE1-F4FB-24F9-59AC-72E4FF5F3407}"/>
              </a:ext>
              <a:ext uri="{C183D7F6-B498-43B3-948B-1728B52AA6E4}">
                <adec:decorative xmlns:adec="http://schemas.microsoft.com/office/drawing/2017/decorative" val="1"/>
              </a:ext>
            </a:extLst>
          </p:cNvPr>
          <p:cNvSpPr/>
          <p:nvPr/>
        </p:nvSpPr>
        <p:spPr>
          <a:xfrm rot="20298112">
            <a:off x="562120" y="5740594"/>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Star: 5 Points 1">
            <a:extLst>
              <a:ext uri="{FF2B5EF4-FFF2-40B4-BE49-F238E27FC236}">
                <a16:creationId xmlns:a16="http://schemas.microsoft.com/office/drawing/2014/main" id="{B3AE6117-8DDD-91AE-5192-0551B85CD28B}"/>
              </a:ext>
              <a:ext uri="{C183D7F6-B498-43B3-948B-1728B52AA6E4}">
                <adec:decorative xmlns:adec="http://schemas.microsoft.com/office/drawing/2017/decorative" val="1"/>
              </a:ext>
            </a:extLst>
          </p:cNvPr>
          <p:cNvSpPr/>
          <p:nvPr/>
        </p:nvSpPr>
        <p:spPr>
          <a:xfrm rot="20298112">
            <a:off x="65099" y="6354766"/>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Rounded Corners 17">
            <a:extLst>
              <a:ext uri="{FF2B5EF4-FFF2-40B4-BE49-F238E27FC236}">
                <a16:creationId xmlns:a16="http://schemas.microsoft.com/office/drawing/2014/main" id="{36ADA53D-A596-B1DB-BB93-639335D2A8E7}"/>
              </a:ext>
            </a:extLst>
          </p:cNvPr>
          <p:cNvSpPr/>
          <p:nvPr/>
        </p:nvSpPr>
        <p:spPr>
          <a:xfrm>
            <a:off x="3251264" y="4749196"/>
            <a:ext cx="5678905" cy="690992"/>
          </a:xfrm>
          <a:prstGeom prst="roundRect">
            <a:avLst/>
          </a:prstGeom>
          <a:gradFill>
            <a:gsLst>
              <a:gs pos="46800">
                <a:schemeClr val="tx1"/>
              </a:gs>
              <a:gs pos="0">
                <a:schemeClr val="tx2"/>
              </a:gs>
              <a:gs pos="100000">
                <a:srgbClr val="7030A0"/>
              </a:gs>
            </a:gsLst>
            <a:lin ang="0" scaled="0"/>
          </a:gra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CDC NWS Team coordination for NWS One Health Call </a:t>
            </a:r>
          </a:p>
        </p:txBody>
      </p:sp>
      <p:sp>
        <p:nvSpPr>
          <p:cNvPr id="23" name="Rectangle: Rounded Corners 22">
            <a:extLst>
              <a:ext uri="{FF2B5EF4-FFF2-40B4-BE49-F238E27FC236}">
                <a16:creationId xmlns:a16="http://schemas.microsoft.com/office/drawing/2014/main" id="{DC3E0BB0-381E-D3D1-514A-5D7241887113}"/>
              </a:ext>
            </a:extLst>
          </p:cNvPr>
          <p:cNvSpPr/>
          <p:nvPr/>
        </p:nvSpPr>
        <p:spPr>
          <a:xfrm>
            <a:off x="9403968" y="4757952"/>
            <a:ext cx="2063413" cy="1597753"/>
          </a:xfrm>
          <a:prstGeom prst="roundRect">
            <a:avLst/>
          </a:prstGeom>
          <a:solidFill>
            <a:srgbClr val="7030A0"/>
          </a:soli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latin typeface="Calibri" panose="020F0502020204030204" pitchFamily="34" charset="0"/>
                <a:ea typeface="Calibri" panose="020F0502020204030204" pitchFamily="34" charset="0"/>
                <a:cs typeface="Calibri" panose="020F0502020204030204" pitchFamily="34" charset="0"/>
              </a:rPr>
              <a:t>Coordination and preparation for NWS response</a:t>
            </a:r>
          </a:p>
        </p:txBody>
      </p:sp>
      <p:sp>
        <p:nvSpPr>
          <p:cNvPr id="4" name="TextBox 3">
            <a:extLst>
              <a:ext uri="{FF2B5EF4-FFF2-40B4-BE49-F238E27FC236}">
                <a16:creationId xmlns:a16="http://schemas.microsoft.com/office/drawing/2014/main" id="{627657E4-CD43-C31E-D001-4A67D0DF2E8E}"/>
              </a:ext>
            </a:extLst>
          </p:cNvPr>
          <p:cNvSpPr txBox="1"/>
          <p:nvPr/>
        </p:nvSpPr>
        <p:spPr>
          <a:xfrm>
            <a:off x="433543" y="6401578"/>
            <a:ext cx="303139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Case data submission to CDC</a:t>
            </a:r>
          </a:p>
        </p:txBody>
      </p:sp>
      <p:sp>
        <p:nvSpPr>
          <p:cNvPr id="3" name="Star: 5 Points 2">
            <a:extLst>
              <a:ext uri="{FF2B5EF4-FFF2-40B4-BE49-F238E27FC236}">
                <a16:creationId xmlns:a16="http://schemas.microsoft.com/office/drawing/2014/main" id="{1783BAE6-FE35-6373-C044-8C03F2771517}"/>
              </a:ext>
              <a:ext uri="{C183D7F6-B498-43B3-948B-1728B52AA6E4}">
                <adec:decorative xmlns:adec="http://schemas.microsoft.com/office/drawing/2017/decorative" val="1"/>
              </a:ext>
            </a:extLst>
          </p:cNvPr>
          <p:cNvSpPr/>
          <p:nvPr/>
        </p:nvSpPr>
        <p:spPr>
          <a:xfrm rot="20298112">
            <a:off x="751987" y="4108297"/>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4" name="Straight Arrow Connector 13">
            <a:extLst>
              <a:ext uri="{FF2B5EF4-FFF2-40B4-BE49-F238E27FC236}">
                <a16:creationId xmlns:a16="http://schemas.microsoft.com/office/drawing/2014/main" id="{7F3CE05A-6A8E-A7C3-88EE-B37F38D68555}"/>
              </a:ext>
              <a:ext uri="{C183D7F6-B498-43B3-948B-1728B52AA6E4}">
                <adec:decorative xmlns:adec="http://schemas.microsoft.com/office/drawing/2017/decorative" val="1"/>
              </a:ext>
            </a:extLst>
          </p:cNvPr>
          <p:cNvCxnSpPr>
            <a:cxnSpLocks/>
          </p:cNvCxnSpPr>
          <p:nvPr/>
        </p:nvCxnSpPr>
        <p:spPr>
          <a:xfrm flipV="1">
            <a:off x="8930169" y="5094693"/>
            <a:ext cx="443895" cy="12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EBEA8A2-D2E8-0ABD-AC8C-3DBA33900D86}"/>
              </a:ext>
              <a:ext uri="{C183D7F6-B498-43B3-948B-1728B52AA6E4}">
                <adec:decorative xmlns:adec="http://schemas.microsoft.com/office/drawing/2017/decorative" val="1"/>
              </a:ext>
            </a:extLst>
          </p:cNvPr>
          <p:cNvCxnSpPr>
            <a:cxnSpLocks/>
          </p:cNvCxnSpPr>
          <p:nvPr/>
        </p:nvCxnSpPr>
        <p:spPr>
          <a:xfrm flipH="1">
            <a:off x="2807369" y="5109959"/>
            <a:ext cx="4438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10">
            <a:extLst>
              <a:ext uri="{FF2B5EF4-FFF2-40B4-BE49-F238E27FC236}">
                <a16:creationId xmlns:a16="http://schemas.microsoft.com/office/drawing/2014/main" id="{2F6F074E-5772-9734-0CAE-8737C681EDC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17</a:t>
            </a:fld>
            <a:endParaRPr lang="en-US" dirty="0"/>
          </a:p>
        </p:txBody>
      </p:sp>
    </p:spTree>
    <p:extLst>
      <p:ext uri="{BB962C8B-B14F-4D97-AF65-F5344CB8AC3E}">
        <p14:creationId xmlns:p14="http://schemas.microsoft.com/office/powerpoint/2010/main" val="36539268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4D63C-A370-7298-A20D-B895BCD5576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A62A298-47D6-BEF5-9D39-D4960C6B5B0E}"/>
              </a:ext>
            </a:extLst>
          </p:cNvPr>
          <p:cNvSpPr>
            <a:spLocks noGrp="1"/>
          </p:cNvSpPr>
          <p:nvPr>
            <p:ph type="title"/>
          </p:nvPr>
        </p:nvSpPr>
        <p:spPr>
          <a:xfrm>
            <a:off x="609600" y="148647"/>
            <a:ext cx="10972800" cy="690992"/>
          </a:xfrm>
        </p:spPr>
        <p:txBody>
          <a:bodyPr/>
          <a:lstStyle/>
          <a:p>
            <a:pPr lvl="0" eaLnBrk="1" hangingPunct="1">
              <a:lnSpc>
                <a:spcPct val="100000"/>
              </a:lnSpc>
              <a:spcBef>
                <a:spcPct val="30000"/>
              </a:spcBef>
              <a:defRPr/>
            </a:pPr>
            <a:r>
              <a:rPr lang="en-US" dirty="0"/>
              <a:t>NWS Case Investigation: NWS One Health Call</a:t>
            </a:r>
          </a:p>
        </p:txBody>
      </p:sp>
      <p:sp>
        <p:nvSpPr>
          <p:cNvPr id="21" name="Rectangle: Rounded Corners 20">
            <a:extLst>
              <a:ext uri="{FF2B5EF4-FFF2-40B4-BE49-F238E27FC236}">
                <a16:creationId xmlns:a16="http://schemas.microsoft.com/office/drawing/2014/main" id="{B2249DF3-EA49-A357-DD97-34372C476E3D}"/>
              </a:ext>
            </a:extLst>
          </p:cNvPr>
          <p:cNvSpPr/>
          <p:nvPr/>
        </p:nvSpPr>
        <p:spPr>
          <a:xfrm>
            <a:off x="724619" y="1048109"/>
            <a:ext cx="3001992" cy="690992"/>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STLT Public Health</a:t>
            </a:r>
          </a:p>
        </p:txBody>
      </p:sp>
      <p:sp>
        <p:nvSpPr>
          <p:cNvPr id="24" name="Rectangle: Rounded Corners 23">
            <a:extLst>
              <a:ext uri="{FF2B5EF4-FFF2-40B4-BE49-F238E27FC236}">
                <a16:creationId xmlns:a16="http://schemas.microsoft.com/office/drawing/2014/main" id="{3D384B22-3397-2C48-B98C-09733908150E}"/>
              </a:ext>
            </a:extLst>
          </p:cNvPr>
          <p:cNvSpPr/>
          <p:nvPr/>
        </p:nvSpPr>
        <p:spPr>
          <a:xfrm>
            <a:off x="4595006" y="1048109"/>
            <a:ext cx="3001991" cy="690992"/>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CDC</a:t>
            </a:r>
          </a:p>
        </p:txBody>
      </p:sp>
      <p:sp>
        <p:nvSpPr>
          <p:cNvPr id="9" name="Rectangle: Rounded Corners 8">
            <a:extLst>
              <a:ext uri="{FF2B5EF4-FFF2-40B4-BE49-F238E27FC236}">
                <a16:creationId xmlns:a16="http://schemas.microsoft.com/office/drawing/2014/main" id="{76D5D03A-E8BC-F547-8F2C-540D5B1CD024}"/>
              </a:ext>
            </a:extLst>
          </p:cNvPr>
          <p:cNvSpPr/>
          <p:nvPr/>
        </p:nvSpPr>
        <p:spPr>
          <a:xfrm>
            <a:off x="8465389" y="1057621"/>
            <a:ext cx="3001992" cy="690992"/>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USDA</a:t>
            </a:r>
          </a:p>
        </p:txBody>
      </p:sp>
      <p:sp>
        <p:nvSpPr>
          <p:cNvPr id="27" name="Rectangle: Rounded Corners 26">
            <a:extLst>
              <a:ext uri="{FF2B5EF4-FFF2-40B4-BE49-F238E27FC236}">
                <a16:creationId xmlns:a16="http://schemas.microsoft.com/office/drawing/2014/main" id="{29DF63B3-0C10-84AA-B7CC-C8A2C62EA1C2}"/>
              </a:ext>
            </a:extLst>
          </p:cNvPr>
          <p:cNvSpPr/>
          <p:nvPr/>
        </p:nvSpPr>
        <p:spPr>
          <a:xfrm>
            <a:off x="724619" y="191729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2"/>
                </a:solidFill>
                <a:latin typeface="Calibri" panose="020F0502020204030204" pitchFamily="34" charset="0"/>
                <a:ea typeface="Calibri" panose="020F0502020204030204" pitchFamily="34" charset="0"/>
                <a:cs typeface="Calibri" panose="020F0502020204030204" pitchFamily="34" charset="0"/>
              </a:rPr>
              <a:t>STLT Public Health Lab</a:t>
            </a:r>
          </a:p>
        </p:txBody>
      </p:sp>
      <p:sp>
        <p:nvSpPr>
          <p:cNvPr id="28" name="Rectangle: Rounded Corners 27">
            <a:extLst>
              <a:ext uri="{FF2B5EF4-FFF2-40B4-BE49-F238E27FC236}">
                <a16:creationId xmlns:a16="http://schemas.microsoft.com/office/drawing/2014/main" id="{03952A1F-EAD2-20DA-443E-BCBC489250A4}"/>
              </a:ext>
            </a:extLst>
          </p:cNvPr>
          <p:cNvSpPr/>
          <p:nvPr/>
        </p:nvSpPr>
        <p:spPr>
          <a:xfrm>
            <a:off x="4595006" y="191729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chemeClr val="tx1"/>
                </a:solidFill>
                <a:latin typeface="Calibri" panose="020F0502020204030204" pitchFamily="34" charset="0"/>
                <a:ea typeface="Calibri" panose="020F0502020204030204" pitchFamily="34" charset="0"/>
                <a:cs typeface="Calibri" panose="020F0502020204030204" pitchFamily="34" charset="0"/>
              </a:rPr>
              <a:t>CDC DPDx Result</a:t>
            </a:r>
          </a:p>
        </p:txBody>
      </p:sp>
      <p:sp>
        <p:nvSpPr>
          <p:cNvPr id="31" name="Rectangle: Rounded Corners 30">
            <a:extLst>
              <a:ext uri="{FF2B5EF4-FFF2-40B4-BE49-F238E27FC236}">
                <a16:creationId xmlns:a16="http://schemas.microsoft.com/office/drawing/2014/main" id="{1014878F-EE77-BA06-43C6-F2836DBBBA2F}"/>
              </a:ext>
            </a:extLst>
          </p:cNvPr>
          <p:cNvSpPr/>
          <p:nvPr/>
        </p:nvSpPr>
        <p:spPr>
          <a:xfrm>
            <a:off x="724619" y="2839285"/>
            <a:ext cx="3001992" cy="690992"/>
          </a:xfrm>
          <a:prstGeom prst="roundRect">
            <a:avLst/>
          </a:prstGeom>
          <a:solidFill>
            <a:schemeClr val="bg1"/>
          </a:solidFill>
          <a:ln w="28575">
            <a:solidFill>
              <a:schemeClr val="tx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2"/>
                </a:solidFill>
                <a:latin typeface="Calibri" panose="020F0502020204030204" pitchFamily="34" charset="0"/>
                <a:ea typeface="Calibri" panose="020F0502020204030204" pitchFamily="34" charset="0"/>
                <a:cs typeface="Calibri" panose="020F0502020204030204" pitchFamily="34" charset="0"/>
              </a:rPr>
              <a:t>Jurisdiction notification and reporting</a:t>
            </a:r>
          </a:p>
        </p:txBody>
      </p:sp>
      <p:sp>
        <p:nvSpPr>
          <p:cNvPr id="32" name="Rectangle: Rounded Corners 31">
            <a:extLst>
              <a:ext uri="{FF2B5EF4-FFF2-40B4-BE49-F238E27FC236}">
                <a16:creationId xmlns:a16="http://schemas.microsoft.com/office/drawing/2014/main" id="{CBEF01C3-1234-CAE3-116F-3E5AA97A539E}"/>
              </a:ext>
            </a:extLst>
          </p:cNvPr>
          <p:cNvSpPr/>
          <p:nvPr/>
        </p:nvSpPr>
        <p:spPr>
          <a:xfrm>
            <a:off x="4595005" y="2839285"/>
            <a:ext cx="3001991"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Notification to</a:t>
            </a:r>
          </a:p>
          <a:p>
            <a:pPr algn="ctr"/>
            <a:r>
              <a:rPr lang="en-US" sz="1867"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a:t>
            </a:r>
          </a:p>
        </p:txBody>
      </p:sp>
      <p:sp>
        <p:nvSpPr>
          <p:cNvPr id="7" name="Rectangle: Rounded Corners 6">
            <a:extLst>
              <a:ext uri="{FF2B5EF4-FFF2-40B4-BE49-F238E27FC236}">
                <a16:creationId xmlns:a16="http://schemas.microsoft.com/office/drawing/2014/main" id="{EFAC9737-78AF-C031-1C48-E14A3681B2C6}"/>
              </a:ext>
            </a:extLst>
          </p:cNvPr>
          <p:cNvSpPr/>
          <p:nvPr/>
        </p:nvSpPr>
        <p:spPr>
          <a:xfrm>
            <a:off x="724619" y="3764139"/>
            <a:ext cx="6872376" cy="690992"/>
          </a:xfrm>
          <a:prstGeom prst="roundRect">
            <a:avLst/>
          </a:prstGeom>
          <a:solidFill>
            <a:schemeClr val="bg1"/>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CDC NWS Team and STLT public health coordination </a:t>
            </a:r>
          </a:p>
          <a:p>
            <a:pPr algn="ct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*Case notification in 1CDP</a:t>
            </a:r>
          </a:p>
        </p:txBody>
      </p:sp>
      <p:sp>
        <p:nvSpPr>
          <p:cNvPr id="20" name="Star: 5 Points 19">
            <a:extLst>
              <a:ext uri="{FF2B5EF4-FFF2-40B4-BE49-F238E27FC236}">
                <a16:creationId xmlns:a16="http://schemas.microsoft.com/office/drawing/2014/main" id="{636B8E5A-AE29-EEF5-B952-AA536B4BE26D}"/>
              </a:ext>
              <a:ext uri="{C183D7F6-B498-43B3-948B-1728B52AA6E4}">
                <adec:decorative xmlns:adec="http://schemas.microsoft.com/office/drawing/2017/decorative" val="1"/>
              </a:ext>
            </a:extLst>
          </p:cNvPr>
          <p:cNvSpPr/>
          <p:nvPr/>
        </p:nvSpPr>
        <p:spPr>
          <a:xfrm rot="20298112">
            <a:off x="751987" y="4108297"/>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Rounded Corners 21">
            <a:extLst>
              <a:ext uri="{FF2B5EF4-FFF2-40B4-BE49-F238E27FC236}">
                <a16:creationId xmlns:a16="http://schemas.microsoft.com/office/drawing/2014/main" id="{C71AC6F1-619F-9700-93C4-B178E02ECC42}"/>
              </a:ext>
            </a:extLst>
          </p:cNvPr>
          <p:cNvSpPr/>
          <p:nvPr/>
        </p:nvSpPr>
        <p:spPr>
          <a:xfrm>
            <a:off x="8465389" y="3756675"/>
            <a:ext cx="3001992" cy="690992"/>
          </a:xfrm>
          <a:prstGeom prst="roundRect">
            <a:avLst/>
          </a:prstGeom>
          <a:solidFill>
            <a:schemeClr val="bg1"/>
          </a:solidFill>
          <a:ln w="28575">
            <a:solidFill>
              <a:srgbClr val="7030A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133" b="1" dirty="0">
                <a:solidFill>
                  <a:srgbClr val="7030A0"/>
                </a:solidFill>
                <a:latin typeface="Calibri" panose="020F0502020204030204" pitchFamily="34" charset="0"/>
                <a:ea typeface="Calibri" panose="020F0502020204030204" pitchFamily="34" charset="0"/>
                <a:cs typeface="Calibri" panose="020F0502020204030204" pitchFamily="34" charset="0"/>
              </a:rPr>
              <a:t>Notification to USDA </a:t>
            </a:r>
          </a:p>
        </p:txBody>
      </p:sp>
      <p:sp>
        <p:nvSpPr>
          <p:cNvPr id="33" name="Rectangle: Rounded Corners 32">
            <a:extLst>
              <a:ext uri="{FF2B5EF4-FFF2-40B4-BE49-F238E27FC236}">
                <a16:creationId xmlns:a16="http://schemas.microsoft.com/office/drawing/2014/main" id="{B8858470-3585-394F-3DBD-1B879845C2A3}"/>
              </a:ext>
            </a:extLst>
          </p:cNvPr>
          <p:cNvSpPr/>
          <p:nvPr/>
        </p:nvSpPr>
        <p:spPr>
          <a:xfrm>
            <a:off x="764875" y="4749197"/>
            <a:ext cx="2042493" cy="1597753"/>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Case investigation</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Coordination with STLT agencies</a:t>
            </a:r>
          </a:p>
          <a:p>
            <a:pPr algn="ctr"/>
            <a:r>
              <a:rPr lang="en-US" sz="1600" b="1" dirty="0">
                <a:latin typeface="Calibri" panose="020F0502020204030204" pitchFamily="34" charset="0"/>
                <a:ea typeface="Calibri" panose="020F0502020204030204" pitchFamily="34" charset="0"/>
                <a:cs typeface="Calibri" panose="020F0502020204030204" pitchFamily="34" charset="0"/>
              </a:rPr>
              <a:t>*CRF completed in 1CDP</a:t>
            </a:r>
          </a:p>
        </p:txBody>
      </p:sp>
      <p:sp>
        <p:nvSpPr>
          <p:cNvPr id="34" name="Star: 5 Points 33">
            <a:extLst>
              <a:ext uri="{FF2B5EF4-FFF2-40B4-BE49-F238E27FC236}">
                <a16:creationId xmlns:a16="http://schemas.microsoft.com/office/drawing/2014/main" id="{915AFC6A-F3A5-0478-A591-7C419445335C}"/>
              </a:ext>
              <a:ext uri="{C183D7F6-B498-43B3-948B-1728B52AA6E4}">
                <adec:decorative xmlns:adec="http://schemas.microsoft.com/office/drawing/2017/decorative" val="1"/>
              </a:ext>
            </a:extLst>
          </p:cNvPr>
          <p:cNvSpPr/>
          <p:nvPr/>
        </p:nvSpPr>
        <p:spPr>
          <a:xfrm rot="20298112">
            <a:off x="562120" y="5740594"/>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Rounded Corners 34">
            <a:extLst>
              <a:ext uri="{FF2B5EF4-FFF2-40B4-BE49-F238E27FC236}">
                <a16:creationId xmlns:a16="http://schemas.microsoft.com/office/drawing/2014/main" id="{A8676648-7DC2-86E7-2ECD-E59A5ABE46C9}"/>
              </a:ext>
            </a:extLst>
          </p:cNvPr>
          <p:cNvSpPr/>
          <p:nvPr/>
        </p:nvSpPr>
        <p:spPr>
          <a:xfrm>
            <a:off x="3251264" y="4749196"/>
            <a:ext cx="5678905" cy="690992"/>
          </a:xfrm>
          <a:prstGeom prst="roundRect">
            <a:avLst/>
          </a:prstGeom>
          <a:gradFill>
            <a:gsLst>
              <a:gs pos="46800">
                <a:schemeClr val="tx1"/>
              </a:gs>
              <a:gs pos="0">
                <a:schemeClr val="tx2"/>
              </a:gs>
              <a:gs pos="100000">
                <a:srgbClr val="7030A0"/>
              </a:gs>
            </a:gsLst>
            <a:lin ang="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CDC NWS Team coordination for NWS One Health Call </a:t>
            </a:r>
          </a:p>
        </p:txBody>
      </p:sp>
      <p:sp>
        <p:nvSpPr>
          <p:cNvPr id="19" name="Rectangle: Rounded Corners 18">
            <a:extLst>
              <a:ext uri="{FF2B5EF4-FFF2-40B4-BE49-F238E27FC236}">
                <a16:creationId xmlns:a16="http://schemas.microsoft.com/office/drawing/2014/main" id="{847BA3CB-F623-0E4A-060C-0916B9ED56BD}"/>
              </a:ext>
            </a:extLst>
          </p:cNvPr>
          <p:cNvSpPr/>
          <p:nvPr/>
        </p:nvSpPr>
        <p:spPr>
          <a:xfrm>
            <a:off x="3251262" y="5653400"/>
            <a:ext cx="5678905" cy="690992"/>
          </a:xfrm>
          <a:prstGeom prst="roundRect">
            <a:avLst/>
          </a:prstGeom>
          <a:gradFill>
            <a:gsLst>
              <a:gs pos="46800">
                <a:schemeClr val="tx1"/>
              </a:gs>
              <a:gs pos="0">
                <a:schemeClr val="tx2"/>
              </a:gs>
              <a:gs pos="100000">
                <a:srgbClr val="7030A0"/>
              </a:gs>
            </a:gsLst>
            <a:lin ang="0" scaled="0"/>
          </a:gradFill>
          <a:ln w="76200">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67" b="1" dirty="0">
                <a:latin typeface="Calibri" panose="020F0502020204030204" pitchFamily="34" charset="0"/>
                <a:ea typeface="Calibri" panose="020F0502020204030204" pitchFamily="34" charset="0"/>
                <a:cs typeface="Calibri" panose="020F0502020204030204" pitchFamily="34" charset="0"/>
              </a:rPr>
              <a:t>NWS One Health Call </a:t>
            </a:r>
          </a:p>
          <a:p>
            <a:pPr algn="ctr"/>
            <a:r>
              <a:rPr lang="en-US" sz="1467" b="1" dirty="0">
                <a:latin typeface="Calibri" panose="020F0502020204030204" pitchFamily="34" charset="0"/>
                <a:ea typeface="Calibri" panose="020F0502020204030204" pitchFamily="34" charset="0"/>
                <a:cs typeface="Calibri" panose="020F0502020204030204" pitchFamily="34" charset="0"/>
              </a:rPr>
              <a:t>with STLT public health, agriculture, USDA, and CDC</a:t>
            </a:r>
          </a:p>
        </p:txBody>
      </p:sp>
      <p:cxnSp>
        <p:nvCxnSpPr>
          <p:cNvPr id="38" name="Straight Arrow Connector 37">
            <a:extLst>
              <a:ext uri="{FF2B5EF4-FFF2-40B4-BE49-F238E27FC236}">
                <a16:creationId xmlns:a16="http://schemas.microsoft.com/office/drawing/2014/main" id="{0EA1A39D-BDF0-CC6E-1595-6C4882CE66D9}"/>
              </a:ext>
              <a:ext uri="{C183D7F6-B498-43B3-948B-1728B52AA6E4}">
                <adec:decorative xmlns:adec="http://schemas.microsoft.com/office/drawing/2017/decorative" val="1"/>
              </a:ext>
            </a:extLst>
          </p:cNvPr>
          <p:cNvCxnSpPr>
            <a:cxnSpLocks/>
          </p:cNvCxnSpPr>
          <p:nvPr/>
        </p:nvCxnSpPr>
        <p:spPr>
          <a:xfrm flipH="1">
            <a:off x="2807369" y="5109959"/>
            <a:ext cx="4438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BEE6F50-DA1A-4EB2-AD52-7FDEF8DFACAA}"/>
              </a:ext>
            </a:extLst>
          </p:cNvPr>
          <p:cNvSpPr/>
          <p:nvPr/>
        </p:nvSpPr>
        <p:spPr>
          <a:xfrm>
            <a:off x="9403968" y="4757952"/>
            <a:ext cx="2063413" cy="1597753"/>
          </a:xfrm>
          <a:prstGeom prst="round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67" b="1" dirty="0">
                <a:latin typeface="Calibri" panose="020F0502020204030204" pitchFamily="34" charset="0"/>
                <a:ea typeface="Calibri" panose="020F0502020204030204" pitchFamily="34" charset="0"/>
                <a:cs typeface="Calibri" panose="020F0502020204030204" pitchFamily="34" charset="0"/>
              </a:rPr>
              <a:t>Coordination and preparation for NWS response</a:t>
            </a:r>
          </a:p>
        </p:txBody>
      </p:sp>
      <p:sp>
        <p:nvSpPr>
          <p:cNvPr id="3" name="TextBox 2">
            <a:extLst>
              <a:ext uri="{FF2B5EF4-FFF2-40B4-BE49-F238E27FC236}">
                <a16:creationId xmlns:a16="http://schemas.microsoft.com/office/drawing/2014/main" id="{A6E0E2AA-92BC-4F61-E3C7-CE874C5FCDD2}"/>
              </a:ext>
            </a:extLst>
          </p:cNvPr>
          <p:cNvSpPr txBox="1"/>
          <p:nvPr/>
        </p:nvSpPr>
        <p:spPr>
          <a:xfrm>
            <a:off x="433543" y="6401578"/>
            <a:ext cx="3031395" cy="276999"/>
          </a:xfrm>
          <a:prstGeom prst="rect">
            <a:avLst/>
          </a:prstGeom>
          <a:noFill/>
        </p:spPr>
        <p:txBody>
          <a:bodyPr wrap="square" rtlCol="0">
            <a:spAutoFit/>
          </a:bodyPr>
          <a:lstStyle/>
          <a:p>
            <a:r>
              <a:rPr lang="en-US" sz="1200" dirty="0">
                <a:solidFill>
                  <a:srgbClr val="000000"/>
                </a:solidFill>
                <a:latin typeface="Calibri" panose="020F0502020204030204" pitchFamily="34" charset="0"/>
              </a:rPr>
              <a:t>Case data submission to CDC</a:t>
            </a:r>
          </a:p>
        </p:txBody>
      </p:sp>
      <p:cxnSp>
        <p:nvCxnSpPr>
          <p:cNvPr id="37" name="Straight Arrow Connector 36">
            <a:extLst>
              <a:ext uri="{FF2B5EF4-FFF2-40B4-BE49-F238E27FC236}">
                <a16:creationId xmlns:a16="http://schemas.microsoft.com/office/drawing/2014/main" id="{7BCF9669-60BD-93A5-C4DD-5F78FFB288FF}"/>
              </a:ext>
              <a:ext uri="{C183D7F6-B498-43B3-948B-1728B52AA6E4}">
                <adec:decorative xmlns:adec="http://schemas.microsoft.com/office/drawing/2017/decorative" val="1"/>
              </a:ext>
            </a:extLst>
          </p:cNvPr>
          <p:cNvCxnSpPr>
            <a:cxnSpLocks/>
          </p:cNvCxnSpPr>
          <p:nvPr/>
        </p:nvCxnSpPr>
        <p:spPr>
          <a:xfrm flipV="1">
            <a:off x="8930169" y="5094693"/>
            <a:ext cx="443895" cy="12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Star: 5 Points 1">
            <a:extLst>
              <a:ext uri="{FF2B5EF4-FFF2-40B4-BE49-F238E27FC236}">
                <a16:creationId xmlns:a16="http://schemas.microsoft.com/office/drawing/2014/main" id="{CC726EE0-CFB2-58AF-D6DD-B273EB444FE2}"/>
              </a:ext>
              <a:ext uri="{C183D7F6-B498-43B3-948B-1728B52AA6E4}">
                <adec:decorative xmlns:adec="http://schemas.microsoft.com/office/drawing/2017/decorative" val="1"/>
              </a:ext>
            </a:extLst>
          </p:cNvPr>
          <p:cNvSpPr/>
          <p:nvPr/>
        </p:nvSpPr>
        <p:spPr>
          <a:xfrm rot="20298112">
            <a:off x="65099" y="6354766"/>
            <a:ext cx="370819" cy="355831"/>
          </a:xfrm>
          <a:prstGeom prst="star5">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10">
            <a:extLst>
              <a:ext uri="{FF2B5EF4-FFF2-40B4-BE49-F238E27FC236}">
                <a16:creationId xmlns:a16="http://schemas.microsoft.com/office/drawing/2014/main" id="{8EF0236E-013C-BBF4-A396-AA995A86237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18</a:t>
            </a:fld>
            <a:endParaRPr lang="en-US" dirty="0"/>
          </a:p>
        </p:txBody>
      </p:sp>
    </p:spTree>
    <p:extLst>
      <p:ext uri="{BB962C8B-B14F-4D97-AF65-F5344CB8AC3E}">
        <p14:creationId xmlns:p14="http://schemas.microsoft.com/office/powerpoint/2010/main" val="17023537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95DB-177F-F31D-06E7-57015D37DE8E}"/>
              </a:ext>
            </a:extLst>
          </p:cNvPr>
          <p:cNvSpPr>
            <a:spLocks noGrp="1"/>
          </p:cNvSpPr>
          <p:nvPr>
            <p:ph type="title"/>
          </p:nvPr>
        </p:nvSpPr>
        <p:spPr/>
        <p:txBody>
          <a:bodyPr/>
          <a:lstStyle/>
          <a:p>
            <a:r>
              <a:rPr lang="en-US" dirty="0"/>
              <a:t>NWS Resources for Case Investigation and Reporting</a:t>
            </a:r>
          </a:p>
        </p:txBody>
      </p:sp>
    </p:spTree>
    <p:extLst>
      <p:ext uri="{BB962C8B-B14F-4D97-AF65-F5344CB8AC3E}">
        <p14:creationId xmlns:p14="http://schemas.microsoft.com/office/powerpoint/2010/main" val="2340633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dirty="0"/>
              <a:t>Agenda</a:t>
            </a:r>
            <a:endParaRPr lang="en-US" dirty="0">
              <a:highlight>
                <a:srgbClr val="FFFF00"/>
              </a:highlight>
            </a:endParaRP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609599" y="1502198"/>
            <a:ext cx="11734800" cy="4176467"/>
          </a:xfrm>
        </p:spPr>
        <p:txBody>
          <a:bodyPr/>
          <a:lstStyle/>
          <a:p>
            <a:pPr lvl="0"/>
            <a:r>
              <a:rPr lang="en-US" sz="2800" b="0" dirty="0"/>
              <a:t>Introductions</a:t>
            </a:r>
          </a:p>
          <a:p>
            <a:pPr lvl="0"/>
            <a:r>
              <a:rPr lang="en-US" sz="2800" b="0" dirty="0"/>
              <a:t>New World Screwworm (NWS) Response</a:t>
            </a:r>
          </a:p>
          <a:p>
            <a:pPr lvl="0"/>
            <a:r>
              <a:rPr lang="en-US" sz="2800" b="0" dirty="0"/>
              <a:t>Generic Version 3 (Generic v3) Development </a:t>
            </a:r>
          </a:p>
          <a:p>
            <a:pPr lvl="0"/>
            <a:r>
              <a:rPr lang="en-US" sz="2800" b="0" dirty="0"/>
              <a:t>Public Health Information Network Vocabulary Access and Distribution System (PHIN VADS) Update </a:t>
            </a:r>
          </a:p>
          <a:p>
            <a:pPr marL="383107" lvl="1" indent="0">
              <a:buNone/>
            </a:pPr>
            <a:endParaRPr lang="en-US" sz="2800" dirty="0"/>
          </a:p>
          <a:p>
            <a:pPr marL="0" indent="0">
              <a:buNone/>
            </a:pPr>
            <a:endParaRPr lang="en-US" sz="2800" dirty="0"/>
          </a:p>
          <a:p>
            <a:pPr marL="0" indent="0">
              <a:lnSpc>
                <a:spcPct val="169230"/>
              </a:lnSpc>
              <a:buNone/>
            </a:pPr>
            <a:endParaRPr lang="en-US" dirty="0"/>
          </a:p>
        </p:txBody>
      </p:sp>
      <p:pic>
        <p:nvPicPr>
          <p:cNvPr id="3" name="Picture 2" descr="NNDSS branding element&#10;National Notifiable Diseases Surveillance System">
            <a:extLst>
              <a:ext uri="{FF2B5EF4-FFF2-40B4-BE49-F238E27FC236}">
                <a16:creationId xmlns:a16="http://schemas.microsoft.com/office/drawing/2014/main" id="{2E844250-A063-9E11-A38D-3CD3D7516B2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32F84-0549-7B96-6B0B-4FEDE307417E}"/>
              </a:ext>
            </a:extLst>
          </p:cNvPr>
          <p:cNvSpPr>
            <a:spLocks noGrp="1"/>
          </p:cNvSpPr>
          <p:nvPr>
            <p:ph type="title"/>
          </p:nvPr>
        </p:nvSpPr>
        <p:spPr>
          <a:xfrm>
            <a:off x="609600" y="506491"/>
            <a:ext cx="10972800" cy="811557"/>
          </a:xfrm>
        </p:spPr>
        <p:txBody>
          <a:bodyPr/>
          <a:lstStyle/>
          <a:p>
            <a:r>
              <a:rPr lang="en-US" dirty="0"/>
              <a:t>Human NWS Case Investigation Guide</a:t>
            </a:r>
          </a:p>
        </p:txBody>
      </p:sp>
      <p:sp>
        <p:nvSpPr>
          <p:cNvPr id="2" name="Text Placeholder 1">
            <a:extLst>
              <a:ext uri="{FF2B5EF4-FFF2-40B4-BE49-F238E27FC236}">
                <a16:creationId xmlns:a16="http://schemas.microsoft.com/office/drawing/2014/main" id="{6CC718EE-804F-86C7-CF5B-B391F09452E2}"/>
              </a:ext>
            </a:extLst>
          </p:cNvPr>
          <p:cNvSpPr>
            <a:spLocks noGrp="1"/>
          </p:cNvSpPr>
          <p:nvPr>
            <p:ph type="body" sz="quarter" idx="10"/>
          </p:nvPr>
        </p:nvSpPr>
        <p:spPr>
          <a:xfrm>
            <a:off x="609599" y="1734352"/>
            <a:ext cx="10972799" cy="4617157"/>
          </a:xfrm>
        </p:spPr>
        <p:txBody>
          <a:bodyPr/>
          <a:lstStyle/>
          <a:p>
            <a:pPr indent="-226054"/>
            <a:r>
              <a:rPr lang="en-US" sz="2400" dirty="0">
                <a:latin typeface="Calibri"/>
                <a:ea typeface="Calibri"/>
                <a:cs typeface="Calibri"/>
              </a:rPr>
              <a:t>Directs collection of detailed information to assess risk and direct interventions</a:t>
            </a:r>
          </a:p>
          <a:p>
            <a:pPr indent="-226054"/>
            <a:r>
              <a:rPr lang="en-US" sz="2400" dirty="0">
                <a:latin typeface="Calibri"/>
                <a:ea typeface="Calibri"/>
                <a:cs typeface="Calibri"/>
              </a:rPr>
              <a:t>Information needed from the 10 days prior to symptom onset through the last day of treatment</a:t>
            </a:r>
          </a:p>
          <a:p>
            <a:pPr indent="-226054"/>
            <a:r>
              <a:rPr lang="en-US" sz="2400" dirty="0">
                <a:latin typeface="Calibri"/>
                <a:ea typeface="Calibri"/>
                <a:cs typeface="Calibri"/>
              </a:rPr>
              <a:t>Data kept locally but information will need to be shared with NWS response partners</a:t>
            </a:r>
          </a:p>
          <a:p>
            <a:pPr indent="-226054"/>
            <a:r>
              <a:rPr lang="en-US" sz="2400" dirty="0">
                <a:latin typeface="Calibri"/>
                <a:ea typeface="Calibri"/>
                <a:cs typeface="Calibri"/>
              </a:rPr>
              <a:t>The case investigation guide will be shared with public health partners when finalized</a:t>
            </a:r>
          </a:p>
          <a:p>
            <a:pPr lvl="1" indent="-226054">
              <a:buFontTx/>
              <a:buChar char="-"/>
            </a:pPr>
            <a:endParaRPr lang="en-US" sz="2133" dirty="0">
              <a:latin typeface="Calibri"/>
              <a:ea typeface="Calibri"/>
              <a:cs typeface="Calibri"/>
            </a:endParaRPr>
          </a:p>
          <a:p>
            <a:pPr marL="383530" lvl="1" indent="0">
              <a:buNone/>
            </a:pPr>
            <a:endParaRPr lang="en-US" sz="2133"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E99662A5-2031-398D-8CF5-0B71AD0905E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20</a:t>
            </a:fld>
            <a:endParaRPr lang="en-US" dirty="0"/>
          </a:p>
        </p:txBody>
      </p:sp>
    </p:spTree>
    <p:extLst>
      <p:ext uri="{BB962C8B-B14F-4D97-AF65-F5344CB8AC3E}">
        <p14:creationId xmlns:p14="http://schemas.microsoft.com/office/powerpoint/2010/main" val="6450898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0FBF4-DFA1-7E2A-C44B-7B513F00B921}"/>
              </a:ext>
            </a:extLst>
          </p:cNvPr>
          <p:cNvSpPr>
            <a:spLocks noGrp="1"/>
          </p:cNvSpPr>
          <p:nvPr>
            <p:ph type="title"/>
          </p:nvPr>
        </p:nvSpPr>
        <p:spPr>
          <a:xfrm>
            <a:off x="609600" y="0"/>
            <a:ext cx="10972800" cy="1143000"/>
          </a:xfrm>
        </p:spPr>
        <p:txBody>
          <a:bodyPr/>
          <a:lstStyle/>
          <a:p>
            <a:r>
              <a:rPr lang="en-US" dirty="0"/>
              <a:t>NWS Case Report Form (CRF)</a:t>
            </a:r>
          </a:p>
        </p:txBody>
      </p:sp>
      <p:sp>
        <p:nvSpPr>
          <p:cNvPr id="2" name="Text Placeholder 1">
            <a:extLst>
              <a:ext uri="{FF2B5EF4-FFF2-40B4-BE49-F238E27FC236}">
                <a16:creationId xmlns:a16="http://schemas.microsoft.com/office/drawing/2014/main" id="{8CC67A08-E6BD-5749-AC38-06627A7A0DB1}"/>
              </a:ext>
            </a:extLst>
          </p:cNvPr>
          <p:cNvSpPr>
            <a:spLocks noGrp="1"/>
          </p:cNvSpPr>
          <p:nvPr>
            <p:ph type="body" sz="quarter" idx="10"/>
          </p:nvPr>
        </p:nvSpPr>
        <p:spPr>
          <a:xfrm>
            <a:off x="609599" y="1489062"/>
            <a:ext cx="11157527" cy="5103249"/>
          </a:xfrm>
        </p:spPr>
        <p:txBody>
          <a:bodyPr/>
          <a:lstStyle/>
          <a:p>
            <a:r>
              <a:rPr lang="en-US" sz="2400" dirty="0"/>
              <a:t>Developed using the Case Notification Minimal Data Necessary (MDN)</a:t>
            </a:r>
          </a:p>
          <a:p>
            <a:pPr lvl="1"/>
            <a:r>
              <a:rPr lang="en-US" dirty="0"/>
              <a:t>Case Notification MDN data elements </a:t>
            </a:r>
          </a:p>
          <a:p>
            <a:pPr lvl="1"/>
            <a:r>
              <a:rPr lang="en-US" dirty="0"/>
              <a:t>NWS response-specific data elements</a:t>
            </a:r>
          </a:p>
          <a:p>
            <a:r>
              <a:rPr lang="en-US" sz="2400" dirty="0"/>
              <a:t>Submitted to CDC in 1 CDC Data Platform (1CDP)</a:t>
            </a:r>
          </a:p>
          <a:p>
            <a:r>
              <a:rPr lang="en-US" sz="2400" dirty="0"/>
              <a:t>Used for case notification and case reporting</a:t>
            </a:r>
          </a:p>
          <a:p>
            <a:pPr lvl="1"/>
            <a:r>
              <a:rPr lang="en-US" dirty="0"/>
              <a:t>Case notification: create a record in 1CDP and enter limited data elements, including</a:t>
            </a:r>
          </a:p>
          <a:p>
            <a:pPr lvl="2"/>
            <a:r>
              <a:rPr lang="en-US" sz="2400" dirty="0"/>
              <a:t>Reporting jurisdiction</a:t>
            </a:r>
          </a:p>
          <a:p>
            <a:pPr lvl="2"/>
            <a:r>
              <a:rPr lang="en-US" sz="2400" dirty="0"/>
              <a:t>Case status </a:t>
            </a:r>
          </a:p>
          <a:p>
            <a:pPr lvl="2"/>
            <a:r>
              <a:rPr lang="en-US" sz="2400" dirty="0"/>
              <a:t>Laboratory results</a:t>
            </a:r>
          </a:p>
          <a:p>
            <a:pPr lvl="2"/>
            <a:r>
              <a:rPr lang="en-US" sz="2400" dirty="0"/>
              <a:t>Additional information available (e.g., onset date, treatment date)</a:t>
            </a:r>
          </a:p>
          <a:p>
            <a:pPr lvl="1"/>
            <a:r>
              <a:rPr lang="en-US" dirty="0"/>
              <a:t>Case reporting: as the investigation progresses, complete the full CRF in 1CDP</a:t>
            </a:r>
          </a:p>
          <a:p>
            <a:pPr lvl="1"/>
            <a:endParaRPr lang="en-US" dirty="0"/>
          </a:p>
        </p:txBody>
      </p:sp>
      <p:sp>
        <p:nvSpPr>
          <p:cNvPr id="4" name="Slide Number Placeholder 10">
            <a:extLst>
              <a:ext uri="{FF2B5EF4-FFF2-40B4-BE49-F238E27FC236}">
                <a16:creationId xmlns:a16="http://schemas.microsoft.com/office/drawing/2014/main" id="{34666AB2-9F70-6C14-0E54-31100FBBFDD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21</a:t>
            </a:fld>
            <a:endParaRPr lang="en-US" dirty="0"/>
          </a:p>
        </p:txBody>
      </p:sp>
    </p:spTree>
    <p:extLst>
      <p:ext uri="{BB962C8B-B14F-4D97-AF65-F5344CB8AC3E}">
        <p14:creationId xmlns:p14="http://schemas.microsoft.com/office/powerpoint/2010/main" val="17073377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6BD4-EF66-ED23-DF8E-7AA4B2673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3DAFC-0F45-0479-5374-53FC70E4C79C}"/>
              </a:ext>
            </a:extLst>
          </p:cNvPr>
          <p:cNvSpPr>
            <a:spLocks noGrp="1"/>
          </p:cNvSpPr>
          <p:nvPr>
            <p:ph type="title"/>
          </p:nvPr>
        </p:nvSpPr>
        <p:spPr/>
        <p:txBody>
          <a:bodyPr/>
          <a:lstStyle/>
          <a:p>
            <a:r>
              <a:rPr lang="en-US" dirty="0"/>
              <a:t>CDC NWS Data Platform</a:t>
            </a:r>
          </a:p>
        </p:txBody>
      </p:sp>
    </p:spTree>
    <p:extLst>
      <p:ext uri="{BB962C8B-B14F-4D97-AF65-F5344CB8AC3E}">
        <p14:creationId xmlns:p14="http://schemas.microsoft.com/office/powerpoint/2010/main" val="11366402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9A9E8-2576-4E9C-8E7E-089C5063CFBF}"/>
              </a:ext>
            </a:extLst>
          </p:cNvPr>
          <p:cNvSpPr>
            <a:spLocks noGrp="1"/>
          </p:cNvSpPr>
          <p:nvPr>
            <p:ph type="title"/>
          </p:nvPr>
        </p:nvSpPr>
        <p:spPr/>
        <p:txBody>
          <a:bodyPr/>
          <a:lstStyle/>
          <a:p>
            <a:r>
              <a:rPr lang="en-US" dirty="0"/>
              <a:t>NWS data platform in 1CDP</a:t>
            </a:r>
          </a:p>
        </p:txBody>
      </p:sp>
      <p:sp>
        <p:nvSpPr>
          <p:cNvPr id="2" name="Text Placeholder 1">
            <a:extLst>
              <a:ext uri="{FF2B5EF4-FFF2-40B4-BE49-F238E27FC236}">
                <a16:creationId xmlns:a16="http://schemas.microsoft.com/office/drawing/2014/main" id="{88F45061-02A3-181A-DF64-8FBC08974791}"/>
              </a:ext>
            </a:extLst>
          </p:cNvPr>
          <p:cNvSpPr>
            <a:spLocks noGrp="1"/>
          </p:cNvSpPr>
          <p:nvPr>
            <p:ph type="body" sz="quarter" idx="10"/>
          </p:nvPr>
        </p:nvSpPr>
        <p:spPr/>
        <p:txBody>
          <a:bodyPr/>
          <a:lstStyle/>
          <a:p>
            <a:r>
              <a:rPr lang="en-US" sz="2400" dirty="0">
                <a:latin typeface="Calibri"/>
                <a:ea typeface="Calibri"/>
                <a:cs typeface="Calibri"/>
              </a:rPr>
              <a:t>NWS data platform established in 1CDP </a:t>
            </a:r>
          </a:p>
          <a:p>
            <a:r>
              <a:rPr lang="en-US" sz="2400" dirty="0">
                <a:latin typeface="Calibri"/>
                <a:ea typeface="Calibri"/>
                <a:cs typeface="Calibri"/>
              </a:rPr>
              <a:t>NWS CRF data submission from jurisdictions</a:t>
            </a:r>
            <a:endParaRPr lang="en-US" sz="2400" dirty="0">
              <a:highlight>
                <a:srgbClr val="FFFF00"/>
              </a:highlight>
              <a:latin typeface="Calibri"/>
              <a:ea typeface="Calibri"/>
              <a:cs typeface="Calibri"/>
            </a:endParaRPr>
          </a:p>
          <a:p>
            <a:pPr lvl="1" indent="-226054"/>
            <a:r>
              <a:rPr lang="en-US" dirty="0">
                <a:latin typeface="Calibri"/>
                <a:ea typeface="Calibri"/>
                <a:cs typeface="Calibri"/>
              </a:rPr>
              <a:t>Direct entry</a:t>
            </a:r>
          </a:p>
          <a:p>
            <a:pPr lvl="1" indent="-226054"/>
            <a:r>
              <a:rPr lang="en-US" dirty="0">
                <a:latin typeface="Calibri"/>
                <a:ea typeface="Calibri"/>
                <a:cs typeface="Calibri"/>
              </a:rPr>
              <a:t>CSV bulk upload</a:t>
            </a:r>
          </a:p>
          <a:p>
            <a:r>
              <a:rPr lang="en-US" sz="2400" dirty="0">
                <a:latin typeface="Calibri"/>
                <a:ea typeface="Calibri"/>
                <a:cs typeface="Calibri"/>
              </a:rPr>
              <a:t>Staff working on NWS, including those who will submit case data to CDC, will need access to 1CDP and the NWS platform in 1CDP</a:t>
            </a:r>
          </a:p>
          <a:p>
            <a:pPr lvl="1"/>
            <a:r>
              <a:rPr lang="en-US" dirty="0">
                <a:latin typeface="Calibri"/>
                <a:ea typeface="Calibri"/>
                <a:cs typeface="Calibri"/>
              </a:rPr>
              <a:t>Email </a:t>
            </a:r>
            <a:r>
              <a:rPr lang="en-US" dirty="0">
                <a:latin typeface="Calibri"/>
                <a:ea typeface="Calibri"/>
                <a:cs typeface="Calibri"/>
                <a:hlinkClick r:id="rId3"/>
              </a:rPr>
              <a:t>newworldscrewworm@cdc.gov</a:t>
            </a:r>
            <a:r>
              <a:rPr lang="en-US" dirty="0">
                <a:latin typeface="Calibri"/>
                <a:ea typeface="Calibri"/>
                <a:cs typeface="Calibri"/>
              </a:rPr>
              <a:t>, subject line “NWS 1CDP Access” with</a:t>
            </a:r>
          </a:p>
          <a:p>
            <a:pPr lvl="2"/>
            <a:r>
              <a:rPr lang="en-US" sz="2400" dirty="0">
                <a:latin typeface="Calibri"/>
                <a:ea typeface="Calibri"/>
                <a:cs typeface="Calibri"/>
              </a:rPr>
              <a:t>Name, email address, role, and if they are a current 1CDP user for each of these staff in your jurisdiction</a:t>
            </a:r>
          </a:p>
          <a:p>
            <a:endParaRPr lang="en-US" dirty="0">
              <a:highlight>
                <a:srgbClr val="FFFF00"/>
              </a:highlight>
              <a:ea typeface="Calibri" panose="020F0502020204030204" pitchFamily="34" charset="0"/>
              <a:cs typeface="Calibri" panose="020F0502020204030204" pitchFamily="34" charset="0"/>
            </a:endParaRPr>
          </a:p>
          <a:p>
            <a:endParaRPr lang="en-US"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6BB71106-8CCC-02F8-5686-10368449A12E}"/>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23</a:t>
            </a:fld>
            <a:endParaRPr lang="en-US" dirty="0"/>
          </a:p>
        </p:txBody>
      </p:sp>
    </p:spTree>
    <p:extLst>
      <p:ext uri="{BB962C8B-B14F-4D97-AF65-F5344CB8AC3E}">
        <p14:creationId xmlns:p14="http://schemas.microsoft.com/office/powerpoint/2010/main" val="22172305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A3A37-801F-0C03-8B03-698856DE4A84}"/>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5588685F-9914-81A3-0846-6CDCB92BFEF6}"/>
              </a:ext>
            </a:extLst>
          </p:cNvPr>
          <p:cNvSpPr>
            <a:spLocks noGrp="1"/>
          </p:cNvSpPr>
          <p:nvPr>
            <p:ph type="title"/>
          </p:nvPr>
        </p:nvSpPr>
        <p:spPr>
          <a:xfrm>
            <a:off x="313345" y="301066"/>
            <a:ext cx="10972800" cy="637540"/>
          </a:xfrm>
        </p:spPr>
        <p:txBody>
          <a:bodyPr/>
          <a:lstStyle/>
          <a:p>
            <a:r>
              <a:rPr lang="en-US" dirty="0"/>
              <a:t>How to Access NWS in 1CDP</a:t>
            </a:r>
          </a:p>
        </p:txBody>
      </p:sp>
      <p:grpSp>
        <p:nvGrpSpPr>
          <p:cNvPr id="9" name="Group 8" descr="This screenshot shows the 1CDP home page with New World Screwworm access box identified in red outline and an arrow. ">
            <a:extLst>
              <a:ext uri="{FF2B5EF4-FFF2-40B4-BE49-F238E27FC236}">
                <a16:creationId xmlns:a16="http://schemas.microsoft.com/office/drawing/2014/main" id="{6368088A-E28B-B28A-0D10-9BA8A5ADD7CA}"/>
              </a:ext>
            </a:extLst>
          </p:cNvPr>
          <p:cNvGrpSpPr/>
          <p:nvPr/>
        </p:nvGrpSpPr>
        <p:grpSpPr>
          <a:xfrm>
            <a:off x="2426561" y="938605"/>
            <a:ext cx="7859699" cy="5764699"/>
            <a:chOff x="1819921" y="703954"/>
            <a:chExt cx="5894774" cy="4323524"/>
          </a:xfrm>
        </p:grpSpPr>
        <p:pic>
          <p:nvPicPr>
            <p:cNvPr id="8" name="Picture 7">
              <a:extLst>
                <a:ext uri="{FF2B5EF4-FFF2-40B4-BE49-F238E27FC236}">
                  <a16:creationId xmlns:a16="http://schemas.microsoft.com/office/drawing/2014/main" id="{8FFEAA6F-6F72-62F7-A321-257311F64665}"/>
                </a:ext>
              </a:extLst>
            </p:cNvPr>
            <p:cNvPicPr>
              <a:picLocks noChangeAspect="1"/>
            </p:cNvPicPr>
            <p:nvPr/>
          </p:nvPicPr>
          <p:blipFill>
            <a:blip r:embed="rId3"/>
            <a:stretch>
              <a:fillRect/>
            </a:stretch>
          </p:blipFill>
          <p:spPr>
            <a:xfrm>
              <a:off x="1819921" y="703954"/>
              <a:ext cx="5249993" cy="4323524"/>
            </a:xfrm>
            <a:prstGeom prst="rect">
              <a:avLst/>
            </a:prstGeom>
          </p:spPr>
        </p:pic>
        <p:grpSp>
          <p:nvGrpSpPr>
            <p:cNvPr id="3" name="Group 2" descr="This is the 1CDP webpage home screen with the NWS button circled in red.">
              <a:extLst>
                <a:ext uri="{FF2B5EF4-FFF2-40B4-BE49-F238E27FC236}">
                  <a16:creationId xmlns:a16="http://schemas.microsoft.com/office/drawing/2014/main" id="{89F54F15-E913-BE29-EAED-78FF0472A58F}"/>
                </a:ext>
              </a:extLst>
            </p:cNvPr>
            <p:cNvGrpSpPr/>
            <p:nvPr/>
          </p:nvGrpSpPr>
          <p:grpSpPr>
            <a:xfrm>
              <a:off x="5732406" y="4311911"/>
              <a:ext cx="1982289" cy="255270"/>
              <a:chOff x="5332911" y="4790066"/>
              <a:chExt cx="1982289" cy="255270"/>
            </a:xfrm>
          </p:grpSpPr>
          <p:sp>
            <p:nvSpPr>
              <p:cNvPr id="6" name="Rectangle: Rounded Corners 5">
                <a:extLst>
                  <a:ext uri="{FF2B5EF4-FFF2-40B4-BE49-F238E27FC236}">
                    <a16:creationId xmlns:a16="http://schemas.microsoft.com/office/drawing/2014/main" id="{D7B38B23-87D0-34CE-6B31-7C981C8DD3E7}"/>
                  </a:ext>
                </a:extLst>
              </p:cNvPr>
              <p:cNvSpPr/>
              <p:nvPr/>
            </p:nvSpPr>
            <p:spPr>
              <a:xfrm>
                <a:off x="5332911" y="4790066"/>
                <a:ext cx="1085644" cy="255270"/>
              </a:xfrm>
              <a:prstGeom prst="roundRect">
                <a:avLst/>
              </a:prstGeom>
              <a:noFill/>
              <a:ln>
                <a:solidFill>
                  <a:srgbClr val="CC1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sp>
            <p:nvSpPr>
              <p:cNvPr id="7" name="Arrow: Left 6">
                <a:extLst>
                  <a:ext uri="{FF2B5EF4-FFF2-40B4-BE49-F238E27FC236}">
                    <a16:creationId xmlns:a16="http://schemas.microsoft.com/office/drawing/2014/main" id="{ABAFA1CB-9384-C196-7163-04D1CBACFE0D}"/>
                  </a:ext>
                </a:extLst>
              </p:cNvPr>
              <p:cNvSpPr/>
              <p:nvPr/>
            </p:nvSpPr>
            <p:spPr>
              <a:xfrm>
                <a:off x="6800152" y="4790066"/>
                <a:ext cx="515048" cy="255270"/>
              </a:xfrm>
              <a:prstGeom prst="leftArrow">
                <a:avLst/>
              </a:prstGeom>
              <a:solidFill>
                <a:srgbClr val="CC1B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grpSp>
      <p:sp>
        <p:nvSpPr>
          <p:cNvPr id="4" name="Slide Number Placeholder 10">
            <a:extLst>
              <a:ext uri="{FF2B5EF4-FFF2-40B4-BE49-F238E27FC236}">
                <a16:creationId xmlns:a16="http://schemas.microsoft.com/office/drawing/2014/main" id="{4CA545C0-AC3D-CD20-7373-EAF181BC9A3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24</a:t>
            </a:fld>
            <a:endParaRPr lang="en-US" dirty="0"/>
          </a:p>
        </p:txBody>
      </p:sp>
    </p:spTree>
    <p:extLst>
      <p:ext uri="{BB962C8B-B14F-4D97-AF65-F5344CB8AC3E}">
        <p14:creationId xmlns:p14="http://schemas.microsoft.com/office/powerpoint/2010/main" val="22067914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D74B-FFE9-8AFF-FB18-F5D0A0A560A9}"/>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1BA1D6D6-1D63-3F83-4A91-E049C6CA5A8F}"/>
              </a:ext>
            </a:extLst>
          </p:cNvPr>
          <p:cNvSpPr>
            <a:spLocks noGrp="1"/>
          </p:cNvSpPr>
          <p:nvPr>
            <p:ph type="title"/>
          </p:nvPr>
        </p:nvSpPr>
        <p:spPr>
          <a:xfrm>
            <a:off x="313345" y="301066"/>
            <a:ext cx="10972800" cy="637540"/>
          </a:xfrm>
        </p:spPr>
        <p:txBody>
          <a:bodyPr/>
          <a:lstStyle/>
          <a:p>
            <a:r>
              <a:rPr lang="en-US" dirty="0"/>
              <a:t>2025 NWS Response Page</a:t>
            </a:r>
          </a:p>
        </p:txBody>
      </p:sp>
      <p:grpSp>
        <p:nvGrpSpPr>
          <p:cNvPr id="8" name="Group 7" descr="This is an screenshot of the 2025 New World Screwworm Response landing page, with User Resources outlined in red. ">
            <a:extLst>
              <a:ext uri="{FF2B5EF4-FFF2-40B4-BE49-F238E27FC236}">
                <a16:creationId xmlns:a16="http://schemas.microsoft.com/office/drawing/2014/main" id="{7995099D-12B0-77D5-4A08-29CC37E062D8}"/>
              </a:ext>
            </a:extLst>
          </p:cNvPr>
          <p:cNvGrpSpPr/>
          <p:nvPr/>
        </p:nvGrpSpPr>
        <p:grpSpPr>
          <a:xfrm>
            <a:off x="1867822" y="938606"/>
            <a:ext cx="8456357" cy="5613341"/>
            <a:chOff x="1400866" y="703954"/>
            <a:chExt cx="6342268" cy="4210006"/>
          </a:xfrm>
        </p:grpSpPr>
        <p:grpSp>
          <p:nvGrpSpPr>
            <p:cNvPr id="7" name="Group 6">
              <a:extLst>
                <a:ext uri="{FF2B5EF4-FFF2-40B4-BE49-F238E27FC236}">
                  <a16:creationId xmlns:a16="http://schemas.microsoft.com/office/drawing/2014/main" id="{269F4F5E-1CAF-6FB7-5BF2-51960A08F2A3}"/>
                </a:ext>
              </a:extLst>
            </p:cNvPr>
            <p:cNvGrpSpPr/>
            <p:nvPr/>
          </p:nvGrpSpPr>
          <p:grpSpPr>
            <a:xfrm>
              <a:off x="1400866" y="703954"/>
              <a:ext cx="6342268" cy="4210006"/>
              <a:chOff x="2252873" y="703954"/>
              <a:chExt cx="6342268" cy="4210006"/>
            </a:xfrm>
          </p:grpSpPr>
          <p:pic>
            <p:nvPicPr>
              <p:cNvPr id="4" name="Picture 3">
                <a:extLst>
                  <a:ext uri="{FF2B5EF4-FFF2-40B4-BE49-F238E27FC236}">
                    <a16:creationId xmlns:a16="http://schemas.microsoft.com/office/drawing/2014/main" id="{FD4FF4B9-AAEC-1597-8215-F1AE35E59BE1}"/>
                  </a:ext>
                </a:extLst>
              </p:cNvPr>
              <p:cNvPicPr>
                <a:picLocks noChangeAspect="1"/>
              </p:cNvPicPr>
              <p:nvPr/>
            </p:nvPicPr>
            <p:blipFill>
              <a:blip r:embed="rId3"/>
              <a:stretch>
                <a:fillRect/>
              </a:stretch>
            </p:blipFill>
            <p:spPr>
              <a:xfrm>
                <a:off x="2252873" y="703954"/>
                <a:ext cx="6342268" cy="4210006"/>
              </a:xfrm>
              <a:prstGeom prst="rect">
                <a:avLst/>
              </a:prstGeom>
            </p:spPr>
          </p:pic>
          <p:sp>
            <p:nvSpPr>
              <p:cNvPr id="6" name="Rectangle 5">
                <a:extLst>
                  <a:ext uri="{FF2B5EF4-FFF2-40B4-BE49-F238E27FC236}">
                    <a16:creationId xmlns:a16="http://schemas.microsoft.com/office/drawing/2014/main" id="{F6C9E5BB-2BAA-BB6F-137A-B05BE40FF6F2}"/>
                  </a:ext>
                </a:extLst>
              </p:cNvPr>
              <p:cNvSpPr/>
              <p:nvPr/>
            </p:nvSpPr>
            <p:spPr>
              <a:xfrm>
                <a:off x="3390683" y="1111087"/>
                <a:ext cx="577633" cy="142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10" name="Rectangle: Rounded Corners 9">
              <a:extLst>
                <a:ext uri="{FF2B5EF4-FFF2-40B4-BE49-F238E27FC236}">
                  <a16:creationId xmlns:a16="http://schemas.microsoft.com/office/drawing/2014/main" id="{5AD2069D-EE50-68F1-4489-8050309911A3}"/>
                </a:ext>
                <a:ext uri="{C183D7F6-B498-43B3-948B-1728B52AA6E4}">
                  <adec:decorative xmlns:adec="http://schemas.microsoft.com/office/drawing/2017/decorative" val="1"/>
                </a:ext>
              </a:extLst>
            </p:cNvPr>
            <p:cNvSpPr/>
            <p:nvPr/>
          </p:nvSpPr>
          <p:spPr>
            <a:xfrm>
              <a:off x="1708906" y="1314897"/>
              <a:ext cx="1804336" cy="1256853"/>
            </a:xfrm>
            <a:prstGeom prst="roundRect">
              <a:avLst/>
            </a:prstGeom>
            <a:noFill/>
            <a:ln>
              <a:solidFill>
                <a:srgbClr val="CC1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3" name="Slide Number Placeholder 10">
            <a:extLst>
              <a:ext uri="{FF2B5EF4-FFF2-40B4-BE49-F238E27FC236}">
                <a16:creationId xmlns:a16="http://schemas.microsoft.com/office/drawing/2014/main" id="{1629AC3C-2C45-D6F3-1FCE-58ABF2D29B1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25</a:t>
            </a:fld>
            <a:endParaRPr lang="en-US" dirty="0"/>
          </a:p>
        </p:txBody>
      </p:sp>
    </p:spTree>
    <p:extLst>
      <p:ext uri="{BB962C8B-B14F-4D97-AF65-F5344CB8AC3E}">
        <p14:creationId xmlns:p14="http://schemas.microsoft.com/office/powerpoint/2010/main" val="40867010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6AEC9-646C-CF8F-1D99-069B8BC81C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1D94CA-C248-EDAC-C5AF-2E80D9934ACC}"/>
              </a:ext>
            </a:extLst>
          </p:cNvPr>
          <p:cNvSpPr>
            <a:spLocks noGrp="1"/>
          </p:cNvSpPr>
          <p:nvPr>
            <p:ph type="title"/>
          </p:nvPr>
        </p:nvSpPr>
        <p:spPr>
          <a:xfrm>
            <a:off x="313345" y="301066"/>
            <a:ext cx="10972800" cy="637540"/>
          </a:xfrm>
        </p:spPr>
        <p:txBody>
          <a:bodyPr/>
          <a:lstStyle/>
          <a:p>
            <a:r>
              <a:rPr lang="en-US" dirty="0"/>
              <a:t>2025 NWS Response Data Submission</a:t>
            </a:r>
          </a:p>
        </p:txBody>
      </p:sp>
      <p:grpSp>
        <p:nvGrpSpPr>
          <p:cNvPr id="4" name="Group 3" descr="This is an screenshot of the 2025 New World Screwworm Response landing page, with NWS Case Data Submission outlined in red. ">
            <a:extLst>
              <a:ext uri="{FF2B5EF4-FFF2-40B4-BE49-F238E27FC236}">
                <a16:creationId xmlns:a16="http://schemas.microsoft.com/office/drawing/2014/main" id="{6F92F2EE-0964-C0E9-8E9F-2A6C3DAD70E1}"/>
              </a:ext>
            </a:extLst>
          </p:cNvPr>
          <p:cNvGrpSpPr/>
          <p:nvPr/>
        </p:nvGrpSpPr>
        <p:grpSpPr>
          <a:xfrm>
            <a:off x="1867822" y="938606"/>
            <a:ext cx="8456357" cy="5613341"/>
            <a:chOff x="1400866" y="703954"/>
            <a:chExt cx="6342268" cy="4210006"/>
          </a:xfrm>
        </p:grpSpPr>
        <p:grpSp>
          <p:nvGrpSpPr>
            <p:cNvPr id="5" name="Group 4">
              <a:extLst>
                <a:ext uri="{FF2B5EF4-FFF2-40B4-BE49-F238E27FC236}">
                  <a16:creationId xmlns:a16="http://schemas.microsoft.com/office/drawing/2014/main" id="{12CFF005-B345-5720-6947-298F6DC63711}"/>
                </a:ext>
              </a:extLst>
            </p:cNvPr>
            <p:cNvGrpSpPr/>
            <p:nvPr/>
          </p:nvGrpSpPr>
          <p:grpSpPr>
            <a:xfrm>
              <a:off x="1400866" y="703954"/>
              <a:ext cx="6342268" cy="4210006"/>
              <a:chOff x="2252873" y="703954"/>
              <a:chExt cx="6342268" cy="4210006"/>
            </a:xfrm>
          </p:grpSpPr>
          <p:pic>
            <p:nvPicPr>
              <p:cNvPr id="7" name="Picture 6">
                <a:extLst>
                  <a:ext uri="{FF2B5EF4-FFF2-40B4-BE49-F238E27FC236}">
                    <a16:creationId xmlns:a16="http://schemas.microsoft.com/office/drawing/2014/main" id="{D569F9CC-C24B-76BD-6411-40D45FDDCA9E}"/>
                  </a:ext>
                </a:extLst>
              </p:cNvPr>
              <p:cNvPicPr>
                <a:picLocks noChangeAspect="1"/>
              </p:cNvPicPr>
              <p:nvPr/>
            </p:nvPicPr>
            <p:blipFill>
              <a:blip r:embed="rId3"/>
              <a:stretch>
                <a:fillRect/>
              </a:stretch>
            </p:blipFill>
            <p:spPr>
              <a:xfrm>
                <a:off x="2252873" y="703954"/>
                <a:ext cx="6342268" cy="4210006"/>
              </a:xfrm>
              <a:prstGeom prst="rect">
                <a:avLst/>
              </a:prstGeom>
            </p:spPr>
          </p:pic>
          <p:sp>
            <p:nvSpPr>
              <p:cNvPr id="9" name="Rectangle 8">
                <a:extLst>
                  <a:ext uri="{FF2B5EF4-FFF2-40B4-BE49-F238E27FC236}">
                    <a16:creationId xmlns:a16="http://schemas.microsoft.com/office/drawing/2014/main" id="{04CE3FAF-0D61-7B96-DB3F-BE7F1218A8BD}"/>
                  </a:ext>
                </a:extLst>
              </p:cNvPr>
              <p:cNvSpPr/>
              <p:nvPr/>
            </p:nvSpPr>
            <p:spPr>
              <a:xfrm>
                <a:off x="3390683" y="1111087"/>
                <a:ext cx="577633" cy="142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6" name="Rectangle: Rounded Corners 5">
              <a:extLst>
                <a:ext uri="{FF2B5EF4-FFF2-40B4-BE49-F238E27FC236}">
                  <a16:creationId xmlns:a16="http://schemas.microsoft.com/office/drawing/2014/main" id="{0EE17FDC-C5EE-AD52-2480-3D48458DBC4D}"/>
                </a:ext>
                <a:ext uri="{C183D7F6-B498-43B3-948B-1728B52AA6E4}">
                  <adec:decorative xmlns:adec="http://schemas.microsoft.com/office/drawing/2017/decorative" val="1"/>
                </a:ext>
              </a:extLst>
            </p:cNvPr>
            <p:cNvSpPr/>
            <p:nvPr/>
          </p:nvSpPr>
          <p:spPr>
            <a:xfrm>
              <a:off x="5490793" y="1439185"/>
              <a:ext cx="2108492" cy="1845553"/>
            </a:xfrm>
            <a:prstGeom prst="roundRect">
              <a:avLst/>
            </a:prstGeom>
            <a:noFill/>
            <a:ln>
              <a:solidFill>
                <a:srgbClr val="CC1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2" name="Slide Number Placeholder 10">
            <a:extLst>
              <a:ext uri="{FF2B5EF4-FFF2-40B4-BE49-F238E27FC236}">
                <a16:creationId xmlns:a16="http://schemas.microsoft.com/office/drawing/2014/main" id="{9977A340-2DD8-D35E-AD73-CCA8B7E0FF8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26</a:t>
            </a:fld>
            <a:endParaRPr lang="en-US" dirty="0"/>
          </a:p>
        </p:txBody>
      </p:sp>
    </p:spTree>
    <p:extLst>
      <p:ext uri="{BB962C8B-B14F-4D97-AF65-F5344CB8AC3E}">
        <p14:creationId xmlns:p14="http://schemas.microsoft.com/office/powerpoint/2010/main" val="26393520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E9F68-442A-A4A0-74A8-A629933B972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81BE4DD-D2DB-067A-592D-9595C6DECBF6}"/>
              </a:ext>
            </a:extLst>
          </p:cNvPr>
          <p:cNvSpPr>
            <a:spLocks noGrp="1"/>
          </p:cNvSpPr>
          <p:nvPr>
            <p:ph type="title"/>
          </p:nvPr>
        </p:nvSpPr>
        <p:spPr>
          <a:xfrm>
            <a:off x="313345" y="301066"/>
            <a:ext cx="10972800" cy="637540"/>
          </a:xfrm>
        </p:spPr>
        <p:txBody>
          <a:bodyPr/>
          <a:lstStyle/>
          <a:p>
            <a:r>
              <a:rPr lang="en-US" dirty="0"/>
              <a:t>2025 NWS Response Resources</a:t>
            </a:r>
          </a:p>
        </p:txBody>
      </p:sp>
      <p:grpSp>
        <p:nvGrpSpPr>
          <p:cNvPr id="3" name="Group 2" descr="This is an screenshot of the 2025 New World Screwworm Response landing page, with NWS job aids and case report form outlined in red. ">
            <a:extLst>
              <a:ext uri="{FF2B5EF4-FFF2-40B4-BE49-F238E27FC236}">
                <a16:creationId xmlns:a16="http://schemas.microsoft.com/office/drawing/2014/main" id="{7050A26B-D319-3979-27F7-4E2282FC45EB}"/>
              </a:ext>
            </a:extLst>
          </p:cNvPr>
          <p:cNvGrpSpPr/>
          <p:nvPr/>
        </p:nvGrpSpPr>
        <p:grpSpPr>
          <a:xfrm>
            <a:off x="1867822" y="938606"/>
            <a:ext cx="8456357" cy="5613341"/>
            <a:chOff x="1400866" y="703954"/>
            <a:chExt cx="6342268" cy="4210006"/>
          </a:xfrm>
        </p:grpSpPr>
        <p:grpSp>
          <p:nvGrpSpPr>
            <p:cNvPr id="6" name="Group 5">
              <a:extLst>
                <a:ext uri="{FF2B5EF4-FFF2-40B4-BE49-F238E27FC236}">
                  <a16:creationId xmlns:a16="http://schemas.microsoft.com/office/drawing/2014/main" id="{FC74D52C-50FC-ADA9-2DA7-A258E5614790}"/>
                </a:ext>
              </a:extLst>
            </p:cNvPr>
            <p:cNvGrpSpPr/>
            <p:nvPr/>
          </p:nvGrpSpPr>
          <p:grpSpPr>
            <a:xfrm>
              <a:off x="1400866" y="703954"/>
              <a:ext cx="6342268" cy="4210006"/>
              <a:chOff x="2252873" y="703954"/>
              <a:chExt cx="6342268" cy="4210006"/>
            </a:xfrm>
          </p:grpSpPr>
          <p:pic>
            <p:nvPicPr>
              <p:cNvPr id="9" name="Picture 8">
                <a:extLst>
                  <a:ext uri="{FF2B5EF4-FFF2-40B4-BE49-F238E27FC236}">
                    <a16:creationId xmlns:a16="http://schemas.microsoft.com/office/drawing/2014/main" id="{52F24178-34CF-A992-9AB9-DDA7B3C8B4C4}"/>
                  </a:ext>
                </a:extLst>
              </p:cNvPr>
              <p:cNvPicPr>
                <a:picLocks noChangeAspect="1"/>
              </p:cNvPicPr>
              <p:nvPr/>
            </p:nvPicPr>
            <p:blipFill>
              <a:blip r:embed="rId3"/>
              <a:stretch>
                <a:fillRect/>
              </a:stretch>
            </p:blipFill>
            <p:spPr>
              <a:xfrm>
                <a:off x="2252873" y="703954"/>
                <a:ext cx="6342268" cy="4210006"/>
              </a:xfrm>
              <a:prstGeom prst="rect">
                <a:avLst/>
              </a:prstGeom>
            </p:spPr>
          </p:pic>
          <p:sp>
            <p:nvSpPr>
              <p:cNvPr id="11" name="Rectangle 10">
                <a:extLst>
                  <a:ext uri="{FF2B5EF4-FFF2-40B4-BE49-F238E27FC236}">
                    <a16:creationId xmlns:a16="http://schemas.microsoft.com/office/drawing/2014/main" id="{BC41ACA7-8991-AE86-CCF4-AC8D250D0EED}"/>
                  </a:ext>
                </a:extLst>
              </p:cNvPr>
              <p:cNvSpPr/>
              <p:nvPr/>
            </p:nvSpPr>
            <p:spPr>
              <a:xfrm>
                <a:off x="3390683" y="1111087"/>
                <a:ext cx="577633" cy="1420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7" name="Rectangle: Rounded Corners 6">
              <a:extLst>
                <a:ext uri="{FF2B5EF4-FFF2-40B4-BE49-F238E27FC236}">
                  <a16:creationId xmlns:a16="http://schemas.microsoft.com/office/drawing/2014/main" id="{3D8A64FD-9127-CCC3-8C14-9F4040124F9B}"/>
                </a:ext>
                <a:ext uri="{C183D7F6-B498-43B3-948B-1728B52AA6E4}">
                  <adec:decorative xmlns:adec="http://schemas.microsoft.com/office/drawing/2017/decorative" val="1"/>
                </a:ext>
              </a:extLst>
            </p:cNvPr>
            <p:cNvSpPr/>
            <p:nvPr/>
          </p:nvSpPr>
          <p:spPr>
            <a:xfrm>
              <a:off x="3431174" y="1519084"/>
              <a:ext cx="2108492" cy="3265980"/>
            </a:xfrm>
            <a:prstGeom prst="roundRect">
              <a:avLst/>
            </a:prstGeom>
            <a:noFill/>
            <a:ln>
              <a:solidFill>
                <a:srgbClr val="CC1B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pPr>
              <a:endParaRPr lang="en-US" sz="2400" dirty="0">
                <a:solidFill>
                  <a:srgbClr val="FFFFFF"/>
                </a:solidFill>
                <a:latin typeface="Myriad Web Pro"/>
              </a:endParaRPr>
            </a:p>
          </p:txBody>
        </p:sp>
      </p:grpSp>
      <p:sp>
        <p:nvSpPr>
          <p:cNvPr id="2" name="Slide Number Placeholder 10">
            <a:extLst>
              <a:ext uri="{FF2B5EF4-FFF2-40B4-BE49-F238E27FC236}">
                <a16:creationId xmlns:a16="http://schemas.microsoft.com/office/drawing/2014/main" id="{B37439F8-650E-CB82-85E2-BDE193554D7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27</a:t>
            </a:fld>
            <a:endParaRPr lang="en-US" dirty="0"/>
          </a:p>
        </p:txBody>
      </p:sp>
    </p:spTree>
    <p:extLst>
      <p:ext uri="{BB962C8B-B14F-4D97-AF65-F5344CB8AC3E}">
        <p14:creationId xmlns:p14="http://schemas.microsoft.com/office/powerpoint/2010/main" val="9755877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F1AB8-0801-BDBF-5553-C0997C1574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166A6A-0988-3722-7E7B-38EBB0705C51}"/>
              </a:ext>
            </a:extLst>
          </p:cNvPr>
          <p:cNvSpPr>
            <a:spLocks noGrp="1"/>
          </p:cNvSpPr>
          <p:nvPr>
            <p:ph type="title"/>
          </p:nvPr>
        </p:nvSpPr>
        <p:spPr>
          <a:xfrm>
            <a:off x="609600" y="274639"/>
            <a:ext cx="10972800" cy="861647"/>
          </a:xfrm>
        </p:spPr>
        <p:txBody>
          <a:bodyPr/>
          <a:lstStyle/>
          <a:p>
            <a:r>
              <a:rPr lang="en-US" dirty="0"/>
              <a:t>Reminders</a:t>
            </a:r>
          </a:p>
        </p:txBody>
      </p:sp>
      <p:sp>
        <p:nvSpPr>
          <p:cNvPr id="2" name="Text Placeholder 1">
            <a:extLst>
              <a:ext uri="{FF2B5EF4-FFF2-40B4-BE49-F238E27FC236}">
                <a16:creationId xmlns:a16="http://schemas.microsoft.com/office/drawing/2014/main" id="{CDAD97E6-B6D9-95DA-3577-3A07ED8162D7}"/>
              </a:ext>
            </a:extLst>
          </p:cNvPr>
          <p:cNvSpPr>
            <a:spLocks noGrp="1"/>
          </p:cNvSpPr>
          <p:nvPr>
            <p:ph type="body" sz="quarter" idx="10"/>
          </p:nvPr>
        </p:nvSpPr>
        <p:spPr>
          <a:xfrm>
            <a:off x="609600" y="1417639"/>
            <a:ext cx="10972800" cy="4176467"/>
          </a:xfrm>
        </p:spPr>
        <p:txBody>
          <a:bodyPr/>
          <a:lstStyle/>
          <a:p>
            <a:r>
              <a:rPr lang="en-US" b="1" dirty="0"/>
              <a:t>Contact CDC </a:t>
            </a:r>
            <a:r>
              <a:rPr lang="en-US" dirty="0"/>
              <a:t>if you receive reports of human myiasis cases</a:t>
            </a:r>
          </a:p>
          <a:p>
            <a:r>
              <a:rPr lang="en-US" b="1" dirty="0"/>
              <a:t>Request access to </a:t>
            </a:r>
            <a:r>
              <a:rPr lang="en-US" dirty="0"/>
              <a:t>NWS in 1CDP for staff working on NWS</a:t>
            </a:r>
          </a:p>
          <a:p>
            <a:pPr lvl="1"/>
            <a:r>
              <a:rPr lang="en-US" dirty="0">
                <a:latin typeface="Calibri"/>
                <a:ea typeface="Calibri"/>
                <a:cs typeface="Calibri"/>
              </a:rPr>
              <a:t>Email </a:t>
            </a:r>
            <a:r>
              <a:rPr lang="en-US" dirty="0">
                <a:latin typeface="Calibri"/>
                <a:ea typeface="Calibri"/>
                <a:cs typeface="Calibri"/>
                <a:hlinkClick r:id="rId3"/>
              </a:rPr>
              <a:t>newworldscrewworm@cdc.gov</a:t>
            </a:r>
            <a:r>
              <a:rPr lang="en-US" dirty="0">
                <a:latin typeface="Calibri"/>
                <a:ea typeface="Calibri"/>
                <a:cs typeface="Calibri"/>
              </a:rPr>
              <a:t>, subject line “NWS 1CDP Access” with</a:t>
            </a:r>
          </a:p>
          <a:p>
            <a:pPr lvl="2"/>
            <a:r>
              <a:rPr lang="en-US" sz="2400" dirty="0">
                <a:latin typeface="Calibri"/>
                <a:ea typeface="Calibri"/>
                <a:cs typeface="Calibri"/>
              </a:rPr>
              <a:t>Name, email address, role, and if they are a current 1CDP user for each of these staff in your jurisdiction</a:t>
            </a:r>
            <a:endParaRPr lang="en-US" sz="2400" dirty="0">
              <a:ea typeface="Calibri"/>
              <a:cs typeface="Calibri"/>
            </a:endParaRPr>
          </a:p>
          <a:p>
            <a:r>
              <a:rPr lang="en-US" b="1" dirty="0"/>
              <a:t>If you have questions about </a:t>
            </a:r>
            <a:r>
              <a:rPr lang="en-US" dirty="0"/>
              <a:t>NWS, email </a:t>
            </a:r>
            <a:r>
              <a:rPr lang="en-US" dirty="0">
                <a:hlinkClick r:id="rId3"/>
              </a:rPr>
              <a:t>newworldscrewworm@cdc.gov</a:t>
            </a:r>
            <a:r>
              <a:rPr lang="en-US" dirty="0"/>
              <a:t> </a:t>
            </a:r>
          </a:p>
        </p:txBody>
      </p:sp>
      <p:sp>
        <p:nvSpPr>
          <p:cNvPr id="4" name="Slide Number Placeholder 10">
            <a:extLst>
              <a:ext uri="{FF2B5EF4-FFF2-40B4-BE49-F238E27FC236}">
                <a16:creationId xmlns:a16="http://schemas.microsoft.com/office/drawing/2014/main" id="{1732D393-A9EC-3B37-5FAD-6A1C2F8805D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28</a:t>
            </a:fld>
            <a:endParaRPr lang="en-US" dirty="0"/>
          </a:p>
        </p:txBody>
      </p:sp>
    </p:spTree>
    <p:extLst>
      <p:ext uri="{BB962C8B-B14F-4D97-AF65-F5344CB8AC3E}">
        <p14:creationId xmlns:p14="http://schemas.microsoft.com/office/powerpoint/2010/main" val="30083839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D9E4-53A0-10CA-2294-654CD8D2AE68}"/>
              </a:ext>
            </a:extLst>
          </p:cNvPr>
          <p:cNvSpPr>
            <a:spLocks noGrp="1"/>
          </p:cNvSpPr>
          <p:nvPr>
            <p:ph type="title"/>
          </p:nvPr>
        </p:nvSpPr>
        <p:spPr/>
        <p:txBody>
          <a:bodyPr/>
          <a:lstStyle/>
          <a:p>
            <a:r>
              <a:rPr lang="en-US" dirty="0"/>
              <a:t>CDC New World Screwworm contacts</a:t>
            </a:r>
          </a:p>
        </p:txBody>
      </p:sp>
      <p:sp>
        <p:nvSpPr>
          <p:cNvPr id="3" name="TextBox 2">
            <a:extLst>
              <a:ext uri="{FF2B5EF4-FFF2-40B4-BE49-F238E27FC236}">
                <a16:creationId xmlns:a16="http://schemas.microsoft.com/office/drawing/2014/main" id="{077A754F-50CE-DAB1-5B3F-645768978457}"/>
              </a:ext>
            </a:extLst>
          </p:cNvPr>
          <p:cNvSpPr txBox="1"/>
          <p:nvPr/>
        </p:nvSpPr>
        <p:spPr>
          <a:xfrm>
            <a:off x="1021374" y="1028700"/>
            <a:ext cx="10149253" cy="2748958"/>
          </a:xfrm>
          <a:prstGeom prst="rect">
            <a:avLst/>
          </a:prstGeom>
          <a:noFill/>
        </p:spPr>
        <p:txBody>
          <a:bodyPr wrap="square" lIns="121920" tIns="60960" rIns="121920" bIns="60960" rtlCol="0" anchor="t">
            <a:spAutoFit/>
          </a:bodyPr>
          <a:lstStyle/>
          <a:p>
            <a:pPr defTabSz="1219170" eaLnBrk="0" fontAlgn="base" hangingPunct="0">
              <a:spcBef>
                <a:spcPct val="0"/>
              </a:spcBef>
              <a:spcAft>
                <a:spcPct val="0"/>
              </a:spcAft>
            </a:pPr>
            <a:r>
              <a:rPr lang="en-US" sz="2133" b="1" dirty="0">
                <a:solidFill>
                  <a:srgbClr val="000000"/>
                </a:solidFill>
                <a:latin typeface="Calibri"/>
                <a:ea typeface="Calibri"/>
                <a:cs typeface="Calibri"/>
              </a:rPr>
              <a:t>CDC New World Screwworm Team </a:t>
            </a:r>
            <a:r>
              <a:rPr lang="en-US" sz="2133" dirty="0">
                <a:solidFill>
                  <a:srgbClr val="000000"/>
                </a:solidFill>
                <a:latin typeface="Calibri"/>
                <a:ea typeface="Calibri"/>
                <a:cs typeface="Calibri"/>
                <a:hlinkClick r:id="rId3"/>
              </a:rPr>
              <a:t>newworldscrewworm@cdc.gov</a:t>
            </a:r>
            <a:endParaRPr lang="en-US" sz="2133" dirty="0">
              <a:solidFill>
                <a:srgbClr val="000000"/>
              </a:solidFill>
              <a:latin typeface="Calibri"/>
              <a:ea typeface="Calibri"/>
              <a:cs typeface="Calibri"/>
            </a:endParaRPr>
          </a:p>
          <a:p>
            <a:pPr defTabSz="1219170" eaLnBrk="0" fontAlgn="base" hangingPunct="0">
              <a:spcBef>
                <a:spcPct val="0"/>
              </a:spcBef>
              <a:spcAft>
                <a:spcPct val="0"/>
              </a:spcAft>
            </a:pPr>
            <a:r>
              <a:rPr lang="en-US" sz="2133" dirty="0">
                <a:solidFill>
                  <a:srgbClr val="000000"/>
                </a:solidFill>
                <a:latin typeface="Calibri"/>
                <a:ea typeface="Calibri"/>
                <a:cs typeface="Calibri"/>
              </a:rPr>
              <a:t> </a:t>
            </a:r>
          </a:p>
          <a:p>
            <a:pPr defTabSz="1219170" eaLnBrk="0" fontAlgn="base" hangingPunct="0">
              <a:spcBef>
                <a:spcPct val="0"/>
              </a:spcBef>
              <a:spcAft>
                <a:spcPct val="0"/>
              </a:spcAft>
            </a:pPr>
            <a:r>
              <a:rPr lang="en-US" sz="2133" b="1" dirty="0">
                <a:solidFill>
                  <a:srgbClr val="000000"/>
                </a:solidFill>
                <a:latin typeface="Calibri"/>
                <a:ea typeface="Calibri"/>
                <a:cs typeface="Calibri"/>
              </a:rPr>
              <a:t>CDC DPDx (Diagnostic Parasitology Laboratory) </a:t>
            </a:r>
            <a:r>
              <a:rPr lang="en-US" sz="2133" dirty="0">
                <a:solidFill>
                  <a:srgbClr val="000000"/>
                </a:solidFill>
                <a:latin typeface="Calibri"/>
                <a:ea typeface="Calibri"/>
                <a:cs typeface="Calibri"/>
                <a:hlinkClick r:id="rId4"/>
              </a:rPr>
              <a:t>dpdx@cdc.gov</a:t>
            </a:r>
            <a:endParaRPr lang="en-US" sz="2133" dirty="0">
              <a:solidFill>
                <a:srgbClr val="000000"/>
              </a:solidFill>
              <a:latin typeface="Calibri"/>
              <a:ea typeface="Calibri"/>
              <a:cs typeface="Calibri"/>
            </a:endParaRPr>
          </a:p>
          <a:p>
            <a:pPr defTabSz="1219170" eaLnBrk="0" fontAlgn="base" hangingPunct="0">
              <a:spcBef>
                <a:spcPct val="0"/>
              </a:spcBef>
              <a:spcAft>
                <a:spcPct val="0"/>
              </a:spcAft>
            </a:pPr>
            <a:endParaRPr lang="en-US" sz="2133" dirty="0">
              <a:solidFill>
                <a:srgbClr val="000000"/>
              </a:solidFill>
              <a:latin typeface="Calibri" panose="020F0502020204030204" pitchFamily="34" charset="0"/>
              <a:ea typeface="Calibri"/>
              <a:cs typeface="Calibri"/>
            </a:endParaRPr>
          </a:p>
          <a:p>
            <a:pPr defTabSz="1219170" eaLnBrk="0" fontAlgn="base" hangingPunct="0">
              <a:spcBef>
                <a:spcPct val="0"/>
              </a:spcBef>
              <a:spcAft>
                <a:spcPct val="0"/>
              </a:spcAft>
            </a:pPr>
            <a:r>
              <a:rPr lang="en-US" sz="2133" b="1" dirty="0">
                <a:solidFill>
                  <a:srgbClr val="000000"/>
                </a:solidFill>
                <a:latin typeface="Calibri"/>
                <a:ea typeface="Calibri"/>
                <a:cs typeface="Calibri"/>
              </a:rPr>
              <a:t>CDC Parasitic Clinical Inquiries </a:t>
            </a:r>
            <a:r>
              <a:rPr lang="en-US" sz="2133" dirty="0">
                <a:solidFill>
                  <a:srgbClr val="000000"/>
                </a:solidFill>
                <a:latin typeface="Calibri"/>
                <a:ea typeface="Calibri"/>
                <a:cs typeface="Calibri"/>
                <a:hlinkClick r:id="rId5"/>
              </a:rPr>
              <a:t>parasites@cdc.gov</a:t>
            </a:r>
            <a:r>
              <a:rPr lang="en-US" sz="2133" dirty="0">
                <a:solidFill>
                  <a:srgbClr val="000000"/>
                </a:solidFill>
                <a:latin typeface="Calibri"/>
                <a:ea typeface="Calibri"/>
                <a:cs typeface="Calibri"/>
              </a:rPr>
              <a:t>, 404-718-4745</a:t>
            </a:r>
          </a:p>
          <a:p>
            <a:pPr defTabSz="1219170" eaLnBrk="0" fontAlgn="base" hangingPunct="0">
              <a:spcBef>
                <a:spcPct val="0"/>
              </a:spcBef>
              <a:spcAft>
                <a:spcPct val="0"/>
              </a:spcAft>
            </a:pPr>
            <a:endParaRPr lang="en-US" sz="2133" dirty="0">
              <a:solidFill>
                <a:srgbClr val="000000"/>
              </a:solidFill>
              <a:latin typeface="Calibri" panose="020F0502020204030204" pitchFamily="34" charset="0"/>
              <a:ea typeface="Calibri"/>
              <a:cs typeface="Calibri"/>
            </a:endParaRPr>
          </a:p>
          <a:p>
            <a:pPr defTabSz="1219170" eaLnBrk="0" fontAlgn="base" hangingPunct="0">
              <a:spcBef>
                <a:spcPct val="0"/>
              </a:spcBef>
              <a:spcAft>
                <a:spcPct val="0"/>
              </a:spcAft>
            </a:pPr>
            <a:r>
              <a:rPr lang="en-US" sz="2133" b="1" dirty="0">
                <a:solidFill>
                  <a:srgbClr val="000000"/>
                </a:solidFill>
                <a:latin typeface="Calibri"/>
                <a:ea typeface="Calibri"/>
                <a:cs typeface="Calibri"/>
              </a:rPr>
              <a:t>CDC Emergency Operations Center (EOC) Watch Desk </a:t>
            </a:r>
            <a:r>
              <a:rPr lang="en-US" sz="2133" dirty="0">
                <a:solidFill>
                  <a:srgbClr val="000000"/>
                </a:solidFill>
                <a:latin typeface="Calibri"/>
                <a:ea typeface="Calibri"/>
                <a:cs typeface="Calibri"/>
              </a:rPr>
              <a:t>(after hours/holidays/weekends), 770-488-7100 </a:t>
            </a:r>
          </a:p>
        </p:txBody>
      </p:sp>
    </p:spTree>
    <p:extLst>
      <p:ext uri="{BB962C8B-B14F-4D97-AF65-F5344CB8AC3E}">
        <p14:creationId xmlns:p14="http://schemas.microsoft.com/office/powerpoint/2010/main" val="33645908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6CE8-616F-8746-9F1F-D6985EFF9B2A}"/>
              </a:ext>
            </a:extLst>
          </p:cNvPr>
          <p:cNvSpPr>
            <a:spLocks noGrp="1"/>
          </p:cNvSpPr>
          <p:nvPr>
            <p:ph type="title"/>
          </p:nvPr>
        </p:nvSpPr>
        <p:spPr/>
        <p:txBody>
          <a:bodyPr/>
          <a:lstStyle/>
          <a:p>
            <a:r>
              <a:rPr lang="en-US" dirty="0"/>
              <a:t>New World Screwworm (NWS) Response</a:t>
            </a:r>
            <a:br>
              <a:rPr lang="en-US" dirty="0"/>
            </a:br>
            <a:endParaRPr lang="en-US" dirty="0"/>
          </a:p>
        </p:txBody>
      </p:sp>
      <p:sp>
        <p:nvSpPr>
          <p:cNvPr id="3" name="Text Placeholder 2">
            <a:extLst>
              <a:ext uri="{FF2B5EF4-FFF2-40B4-BE49-F238E27FC236}">
                <a16:creationId xmlns:a16="http://schemas.microsoft.com/office/drawing/2014/main" id="{DA8857E8-F200-BFC7-82A2-A4DBD3452699}"/>
              </a:ext>
            </a:extLst>
          </p:cNvPr>
          <p:cNvSpPr>
            <a:spLocks noGrp="1"/>
          </p:cNvSpPr>
          <p:nvPr>
            <p:ph type="body" idx="1"/>
          </p:nvPr>
        </p:nvSpPr>
        <p:spPr>
          <a:xfrm>
            <a:off x="609601" y="5129784"/>
            <a:ext cx="10363200" cy="1339469"/>
          </a:xfrm>
        </p:spPr>
        <p:txBody>
          <a:bodyPr/>
          <a:lstStyle/>
          <a:p>
            <a:r>
              <a:rPr lang="en-US" dirty="0"/>
              <a:t>Marion Rice, MPH</a:t>
            </a:r>
          </a:p>
          <a:p>
            <a:r>
              <a:rPr lang="en-US" dirty="0"/>
              <a:t>National Center for Emerging and Zoonotic Infectious Diseases </a:t>
            </a:r>
          </a:p>
        </p:txBody>
      </p:sp>
    </p:spTree>
    <p:extLst>
      <p:ext uri="{BB962C8B-B14F-4D97-AF65-F5344CB8AC3E}">
        <p14:creationId xmlns:p14="http://schemas.microsoft.com/office/powerpoint/2010/main" val="14749974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dirty="0">
                <a:solidFill>
                  <a:schemeClr val="tx1"/>
                </a:solidFill>
                <a:latin typeface="+mj-lt"/>
              </a:rPr>
              <a:t>Questions &amp; Answers</a:t>
            </a: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412208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A400-1ABC-6215-0ADD-D751A53A4E1A}"/>
              </a:ext>
            </a:extLst>
          </p:cNvPr>
          <p:cNvSpPr>
            <a:spLocks noGrp="1"/>
          </p:cNvSpPr>
          <p:nvPr>
            <p:ph type="title"/>
          </p:nvPr>
        </p:nvSpPr>
        <p:spPr>
          <a:xfrm>
            <a:off x="566058" y="4019041"/>
            <a:ext cx="11059884" cy="1162051"/>
          </a:xfrm>
        </p:spPr>
        <p:txBody>
          <a:bodyPr/>
          <a:lstStyle/>
          <a:p>
            <a:br>
              <a:rPr lang="en-US" dirty="0"/>
            </a:br>
            <a:br>
              <a:rPr lang="en-US" dirty="0"/>
            </a:br>
            <a:br>
              <a:rPr lang="en-US" dirty="0"/>
            </a:br>
            <a:br>
              <a:rPr lang="en-US" dirty="0"/>
            </a:br>
            <a:br>
              <a:rPr lang="en-US" dirty="0"/>
            </a:br>
            <a:r>
              <a:rPr lang="en-US" dirty="0"/>
              <a:t>Case Notification Modernization: </a:t>
            </a:r>
            <a:br>
              <a:rPr lang="en-US" dirty="0"/>
            </a:br>
            <a:r>
              <a:rPr lang="en-US" dirty="0"/>
              <a:t>Next Steps in Generic V3 Development</a:t>
            </a:r>
          </a:p>
        </p:txBody>
      </p:sp>
      <p:sp>
        <p:nvSpPr>
          <p:cNvPr id="3" name="Text Placeholder 2">
            <a:extLst>
              <a:ext uri="{FF2B5EF4-FFF2-40B4-BE49-F238E27FC236}">
                <a16:creationId xmlns:a16="http://schemas.microsoft.com/office/drawing/2014/main" id="{65B3511D-84A8-878D-8FB8-006AA6859935}"/>
              </a:ext>
            </a:extLst>
          </p:cNvPr>
          <p:cNvSpPr>
            <a:spLocks noGrp="1"/>
          </p:cNvSpPr>
          <p:nvPr>
            <p:ph type="body" idx="1"/>
          </p:nvPr>
        </p:nvSpPr>
        <p:spPr/>
        <p:txBody>
          <a:bodyPr/>
          <a:lstStyle/>
          <a:p>
            <a:r>
              <a:rPr lang="en-US" dirty="0"/>
              <a:t>Peter Boersma, MPH</a:t>
            </a:r>
          </a:p>
          <a:p>
            <a:r>
              <a:rPr lang="en-US" dirty="0"/>
              <a:t>Office of Public Health Data, Surveillance, and Technology </a:t>
            </a:r>
          </a:p>
        </p:txBody>
      </p:sp>
    </p:spTree>
    <p:extLst>
      <p:ext uri="{BB962C8B-B14F-4D97-AF65-F5344CB8AC3E}">
        <p14:creationId xmlns:p14="http://schemas.microsoft.com/office/powerpoint/2010/main" val="37543014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5580E2-65E6-B39D-E359-66C173DB3BE8}"/>
              </a:ext>
              <a:ext uri="{C183D7F6-B498-43B3-948B-1728B52AA6E4}">
                <adec:decorative xmlns:adec="http://schemas.microsoft.com/office/drawing/2017/decorative" val="0"/>
              </a:ext>
            </a:extLst>
          </p:cNvPr>
          <p:cNvSpPr txBox="1">
            <a:spLocks noGrp="1"/>
          </p:cNvSpPr>
          <p:nvPr>
            <p:ph type="title" idx="4294967295"/>
          </p:nvPr>
        </p:nvSpPr>
        <p:spPr>
          <a:xfrm>
            <a:off x="584200" y="274461"/>
            <a:ext cx="10972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lnSpc>
                <a:spcPts val="4000"/>
              </a:lnSpc>
              <a:spcBef>
                <a:spcPct val="0"/>
              </a:spcBef>
              <a:spcAft>
                <a:spcPct val="0"/>
              </a:spcAft>
              <a:defRPr sz="3733" b="1" kern="1200" baseline="0">
                <a:solidFill>
                  <a:srgbClr val="0057B7"/>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0" lang="en-US" sz="3700" b="1" i="0" u="none" strike="noStrike" kern="1200" cap="none" spc="0" normalizeH="0" baseline="0" noProof="0" dirty="0">
                <a:ln>
                  <a:noFill/>
                </a:ln>
                <a:solidFill>
                  <a:srgbClr val="0057B7"/>
                </a:solidFill>
                <a:effectLst/>
                <a:uLnTx/>
                <a:uFillTx/>
                <a:latin typeface="Calibri"/>
                <a:ea typeface="Calibri"/>
                <a:cs typeface="Calibri"/>
              </a:rPr>
              <a:t>Case Notification Modernization Summary</a:t>
            </a:r>
            <a:endParaRPr kumimoji="0" lang="en-US" sz="3733" b="1" i="0" u="none" strike="noStrike" kern="1200" cap="none" spc="0" normalizeH="0" baseline="0" noProof="0" dirty="0">
              <a:ln>
                <a:noFill/>
              </a:ln>
              <a:solidFill>
                <a:srgbClr val="0057B7"/>
              </a:solidFill>
              <a:effectLst/>
              <a:uLnTx/>
              <a:uFillTx/>
              <a:latin typeface="Calibri" pitchFamily="34" charset="0"/>
              <a:ea typeface="+mj-ea"/>
              <a:cs typeface="+mj-cs"/>
            </a:endParaRPr>
          </a:p>
        </p:txBody>
      </p:sp>
      <p:sp>
        <p:nvSpPr>
          <p:cNvPr id="3" name="Text Placeholder 2">
            <a:extLst>
              <a:ext uri="{FF2B5EF4-FFF2-40B4-BE49-F238E27FC236}">
                <a16:creationId xmlns:a16="http://schemas.microsoft.com/office/drawing/2014/main" id="{F2C3ACB0-63F1-ED5A-E84A-159AB78E26E2}"/>
              </a:ext>
              <a:ext uri="{C183D7F6-B498-43B3-948B-1728B52AA6E4}">
                <adec:decorative xmlns:adec="http://schemas.microsoft.com/office/drawing/2017/decorative" val="0"/>
              </a:ext>
            </a:extLst>
          </p:cNvPr>
          <p:cNvSpPr>
            <a:spLocks noGrp="1"/>
          </p:cNvSpPr>
          <p:nvPr>
            <p:ph type="body" sz="quarter" idx="10"/>
          </p:nvPr>
        </p:nvSpPr>
        <p:spPr>
          <a:xfrm>
            <a:off x="580846" y="1418629"/>
            <a:ext cx="11001554" cy="5786731"/>
          </a:xfrm>
        </p:spPr>
        <p:txBody>
          <a:bodyPr/>
          <a:lstStyle/>
          <a:p>
            <a:pPr marL="304165" indent="-304165">
              <a:lnSpc>
                <a:spcPct val="100000"/>
              </a:lnSpc>
            </a:pPr>
            <a:r>
              <a:rPr lang="en-US" sz="2670" dirty="0">
                <a:solidFill>
                  <a:srgbClr val="000000"/>
                </a:solidFill>
                <a:ea typeface="Calibri" panose="020F0502020204030204" pitchFamily="34" charset="0"/>
                <a:cs typeface="Calibri" panose="020F0502020204030204" pitchFamily="34" charset="0"/>
              </a:rPr>
              <a:t>Aims: </a:t>
            </a:r>
            <a:endParaRPr lang="en-US" sz="267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Reduce the burden of reporting and data management for public health agencies</a:t>
            </a:r>
            <a:endParaRPr lang="en-US" sz="180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Ensure that data and related products </a:t>
            </a:r>
            <a:r>
              <a:rPr lang="en-US" sz="1800" dirty="0">
                <a:solidFill>
                  <a:srgbClr val="000000"/>
                </a:solidFill>
                <a:ea typeface="Calibri" panose="020F0502020204030204" pitchFamily="34" charset="0"/>
                <a:cs typeface="Calibri" panose="020F0502020204030204" pitchFamily="34" charset="0"/>
              </a:rPr>
              <a:t>are accessible</a:t>
            </a:r>
            <a:r>
              <a:rPr lang="en-US" sz="1800" b="0" dirty="0">
                <a:solidFill>
                  <a:srgbClr val="000000"/>
                </a:solidFill>
                <a:ea typeface="Calibri" panose="020F0502020204030204" pitchFamily="34" charset="0"/>
                <a:cs typeface="Calibri" panose="020F0502020204030204" pitchFamily="34" charset="0"/>
              </a:rPr>
              <a:t>, timely, and actionable for decision-making</a:t>
            </a:r>
            <a:endParaRPr lang="en-US" sz="1800" b="1" dirty="0">
              <a:ea typeface="Calibri" panose="020F0502020204030204" pitchFamily="34" charset="0"/>
              <a:cs typeface="Calibri" panose="020F0502020204030204" pitchFamily="34" charset="0"/>
            </a:endParaRPr>
          </a:p>
          <a:p>
            <a:pPr marL="382905" lvl="1" indent="0">
              <a:lnSpc>
                <a:spcPct val="100000"/>
              </a:lnSpc>
              <a:buNone/>
            </a:pPr>
            <a:endParaRPr lang="en-US" sz="1800" b="0" dirty="0">
              <a:solidFill>
                <a:srgbClr val="000000"/>
              </a:solidFill>
              <a:ea typeface="Calibri" panose="020F0502020204030204" pitchFamily="34" charset="0"/>
              <a:cs typeface="Calibri" panose="020F0502020204030204" pitchFamily="34" charset="0"/>
            </a:endParaRPr>
          </a:p>
          <a:p>
            <a:pPr marL="304165" indent="-304165">
              <a:lnSpc>
                <a:spcPct val="100000"/>
              </a:lnSpc>
            </a:pPr>
            <a:r>
              <a:rPr lang="en-US" sz="2670" dirty="0">
                <a:solidFill>
                  <a:srgbClr val="000000"/>
                </a:solidFill>
                <a:ea typeface="Calibri" panose="020F0502020204030204" pitchFamily="34" charset="0"/>
                <a:cs typeface="Calibri" panose="020F0502020204030204" pitchFamily="34" charset="0"/>
              </a:rPr>
              <a:t>Guiding principles for a modernized Case Notification system: </a:t>
            </a:r>
            <a:endParaRPr lang="en-US" sz="267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Establish a standardized set of data elements applicable across conditions for both routine surveillance and emergency response</a:t>
            </a:r>
            <a:endParaRPr lang="en-US" sz="180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Allow flexibility within a standardized framework to support various data exchange methods and the addition of new data elements as needed</a:t>
            </a:r>
            <a:endParaRPr lang="en-US" sz="180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Utilize the One CDC Data Platform (1CDP) as the centralized solution for data ingestion, validation, management, and sharing</a:t>
            </a:r>
            <a:endParaRPr lang="en-US" sz="1800"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Incorporate lessons learned from historical data collection and management processes to guide a phased transition to the future state</a:t>
            </a:r>
            <a:endParaRPr lang="en-US" sz="1800" b="1" dirty="0">
              <a:ea typeface="Calibri" panose="020F0502020204030204" pitchFamily="34" charset="0"/>
              <a:cs typeface="Calibri" panose="020F0502020204030204" pitchFamily="34" charset="0"/>
            </a:endParaRPr>
          </a:p>
          <a:p>
            <a:pPr marL="608965" lvl="1" indent="-226060">
              <a:lnSpc>
                <a:spcPct val="100000"/>
              </a:lnSpc>
            </a:pPr>
            <a:r>
              <a:rPr lang="en-US" sz="1800" b="0" dirty="0">
                <a:solidFill>
                  <a:srgbClr val="000000"/>
                </a:solidFill>
                <a:ea typeface="Calibri" panose="020F0502020204030204" pitchFamily="34" charset="0"/>
                <a:cs typeface="Calibri" panose="020F0502020204030204" pitchFamily="34" charset="0"/>
              </a:rPr>
              <a:t>Implement robust governance and transparent communication to encourage stakeholder engagement throughout the development and rollout of the phased transition approach</a:t>
            </a:r>
            <a:endParaRPr lang="en-US" sz="1800" dirty="0">
              <a:ea typeface="Calibri" panose="020F0502020204030204" pitchFamily="34" charset="0"/>
              <a:cs typeface="Calibri" panose="020F0502020204030204" pitchFamily="34" charset="0"/>
            </a:endParaRPr>
          </a:p>
          <a:p>
            <a:pPr marL="304165" indent="-304165">
              <a:lnSpc>
                <a:spcPct val="100000"/>
              </a:lnSpc>
            </a:pPr>
            <a:endParaRPr lang="en-US" sz="2650" dirty="0">
              <a:latin typeface="Aptos"/>
              <a:ea typeface="Calibri"/>
              <a:cs typeface="Calibri"/>
            </a:endParaRPr>
          </a:p>
        </p:txBody>
      </p:sp>
      <p:sp>
        <p:nvSpPr>
          <p:cNvPr id="2" name="Slide Number Placeholder 10">
            <a:extLst>
              <a:ext uri="{FF2B5EF4-FFF2-40B4-BE49-F238E27FC236}">
                <a16:creationId xmlns:a16="http://schemas.microsoft.com/office/drawing/2014/main" id="{99FFE7ED-599D-A4B2-03AB-4490CCEBD38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32</a:t>
            </a:fld>
            <a:endParaRPr lang="en-US" dirty="0"/>
          </a:p>
        </p:txBody>
      </p:sp>
    </p:spTree>
    <p:extLst>
      <p:ext uri="{BB962C8B-B14F-4D97-AF65-F5344CB8AC3E}">
        <p14:creationId xmlns:p14="http://schemas.microsoft.com/office/powerpoint/2010/main" val="108746283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399A49-3471-5AB5-A910-26BAADD54F2B}"/>
              </a:ext>
              <a:ext uri="{C183D7F6-B498-43B3-948B-1728B52AA6E4}">
                <adec:decorative xmlns:adec="http://schemas.microsoft.com/office/drawing/2017/decorative" val="1"/>
              </a:ext>
            </a:extLst>
          </p:cNvPr>
          <p:cNvSpPr>
            <a:spLocks noGrp="1"/>
          </p:cNvSpPr>
          <p:nvPr>
            <p:ph type="body" sz="quarter" idx="10"/>
          </p:nvPr>
        </p:nvSpPr>
        <p:spPr/>
        <p:txBody>
          <a:bodyPr/>
          <a:lstStyle/>
          <a:p>
            <a:pPr marL="304165" indent="-304165">
              <a:lnSpc>
                <a:spcPct val="100000"/>
              </a:lnSpc>
              <a:buFont typeface="Arial"/>
              <a:buChar char="•"/>
            </a:pPr>
            <a:r>
              <a:rPr lang="en-US" sz="2400" b="0" dirty="0">
                <a:latin typeface="Calibri"/>
                <a:ea typeface="Calibri"/>
                <a:cs typeface="Calibri"/>
              </a:rPr>
              <a:t>Combines response and routine case notification</a:t>
            </a:r>
          </a:p>
          <a:p>
            <a:pPr marL="304165" indent="-304165">
              <a:lnSpc>
                <a:spcPct val="100000"/>
              </a:lnSpc>
              <a:buFont typeface="Arial"/>
              <a:buChar char="•"/>
            </a:pPr>
            <a:r>
              <a:rPr lang="en-US" sz="2400" b="0" dirty="0">
                <a:latin typeface="Calibri"/>
                <a:ea typeface="Calibri"/>
                <a:cs typeface="Calibri"/>
              </a:rPr>
              <a:t>Greater standardization of data elements</a:t>
            </a:r>
          </a:p>
          <a:p>
            <a:pPr marL="304165" indent="-304165">
              <a:lnSpc>
                <a:spcPct val="100000"/>
              </a:lnSpc>
              <a:buFont typeface="Arial"/>
              <a:buChar char="•"/>
            </a:pPr>
            <a:r>
              <a:rPr lang="en-US" sz="2400" b="0" dirty="0">
                <a:latin typeface="Calibri"/>
                <a:ea typeface="Calibri"/>
                <a:cs typeface="Calibri"/>
              </a:rPr>
              <a:t>Less variability in implementation guides</a:t>
            </a:r>
          </a:p>
          <a:p>
            <a:pPr marL="304165" indent="-304165">
              <a:lnSpc>
                <a:spcPct val="100000"/>
              </a:lnSpc>
              <a:buFont typeface="Arial"/>
              <a:buChar char="•"/>
            </a:pPr>
            <a:r>
              <a:rPr lang="en-US" sz="2400" b="0" dirty="0">
                <a:latin typeface="Calibri"/>
                <a:ea typeface="Calibri"/>
                <a:cs typeface="Calibri"/>
              </a:rPr>
              <a:t>Alignment with healthcare and current national standards</a:t>
            </a:r>
          </a:p>
          <a:p>
            <a:pPr marL="304165" indent="-304165">
              <a:lnSpc>
                <a:spcPct val="100000"/>
              </a:lnSpc>
              <a:buFont typeface="Arial"/>
              <a:buChar char="•"/>
            </a:pPr>
            <a:r>
              <a:rPr lang="en-US" sz="2400" b="0" dirty="0">
                <a:latin typeface="Calibri"/>
                <a:ea typeface="Calibri"/>
                <a:cs typeface="Calibri"/>
              </a:rPr>
              <a:t>Will leverage CDC’s enterprise data platform (1CDP)</a:t>
            </a:r>
          </a:p>
          <a:p>
            <a:pPr marL="304165" indent="-304165">
              <a:lnSpc>
                <a:spcPct val="100000"/>
              </a:lnSpc>
              <a:buFont typeface="Arial"/>
              <a:buChar char="•"/>
            </a:pPr>
            <a:r>
              <a:rPr lang="en-US" sz="2400" b="0" dirty="0">
                <a:latin typeface="Calibri"/>
                <a:ea typeface="Calibri"/>
                <a:cs typeface="Calibri"/>
              </a:rPr>
              <a:t>Faster development and onboarding</a:t>
            </a:r>
          </a:p>
        </p:txBody>
      </p:sp>
      <p:sp>
        <p:nvSpPr>
          <p:cNvPr id="2" name="Title 1">
            <a:extLst>
              <a:ext uri="{FF2B5EF4-FFF2-40B4-BE49-F238E27FC236}">
                <a16:creationId xmlns:a16="http://schemas.microsoft.com/office/drawing/2014/main" id="{41C841F7-2508-D032-F0D0-94476ABA9780}"/>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Generic v3 Supports the Future of Case Surveillance</a:t>
            </a:r>
          </a:p>
        </p:txBody>
      </p:sp>
      <p:sp>
        <p:nvSpPr>
          <p:cNvPr id="4" name="Slide Number Placeholder 10">
            <a:extLst>
              <a:ext uri="{FF2B5EF4-FFF2-40B4-BE49-F238E27FC236}">
                <a16:creationId xmlns:a16="http://schemas.microsoft.com/office/drawing/2014/main" id="{D9505688-7F06-DF91-FCB7-D6BF4D7A98D1}"/>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33</a:t>
            </a:fld>
            <a:endParaRPr lang="en-US" dirty="0"/>
          </a:p>
        </p:txBody>
      </p:sp>
    </p:spTree>
    <p:extLst>
      <p:ext uri="{BB962C8B-B14F-4D97-AF65-F5344CB8AC3E}">
        <p14:creationId xmlns:p14="http://schemas.microsoft.com/office/powerpoint/2010/main" val="2621176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79EC-B7D8-62E4-6711-FDB23AF06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B32A9-A74D-1EE0-27A2-CA4BA3929842}"/>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Generic v3 Overview </a:t>
            </a:r>
          </a:p>
        </p:txBody>
      </p:sp>
      <p:sp>
        <p:nvSpPr>
          <p:cNvPr id="10" name="Slide Number Placeholder 10">
            <a:extLst>
              <a:ext uri="{FF2B5EF4-FFF2-40B4-BE49-F238E27FC236}">
                <a16:creationId xmlns:a16="http://schemas.microsoft.com/office/drawing/2014/main" id="{E19DBD61-2624-D2E6-0A62-27C96538AC4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34</a:t>
            </a:fld>
            <a:endParaRPr lang="en-US" dirty="0"/>
          </a:p>
        </p:txBody>
      </p:sp>
      <p:grpSp>
        <p:nvGrpSpPr>
          <p:cNvPr id="3" name="Group 2" descr="Figure showing that Draft Generic v3 is comprised of Minimal Data Necessary elements, Core elements recommended by Data Standardization Working Group, and maintained Generic v3 elements. &#10;">
            <a:extLst>
              <a:ext uri="{FF2B5EF4-FFF2-40B4-BE49-F238E27FC236}">
                <a16:creationId xmlns:a16="http://schemas.microsoft.com/office/drawing/2014/main" id="{D3700BA7-C544-87FA-63E8-9B25C170AD46}"/>
              </a:ext>
            </a:extLst>
          </p:cNvPr>
          <p:cNvGrpSpPr/>
          <p:nvPr/>
        </p:nvGrpSpPr>
        <p:grpSpPr>
          <a:xfrm>
            <a:off x="6251058" y="1920681"/>
            <a:ext cx="4233013" cy="4504191"/>
            <a:chOff x="6251059" y="1968759"/>
            <a:chExt cx="4233013" cy="4504191"/>
          </a:xfrm>
        </p:grpSpPr>
        <p:sp>
          <p:nvSpPr>
            <p:cNvPr id="8" name="Text Box 4">
              <a:extLst>
                <a:ext uri="{FF2B5EF4-FFF2-40B4-BE49-F238E27FC236}">
                  <a16:creationId xmlns:a16="http://schemas.microsoft.com/office/drawing/2014/main" id="{50E3A6EF-EDDD-2EE0-67A2-7A49C660A935}"/>
                </a:ext>
                <a:ext uri="{C183D7F6-B498-43B3-948B-1728B52AA6E4}">
                  <adec:decorative xmlns:adec="http://schemas.microsoft.com/office/drawing/2017/decorative" val="1"/>
                </a:ext>
              </a:extLst>
            </p:cNvPr>
            <p:cNvSpPr>
              <a:spLocks noChangeArrowheads="1"/>
            </p:cNvSpPr>
            <p:nvPr/>
          </p:nvSpPr>
          <p:spPr bwMode="auto">
            <a:xfrm>
              <a:off x="6251059" y="1968759"/>
              <a:ext cx="4233013" cy="4504191"/>
            </a:xfrm>
            <a:prstGeom prst="roundRect">
              <a:avLst>
                <a:gd name="adj" fmla="val 16667"/>
              </a:avLst>
            </a:prstGeom>
            <a:solidFill>
              <a:srgbClr val="C1E4F5"/>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2D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Text Box 1">
              <a:extLst>
                <a:ext uri="{FF2B5EF4-FFF2-40B4-BE49-F238E27FC236}">
                  <a16:creationId xmlns:a16="http://schemas.microsoft.com/office/drawing/2014/main" id="{B3364D17-2BF1-C431-8AD9-9937B9C2533D}"/>
                </a:ext>
                <a:ext uri="{C183D7F6-B498-43B3-948B-1728B52AA6E4}">
                  <adec:decorative xmlns:adec="http://schemas.microsoft.com/office/drawing/2017/decorative" val="1"/>
                </a:ext>
              </a:extLst>
            </p:cNvPr>
            <p:cNvSpPr>
              <a:spLocks noChangeArrowheads="1"/>
            </p:cNvSpPr>
            <p:nvPr/>
          </p:nvSpPr>
          <p:spPr bwMode="auto">
            <a:xfrm>
              <a:off x="6484851" y="4993767"/>
              <a:ext cx="3767300" cy="1186509"/>
            </a:xfrm>
            <a:prstGeom prst="roundRect">
              <a:avLst>
                <a:gd name="adj" fmla="val 16667"/>
              </a:avLst>
            </a:prstGeom>
            <a:solidFill>
              <a:srgbClr val="8DD873"/>
            </a:solidFill>
            <a:ln w="6350">
              <a:solidFill>
                <a:srgbClr val="00000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altLang="en-US" sz="2000" dirty="0">
                  <a:solidFill>
                    <a:srgbClr val="2D0000"/>
                  </a:solidFill>
                  <a:latin typeface="Aptos"/>
                  <a:ea typeface="Aptos" panose="020B0004020202020204" pitchFamily="34" charset="0"/>
                  <a:cs typeface="Times New Roman"/>
                </a:rPr>
                <a:t>Maintained Generic</a:t>
              </a:r>
              <a:r>
                <a:rPr kumimoji="0" lang="en-US" altLang="en-US" sz="2000" i="0" u="none" strike="noStrike" kern="1200" cap="none" spc="0" normalizeH="0" baseline="0" noProof="0" dirty="0">
                  <a:ln>
                    <a:noFill/>
                  </a:ln>
                  <a:solidFill>
                    <a:srgbClr val="2D0000"/>
                  </a:solidFill>
                  <a:effectLst/>
                  <a:uLnTx/>
                  <a:uFillTx/>
                  <a:latin typeface="Aptos"/>
                  <a:ea typeface="Aptos" panose="020B0004020202020204" pitchFamily="34" charset="0"/>
                  <a:cs typeface="Times New Roman"/>
                </a:rPr>
                <a:t> v2 </a:t>
              </a:r>
              <a:r>
                <a:rPr lang="en-US" altLang="en-US" sz="2000" dirty="0">
                  <a:solidFill>
                    <a:srgbClr val="2D0000"/>
                  </a:solidFill>
                  <a:latin typeface="Aptos"/>
                  <a:ea typeface="Aptos" panose="020B0004020202020204" pitchFamily="34" charset="0"/>
                  <a:cs typeface="Times New Roman"/>
                </a:rPr>
                <a:t>elements</a:t>
              </a:r>
              <a:endParaRPr lang="en-US" altLang="en-US" sz="3200" i="0" u="none" strike="noStrike" kern="1200" cap="none" spc="0" normalizeH="0" baseline="0" noProof="0" dirty="0">
                <a:ln>
                  <a:noFill/>
                </a:ln>
                <a:solidFill>
                  <a:srgbClr val="2D0000"/>
                </a:solidFill>
                <a:effectLst/>
                <a:uLnTx/>
                <a:uFillTx/>
                <a:latin typeface="Aptos"/>
                <a:cs typeface="Times New Roman"/>
              </a:endParaRPr>
            </a:p>
          </p:txBody>
        </p:sp>
        <p:sp>
          <p:nvSpPr>
            <p:cNvPr id="6" name="Text Box 2">
              <a:extLst>
                <a:ext uri="{FF2B5EF4-FFF2-40B4-BE49-F238E27FC236}">
                  <a16:creationId xmlns:a16="http://schemas.microsoft.com/office/drawing/2014/main" id="{E26B5D34-CBCE-4667-6837-8115EDC750EC}"/>
                </a:ext>
                <a:ext uri="{C183D7F6-B498-43B3-948B-1728B52AA6E4}">
                  <adec:decorative xmlns:adec="http://schemas.microsoft.com/office/drawing/2017/decorative" val="1"/>
                </a:ext>
              </a:extLst>
            </p:cNvPr>
            <p:cNvSpPr>
              <a:spLocks noChangeArrowheads="1"/>
            </p:cNvSpPr>
            <p:nvPr/>
          </p:nvSpPr>
          <p:spPr bwMode="auto">
            <a:xfrm>
              <a:off x="6484739" y="2235020"/>
              <a:ext cx="3767523" cy="1191675"/>
            </a:xfrm>
            <a:prstGeom prst="roundRect">
              <a:avLst>
                <a:gd name="adj" fmla="val 16667"/>
              </a:avLst>
            </a:prstGeom>
            <a:solidFill>
              <a:srgbClr val="D9F2D0"/>
            </a:solidFill>
            <a:ln w="6350">
              <a:solidFill>
                <a:srgbClr val="00000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altLang="en-US" sz="2000" dirty="0">
                  <a:solidFill>
                    <a:srgbClr val="2D0000"/>
                  </a:solidFill>
                  <a:latin typeface="Aptos"/>
                  <a:ea typeface="Aptos" panose="020B0004020202020204" pitchFamily="34" charset="0"/>
                  <a:cs typeface="Times New Roman"/>
                </a:rPr>
                <a:t>Minimal Data Necessary (MDN) elements</a:t>
              </a:r>
              <a:endParaRPr kumimoji="0" lang="en-US" altLang="en-US" sz="2000" i="0" u="none" strike="noStrike" kern="1200" cap="none" spc="0" normalizeH="0" baseline="0" noProof="0" dirty="0">
                <a:ln>
                  <a:noFill/>
                </a:ln>
                <a:solidFill>
                  <a:srgbClr val="2D0000"/>
                </a:solidFill>
                <a:effectLst/>
                <a:uLnTx/>
                <a:uFillTx/>
                <a:latin typeface="Aptos"/>
                <a:ea typeface="Aptos" panose="020B0004020202020204" pitchFamily="34" charset="0"/>
                <a:cs typeface="Times New Roman" panose="02020603050405020304" pitchFamily="18" charset="0"/>
              </a:endParaRPr>
            </a:p>
          </p:txBody>
        </p:sp>
        <p:sp>
          <p:nvSpPr>
            <p:cNvPr id="7" name="Text Box 3">
              <a:extLst>
                <a:ext uri="{FF2B5EF4-FFF2-40B4-BE49-F238E27FC236}">
                  <a16:creationId xmlns:a16="http://schemas.microsoft.com/office/drawing/2014/main" id="{D23A74FA-26AF-E86C-E49A-CB815E283A77}"/>
                </a:ext>
                <a:ext uri="{C183D7F6-B498-43B3-948B-1728B52AA6E4}">
                  <adec:decorative xmlns:adec="http://schemas.microsoft.com/office/drawing/2017/decorative" val="1"/>
                </a:ext>
              </a:extLst>
            </p:cNvPr>
            <p:cNvSpPr>
              <a:spLocks noChangeArrowheads="1"/>
            </p:cNvSpPr>
            <p:nvPr/>
          </p:nvSpPr>
          <p:spPr bwMode="auto">
            <a:xfrm>
              <a:off x="6484740" y="3625783"/>
              <a:ext cx="3767523" cy="1194290"/>
            </a:xfrm>
            <a:prstGeom prst="roundRect">
              <a:avLst>
                <a:gd name="adj" fmla="val 16667"/>
              </a:avLst>
            </a:prstGeom>
            <a:solidFill>
              <a:srgbClr val="B3E5A1"/>
            </a:solidFill>
            <a:ln w="6350">
              <a:solidFill>
                <a:srgbClr val="000000"/>
              </a:solidFill>
              <a:round/>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altLang="en-US" sz="2000" b="1" dirty="0">
                  <a:solidFill>
                    <a:srgbClr val="2D0000"/>
                  </a:solidFill>
                  <a:latin typeface="Aptos"/>
                  <a:ea typeface="Aptos" panose="020B0004020202020204" pitchFamily="34" charset="0"/>
                  <a:cs typeface="Times New Roman"/>
                </a:rPr>
                <a:t> </a:t>
              </a:r>
              <a:r>
                <a:rPr lang="en-US" altLang="en-US" sz="2000" dirty="0">
                  <a:solidFill>
                    <a:srgbClr val="2D0000"/>
                  </a:solidFill>
                  <a:latin typeface="Aptos"/>
                  <a:ea typeface="Aptos" panose="020B0004020202020204" pitchFamily="34" charset="0"/>
                  <a:cs typeface="Times New Roman"/>
                </a:rPr>
                <a:t>Core elements recommended by Data Standardization Working Group (DSWG)</a:t>
              </a:r>
              <a:endParaRPr lang="en-US" altLang="en-US" sz="3200" dirty="0">
                <a:solidFill>
                  <a:srgbClr val="2D0000"/>
                </a:solidFill>
                <a:latin typeface="Aptos"/>
                <a:ea typeface="Aptos" panose="020B0004020202020204" pitchFamily="34" charset="0"/>
                <a:cs typeface="Times New Roman"/>
              </a:endParaRPr>
            </a:p>
          </p:txBody>
        </p:sp>
      </p:grpSp>
      <p:sp>
        <p:nvSpPr>
          <p:cNvPr id="19" name="TextBox 18">
            <a:extLst>
              <a:ext uri="{FF2B5EF4-FFF2-40B4-BE49-F238E27FC236}">
                <a16:creationId xmlns:a16="http://schemas.microsoft.com/office/drawing/2014/main" id="{FE3D9ED1-B83E-289A-C165-668A0A60AE22}"/>
              </a:ext>
              <a:ext uri="{C183D7F6-B498-43B3-948B-1728B52AA6E4}">
                <adec:decorative xmlns:adec="http://schemas.microsoft.com/office/drawing/2017/decorative" val="1"/>
              </a:ext>
            </a:extLst>
          </p:cNvPr>
          <p:cNvSpPr txBox="1"/>
          <p:nvPr/>
        </p:nvSpPr>
        <p:spPr>
          <a:xfrm>
            <a:off x="6683514" y="1469105"/>
            <a:ext cx="3368102" cy="400110"/>
          </a:xfrm>
          <a:prstGeom prst="rect">
            <a:avLst/>
          </a:prstGeom>
          <a:noFill/>
        </p:spPr>
        <p:txBody>
          <a:bodyPr wrap="none" lIns="91440" tIns="45720" rIns="91440" bIns="45720" rtlCol="0" anchor="t">
            <a:spAutoFit/>
          </a:bodyPr>
          <a:lstStyle/>
          <a:p>
            <a:r>
              <a:rPr lang="en-US" sz="2000" b="1" dirty="0">
                <a:solidFill>
                  <a:srgbClr val="000000"/>
                </a:solidFill>
                <a:latin typeface="Calibri"/>
                <a:ea typeface="Calibri"/>
                <a:cs typeface="Calibri"/>
              </a:rPr>
              <a:t>New Draft Generic v3 Content</a:t>
            </a:r>
          </a:p>
        </p:txBody>
      </p:sp>
      <p:sp>
        <p:nvSpPr>
          <p:cNvPr id="22" name="Text Placeholder 2">
            <a:extLst>
              <a:ext uri="{FF2B5EF4-FFF2-40B4-BE49-F238E27FC236}">
                <a16:creationId xmlns:a16="http://schemas.microsoft.com/office/drawing/2014/main" id="{A9327D4E-12B0-4785-03D9-083E54D5256D}"/>
              </a:ext>
              <a:ext uri="{C183D7F6-B498-43B3-948B-1728B52AA6E4}">
                <adec:decorative xmlns:adec="http://schemas.microsoft.com/office/drawing/2017/decorative" val="1"/>
              </a:ext>
            </a:extLst>
          </p:cNvPr>
          <p:cNvSpPr>
            <a:spLocks noGrp="1"/>
          </p:cNvSpPr>
          <p:nvPr>
            <p:ph type="body" sz="quarter" idx="10"/>
          </p:nvPr>
        </p:nvSpPr>
        <p:spPr>
          <a:xfrm>
            <a:off x="1140995" y="1827124"/>
            <a:ext cx="4326292" cy="4421717"/>
          </a:xfrm>
        </p:spPr>
        <p:txBody>
          <a:bodyPr/>
          <a:lstStyle/>
          <a:p>
            <a:pPr marL="0" indent="0">
              <a:buNone/>
            </a:pPr>
            <a:r>
              <a:rPr lang="en-US" sz="2400" dirty="0">
                <a:latin typeface="Calibri"/>
                <a:ea typeface="Calibri"/>
                <a:cs typeface="Calibri"/>
              </a:rPr>
              <a:t>Generic v3 </a:t>
            </a:r>
            <a:r>
              <a:rPr lang="en-US" sz="2400" b="0" dirty="0">
                <a:latin typeface="Calibri"/>
                <a:ea typeface="Calibri"/>
                <a:cs typeface="Calibri"/>
              </a:rPr>
              <a:t>has a total of </a:t>
            </a:r>
            <a:r>
              <a:rPr lang="en-US" sz="2400" dirty="0">
                <a:latin typeface="Calibri"/>
                <a:ea typeface="Calibri"/>
                <a:cs typeface="Calibri"/>
              </a:rPr>
              <a:t>101 data elements. </a:t>
            </a:r>
          </a:p>
          <a:p>
            <a:pPr marL="608965" lvl="1" indent="-226060"/>
            <a:r>
              <a:rPr lang="en-US" sz="2200" dirty="0">
                <a:latin typeface="Calibri"/>
                <a:ea typeface="Calibri"/>
                <a:cs typeface="Calibri"/>
              </a:rPr>
              <a:t>Serves as the core of case notification</a:t>
            </a:r>
          </a:p>
          <a:p>
            <a:pPr marL="608965" lvl="1" indent="-226060"/>
            <a:r>
              <a:rPr lang="en-US" sz="2200" dirty="0">
                <a:latin typeface="Calibri"/>
                <a:ea typeface="Calibri"/>
                <a:cs typeface="Calibri"/>
              </a:rPr>
              <a:t>Can be sent with condition-specific guides</a:t>
            </a:r>
          </a:p>
          <a:p>
            <a:pPr marL="608965" lvl="1" indent="-226060"/>
            <a:r>
              <a:rPr lang="en-US" sz="2200" dirty="0">
                <a:latin typeface="Calibri"/>
                <a:ea typeface="Calibri"/>
                <a:cs typeface="Calibri"/>
              </a:rPr>
              <a:t>Can be sent with HL7 v2</a:t>
            </a:r>
            <a:r>
              <a:rPr lang="en-US" sz="2200" baseline="30000" dirty="0">
                <a:solidFill>
                  <a:srgbClr val="000000"/>
                </a:solidFill>
                <a:latin typeface="Nunito"/>
              </a:rPr>
              <a:t> ®</a:t>
            </a:r>
            <a:endParaRPr lang="en-US" sz="2200" dirty="0">
              <a:latin typeface="Nunito"/>
              <a:ea typeface="Calibri" panose="020F0502020204030204" pitchFamily="34" charset="0"/>
              <a:cs typeface="Calibri" panose="020F0502020204030204" pitchFamily="34" charset="0"/>
            </a:endParaRPr>
          </a:p>
          <a:p>
            <a:pPr marL="0" indent="0">
              <a:buNone/>
            </a:pPr>
            <a:endParaRPr lang="en-US" sz="2200" b="0" dirty="0">
              <a:latin typeface="Calibri"/>
              <a:ea typeface="Calibri"/>
              <a:cs typeface="Calibri"/>
            </a:endParaRPr>
          </a:p>
          <a:p>
            <a:pPr marL="0" indent="0">
              <a:buNone/>
            </a:pPr>
            <a:r>
              <a:rPr lang="en-US" sz="2400" b="0" dirty="0">
                <a:latin typeface="Calibri"/>
                <a:ea typeface="Calibri"/>
                <a:cs typeface="Calibri"/>
              </a:rPr>
              <a:t>Generic v3 will retire 25 of the data elements from Generic v2 </a:t>
            </a:r>
          </a:p>
          <a:p>
            <a:pPr marL="304165" indent="-304165"/>
            <a:endParaRPr lang="en-US" dirty="0"/>
          </a:p>
          <a:p>
            <a:pPr marL="304165" indent="-304165">
              <a:buFontTx/>
              <a:buChar char="-"/>
            </a:pPr>
            <a:endParaRPr lang="en-US" b="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58042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7951-AA19-787C-A3F3-65BEBE2D1D47}"/>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Retired Content from Generic v2</a:t>
            </a:r>
          </a:p>
        </p:txBody>
      </p:sp>
      <p:sp>
        <p:nvSpPr>
          <p:cNvPr id="3" name="Text Placeholder 2">
            <a:extLst>
              <a:ext uri="{FF2B5EF4-FFF2-40B4-BE49-F238E27FC236}">
                <a16:creationId xmlns:a16="http://schemas.microsoft.com/office/drawing/2014/main" id="{C031BC01-D0AD-8E28-A4C4-0362CF28CBBF}"/>
              </a:ext>
            </a:extLst>
          </p:cNvPr>
          <p:cNvSpPr>
            <a:spLocks noGrp="1"/>
          </p:cNvSpPr>
          <p:nvPr>
            <p:ph type="body" sz="quarter" idx="10"/>
          </p:nvPr>
        </p:nvSpPr>
        <p:spPr>
          <a:xfrm>
            <a:off x="609600" y="1869026"/>
            <a:ext cx="11291248" cy="4176467"/>
          </a:xfrm>
        </p:spPr>
        <p:txBody>
          <a:bodyPr numCol="2"/>
          <a:lstStyle/>
          <a:p>
            <a:r>
              <a:rPr lang="en-US" b="0" dirty="0"/>
              <a:t>Illness End Date/Duration</a:t>
            </a:r>
          </a:p>
          <a:p>
            <a:r>
              <a:rPr lang="en-US" b="0" dirty="0"/>
              <a:t>State Case Identifier</a:t>
            </a:r>
          </a:p>
          <a:p>
            <a:r>
              <a:rPr lang="en-US" b="0" dirty="0"/>
              <a:t>Imported Country/State/City/County</a:t>
            </a:r>
          </a:p>
          <a:p>
            <a:r>
              <a:rPr lang="en-US" b="0" dirty="0"/>
              <a:t>State/City/County of exposure</a:t>
            </a:r>
          </a:p>
          <a:p>
            <a:r>
              <a:rPr lang="en-US" b="0" dirty="0"/>
              <a:t>Transmission mode</a:t>
            </a:r>
          </a:p>
          <a:p>
            <a:r>
              <a:rPr lang="en-US" b="0" dirty="0"/>
              <a:t>Immediate National Notifiable Condition</a:t>
            </a:r>
          </a:p>
          <a:p>
            <a:r>
              <a:rPr lang="en-US" b="0" dirty="0"/>
              <a:t>Case Outbreak Indicator</a:t>
            </a:r>
          </a:p>
          <a:p>
            <a:r>
              <a:rPr lang="en-US" b="0" dirty="0"/>
              <a:t>Jurisdiction Code</a:t>
            </a:r>
          </a:p>
          <a:p>
            <a:r>
              <a:rPr lang="en-US" b="0" dirty="0"/>
              <a:t>Reporting Source Type Code/Zip Code</a:t>
            </a:r>
          </a:p>
          <a:p>
            <a:r>
              <a:rPr lang="en-US" b="0" dirty="0"/>
              <a:t>Case Investigation Start Date</a:t>
            </a:r>
          </a:p>
          <a:p>
            <a:r>
              <a:rPr lang="en-US" b="0" dirty="0"/>
              <a:t>Date Reported</a:t>
            </a:r>
          </a:p>
          <a:p>
            <a:r>
              <a:rPr lang="en-US" b="0" dirty="0"/>
              <a:t>Date CDC Was First Verbally Notified of This Case</a:t>
            </a:r>
          </a:p>
          <a:p>
            <a:r>
              <a:rPr lang="en-US" b="0" dirty="0"/>
              <a:t>Reporting State/County</a:t>
            </a:r>
          </a:p>
        </p:txBody>
      </p:sp>
      <p:sp>
        <p:nvSpPr>
          <p:cNvPr id="4" name="Slide Number Placeholder 10">
            <a:extLst>
              <a:ext uri="{FF2B5EF4-FFF2-40B4-BE49-F238E27FC236}">
                <a16:creationId xmlns:a16="http://schemas.microsoft.com/office/drawing/2014/main" id="{5DDE7D5A-F271-A71C-5290-9D657FC5A5E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35</a:t>
            </a:fld>
            <a:endParaRPr lang="en-US" dirty="0"/>
          </a:p>
        </p:txBody>
      </p:sp>
    </p:spTree>
    <p:extLst>
      <p:ext uri="{BB962C8B-B14F-4D97-AF65-F5344CB8AC3E}">
        <p14:creationId xmlns:p14="http://schemas.microsoft.com/office/powerpoint/2010/main" val="286095458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ECBC-6078-B864-9A1D-AF0909DD1854}"/>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Content Added to Generic v3</a:t>
            </a:r>
            <a:endParaRPr lang="en-US" dirty="0"/>
          </a:p>
        </p:txBody>
      </p:sp>
      <p:sp>
        <p:nvSpPr>
          <p:cNvPr id="3" name="Text Placeholder 2">
            <a:extLst>
              <a:ext uri="{FF2B5EF4-FFF2-40B4-BE49-F238E27FC236}">
                <a16:creationId xmlns:a16="http://schemas.microsoft.com/office/drawing/2014/main" id="{7DC050F8-EF07-A7B6-35E5-463C839B2FB4}"/>
              </a:ext>
            </a:extLst>
          </p:cNvPr>
          <p:cNvSpPr>
            <a:spLocks noGrp="1"/>
          </p:cNvSpPr>
          <p:nvPr>
            <p:ph type="body" sz="quarter" idx="10"/>
          </p:nvPr>
        </p:nvSpPr>
        <p:spPr>
          <a:xfrm>
            <a:off x="609600" y="1744132"/>
            <a:ext cx="10972800" cy="4176467"/>
          </a:xfrm>
        </p:spPr>
        <p:txBody>
          <a:bodyPr/>
          <a:lstStyle/>
          <a:p>
            <a:pPr marL="304165" indent="-304165"/>
            <a:r>
              <a:rPr lang="en-US" sz="2670" b="0" dirty="0">
                <a:latin typeface="Calibri"/>
                <a:ea typeface="Calibri"/>
                <a:cs typeface="Calibri"/>
              </a:rPr>
              <a:t>MDN</a:t>
            </a:r>
            <a:endParaRPr lang="en-US" sz="2670" dirty="0">
              <a:latin typeface="Calibri"/>
              <a:ea typeface="Calibri"/>
              <a:cs typeface="Calibri"/>
            </a:endParaRPr>
          </a:p>
          <a:p>
            <a:pPr marL="608965" lvl="1" indent="-226060">
              <a:buFont typeface="Calibri" panose="020F0502020204030204" pitchFamily="34" charset="0"/>
              <a:buChar char="-"/>
            </a:pPr>
            <a:r>
              <a:rPr lang="en-US" dirty="0">
                <a:latin typeface="Calibri"/>
                <a:ea typeface="Calibri"/>
                <a:cs typeface="Calibri"/>
              </a:rPr>
              <a:t>Includes adding Exposures, </a:t>
            </a:r>
            <a:r>
              <a:rPr lang="en-US" b="0" dirty="0">
                <a:latin typeface="Calibri"/>
                <a:ea typeface="Calibri"/>
                <a:cs typeface="Calibri"/>
              </a:rPr>
              <a:t>Signs &amp; Symptoms</a:t>
            </a:r>
            <a:r>
              <a:rPr lang="en-US" dirty="0">
                <a:latin typeface="Calibri"/>
                <a:ea typeface="Calibri"/>
                <a:cs typeface="Calibri"/>
              </a:rPr>
              <a:t>, </a:t>
            </a:r>
            <a:r>
              <a:rPr lang="en-US" b="0" dirty="0">
                <a:latin typeface="Calibri"/>
                <a:ea typeface="Calibri"/>
                <a:cs typeface="Calibri"/>
              </a:rPr>
              <a:t>Industry &amp; Occupation</a:t>
            </a:r>
            <a:r>
              <a:rPr lang="en-US" dirty="0">
                <a:latin typeface="Calibri"/>
                <a:ea typeface="Calibri"/>
                <a:cs typeface="Calibri"/>
              </a:rPr>
              <a:t>, </a:t>
            </a:r>
            <a:r>
              <a:rPr lang="en-US" b="0" dirty="0">
                <a:latin typeface="Calibri"/>
                <a:ea typeface="Calibri"/>
                <a:cs typeface="Calibri"/>
              </a:rPr>
              <a:t>Disability</a:t>
            </a:r>
          </a:p>
          <a:p>
            <a:pPr marL="304165" indent="-304165"/>
            <a:r>
              <a:rPr lang="en-US" sz="2670" b="0" dirty="0">
                <a:latin typeface="Calibri"/>
                <a:ea typeface="Calibri"/>
                <a:cs typeface="Calibri"/>
              </a:rPr>
              <a:t>DSWG-recommended core</a:t>
            </a:r>
            <a:endParaRPr lang="en-US" sz="2670" b="0" dirty="0">
              <a:solidFill>
                <a:srgbClr val="0F56DC"/>
              </a:solidFill>
              <a:latin typeface="Calibri"/>
              <a:ea typeface="Calibri"/>
              <a:cs typeface="Calibri"/>
            </a:endParaRPr>
          </a:p>
          <a:p>
            <a:pPr marL="608965" lvl="1" indent="-226060">
              <a:buFont typeface="Calibri,Sans-Serif" panose="020B0604020202020204" pitchFamily="34" charset="0"/>
              <a:buChar char="-"/>
            </a:pPr>
            <a:r>
              <a:rPr lang="en-US" dirty="0">
                <a:latin typeface="Calibri"/>
                <a:ea typeface="Calibri"/>
                <a:cs typeface="Calibri"/>
              </a:rPr>
              <a:t>Preferred Language </a:t>
            </a:r>
            <a:endParaRPr lang="en-US" dirty="0">
              <a:solidFill>
                <a:srgbClr val="0F56DC"/>
              </a:solidFill>
              <a:latin typeface="Calibri"/>
              <a:ea typeface="Calibri"/>
              <a:cs typeface="Calibri"/>
            </a:endParaRPr>
          </a:p>
          <a:p>
            <a:pPr marL="608965" lvl="1" indent="-226060">
              <a:buFont typeface="Calibri,Sans-Serif" panose="020B0604020202020204" pitchFamily="34" charset="0"/>
              <a:buChar char="-"/>
            </a:pPr>
            <a:r>
              <a:rPr lang="en-US" dirty="0">
                <a:latin typeface="Calibri"/>
                <a:ea typeface="Calibri"/>
                <a:cs typeface="Calibri"/>
              </a:rPr>
              <a:t>Housing Status</a:t>
            </a:r>
            <a:endParaRPr lang="en-US" dirty="0">
              <a:solidFill>
                <a:srgbClr val="0F56DC"/>
              </a:solidFill>
              <a:latin typeface="Calibri"/>
              <a:ea typeface="Calibri"/>
              <a:cs typeface="Calibri"/>
            </a:endParaRPr>
          </a:p>
          <a:p>
            <a:pPr marL="608965" lvl="1" indent="-226060">
              <a:buFont typeface="Calibri,Sans-Serif" panose="020B0604020202020204" pitchFamily="34" charset="0"/>
              <a:buChar char="-"/>
            </a:pPr>
            <a:r>
              <a:rPr lang="en-US" dirty="0">
                <a:latin typeface="Calibri"/>
                <a:ea typeface="Calibri"/>
                <a:cs typeface="Calibri"/>
              </a:rPr>
              <a:t>Estimated Date of Delivery</a:t>
            </a:r>
            <a:endParaRPr lang="en-US" dirty="0">
              <a:solidFill>
                <a:srgbClr val="0F56DC"/>
              </a:solidFill>
              <a:latin typeface="Calibri"/>
              <a:ea typeface="Calibri"/>
              <a:cs typeface="Calibri"/>
            </a:endParaRPr>
          </a:p>
          <a:p>
            <a:pPr marL="608965" lvl="1" indent="-226060">
              <a:buFont typeface="Calibri,Sans-Serif" panose="020B0604020202020204" pitchFamily="34" charset="0"/>
              <a:buChar char="-"/>
            </a:pPr>
            <a:r>
              <a:rPr lang="en-US" dirty="0">
                <a:latin typeface="Calibri"/>
                <a:ea typeface="Calibri"/>
                <a:cs typeface="Calibri"/>
              </a:rPr>
              <a:t>Admitted to ICU</a:t>
            </a:r>
            <a:endParaRPr lang="en-US" dirty="0">
              <a:solidFill>
                <a:srgbClr val="0F56DC"/>
              </a:solidFill>
              <a:latin typeface="Calibri"/>
              <a:ea typeface="Calibri"/>
              <a:cs typeface="Calibri"/>
            </a:endParaRPr>
          </a:p>
          <a:p>
            <a:pPr marL="304165" indent="-304165"/>
            <a:r>
              <a:rPr lang="en-US" sz="2670" b="0" dirty="0">
                <a:latin typeface="Calibri"/>
                <a:ea typeface="Calibri"/>
                <a:cs typeface="Calibri"/>
              </a:rPr>
              <a:t>Case Counting Date</a:t>
            </a:r>
            <a:endParaRPr lang="en-US" sz="2670" dirty="0"/>
          </a:p>
          <a:p>
            <a:pPr marL="608965" lvl="1" indent="-226060"/>
            <a:r>
              <a:rPr lang="en-US" dirty="0">
                <a:latin typeface="Calibri"/>
                <a:ea typeface="Calibri"/>
                <a:cs typeface="Calibri"/>
              </a:rPr>
              <a:t>New approach for capturing most epidemiologically relevant date</a:t>
            </a:r>
          </a:p>
          <a:p>
            <a:pPr marL="608965" lvl="1" indent="-226060"/>
            <a:r>
              <a:rPr lang="en-US" dirty="0">
                <a:latin typeface="Calibri"/>
                <a:ea typeface="Calibri"/>
                <a:cs typeface="Calibri"/>
              </a:rPr>
              <a:t>Ultimately replacing MMWR week/year</a:t>
            </a:r>
            <a:endParaRPr lang="en-US" b="0" dirty="0">
              <a:latin typeface="Calibri"/>
              <a:ea typeface="Calibri"/>
              <a:cs typeface="Calibri"/>
            </a:endParaRPr>
          </a:p>
        </p:txBody>
      </p:sp>
      <p:sp>
        <p:nvSpPr>
          <p:cNvPr id="4" name="Slide Number Placeholder 10">
            <a:extLst>
              <a:ext uri="{FF2B5EF4-FFF2-40B4-BE49-F238E27FC236}">
                <a16:creationId xmlns:a16="http://schemas.microsoft.com/office/drawing/2014/main" id="{3134326D-ABBA-74D8-A98B-2E2C3A305C8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36</a:t>
            </a:fld>
            <a:endParaRPr lang="en-US" dirty="0"/>
          </a:p>
        </p:txBody>
      </p:sp>
    </p:spTree>
    <p:extLst>
      <p:ext uri="{BB962C8B-B14F-4D97-AF65-F5344CB8AC3E}">
        <p14:creationId xmlns:p14="http://schemas.microsoft.com/office/powerpoint/2010/main" val="32517321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75724-4C9B-2799-D8B2-E7BBD296F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904CA-BD5E-CCAB-1332-69CB09A42D9E}"/>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Additional Generic v3 Changes</a:t>
            </a:r>
            <a:endParaRPr lang="en-US" dirty="0"/>
          </a:p>
        </p:txBody>
      </p:sp>
      <p:sp>
        <p:nvSpPr>
          <p:cNvPr id="3" name="Text Placeholder 2">
            <a:extLst>
              <a:ext uri="{FF2B5EF4-FFF2-40B4-BE49-F238E27FC236}">
                <a16:creationId xmlns:a16="http://schemas.microsoft.com/office/drawing/2014/main" id="{50AF288C-3B26-1C0F-9E95-452237D03E2B}"/>
              </a:ext>
            </a:extLst>
          </p:cNvPr>
          <p:cNvSpPr>
            <a:spLocks noGrp="1"/>
          </p:cNvSpPr>
          <p:nvPr>
            <p:ph type="body" sz="quarter" idx="10"/>
          </p:nvPr>
        </p:nvSpPr>
        <p:spPr/>
        <p:txBody>
          <a:bodyPr/>
          <a:lstStyle/>
          <a:p>
            <a:pPr marL="304165" indent="-304165">
              <a:buFont typeface="Arial"/>
              <a:buChar char="•"/>
            </a:pPr>
            <a:r>
              <a:rPr lang="en-US" sz="2670" b="0" dirty="0">
                <a:latin typeface="Calibri"/>
                <a:ea typeface="Calibri"/>
                <a:cs typeface="Calibri"/>
              </a:rPr>
              <a:t>CDC to provide supplemental guidance to further define data elements and support implementation</a:t>
            </a:r>
            <a:endParaRPr lang="en-US" sz="2670" dirty="0">
              <a:latin typeface="Calibri"/>
              <a:ea typeface="Calibri"/>
              <a:cs typeface="Calibri"/>
            </a:endParaRPr>
          </a:p>
          <a:p>
            <a:pPr marL="647065" lvl="1" indent="-342900">
              <a:buFont typeface="Arial" panose="020B0604020202020204" pitchFamily="34" charset="0"/>
              <a:buChar char="-"/>
            </a:pPr>
            <a:endParaRPr lang="en-US" sz="2670" b="0" dirty="0">
              <a:ea typeface="Calibri" panose="020F0502020204030204" pitchFamily="34" charset="0"/>
              <a:cs typeface="Calibri" panose="020F0502020204030204" pitchFamily="34" charset="0"/>
            </a:endParaRPr>
          </a:p>
          <a:p>
            <a:pPr marL="304165" indent="-304165">
              <a:buFont typeface="Arial"/>
              <a:buChar char="•"/>
            </a:pPr>
            <a:r>
              <a:rPr lang="en-US" sz="2670" b="0" dirty="0">
                <a:latin typeface="Calibri"/>
                <a:ea typeface="Calibri"/>
                <a:cs typeface="Calibri"/>
              </a:rPr>
              <a:t>Moving commonly collected data from condition-specific guides (e.g., lab, travel, medication) to Generic v3 to standardize reporting</a:t>
            </a:r>
            <a:endParaRPr lang="en-US" sz="2670" b="0" dirty="0">
              <a:ea typeface="Calibri" panose="020F0502020204030204" pitchFamily="34" charset="0"/>
              <a:cs typeface="Calibri" panose="020F0502020204030204" pitchFamily="34" charset="0"/>
            </a:endParaRPr>
          </a:p>
          <a:p>
            <a:pPr marL="304165" indent="-304165"/>
            <a:endParaRPr lang="en-US" sz="2670" dirty="0">
              <a:ea typeface="Calibri" panose="020F0502020204030204" pitchFamily="34" charset="0"/>
              <a:cs typeface="Calibri" panose="020F0502020204030204" pitchFamily="34" charset="0"/>
            </a:endParaRPr>
          </a:p>
          <a:p>
            <a:pPr marL="304165" lvl="1" indent="0">
              <a:buNone/>
            </a:pPr>
            <a:endParaRPr lang="en-US" dirty="0">
              <a:ea typeface="Calibri" panose="020F0502020204030204" pitchFamily="34" charset="0"/>
              <a:cs typeface="Calibri" panose="020F0502020204030204" pitchFamily="34" charset="0"/>
            </a:endParaRPr>
          </a:p>
          <a:p>
            <a:pPr marL="818515" lvl="1" indent="-514350"/>
            <a:endParaRPr lang="en-US" b="0"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E2822EE2-084C-0A24-876C-CF147874164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37</a:t>
            </a:fld>
            <a:endParaRPr lang="en-US" dirty="0"/>
          </a:p>
        </p:txBody>
      </p:sp>
    </p:spTree>
    <p:extLst>
      <p:ext uri="{BB962C8B-B14F-4D97-AF65-F5344CB8AC3E}">
        <p14:creationId xmlns:p14="http://schemas.microsoft.com/office/powerpoint/2010/main" val="242209655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D5F581-832A-6F15-E80E-DE197FA01545}"/>
              </a:ext>
              <a:ext uri="{C183D7F6-B498-43B3-948B-1728B52AA6E4}">
                <adec:decorative xmlns:adec="http://schemas.microsoft.com/office/drawing/2017/decorative" val="1"/>
              </a:ext>
            </a:extLst>
          </p:cNvPr>
          <p:cNvGrpSpPr/>
          <p:nvPr/>
        </p:nvGrpSpPr>
        <p:grpSpPr>
          <a:xfrm>
            <a:off x="194229" y="330144"/>
            <a:ext cx="11997771" cy="6382372"/>
            <a:chOff x="194229" y="330144"/>
            <a:chExt cx="11997771" cy="6382372"/>
          </a:xfrm>
        </p:grpSpPr>
        <p:sp>
          <p:nvSpPr>
            <p:cNvPr id="17" name="Rectangle: Rounded Corners 16">
              <a:extLst>
                <a:ext uri="{FF2B5EF4-FFF2-40B4-BE49-F238E27FC236}">
                  <a16:creationId xmlns:a16="http://schemas.microsoft.com/office/drawing/2014/main" id="{35E62016-56C0-D667-CC03-90B0D392300C}"/>
                </a:ext>
                <a:ext uri="{C183D7F6-B498-43B3-948B-1728B52AA6E4}">
                  <adec:decorative xmlns:adec="http://schemas.microsoft.com/office/drawing/2017/decorative" val="1"/>
                </a:ext>
              </a:extLst>
            </p:cNvPr>
            <p:cNvSpPr/>
            <p:nvPr/>
          </p:nvSpPr>
          <p:spPr>
            <a:xfrm>
              <a:off x="3389277" y="4781028"/>
              <a:ext cx="5237138" cy="1778777"/>
            </a:xfrm>
            <a:prstGeom prst="roundRect">
              <a:avLst/>
            </a:prstGeom>
            <a:solidFill>
              <a:srgbClr val="A6CAEC"/>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p:txBody>
        </p:sp>
        <p:sp>
          <p:nvSpPr>
            <p:cNvPr id="18" name="Rectangle: Rounded Corners 17">
              <a:extLst>
                <a:ext uri="{FF2B5EF4-FFF2-40B4-BE49-F238E27FC236}">
                  <a16:creationId xmlns:a16="http://schemas.microsoft.com/office/drawing/2014/main" id="{DCEF6E47-AAF0-AEFB-5B0D-90DA51C9079D}"/>
                </a:ext>
                <a:ext uri="{C183D7F6-B498-43B3-948B-1728B52AA6E4}">
                  <adec:decorative xmlns:adec="http://schemas.microsoft.com/office/drawing/2017/decorative" val="1"/>
                </a:ext>
              </a:extLst>
            </p:cNvPr>
            <p:cNvSpPr/>
            <p:nvPr/>
          </p:nvSpPr>
          <p:spPr>
            <a:xfrm>
              <a:off x="3388806" y="3319754"/>
              <a:ext cx="1691640" cy="13898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9" name="Rectangle: Rounded Corners 18">
              <a:extLst>
                <a:ext uri="{FF2B5EF4-FFF2-40B4-BE49-F238E27FC236}">
                  <a16:creationId xmlns:a16="http://schemas.microsoft.com/office/drawing/2014/main" id="{EE560BFF-9436-9EA3-ECBE-7077C2743E8B}"/>
                </a:ext>
                <a:ext uri="{C183D7F6-B498-43B3-948B-1728B52AA6E4}">
                  <adec:decorative xmlns:adec="http://schemas.microsoft.com/office/drawing/2017/decorative" val="1"/>
                </a:ext>
              </a:extLst>
            </p:cNvPr>
            <p:cNvSpPr/>
            <p:nvPr/>
          </p:nvSpPr>
          <p:spPr>
            <a:xfrm>
              <a:off x="5160961" y="3311995"/>
              <a:ext cx="1691640" cy="13898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sp>
          <p:nvSpPr>
            <p:cNvPr id="20" name="Rectangle: Rounded Corners 19">
              <a:extLst>
                <a:ext uri="{FF2B5EF4-FFF2-40B4-BE49-F238E27FC236}">
                  <a16:creationId xmlns:a16="http://schemas.microsoft.com/office/drawing/2014/main" id="{50059B45-864C-DDCE-6776-901C5A185CCF}"/>
                </a:ext>
                <a:ext uri="{C183D7F6-B498-43B3-948B-1728B52AA6E4}">
                  <adec:decorative xmlns:adec="http://schemas.microsoft.com/office/drawing/2017/decorative" val="1"/>
                </a:ext>
              </a:extLst>
            </p:cNvPr>
            <p:cNvSpPr/>
            <p:nvPr/>
          </p:nvSpPr>
          <p:spPr>
            <a:xfrm>
              <a:off x="3388806" y="1826623"/>
              <a:ext cx="1691640"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1" name="Rectangle: Rounded Corners 20">
              <a:extLst>
                <a:ext uri="{FF2B5EF4-FFF2-40B4-BE49-F238E27FC236}">
                  <a16:creationId xmlns:a16="http://schemas.microsoft.com/office/drawing/2014/main" id="{1E6FDEA7-DFAB-F135-09E7-0A5B16D21F1C}"/>
                </a:ext>
                <a:ext uri="{C183D7F6-B498-43B3-948B-1728B52AA6E4}">
                  <adec:decorative xmlns:adec="http://schemas.microsoft.com/office/drawing/2017/decorative" val="1"/>
                </a:ext>
              </a:extLst>
            </p:cNvPr>
            <p:cNvSpPr/>
            <p:nvPr/>
          </p:nvSpPr>
          <p:spPr>
            <a:xfrm>
              <a:off x="6934775" y="330144"/>
              <a:ext cx="1693299"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2" name="Rectangle: Rounded Corners 21">
              <a:extLst>
                <a:ext uri="{FF2B5EF4-FFF2-40B4-BE49-F238E27FC236}">
                  <a16:creationId xmlns:a16="http://schemas.microsoft.com/office/drawing/2014/main" id="{4BEEF5BF-6BCF-0B3F-B309-CFC8BF19338B}"/>
                </a:ext>
                <a:ext uri="{C183D7F6-B498-43B3-948B-1728B52AA6E4}">
                  <adec:decorative xmlns:adec="http://schemas.microsoft.com/office/drawing/2017/decorative" val="1"/>
                </a:ext>
              </a:extLst>
            </p:cNvPr>
            <p:cNvSpPr/>
            <p:nvPr/>
          </p:nvSpPr>
          <p:spPr>
            <a:xfrm>
              <a:off x="3387148" y="333492"/>
              <a:ext cx="1693298"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3" name="Rectangle: Rounded Corners 22">
              <a:extLst>
                <a:ext uri="{FF2B5EF4-FFF2-40B4-BE49-F238E27FC236}">
                  <a16:creationId xmlns:a16="http://schemas.microsoft.com/office/drawing/2014/main" id="{BC785B69-8218-F79D-A8C2-B269CF1E0AF5}"/>
                </a:ext>
                <a:ext uri="{C183D7F6-B498-43B3-948B-1728B52AA6E4}">
                  <adec:decorative xmlns:adec="http://schemas.microsoft.com/office/drawing/2017/decorative" val="1"/>
                </a:ext>
              </a:extLst>
            </p:cNvPr>
            <p:cNvSpPr/>
            <p:nvPr/>
          </p:nvSpPr>
          <p:spPr>
            <a:xfrm>
              <a:off x="5160961" y="345894"/>
              <a:ext cx="1693299"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4" name="Rectangle: Rounded Corners 23">
              <a:extLst>
                <a:ext uri="{FF2B5EF4-FFF2-40B4-BE49-F238E27FC236}">
                  <a16:creationId xmlns:a16="http://schemas.microsoft.com/office/drawing/2014/main" id="{305A79A0-DB4D-A713-C1FF-E064F6B111EC}"/>
                </a:ext>
                <a:ext uri="{C183D7F6-B498-43B3-948B-1728B52AA6E4}">
                  <adec:decorative xmlns:adec="http://schemas.microsoft.com/office/drawing/2017/decorative" val="1"/>
                </a:ext>
              </a:extLst>
            </p:cNvPr>
            <p:cNvSpPr/>
            <p:nvPr/>
          </p:nvSpPr>
          <p:spPr>
            <a:xfrm>
              <a:off x="5162620" y="1832220"/>
              <a:ext cx="1691640"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25" name="Rectangle: Rounded Corners 24">
              <a:extLst>
                <a:ext uri="{FF2B5EF4-FFF2-40B4-BE49-F238E27FC236}">
                  <a16:creationId xmlns:a16="http://schemas.microsoft.com/office/drawing/2014/main" id="{811A811D-22C0-FF98-0768-5A8191C42FE1}"/>
                </a:ext>
                <a:ext uri="{C183D7F6-B498-43B3-948B-1728B52AA6E4}">
                  <adec:decorative xmlns:adec="http://schemas.microsoft.com/office/drawing/2017/decorative" val="1"/>
                </a:ext>
              </a:extLst>
            </p:cNvPr>
            <p:cNvSpPr/>
            <p:nvPr/>
          </p:nvSpPr>
          <p:spPr>
            <a:xfrm>
              <a:off x="6934775" y="1832005"/>
              <a:ext cx="1691640"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26" name="Left Brace 25">
              <a:extLst>
                <a:ext uri="{FF2B5EF4-FFF2-40B4-BE49-F238E27FC236}">
                  <a16:creationId xmlns:a16="http://schemas.microsoft.com/office/drawing/2014/main" id="{5DDC23D8-A011-1343-5618-A273DB09828F}"/>
                </a:ext>
                <a:ext uri="{C183D7F6-B498-43B3-948B-1728B52AA6E4}">
                  <adec:decorative xmlns:adec="http://schemas.microsoft.com/office/drawing/2017/decorative" val="1"/>
                </a:ext>
              </a:extLst>
            </p:cNvPr>
            <p:cNvSpPr/>
            <p:nvPr/>
          </p:nvSpPr>
          <p:spPr>
            <a:xfrm>
              <a:off x="2198854" y="362965"/>
              <a:ext cx="690114" cy="6122630"/>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27" name="Rectangle: Rounded Corners 26">
              <a:extLst>
                <a:ext uri="{FF2B5EF4-FFF2-40B4-BE49-F238E27FC236}">
                  <a16:creationId xmlns:a16="http://schemas.microsoft.com/office/drawing/2014/main" id="{C4F0878E-8817-F833-94ED-4CEFCD0F58D9}"/>
                </a:ext>
                <a:ext uri="{C183D7F6-B498-43B3-948B-1728B52AA6E4}">
                  <adec:decorative xmlns:adec="http://schemas.microsoft.com/office/drawing/2017/decorative" val="1"/>
                </a:ext>
              </a:extLst>
            </p:cNvPr>
            <p:cNvSpPr/>
            <p:nvPr/>
          </p:nvSpPr>
          <p:spPr>
            <a:xfrm>
              <a:off x="6934775" y="3325032"/>
              <a:ext cx="1691640"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28" name="Right Brace 27">
              <a:extLst>
                <a:ext uri="{FF2B5EF4-FFF2-40B4-BE49-F238E27FC236}">
                  <a16:creationId xmlns:a16="http://schemas.microsoft.com/office/drawing/2014/main" id="{942CA710-1DC1-B03A-955C-F6D24811F746}"/>
                </a:ext>
                <a:ext uri="{C183D7F6-B498-43B3-948B-1728B52AA6E4}">
                  <adec:decorative xmlns:adec="http://schemas.microsoft.com/office/drawing/2017/decorative" val="1"/>
                </a:ext>
              </a:extLst>
            </p:cNvPr>
            <p:cNvSpPr/>
            <p:nvPr/>
          </p:nvSpPr>
          <p:spPr>
            <a:xfrm>
              <a:off x="9126253" y="1859516"/>
              <a:ext cx="1031965" cy="4626079"/>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F4017658-F73F-8ABB-D43A-6E36A82D95F1}"/>
                </a:ext>
                <a:ext uri="{C183D7F6-B498-43B3-948B-1728B52AA6E4}">
                  <adec:decorative xmlns:adec="http://schemas.microsoft.com/office/drawing/2017/decorative" val="1"/>
                </a:ext>
              </a:extLst>
            </p:cNvPr>
            <p:cNvSpPr txBox="1"/>
            <p:nvPr/>
          </p:nvSpPr>
          <p:spPr>
            <a:xfrm>
              <a:off x="10158218" y="3480057"/>
              <a:ext cx="2033782" cy="1384995"/>
            </a:xfrm>
            <a:prstGeom prst="rect">
              <a:avLst/>
            </a:prstGeom>
            <a:noFill/>
          </p:spPr>
          <p:txBody>
            <a:bodyPr wrap="square" rtlCol="0">
              <a:spAutoFit/>
            </a:bodyPr>
            <a:lstStyle/>
            <a:p>
              <a:r>
                <a:rPr lang="en-US" sz="2800" dirty="0">
                  <a:solidFill>
                    <a:prstClr val="black"/>
                  </a:solidFill>
                  <a:latin typeface="Aptos" panose="02110004020202020204"/>
                </a:rPr>
                <a:t>Case Notification MDN</a:t>
              </a:r>
            </a:p>
          </p:txBody>
        </p:sp>
        <p:sp>
          <p:nvSpPr>
            <p:cNvPr id="32" name="TextBox 31">
              <a:extLst>
                <a:ext uri="{FF2B5EF4-FFF2-40B4-BE49-F238E27FC236}">
                  <a16:creationId xmlns:a16="http://schemas.microsoft.com/office/drawing/2014/main" id="{6F31886A-AD5C-46BF-A5BE-5CD1AD8A0908}"/>
                </a:ext>
                <a:ext uri="{C183D7F6-B498-43B3-948B-1728B52AA6E4}">
                  <adec:decorative xmlns:adec="http://schemas.microsoft.com/office/drawing/2017/decorative" val="1"/>
                </a:ext>
              </a:extLst>
            </p:cNvPr>
            <p:cNvSpPr txBox="1"/>
            <p:nvPr/>
          </p:nvSpPr>
          <p:spPr>
            <a:xfrm>
              <a:off x="194229" y="3162670"/>
              <a:ext cx="1868599" cy="523220"/>
            </a:xfrm>
            <a:prstGeom prst="rect">
              <a:avLst/>
            </a:prstGeom>
            <a:noFill/>
          </p:spPr>
          <p:txBody>
            <a:bodyPr wrap="square" rtlCol="0">
              <a:spAutoFit/>
            </a:bodyPr>
            <a:lstStyle/>
            <a:p>
              <a:r>
                <a:rPr lang="en-US" sz="2800" dirty="0">
                  <a:solidFill>
                    <a:prstClr val="black"/>
                  </a:solidFill>
                  <a:latin typeface="Aptos" panose="02110004020202020204"/>
                </a:rPr>
                <a:t>Generic v3</a:t>
              </a:r>
              <a:endParaRPr lang="en-US" dirty="0">
                <a:solidFill>
                  <a:prstClr val="black"/>
                </a:solidFill>
                <a:latin typeface="Aptos" panose="02110004020202020204"/>
              </a:endParaRPr>
            </a:p>
          </p:txBody>
        </p:sp>
        <p:sp>
          <p:nvSpPr>
            <p:cNvPr id="2" name="Slide Number Placeholder 10">
              <a:extLst>
                <a:ext uri="{FF2B5EF4-FFF2-40B4-BE49-F238E27FC236}">
                  <a16:creationId xmlns:a16="http://schemas.microsoft.com/office/drawing/2014/main" id="{619AC388-0357-7754-AFC7-7641CC64E62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38</a:t>
              </a:fld>
              <a:endParaRPr lang="en-US" dirty="0"/>
            </a:p>
          </p:txBody>
        </p:sp>
      </p:grpSp>
      <p:sp>
        <p:nvSpPr>
          <p:cNvPr id="3" name="Title 2">
            <a:extLst>
              <a:ext uri="{FF2B5EF4-FFF2-40B4-BE49-F238E27FC236}">
                <a16:creationId xmlns:a16="http://schemas.microsoft.com/office/drawing/2014/main" id="{860FFE9A-C541-C9A3-18F9-CF4962BA487E}"/>
              </a:ext>
              <a:ext uri="{C183D7F6-B498-43B3-948B-1728B52AA6E4}">
                <adec:decorative xmlns:adec="http://schemas.microsoft.com/office/drawing/2017/decorative" val="1"/>
              </a:ext>
            </a:extLst>
          </p:cNvPr>
          <p:cNvSpPr>
            <a:spLocks noGrp="1"/>
          </p:cNvSpPr>
          <p:nvPr>
            <p:ph type="title"/>
          </p:nvPr>
        </p:nvSpPr>
        <p:spPr>
          <a:xfrm>
            <a:off x="609600" y="-1143000"/>
            <a:ext cx="10972800" cy="1143000"/>
          </a:xfrm>
        </p:spPr>
        <p:txBody>
          <a:bodyPr anchor="b" anchorCtr="0"/>
          <a:lstStyle/>
          <a:p>
            <a:r>
              <a:rPr lang="en-US" dirty="0"/>
              <a:t>Generic v3 </a:t>
            </a:r>
          </a:p>
        </p:txBody>
      </p:sp>
      <p:sp>
        <p:nvSpPr>
          <p:cNvPr id="6" name="TextBox 5">
            <a:extLst>
              <a:ext uri="{FF2B5EF4-FFF2-40B4-BE49-F238E27FC236}">
                <a16:creationId xmlns:a16="http://schemas.microsoft.com/office/drawing/2014/main" id="{A2E5E0D0-4D03-75E6-6EB7-8EE281EE81DD}"/>
              </a:ext>
            </a:extLst>
          </p:cNvPr>
          <p:cNvSpPr txBox="1"/>
          <p:nvPr/>
        </p:nvSpPr>
        <p:spPr>
          <a:xfrm>
            <a:off x="9679259" y="5408375"/>
            <a:ext cx="5264104" cy="892552"/>
          </a:xfrm>
          <a:prstGeom prst="rect">
            <a:avLst/>
          </a:prstGeom>
          <a:noFill/>
        </p:spPr>
        <p:txBody>
          <a:bodyPr wrap="square">
            <a:spAutoFit/>
          </a:bodyPr>
          <a:lstStyle/>
          <a:p>
            <a:endParaRPr lang="en-US" sz="2800" i="1" dirty="0">
              <a:solidFill>
                <a:srgbClr val="000000"/>
              </a:solidFill>
              <a:latin typeface="Aptos"/>
              <a:ea typeface="Calibri"/>
              <a:cs typeface="Calibri"/>
            </a:endParaRPr>
          </a:p>
          <a:p>
            <a:r>
              <a:rPr lang="en-US" sz="1200" i="1" dirty="0">
                <a:solidFill>
                  <a:srgbClr val="000000"/>
                </a:solidFill>
                <a:latin typeface="Aptos"/>
                <a:ea typeface="Calibri"/>
                <a:cs typeface="Calibri"/>
                <a:hlinkClick r:id="rId3" action="ppaction://hlinksldjump"/>
              </a:rPr>
              <a:t>Section 508 alternative text version </a:t>
            </a:r>
          </a:p>
          <a:p>
            <a:r>
              <a:rPr lang="en-US" sz="1200" i="1" dirty="0">
                <a:solidFill>
                  <a:srgbClr val="000000"/>
                </a:solidFill>
                <a:latin typeface="Aptos"/>
                <a:ea typeface="Calibri"/>
                <a:cs typeface="Calibri"/>
                <a:hlinkClick r:id="rId3" action="ppaction://hlinksldjump"/>
              </a:rPr>
              <a:t>available on slide 61</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220616704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4628-1B80-51A8-44CC-5FF70ADC574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7937496-D563-155B-3C42-AE9940103A58}"/>
              </a:ext>
              <a:ext uri="{C183D7F6-B498-43B3-948B-1728B52AA6E4}">
                <adec:decorative xmlns:adec="http://schemas.microsoft.com/office/drawing/2017/decorative" val="1"/>
              </a:ext>
            </a:extLst>
          </p:cNvPr>
          <p:cNvGrpSpPr/>
          <p:nvPr/>
        </p:nvGrpSpPr>
        <p:grpSpPr>
          <a:xfrm>
            <a:off x="194229" y="341882"/>
            <a:ext cx="11997771" cy="6424677"/>
            <a:chOff x="194229" y="341882"/>
            <a:chExt cx="11997771" cy="6424677"/>
          </a:xfrm>
        </p:grpSpPr>
        <p:sp>
          <p:nvSpPr>
            <p:cNvPr id="17" name="Rectangle: Rounded Corners 16">
              <a:extLst>
                <a:ext uri="{FF2B5EF4-FFF2-40B4-BE49-F238E27FC236}">
                  <a16:creationId xmlns:a16="http://schemas.microsoft.com/office/drawing/2014/main" id="{BC914B04-10C7-C01F-1D58-07FFD211BE94}"/>
                </a:ext>
                <a:ext uri="{C183D7F6-B498-43B3-948B-1728B52AA6E4}">
                  <adec:decorative xmlns:adec="http://schemas.microsoft.com/office/drawing/2017/decorative" val="1"/>
                </a:ext>
              </a:extLst>
            </p:cNvPr>
            <p:cNvSpPr/>
            <p:nvPr/>
          </p:nvSpPr>
          <p:spPr>
            <a:xfrm>
              <a:off x="3389277" y="4781028"/>
              <a:ext cx="5237138" cy="1778777"/>
            </a:xfrm>
            <a:prstGeom prst="roundRect">
              <a:avLst/>
            </a:prstGeom>
            <a:solidFill>
              <a:srgbClr val="A6CAEC"/>
            </a:solid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p:txBody>
        </p:sp>
        <p:sp>
          <p:nvSpPr>
            <p:cNvPr id="18" name="Rectangle: Rounded Corners 17">
              <a:extLst>
                <a:ext uri="{FF2B5EF4-FFF2-40B4-BE49-F238E27FC236}">
                  <a16:creationId xmlns:a16="http://schemas.microsoft.com/office/drawing/2014/main" id="{3DC1E865-2D34-9903-0437-E2E2DEEEA101}"/>
                </a:ext>
                <a:ext uri="{C183D7F6-B498-43B3-948B-1728B52AA6E4}">
                  <adec:decorative xmlns:adec="http://schemas.microsoft.com/office/drawing/2017/decorative" val="1"/>
                </a:ext>
              </a:extLst>
            </p:cNvPr>
            <p:cNvSpPr/>
            <p:nvPr/>
          </p:nvSpPr>
          <p:spPr>
            <a:xfrm>
              <a:off x="3387400" y="3330978"/>
              <a:ext cx="1682496" cy="13898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9" name="Rectangle: Rounded Corners 18">
              <a:extLst>
                <a:ext uri="{FF2B5EF4-FFF2-40B4-BE49-F238E27FC236}">
                  <a16:creationId xmlns:a16="http://schemas.microsoft.com/office/drawing/2014/main" id="{BCD0B381-9561-0D80-3F4B-B35CEF0FBB01}"/>
                </a:ext>
                <a:ext uri="{C183D7F6-B498-43B3-948B-1728B52AA6E4}">
                  <adec:decorative xmlns:adec="http://schemas.microsoft.com/office/drawing/2017/decorative" val="1"/>
                </a:ext>
              </a:extLst>
            </p:cNvPr>
            <p:cNvSpPr/>
            <p:nvPr/>
          </p:nvSpPr>
          <p:spPr>
            <a:xfrm>
              <a:off x="5166362" y="3330978"/>
              <a:ext cx="1682496" cy="13898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sp>
          <p:nvSpPr>
            <p:cNvPr id="20" name="Rectangle: Rounded Corners 19">
              <a:extLst>
                <a:ext uri="{FF2B5EF4-FFF2-40B4-BE49-F238E27FC236}">
                  <a16:creationId xmlns:a16="http://schemas.microsoft.com/office/drawing/2014/main" id="{4E29371A-2FAB-4CCF-359D-B2105F40868A}"/>
                </a:ext>
                <a:ext uri="{C183D7F6-B498-43B3-948B-1728B52AA6E4}">
                  <adec:decorative xmlns:adec="http://schemas.microsoft.com/office/drawing/2017/decorative" val="1"/>
                </a:ext>
              </a:extLst>
            </p:cNvPr>
            <p:cNvSpPr/>
            <p:nvPr/>
          </p:nvSpPr>
          <p:spPr>
            <a:xfrm>
              <a:off x="3387401" y="1828118"/>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1" name="Rectangle: Rounded Corners 20">
              <a:extLst>
                <a:ext uri="{FF2B5EF4-FFF2-40B4-BE49-F238E27FC236}">
                  <a16:creationId xmlns:a16="http://schemas.microsoft.com/office/drawing/2014/main" id="{A0E4DA64-DC6C-9AC5-7E7A-E63B7C17DF8D}"/>
                </a:ext>
                <a:ext uri="{C183D7F6-B498-43B3-948B-1728B52AA6E4}">
                  <adec:decorative xmlns:adec="http://schemas.microsoft.com/office/drawing/2017/decorative" val="1"/>
                </a:ext>
              </a:extLst>
            </p:cNvPr>
            <p:cNvSpPr/>
            <p:nvPr/>
          </p:nvSpPr>
          <p:spPr>
            <a:xfrm>
              <a:off x="6945324" y="341882"/>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2" name="Rectangle: Rounded Corners 21">
              <a:extLst>
                <a:ext uri="{FF2B5EF4-FFF2-40B4-BE49-F238E27FC236}">
                  <a16:creationId xmlns:a16="http://schemas.microsoft.com/office/drawing/2014/main" id="{0A1B1F46-C0B3-7660-A6CF-75CE2167FFE3}"/>
                </a:ext>
                <a:ext uri="{C183D7F6-B498-43B3-948B-1728B52AA6E4}">
                  <adec:decorative xmlns:adec="http://schemas.microsoft.com/office/drawing/2017/decorative" val="1"/>
                </a:ext>
              </a:extLst>
            </p:cNvPr>
            <p:cNvSpPr/>
            <p:nvPr/>
          </p:nvSpPr>
          <p:spPr>
            <a:xfrm>
              <a:off x="3387401" y="341882"/>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3" name="Rectangle: Rounded Corners 22">
              <a:extLst>
                <a:ext uri="{FF2B5EF4-FFF2-40B4-BE49-F238E27FC236}">
                  <a16:creationId xmlns:a16="http://schemas.microsoft.com/office/drawing/2014/main" id="{5CA8EB54-C502-E0CA-83BB-CDEED8C59DF7}"/>
                </a:ext>
                <a:ext uri="{C183D7F6-B498-43B3-948B-1728B52AA6E4}">
                  <adec:decorative xmlns:adec="http://schemas.microsoft.com/office/drawing/2017/decorative" val="1"/>
                </a:ext>
              </a:extLst>
            </p:cNvPr>
            <p:cNvSpPr/>
            <p:nvPr/>
          </p:nvSpPr>
          <p:spPr>
            <a:xfrm>
              <a:off x="5166362" y="341882"/>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4" name="Rectangle: Rounded Corners 23">
              <a:extLst>
                <a:ext uri="{FF2B5EF4-FFF2-40B4-BE49-F238E27FC236}">
                  <a16:creationId xmlns:a16="http://schemas.microsoft.com/office/drawing/2014/main" id="{793146D1-257C-495E-976C-E5CF167520FD}"/>
                </a:ext>
                <a:ext uri="{C183D7F6-B498-43B3-948B-1728B52AA6E4}">
                  <adec:decorative xmlns:adec="http://schemas.microsoft.com/office/drawing/2017/decorative" val="1"/>
                </a:ext>
              </a:extLst>
            </p:cNvPr>
            <p:cNvSpPr/>
            <p:nvPr/>
          </p:nvSpPr>
          <p:spPr>
            <a:xfrm>
              <a:off x="5166362" y="1867029"/>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25" name="Rectangle: Rounded Corners 24">
              <a:extLst>
                <a:ext uri="{FF2B5EF4-FFF2-40B4-BE49-F238E27FC236}">
                  <a16:creationId xmlns:a16="http://schemas.microsoft.com/office/drawing/2014/main" id="{F9E11991-38CE-8B2E-1EF8-D87DC0F3FE94}"/>
                </a:ext>
                <a:ext uri="{C183D7F6-B498-43B3-948B-1728B52AA6E4}">
                  <adec:decorative xmlns:adec="http://schemas.microsoft.com/office/drawing/2017/decorative" val="1"/>
                </a:ext>
              </a:extLst>
            </p:cNvPr>
            <p:cNvSpPr/>
            <p:nvPr/>
          </p:nvSpPr>
          <p:spPr>
            <a:xfrm>
              <a:off x="6945324" y="1844512"/>
              <a:ext cx="1682496" cy="1388852"/>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26" name="Left Brace 25">
              <a:extLst>
                <a:ext uri="{FF2B5EF4-FFF2-40B4-BE49-F238E27FC236}">
                  <a16:creationId xmlns:a16="http://schemas.microsoft.com/office/drawing/2014/main" id="{947DD868-8378-8609-CC7B-16CC03275CE5}"/>
                </a:ext>
                <a:ext uri="{C183D7F6-B498-43B3-948B-1728B52AA6E4}">
                  <adec:decorative xmlns:adec="http://schemas.microsoft.com/office/drawing/2017/decorative" val="1"/>
                </a:ext>
              </a:extLst>
            </p:cNvPr>
            <p:cNvSpPr/>
            <p:nvPr/>
          </p:nvSpPr>
          <p:spPr>
            <a:xfrm>
              <a:off x="2198854" y="362965"/>
              <a:ext cx="690114" cy="6122630"/>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27" name="Rectangle: Rounded Corners 26">
              <a:extLst>
                <a:ext uri="{FF2B5EF4-FFF2-40B4-BE49-F238E27FC236}">
                  <a16:creationId xmlns:a16="http://schemas.microsoft.com/office/drawing/2014/main" id="{89E0543D-B2C4-257B-6B46-2B387CB1BDAF}"/>
                </a:ext>
                <a:ext uri="{C183D7F6-B498-43B3-948B-1728B52AA6E4}">
                  <adec:decorative xmlns:adec="http://schemas.microsoft.com/office/drawing/2017/decorative" val="1"/>
                </a:ext>
              </a:extLst>
            </p:cNvPr>
            <p:cNvSpPr/>
            <p:nvPr/>
          </p:nvSpPr>
          <p:spPr>
            <a:xfrm>
              <a:off x="6945324" y="3312252"/>
              <a:ext cx="1682496" cy="1389888"/>
            </a:xfrm>
            <a:prstGeom prst="roundRect">
              <a:avLst/>
            </a:prstGeom>
            <a:noFill/>
            <a:ln w="19050" cap="flat" cmpd="sng" algn="ctr">
              <a:solidFill>
                <a:srgbClr val="156082">
                  <a:shade val="1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28" name="Right Brace 27">
              <a:extLst>
                <a:ext uri="{FF2B5EF4-FFF2-40B4-BE49-F238E27FC236}">
                  <a16:creationId xmlns:a16="http://schemas.microsoft.com/office/drawing/2014/main" id="{A9ACFB4D-E314-8DB6-535F-4B9755D4210D}"/>
                </a:ext>
                <a:ext uri="{C183D7F6-B498-43B3-948B-1728B52AA6E4}">
                  <adec:decorative xmlns:adec="http://schemas.microsoft.com/office/drawing/2017/decorative" val="1"/>
                </a:ext>
              </a:extLst>
            </p:cNvPr>
            <p:cNvSpPr/>
            <p:nvPr/>
          </p:nvSpPr>
          <p:spPr>
            <a:xfrm>
              <a:off x="9126253" y="1859516"/>
              <a:ext cx="1031965" cy="4626079"/>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57C35969-4853-994E-02E9-5E901DB70FB5}"/>
                </a:ext>
                <a:ext uri="{C183D7F6-B498-43B3-948B-1728B52AA6E4}">
                  <adec:decorative xmlns:adec="http://schemas.microsoft.com/office/drawing/2017/decorative" val="1"/>
                </a:ext>
              </a:extLst>
            </p:cNvPr>
            <p:cNvSpPr txBox="1"/>
            <p:nvPr/>
          </p:nvSpPr>
          <p:spPr>
            <a:xfrm>
              <a:off x="10158218" y="3480057"/>
              <a:ext cx="20337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ptos" panose="02110004020202020204"/>
                  <a:ea typeface="+mn-ea"/>
                  <a:cs typeface="+mn-cs"/>
                </a:rPr>
                <a:t>Case Notification MDN</a:t>
              </a:r>
            </a:p>
          </p:txBody>
        </p:sp>
        <p:sp>
          <p:nvSpPr>
            <p:cNvPr id="32" name="TextBox 31">
              <a:extLst>
                <a:ext uri="{FF2B5EF4-FFF2-40B4-BE49-F238E27FC236}">
                  <a16:creationId xmlns:a16="http://schemas.microsoft.com/office/drawing/2014/main" id="{80C5C447-D158-F1E5-C966-5B56DAA774CE}"/>
                </a:ext>
                <a:ext uri="{C183D7F6-B498-43B3-948B-1728B52AA6E4}">
                  <adec:decorative xmlns:adec="http://schemas.microsoft.com/office/drawing/2017/decorative" val="1"/>
                </a:ext>
              </a:extLst>
            </p:cNvPr>
            <p:cNvSpPr txBox="1"/>
            <p:nvPr/>
          </p:nvSpPr>
          <p:spPr>
            <a:xfrm>
              <a:off x="194229" y="3162670"/>
              <a:ext cx="18685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Aptos" panose="02110004020202020204"/>
                  <a:ea typeface="+mn-ea"/>
                  <a:cs typeface="+mn-cs"/>
                </a:rPr>
                <a:t>Generic</a:t>
              </a:r>
              <a:r>
                <a:rPr kumimoji="0" lang="en-US" sz="2800" b="1" i="0" u="none" strike="noStrike" kern="1200" cap="none" spc="0" normalizeH="0" baseline="0" noProof="0" dirty="0">
                  <a:ln>
                    <a:noFill/>
                  </a:ln>
                  <a:solidFill>
                    <a:srgbClr val="000000"/>
                  </a:solidFill>
                  <a:effectLst/>
                  <a:uLnTx/>
                  <a:uFillTx/>
                  <a:latin typeface="Aptos" panose="02110004020202020204"/>
                  <a:ea typeface="+mn-ea"/>
                  <a:cs typeface="+mn-cs"/>
                </a:rPr>
                <a:t> </a:t>
              </a:r>
              <a:r>
                <a:rPr kumimoji="0" lang="en-US" sz="2800" i="0" u="none" strike="noStrike" kern="1200" cap="none" spc="0" normalizeH="0" baseline="0" noProof="0" dirty="0">
                  <a:ln>
                    <a:noFill/>
                  </a:ln>
                  <a:solidFill>
                    <a:srgbClr val="000000"/>
                  </a:solidFill>
                  <a:effectLst/>
                  <a:uLnTx/>
                  <a:uFillTx/>
                  <a:latin typeface="Aptos" panose="02110004020202020204"/>
                  <a:ea typeface="+mn-ea"/>
                  <a:cs typeface="+mn-cs"/>
                </a:rPr>
                <a:t>v3</a:t>
              </a:r>
              <a:endParaRPr kumimoji="0" lang="en-US" sz="1800"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3" name="Rectangle: Rounded Corners 2">
              <a:extLst>
                <a:ext uri="{FF2B5EF4-FFF2-40B4-BE49-F238E27FC236}">
                  <a16:creationId xmlns:a16="http://schemas.microsoft.com/office/drawing/2014/main" id="{88D683CA-38B7-083A-6770-445231A57BC4}"/>
                </a:ext>
                <a:ext uri="{C183D7F6-B498-43B3-948B-1728B52AA6E4}">
                  <adec:decorative xmlns:adec="http://schemas.microsoft.com/office/drawing/2017/decorative" val="1"/>
                </a:ext>
              </a:extLst>
            </p:cNvPr>
            <p:cNvSpPr/>
            <p:nvPr/>
          </p:nvSpPr>
          <p:spPr>
            <a:xfrm>
              <a:off x="3061855" y="1730734"/>
              <a:ext cx="6276109" cy="5035825"/>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10">
            <a:extLst>
              <a:ext uri="{FF2B5EF4-FFF2-40B4-BE49-F238E27FC236}">
                <a16:creationId xmlns:a16="http://schemas.microsoft.com/office/drawing/2014/main" id="{B77FFE91-9EBA-72EB-E6FC-0F63C4892FA7}"/>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39</a:t>
            </a:fld>
            <a:endParaRPr lang="en-US" dirty="0"/>
          </a:p>
        </p:txBody>
      </p:sp>
      <p:sp>
        <p:nvSpPr>
          <p:cNvPr id="2" name="Title 1">
            <a:extLst>
              <a:ext uri="{FF2B5EF4-FFF2-40B4-BE49-F238E27FC236}">
                <a16:creationId xmlns:a16="http://schemas.microsoft.com/office/drawing/2014/main" id="{E21768F3-EDD4-8293-1A67-2EA274FE86C7}"/>
              </a:ext>
              <a:ext uri="{C183D7F6-B498-43B3-948B-1728B52AA6E4}">
                <adec:decorative xmlns:adec="http://schemas.microsoft.com/office/drawing/2017/decorative" val="1"/>
              </a:ext>
            </a:extLst>
          </p:cNvPr>
          <p:cNvSpPr>
            <a:spLocks noGrp="1"/>
          </p:cNvSpPr>
          <p:nvPr>
            <p:ph type="title"/>
          </p:nvPr>
        </p:nvSpPr>
        <p:spPr>
          <a:xfrm>
            <a:off x="609600" y="-1143000"/>
            <a:ext cx="10972800" cy="1143000"/>
          </a:xfrm>
        </p:spPr>
        <p:txBody>
          <a:bodyPr anchor="b" anchorCtr="0"/>
          <a:lstStyle/>
          <a:p>
            <a:r>
              <a:rPr lang="en-US" dirty="0"/>
              <a:t>Generic v3</a:t>
            </a:r>
          </a:p>
        </p:txBody>
      </p:sp>
      <p:sp>
        <p:nvSpPr>
          <p:cNvPr id="7" name="TextBox 6">
            <a:extLst>
              <a:ext uri="{FF2B5EF4-FFF2-40B4-BE49-F238E27FC236}">
                <a16:creationId xmlns:a16="http://schemas.microsoft.com/office/drawing/2014/main" id="{F8230B14-75BC-2AFA-2A1D-B48E55F4A87E}"/>
              </a:ext>
            </a:extLst>
          </p:cNvPr>
          <p:cNvSpPr txBox="1"/>
          <p:nvPr/>
        </p:nvSpPr>
        <p:spPr>
          <a:xfrm>
            <a:off x="9698838" y="5237171"/>
            <a:ext cx="5377341" cy="1077218"/>
          </a:xfrm>
          <a:prstGeom prst="rect">
            <a:avLst/>
          </a:prstGeom>
          <a:noFill/>
        </p:spPr>
        <p:txBody>
          <a:bodyPr wrap="square">
            <a:spAutoFit/>
          </a:bodyPr>
          <a:lstStyle/>
          <a:p>
            <a:endParaRPr lang="en-US" sz="2800" i="1" dirty="0">
              <a:solidFill>
                <a:srgbClr val="000000"/>
              </a:solidFill>
              <a:latin typeface="Aptos"/>
              <a:ea typeface="Calibri"/>
              <a:cs typeface="Calibri"/>
            </a:endParaRPr>
          </a:p>
          <a:p>
            <a:endParaRPr lang="en-US" sz="1200" i="1" dirty="0">
              <a:solidFill>
                <a:srgbClr val="000000"/>
              </a:solidFill>
              <a:latin typeface="Aptos"/>
              <a:ea typeface="Calibri"/>
              <a:cs typeface="Calibri"/>
              <a:hlinkClick r:id="rId3" action="ppaction://hlinksldjump"/>
            </a:endParaRPr>
          </a:p>
          <a:p>
            <a:r>
              <a:rPr lang="en-US" sz="1200" i="1" dirty="0">
                <a:solidFill>
                  <a:srgbClr val="000000"/>
                </a:solidFill>
                <a:latin typeface="Aptos"/>
                <a:ea typeface="Calibri"/>
                <a:cs typeface="Calibri"/>
                <a:hlinkClick r:id="rId4" action="ppaction://hlinksldjump"/>
              </a:rPr>
              <a:t>Section 508 alternative text version </a:t>
            </a:r>
          </a:p>
          <a:p>
            <a:r>
              <a:rPr lang="en-US" sz="1200" i="1" dirty="0">
                <a:solidFill>
                  <a:srgbClr val="000000"/>
                </a:solidFill>
                <a:latin typeface="Aptos"/>
                <a:ea typeface="Calibri"/>
                <a:cs typeface="Calibri"/>
                <a:hlinkClick r:id="rId4" action="ppaction://hlinksldjump"/>
              </a:rPr>
              <a:t>available on slide 62</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41125895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762736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AD1FE7-5F06-EB6D-870B-C3B648539216}"/>
              </a:ext>
              <a:ext uri="{C183D7F6-B498-43B3-948B-1728B52AA6E4}">
                <adec:decorative xmlns:adec="http://schemas.microsoft.com/office/drawing/2017/decorative" val="1"/>
              </a:ext>
            </a:extLst>
          </p:cNvPr>
          <p:cNvGrpSpPr/>
          <p:nvPr/>
        </p:nvGrpSpPr>
        <p:grpSpPr>
          <a:xfrm>
            <a:off x="1101663" y="2270939"/>
            <a:ext cx="4591770" cy="2245360"/>
            <a:chOff x="1101663" y="2270939"/>
            <a:chExt cx="4591770" cy="2245360"/>
          </a:xfrm>
        </p:grpSpPr>
        <p:sp>
          <p:nvSpPr>
            <p:cNvPr id="6" name="Rectangle: Rounded Corners 5">
              <a:extLst>
                <a:ext uri="{FF2B5EF4-FFF2-40B4-BE49-F238E27FC236}">
                  <a16:creationId xmlns:a16="http://schemas.microsoft.com/office/drawing/2014/main" id="{276EBFE1-F2F3-3682-C20D-4CAAA4594E22}"/>
                </a:ext>
                <a:ext uri="{C183D7F6-B498-43B3-948B-1728B52AA6E4}">
                  <adec:decorative xmlns:adec="http://schemas.microsoft.com/office/drawing/2017/decorative" val="1"/>
                </a:ext>
              </a:extLst>
            </p:cNvPr>
            <p:cNvSpPr/>
            <p:nvPr/>
          </p:nvSpPr>
          <p:spPr>
            <a:xfrm>
              <a:off x="1101663" y="2325661"/>
              <a:ext cx="3096883" cy="1984076"/>
            </a:xfrm>
            <a:prstGeom prst="roundRect">
              <a:avLst/>
            </a:prstGeom>
            <a:solidFill>
              <a:srgbClr val="A6CAEC"/>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p:txBody>
        </p:sp>
        <p:sp>
          <p:nvSpPr>
            <p:cNvPr id="7" name="Left Brace 6">
              <a:extLst>
                <a:ext uri="{FF2B5EF4-FFF2-40B4-BE49-F238E27FC236}">
                  <a16:creationId xmlns:a16="http://schemas.microsoft.com/office/drawing/2014/main" id="{73F84398-D01E-F686-379E-0A79D0D683FC}"/>
                </a:ext>
                <a:ext uri="{C183D7F6-B498-43B3-948B-1728B52AA6E4}">
                  <adec:decorative xmlns:adec="http://schemas.microsoft.com/office/drawing/2017/decorative" val="1"/>
                </a:ext>
              </a:extLst>
            </p:cNvPr>
            <p:cNvSpPr/>
            <p:nvPr/>
          </p:nvSpPr>
          <p:spPr>
            <a:xfrm>
              <a:off x="4718648" y="2270939"/>
              <a:ext cx="974785" cy="22453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aphicFrame>
        <p:nvGraphicFramePr>
          <p:cNvPr id="5" name="Table 4">
            <a:extLst>
              <a:ext uri="{FF2B5EF4-FFF2-40B4-BE49-F238E27FC236}">
                <a16:creationId xmlns:a16="http://schemas.microsoft.com/office/drawing/2014/main" id="{67A089FE-C2B9-94BD-EFFD-24F3BF7D358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4818263"/>
              </p:ext>
            </p:extLst>
          </p:nvPr>
        </p:nvGraphicFramePr>
        <p:xfrm>
          <a:off x="6096000" y="2028825"/>
          <a:ext cx="3484729" cy="2489200"/>
        </p:xfrm>
        <a:graphic>
          <a:graphicData uri="http://schemas.openxmlformats.org/drawingml/2006/table">
            <a:tbl>
              <a:tblPr firstRow="1"/>
              <a:tblGrid>
                <a:gridCol w="3484729">
                  <a:extLst>
                    <a:ext uri="{9D8B030D-6E8A-4147-A177-3AD203B41FA5}">
                      <a16:colId xmlns:a16="http://schemas.microsoft.com/office/drawing/2014/main" val="184003135"/>
                    </a:ext>
                  </a:extLst>
                </a:gridCol>
              </a:tblGrid>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 ID/Case ID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687875"/>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Demographics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544332"/>
                  </a:ext>
                </a:extLst>
              </a:tr>
              <a:tr h="228914">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Address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8538901"/>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Counting Date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804334"/>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 Code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818270"/>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Status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77215"/>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Hospitalization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168436"/>
                  </a:ext>
                </a:extLst>
              </a:tr>
              <a:tr h="280670">
                <a:tc>
                  <a:txBody>
                    <a:bodyPr/>
                    <a:lstStyle/>
                    <a:p>
                      <a:pPr algn="l" fontAlgn="b">
                        <a:buNone/>
                      </a:pPr>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Indicator of Signs or Symptoms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2602876"/>
                  </a:ext>
                </a:extLst>
              </a:tr>
            </a:tbl>
          </a:graphicData>
        </a:graphic>
      </p:graphicFrame>
      <p:sp>
        <p:nvSpPr>
          <p:cNvPr id="2" name="Title 3">
            <a:extLst>
              <a:ext uri="{FF2B5EF4-FFF2-40B4-BE49-F238E27FC236}">
                <a16:creationId xmlns:a16="http://schemas.microsoft.com/office/drawing/2014/main" id="{3D55FB8A-E741-C462-064D-A879C600CC40}"/>
              </a:ext>
              <a:ext uri="{C183D7F6-B498-43B3-948B-1728B52AA6E4}">
                <adec:decorative xmlns:adec="http://schemas.microsoft.com/office/drawing/2017/decorative" val="1"/>
              </a:ext>
            </a:extLst>
          </p:cNvPr>
          <p:cNvSpPr>
            <a:spLocks noGrp="1"/>
          </p:cNvSpPr>
          <p:nvPr>
            <p:ph type="title"/>
          </p:nvPr>
        </p:nvSpPr>
        <p:spPr>
          <a:xfrm>
            <a:off x="911352" y="128335"/>
            <a:ext cx="10098024" cy="1133538"/>
          </a:xfrm>
        </p:spPr>
        <p:txBody>
          <a:bodyPr lIns="91440" tIns="45720" rIns="91440" bIns="45720" anchor="ctr" anchorCtr="0"/>
          <a:lstStyle/>
          <a:p>
            <a:r>
              <a:rPr lang="en-US" sz="3700" dirty="0">
                <a:latin typeface="Calibri"/>
                <a:ea typeface="Calibri"/>
                <a:cs typeface="Calibri"/>
              </a:rPr>
              <a:t>Example Data Elements: Base Generic v3 Block</a:t>
            </a:r>
          </a:p>
        </p:txBody>
      </p:sp>
      <p:sp>
        <p:nvSpPr>
          <p:cNvPr id="3" name="Slide Number Placeholder 10">
            <a:extLst>
              <a:ext uri="{FF2B5EF4-FFF2-40B4-BE49-F238E27FC236}">
                <a16:creationId xmlns:a16="http://schemas.microsoft.com/office/drawing/2014/main" id="{5D9B0E66-41AA-3A17-9537-5E3CF9784FB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40</a:t>
            </a:fld>
            <a:endParaRPr lang="en-US" dirty="0"/>
          </a:p>
        </p:txBody>
      </p:sp>
    </p:spTree>
    <p:extLst>
      <p:ext uri="{BB962C8B-B14F-4D97-AF65-F5344CB8AC3E}">
        <p14:creationId xmlns:p14="http://schemas.microsoft.com/office/powerpoint/2010/main" val="3702760014"/>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6BD3C-599D-3597-B1AF-B5679071757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9D0393D-8831-5EE2-EEBD-582C70448777}"/>
              </a:ext>
              <a:ext uri="{C183D7F6-B498-43B3-948B-1728B52AA6E4}">
                <adec:decorative xmlns:adec="http://schemas.microsoft.com/office/drawing/2017/decorative" val="1"/>
              </a:ext>
            </a:extLst>
          </p:cNvPr>
          <p:cNvGrpSpPr/>
          <p:nvPr/>
        </p:nvGrpSpPr>
        <p:grpSpPr>
          <a:xfrm>
            <a:off x="1014232" y="2492199"/>
            <a:ext cx="3425398" cy="1900195"/>
            <a:chOff x="1014232" y="2492199"/>
            <a:chExt cx="3425398" cy="1900195"/>
          </a:xfrm>
        </p:grpSpPr>
        <p:sp>
          <p:nvSpPr>
            <p:cNvPr id="8" name="Rectangle: Rounded Corners 7" descr="Exposures is one of the nine blocks in generic v3. It contains exposure, exposure indicator, first date of exposure, and last date of exposure. ">
              <a:extLst>
                <a:ext uri="{FF2B5EF4-FFF2-40B4-BE49-F238E27FC236}">
                  <a16:creationId xmlns:a16="http://schemas.microsoft.com/office/drawing/2014/main" id="{53539A45-716E-B3BD-99D2-4609E865C0C7}"/>
                </a:ext>
                <a:ext uri="{C183D7F6-B498-43B3-948B-1728B52AA6E4}">
                  <adec:decorative xmlns:adec="http://schemas.microsoft.com/office/drawing/2017/decorative" val="0"/>
                </a:ext>
              </a:extLst>
            </p:cNvPr>
            <p:cNvSpPr/>
            <p:nvPr/>
          </p:nvSpPr>
          <p:spPr>
            <a:xfrm>
              <a:off x="1014232" y="2492199"/>
              <a:ext cx="2420794" cy="1900195"/>
            </a:xfrm>
            <a:prstGeom prst="roundRect">
              <a:avLst/>
            </a:prstGeom>
            <a:solidFill>
              <a:schemeClr val="bg1"/>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10" name="Left Brace 9">
              <a:extLst>
                <a:ext uri="{FF2B5EF4-FFF2-40B4-BE49-F238E27FC236}">
                  <a16:creationId xmlns:a16="http://schemas.microsoft.com/office/drawing/2014/main" id="{C7277139-212E-6293-BD8F-123A1FF5D3E6}"/>
                </a:ext>
                <a:ext uri="{C183D7F6-B498-43B3-948B-1728B52AA6E4}">
                  <adec:decorative xmlns:adec="http://schemas.microsoft.com/office/drawing/2017/decorative" val="1"/>
                </a:ext>
              </a:extLst>
            </p:cNvPr>
            <p:cNvSpPr/>
            <p:nvPr/>
          </p:nvSpPr>
          <p:spPr>
            <a:xfrm>
              <a:off x="3663251" y="2660908"/>
              <a:ext cx="776379" cy="1552754"/>
            </a:xfrm>
            <a:prstGeom prst="leftBrace">
              <a:avLst>
                <a:gd name="adj1" fmla="val 11666"/>
                <a:gd name="adj2" fmla="val 50000"/>
              </a:avLst>
            </a:prstGeom>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grpSp>
      <p:graphicFrame>
        <p:nvGraphicFramePr>
          <p:cNvPr id="6" name="Table 5">
            <a:extLst>
              <a:ext uri="{FF2B5EF4-FFF2-40B4-BE49-F238E27FC236}">
                <a16:creationId xmlns:a16="http://schemas.microsoft.com/office/drawing/2014/main" id="{5DAA59CF-4CDC-AF96-DA10-59949A1153F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4607520"/>
              </p:ext>
            </p:extLst>
          </p:nvPr>
        </p:nvGraphicFramePr>
        <p:xfrm>
          <a:off x="4838969" y="2776885"/>
          <a:ext cx="2438400" cy="1320800"/>
        </p:xfrm>
        <a:graphic>
          <a:graphicData uri="http://schemas.openxmlformats.org/drawingml/2006/table">
            <a:tbl>
              <a:tblPr firstRow="1"/>
              <a:tblGrid>
                <a:gridCol w="2438400">
                  <a:extLst>
                    <a:ext uri="{9D8B030D-6E8A-4147-A177-3AD203B41FA5}">
                      <a16:colId xmlns:a16="http://schemas.microsoft.com/office/drawing/2014/main" val="2453718818"/>
                    </a:ext>
                  </a:extLst>
                </a:gridCol>
              </a:tblGrid>
              <a:tr h="330200">
                <a:tc>
                  <a:txBody>
                    <a:bodyPr/>
                    <a:lstStyle/>
                    <a:p>
                      <a:pPr algn="l" rtl="0" fontAlgn="t">
                        <a:buNone/>
                      </a:pPr>
                      <a:r>
                        <a:rPr lang="en-US" sz="2000" b="0" i="0" u="none" strike="noStrike" dirty="0">
                          <a:solidFill>
                            <a:srgbClr val="2D0000"/>
                          </a:solidFill>
                          <a:effectLst/>
                          <a:latin typeface="Calibri" panose="020F0502020204030204" pitchFamily="34" charset="0"/>
                        </a:rPr>
                        <a:t>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876077"/>
                  </a:ext>
                </a:extLst>
              </a:tr>
              <a:tr h="330200">
                <a:tc>
                  <a:txBody>
                    <a:bodyPr/>
                    <a:lstStyle/>
                    <a:p>
                      <a:pPr algn="l" rtl="0" fontAlgn="t">
                        <a:buNone/>
                      </a:pPr>
                      <a:r>
                        <a:rPr lang="en-US" sz="2000" b="0" i="0" u="none" strike="noStrike" dirty="0">
                          <a:solidFill>
                            <a:srgbClr val="2D0000"/>
                          </a:solidFill>
                          <a:effectLst/>
                          <a:latin typeface="Calibri" panose="020F0502020204030204" pitchFamily="34" charset="0"/>
                        </a:rPr>
                        <a:t>Exposure Indicator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953763"/>
                  </a:ext>
                </a:extLst>
              </a:tr>
              <a:tr h="330200">
                <a:tc>
                  <a:txBody>
                    <a:bodyPr/>
                    <a:lstStyle/>
                    <a:p>
                      <a:pPr algn="l" rtl="0" fontAlgn="t">
                        <a:buNone/>
                      </a:pPr>
                      <a:r>
                        <a:rPr lang="en-US" sz="2000" b="0" i="0" u="none" strike="noStrike" dirty="0">
                          <a:solidFill>
                            <a:srgbClr val="2D0000"/>
                          </a:solidFill>
                          <a:effectLst/>
                          <a:latin typeface="Calibri" panose="020F0502020204030204" pitchFamily="34" charset="0"/>
                        </a:rPr>
                        <a:t>First Date of 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52030"/>
                  </a:ext>
                </a:extLst>
              </a:tr>
              <a:tr h="330200">
                <a:tc>
                  <a:txBody>
                    <a:bodyPr/>
                    <a:lstStyle/>
                    <a:p>
                      <a:pPr algn="l" fontAlgn="b">
                        <a:buNone/>
                      </a:pPr>
                      <a:r>
                        <a:rPr lang="en-US" sz="2000" b="0" i="0" u="none" strike="noStrike" dirty="0">
                          <a:solidFill>
                            <a:srgbClr val="2D0000"/>
                          </a:solidFill>
                          <a:effectLst/>
                          <a:latin typeface="Calibri" panose="020F0502020204030204" pitchFamily="34" charset="0"/>
                        </a:rPr>
                        <a:t>Last Date of Exposure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99588"/>
                  </a:ext>
                </a:extLst>
              </a:tr>
            </a:tbl>
          </a:graphicData>
        </a:graphic>
      </p:graphicFrame>
      <p:sp>
        <p:nvSpPr>
          <p:cNvPr id="2" name="Title 1">
            <a:extLst>
              <a:ext uri="{FF2B5EF4-FFF2-40B4-BE49-F238E27FC236}">
                <a16:creationId xmlns:a16="http://schemas.microsoft.com/office/drawing/2014/main" id="{5646124C-F023-D5F1-5CBE-ADAFAB65946F}"/>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Example Data Elements: Exposures Block </a:t>
            </a:r>
          </a:p>
        </p:txBody>
      </p:sp>
      <p:sp>
        <p:nvSpPr>
          <p:cNvPr id="3" name="Slide Number Placeholder 10">
            <a:extLst>
              <a:ext uri="{FF2B5EF4-FFF2-40B4-BE49-F238E27FC236}">
                <a16:creationId xmlns:a16="http://schemas.microsoft.com/office/drawing/2014/main" id="{952C8D9C-479D-EA31-1C57-3C752809627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41</a:t>
            </a:fld>
            <a:endParaRPr lang="en-US" dirty="0"/>
          </a:p>
        </p:txBody>
      </p:sp>
    </p:spTree>
    <p:extLst>
      <p:ext uri="{BB962C8B-B14F-4D97-AF65-F5344CB8AC3E}">
        <p14:creationId xmlns:p14="http://schemas.microsoft.com/office/powerpoint/2010/main" val="2980452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8AC6-E715-ACB4-A7CF-E7D9FF98F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971CF-68D5-974E-D25A-9F43EEAF75A5}"/>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Data Collection is Driven by Priorities, Which Can Vary by Condition and by Routine/Response Use</a:t>
            </a:r>
          </a:p>
        </p:txBody>
      </p:sp>
      <p:sp>
        <p:nvSpPr>
          <p:cNvPr id="3" name="Text Placeholder 2">
            <a:extLst>
              <a:ext uri="{FF2B5EF4-FFF2-40B4-BE49-F238E27FC236}">
                <a16:creationId xmlns:a16="http://schemas.microsoft.com/office/drawing/2014/main" id="{96C9EDD4-5458-4769-181E-B215726EAEBF}"/>
              </a:ext>
            </a:extLst>
          </p:cNvPr>
          <p:cNvSpPr>
            <a:spLocks noGrp="1"/>
          </p:cNvSpPr>
          <p:nvPr>
            <p:ph type="body" sz="quarter" idx="10"/>
          </p:nvPr>
        </p:nvSpPr>
        <p:spPr/>
        <p:txBody>
          <a:bodyPr/>
          <a:lstStyle/>
          <a:p>
            <a:pPr marL="304165" indent="-304165"/>
            <a:r>
              <a:rPr lang="en-US" sz="2670" b="0" dirty="0">
                <a:latin typeface="Calibri"/>
                <a:ea typeface="Calibri"/>
                <a:cs typeface="Calibri"/>
              </a:rPr>
              <a:t>Base Generic v3 block is always requested for all conditions</a:t>
            </a:r>
            <a:endParaRPr lang="en-US" sz="2670" dirty="0">
              <a:latin typeface="Calibri"/>
              <a:ea typeface="Calibri"/>
              <a:cs typeface="Calibri"/>
            </a:endParaRPr>
          </a:p>
          <a:p>
            <a:pPr marL="304165" indent="-304165"/>
            <a:endParaRPr lang="en-US" sz="2670" b="0" dirty="0">
              <a:ea typeface="Calibri" panose="020F0502020204030204" pitchFamily="34" charset="0"/>
              <a:cs typeface="Calibri" panose="020F0502020204030204" pitchFamily="34" charset="0"/>
            </a:endParaRPr>
          </a:p>
          <a:p>
            <a:pPr marL="304165" indent="-304165"/>
            <a:r>
              <a:rPr lang="en-US" sz="2670" b="0" dirty="0">
                <a:latin typeface="Calibri"/>
                <a:ea typeface="Calibri"/>
                <a:cs typeface="Calibri"/>
              </a:rPr>
              <a:t>In a response, it is expected that, at a minimum, all MDN data elements are reported, regardless of condition</a:t>
            </a:r>
          </a:p>
          <a:p>
            <a:pPr marL="608965" lvl="1" indent="-226060"/>
            <a:endParaRPr lang="en-US" sz="2670" dirty="0">
              <a:ea typeface="Calibri" panose="020F0502020204030204" pitchFamily="34" charset="0"/>
              <a:cs typeface="Calibri" panose="020F0502020204030204" pitchFamily="34" charset="0"/>
            </a:endParaRPr>
          </a:p>
          <a:p>
            <a:pPr marL="304165" indent="-304165"/>
            <a:r>
              <a:rPr lang="en-US" sz="2670" b="0" dirty="0">
                <a:latin typeface="Calibri"/>
                <a:ea typeface="Calibri"/>
                <a:cs typeface="Calibri"/>
              </a:rPr>
              <a:t>Outside of a response, data elements will be assigned a Priority Level </a:t>
            </a:r>
            <a:br>
              <a:rPr lang="en-US" sz="2670" b="0" dirty="0">
                <a:latin typeface="Calibri"/>
                <a:ea typeface="Calibri"/>
                <a:cs typeface="Calibri"/>
              </a:rPr>
            </a:br>
            <a:r>
              <a:rPr lang="en-US" sz="2670" b="0" dirty="0">
                <a:latin typeface="Calibri"/>
                <a:ea typeface="Calibri"/>
                <a:cs typeface="Calibri"/>
              </a:rPr>
              <a:t>(1-3, or not used) to guide reporting</a:t>
            </a:r>
          </a:p>
          <a:p>
            <a:pPr marL="0" indent="0">
              <a:buNone/>
            </a:pPr>
            <a:endParaRPr lang="en-US"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D8642D23-B9A0-345B-D974-6C58E9115A4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42</a:t>
            </a:fld>
            <a:endParaRPr lang="en-US" dirty="0"/>
          </a:p>
        </p:txBody>
      </p:sp>
    </p:spTree>
    <p:extLst>
      <p:ext uri="{BB962C8B-B14F-4D97-AF65-F5344CB8AC3E}">
        <p14:creationId xmlns:p14="http://schemas.microsoft.com/office/powerpoint/2010/main" val="101057735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8CBA-0F4C-ED51-ED81-8ECCD24695B7}"/>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E2E0613-CFF8-80D4-8971-952E49D687B6}"/>
              </a:ext>
              <a:ext uri="{C183D7F6-B498-43B3-948B-1728B52AA6E4}">
                <adec:decorative xmlns:adec="http://schemas.microsoft.com/office/drawing/2017/decorative" val="1"/>
              </a:ext>
            </a:extLst>
          </p:cNvPr>
          <p:cNvSpPr/>
          <p:nvPr/>
        </p:nvSpPr>
        <p:spPr>
          <a:xfrm>
            <a:off x="6954667" y="3733329"/>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11" name="Title 10">
            <a:extLst>
              <a:ext uri="{FF2B5EF4-FFF2-40B4-BE49-F238E27FC236}">
                <a16:creationId xmlns:a16="http://schemas.microsoft.com/office/drawing/2014/main" id="{F5C662DE-6F2E-EBD1-45E8-D87131483E4D}"/>
              </a:ext>
              <a:ext uri="{C183D7F6-B498-43B3-948B-1728B52AA6E4}">
                <adec:decorative xmlns:adec="http://schemas.microsoft.com/office/drawing/2017/decorative" val="1"/>
              </a:ext>
            </a:extLst>
          </p:cNvPr>
          <p:cNvSpPr txBox="1">
            <a:spLocks noGrp="1"/>
          </p:cNvSpPr>
          <p:nvPr>
            <p:ph type="title" idx="4294967295"/>
          </p:nvPr>
        </p:nvSpPr>
        <p:spPr>
          <a:xfrm>
            <a:off x="122968" y="131381"/>
            <a:ext cx="2450611" cy="1815882"/>
          </a:xfrm>
          <a:prstGeom prst="rect">
            <a:avLst/>
          </a:prstGeom>
          <a:noFill/>
          <a:ln>
            <a:solidFill>
              <a:sysClr val="windowText" lastClr="00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ptos" panose="02110004020202020204"/>
                <a:ea typeface="+mn-ea"/>
                <a:cs typeface="+mn-cs"/>
              </a:rPr>
              <a:t>Example: </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Condition #1 in a </a:t>
            </a:r>
            <a:r>
              <a:rPr kumimoji="0" lang="en-US" sz="2800" b="1" i="1" u="sng" strike="noStrike" kern="0" cap="none" spc="0" normalizeH="0" baseline="0" noProof="0" dirty="0">
                <a:ln>
                  <a:noFill/>
                </a:ln>
                <a:solidFill>
                  <a:prstClr val="black"/>
                </a:solidFill>
                <a:effectLst/>
                <a:uLnTx/>
                <a:uFillTx/>
                <a:latin typeface="Aptos" panose="02110004020202020204"/>
                <a:ea typeface="+mn-ea"/>
                <a:cs typeface="+mn-cs"/>
              </a:rPr>
              <a:t>Routine</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 Scenario</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8" name="Group 7" descr="Screenshot of Generic v3 structure, with highlighting based on fictitious condition #1 in a routine scenario.">
            <a:extLst>
              <a:ext uri="{FF2B5EF4-FFF2-40B4-BE49-F238E27FC236}">
                <a16:creationId xmlns:a16="http://schemas.microsoft.com/office/drawing/2014/main" id="{AFA6F584-962A-36CB-2A0D-51E818BE2EEB}"/>
              </a:ext>
            </a:extLst>
          </p:cNvPr>
          <p:cNvGrpSpPr/>
          <p:nvPr/>
        </p:nvGrpSpPr>
        <p:grpSpPr>
          <a:xfrm>
            <a:off x="-1837" y="372405"/>
            <a:ext cx="12718038" cy="6412292"/>
            <a:chOff x="-1837" y="372405"/>
            <a:chExt cx="12718038" cy="6412292"/>
          </a:xfrm>
        </p:grpSpPr>
        <p:grpSp>
          <p:nvGrpSpPr>
            <p:cNvPr id="7" name="Group 6">
              <a:extLst>
                <a:ext uri="{FF2B5EF4-FFF2-40B4-BE49-F238E27FC236}">
                  <a16:creationId xmlns:a16="http://schemas.microsoft.com/office/drawing/2014/main" id="{A7FC2862-256B-E759-B1E3-409787F31270}"/>
                </a:ext>
              </a:extLst>
            </p:cNvPr>
            <p:cNvGrpSpPr/>
            <p:nvPr/>
          </p:nvGrpSpPr>
          <p:grpSpPr>
            <a:xfrm>
              <a:off x="474238" y="372405"/>
              <a:ext cx="12241963" cy="6274797"/>
              <a:chOff x="474238" y="372405"/>
              <a:chExt cx="12241963" cy="6274797"/>
            </a:xfrm>
          </p:grpSpPr>
          <p:sp>
            <p:nvSpPr>
              <p:cNvPr id="31" name="Left Brace 30">
                <a:extLst>
                  <a:ext uri="{FF2B5EF4-FFF2-40B4-BE49-F238E27FC236}">
                    <a16:creationId xmlns:a16="http://schemas.microsoft.com/office/drawing/2014/main" id="{C554E906-10AC-B942-B16B-FB0F31EE9134}"/>
                  </a:ext>
                  <a:ext uri="{C183D7F6-B498-43B3-948B-1728B52AA6E4}">
                    <adec:decorative xmlns:adec="http://schemas.microsoft.com/office/drawing/2017/decorative" val="1"/>
                  </a:ext>
                </a:extLst>
              </p:cNvPr>
              <p:cNvSpPr/>
              <p:nvPr/>
            </p:nvSpPr>
            <p:spPr>
              <a:xfrm>
                <a:off x="2396304" y="1076328"/>
                <a:ext cx="690114" cy="5408287"/>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69AFE91D-D976-AC50-A0EF-F3BAD1FDF4E6}"/>
                  </a:ext>
                  <a:ext uri="{C183D7F6-B498-43B3-948B-1728B52AA6E4}">
                    <adec:decorative xmlns:adec="http://schemas.microsoft.com/office/drawing/2017/decorative" val="1"/>
                  </a:ext>
                </a:extLst>
              </p:cNvPr>
              <p:cNvSpPr txBox="1"/>
              <p:nvPr/>
            </p:nvSpPr>
            <p:spPr>
              <a:xfrm>
                <a:off x="474238" y="3518861"/>
                <a:ext cx="1868599" cy="523220"/>
              </a:xfrm>
              <a:prstGeom prst="rect">
                <a:avLst/>
              </a:prstGeom>
              <a:noFill/>
            </p:spPr>
            <p:txBody>
              <a:bodyPr wrap="square" rtlCol="0">
                <a:spAutoFit/>
              </a:bodyPr>
              <a:lstStyle/>
              <a:p>
                <a:r>
                  <a:rPr lang="en-US" sz="2800" dirty="0">
                    <a:solidFill>
                      <a:prstClr val="black"/>
                    </a:solidFill>
                    <a:latin typeface="Aptos" panose="02110004020202020204"/>
                  </a:rPr>
                  <a:t>Generic v3</a:t>
                </a:r>
                <a:endParaRPr lang="en-US" dirty="0">
                  <a:solidFill>
                    <a:prstClr val="black"/>
                  </a:solidFill>
                  <a:latin typeface="Aptos" panose="02110004020202020204"/>
                </a:endParaRPr>
              </a:p>
            </p:txBody>
          </p:sp>
          <p:grpSp>
            <p:nvGrpSpPr>
              <p:cNvPr id="6" name="Group 5">
                <a:extLst>
                  <a:ext uri="{FF2B5EF4-FFF2-40B4-BE49-F238E27FC236}">
                    <a16:creationId xmlns:a16="http://schemas.microsoft.com/office/drawing/2014/main" id="{A88E3252-B372-7286-F9BF-19F2A7A4894E}"/>
                  </a:ext>
                </a:extLst>
              </p:cNvPr>
              <p:cNvGrpSpPr/>
              <p:nvPr/>
            </p:nvGrpSpPr>
            <p:grpSpPr>
              <a:xfrm>
                <a:off x="3277986" y="372405"/>
                <a:ext cx="9438215" cy="6274797"/>
                <a:chOff x="3277986" y="372405"/>
                <a:chExt cx="9438215" cy="6274797"/>
              </a:xfrm>
            </p:grpSpPr>
            <p:sp>
              <p:nvSpPr>
                <p:cNvPr id="17" name="Rectangle: Rounded Corners 16">
                  <a:extLst>
                    <a:ext uri="{FF2B5EF4-FFF2-40B4-BE49-F238E27FC236}">
                      <a16:creationId xmlns:a16="http://schemas.microsoft.com/office/drawing/2014/main" id="{625F7DE6-5986-B675-334A-5D400149230E}"/>
                    </a:ext>
                    <a:ext uri="{C183D7F6-B498-43B3-948B-1728B52AA6E4}">
                      <adec:decorative xmlns:adec="http://schemas.microsoft.com/office/drawing/2017/decorative" val="1"/>
                    </a:ext>
                  </a:extLst>
                </p:cNvPr>
                <p:cNvSpPr/>
                <p:nvPr/>
              </p:nvSpPr>
              <p:spPr>
                <a:xfrm>
                  <a:off x="3300691" y="373973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8" name="Rectangle: Rounded Corners 17">
                  <a:extLst>
                    <a:ext uri="{FF2B5EF4-FFF2-40B4-BE49-F238E27FC236}">
                      <a16:creationId xmlns:a16="http://schemas.microsoft.com/office/drawing/2014/main" id="{F7CEB221-960F-EED7-6FBF-1AC09B9C176D}"/>
                    </a:ext>
                    <a:ext uri="{C183D7F6-B498-43B3-948B-1728B52AA6E4}">
                      <adec:decorative xmlns:adec="http://schemas.microsoft.com/office/drawing/2017/decorative" val="1"/>
                    </a:ext>
                  </a:extLst>
                </p:cNvPr>
                <p:cNvSpPr/>
                <p:nvPr/>
              </p:nvSpPr>
              <p:spPr>
                <a:xfrm>
                  <a:off x="5127679" y="373973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sp>
              <p:nvSpPr>
                <p:cNvPr id="19" name="Rectangle: Rounded Corners 18">
                  <a:extLst>
                    <a:ext uri="{FF2B5EF4-FFF2-40B4-BE49-F238E27FC236}">
                      <a16:creationId xmlns:a16="http://schemas.microsoft.com/office/drawing/2014/main" id="{A7E8058D-C1D5-B3B2-EAAB-688B33B1F8B4}"/>
                    </a:ext>
                    <a:ext uri="{C183D7F6-B498-43B3-948B-1728B52AA6E4}">
                      <adec:decorative xmlns:adec="http://schemas.microsoft.com/office/drawing/2017/decorative" val="1"/>
                    </a:ext>
                  </a:extLst>
                </p:cNvPr>
                <p:cNvSpPr/>
                <p:nvPr/>
              </p:nvSpPr>
              <p:spPr>
                <a:xfrm>
                  <a:off x="3295882" y="227531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0" name="Rectangle: Rounded Corners 19">
                  <a:extLst>
                    <a:ext uri="{FF2B5EF4-FFF2-40B4-BE49-F238E27FC236}">
                      <a16:creationId xmlns:a16="http://schemas.microsoft.com/office/drawing/2014/main" id="{8503AFDF-A8D8-8CAF-FB83-34248AB49FE8}"/>
                    </a:ext>
                    <a:ext uri="{C183D7F6-B498-43B3-948B-1728B52AA6E4}">
                      <adec:decorative xmlns:adec="http://schemas.microsoft.com/office/drawing/2017/decorative" val="1"/>
                    </a:ext>
                  </a:extLst>
                </p:cNvPr>
                <p:cNvSpPr/>
                <p:nvPr/>
              </p:nvSpPr>
              <p:spPr>
                <a:xfrm>
                  <a:off x="6932342" y="79957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1" name="Rectangle: Rounded Corners 20">
                  <a:extLst>
                    <a:ext uri="{FF2B5EF4-FFF2-40B4-BE49-F238E27FC236}">
                      <a16:creationId xmlns:a16="http://schemas.microsoft.com/office/drawing/2014/main" id="{9600B227-F26C-FC35-B2B8-11CE8D22583E}"/>
                    </a:ext>
                    <a:ext uri="{C183D7F6-B498-43B3-948B-1728B52AA6E4}">
                      <adec:decorative xmlns:adec="http://schemas.microsoft.com/office/drawing/2017/decorative" val="1"/>
                    </a:ext>
                  </a:extLst>
                </p:cNvPr>
                <p:cNvSpPr/>
                <p:nvPr/>
              </p:nvSpPr>
              <p:spPr>
                <a:xfrm>
                  <a:off x="3277986" y="81089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2" name="Rectangle: Rounded Corners 21">
                  <a:extLst>
                    <a:ext uri="{FF2B5EF4-FFF2-40B4-BE49-F238E27FC236}">
                      <a16:creationId xmlns:a16="http://schemas.microsoft.com/office/drawing/2014/main" id="{F40B62A3-E780-2478-E8B3-9908F6BEF1C5}"/>
                    </a:ext>
                    <a:ext uri="{C183D7F6-B498-43B3-948B-1728B52AA6E4}">
                      <adec:decorative xmlns:adec="http://schemas.microsoft.com/office/drawing/2017/decorative" val="1"/>
                    </a:ext>
                  </a:extLst>
                </p:cNvPr>
                <p:cNvSpPr/>
                <p:nvPr/>
              </p:nvSpPr>
              <p:spPr>
                <a:xfrm>
                  <a:off x="5108502" y="798581"/>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3" name="Rectangle: Rounded Corners 22">
                  <a:extLst>
                    <a:ext uri="{FF2B5EF4-FFF2-40B4-BE49-F238E27FC236}">
                      <a16:creationId xmlns:a16="http://schemas.microsoft.com/office/drawing/2014/main" id="{756A8992-8481-8F72-657E-8ED7C069FE8E}"/>
                    </a:ext>
                    <a:ext uri="{C183D7F6-B498-43B3-948B-1728B52AA6E4}">
                      <adec:decorative xmlns:adec="http://schemas.microsoft.com/office/drawing/2017/decorative" val="1"/>
                    </a:ext>
                  </a:extLst>
                </p:cNvPr>
                <p:cNvSpPr/>
                <p:nvPr/>
              </p:nvSpPr>
              <p:spPr>
                <a:xfrm>
                  <a:off x="5118545" y="227531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24" name="Rectangle: Rounded Corners 23">
                  <a:extLst>
                    <a:ext uri="{FF2B5EF4-FFF2-40B4-BE49-F238E27FC236}">
                      <a16:creationId xmlns:a16="http://schemas.microsoft.com/office/drawing/2014/main" id="{593621D1-0B51-072C-2B08-F76AE413C485}"/>
                    </a:ext>
                    <a:ext uri="{C183D7F6-B498-43B3-948B-1728B52AA6E4}">
                      <adec:decorative xmlns:adec="http://schemas.microsoft.com/office/drawing/2017/decorative" val="1"/>
                    </a:ext>
                  </a:extLst>
                </p:cNvPr>
                <p:cNvSpPr/>
                <p:nvPr/>
              </p:nvSpPr>
              <p:spPr>
                <a:xfrm>
                  <a:off x="6945990" y="2275310"/>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30" name="Rectangle: Rounded Corners 29">
                  <a:extLst>
                    <a:ext uri="{FF2B5EF4-FFF2-40B4-BE49-F238E27FC236}">
                      <a16:creationId xmlns:a16="http://schemas.microsoft.com/office/drawing/2014/main" id="{0185BBFF-82AC-1D56-B630-61F63768CD3C}"/>
                    </a:ext>
                    <a:ext uri="{C183D7F6-B498-43B3-948B-1728B52AA6E4}">
                      <adec:decorative xmlns:adec="http://schemas.microsoft.com/office/drawing/2017/decorative" val="1"/>
                    </a:ext>
                  </a:extLst>
                </p:cNvPr>
                <p:cNvSpPr/>
                <p:nvPr/>
              </p:nvSpPr>
              <p:spPr>
                <a:xfrm>
                  <a:off x="3301242" y="5191348"/>
                  <a:ext cx="5290668"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prstClr val="black"/>
                      </a:solidFill>
                      <a:latin typeface="Aptos" panose="02110004020202020204"/>
                    </a:rPr>
                    <a:t>(Includes required data elements)</a:t>
                  </a:r>
                  <a:endPar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2" name="Right Brace 31">
                  <a:extLst>
                    <a:ext uri="{FF2B5EF4-FFF2-40B4-BE49-F238E27FC236}">
                      <a16:creationId xmlns:a16="http://schemas.microsoft.com/office/drawing/2014/main" id="{B6B0E825-9A4B-BCD6-36F4-7E479E899721}"/>
                    </a:ext>
                    <a:ext uri="{C183D7F6-B498-43B3-948B-1728B52AA6E4}">
                      <adec:decorative xmlns:adec="http://schemas.microsoft.com/office/drawing/2017/decorative" val="1"/>
                    </a:ext>
                  </a:extLst>
                </p:cNvPr>
                <p:cNvSpPr/>
                <p:nvPr/>
              </p:nvSpPr>
              <p:spPr>
                <a:xfrm>
                  <a:off x="8881270" y="2275310"/>
                  <a:ext cx="951651" cy="4210285"/>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E2044982-DD70-ED5A-B1ED-8E2D3A41C886}"/>
                    </a:ext>
                    <a:ext uri="{C183D7F6-B498-43B3-948B-1728B52AA6E4}">
                      <adec:decorative xmlns:adec="http://schemas.microsoft.com/office/drawing/2017/decorative" val="1"/>
                    </a:ext>
                  </a:extLst>
                </p:cNvPr>
                <p:cNvSpPr txBox="1"/>
                <p:nvPr/>
              </p:nvSpPr>
              <p:spPr>
                <a:xfrm>
                  <a:off x="9963989" y="3614044"/>
                  <a:ext cx="2033782" cy="1384995"/>
                </a:xfrm>
                <a:prstGeom prst="rect">
                  <a:avLst/>
                </a:prstGeom>
                <a:noFill/>
              </p:spPr>
              <p:txBody>
                <a:bodyPr wrap="square" rtlCol="0">
                  <a:spAutoFit/>
                </a:bodyPr>
                <a:lstStyle/>
                <a:p>
                  <a:r>
                    <a:rPr lang="en-US" sz="2800" dirty="0">
                      <a:solidFill>
                        <a:prstClr val="black"/>
                      </a:solidFill>
                      <a:latin typeface="Aptos" panose="02110004020202020204"/>
                    </a:rPr>
                    <a:t>Case Notification MDN</a:t>
                  </a:r>
                </a:p>
              </p:txBody>
            </p:sp>
            <p:sp>
              <p:nvSpPr>
                <p:cNvPr id="2" name="Slide Number Placeholder 10">
                  <a:extLst>
                    <a:ext uri="{FF2B5EF4-FFF2-40B4-BE49-F238E27FC236}">
                      <a16:creationId xmlns:a16="http://schemas.microsoft.com/office/drawing/2014/main" id="{10C68F9C-9FD0-061A-6F3B-1AF0212C1C8B}"/>
                    </a:ext>
                    <a:ext uri="{C183D7F6-B498-43B3-948B-1728B52AA6E4}">
                      <adec:decorative xmlns:adec="http://schemas.microsoft.com/office/drawing/2017/decorative" val="1"/>
                    </a:ext>
                  </a:extLst>
                </p:cNvPr>
                <p:cNvSpPr txBox="1">
                  <a:spLocks/>
                </p:cNvSpPr>
                <p:nvPr/>
              </p:nvSpPr>
              <p:spPr>
                <a:xfrm>
                  <a:off x="11495301" y="6335670"/>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43</a:t>
                  </a:fld>
                  <a:endParaRPr lang="en-US" dirty="0"/>
                </a:p>
              </p:txBody>
            </p:sp>
            <p:grpSp>
              <p:nvGrpSpPr>
                <p:cNvPr id="4" name="Group 3">
                  <a:extLst>
                    <a:ext uri="{FF2B5EF4-FFF2-40B4-BE49-F238E27FC236}">
                      <a16:creationId xmlns:a16="http://schemas.microsoft.com/office/drawing/2014/main" id="{B1C67BF4-1EE6-9E41-5B9B-DD9CE4ED3448}"/>
                    </a:ext>
                    <a:ext uri="{C183D7F6-B498-43B3-948B-1728B52AA6E4}">
                      <adec:decorative xmlns:adec="http://schemas.microsoft.com/office/drawing/2017/decorative" val="1"/>
                    </a:ext>
                  </a:extLst>
                </p:cNvPr>
                <p:cNvGrpSpPr/>
                <p:nvPr/>
              </p:nvGrpSpPr>
              <p:grpSpPr>
                <a:xfrm>
                  <a:off x="9280063" y="372405"/>
                  <a:ext cx="3436138" cy="1510116"/>
                  <a:chOff x="9849683" y="1484381"/>
                  <a:chExt cx="3436138" cy="1510116"/>
                </a:xfrm>
              </p:grpSpPr>
              <p:grpSp>
                <p:nvGrpSpPr>
                  <p:cNvPr id="47" name="Group 46">
                    <a:extLst>
                      <a:ext uri="{FF2B5EF4-FFF2-40B4-BE49-F238E27FC236}">
                        <a16:creationId xmlns:a16="http://schemas.microsoft.com/office/drawing/2014/main" id="{A3AEA49B-219A-3DFF-3B1E-0335CEE7F257}"/>
                      </a:ext>
                    </a:extLst>
                  </p:cNvPr>
                  <p:cNvGrpSpPr/>
                  <p:nvPr/>
                </p:nvGrpSpPr>
                <p:grpSpPr>
                  <a:xfrm>
                    <a:off x="9853667" y="1484381"/>
                    <a:ext cx="3432154" cy="1510116"/>
                    <a:chOff x="9430678" y="447675"/>
                    <a:chExt cx="3432154" cy="1510116"/>
                  </a:xfrm>
                </p:grpSpPr>
                <p:sp>
                  <p:nvSpPr>
                    <p:cNvPr id="28" name="Rectangle: Rounded Corners 27">
                      <a:extLst>
                        <a:ext uri="{FF2B5EF4-FFF2-40B4-BE49-F238E27FC236}">
                          <a16:creationId xmlns:a16="http://schemas.microsoft.com/office/drawing/2014/main" id="{E233BAC4-6D68-8AB1-34EB-9D9129CFB5B0}"/>
                        </a:ext>
                      </a:extLst>
                    </p:cNvPr>
                    <p:cNvSpPr/>
                    <p:nvPr/>
                  </p:nvSpPr>
                  <p:spPr>
                    <a:xfrm rot="21540000">
                      <a:off x="9438634" y="1650587"/>
                      <a:ext cx="322053" cy="228600"/>
                    </a:xfrm>
                    <a:prstGeom prst="roundRect">
                      <a:avLst/>
                    </a:prstGeom>
                    <a:solidFill>
                      <a:schemeClr val="bg2">
                        <a:lumMod val="9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nvGrpSpPr>
                    <p:cNvPr id="41" name="Group 40">
                      <a:extLst>
                        <a:ext uri="{FF2B5EF4-FFF2-40B4-BE49-F238E27FC236}">
                          <a16:creationId xmlns:a16="http://schemas.microsoft.com/office/drawing/2014/main" id="{1D9E3BA8-23F5-8A9B-DC7A-4ECA746F53D6}"/>
                        </a:ext>
                      </a:extLst>
                    </p:cNvPr>
                    <p:cNvGrpSpPr/>
                    <p:nvPr/>
                  </p:nvGrpSpPr>
                  <p:grpSpPr>
                    <a:xfrm>
                      <a:off x="9430678" y="447675"/>
                      <a:ext cx="3432154" cy="1510116"/>
                      <a:chOff x="9257126" y="480012"/>
                      <a:chExt cx="3432154" cy="1510116"/>
                    </a:xfrm>
                  </p:grpSpPr>
                  <p:grpSp>
                    <p:nvGrpSpPr>
                      <p:cNvPr id="42" name="Group 41">
                        <a:extLst>
                          <a:ext uri="{FF2B5EF4-FFF2-40B4-BE49-F238E27FC236}">
                            <a16:creationId xmlns:a16="http://schemas.microsoft.com/office/drawing/2014/main" id="{180E1872-568D-BDEB-085A-22D552CDD977}"/>
                          </a:ext>
                        </a:extLst>
                      </p:cNvPr>
                      <p:cNvGrpSpPr/>
                      <p:nvPr/>
                    </p:nvGrpSpPr>
                    <p:grpSpPr>
                      <a:xfrm>
                        <a:off x="9257126" y="480012"/>
                        <a:ext cx="3432154" cy="1510116"/>
                        <a:chOff x="9092218" y="2332678"/>
                        <a:chExt cx="3432154" cy="1510116"/>
                      </a:xfrm>
                    </p:grpSpPr>
                    <p:sp>
                      <p:nvSpPr>
                        <p:cNvPr id="44" name="TextBox 43">
                          <a:extLst>
                            <a:ext uri="{FF2B5EF4-FFF2-40B4-BE49-F238E27FC236}">
                              <a16:creationId xmlns:a16="http://schemas.microsoft.com/office/drawing/2014/main" id="{F7CA5A2B-9B32-FDA2-897C-303D58307FD3}"/>
                            </a:ext>
                          </a:extLst>
                        </p:cNvPr>
                        <p:cNvSpPr txBox="1"/>
                        <p:nvPr/>
                      </p:nvSpPr>
                      <p:spPr>
                        <a:xfrm>
                          <a:off x="9401965" y="2332678"/>
                          <a:ext cx="3122407" cy="1510116"/>
                        </a:xfrm>
                        <a:prstGeom prst="rect">
                          <a:avLst/>
                        </a:prstGeom>
                        <a:noFill/>
                      </p:spPr>
                      <p:txBody>
                        <a:bodyPr wrap="square" lIns="91440" tIns="45720" rIns="91440" bIns="45720" rtlCol="0" anchor="t">
                          <a:spAutoFit/>
                        </a:bodyPr>
                        <a:lstStyle/>
                        <a:p>
                          <a:pPr>
                            <a:defRPr/>
                          </a:pPr>
                          <a:r>
                            <a:rPr lang="en-US" kern="0" dirty="0">
                              <a:solidFill>
                                <a:prstClr val="black"/>
                              </a:solidFill>
                              <a:latin typeface="Aptos" panose="02110004020202020204"/>
                            </a:rPr>
                            <a:t>Required*</a:t>
                          </a:r>
                        </a:p>
                        <a:p>
                          <a:pPr>
                            <a:defRPr/>
                          </a:pPr>
                          <a:r>
                            <a:rPr lang="en-US" kern="0" dirty="0">
                              <a:solidFill>
                                <a:prstClr val="black"/>
                              </a:solidFill>
                              <a:latin typeface="Aptos" panose="02110004020202020204"/>
                            </a:rPr>
                            <a:t>Priority 1</a:t>
                          </a:r>
                        </a:p>
                        <a:p>
                          <a:pPr>
                            <a:defRPr/>
                          </a:pPr>
                          <a:r>
                            <a:rPr lang="en-US" kern="0" dirty="0">
                              <a:solidFill>
                                <a:prstClr val="black"/>
                              </a:solidFill>
                              <a:latin typeface="Aptos" panose="02110004020202020204"/>
                            </a:rPr>
                            <a:t>Priority 2</a:t>
                          </a:r>
                        </a:p>
                        <a:p>
                          <a:pPr>
                            <a:defRPr/>
                          </a:pPr>
                          <a:r>
                            <a:rPr lang="en-US" kern="0" dirty="0">
                              <a:solidFill>
                                <a:prstClr val="black"/>
                              </a:solidFill>
                              <a:latin typeface="Aptos" panose="02110004020202020204"/>
                            </a:rPr>
                            <a:t>Priority 3</a:t>
                          </a:r>
                        </a:p>
                        <a:p>
                          <a:pPr marL="0" marR="0" lvl="0" indent="0" defTabSz="91440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Will not use in routine</a:t>
                          </a:r>
                          <a:endParaRPr lang="en-US" dirty="0">
                            <a:solidFill>
                              <a:prstClr val="black"/>
                            </a:solidFill>
                          </a:endParaRPr>
                        </a:p>
                      </p:txBody>
                    </p:sp>
                    <p:sp>
                      <p:nvSpPr>
                        <p:cNvPr id="45" name="Rectangle: Rounded Corners 44">
                          <a:extLst>
                            <a:ext uri="{FF2B5EF4-FFF2-40B4-BE49-F238E27FC236}">
                              <a16:creationId xmlns:a16="http://schemas.microsoft.com/office/drawing/2014/main" id="{C3B7DB3C-BBDA-F4AB-8418-A6B6D5BF0E29}"/>
                            </a:ext>
                          </a:extLst>
                        </p:cNvPr>
                        <p:cNvSpPr/>
                        <p:nvPr/>
                      </p:nvSpPr>
                      <p:spPr>
                        <a:xfrm>
                          <a:off x="9092218" y="2675125"/>
                          <a:ext cx="320040" cy="228600"/>
                        </a:xfrm>
                        <a:prstGeom prst="roundRect">
                          <a:avLst/>
                        </a:prstGeom>
                        <a:solidFill>
                          <a:schemeClr val="accent6">
                            <a:lumMod val="25000"/>
                            <a:lumOff val="7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46" name="Rectangle: Rounded Corners 45">
                          <a:extLst>
                            <a:ext uri="{FF2B5EF4-FFF2-40B4-BE49-F238E27FC236}">
                              <a16:creationId xmlns:a16="http://schemas.microsoft.com/office/drawing/2014/main" id="{50094536-726C-AC47-3879-8FA55F4E0A41}"/>
                            </a:ext>
                          </a:extLst>
                        </p:cNvPr>
                        <p:cNvSpPr/>
                        <p:nvPr/>
                      </p:nvSpPr>
                      <p:spPr>
                        <a:xfrm>
                          <a:off x="9099903" y="3249965"/>
                          <a:ext cx="320040" cy="228600"/>
                        </a:xfrm>
                        <a:prstGeom prst="roundRect">
                          <a:avLst/>
                        </a:prstGeom>
                        <a:solidFill>
                          <a:srgbClr val="F1F395"/>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43" name="Rectangle: Rounded Corners 42">
                        <a:extLst>
                          <a:ext uri="{FF2B5EF4-FFF2-40B4-BE49-F238E27FC236}">
                            <a16:creationId xmlns:a16="http://schemas.microsoft.com/office/drawing/2014/main" id="{F3428ABC-8750-2636-D34E-D48FF41FBB0C}"/>
                          </a:ext>
                        </a:extLst>
                      </p:cNvPr>
                      <p:cNvSpPr/>
                      <p:nvPr/>
                    </p:nvSpPr>
                    <p:spPr>
                      <a:xfrm>
                        <a:off x="9265883" y="1113256"/>
                        <a:ext cx="320040" cy="228600"/>
                      </a:xfrm>
                      <a:prstGeom prst="roundRect">
                        <a:avLst/>
                      </a:prstGeom>
                      <a:solidFill>
                        <a:srgbClr val="B4E5A2"/>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3" name="Rectangle: Rounded Corners 2">
                    <a:extLst>
                      <a:ext uri="{FF2B5EF4-FFF2-40B4-BE49-F238E27FC236}">
                        <a16:creationId xmlns:a16="http://schemas.microsoft.com/office/drawing/2014/main" id="{95891DAE-92C0-4774-A84F-423A37C4A4BF}"/>
                      </a:ext>
                    </a:extLst>
                  </p:cNvPr>
                  <p:cNvSpPr/>
                  <p:nvPr/>
                </p:nvSpPr>
                <p:spPr>
                  <a:xfrm>
                    <a:off x="9849683" y="1537287"/>
                    <a:ext cx="320040" cy="228600"/>
                  </a:xfrm>
                  <a:prstGeom prst="roundRect">
                    <a:avLst/>
                  </a:prstGeom>
                  <a:solidFill>
                    <a:schemeClr val="accent3">
                      <a:lumMod val="40000"/>
                      <a:lumOff val="6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5" name="TextBox 4">
              <a:extLst>
                <a:ext uri="{FF2B5EF4-FFF2-40B4-BE49-F238E27FC236}">
                  <a16:creationId xmlns:a16="http://schemas.microsoft.com/office/drawing/2014/main" id="{E7341E8F-5215-4558-92F0-EE35EEFDA57C}"/>
                </a:ext>
                <a:ext uri="{C183D7F6-B498-43B3-948B-1728B52AA6E4}">
                  <adec:decorative xmlns:adec="http://schemas.microsoft.com/office/drawing/2017/decorative" val="1"/>
                </a:ext>
              </a:extLst>
            </p:cNvPr>
            <p:cNvSpPr txBox="1"/>
            <p:nvPr/>
          </p:nvSpPr>
          <p:spPr>
            <a:xfrm>
              <a:off x="-1837" y="6184533"/>
              <a:ext cx="308825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rgbClr val="000000"/>
                  </a:solidFill>
                  <a:latin typeface="Aptos"/>
                </a:rPr>
                <a:t> *Mandatory data elements for sending messages; if not present, messages are rejected</a:t>
              </a:r>
              <a:endParaRPr lang="en-US" sz="1100" i="1" dirty="0">
                <a:solidFill>
                  <a:srgbClr val="000000"/>
                </a:solidFill>
                <a:latin typeface="Aptos"/>
                <a:ea typeface="Calibri"/>
                <a:cs typeface="Calibri"/>
              </a:endParaRPr>
            </a:p>
          </p:txBody>
        </p:sp>
      </p:grpSp>
      <p:sp>
        <p:nvSpPr>
          <p:cNvPr id="10" name="TextBox 9">
            <a:extLst>
              <a:ext uri="{FF2B5EF4-FFF2-40B4-BE49-F238E27FC236}">
                <a16:creationId xmlns:a16="http://schemas.microsoft.com/office/drawing/2014/main" id="{BB67C412-F18B-45E2-AC1D-216EAFF2BC82}"/>
              </a:ext>
            </a:extLst>
          </p:cNvPr>
          <p:cNvSpPr txBox="1"/>
          <p:nvPr/>
        </p:nvSpPr>
        <p:spPr>
          <a:xfrm>
            <a:off x="9433931" y="5391828"/>
            <a:ext cx="5840353" cy="1077218"/>
          </a:xfrm>
          <a:prstGeom prst="rect">
            <a:avLst/>
          </a:prstGeom>
          <a:noFill/>
        </p:spPr>
        <p:txBody>
          <a:bodyPr wrap="square">
            <a:spAutoFit/>
          </a:bodyPr>
          <a:lstStyle/>
          <a:p>
            <a:endParaRPr lang="en-US" sz="2800" i="1" dirty="0">
              <a:solidFill>
                <a:srgbClr val="000000"/>
              </a:solidFill>
              <a:latin typeface="Aptos"/>
              <a:ea typeface="Calibri"/>
              <a:cs typeface="Calibri"/>
            </a:endParaRPr>
          </a:p>
          <a:p>
            <a:endParaRPr lang="en-US" sz="1200" i="1" dirty="0">
              <a:solidFill>
                <a:srgbClr val="000000"/>
              </a:solidFill>
              <a:latin typeface="Aptos"/>
              <a:ea typeface="Calibri"/>
              <a:cs typeface="Calibri"/>
            </a:endParaRPr>
          </a:p>
          <a:p>
            <a:r>
              <a:rPr lang="en-US" sz="1200" i="1" dirty="0">
                <a:solidFill>
                  <a:srgbClr val="000000"/>
                </a:solidFill>
                <a:latin typeface="Aptos"/>
                <a:ea typeface="Calibri"/>
                <a:cs typeface="Calibri"/>
                <a:hlinkClick r:id="rId3" action="ppaction://hlinksldjump"/>
              </a:rPr>
              <a:t>Section 508 alternative text version </a:t>
            </a:r>
          </a:p>
          <a:p>
            <a:r>
              <a:rPr lang="en-US" sz="1200" i="1" dirty="0">
                <a:solidFill>
                  <a:srgbClr val="000000"/>
                </a:solidFill>
                <a:latin typeface="Aptos"/>
                <a:ea typeface="Calibri"/>
                <a:cs typeface="Calibri"/>
                <a:hlinkClick r:id="rId3" action="ppaction://hlinksldjump"/>
              </a:rPr>
              <a:t>available on slide 63</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303360650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D027-C9F8-81EB-6B76-3E3DCFFBE837}"/>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4B5854B7-6962-9535-073C-FB8280544989}"/>
              </a:ext>
              <a:ext uri="{C183D7F6-B498-43B3-948B-1728B52AA6E4}">
                <adec:decorative xmlns:adec="http://schemas.microsoft.com/office/drawing/2017/decorative" val="1"/>
              </a:ext>
            </a:extLst>
          </p:cNvPr>
          <p:cNvSpPr txBox="1"/>
          <p:nvPr/>
        </p:nvSpPr>
        <p:spPr>
          <a:xfrm>
            <a:off x="9963989" y="3614044"/>
            <a:ext cx="2033782" cy="1384995"/>
          </a:xfrm>
          <a:prstGeom prst="rect">
            <a:avLst/>
          </a:prstGeom>
          <a:noFill/>
        </p:spPr>
        <p:txBody>
          <a:bodyPr wrap="square" rtlCol="0">
            <a:spAutoFit/>
          </a:bodyPr>
          <a:lstStyle/>
          <a:p>
            <a:r>
              <a:rPr lang="en-US" sz="2800" dirty="0">
                <a:solidFill>
                  <a:prstClr val="black"/>
                </a:solidFill>
                <a:latin typeface="Aptos" panose="02110004020202020204"/>
              </a:rPr>
              <a:t>Case Notification MDN</a:t>
            </a:r>
          </a:p>
        </p:txBody>
      </p:sp>
      <p:sp>
        <p:nvSpPr>
          <p:cNvPr id="2" name="Slide Number Placeholder 10">
            <a:extLst>
              <a:ext uri="{FF2B5EF4-FFF2-40B4-BE49-F238E27FC236}">
                <a16:creationId xmlns:a16="http://schemas.microsoft.com/office/drawing/2014/main" id="{5FDB8E66-0904-BA8E-68C4-7A9383D076F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44</a:t>
            </a:fld>
            <a:endParaRPr lang="en-US" dirty="0"/>
          </a:p>
        </p:txBody>
      </p:sp>
      <p:sp>
        <p:nvSpPr>
          <p:cNvPr id="16" name="Title 15">
            <a:extLst>
              <a:ext uri="{FF2B5EF4-FFF2-40B4-BE49-F238E27FC236}">
                <a16:creationId xmlns:a16="http://schemas.microsoft.com/office/drawing/2014/main" id="{E9B52361-A900-17D2-6FA9-7FEB37184AAA}"/>
              </a:ext>
              <a:ext uri="{C183D7F6-B498-43B3-948B-1728B52AA6E4}">
                <adec:decorative xmlns:adec="http://schemas.microsoft.com/office/drawing/2017/decorative" val="1"/>
              </a:ext>
            </a:extLst>
          </p:cNvPr>
          <p:cNvSpPr txBox="1">
            <a:spLocks noGrp="1"/>
          </p:cNvSpPr>
          <p:nvPr>
            <p:ph type="title" idx="4294967295"/>
          </p:nvPr>
        </p:nvSpPr>
        <p:spPr>
          <a:xfrm>
            <a:off x="122968" y="131381"/>
            <a:ext cx="2450611" cy="1815882"/>
          </a:xfrm>
          <a:prstGeom prst="rect">
            <a:avLst/>
          </a:prstGeom>
          <a:noFill/>
          <a:ln>
            <a:solidFill>
              <a:sysClr val="windowText" lastClr="00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ptos" panose="02110004020202020204"/>
                <a:ea typeface="+mn-ea"/>
                <a:cs typeface="+mn-cs"/>
              </a:rPr>
              <a:t>Example: </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Condition #1 in a </a:t>
            </a:r>
            <a:r>
              <a:rPr kumimoji="0" lang="en-US" sz="2800" b="1" i="1" u="sng" strike="noStrike" kern="0" cap="none" spc="0" normalizeH="0" baseline="0" noProof="0" dirty="0">
                <a:ln>
                  <a:noFill/>
                </a:ln>
                <a:solidFill>
                  <a:prstClr val="black"/>
                </a:solidFill>
                <a:effectLst/>
                <a:uLnTx/>
                <a:uFillTx/>
                <a:latin typeface="Aptos" panose="02110004020202020204"/>
                <a:ea typeface="+mn-ea"/>
                <a:cs typeface="+mn-cs"/>
              </a:rPr>
              <a:t>Response</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 Scenario</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56" name="Group 55" descr="Screenshot of Generic v3 structure, with highlighting based on fictitious condition #1 in a response scenario.">
            <a:extLst>
              <a:ext uri="{FF2B5EF4-FFF2-40B4-BE49-F238E27FC236}">
                <a16:creationId xmlns:a16="http://schemas.microsoft.com/office/drawing/2014/main" id="{87E2ADDA-8AEF-EB3E-812B-23EB881D2F46}"/>
              </a:ext>
            </a:extLst>
          </p:cNvPr>
          <p:cNvGrpSpPr/>
          <p:nvPr/>
        </p:nvGrpSpPr>
        <p:grpSpPr>
          <a:xfrm>
            <a:off x="-1837" y="422220"/>
            <a:ext cx="12898024" cy="6362477"/>
            <a:chOff x="-1837" y="422220"/>
            <a:chExt cx="12898024" cy="6362477"/>
          </a:xfrm>
        </p:grpSpPr>
        <p:sp>
          <p:nvSpPr>
            <p:cNvPr id="17" name="Rectangle: Rounded Corners 16">
              <a:extLst>
                <a:ext uri="{FF2B5EF4-FFF2-40B4-BE49-F238E27FC236}">
                  <a16:creationId xmlns:a16="http://schemas.microsoft.com/office/drawing/2014/main" id="{9DD8FD8E-4098-9A61-C384-9E3D21D4D401}"/>
                </a:ext>
                <a:ext uri="{C183D7F6-B498-43B3-948B-1728B52AA6E4}">
                  <adec:decorative xmlns:adec="http://schemas.microsoft.com/office/drawing/2017/decorative" val="1"/>
                </a:ext>
              </a:extLst>
            </p:cNvPr>
            <p:cNvSpPr/>
            <p:nvPr/>
          </p:nvSpPr>
          <p:spPr>
            <a:xfrm>
              <a:off x="3301242" y="3752702"/>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8" name="Rectangle: Rounded Corners 17">
              <a:extLst>
                <a:ext uri="{FF2B5EF4-FFF2-40B4-BE49-F238E27FC236}">
                  <a16:creationId xmlns:a16="http://schemas.microsoft.com/office/drawing/2014/main" id="{76AEF8AD-6433-08A1-F5A2-A95A3DF06A28}"/>
                </a:ext>
                <a:ext uri="{C183D7F6-B498-43B3-948B-1728B52AA6E4}">
                  <adec:decorative xmlns:adec="http://schemas.microsoft.com/office/drawing/2017/decorative" val="1"/>
                </a:ext>
              </a:extLst>
            </p:cNvPr>
            <p:cNvSpPr/>
            <p:nvPr/>
          </p:nvSpPr>
          <p:spPr>
            <a:xfrm>
              <a:off x="5115896" y="3752743"/>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sp>
          <p:nvSpPr>
            <p:cNvPr id="19" name="Rectangle: Rounded Corners 18">
              <a:extLst>
                <a:ext uri="{FF2B5EF4-FFF2-40B4-BE49-F238E27FC236}">
                  <a16:creationId xmlns:a16="http://schemas.microsoft.com/office/drawing/2014/main" id="{3F35E576-9DA4-B6F1-E81D-969DEE9780F0}"/>
                </a:ext>
                <a:ext uri="{C183D7F6-B498-43B3-948B-1728B52AA6E4}">
                  <adec:decorative xmlns:adec="http://schemas.microsoft.com/office/drawing/2017/decorative" val="1"/>
                </a:ext>
              </a:extLst>
            </p:cNvPr>
            <p:cNvSpPr/>
            <p:nvPr/>
          </p:nvSpPr>
          <p:spPr>
            <a:xfrm>
              <a:off x="3300691" y="2288113"/>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0" name="Rectangle: Rounded Corners 19">
              <a:extLst>
                <a:ext uri="{FF2B5EF4-FFF2-40B4-BE49-F238E27FC236}">
                  <a16:creationId xmlns:a16="http://schemas.microsoft.com/office/drawing/2014/main" id="{188DBB10-EB16-0551-ADF1-B3E0DB00614E}"/>
                </a:ext>
                <a:ext uri="{C183D7F6-B498-43B3-948B-1728B52AA6E4}">
                  <adec:decorative xmlns:adec="http://schemas.microsoft.com/office/drawing/2017/decorative" val="1"/>
                </a:ext>
              </a:extLst>
            </p:cNvPr>
            <p:cNvSpPr/>
            <p:nvPr/>
          </p:nvSpPr>
          <p:spPr>
            <a:xfrm>
              <a:off x="6930550" y="812814"/>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1" name="Rectangle: Rounded Corners 20">
              <a:extLst>
                <a:ext uri="{FF2B5EF4-FFF2-40B4-BE49-F238E27FC236}">
                  <a16:creationId xmlns:a16="http://schemas.microsoft.com/office/drawing/2014/main" id="{AC716852-C9B3-EFEA-BC42-DAB13C271E3F}"/>
                </a:ext>
                <a:ext uri="{C183D7F6-B498-43B3-948B-1728B52AA6E4}">
                  <adec:decorative xmlns:adec="http://schemas.microsoft.com/office/drawing/2017/decorative" val="1"/>
                </a:ext>
              </a:extLst>
            </p:cNvPr>
            <p:cNvSpPr/>
            <p:nvPr/>
          </p:nvSpPr>
          <p:spPr>
            <a:xfrm>
              <a:off x="3296120" y="823524"/>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2" name="Rectangle: Rounded Corners 21">
              <a:extLst>
                <a:ext uri="{FF2B5EF4-FFF2-40B4-BE49-F238E27FC236}">
                  <a16:creationId xmlns:a16="http://schemas.microsoft.com/office/drawing/2014/main" id="{34FCEAEC-95D3-11B9-D47E-ED19590D0988}"/>
                </a:ext>
                <a:ext uri="{C183D7F6-B498-43B3-948B-1728B52AA6E4}">
                  <adec:decorative xmlns:adec="http://schemas.microsoft.com/office/drawing/2017/decorative" val="1"/>
                </a:ext>
              </a:extLst>
            </p:cNvPr>
            <p:cNvSpPr/>
            <p:nvPr/>
          </p:nvSpPr>
          <p:spPr>
            <a:xfrm>
              <a:off x="5100633" y="823524"/>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3" name="Rectangle: Rounded Corners 22">
              <a:extLst>
                <a:ext uri="{FF2B5EF4-FFF2-40B4-BE49-F238E27FC236}">
                  <a16:creationId xmlns:a16="http://schemas.microsoft.com/office/drawing/2014/main" id="{5DEAAC7F-3155-214C-2EFF-F928EA2B5C0D}"/>
                </a:ext>
                <a:ext uri="{C183D7F6-B498-43B3-948B-1728B52AA6E4}">
                  <adec:decorative xmlns:adec="http://schemas.microsoft.com/office/drawing/2017/decorative" val="1"/>
                </a:ext>
              </a:extLst>
            </p:cNvPr>
            <p:cNvSpPr/>
            <p:nvPr/>
          </p:nvSpPr>
          <p:spPr>
            <a:xfrm>
              <a:off x="5100633" y="2282853"/>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24" name="Rectangle: Rounded Corners 23">
              <a:extLst>
                <a:ext uri="{FF2B5EF4-FFF2-40B4-BE49-F238E27FC236}">
                  <a16:creationId xmlns:a16="http://schemas.microsoft.com/office/drawing/2014/main" id="{8DA9B04C-DE42-35C2-D559-24EFAAF3BEB2}"/>
                </a:ext>
                <a:ext uri="{C183D7F6-B498-43B3-948B-1728B52AA6E4}">
                  <adec:decorative xmlns:adec="http://schemas.microsoft.com/office/drawing/2017/decorative" val="1"/>
                </a:ext>
              </a:extLst>
            </p:cNvPr>
            <p:cNvSpPr/>
            <p:nvPr/>
          </p:nvSpPr>
          <p:spPr>
            <a:xfrm>
              <a:off x="6930550" y="2273072"/>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25" name="Rectangle: Rounded Corners 24">
              <a:extLst>
                <a:ext uri="{FF2B5EF4-FFF2-40B4-BE49-F238E27FC236}">
                  <a16:creationId xmlns:a16="http://schemas.microsoft.com/office/drawing/2014/main" id="{CB88C830-79B3-1843-2988-896B907F801A}"/>
                </a:ext>
                <a:ext uri="{C183D7F6-B498-43B3-948B-1728B52AA6E4}">
                  <adec:decorative xmlns:adec="http://schemas.microsoft.com/office/drawing/2017/decorative" val="1"/>
                </a:ext>
              </a:extLst>
            </p:cNvPr>
            <p:cNvSpPr/>
            <p:nvPr/>
          </p:nvSpPr>
          <p:spPr>
            <a:xfrm>
              <a:off x="6930550" y="3733330"/>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30" name="Rectangle: Rounded Corners 29">
              <a:extLst>
                <a:ext uri="{FF2B5EF4-FFF2-40B4-BE49-F238E27FC236}">
                  <a16:creationId xmlns:a16="http://schemas.microsoft.com/office/drawing/2014/main" id="{CE59B234-76E9-1DA5-F247-A5710B9142C4}"/>
                </a:ext>
                <a:ext uri="{C183D7F6-B498-43B3-948B-1728B52AA6E4}">
                  <adec:decorative xmlns:adec="http://schemas.microsoft.com/office/drawing/2017/decorative" val="1"/>
                </a:ext>
              </a:extLst>
            </p:cNvPr>
            <p:cNvSpPr/>
            <p:nvPr/>
          </p:nvSpPr>
          <p:spPr>
            <a:xfrm>
              <a:off x="3301242" y="5191348"/>
              <a:ext cx="5290668"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a:p>
              <a:pPr algn="ctr">
                <a:defRPr/>
              </a:pPr>
              <a:r>
                <a:rPr lang="en-US" sz="2000" kern="0" dirty="0">
                  <a:solidFill>
                    <a:prstClr val="black"/>
                  </a:solidFill>
                  <a:latin typeface="Aptos" panose="02110004020202020204"/>
                </a:rPr>
                <a:t>(Includes required data elements)</a:t>
              </a:r>
            </a:p>
          </p:txBody>
        </p:sp>
        <p:sp>
          <p:nvSpPr>
            <p:cNvPr id="31" name="Left Brace 30">
              <a:extLst>
                <a:ext uri="{FF2B5EF4-FFF2-40B4-BE49-F238E27FC236}">
                  <a16:creationId xmlns:a16="http://schemas.microsoft.com/office/drawing/2014/main" id="{5129234A-6DF5-7F8E-C1C9-3F09C35D667C}"/>
                </a:ext>
                <a:ext uri="{C183D7F6-B498-43B3-948B-1728B52AA6E4}">
                  <adec:decorative xmlns:adec="http://schemas.microsoft.com/office/drawing/2017/decorative" val="1"/>
                </a:ext>
              </a:extLst>
            </p:cNvPr>
            <p:cNvSpPr/>
            <p:nvPr/>
          </p:nvSpPr>
          <p:spPr>
            <a:xfrm>
              <a:off x="2396304" y="1076328"/>
              <a:ext cx="690114" cy="5408287"/>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2" name="Right Brace 31">
              <a:extLst>
                <a:ext uri="{FF2B5EF4-FFF2-40B4-BE49-F238E27FC236}">
                  <a16:creationId xmlns:a16="http://schemas.microsoft.com/office/drawing/2014/main" id="{338BA216-F034-9D62-90B9-CC1EC44C6E5E}"/>
                </a:ext>
                <a:ext uri="{C183D7F6-B498-43B3-948B-1728B52AA6E4}">
                  <adec:decorative xmlns:adec="http://schemas.microsoft.com/office/drawing/2017/decorative" val="1"/>
                </a:ext>
              </a:extLst>
            </p:cNvPr>
            <p:cNvSpPr/>
            <p:nvPr/>
          </p:nvSpPr>
          <p:spPr>
            <a:xfrm>
              <a:off x="8881270" y="2275310"/>
              <a:ext cx="951651" cy="4210285"/>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276F3277-C287-1D88-239B-3B47D17AC067}"/>
                </a:ext>
                <a:ext uri="{C183D7F6-B498-43B3-948B-1728B52AA6E4}">
                  <adec:decorative xmlns:adec="http://schemas.microsoft.com/office/drawing/2017/decorative" val="1"/>
                </a:ext>
              </a:extLst>
            </p:cNvPr>
            <p:cNvSpPr txBox="1"/>
            <p:nvPr/>
          </p:nvSpPr>
          <p:spPr>
            <a:xfrm>
              <a:off x="426253" y="3518861"/>
              <a:ext cx="1868599" cy="523220"/>
            </a:xfrm>
            <a:prstGeom prst="rect">
              <a:avLst/>
            </a:prstGeom>
            <a:noFill/>
          </p:spPr>
          <p:txBody>
            <a:bodyPr wrap="square" rtlCol="0">
              <a:spAutoFit/>
            </a:bodyPr>
            <a:lstStyle/>
            <a:p>
              <a:r>
                <a:rPr lang="en-US" sz="2800" dirty="0">
                  <a:solidFill>
                    <a:prstClr val="black"/>
                  </a:solidFill>
                  <a:latin typeface="Aptos" panose="02110004020202020204"/>
                </a:rPr>
                <a:t>Generic v3</a:t>
              </a:r>
              <a:endParaRPr lang="en-US" dirty="0">
                <a:solidFill>
                  <a:prstClr val="black"/>
                </a:solidFill>
                <a:latin typeface="Aptos" panose="02110004020202020204"/>
              </a:endParaRPr>
            </a:p>
          </p:txBody>
        </p:sp>
        <p:grpSp>
          <p:nvGrpSpPr>
            <p:cNvPr id="3" name="Group 2">
              <a:extLst>
                <a:ext uri="{FF2B5EF4-FFF2-40B4-BE49-F238E27FC236}">
                  <a16:creationId xmlns:a16="http://schemas.microsoft.com/office/drawing/2014/main" id="{417654EA-44EC-058D-1F6B-FA1059FAF0AD}"/>
                </a:ext>
                <a:ext uri="{C183D7F6-B498-43B3-948B-1728B52AA6E4}">
                  <adec:decorative xmlns:adec="http://schemas.microsoft.com/office/drawing/2017/decorative" val="1"/>
                </a:ext>
              </a:extLst>
            </p:cNvPr>
            <p:cNvGrpSpPr/>
            <p:nvPr/>
          </p:nvGrpSpPr>
          <p:grpSpPr>
            <a:xfrm>
              <a:off x="9460049" y="422220"/>
              <a:ext cx="3436138" cy="1510116"/>
              <a:chOff x="9849683" y="1484381"/>
              <a:chExt cx="3436138" cy="1510116"/>
            </a:xfrm>
          </p:grpSpPr>
          <p:grpSp>
            <p:nvGrpSpPr>
              <p:cNvPr id="4" name="Group 3">
                <a:extLst>
                  <a:ext uri="{FF2B5EF4-FFF2-40B4-BE49-F238E27FC236}">
                    <a16:creationId xmlns:a16="http://schemas.microsoft.com/office/drawing/2014/main" id="{33509ECA-EA35-8147-AF13-4E24E8F16723}"/>
                  </a:ext>
                </a:extLst>
              </p:cNvPr>
              <p:cNvGrpSpPr/>
              <p:nvPr/>
            </p:nvGrpSpPr>
            <p:grpSpPr>
              <a:xfrm>
                <a:off x="9853667" y="1484381"/>
                <a:ext cx="3432154" cy="1510116"/>
                <a:chOff x="9430678" y="447675"/>
                <a:chExt cx="3432154" cy="1510116"/>
              </a:xfrm>
            </p:grpSpPr>
            <p:sp>
              <p:nvSpPr>
                <p:cNvPr id="6" name="Rectangle: Rounded Corners 5">
                  <a:extLst>
                    <a:ext uri="{FF2B5EF4-FFF2-40B4-BE49-F238E27FC236}">
                      <a16:creationId xmlns:a16="http://schemas.microsoft.com/office/drawing/2014/main" id="{1FF1F877-0931-3F59-6ABC-B2F9773A294E}"/>
                    </a:ext>
                  </a:extLst>
                </p:cNvPr>
                <p:cNvSpPr/>
                <p:nvPr/>
              </p:nvSpPr>
              <p:spPr>
                <a:xfrm rot="21540000">
                  <a:off x="9455886" y="1650587"/>
                  <a:ext cx="322053" cy="228600"/>
                </a:xfrm>
                <a:prstGeom prst="roundRect">
                  <a:avLst/>
                </a:prstGeom>
                <a:solidFill>
                  <a:schemeClr val="bg2">
                    <a:lumMod val="9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C98A467F-CA6F-AB23-FD6A-87E0583D9E94}"/>
                    </a:ext>
                  </a:extLst>
                </p:cNvPr>
                <p:cNvGrpSpPr/>
                <p:nvPr/>
              </p:nvGrpSpPr>
              <p:grpSpPr>
                <a:xfrm>
                  <a:off x="9430678" y="447675"/>
                  <a:ext cx="3432154" cy="1510116"/>
                  <a:chOff x="9257126" y="480012"/>
                  <a:chExt cx="3432154" cy="1510116"/>
                </a:xfrm>
              </p:grpSpPr>
              <p:grpSp>
                <p:nvGrpSpPr>
                  <p:cNvPr id="8" name="Group 7">
                    <a:extLst>
                      <a:ext uri="{FF2B5EF4-FFF2-40B4-BE49-F238E27FC236}">
                        <a16:creationId xmlns:a16="http://schemas.microsoft.com/office/drawing/2014/main" id="{E57CDD99-F186-304B-ADB8-A9C09C1528BF}"/>
                      </a:ext>
                    </a:extLst>
                  </p:cNvPr>
                  <p:cNvGrpSpPr/>
                  <p:nvPr/>
                </p:nvGrpSpPr>
                <p:grpSpPr>
                  <a:xfrm>
                    <a:off x="9257126" y="480012"/>
                    <a:ext cx="3432154" cy="1510116"/>
                    <a:chOff x="9092218" y="2332678"/>
                    <a:chExt cx="3432154" cy="1510116"/>
                  </a:xfrm>
                </p:grpSpPr>
                <p:sp>
                  <p:nvSpPr>
                    <p:cNvPr id="10" name="TextBox 9">
                      <a:extLst>
                        <a:ext uri="{FF2B5EF4-FFF2-40B4-BE49-F238E27FC236}">
                          <a16:creationId xmlns:a16="http://schemas.microsoft.com/office/drawing/2014/main" id="{21594FA8-57AA-2191-C970-3B10852026F3}"/>
                        </a:ext>
                      </a:extLst>
                    </p:cNvPr>
                    <p:cNvSpPr txBox="1"/>
                    <p:nvPr/>
                  </p:nvSpPr>
                  <p:spPr>
                    <a:xfrm>
                      <a:off x="9401965" y="2332678"/>
                      <a:ext cx="3122407" cy="1510116"/>
                    </a:xfrm>
                    <a:prstGeom prst="rect">
                      <a:avLst/>
                    </a:prstGeom>
                    <a:noFill/>
                  </p:spPr>
                  <p:txBody>
                    <a:bodyPr wrap="square" lIns="91440" tIns="45720" rIns="91440" bIns="45720" rtlCol="0" anchor="t">
                      <a:spAutoFit/>
                    </a:bodyPr>
                    <a:lstStyle/>
                    <a:p>
                      <a:pPr>
                        <a:defRPr/>
                      </a:pPr>
                      <a:r>
                        <a:rPr lang="en-US" kern="0" dirty="0">
                          <a:solidFill>
                            <a:prstClr val="black"/>
                          </a:solidFill>
                          <a:latin typeface="Aptos" panose="02110004020202020204"/>
                        </a:rPr>
                        <a:t>Required*</a:t>
                      </a:r>
                    </a:p>
                    <a:p>
                      <a:pPr>
                        <a:defRPr/>
                      </a:pPr>
                      <a:r>
                        <a:rPr lang="en-US" kern="0" dirty="0">
                          <a:solidFill>
                            <a:prstClr val="black"/>
                          </a:solidFill>
                          <a:latin typeface="Aptos" panose="02110004020202020204"/>
                        </a:rPr>
                        <a:t>Priority 1</a:t>
                      </a:r>
                    </a:p>
                    <a:p>
                      <a:pPr>
                        <a:defRPr/>
                      </a:pPr>
                      <a:r>
                        <a:rPr lang="en-US" kern="0" dirty="0">
                          <a:solidFill>
                            <a:prstClr val="black"/>
                          </a:solidFill>
                          <a:latin typeface="Aptos" panose="02110004020202020204"/>
                        </a:rPr>
                        <a:t>Priority 2</a:t>
                      </a:r>
                    </a:p>
                    <a:p>
                      <a:pPr>
                        <a:defRPr/>
                      </a:pPr>
                      <a:r>
                        <a:rPr lang="en-US" kern="0" dirty="0">
                          <a:solidFill>
                            <a:prstClr val="black"/>
                          </a:solidFill>
                          <a:latin typeface="Aptos" panose="02110004020202020204"/>
                        </a:rPr>
                        <a:t>Priority 3</a:t>
                      </a:r>
                    </a:p>
                    <a:p>
                      <a:pPr marL="0" marR="0" lvl="0" indent="0" defTabSz="91440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Will not use in routine</a:t>
                      </a:r>
                      <a:endParaRPr lang="en-US" dirty="0">
                        <a:solidFill>
                          <a:prstClr val="black"/>
                        </a:solidFill>
                      </a:endParaRPr>
                    </a:p>
                  </p:txBody>
                </p:sp>
                <p:sp>
                  <p:nvSpPr>
                    <p:cNvPr id="11" name="Rectangle: Rounded Corners 10">
                      <a:extLst>
                        <a:ext uri="{FF2B5EF4-FFF2-40B4-BE49-F238E27FC236}">
                          <a16:creationId xmlns:a16="http://schemas.microsoft.com/office/drawing/2014/main" id="{DEA96684-6A19-F66F-AFDF-5E07F7F6D034}"/>
                        </a:ext>
                      </a:extLst>
                    </p:cNvPr>
                    <p:cNvSpPr/>
                    <p:nvPr/>
                  </p:nvSpPr>
                  <p:spPr>
                    <a:xfrm>
                      <a:off x="9092218" y="2675125"/>
                      <a:ext cx="320040" cy="228600"/>
                    </a:xfrm>
                    <a:prstGeom prst="roundRect">
                      <a:avLst/>
                    </a:prstGeom>
                    <a:solidFill>
                      <a:schemeClr val="accent6">
                        <a:lumMod val="25000"/>
                        <a:lumOff val="7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8C5668AC-B966-3153-F079-769A8E097E5A}"/>
                        </a:ext>
                      </a:extLst>
                    </p:cNvPr>
                    <p:cNvSpPr/>
                    <p:nvPr/>
                  </p:nvSpPr>
                  <p:spPr>
                    <a:xfrm>
                      <a:off x="9099903" y="3249965"/>
                      <a:ext cx="320040" cy="228600"/>
                    </a:xfrm>
                    <a:prstGeom prst="roundRect">
                      <a:avLst/>
                    </a:prstGeom>
                    <a:solidFill>
                      <a:srgbClr val="F1F395"/>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9" name="Rectangle: Rounded Corners 8">
                    <a:extLst>
                      <a:ext uri="{FF2B5EF4-FFF2-40B4-BE49-F238E27FC236}">
                        <a16:creationId xmlns:a16="http://schemas.microsoft.com/office/drawing/2014/main" id="{3282F7A2-494D-943A-9EA8-94200B29CBD4}"/>
                      </a:ext>
                    </a:extLst>
                  </p:cNvPr>
                  <p:cNvSpPr/>
                  <p:nvPr/>
                </p:nvSpPr>
                <p:spPr>
                  <a:xfrm>
                    <a:off x="9265883" y="1113256"/>
                    <a:ext cx="320040" cy="228600"/>
                  </a:xfrm>
                  <a:prstGeom prst="roundRect">
                    <a:avLst/>
                  </a:prstGeom>
                  <a:solidFill>
                    <a:srgbClr val="B4E5A2"/>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5" name="Rectangle: Rounded Corners 4">
                <a:extLst>
                  <a:ext uri="{FF2B5EF4-FFF2-40B4-BE49-F238E27FC236}">
                    <a16:creationId xmlns:a16="http://schemas.microsoft.com/office/drawing/2014/main" id="{6FCB96E2-A6C3-0518-E60F-CD13EB83F81C}"/>
                  </a:ext>
                </a:extLst>
              </p:cNvPr>
              <p:cNvSpPr/>
              <p:nvPr/>
            </p:nvSpPr>
            <p:spPr>
              <a:xfrm>
                <a:off x="9849683" y="1537287"/>
                <a:ext cx="320040" cy="228600"/>
              </a:xfrm>
              <a:prstGeom prst="roundRect">
                <a:avLst/>
              </a:prstGeom>
              <a:solidFill>
                <a:schemeClr val="accent3">
                  <a:lumMod val="40000"/>
                  <a:lumOff val="6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392104A-DCB7-CF67-D36D-B79802B01E96}"/>
                </a:ext>
                <a:ext uri="{C183D7F6-B498-43B3-948B-1728B52AA6E4}">
                  <adec:decorative xmlns:adec="http://schemas.microsoft.com/office/drawing/2017/decorative" val="1"/>
                </a:ext>
              </a:extLst>
            </p:cNvPr>
            <p:cNvSpPr txBox="1"/>
            <p:nvPr/>
          </p:nvSpPr>
          <p:spPr>
            <a:xfrm>
              <a:off x="-1837" y="6184533"/>
              <a:ext cx="308825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rgbClr val="000000"/>
                  </a:solidFill>
                  <a:latin typeface="Aptos"/>
                </a:rPr>
                <a:t> *Mandatory data elements for sending messages; if not present, messages are rejected</a:t>
              </a:r>
              <a:endParaRPr lang="en-US" sz="1100" i="1" dirty="0">
                <a:solidFill>
                  <a:srgbClr val="000000"/>
                </a:solidFill>
                <a:latin typeface="Aptos"/>
                <a:ea typeface="Calibri"/>
                <a:cs typeface="Calibri"/>
              </a:endParaRPr>
            </a:p>
          </p:txBody>
        </p:sp>
      </p:grpSp>
      <p:sp>
        <p:nvSpPr>
          <p:cNvPr id="14" name="TextBox 13">
            <a:extLst>
              <a:ext uri="{FF2B5EF4-FFF2-40B4-BE49-F238E27FC236}">
                <a16:creationId xmlns:a16="http://schemas.microsoft.com/office/drawing/2014/main" id="{3514A86E-AFDF-C5A9-A0DF-05C775697DD5}"/>
              </a:ext>
            </a:extLst>
          </p:cNvPr>
          <p:cNvSpPr txBox="1"/>
          <p:nvPr/>
        </p:nvSpPr>
        <p:spPr>
          <a:xfrm>
            <a:off x="9487270" y="5290243"/>
            <a:ext cx="5538984" cy="1077218"/>
          </a:xfrm>
          <a:prstGeom prst="rect">
            <a:avLst/>
          </a:prstGeom>
          <a:noFill/>
        </p:spPr>
        <p:txBody>
          <a:bodyPr wrap="square">
            <a:spAutoFit/>
          </a:bodyPr>
          <a:lstStyle/>
          <a:p>
            <a:endParaRPr lang="en-US" sz="2800" i="1" dirty="0">
              <a:solidFill>
                <a:srgbClr val="000000"/>
              </a:solidFill>
              <a:latin typeface="Aptos"/>
              <a:ea typeface="Calibri"/>
              <a:cs typeface="Calibri"/>
            </a:endParaRPr>
          </a:p>
          <a:p>
            <a:endParaRPr lang="en-US" sz="1200" i="1" dirty="0">
              <a:solidFill>
                <a:srgbClr val="000000"/>
              </a:solidFill>
              <a:latin typeface="Aptos"/>
              <a:ea typeface="Calibri"/>
              <a:cs typeface="Calibri"/>
            </a:endParaRPr>
          </a:p>
          <a:p>
            <a:r>
              <a:rPr lang="en-US" sz="1200" i="1" dirty="0">
                <a:solidFill>
                  <a:srgbClr val="000000"/>
                </a:solidFill>
                <a:latin typeface="Aptos"/>
                <a:ea typeface="Calibri"/>
                <a:cs typeface="Calibri"/>
                <a:hlinkClick r:id="rId3" action="ppaction://hlinksldjump"/>
              </a:rPr>
              <a:t>Section 508 alternative text version </a:t>
            </a:r>
          </a:p>
          <a:p>
            <a:r>
              <a:rPr lang="en-US" sz="1200" i="1" dirty="0">
                <a:solidFill>
                  <a:srgbClr val="000000"/>
                </a:solidFill>
                <a:latin typeface="Aptos"/>
                <a:ea typeface="Calibri"/>
                <a:cs typeface="Calibri"/>
                <a:hlinkClick r:id="rId3" action="ppaction://hlinksldjump"/>
              </a:rPr>
              <a:t>available on slide 64</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336838870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287D9-BCBD-4133-62C8-6334A8DC2476}"/>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FB3AFAD9-97E7-0A7A-C50A-E24F489D5B16}"/>
              </a:ext>
              <a:ext uri="{C183D7F6-B498-43B3-948B-1728B52AA6E4}">
                <adec:decorative xmlns:adec="http://schemas.microsoft.com/office/drawing/2017/decorative" val="1"/>
              </a:ext>
            </a:extLst>
          </p:cNvPr>
          <p:cNvSpPr txBox="1"/>
          <p:nvPr/>
        </p:nvSpPr>
        <p:spPr>
          <a:xfrm>
            <a:off x="9963989" y="3614044"/>
            <a:ext cx="2033782" cy="1384995"/>
          </a:xfrm>
          <a:prstGeom prst="rect">
            <a:avLst/>
          </a:prstGeom>
          <a:noFill/>
        </p:spPr>
        <p:txBody>
          <a:bodyPr wrap="square" rtlCol="0">
            <a:spAutoFit/>
          </a:bodyPr>
          <a:lstStyle/>
          <a:p>
            <a:r>
              <a:rPr lang="en-US" sz="2800" dirty="0">
                <a:solidFill>
                  <a:prstClr val="black"/>
                </a:solidFill>
                <a:latin typeface="Aptos" panose="02110004020202020204"/>
              </a:rPr>
              <a:t>Case Notification MDN</a:t>
            </a:r>
          </a:p>
        </p:txBody>
      </p:sp>
      <p:sp>
        <p:nvSpPr>
          <p:cNvPr id="2" name="Slide Number Placeholder 10">
            <a:extLst>
              <a:ext uri="{FF2B5EF4-FFF2-40B4-BE49-F238E27FC236}">
                <a16:creationId xmlns:a16="http://schemas.microsoft.com/office/drawing/2014/main" id="{C43B0B11-EC41-0EF6-4EC5-E852CAB8197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45</a:t>
            </a:fld>
            <a:endParaRPr lang="en-US" dirty="0"/>
          </a:p>
        </p:txBody>
      </p:sp>
      <p:grpSp>
        <p:nvGrpSpPr>
          <p:cNvPr id="56" name="Group 55" descr="Screenshot of Generic v3 structure, with highlighting based on fictitious condition #2 in a routine scenario.">
            <a:extLst>
              <a:ext uri="{FF2B5EF4-FFF2-40B4-BE49-F238E27FC236}">
                <a16:creationId xmlns:a16="http://schemas.microsoft.com/office/drawing/2014/main" id="{32ABE61E-3446-B923-ABDC-8FADDA5222DB}"/>
              </a:ext>
            </a:extLst>
          </p:cNvPr>
          <p:cNvGrpSpPr/>
          <p:nvPr/>
        </p:nvGrpSpPr>
        <p:grpSpPr>
          <a:xfrm>
            <a:off x="0" y="184776"/>
            <a:ext cx="12698949" cy="6599922"/>
            <a:chOff x="0" y="184776"/>
            <a:chExt cx="12698949" cy="6599922"/>
          </a:xfrm>
        </p:grpSpPr>
        <p:sp>
          <p:nvSpPr>
            <p:cNvPr id="17" name="Rectangle: Rounded Corners 16">
              <a:extLst>
                <a:ext uri="{FF2B5EF4-FFF2-40B4-BE49-F238E27FC236}">
                  <a16:creationId xmlns:a16="http://schemas.microsoft.com/office/drawing/2014/main" id="{ED12E3D4-5AF2-9BF5-0CA3-299192363217}"/>
                </a:ext>
                <a:ext uri="{C183D7F6-B498-43B3-948B-1728B52AA6E4}">
                  <adec:decorative xmlns:adec="http://schemas.microsoft.com/office/drawing/2017/decorative" val="1"/>
                </a:ext>
              </a:extLst>
            </p:cNvPr>
            <p:cNvSpPr/>
            <p:nvPr/>
          </p:nvSpPr>
          <p:spPr>
            <a:xfrm>
              <a:off x="3304178" y="3739730"/>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8" name="Rectangle: Rounded Corners 17">
              <a:extLst>
                <a:ext uri="{FF2B5EF4-FFF2-40B4-BE49-F238E27FC236}">
                  <a16:creationId xmlns:a16="http://schemas.microsoft.com/office/drawing/2014/main" id="{CBE6F7B9-664F-32C9-7CBB-235F987B585E}"/>
                </a:ext>
                <a:ext uri="{C183D7F6-B498-43B3-948B-1728B52AA6E4}">
                  <adec:decorative xmlns:adec="http://schemas.microsoft.com/office/drawing/2017/decorative" val="1"/>
                </a:ext>
              </a:extLst>
            </p:cNvPr>
            <p:cNvSpPr/>
            <p:nvPr/>
          </p:nvSpPr>
          <p:spPr>
            <a:xfrm>
              <a:off x="5117364" y="3739730"/>
              <a:ext cx="1645920" cy="1371600"/>
            </a:xfrm>
            <a:prstGeom prst="roundRect">
              <a:avLst/>
            </a:prstGeom>
            <a:solidFill>
              <a:srgbClr val="B4E5A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sp>
          <p:nvSpPr>
            <p:cNvPr id="19" name="Rectangle: Rounded Corners 18">
              <a:extLst>
                <a:ext uri="{FF2B5EF4-FFF2-40B4-BE49-F238E27FC236}">
                  <a16:creationId xmlns:a16="http://schemas.microsoft.com/office/drawing/2014/main" id="{A74BCB0B-3E54-80F9-96EA-339E6B05AC56}"/>
                </a:ext>
                <a:ext uri="{C183D7F6-B498-43B3-948B-1728B52AA6E4}">
                  <adec:decorative xmlns:adec="http://schemas.microsoft.com/office/drawing/2017/decorative" val="1"/>
                </a:ext>
              </a:extLst>
            </p:cNvPr>
            <p:cNvSpPr/>
            <p:nvPr/>
          </p:nvSpPr>
          <p:spPr>
            <a:xfrm>
              <a:off x="3304178" y="2288113"/>
              <a:ext cx="1645920" cy="1371600"/>
            </a:xfrm>
            <a:prstGeom prst="roundRect">
              <a:avLst/>
            </a:prstGeom>
            <a:solidFill>
              <a:srgbClr val="F1F395"/>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0" name="Rectangle: Rounded Corners 19">
              <a:extLst>
                <a:ext uri="{FF2B5EF4-FFF2-40B4-BE49-F238E27FC236}">
                  <a16:creationId xmlns:a16="http://schemas.microsoft.com/office/drawing/2014/main" id="{AF3531E5-7072-9E76-F680-CCDB34437588}"/>
                </a:ext>
                <a:ext uri="{C183D7F6-B498-43B3-948B-1728B52AA6E4}">
                  <adec:decorative xmlns:adec="http://schemas.microsoft.com/office/drawing/2017/decorative" val="1"/>
                </a:ext>
              </a:extLst>
            </p:cNvPr>
            <p:cNvSpPr/>
            <p:nvPr/>
          </p:nvSpPr>
          <p:spPr>
            <a:xfrm>
              <a:off x="6945990" y="827589"/>
              <a:ext cx="1645920" cy="1371600"/>
            </a:xfrm>
            <a:prstGeom prst="roundRect">
              <a:avLst/>
            </a:prstGeom>
            <a:solidFill>
              <a:srgbClr val="F1F395"/>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1" name="Rectangle: Rounded Corners 20">
              <a:extLst>
                <a:ext uri="{FF2B5EF4-FFF2-40B4-BE49-F238E27FC236}">
                  <a16:creationId xmlns:a16="http://schemas.microsoft.com/office/drawing/2014/main" id="{983F57BF-68EC-0CD0-3AD9-F67B3A93EAA7}"/>
                </a:ext>
                <a:ext uri="{C183D7F6-B498-43B3-948B-1728B52AA6E4}">
                  <adec:decorative xmlns:adec="http://schemas.microsoft.com/office/drawing/2017/decorative" val="1"/>
                </a:ext>
              </a:extLst>
            </p:cNvPr>
            <p:cNvSpPr/>
            <p:nvPr/>
          </p:nvSpPr>
          <p:spPr>
            <a:xfrm>
              <a:off x="3310481" y="822924"/>
              <a:ext cx="1645920" cy="1371600"/>
            </a:xfrm>
            <a:prstGeom prst="roundRect">
              <a:avLst/>
            </a:prstGeom>
            <a:solidFill>
              <a:srgbClr val="B4E5A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2" name="Rectangle: Rounded Corners 21">
              <a:extLst>
                <a:ext uri="{FF2B5EF4-FFF2-40B4-BE49-F238E27FC236}">
                  <a16:creationId xmlns:a16="http://schemas.microsoft.com/office/drawing/2014/main" id="{F53BF511-06F8-23EA-B232-138C59BB73E0}"/>
                </a:ext>
                <a:ext uri="{C183D7F6-B498-43B3-948B-1728B52AA6E4}">
                  <adec:decorative xmlns:adec="http://schemas.microsoft.com/office/drawing/2017/decorative" val="1"/>
                </a:ext>
              </a:extLst>
            </p:cNvPr>
            <p:cNvSpPr/>
            <p:nvPr/>
          </p:nvSpPr>
          <p:spPr>
            <a:xfrm>
              <a:off x="5114108" y="826172"/>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3" name="Rectangle: Rounded Corners 22">
              <a:extLst>
                <a:ext uri="{FF2B5EF4-FFF2-40B4-BE49-F238E27FC236}">
                  <a16:creationId xmlns:a16="http://schemas.microsoft.com/office/drawing/2014/main" id="{FC05A1DA-EA01-F0B9-35AE-1D6FE2702A82}"/>
                </a:ext>
                <a:ext uri="{C183D7F6-B498-43B3-948B-1728B52AA6E4}">
                  <adec:decorative xmlns:adec="http://schemas.microsoft.com/office/drawing/2017/decorative" val="1"/>
                </a:ext>
              </a:extLst>
            </p:cNvPr>
            <p:cNvSpPr/>
            <p:nvPr/>
          </p:nvSpPr>
          <p:spPr>
            <a:xfrm>
              <a:off x="5125084" y="2287624"/>
              <a:ext cx="1645920" cy="1371600"/>
            </a:xfrm>
            <a:prstGeom prst="roundRect">
              <a:avLst/>
            </a:prstGeom>
            <a:solidFill>
              <a:srgbClr val="B4E5A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sp>
          <p:nvSpPr>
            <p:cNvPr id="24" name="Rectangle: Rounded Corners 23">
              <a:extLst>
                <a:ext uri="{FF2B5EF4-FFF2-40B4-BE49-F238E27FC236}">
                  <a16:creationId xmlns:a16="http://schemas.microsoft.com/office/drawing/2014/main" id="{3890A60E-CCA0-8E7D-E49E-7035F076E46E}"/>
                </a:ext>
                <a:ext uri="{C183D7F6-B498-43B3-948B-1728B52AA6E4}">
                  <adec:decorative xmlns:adec="http://schemas.microsoft.com/office/drawing/2017/decorative" val="1"/>
                </a:ext>
              </a:extLst>
            </p:cNvPr>
            <p:cNvSpPr/>
            <p:nvPr/>
          </p:nvSpPr>
          <p:spPr>
            <a:xfrm>
              <a:off x="6945990" y="2288113"/>
              <a:ext cx="1645920" cy="1371600"/>
            </a:xfrm>
            <a:prstGeom prst="roundRect">
              <a:avLst/>
            </a:prstGeom>
            <a:solidFill>
              <a:srgbClr val="B4E5A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25" name="Rectangle: Rounded Corners 24">
              <a:extLst>
                <a:ext uri="{FF2B5EF4-FFF2-40B4-BE49-F238E27FC236}">
                  <a16:creationId xmlns:a16="http://schemas.microsoft.com/office/drawing/2014/main" id="{27C7CFB6-0441-CAC5-4CF3-C26F29986120}"/>
                </a:ext>
                <a:ext uri="{C183D7F6-B498-43B3-948B-1728B52AA6E4}">
                  <adec:decorative xmlns:adec="http://schemas.microsoft.com/office/drawing/2017/decorative" val="1"/>
                </a:ext>
              </a:extLst>
            </p:cNvPr>
            <p:cNvSpPr/>
            <p:nvPr/>
          </p:nvSpPr>
          <p:spPr>
            <a:xfrm>
              <a:off x="6930550" y="3752918"/>
              <a:ext cx="1645920" cy="1371600"/>
            </a:xfrm>
            <a:prstGeom prst="roundRect">
              <a:avLst/>
            </a:prstGeom>
            <a:solidFill>
              <a:srgbClr val="E8E8E8"/>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26" name="Rectangle: Rounded Corners 25">
              <a:extLst>
                <a:ext uri="{FF2B5EF4-FFF2-40B4-BE49-F238E27FC236}">
                  <a16:creationId xmlns:a16="http://schemas.microsoft.com/office/drawing/2014/main" id="{BA5CD99F-669F-987E-E047-217606A3BE1B}"/>
                </a:ext>
                <a:ext uri="{C183D7F6-B498-43B3-948B-1728B52AA6E4}">
                  <adec:decorative xmlns:adec="http://schemas.microsoft.com/office/drawing/2017/decorative" val="1"/>
                </a:ext>
              </a:extLst>
            </p:cNvPr>
            <p:cNvSpPr/>
            <p:nvPr/>
          </p:nvSpPr>
          <p:spPr>
            <a:xfrm>
              <a:off x="3339611" y="184776"/>
              <a:ext cx="5213930" cy="544559"/>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panose="02110004020202020204"/>
                  <a:ea typeface="+mn-ea"/>
                  <a:cs typeface="+mn-cs"/>
                </a:rPr>
                <a:t>Condition-specific questions</a:t>
              </a:r>
            </a:p>
          </p:txBody>
        </p:sp>
        <p:sp>
          <p:nvSpPr>
            <p:cNvPr id="30" name="Rectangle: Rounded Corners 29">
              <a:extLst>
                <a:ext uri="{FF2B5EF4-FFF2-40B4-BE49-F238E27FC236}">
                  <a16:creationId xmlns:a16="http://schemas.microsoft.com/office/drawing/2014/main" id="{A251BBF2-E0AE-B1CA-786C-EB5FF3A676FB}"/>
                </a:ext>
                <a:ext uri="{C183D7F6-B498-43B3-948B-1728B52AA6E4}">
                  <adec:decorative xmlns:adec="http://schemas.microsoft.com/office/drawing/2017/decorative" val="1"/>
                </a:ext>
              </a:extLst>
            </p:cNvPr>
            <p:cNvSpPr/>
            <p:nvPr/>
          </p:nvSpPr>
          <p:spPr>
            <a:xfrm>
              <a:off x="3301242" y="5191348"/>
              <a:ext cx="5290668"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a:p>
              <a:pPr algn="ctr">
                <a:defRPr/>
              </a:pPr>
              <a:r>
                <a:rPr lang="en-US" sz="2000" kern="0" dirty="0">
                  <a:solidFill>
                    <a:prstClr val="black"/>
                  </a:solidFill>
                  <a:latin typeface="Aptos" panose="02110004020202020204"/>
                </a:rPr>
                <a:t>(Includes required data elements)</a:t>
              </a:r>
            </a:p>
          </p:txBody>
        </p:sp>
        <p:sp>
          <p:nvSpPr>
            <p:cNvPr id="31" name="Left Brace 30">
              <a:extLst>
                <a:ext uri="{FF2B5EF4-FFF2-40B4-BE49-F238E27FC236}">
                  <a16:creationId xmlns:a16="http://schemas.microsoft.com/office/drawing/2014/main" id="{13F17CC1-B4F5-62CC-7374-E55C5B81FE14}"/>
                </a:ext>
                <a:ext uri="{C183D7F6-B498-43B3-948B-1728B52AA6E4}">
                  <adec:decorative xmlns:adec="http://schemas.microsoft.com/office/drawing/2017/decorative" val="1"/>
                </a:ext>
              </a:extLst>
            </p:cNvPr>
            <p:cNvSpPr/>
            <p:nvPr/>
          </p:nvSpPr>
          <p:spPr>
            <a:xfrm>
              <a:off x="2396304" y="795628"/>
              <a:ext cx="690114" cy="5688988"/>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2" name="Right Brace 31">
              <a:extLst>
                <a:ext uri="{FF2B5EF4-FFF2-40B4-BE49-F238E27FC236}">
                  <a16:creationId xmlns:a16="http://schemas.microsoft.com/office/drawing/2014/main" id="{9676D20F-EC0C-D448-17F7-139DA2408B27}"/>
                </a:ext>
                <a:ext uri="{C183D7F6-B498-43B3-948B-1728B52AA6E4}">
                  <adec:decorative xmlns:adec="http://schemas.microsoft.com/office/drawing/2017/decorative" val="1"/>
                </a:ext>
              </a:extLst>
            </p:cNvPr>
            <p:cNvSpPr/>
            <p:nvPr/>
          </p:nvSpPr>
          <p:spPr>
            <a:xfrm>
              <a:off x="8881270" y="2275310"/>
              <a:ext cx="951651" cy="4210285"/>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id="{A033FE34-F623-C861-A303-A8E0D4D03D71}"/>
                </a:ext>
                <a:ext uri="{C183D7F6-B498-43B3-948B-1728B52AA6E4}">
                  <adec:decorative xmlns:adec="http://schemas.microsoft.com/office/drawing/2017/decorative" val="1"/>
                </a:ext>
              </a:extLst>
            </p:cNvPr>
            <p:cNvSpPr txBox="1"/>
            <p:nvPr/>
          </p:nvSpPr>
          <p:spPr>
            <a:xfrm>
              <a:off x="312881" y="3352434"/>
              <a:ext cx="1868599" cy="523220"/>
            </a:xfrm>
            <a:prstGeom prst="rect">
              <a:avLst/>
            </a:prstGeom>
            <a:noFill/>
          </p:spPr>
          <p:txBody>
            <a:bodyPr wrap="square" rtlCol="0">
              <a:spAutoFit/>
            </a:bodyPr>
            <a:lstStyle/>
            <a:p>
              <a:r>
                <a:rPr lang="en-US" sz="2800" dirty="0">
                  <a:solidFill>
                    <a:prstClr val="black"/>
                  </a:solidFill>
                  <a:latin typeface="Aptos" panose="02110004020202020204"/>
                </a:rPr>
                <a:t>Generic v3</a:t>
              </a:r>
              <a:endParaRPr lang="en-US" dirty="0">
                <a:solidFill>
                  <a:prstClr val="black"/>
                </a:solidFill>
                <a:latin typeface="Aptos" panose="02110004020202020204"/>
              </a:endParaRPr>
            </a:p>
          </p:txBody>
        </p:sp>
        <p:grpSp>
          <p:nvGrpSpPr>
            <p:cNvPr id="3" name="Group 2">
              <a:extLst>
                <a:ext uri="{FF2B5EF4-FFF2-40B4-BE49-F238E27FC236}">
                  <a16:creationId xmlns:a16="http://schemas.microsoft.com/office/drawing/2014/main" id="{F0609529-EAEF-E6EB-41DE-0EF8EA9CF082}"/>
                </a:ext>
                <a:ext uri="{C183D7F6-B498-43B3-948B-1728B52AA6E4}">
                  <adec:decorative xmlns:adec="http://schemas.microsoft.com/office/drawing/2017/decorative" val="1"/>
                </a:ext>
              </a:extLst>
            </p:cNvPr>
            <p:cNvGrpSpPr/>
            <p:nvPr/>
          </p:nvGrpSpPr>
          <p:grpSpPr>
            <a:xfrm>
              <a:off x="9262811" y="372405"/>
              <a:ext cx="3436138" cy="1510116"/>
              <a:chOff x="9849683" y="1484381"/>
              <a:chExt cx="3436138" cy="1510116"/>
            </a:xfrm>
          </p:grpSpPr>
          <p:grpSp>
            <p:nvGrpSpPr>
              <p:cNvPr id="4" name="Group 3">
                <a:extLst>
                  <a:ext uri="{FF2B5EF4-FFF2-40B4-BE49-F238E27FC236}">
                    <a16:creationId xmlns:a16="http://schemas.microsoft.com/office/drawing/2014/main" id="{71ECC649-A816-7216-F6CE-BEF5C2B364A9}"/>
                  </a:ext>
                </a:extLst>
              </p:cNvPr>
              <p:cNvGrpSpPr/>
              <p:nvPr/>
            </p:nvGrpSpPr>
            <p:grpSpPr>
              <a:xfrm>
                <a:off x="9853667" y="1484381"/>
                <a:ext cx="3432154" cy="1510116"/>
                <a:chOff x="9430678" y="447675"/>
                <a:chExt cx="3432154" cy="1510116"/>
              </a:xfrm>
            </p:grpSpPr>
            <p:sp>
              <p:nvSpPr>
                <p:cNvPr id="6" name="Rectangle: Rounded Corners 5">
                  <a:extLst>
                    <a:ext uri="{FF2B5EF4-FFF2-40B4-BE49-F238E27FC236}">
                      <a16:creationId xmlns:a16="http://schemas.microsoft.com/office/drawing/2014/main" id="{B52C383B-29FE-223B-8AAA-122934093536}"/>
                    </a:ext>
                  </a:extLst>
                </p:cNvPr>
                <p:cNvSpPr/>
                <p:nvPr/>
              </p:nvSpPr>
              <p:spPr>
                <a:xfrm rot="21540000">
                  <a:off x="9455886" y="1650587"/>
                  <a:ext cx="322053" cy="228600"/>
                </a:xfrm>
                <a:prstGeom prst="roundRect">
                  <a:avLst/>
                </a:prstGeom>
                <a:solidFill>
                  <a:schemeClr val="bg2">
                    <a:lumMod val="9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67FFE02E-2421-ED16-5FFE-F28DA7715329}"/>
                    </a:ext>
                  </a:extLst>
                </p:cNvPr>
                <p:cNvGrpSpPr/>
                <p:nvPr/>
              </p:nvGrpSpPr>
              <p:grpSpPr>
                <a:xfrm>
                  <a:off x="9430678" y="447675"/>
                  <a:ext cx="3432154" cy="1510116"/>
                  <a:chOff x="9257126" y="480012"/>
                  <a:chExt cx="3432154" cy="1510116"/>
                </a:xfrm>
              </p:grpSpPr>
              <p:grpSp>
                <p:nvGrpSpPr>
                  <p:cNvPr id="8" name="Group 7">
                    <a:extLst>
                      <a:ext uri="{FF2B5EF4-FFF2-40B4-BE49-F238E27FC236}">
                        <a16:creationId xmlns:a16="http://schemas.microsoft.com/office/drawing/2014/main" id="{421B8400-B065-DFEA-88A9-0B755FE538CC}"/>
                      </a:ext>
                    </a:extLst>
                  </p:cNvPr>
                  <p:cNvGrpSpPr/>
                  <p:nvPr/>
                </p:nvGrpSpPr>
                <p:grpSpPr>
                  <a:xfrm>
                    <a:off x="9257126" y="480012"/>
                    <a:ext cx="3432154" cy="1510116"/>
                    <a:chOff x="9092218" y="2332678"/>
                    <a:chExt cx="3432154" cy="1510116"/>
                  </a:xfrm>
                </p:grpSpPr>
                <p:sp>
                  <p:nvSpPr>
                    <p:cNvPr id="10" name="TextBox 9">
                      <a:extLst>
                        <a:ext uri="{FF2B5EF4-FFF2-40B4-BE49-F238E27FC236}">
                          <a16:creationId xmlns:a16="http://schemas.microsoft.com/office/drawing/2014/main" id="{A5D62ADA-92C7-43A2-7D07-6A916D2783C9}"/>
                        </a:ext>
                      </a:extLst>
                    </p:cNvPr>
                    <p:cNvSpPr txBox="1"/>
                    <p:nvPr/>
                  </p:nvSpPr>
                  <p:spPr>
                    <a:xfrm>
                      <a:off x="9401965" y="2332678"/>
                      <a:ext cx="3122407" cy="1510116"/>
                    </a:xfrm>
                    <a:prstGeom prst="rect">
                      <a:avLst/>
                    </a:prstGeom>
                    <a:noFill/>
                  </p:spPr>
                  <p:txBody>
                    <a:bodyPr wrap="square" lIns="91440" tIns="45720" rIns="91440" bIns="45720" rtlCol="0" anchor="t">
                      <a:spAutoFit/>
                    </a:bodyPr>
                    <a:lstStyle/>
                    <a:p>
                      <a:pPr>
                        <a:defRPr/>
                      </a:pPr>
                      <a:r>
                        <a:rPr lang="en-US" kern="0" dirty="0">
                          <a:solidFill>
                            <a:prstClr val="black"/>
                          </a:solidFill>
                          <a:latin typeface="Aptos" panose="02110004020202020204"/>
                        </a:rPr>
                        <a:t>Required*</a:t>
                      </a:r>
                    </a:p>
                    <a:p>
                      <a:pPr>
                        <a:defRPr/>
                      </a:pPr>
                      <a:r>
                        <a:rPr lang="en-US" kern="0" dirty="0">
                          <a:solidFill>
                            <a:prstClr val="black"/>
                          </a:solidFill>
                          <a:latin typeface="Aptos" panose="02110004020202020204"/>
                        </a:rPr>
                        <a:t>Priority 1</a:t>
                      </a:r>
                    </a:p>
                    <a:p>
                      <a:pPr>
                        <a:defRPr/>
                      </a:pPr>
                      <a:r>
                        <a:rPr lang="en-US" kern="0" dirty="0">
                          <a:solidFill>
                            <a:prstClr val="black"/>
                          </a:solidFill>
                          <a:latin typeface="Aptos" panose="02110004020202020204"/>
                        </a:rPr>
                        <a:t>Priority 2</a:t>
                      </a:r>
                    </a:p>
                    <a:p>
                      <a:pPr>
                        <a:defRPr/>
                      </a:pPr>
                      <a:r>
                        <a:rPr lang="en-US" kern="0" dirty="0">
                          <a:solidFill>
                            <a:prstClr val="black"/>
                          </a:solidFill>
                          <a:latin typeface="Aptos" panose="02110004020202020204"/>
                        </a:rPr>
                        <a:t>Priority 3</a:t>
                      </a:r>
                    </a:p>
                    <a:p>
                      <a:pPr marL="0" marR="0" lvl="0" indent="0" defTabSz="91440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Will not use in routine</a:t>
                      </a:r>
                      <a:endParaRPr lang="en-US" dirty="0">
                        <a:solidFill>
                          <a:prstClr val="black"/>
                        </a:solidFill>
                      </a:endParaRPr>
                    </a:p>
                  </p:txBody>
                </p:sp>
                <p:sp>
                  <p:nvSpPr>
                    <p:cNvPr id="11" name="Rectangle: Rounded Corners 10">
                      <a:extLst>
                        <a:ext uri="{FF2B5EF4-FFF2-40B4-BE49-F238E27FC236}">
                          <a16:creationId xmlns:a16="http://schemas.microsoft.com/office/drawing/2014/main" id="{DC0492EC-1437-36A4-DD08-2A10CD4EB461}"/>
                        </a:ext>
                      </a:extLst>
                    </p:cNvPr>
                    <p:cNvSpPr/>
                    <p:nvPr/>
                  </p:nvSpPr>
                  <p:spPr>
                    <a:xfrm>
                      <a:off x="9092218" y="2675125"/>
                      <a:ext cx="320040" cy="228600"/>
                    </a:xfrm>
                    <a:prstGeom prst="roundRect">
                      <a:avLst/>
                    </a:prstGeom>
                    <a:solidFill>
                      <a:schemeClr val="accent6">
                        <a:lumMod val="25000"/>
                        <a:lumOff val="7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FE3CEE20-A953-132F-391A-67896D313DD7}"/>
                        </a:ext>
                      </a:extLst>
                    </p:cNvPr>
                    <p:cNvSpPr/>
                    <p:nvPr/>
                  </p:nvSpPr>
                  <p:spPr>
                    <a:xfrm>
                      <a:off x="9099903" y="3249965"/>
                      <a:ext cx="320040" cy="228600"/>
                    </a:xfrm>
                    <a:prstGeom prst="roundRect">
                      <a:avLst/>
                    </a:prstGeom>
                    <a:solidFill>
                      <a:srgbClr val="F1F395"/>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9" name="Rectangle: Rounded Corners 8">
                    <a:extLst>
                      <a:ext uri="{FF2B5EF4-FFF2-40B4-BE49-F238E27FC236}">
                        <a16:creationId xmlns:a16="http://schemas.microsoft.com/office/drawing/2014/main" id="{A5DEEAE3-2CA6-ECF4-621E-69F836B1DC9E}"/>
                      </a:ext>
                    </a:extLst>
                  </p:cNvPr>
                  <p:cNvSpPr/>
                  <p:nvPr/>
                </p:nvSpPr>
                <p:spPr>
                  <a:xfrm>
                    <a:off x="9265883" y="1113256"/>
                    <a:ext cx="320040" cy="228600"/>
                  </a:xfrm>
                  <a:prstGeom prst="roundRect">
                    <a:avLst/>
                  </a:prstGeom>
                  <a:solidFill>
                    <a:srgbClr val="B4E5A2"/>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5" name="Rectangle: Rounded Corners 4">
                <a:extLst>
                  <a:ext uri="{FF2B5EF4-FFF2-40B4-BE49-F238E27FC236}">
                    <a16:creationId xmlns:a16="http://schemas.microsoft.com/office/drawing/2014/main" id="{3A690468-0D11-E83B-D944-198930FCDE77}"/>
                  </a:ext>
                </a:extLst>
              </p:cNvPr>
              <p:cNvSpPr/>
              <p:nvPr/>
            </p:nvSpPr>
            <p:spPr>
              <a:xfrm>
                <a:off x="9849683" y="1537287"/>
                <a:ext cx="320040" cy="228600"/>
              </a:xfrm>
              <a:prstGeom prst="roundRect">
                <a:avLst/>
              </a:prstGeom>
              <a:solidFill>
                <a:schemeClr val="accent3">
                  <a:lumMod val="40000"/>
                  <a:lumOff val="6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D370B966-80AC-E26C-5058-42F3BC26DAF1}"/>
                </a:ext>
                <a:ext uri="{C183D7F6-B498-43B3-948B-1728B52AA6E4}">
                  <adec:decorative xmlns:adec="http://schemas.microsoft.com/office/drawing/2017/decorative" val="1"/>
                </a:ext>
              </a:extLst>
            </p:cNvPr>
            <p:cNvSpPr txBox="1"/>
            <p:nvPr/>
          </p:nvSpPr>
          <p:spPr>
            <a:xfrm>
              <a:off x="0" y="6184534"/>
              <a:ext cx="308825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rgbClr val="000000"/>
                  </a:solidFill>
                  <a:latin typeface="Aptos"/>
                </a:rPr>
                <a:t> *Mandatory data elements for sending messages; if not present, messages are rejected</a:t>
              </a:r>
              <a:endParaRPr lang="en-US" sz="1100" i="1" dirty="0">
                <a:solidFill>
                  <a:srgbClr val="000000"/>
                </a:solidFill>
                <a:latin typeface="Aptos"/>
                <a:ea typeface="Calibri"/>
                <a:cs typeface="Calibri"/>
              </a:endParaRPr>
            </a:p>
          </p:txBody>
        </p:sp>
      </p:grpSp>
      <p:sp>
        <p:nvSpPr>
          <p:cNvPr id="29" name="Title 28">
            <a:extLst>
              <a:ext uri="{FF2B5EF4-FFF2-40B4-BE49-F238E27FC236}">
                <a16:creationId xmlns:a16="http://schemas.microsoft.com/office/drawing/2014/main" id="{4CFD67AC-726D-EA42-B477-6139E4E19572}"/>
              </a:ext>
              <a:ext uri="{C183D7F6-B498-43B3-948B-1728B52AA6E4}">
                <adec:decorative xmlns:adec="http://schemas.microsoft.com/office/drawing/2017/decorative" val="1"/>
              </a:ext>
            </a:extLst>
          </p:cNvPr>
          <p:cNvSpPr txBox="1">
            <a:spLocks noGrp="1"/>
          </p:cNvSpPr>
          <p:nvPr>
            <p:ph type="title" idx="4294967295"/>
          </p:nvPr>
        </p:nvSpPr>
        <p:spPr>
          <a:xfrm>
            <a:off x="122968" y="188890"/>
            <a:ext cx="2508120" cy="1815882"/>
          </a:xfrm>
          <a:prstGeom prst="rect">
            <a:avLst/>
          </a:prstGeom>
          <a:noFill/>
          <a:ln>
            <a:solidFill>
              <a:sysClr val="windowText" lastClr="00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ptos" panose="02110004020202020204"/>
                <a:ea typeface="+mn-ea"/>
                <a:cs typeface="+mn-cs"/>
              </a:rPr>
              <a:t>Example: </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Condition #2 </a:t>
            </a:r>
            <a:b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b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in a </a:t>
            </a:r>
            <a:r>
              <a:rPr kumimoji="0" lang="en-US" sz="2800" b="1" i="1" u="sng" strike="noStrike" kern="0" cap="none" spc="0" normalizeH="0" baseline="0" noProof="0" dirty="0">
                <a:ln>
                  <a:noFill/>
                </a:ln>
                <a:solidFill>
                  <a:prstClr val="black"/>
                </a:solidFill>
                <a:effectLst/>
                <a:uLnTx/>
                <a:uFillTx/>
                <a:latin typeface="Aptos" panose="02110004020202020204"/>
                <a:ea typeface="+mn-ea"/>
                <a:cs typeface="+mn-cs"/>
              </a:rPr>
              <a:t>Routine</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 Scenario</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TextBox 13">
            <a:extLst>
              <a:ext uri="{FF2B5EF4-FFF2-40B4-BE49-F238E27FC236}">
                <a16:creationId xmlns:a16="http://schemas.microsoft.com/office/drawing/2014/main" id="{C5BFCEC8-C9B7-5919-3B44-4BBBB11DC3F7}"/>
              </a:ext>
            </a:extLst>
          </p:cNvPr>
          <p:cNvSpPr txBox="1"/>
          <p:nvPr/>
        </p:nvSpPr>
        <p:spPr>
          <a:xfrm>
            <a:off x="9616027" y="5309781"/>
            <a:ext cx="5367182" cy="892552"/>
          </a:xfrm>
          <a:prstGeom prst="rect">
            <a:avLst/>
          </a:prstGeom>
          <a:noFill/>
        </p:spPr>
        <p:txBody>
          <a:bodyPr wrap="square">
            <a:spAutoFit/>
          </a:bodyPr>
          <a:lstStyle/>
          <a:p>
            <a:endParaRPr lang="en-US" sz="2800" i="1" dirty="0">
              <a:solidFill>
                <a:srgbClr val="000000"/>
              </a:solidFill>
              <a:latin typeface="Aptos"/>
              <a:ea typeface="Calibri"/>
              <a:cs typeface="Calibri"/>
            </a:endParaRPr>
          </a:p>
          <a:p>
            <a:r>
              <a:rPr lang="en-US" sz="1200" i="1" dirty="0">
                <a:solidFill>
                  <a:srgbClr val="000000"/>
                </a:solidFill>
                <a:latin typeface="Aptos"/>
                <a:ea typeface="Calibri"/>
                <a:cs typeface="Calibri"/>
                <a:hlinkClick r:id="rId3" action="ppaction://hlinksldjump"/>
              </a:rPr>
              <a:t>Section 508 alternative text version </a:t>
            </a:r>
          </a:p>
          <a:p>
            <a:r>
              <a:rPr lang="en-US" sz="1200" i="1" dirty="0">
                <a:solidFill>
                  <a:srgbClr val="000000"/>
                </a:solidFill>
                <a:latin typeface="Aptos"/>
                <a:ea typeface="Calibri"/>
                <a:cs typeface="Calibri"/>
                <a:hlinkClick r:id="rId3" action="ppaction://hlinksldjump"/>
              </a:rPr>
              <a:t>available on slide 65</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292789121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C8B4E-363A-5A39-CDE0-2E901375BFDB}"/>
            </a:ext>
          </a:extLst>
        </p:cNvPr>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EBDCE787-1081-6BA5-DFEB-ACEE69934C6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46</a:t>
            </a:fld>
            <a:endParaRPr lang="en-US" dirty="0"/>
          </a:p>
        </p:txBody>
      </p:sp>
      <p:sp>
        <p:nvSpPr>
          <p:cNvPr id="16" name="Title 15">
            <a:extLst>
              <a:ext uri="{FF2B5EF4-FFF2-40B4-BE49-F238E27FC236}">
                <a16:creationId xmlns:a16="http://schemas.microsoft.com/office/drawing/2014/main" id="{DF5CE0E8-A74B-3056-6814-D755FCB518B3}"/>
              </a:ext>
              <a:ext uri="{C183D7F6-B498-43B3-948B-1728B52AA6E4}">
                <adec:decorative xmlns:adec="http://schemas.microsoft.com/office/drawing/2017/decorative" val="1"/>
              </a:ext>
            </a:extLst>
          </p:cNvPr>
          <p:cNvSpPr txBox="1">
            <a:spLocks noGrp="1"/>
          </p:cNvSpPr>
          <p:nvPr>
            <p:ph type="title" idx="4294967295"/>
          </p:nvPr>
        </p:nvSpPr>
        <p:spPr>
          <a:xfrm>
            <a:off x="122968" y="188890"/>
            <a:ext cx="2508120" cy="1815882"/>
          </a:xfrm>
          <a:prstGeom prst="rect">
            <a:avLst/>
          </a:prstGeom>
          <a:noFill/>
          <a:ln>
            <a:solidFill>
              <a:sysClr val="windowText" lastClr="000000"/>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ptos" panose="02110004020202020204"/>
                <a:ea typeface="+mn-ea"/>
                <a:cs typeface="+mn-cs"/>
              </a:rPr>
              <a:t>Example: </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Condition #2 </a:t>
            </a:r>
            <a:b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b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in a </a:t>
            </a:r>
            <a:r>
              <a:rPr kumimoji="0" lang="en-US" sz="2800" b="1" i="1" u="sng" strike="noStrike" kern="0" cap="none" spc="0" normalizeH="0" baseline="0" noProof="0" dirty="0">
                <a:ln>
                  <a:noFill/>
                </a:ln>
                <a:solidFill>
                  <a:prstClr val="black"/>
                </a:solidFill>
                <a:effectLst/>
                <a:uLnTx/>
                <a:uFillTx/>
                <a:latin typeface="Aptos" panose="02110004020202020204"/>
                <a:ea typeface="+mn-ea"/>
                <a:cs typeface="+mn-cs"/>
              </a:rPr>
              <a:t>Response</a:t>
            </a:r>
            <a:r>
              <a:rPr kumimoji="0" lang="en-US" sz="2800" b="0" i="0" u="none" strike="noStrike" kern="0" cap="none" spc="0" normalizeH="0" baseline="0" noProof="0" dirty="0">
                <a:ln>
                  <a:noFill/>
                </a:ln>
                <a:solidFill>
                  <a:prstClr val="black"/>
                </a:solidFill>
                <a:effectLst/>
                <a:uLnTx/>
                <a:uFillTx/>
                <a:latin typeface="Aptos" panose="02110004020202020204"/>
                <a:ea typeface="+mn-ea"/>
                <a:cs typeface="+mn-cs"/>
              </a:rPr>
              <a:t> Scenario</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29" name="Group 28" descr="Screenshot of Generic v3 structure, with highlighting based on fictitious condition #2 in a response scenario.">
            <a:extLst>
              <a:ext uri="{FF2B5EF4-FFF2-40B4-BE49-F238E27FC236}">
                <a16:creationId xmlns:a16="http://schemas.microsoft.com/office/drawing/2014/main" id="{B9B45353-A07B-418E-9453-AD3D74DA0008}"/>
              </a:ext>
            </a:extLst>
          </p:cNvPr>
          <p:cNvGrpSpPr/>
          <p:nvPr/>
        </p:nvGrpSpPr>
        <p:grpSpPr>
          <a:xfrm>
            <a:off x="68307" y="125915"/>
            <a:ext cx="12630642" cy="6393627"/>
            <a:chOff x="68307" y="169321"/>
            <a:chExt cx="12630642" cy="6393627"/>
          </a:xfrm>
        </p:grpSpPr>
        <p:sp>
          <p:nvSpPr>
            <p:cNvPr id="18" name="Rectangle: Rounded Corners 17">
              <a:extLst>
                <a:ext uri="{FF2B5EF4-FFF2-40B4-BE49-F238E27FC236}">
                  <a16:creationId xmlns:a16="http://schemas.microsoft.com/office/drawing/2014/main" id="{9437E1A3-E347-7F5E-728D-1C80CA8758B6}"/>
                </a:ext>
                <a:ext uri="{C183D7F6-B498-43B3-948B-1728B52AA6E4}">
                  <adec:decorative xmlns:adec="http://schemas.microsoft.com/office/drawing/2017/decorative" val="1"/>
                </a:ext>
              </a:extLst>
            </p:cNvPr>
            <p:cNvSpPr/>
            <p:nvPr/>
          </p:nvSpPr>
          <p:spPr>
            <a:xfrm>
              <a:off x="5115896" y="3739515"/>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Disability</a:t>
              </a:r>
            </a:p>
          </p:txBody>
        </p:sp>
        <p:grpSp>
          <p:nvGrpSpPr>
            <p:cNvPr id="28" name="Group 27">
              <a:extLst>
                <a:ext uri="{FF2B5EF4-FFF2-40B4-BE49-F238E27FC236}">
                  <a16:creationId xmlns:a16="http://schemas.microsoft.com/office/drawing/2014/main" id="{BD80D33D-3878-22D1-F43B-11ADAA6ABF5E}"/>
                </a:ext>
              </a:extLst>
            </p:cNvPr>
            <p:cNvGrpSpPr/>
            <p:nvPr/>
          </p:nvGrpSpPr>
          <p:grpSpPr>
            <a:xfrm>
              <a:off x="68307" y="169321"/>
              <a:ext cx="12630642" cy="6393627"/>
              <a:chOff x="68307" y="169321"/>
              <a:chExt cx="12630642" cy="6393627"/>
            </a:xfrm>
          </p:grpSpPr>
          <p:sp>
            <p:nvSpPr>
              <p:cNvPr id="23" name="Rectangle: Rounded Corners 22">
                <a:extLst>
                  <a:ext uri="{FF2B5EF4-FFF2-40B4-BE49-F238E27FC236}">
                    <a16:creationId xmlns:a16="http://schemas.microsoft.com/office/drawing/2014/main" id="{DA37E5DE-C2A6-39F8-A071-27FCA3EAF85B}"/>
                  </a:ext>
                  <a:ext uri="{C183D7F6-B498-43B3-948B-1728B52AA6E4}">
                    <adec:decorative xmlns:adec="http://schemas.microsoft.com/office/drawing/2017/decorative" val="1"/>
                  </a:ext>
                </a:extLst>
              </p:cNvPr>
              <p:cNvSpPr/>
              <p:nvPr/>
            </p:nvSpPr>
            <p:spPr>
              <a:xfrm>
                <a:off x="5115620" y="2274465"/>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Exposures</a:t>
                </a:r>
              </a:p>
            </p:txBody>
          </p:sp>
          <p:grpSp>
            <p:nvGrpSpPr>
              <p:cNvPr id="27" name="Group 26">
                <a:extLst>
                  <a:ext uri="{FF2B5EF4-FFF2-40B4-BE49-F238E27FC236}">
                    <a16:creationId xmlns:a16="http://schemas.microsoft.com/office/drawing/2014/main" id="{9145691D-842D-B6EF-6C67-29CC6795E49F}"/>
                  </a:ext>
                </a:extLst>
              </p:cNvPr>
              <p:cNvGrpSpPr/>
              <p:nvPr/>
            </p:nvGrpSpPr>
            <p:grpSpPr>
              <a:xfrm>
                <a:off x="68307" y="169321"/>
                <a:ext cx="12630642" cy="6393627"/>
                <a:chOff x="68307" y="169321"/>
                <a:chExt cx="12630642" cy="6393627"/>
              </a:xfrm>
            </p:grpSpPr>
            <p:sp>
              <p:nvSpPr>
                <p:cNvPr id="17" name="Rectangle: Rounded Corners 16">
                  <a:extLst>
                    <a:ext uri="{FF2B5EF4-FFF2-40B4-BE49-F238E27FC236}">
                      <a16:creationId xmlns:a16="http://schemas.microsoft.com/office/drawing/2014/main" id="{D3D6203D-E925-2E7F-5685-800CBEC0110E}"/>
                    </a:ext>
                    <a:ext uri="{C183D7F6-B498-43B3-948B-1728B52AA6E4}">
                      <adec:decorative xmlns:adec="http://schemas.microsoft.com/office/drawing/2017/decorative" val="1"/>
                    </a:ext>
                  </a:extLst>
                </p:cNvPr>
                <p:cNvSpPr/>
                <p:nvPr/>
              </p:nvSpPr>
              <p:spPr>
                <a:xfrm>
                  <a:off x="3301242" y="3752918"/>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Laboratory</a:t>
                  </a:r>
                </a:p>
              </p:txBody>
            </p:sp>
            <p:sp>
              <p:nvSpPr>
                <p:cNvPr id="19" name="Rectangle: Rounded Corners 18">
                  <a:extLst>
                    <a:ext uri="{FF2B5EF4-FFF2-40B4-BE49-F238E27FC236}">
                      <a16:creationId xmlns:a16="http://schemas.microsoft.com/office/drawing/2014/main" id="{CCE65746-6322-75ED-4A3C-D6961DD39280}"/>
                    </a:ext>
                    <a:ext uri="{C183D7F6-B498-43B3-948B-1728B52AA6E4}">
                      <adec:decorative xmlns:adec="http://schemas.microsoft.com/office/drawing/2017/decorative" val="1"/>
                    </a:ext>
                  </a:extLst>
                </p:cNvPr>
                <p:cNvSpPr/>
                <p:nvPr/>
              </p:nvSpPr>
              <p:spPr>
                <a:xfrm>
                  <a:off x="3300691" y="2275311"/>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Signs and Symptoms</a:t>
                  </a:r>
                </a:p>
              </p:txBody>
            </p:sp>
            <p:sp>
              <p:nvSpPr>
                <p:cNvPr id="20" name="Rectangle: Rounded Corners 19">
                  <a:extLst>
                    <a:ext uri="{FF2B5EF4-FFF2-40B4-BE49-F238E27FC236}">
                      <a16:creationId xmlns:a16="http://schemas.microsoft.com/office/drawing/2014/main" id="{AD39D8A8-2CDE-F4B9-4A83-9B83A39677C0}"/>
                    </a:ext>
                    <a:ext uri="{C183D7F6-B498-43B3-948B-1728B52AA6E4}">
                      <adec:decorative xmlns:adec="http://schemas.microsoft.com/office/drawing/2017/decorative" val="1"/>
                    </a:ext>
                  </a:extLst>
                </p:cNvPr>
                <p:cNvSpPr/>
                <p:nvPr/>
              </p:nvSpPr>
              <p:spPr>
                <a:xfrm>
                  <a:off x="6930550" y="799166"/>
                  <a:ext cx="1645920" cy="1371600"/>
                </a:xfrm>
                <a:prstGeom prst="roundRect">
                  <a:avLst/>
                </a:prstGeom>
                <a:solidFill>
                  <a:srgbClr val="F1F395"/>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Medication</a:t>
                  </a:r>
                </a:p>
              </p:txBody>
            </p:sp>
            <p:sp>
              <p:nvSpPr>
                <p:cNvPr id="21" name="Rectangle: Rounded Corners 20">
                  <a:extLst>
                    <a:ext uri="{FF2B5EF4-FFF2-40B4-BE49-F238E27FC236}">
                      <a16:creationId xmlns:a16="http://schemas.microsoft.com/office/drawing/2014/main" id="{68E95D59-E306-2D13-978D-4E9A971309F2}"/>
                    </a:ext>
                    <a:ext uri="{C183D7F6-B498-43B3-948B-1728B52AA6E4}">
                      <adec:decorative xmlns:adec="http://schemas.microsoft.com/office/drawing/2017/decorative" val="1"/>
                    </a:ext>
                  </a:extLst>
                </p:cNvPr>
                <p:cNvSpPr/>
                <p:nvPr/>
              </p:nvSpPr>
              <p:spPr>
                <a:xfrm>
                  <a:off x="3310481" y="794113"/>
                  <a:ext cx="1645920" cy="1371600"/>
                </a:xfrm>
                <a:prstGeom prst="roundRect">
                  <a:avLst/>
                </a:prstGeom>
                <a:solidFill>
                  <a:srgbClr val="B4E5A2"/>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Travel</a:t>
                  </a:r>
                </a:p>
              </p:txBody>
            </p:sp>
            <p:sp>
              <p:nvSpPr>
                <p:cNvPr id="22" name="Rectangle: Rounded Corners 21">
                  <a:extLst>
                    <a:ext uri="{FF2B5EF4-FFF2-40B4-BE49-F238E27FC236}">
                      <a16:creationId xmlns:a16="http://schemas.microsoft.com/office/drawing/2014/main" id="{F7C178AE-4D26-30B7-3EA6-3B69160CD8CA}"/>
                    </a:ext>
                    <a:ext uri="{C183D7F6-B498-43B3-948B-1728B52AA6E4}">
                      <adec:decorative xmlns:adec="http://schemas.microsoft.com/office/drawing/2017/decorative" val="1"/>
                    </a:ext>
                  </a:extLst>
                </p:cNvPr>
                <p:cNvSpPr/>
                <p:nvPr/>
              </p:nvSpPr>
              <p:spPr>
                <a:xfrm>
                  <a:off x="5114108" y="800538"/>
                  <a:ext cx="1645920" cy="1371600"/>
                </a:xfrm>
                <a:prstGeom prst="roundRect">
                  <a:avLst/>
                </a:prstGeom>
                <a:solidFill>
                  <a:schemeClr val="bg2">
                    <a:lumMod val="9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Immunization</a:t>
                  </a:r>
                </a:p>
              </p:txBody>
            </p:sp>
            <p:sp>
              <p:nvSpPr>
                <p:cNvPr id="24" name="Rectangle: Rounded Corners 23">
                  <a:extLst>
                    <a:ext uri="{FF2B5EF4-FFF2-40B4-BE49-F238E27FC236}">
                      <a16:creationId xmlns:a16="http://schemas.microsoft.com/office/drawing/2014/main" id="{F05C893E-BDE0-F2EB-F28A-E4742B6C5472}"/>
                    </a:ext>
                    <a:ext uri="{C183D7F6-B498-43B3-948B-1728B52AA6E4}">
                      <adec:decorative xmlns:adec="http://schemas.microsoft.com/office/drawing/2017/decorative" val="1"/>
                    </a:ext>
                  </a:extLst>
                </p:cNvPr>
                <p:cNvSpPr/>
                <p:nvPr/>
              </p:nvSpPr>
              <p:spPr>
                <a:xfrm>
                  <a:off x="6930550" y="2274465"/>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Industry and Occupation</a:t>
                  </a:r>
                </a:p>
              </p:txBody>
            </p:sp>
            <p:sp>
              <p:nvSpPr>
                <p:cNvPr id="25" name="Rectangle: Rounded Corners 24">
                  <a:extLst>
                    <a:ext uri="{FF2B5EF4-FFF2-40B4-BE49-F238E27FC236}">
                      <a16:creationId xmlns:a16="http://schemas.microsoft.com/office/drawing/2014/main" id="{829AA662-E9FB-963E-5D60-ECF00113F9E6}"/>
                    </a:ext>
                    <a:ext uri="{C183D7F6-B498-43B3-948B-1728B52AA6E4}">
                      <adec:decorative xmlns:adec="http://schemas.microsoft.com/office/drawing/2017/decorative" val="1"/>
                    </a:ext>
                  </a:extLst>
                </p:cNvPr>
                <p:cNvSpPr/>
                <p:nvPr/>
              </p:nvSpPr>
              <p:spPr>
                <a:xfrm>
                  <a:off x="6930550" y="3746978"/>
                  <a:ext cx="1645920"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ptos" panose="02110004020202020204"/>
                      <a:ea typeface="+mn-ea"/>
                      <a:cs typeface="+mn-cs"/>
                    </a:rPr>
                    <a:t>Underlying Health Conditions</a:t>
                  </a:r>
                </a:p>
              </p:txBody>
            </p:sp>
            <p:sp>
              <p:nvSpPr>
                <p:cNvPr id="26" name="Rectangle: Rounded Corners 25">
                  <a:extLst>
                    <a:ext uri="{FF2B5EF4-FFF2-40B4-BE49-F238E27FC236}">
                      <a16:creationId xmlns:a16="http://schemas.microsoft.com/office/drawing/2014/main" id="{320F6E5A-C10F-5F70-EE6F-DC19038B7A57}"/>
                    </a:ext>
                    <a:ext uri="{C183D7F6-B498-43B3-948B-1728B52AA6E4}">
                      <adec:decorative xmlns:adec="http://schemas.microsoft.com/office/drawing/2017/decorative" val="1"/>
                    </a:ext>
                  </a:extLst>
                </p:cNvPr>
                <p:cNvSpPr/>
                <p:nvPr/>
              </p:nvSpPr>
              <p:spPr>
                <a:xfrm>
                  <a:off x="3339611" y="169321"/>
                  <a:ext cx="5213930" cy="544559"/>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ptos" panose="02110004020202020204"/>
                      <a:ea typeface="+mn-ea"/>
                      <a:cs typeface="+mn-cs"/>
                    </a:rPr>
                    <a:t>Condition-specific questions</a:t>
                  </a:r>
                </a:p>
              </p:txBody>
            </p:sp>
            <p:sp>
              <p:nvSpPr>
                <p:cNvPr id="30" name="Rectangle: Rounded Corners 29">
                  <a:extLst>
                    <a:ext uri="{FF2B5EF4-FFF2-40B4-BE49-F238E27FC236}">
                      <a16:creationId xmlns:a16="http://schemas.microsoft.com/office/drawing/2014/main" id="{E3DA78A1-E993-36B3-E47E-8200E1AE1354}"/>
                    </a:ext>
                    <a:ext uri="{C183D7F6-B498-43B3-948B-1728B52AA6E4}">
                      <adec:decorative xmlns:adec="http://schemas.microsoft.com/office/drawing/2017/decorative" val="1"/>
                    </a:ext>
                  </a:extLst>
                </p:cNvPr>
                <p:cNvSpPr/>
                <p:nvPr/>
              </p:nvSpPr>
              <p:spPr>
                <a:xfrm>
                  <a:off x="3301242" y="5191348"/>
                  <a:ext cx="5290668" cy="1371600"/>
                </a:xfrm>
                <a:prstGeom prst="roundRect">
                  <a:avLst/>
                </a:prstGeom>
                <a:solidFill>
                  <a:schemeClr val="accent6">
                    <a:lumMod val="25000"/>
                    <a:lumOff val="75000"/>
                  </a:schemeClr>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ptos" panose="02110004020202020204"/>
                      <a:ea typeface="+mn-ea"/>
                      <a:cs typeface="+mn-cs"/>
                    </a:rPr>
                    <a:t>Base Generic v3</a:t>
                  </a:r>
                </a:p>
                <a:p>
                  <a:pPr algn="ctr">
                    <a:defRPr/>
                  </a:pPr>
                  <a:r>
                    <a:rPr lang="en-US" sz="2000" kern="0" dirty="0">
                      <a:solidFill>
                        <a:prstClr val="black"/>
                      </a:solidFill>
                      <a:latin typeface="Aptos" panose="02110004020202020204"/>
                    </a:rPr>
                    <a:t>(Includes required data elements)</a:t>
                  </a:r>
                </a:p>
              </p:txBody>
            </p:sp>
            <p:sp>
              <p:nvSpPr>
                <p:cNvPr id="31" name="Left Brace 30">
                  <a:extLst>
                    <a:ext uri="{FF2B5EF4-FFF2-40B4-BE49-F238E27FC236}">
                      <a16:creationId xmlns:a16="http://schemas.microsoft.com/office/drawing/2014/main" id="{A70637FE-2DB7-8CA7-A6C2-7BE6A46522BA}"/>
                    </a:ext>
                    <a:ext uri="{C183D7F6-B498-43B3-948B-1728B52AA6E4}">
                      <adec:decorative xmlns:adec="http://schemas.microsoft.com/office/drawing/2017/decorative" val="1"/>
                    </a:ext>
                  </a:extLst>
                </p:cNvPr>
                <p:cNvSpPr/>
                <p:nvPr/>
              </p:nvSpPr>
              <p:spPr>
                <a:xfrm>
                  <a:off x="2396304" y="795628"/>
                  <a:ext cx="690114" cy="5688988"/>
                </a:xfrm>
                <a:prstGeom prst="leftBrace">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2" name="Right Brace 31">
                  <a:extLst>
                    <a:ext uri="{FF2B5EF4-FFF2-40B4-BE49-F238E27FC236}">
                      <a16:creationId xmlns:a16="http://schemas.microsoft.com/office/drawing/2014/main" id="{7D80F586-40B3-3083-114D-13DBFF9E88E5}"/>
                    </a:ext>
                    <a:ext uri="{C183D7F6-B498-43B3-948B-1728B52AA6E4}">
                      <adec:decorative xmlns:adec="http://schemas.microsoft.com/office/drawing/2017/decorative" val="1"/>
                    </a:ext>
                  </a:extLst>
                </p:cNvPr>
                <p:cNvSpPr/>
                <p:nvPr/>
              </p:nvSpPr>
              <p:spPr>
                <a:xfrm>
                  <a:off x="8881270" y="2275310"/>
                  <a:ext cx="951651" cy="4210285"/>
                </a:xfrm>
                <a:prstGeom prst="rightBrace">
                  <a:avLst>
                    <a:gd name="adj1" fmla="val 8333"/>
                    <a:gd name="adj2" fmla="val 49417"/>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3" name="TextBox 32">
                  <a:extLst>
                    <a:ext uri="{FF2B5EF4-FFF2-40B4-BE49-F238E27FC236}">
                      <a16:creationId xmlns:a16="http://schemas.microsoft.com/office/drawing/2014/main" id="{952D0D24-1F36-43C8-E52A-EB3FBD3EA0D9}"/>
                    </a:ext>
                    <a:ext uri="{C183D7F6-B498-43B3-948B-1728B52AA6E4}">
                      <adec:decorative xmlns:adec="http://schemas.microsoft.com/office/drawing/2017/decorative" val="1"/>
                    </a:ext>
                  </a:extLst>
                </p:cNvPr>
                <p:cNvSpPr txBox="1"/>
                <p:nvPr/>
              </p:nvSpPr>
              <p:spPr>
                <a:xfrm>
                  <a:off x="9963989" y="3614044"/>
                  <a:ext cx="2033782" cy="1384995"/>
                </a:xfrm>
                <a:prstGeom prst="rect">
                  <a:avLst/>
                </a:prstGeom>
                <a:noFill/>
              </p:spPr>
              <p:txBody>
                <a:bodyPr wrap="square" rtlCol="0">
                  <a:spAutoFit/>
                </a:bodyPr>
                <a:lstStyle/>
                <a:p>
                  <a:r>
                    <a:rPr lang="en-US" sz="2800" dirty="0">
                      <a:solidFill>
                        <a:prstClr val="black"/>
                      </a:solidFill>
                      <a:latin typeface="Aptos" panose="02110004020202020204"/>
                    </a:rPr>
                    <a:t>Case Notification MDN</a:t>
                  </a:r>
                </a:p>
              </p:txBody>
            </p:sp>
            <p:sp>
              <p:nvSpPr>
                <p:cNvPr id="34" name="TextBox 33">
                  <a:extLst>
                    <a:ext uri="{FF2B5EF4-FFF2-40B4-BE49-F238E27FC236}">
                      <a16:creationId xmlns:a16="http://schemas.microsoft.com/office/drawing/2014/main" id="{E11390F7-14C6-FC77-CF45-C3BFA878E8E8}"/>
                    </a:ext>
                    <a:ext uri="{C183D7F6-B498-43B3-948B-1728B52AA6E4}">
                      <adec:decorative xmlns:adec="http://schemas.microsoft.com/office/drawing/2017/decorative" val="1"/>
                    </a:ext>
                  </a:extLst>
                </p:cNvPr>
                <p:cNvSpPr txBox="1"/>
                <p:nvPr/>
              </p:nvSpPr>
              <p:spPr>
                <a:xfrm>
                  <a:off x="312881" y="3398103"/>
                  <a:ext cx="1868599" cy="523220"/>
                </a:xfrm>
                <a:prstGeom prst="rect">
                  <a:avLst/>
                </a:prstGeom>
                <a:noFill/>
              </p:spPr>
              <p:txBody>
                <a:bodyPr wrap="square" rtlCol="0">
                  <a:spAutoFit/>
                </a:bodyPr>
                <a:lstStyle/>
                <a:p>
                  <a:r>
                    <a:rPr lang="en-US" sz="2800" dirty="0">
                      <a:solidFill>
                        <a:prstClr val="black"/>
                      </a:solidFill>
                      <a:latin typeface="Aptos" panose="02110004020202020204"/>
                    </a:rPr>
                    <a:t>Generic v3</a:t>
                  </a:r>
                  <a:endParaRPr lang="en-US" dirty="0">
                    <a:solidFill>
                      <a:prstClr val="black"/>
                    </a:solidFill>
                    <a:latin typeface="Aptos" panose="02110004020202020204"/>
                  </a:endParaRPr>
                </a:p>
              </p:txBody>
            </p:sp>
            <p:grpSp>
              <p:nvGrpSpPr>
                <p:cNvPr id="3" name="Group 2">
                  <a:extLst>
                    <a:ext uri="{FF2B5EF4-FFF2-40B4-BE49-F238E27FC236}">
                      <a16:creationId xmlns:a16="http://schemas.microsoft.com/office/drawing/2014/main" id="{212E8659-6635-52F7-9843-CDECDBBB8CA2}"/>
                    </a:ext>
                    <a:ext uri="{C183D7F6-B498-43B3-948B-1728B52AA6E4}">
                      <adec:decorative xmlns:adec="http://schemas.microsoft.com/office/drawing/2017/decorative" val="1"/>
                    </a:ext>
                  </a:extLst>
                </p:cNvPr>
                <p:cNvGrpSpPr/>
                <p:nvPr/>
              </p:nvGrpSpPr>
              <p:grpSpPr>
                <a:xfrm>
                  <a:off x="9262811" y="441600"/>
                  <a:ext cx="3436138" cy="1510116"/>
                  <a:chOff x="9849683" y="1484381"/>
                  <a:chExt cx="3436138" cy="1510116"/>
                </a:xfrm>
              </p:grpSpPr>
              <p:grpSp>
                <p:nvGrpSpPr>
                  <p:cNvPr id="4" name="Group 3">
                    <a:extLst>
                      <a:ext uri="{FF2B5EF4-FFF2-40B4-BE49-F238E27FC236}">
                        <a16:creationId xmlns:a16="http://schemas.microsoft.com/office/drawing/2014/main" id="{C8B67097-F300-B31C-610E-A517C73AE278}"/>
                      </a:ext>
                    </a:extLst>
                  </p:cNvPr>
                  <p:cNvGrpSpPr/>
                  <p:nvPr/>
                </p:nvGrpSpPr>
                <p:grpSpPr>
                  <a:xfrm>
                    <a:off x="9853667" y="1484381"/>
                    <a:ext cx="3432154" cy="1510116"/>
                    <a:chOff x="9430678" y="447675"/>
                    <a:chExt cx="3432154" cy="1510116"/>
                  </a:xfrm>
                </p:grpSpPr>
                <p:sp>
                  <p:nvSpPr>
                    <p:cNvPr id="6" name="Rectangle: Rounded Corners 5">
                      <a:extLst>
                        <a:ext uri="{FF2B5EF4-FFF2-40B4-BE49-F238E27FC236}">
                          <a16:creationId xmlns:a16="http://schemas.microsoft.com/office/drawing/2014/main" id="{1C65EC9A-EA75-83FF-0554-102353DF6E63}"/>
                        </a:ext>
                      </a:extLst>
                    </p:cNvPr>
                    <p:cNvSpPr/>
                    <p:nvPr/>
                  </p:nvSpPr>
                  <p:spPr>
                    <a:xfrm rot="21540000">
                      <a:off x="9455886" y="1650587"/>
                      <a:ext cx="322053" cy="228600"/>
                    </a:xfrm>
                    <a:prstGeom prst="roundRect">
                      <a:avLst/>
                    </a:prstGeom>
                    <a:solidFill>
                      <a:schemeClr val="bg2">
                        <a:lumMod val="9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B8B67401-3828-E48A-9E6B-96AE4A2D95C5}"/>
                        </a:ext>
                      </a:extLst>
                    </p:cNvPr>
                    <p:cNvGrpSpPr/>
                    <p:nvPr/>
                  </p:nvGrpSpPr>
                  <p:grpSpPr>
                    <a:xfrm>
                      <a:off x="9430678" y="447675"/>
                      <a:ext cx="3432154" cy="1510116"/>
                      <a:chOff x="9257126" y="480012"/>
                      <a:chExt cx="3432154" cy="1510116"/>
                    </a:xfrm>
                  </p:grpSpPr>
                  <p:grpSp>
                    <p:nvGrpSpPr>
                      <p:cNvPr id="8" name="Group 7">
                        <a:extLst>
                          <a:ext uri="{FF2B5EF4-FFF2-40B4-BE49-F238E27FC236}">
                            <a16:creationId xmlns:a16="http://schemas.microsoft.com/office/drawing/2014/main" id="{884D0A15-AF55-BA56-4772-8E44A9C1486D}"/>
                          </a:ext>
                        </a:extLst>
                      </p:cNvPr>
                      <p:cNvGrpSpPr/>
                      <p:nvPr/>
                    </p:nvGrpSpPr>
                    <p:grpSpPr>
                      <a:xfrm>
                        <a:off x="9257126" y="480012"/>
                        <a:ext cx="3432154" cy="1510116"/>
                        <a:chOff x="9092218" y="2332678"/>
                        <a:chExt cx="3432154" cy="1510116"/>
                      </a:xfrm>
                    </p:grpSpPr>
                    <p:sp>
                      <p:nvSpPr>
                        <p:cNvPr id="10" name="TextBox 9">
                          <a:extLst>
                            <a:ext uri="{FF2B5EF4-FFF2-40B4-BE49-F238E27FC236}">
                              <a16:creationId xmlns:a16="http://schemas.microsoft.com/office/drawing/2014/main" id="{214A1462-6C5B-815B-BE3E-60069BF22783}"/>
                            </a:ext>
                          </a:extLst>
                        </p:cNvPr>
                        <p:cNvSpPr txBox="1"/>
                        <p:nvPr/>
                      </p:nvSpPr>
                      <p:spPr>
                        <a:xfrm>
                          <a:off x="9401965" y="2332678"/>
                          <a:ext cx="3122407" cy="1510116"/>
                        </a:xfrm>
                        <a:prstGeom prst="rect">
                          <a:avLst/>
                        </a:prstGeom>
                        <a:noFill/>
                      </p:spPr>
                      <p:txBody>
                        <a:bodyPr wrap="square" lIns="91440" tIns="45720" rIns="91440" bIns="45720" rtlCol="0" anchor="t">
                          <a:spAutoFit/>
                        </a:bodyPr>
                        <a:lstStyle/>
                        <a:p>
                          <a:pPr>
                            <a:defRPr/>
                          </a:pPr>
                          <a:r>
                            <a:rPr lang="en-US" kern="0" dirty="0">
                              <a:solidFill>
                                <a:prstClr val="black"/>
                              </a:solidFill>
                              <a:latin typeface="Aptos" panose="02110004020202020204"/>
                            </a:rPr>
                            <a:t>Required*</a:t>
                          </a:r>
                        </a:p>
                        <a:p>
                          <a:pPr>
                            <a:defRPr/>
                          </a:pPr>
                          <a:r>
                            <a:rPr lang="en-US" kern="0" dirty="0">
                              <a:solidFill>
                                <a:prstClr val="black"/>
                              </a:solidFill>
                              <a:latin typeface="Aptos" panose="02110004020202020204"/>
                            </a:rPr>
                            <a:t>Priority 1</a:t>
                          </a:r>
                        </a:p>
                        <a:p>
                          <a:pPr>
                            <a:defRPr/>
                          </a:pPr>
                          <a:r>
                            <a:rPr lang="en-US" kern="0" dirty="0">
                              <a:solidFill>
                                <a:prstClr val="black"/>
                              </a:solidFill>
                              <a:latin typeface="Aptos" panose="02110004020202020204"/>
                            </a:rPr>
                            <a:t>Priority 2</a:t>
                          </a:r>
                        </a:p>
                        <a:p>
                          <a:pPr>
                            <a:defRPr/>
                          </a:pPr>
                          <a:r>
                            <a:rPr lang="en-US" kern="0" dirty="0">
                              <a:solidFill>
                                <a:prstClr val="black"/>
                              </a:solidFill>
                              <a:latin typeface="Aptos" panose="02110004020202020204"/>
                            </a:rPr>
                            <a:t>Priority 3</a:t>
                          </a:r>
                        </a:p>
                        <a:p>
                          <a:pPr marL="0" marR="0" lvl="0" indent="0" defTabSz="91440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Will not use in routine</a:t>
                          </a:r>
                          <a:endParaRPr lang="en-US" dirty="0">
                            <a:solidFill>
                              <a:prstClr val="black"/>
                            </a:solidFill>
                          </a:endParaRPr>
                        </a:p>
                      </p:txBody>
                    </p:sp>
                    <p:sp>
                      <p:nvSpPr>
                        <p:cNvPr id="11" name="Rectangle: Rounded Corners 10">
                          <a:extLst>
                            <a:ext uri="{FF2B5EF4-FFF2-40B4-BE49-F238E27FC236}">
                              <a16:creationId xmlns:a16="http://schemas.microsoft.com/office/drawing/2014/main" id="{7C5D6A1F-834D-05A8-1778-38D9F9C16DC0}"/>
                            </a:ext>
                          </a:extLst>
                        </p:cNvPr>
                        <p:cNvSpPr/>
                        <p:nvPr/>
                      </p:nvSpPr>
                      <p:spPr>
                        <a:xfrm>
                          <a:off x="9092218" y="2675125"/>
                          <a:ext cx="320040" cy="228600"/>
                        </a:xfrm>
                        <a:prstGeom prst="roundRect">
                          <a:avLst/>
                        </a:prstGeom>
                        <a:solidFill>
                          <a:schemeClr val="accent6">
                            <a:lumMod val="25000"/>
                            <a:lumOff val="75000"/>
                          </a:schemeClr>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8A2F4A2A-4E88-1250-59AE-1C36230525D8}"/>
                            </a:ext>
                          </a:extLst>
                        </p:cNvPr>
                        <p:cNvSpPr/>
                        <p:nvPr/>
                      </p:nvSpPr>
                      <p:spPr>
                        <a:xfrm>
                          <a:off x="9099903" y="3249965"/>
                          <a:ext cx="320040" cy="228600"/>
                        </a:xfrm>
                        <a:prstGeom prst="roundRect">
                          <a:avLst/>
                        </a:prstGeom>
                        <a:solidFill>
                          <a:srgbClr val="F1F395"/>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sp>
                    <p:nvSpPr>
                      <p:cNvPr id="9" name="Rectangle: Rounded Corners 8">
                        <a:extLst>
                          <a:ext uri="{FF2B5EF4-FFF2-40B4-BE49-F238E27FC236}">
                            <a16:creationId xmlns:a16="http://schemas.microsoft.com/office/drawing/2014/main" id="{9C9A9BE0-7C76-5535-2EAB-87D67CECCBD7}"/>
                          </a:ext>
                        </a:extLst>
                      </p:cNvPr>
                      <p:cNvSpPr/>
                      <p:nvPr/>
                    </p:nvSpPr>
                    <p:spPr>
                      <a:xfrm>
                        <a:off x="9265883" y="1113256"/>
                        <a:ext cx="320040" cy="228600"/>
                      </a:xfrm>
                      <a:prstGeom prst="roundRect">
                        <a:avLst/>
                      </a:prstGeom>
                      <a:solidFill>
                        <a:srgbClr val="B4E5A2"/>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grpSp>
              </p:grpSp>
              <p:sp>
                <p:nvSpPr>
                  <p:cNvPr id="5" name="Rectangle: Rounded Corners 4">
                    <a:extLst>
                      <a:ext uri="{FF2B5EF4-FFF2-40B4-BE49-F238E27FC236}">
                        <a16:creationId xmlns:a16="http://schemas.microsoft.com/office/drawing/2014/main" id="{E98163FE-D027-4166-729C-B7877B2463A6}"/>
                      </a:ext>
                    </a:extLst>
                  </p:cNvPr>
                  <p:cNvSpPr/>
                  <p:nvPr/>
                </p:nvSpPr>
                <p:spPr>
                  <a:xfrm>
                    <a:off x="9849683" y="1537287"/>
                    <a:ext cx="320040" cy="228600"/>
                  </a:xfrm>
                  <a:prstGeom prst="roundRect">
                    <a:avLst/>
                  </a:prstGeom>
                  <a:solidFill>
                    <a:schemeClr val="accent3">
                      <a:lumMod val="40000"/>
                      <a:lumOff val="6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5213099A-E057-334C-3A27-09FE8E3383BD}"/>
                    </a:ext>
                    <a:ext uri="{C183D7F6-B498-43B3-948B-1728B52AA6E4}">
                      <adec:decorative xmlns:adec="http://schemas.microsoft.com/office/drawing/2017/decorative" val="1"/>
                    </a:ext>
                  </a:extLst>
                </p:cNvPr>
                <p:cNvSpPr txBox="1"/>
                <p:nvPr/>
              </p:nvSpPr>
              <p:spPr>
                <a:xfrm>
                  <a:off x="68307" y="5962784"/>
                  <a:ext cx="308825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solidFill>
                        <a:srgbClr val="000000"/>
                      </a:solidFill>
                      <a:latin typeface="Aptos"/>
                    </a:rPr>
                    <a:t> *Mandatory data elements for sending messages; if not present, messages are rejected</a:t>
                  </a:r>
                </a:p>
              </p:txBody>
            </p:sp>
          </p:grpSp>
        </p:grpSp>
      </p:grpSp>
      <p:sp>
        <p:nvSpPr>
          <p:cNvPr id="14" name="TextBox 13">
            <a:extLst>
              <a:ext uri="{FF2B5EF4-FFF2-40B4-BE49-F238E27FC236}">
                <a16:creationId xmlns:a16="http://schemas.microsoft.com/office/drawing/2014/main" id="{4008A47D-F21C-C9C5-0638-F92C94CBFD3D}"/>
              </a:ext>
            </a:extLst>
          </p:cNvPr>
          <p:cNvSpPr txBox="1"/>
          <p:nvPr/>
        </p:nvSpPr>
        <p:spPr>
          <a:xfrm>
            <a:off x="9576542" y="5633420"/>
            <a:ext cx="2735202" cy="738664"/>
          </a:xfrm>
          <a:prstGeom prst="rect">
            <a:avLst/>
          </a:prstGeom>
          <a:noFill/>
        </p:spPr>
        <p:txBody>
          <a:bodyPr wrap="square">
            <a:spAutoFit/>
          </a:bodyPr>
          <a:lstStyle/>
          <a:p>
            <a:endParaRPr lang="en-US" sz="1800" i="1" dirty="0">
              <a:solidFill>
                <a:srgbClr val="000000"/>
              </a:solidFill>
              <a:latin typeface="Aptos"/>
              <a:ea typeface="Calibri"/>
              <a:cs typeface="Calibri"/>
            </a:endParaRPr>
          </a:p>
          <a:p>
            <a:r>
              <a:rPr lang="en-US" sz="1200" i="1" dirty="0">
                <a:solidFill>
                  <a:srgbClr val="000000"/>
                </a:solidFill>
                <a:latin typeface="Aptos"/>
                <a:ea typeface="Calibri"/>
                <a:cs typeface="Calibri"/>
                <a:hlinkClick r:id="rId3" action="ppaction://hlinksldjump"/>
              </a:rPr>
              <a:t>Section 508 alternative text version </a:t>
            </a:r>
          </a:p>
          <a:p>
            <a:r>
              <a:rPr lang="en-US" sz="1200" i="1" dirty="0">
                <a:solidFill>
                  <a:srgbClr val="000000"/>
                </a:solidFill>
                <a:latin typeface="Aptos"/>
                <a:ea typeface="Calibri"/>
                <a:cs typeface="Calibri"/>
                <a:hlinkClick r:id="rId3" action="ppaction://hlinksldjump"/>
              </a:rPr>
              <a:t>available on slide 66</a:t>
            </a:r>
            <a:endParaRPr lang="en-US" sz="1200" i="1" dirty="0">
              <a:solidFill>
                <a:srgbClr val="000000"/>
              </a:solidFill>
              <a:latin typeface="Aptos"/>
              <a:ea typeface="Calibri"/>
              <a:cs typeface="Calibri"/>
            </a:endParaRPr>
          </a:p>
        </p:txBody>
      </p:sp>
    </p:spTree>
    <p:extLst>
      <p:ext uri="{BB962C8B-B14F-4D97-AF65-F5344CB8AC3E}">
        <p14:creationId xmlns:p14="http://schemas.microsoft.com/office/powerpoint/2010/main" val="345793591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C83A-F93D-0C0C-1BFC-9C2F6EECA38A}"/>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Special Topic #1: Value Sets</a:t>
            </a:r>
          </a:p>
        </p:txBody>
      </p:sp>
      <p:sp>
        <p:nvSpPr>
          <p:cNvPr id="3" name="Text Placeholder 2">
            <a:extLst>
              <a:ext uri="{FF2B5EF4-FFF2-40B4-BE49-F238E27FC236}">
                <a16:creationId xmlns:a16="http://schemas.microsoft.com/office/drawing/2014/main" id="{82AFFA02-962F-267A-3C62-A3B546703FD9}"/>
              </a:ext>
            </a:extLst>
          </p:cNvPr>
          <p:cNvSpPr>
            <a:spLocks noGrp="1"/>
          </p:cNvSpPr>
          <p:nvPr>
            <p:ph type="body" sz="quarter" idx="10"/>
          </p:nvPr>
        </p:nvSpPr>
        <p:spPr/>
        <p:txBody>
          <a:bodyPr/>
          <a:lstStyle/>
          <a:p>
            <a:pPr marL="304165" indent="-304165"/>
            <a:r>
              <a:rPr lang="en-US" sz="2670" dirty="0">
                <a:latin typeface="Calibri"/>
                <a:ea typeface="Calibri"/>
                <a:cs typeface="Calibri"/>
              </a:rPr>
              <a:t>In Generic v2-based condition-specific guides, the CDC Program defined value sets</a:t>
            </a:r>
          </a:p>
          <a:p>
            <a:pPr marL="608965" lvl="1" indent="-226060"/>
            <a:endParaRPr lang="en-US" sz="2670" dirty="0">
              <a:ea typeface="Calibri" panose="020F0502020204030204" pitchFamily="34" charset="0"/>
              <a:cs typeface="Calibri" panose="020F0502020204030204" pitchFamily="34" charset="0"/>
            </a:endParaRPr>
          </a:p>
          <a:p>
            <a:pPr marL="304165" indent="-304165"/>
            <a:r>
              <a:rPr lang="en-US" sz="2670" dirty="0">
                <a:latin typeface="Calibri"/>
                <a:ea typeface="Calibri"/>
                <a:cs typeface="Calibri"/>
              </a:rPr>
              <a:t>In Generic v3, the CDC Program still defines the value sets, but values will be selected from a superset of values</a:t>
            </a:r>
          </a:p>
        </p:txBody>
      </p:sp>
      <p:sp>
        <p:nvSpPr>
          <p:cNvPr id="4" name="Slide Number Placeholder 10">
            <a:extLst>
              <a:ext uri="{FF2B5EF4-FFF2-40B4-BE49-F238E27FC236}">
                <a16:creationId xmlns:a16="http://schemas.microsoft.com/office/drawing/2014/main" id="{8D6F020A-B33B-1145-AB44-B242C06F734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47</a:t>
            </a:fld>
            <a:endParaRPr lang="en-US" dirty="0"/>
          </a:p>
        </p:txBody>
      </p:sp>
    </p:spTree>
    <p:extLst>
      <p:ext uri="{BB962C8B-B14F-4D97-AF65-F5344CB8AC3E}">
        <p14:creationId xmlns:p14="http://schemas.microsoft.com/office/powerpoint/2010/main" val="37305109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F39F-A78C-7ED6-5878-1E8406232244}"/>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Special Topic #2: Laboratory Results</a:t>
            </a:r>
          </a:p>
        </p:txBody>
      </p:sp>
      <p:sp>
        <p:nvSpPr>
          <p:cNvPr id="3" name="Text Placeholder 2">
            <a:extLst>
              <a:ext uri="{FF2B5EF4-FFF2-40B4-BE49-F238E27FC236}">
                <a16:creationId xmlns:a16="http://schemas.microsoft.com/office/drawing/2014/main" id="{75641C4B-21AC-96CC-CDC8-DC1A2E24A5BA}"/>
              </a:ext>
            </a:extLst>
          </p:cNvPr>
          <p:cNvSpPr>
            <a:spLocks noGrp="1"/>
          </p:cNvSpPr>
          <p:nvPr>
            <p:ph type="body" sz="quarter" idx="10"/>
          </p:nvPr>
        </p:nvSpPr>
        <p:spPr/>
        <p:txBody>
          <a:bodyPr/>
          <a:lstStyle/>
          <a:p>
            <a:r>
              <a:rPr lang="en-US" dirty="0"/>
              <a:t>Generic v2-based condition-specific guides had three data elements to send lab results: </a:t>
            </a:r>
          </a:p>
          <a:p>
            <a:pPr lvl="1"/>
            <a:r>
              <a:rPr lang="en-US" dirty="0"/>
              <a:t>Coded qualitative result (coded)</a:t>
            </a:r>
          </a:p>
          <a:p>
            <a:pPr lvl="1"/>
            <a:r>
              <a:rPr lang="en-US" dirty="0"/>
              <a:t>Coded organism result (coded)</a:t>
            </a:r>
          </a:p>
          <a:p>
            <a:pPr lvl="1"/>
            <a:r>
              <a:rPr lang="en-US" dirty="0"/>
              <a:t>Quantitative result (text)</a:t>
            </a:r>
          </a:p>
          <a:p>
            <a:pPr lvl="1"/>
            <a:endParaRPr lang="en-US" dirty="0"/>
          </a:p>
          <a:p>
            <a:r>
              <a:rPr lang="en-US" dirty="0"/>
              <a:t>Generic v3 has a single data element to send lab results: </a:t>
            </a:r>
          </a:p>
          <a:p>
            <a:pPr lvl="1"/>
            <a:r>
              <a:rPr lang="en-US" dirty="0"/>
              <a:t>Test result (data type varies)</a:t>
            </a:r>
          </a:p>
        </p:txBody>
      </p:sp>
      <p:sp>
        <p:nvSpPr>
          <p:cNvPr id="4" name="Slide Number Placeholder 10">
            <a:extLst>
              <a:ext uri="{FF2B5EF4-FFF2-40B4-BE49-F238E27FC236}">
                <a16:creationId xmlns:a16="http://schemas.microsoft.com/office/drawing/2014/main" id="{0F0C3EEF-EE78-9EC8-5FFF-22600B7C7A2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48</a:t>
            </a:fld>
            <a:endParaRPr lang="en-US" dirty="0"/>
          </a:p>
        </p:txBody>
      </p:sp>
    </p:spTree>
    <p:extLst>
      <p:ext uri="{BB962C8B-B14F-4D97-AF65-F5344CB8AC3E}">
        <p14:creationId xmlns:p14="http://schemas.microsoft.com/office/powerpoint/2010/main" val="269316679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DCE0-2E90-9851-1258-D3ABB2237D50}"/>
              </a:ext>
            </a:extLst>
          </p:cNvPr>
          <p:cNvSpPr>
            <a:spLocks noGrp="1"/>
          </p:cNvSpPr>
          <p:nvPr>
            <p:ph type="title"/>
          </p:nvPr>
        </p:nvSpPr>
        <p:spPr>
          <a:xfrm>
            <a:off x="609600" y="274461"/>
            <a:ext cx="10972800" cy="1143000"/>
          </a:xfrm>
        </p:spPr>
        <p:txBody>
          <a:bodyPr lIns="91440" tIns="45720" rIns="91440" bIns="45720" anchor="ctr" anchorCtr="0"/>
          <a:lstStyle/>
          <a:p>
            <a:r>
              <a:rPr lang="en-US" sz="3700" dirty="0">
                <a:latin typeface="Calibri"/>
                <a:ea typeface="Calibri"/>
                <a:cs typeface="Calibri"/>
              </a:rPr>
              <a:t>Special Topic #3: Identifier Repeating Group</a:t>
            </a:r>
          </a:p>
        </p:txBody>
      </p:sp>
      <p:sp>
        <p:nvSpPr>
          <p:cNvPr id="3" name="Text Placeholder 2">
            <a:extLst>
              <a:ext uri="{FF2B5EF4-FFF2-40B4-BE49-F238E27FC236}">
                <a16:creationId xmlns:a16="http://schemas.microsoft.com/office/drawing/2014/main" id="{7334FBCE-F2E5-1B58-567B-C5BEF9F96380}"/>
              </a:ext>
            </a:extLst>
          </p:cNvPr>
          <p:cNvSpPr>
            <a:spLocks noGrp="1"/>
          </p:cNvSpPr>
          <p:nvPr>
            <p:ph type="body" sz="quarter" idx="10"/>
          </p:nvPr>
        </p:nvSpPr>
        <p:spPr>
          <a:xfrm>
            <a:off x="609600" y="1602869"/>
            <a:ext cx="10972800" cy="4176467"/>
          </a:xfrm>
        </p:spPr>
        <p:txBody>
          <a:bodyPr/>
          <a:lstStyle/>
          <a:p>
            <a:r>
              <a:rPr lang="en-US" dirty="0"/>
              <a:t>In Generic v2, each identifier associated with a case was included as a single, stand-alone data element.</a:t>
            </a:r>
          </a:p>
          <a:p>
            <a:endParaRPr lang="en-US" dirty="0"/>
          </a:p>
          <a:p>
            <a:r>
              <a:rPr lang="en-US" dirty="0"/>
              <a:t>In Generic v3, identifiers are transmitted in a single repeating group that includes the type of identifier and the identifier value.</a:t>
            </a:r>
          </a:p>
          <a:p>
            <a:pPr marL="0" indent="0">
              <a:buNone/>
            </a:pPr>
            <a:endParaRPr lang="en-US" dirty="0"/>
          </a:p>
        </p:txBody>
      </p:sp>
      <p:pic>
        <p:nvPicPr>
          <p:cNvPr id="8" name="Picture 7" descr="Screenshot of a figure displaying the two data elements that make up the identifier repeating group">
            <a:extLst>
              <a:ext uri="{FF2B5EF4-FFF2-40B4-BE49-F238E27FC236}">
                <a16:creationId xmlns:a16="http://schemas.microsoft.com/office/drawing/2014/main" id="{621F199A-3D10-3A4C-2722-6D3C55DDF8D1}"/>
              </a:ext>
            </a:extLst>
          </p:cNvPr>
          <p:cNvPicPr>
            <a:picLocks noChangeAspect="1"/>
          </p:cNvPicPr>
          <p:nvPr/>
        </p:nvPicPr>
        <p:blipFill>
          <a:blip r:embed="rId3"/>
          <a:stretch>
            <a:fillRect/>
          </a:stretch>
        </p:blipFill>
        <p:spPr>
          <a:xfrm>
            <a:off x="609600" y="3643808"/>
            <a:ext cx="9306061" cy="2320936"/>
          </a:xfrm>
          <a:prstGeom prst="rect">
            <a:avLst/>
          </a:prstGeom>
        </p:spPr>
      </p:pic>
      <p:sp>
        <p:nvSpPr>
          <p:cNvPr id="4" name="Slide Number Placeholder 10">
            <a:extLst>
              <a:ext uri="{FF2B5EF4-FFF2-40B4-BE49-F238E27FC236}">
                <a16:creationId xmlns:a16="http://schemas.microsoft.com/office/drawing/2014/main" id="{38B6F89F-002F-64B3-FD83-749663035239}"/>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49</a:t>
            </a:fld>
            <a:endParaRPr lang="en-US" dirty="0"/>
          </a:p>
        </p:txBody>
      </p:sp>
    </p:spTree>
    <p:extLst>
      <p:ext uri="{BB962C8B-B14F-4D97-AF65-F5344CB8AC3E}">
        <p14:creationId xmlns:p14="http://schemas.microsoft.com/office/powerpoint/2010/main" val="35282065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AC58-9157-E5AC-0340-26BD31474BD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949E6E2-0805-A7F5-DCA4-1FAA8468655E}"/>
              </a:ext>
            </a:extLst>
          </p:cNvPr>
          <p:cNvSpPr txBox="1">
            <a:spLocks noGrp="1"/>
          </p:cNvSpPr>
          <p:nvPr>
            <p:ph type="title" idx="4294967295"/>
          </p:nvPr>
        </p:nvSpPr>
        <p:spPr>
          <a:xfrm>
            <a:off x="609600" y="-16976"/>
            <a:ext cx="10972800" cy="1143000"/>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b"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1E5AAA"/>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defTabSz="1219170">
              <a:lnSpc>
                <a:spcPts val="4000"/>
              </a:lnSpc>
              <a:defRPr/>
            </a:pPr>
            <a:r>
              <a:rPr lang="en-US" sz="3733" dirty="0"/>
              <a:t>New World Screwworm (</a:t>
            </a:r>
            <a:r>
              <a:rPr lang="en-US" sz="3733" i="1" dirty="0"/>
              <a:t>Cochliomyia hominivorax</a:t>
            </a:r>
            <a:r>
              <a:rPr lang="en-US" sz="3733" dirty="0"/>
              <a:t>)</a:t>
            </a:r>
          </a:p>
        </p:txBody>
      </p:sp>
      <p:sp>
        <p:nvSpPr>
          <p:cNvPr id="5" name="Content Placeholder 4">
            <a:extLst>
              <a:ext uri="{FF2B5EF4-FFF2-40B4-BE49-F238E27FC236}">
                <a16:creationId xmlns:a16="http://schemas.microsoft.com/office/drawing/2014/main" id="{17FCE02B-40EC-A4A9-C35A-A6DA06F5202D}"/>
              </a:ext>
            </a:extLst>
          </p:cNvPr>
          <p:cNvSpPr>
            <a:spLocks noGrp="1"/>
          </p:cNvSpPr>
          <p:nvPr>
            <p:ph type="body" sz="quarter" idx="10"/>
          </p:nvPr>
        </p:nvSpPr>
        <p:spPr>
          <a:xfrm>
            <a:off x="609601" y="1729599"/>
            <a:ext cx="7167419" cy="4176467"/>
          </a:xfrm>
        </p:spPr>
        <p:txBody>
          <a:bodyPr/>
          <a:lstStyle/>
          <a:p>
            <a:r>
              <a:rPr lang="en-US" dirty="0"/>
              <a:t>New World Screwworm (NWS) is a parasitic fly that can cause myiasis (infestation) and feeds on living tissue</a:t>
            </a:r>
          </a:p>
          <a:p>
            <a:r>
              <a:rPr lang="en-US" dirty="0">
                <a:latin typeface="Calibri"/>
                <a:ea typeface="Calibri"/>
                <a:cs typeface="Calibri"/>
              </a:rPr>
              <a:t>Primarily affects animals but can also infest humans</a:t>
            </a:r>
          </a:p>
          <a:p>
            <a:r>
              <a:rPr lang="en-US" dirty="0">
                <a:latin typeface="Calibri"/>
                <a:ea typeface="Calibri"/>
                <a:cs typeface="Calibri"/>
              </a:rPr>
              <a:t>NWS myiasis can cause extensive tissue destruction and can be fatal </a:t>
            </a:r>
          </a:p>
          <a:p>
            <a:r>
              <a:rPr lang="en-US" dirty="0">
                <a:latin typeface="Calibri"/>
                <a:ea typeface="Calibri"/>
                <a:cs typeface="Calibri"/>
              </a:rPr>
              <a:t>Prompt identification, reporting, and treatment of NWS cases is critical </a:t>
            </a:r>
          </a:p>
        </p:txBody>
      </p:sp>
      <p:pic>
        <p:nvPicPr>
          <p:cNvPr id="6" name="Picture 2" descr="New World screwworm fly">
            <a:extLst>
              <a:ext uri="{FF2B5EF4-FFF2-40B4-BE49-F238E27FC236}">
                <a16:creationId xmlns:a16="http://schemas.microsoft.com/office/drawing/2014/main" id="{17BA636B-C72B-CA0E-63D2-2E9263835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45" y="1396596"/>
            <a:ext cx="3692763" cy="20817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ree New World screwworm larvae">
            <a:extLst>
              <a:ext uri="{FF2B5EF4-FFF2-40B4-BE49-F238E27FC236}">
                <a16:creationId xmlns:a16="http://schemas.microsoft.com/office/drawing/2014/main" id="{66CCB051-65DC-F8BE-5BF7-D960B4DB36A0}"/>
              </a:ext>
            </a:extLst>
          </p:cNvPr>
          <p:cNvPicPr>
            <a:picLocks noChangeAspect="1"/>
          </p:cNvPicPr>
          <p:nvPr/>
        </p:nvPicPr>
        <p:blipFill>
          <a:blip r:embed="rId4" cstate="print">
            <a:extLst>
              <a:ext uri="{28A0092B-C50C-407E-A947-70E740481C1C}">
                <a14:useLocalDpi xmlns:a14="http://schemas.microsoft.com/office/drawing/2010/main" val="0"/>
              </a:ext>
            </a:extLst>
          </a:blip>
          <a:srcRect t="975" r="5764" b="-179"/>
          <a:stretch/>
        </p:blipFill>
        <p:spPr>
          <a:xfrm>
            <a:off x="8112146" y="3638150"/>
            <a:ext cx="3695173" cy="2440068"/>
          </a:xfrm>
          <a:prstGeom prst="rect">
            <a:avLst/>
          </a:prstGeom>
        </p:spPr>
      </p:pic>
      <p:sp>
        <p:nvSpPr>
          <p:cNvPr id="8" name="Text Placeholder 9">
            <a:extLst>
              <a:ext uri="{FF2B5EF4-FFF2-40B4-BE49-F238E27FC236}">
                <a16:creationId xmlns:a16="http://schemas.microsoft.com/office/drawing/2014/main" id="{F1804180-54BB-5B4B-C25B-A763682FCDFB}"/>
              </a:ext>
            </a:extLst>
          </p:cNvPr>
          <p:cNvSpPr txBox="1">
            <a:spLocks/>
          </p:cNvSpPr>
          <p:nvPr/>
        </p:nvSpPr>
        <p:spPr>
          <a:xfrm>
            <a:off x="8031059" y="6078217"/>
            <a:ext cx="3854935" cy="389616"/>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33" dirty="0"/>
              <a:t>Top image courtesy of Mark Fox, CDC</a:t>
            </a:r>
          </a:p>
          <a:p>
            <a:pPr marL="0" indent="0">
              <a:buNone/>
            </a:pPr>
            <a:r>
              <a:rPr lang="en-US" sz="933" dirty="0"/>
              <a:t>Bottom image courtesy of Denise Bonilla, U.S. Department of Agriculture.</a:t>
            </a:r>
          </a:p>
        </p:txBody>
      </p:sp>
      <p:sp>
        <p:nvSpPr>
          <p:cNvPr id="2" name="Slide Number Placeholder 10">
            <a:extLst>
              <a:ext uri="{FF2B5EF4-FFF2-40B4-BE49-F238E27FC236}">
                <a16:creationId xmlns:a16="http://schemas.microsoft.com/office/drawing/2014/main" id="{9A2E3FA4-A119-8DE3-60B6-6DE4B92E6CD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a:t>
            </a:fld>
            <a:endParaRPr lang="en-US" dirty="0"/>
          </a:p>
        </p:txBody>
      </p:sp>
    </p:spTree>
    <p:extLst>
      <p:ext uri="{BB962C8B-B14F-4D97-AF65-F5344CB8AC3E}">
        <p14:creationId xmlns:p14="http://schemas.microsoft.com/office/powerpoint/2010/main" val="405093758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CC99-B6D7-F24E-8BF5-30D5F7B17D74}"/>
              </a:ext>
              <a:ext uri="{C183D7F6-B498-43B3-948B-1728B52AA6E4}">
                <adec:decorative xmlns:adec="http://schemas.microsoft.com/office/drawing/2017/decorative" val="1"/>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Timeline for Receiving Feedback and Final Release</a:t>
            </a:r>
            <a:endParaRPr lang="en-US" dirty="0"/>
          </a:p>
        </p:txBody>
      </p:sp>
      <p:sp>
        <p:nvSpPr>
          <p:cNvPr id="3" name="Slide Number Placeholder 10">
            <a:extLst>
              <a:ext uri="{FF2B5EF4-FFF2-40B4-BE49-F238E27FC236}">
                <a16:creationId xmlns:a16="http://schemas.microsoft.com/office/drawing/2014/main" id="{AF1F057B-30AB-2E9B-0AD9-8A14527D8FA1}"/>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50</a:t>
            </a:fld>
            <a:endParaRPr lang="en-US" dirty="0"/>
          </a:p>
        </p:txBody>
      </p:sp>
      <p:grpSp>
        <p:nvGrpSpPr>
          <p:cNvPr id="28" name="Group 27" descr="This is the timeline for the release and feedback of generic v3. In detail, October 1st is the initial release, October 31st is the deadline for feedback, early December is when the updated version will be released, Dec 2025-May 2026 is the staggered adoption, and June 2026 is the final release date. ">
            <a:extLst>
              <a:ext uri="{FF2B5EF4-FFF2-40B4-BE49-F238E27FC236}">
                <a16:creationId xmlns:a16="http://schemas.microsoft.com/office/drawing/2014/main" id="{27C1C549-5EB9-0D04-8DD9-5763FBDC88C9}"/>
              </a:ext>
            </a:extLst>
          </p:cNvPr>
          <p:cNvGrpSpPr/>
          <p:nvPr/>
        </p:nvGrpSpPr>
        <p:grpSpPr>
          <a:xfrm>
            <a:off x="606612" y="1841519"/>
            <a:ext cx="10618484" cy="3456868"/>
            <a:chOff x="584200" y="1830313"/>
            <a:chExt cx="10618484" cy="3456868"/>
          </a:xfrm>
        </p:grpSpPr>
        <p:sp>
          <p:nvSpPr>
            <p:cNvPr id="10" name="Rectangle: Rounded Corners 9">
              <a:extLst>
                <a:ext uri="{FF2B5EF4-FFF2-40B4-BE49-F238E27FC236}">
                  <a16:creationId xmlns:a16="http://schemas.microsoft.com/office/drawing/2014/main" id="{1F5C64FC-99C2-5A6D-4700-1A2A77A037E2}"/>
                </a:ext>
                <a:ext uri="{C183D7F6-B498-43B3-948B-1728B52AA6E4}">
                  <adec:decorative xmlns:adec="http://schemas.microsoft.com/office/drawing/2017/decorative" val="1"/>
                </a:ext>
              </a:extLst>
            </p:cNvPr>
            <p:cNvSpPr/>
            <p:nvPr/>
          </p:nvSpPr>
          <p:spPr>
            <a:xfrm>
              <a:off x="609600" y="1844195"/>
              <a:ext cx="2112260" cy="9770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7132E6E5-ECAB-139B-1F96-D7FF8D7F490E}"/>
                </a:ext>
              </a:extLst>
            </p:cNvPr>
            <p:cNvGrpSpPr/>
            <p:nvPr/>
          </p:nvGrpSpPr>
          <p:grpSpPr>
            <a:xfrm>
              <a:off x="584200" y="1830313"/>
              <a:ext cx="10618484" cy="3456868"/>
              <a:chOff x="584200" y="1830313"/>
              <a:chExt cx="10618484" cy="3456868"/>
            </a:xfrm>
          </p:grpSpPr>
          <p:cxnSp>
            <p:nvCxnSpPr>
              <p:cNvPr id="8" name="Straight Connector 7">
                <a:extLst>
                  <a:ext uri="{FF2B5EF4-FFF2-40B4-BE49-F238E27FC236}">
                    <a16:creationId xmlns:a16="http://schemas.microsoft.com/office/drawing/2014/main" id="{C0EEFAC2-5567-329F-C8CD-609B4143D582}"/>
                  </a:ext>
                  <a:ext uri="{C183D7F6-B498-43B3-948B-1728B52AA6E4}">
                    <adec:decorative xmlns:adec="http://schemas.microsoft.com/office/drawing/2017/decorative" val="1"/>
                  </a:ext>
                </a:extLst>
              </p:cNvPr>
              <p:cNvCxnSpPr>
                <a:cxnSpLocks/>
              </p:cNvCxnSpPr>
              <p:nvPr/>
            </p:nvCxnSpPr>
            <p:spPr>
              <a:xfrm flipV="1">
                <a:off x="1572768" y="2843784"/>
                <a:ext cx="0" cy="4297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D4FA3B1-1518-C2BE-4B4A-FA4B06526453}"/>
                  </a:ext>
                </a:extLst>
              </p:cNvPr>
              <p:cNvGrpSpPr/>
              <p:nvPr/>
            </p:nvGrpSpPr>
            <p:grpSpPr>
              <a:xfrm>
                <a:off x="584200" y="1830313"/>
                <a:ext cx="10618484" cy="3456868"/>
                <a:chOff x="584200" y="1830313"/>
                <a:chExt cx="10618484" cy="3456868"/>
              </a:xfrm>
            </p:grpSpPr>
            <p:grpSp>
              <p:nvGrpSpPr>
                <p:cNvPr id="25" name="Group 24">
                  <a:extLst>
                    <a:ext uri="{FF2B5EF4-FFF2-40B4-BE49-F238E27FC236}">
                      <a16:creationId xmlns:a16="http://schemas.microsoft.com/office/drawing/2014/main" id="{6BF77461-76F8-9BB0-5AF3-FE9D613E1714}"/>
                    </a:ext>
                  </a:extLst>
                </p:cNvPr>
                <p:cNvGrpSpPr/>
                <p:nvPr/>
              </p:nvGrpSpPr>
              <p:grpSpPr>
                <a:xfrm>
                  <a:off x="584200" y="1830313"/>
                  <a:ext cx="10618484" cy="3456868"/>
                  <a:chOff x="584200" y="1830313"/>
                  <a:chExt cx="10618484" cy="3456868"/>
                </a:xfrm>
              </p:grpSpPr>
              <p:grpSp>
                <p:nvGrpSpPr>
                  <p:cNvPr id="20" name="Group 19">
                    <a:extLst>
                      <a:ext uri="{FF2B5EF4-FFF2-40B4-BE49-F238E27FC236}">
                        <a16:creationId xmlns:a16="http://schemas.microsoft.com/office/drawing/2014/main" id="{23C69BA6-E6FA-10D7-1919-CD578B921B82}"/>
                      </a:ext>
                    </a:extLst>
                  </p:cNvPr>
                  <p:cNvGrpSpPr/>
                  <p:nvPr/>
                </p:nvGrpSpPr>
                <p:grpSpPr>
                  <a:xfrm>
                    <a:off x="2171703" y="1830313"/>
                    <a:ext cx="7606601" cy="3456868"/>
                    <a:chOff x="2171703" y="1830313"/>
                    <a:chExt cx="7606601" cy="3456868"/>
                  </a:xfrm>
                </p:grpSpPr>
                <p:cxnSp>
                  <p:nvCxnSpPr>
                    <p:cNvPr id="12" name="Straight Connector 11">
                      <a:extLst>
                        <a:ext uri="{FF2B5EF4-FFF2-40B4-BE49-F238E27FC236}">
                          <a16:creationId xmlns:a16="http://schemas.microsoft.com/office/drawing/2014/main" id="{970BE3E0-F540-584C-1D61-ED015CCE843E}"/>
                        </a:ext>
                        <a:ext uri="{C183D7F6-B498-43B3-948B-1728B52AA6E4}">
                          <adec:decorative xmlns:adec="http://schemas.microsoft.com/office/drawing/2017/decorative" val="1"/>
                        </a:ext>
                      </a:extLst>
                    </p:cNvPr>
                    <p:cNvCxnSpPr>
                      <a:cxnSpLocks/>
                    </p:cNvCxnSpPr>
                    <p:nvPr/>
                  </p:nvCxnSpPr>
                  <p:spPr>
                    <a:xfrm flipV="1">
                      <a:off x="3307080" y="3571649"/>
                      <a:ext cx="0" cy="4297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A39BA6-509E-F690-E890-14FEF1752B35}"/>
                        </a:ext>
                        <a:ext uri="{C183D7F6-B498-43B3-948B-1728B52AA6E4}">
                          <adec:decorative xmlns:adec="http://schemas.microsoft.com/office/drawing/2017/decorative" val="1"/>
                        </a:ext>
                      </a:extLst>
                    </p:cNvPr>
                    <p:cNvSpPr txBox="1"/>
                    <p:nvPr/>
                  </p:nvSpPr>
                  <p:spPr>
                    <a:xfrm>
                      <a:off x="2171703" y="4168358"/>
                      <a:ext cx="2243322" cy="646331"/>
                    </a:xfrm>
                    <a:prstGeom prst="rect">
                      <a:avLst/>
                    </a:prstGeom>
                    <a:noFill/>
                  </p:spPr>
                  <p:txBody>
                    <a:bodyPr wrap="square" lIns="91440" tIns="45720" rIns="91440" bIns="45720" rtlCol="0" anchor="t">
                      <a:spAutoFit/>
                    </a:bodyPr>
                    <a:lstStyle/>
                    <a:p>
                      <a:pPr algn="ctr"/>
                      <a:r>
                        <a:rPr lang="en-US" dirty="0">
                          <a:solidFill>
                            <a:srgbClr val="000000"/>
                          </a:solidFill>
                          <a:latin typeface="Calibri"/>
                          <a:ea typeface="Calibri"/>
                          <a:cs typeface="Calibri"/>
                        </a:rPr>
                        <a:t>October 31:</a:t>
                      </a:r>
                    </a:p>
                    <a:p>
                      <a:pPr algn="ctr"/>
                      <a:r>
                        <a:rPr lang="en-US" dirty="0">
                          <a:solidFill>
                            <a:srgbClr val="000000"/>
                          </a:solidFill>
                          <a:latin typeface="Calibri"/>
                          <a:ea typeface="Calibri"/>
                          <a:cs typeface="Calibri"/>
                        </a:rPr>
                        <a:t>Deadline for feedback</a:t>
                      </a:r>
                    </a:p>
                  </p:txBody>
                </p:sp>
                <p:cxnSp>
                  <p:nvCxnSpPr>
                    <p:cNvPr id="15" name="Straight Connector 14">
                      <a:extLst>
                        <a:ext uri="{FF2B5EF4-FFF2-40B4-BE49-F238E27FC236}">
                          <a16:creationId xmlns:a16="http://schemas.microsoft.com/office/drawing/2014/main" id="{535ACAF4-ED5F-6310-8931-353E15C7C68D}"/>
                        </a:ext>
                        <a:ext uri="{C183D7F6-B498-43B3-948B-1728B52AA6E4}">
                          <adec:decorative xmlns:adec="http://schemas.microsoft.com/office/drawing/2017/decorative" val="1"/>
                        </a:ext>
                      </a:extLst>
                    </p:cNvPr>
                    <p:cNvCxnSpPr>
                      <a:cxnSpLocks/>
                    </p:cNvCxnSpPr>
                    <p:nvPr/>
                  </p:nvCxnSpPr>
                  <p:spPr>
                    <a:xfrm flipV="1">
                      <a:off x="5273040" y="2843784"/>
                      <a:ext cx="0" cy="4297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C81FD29-7FF8-373B-4055-5282A26A278B}"/>
                        </a:ext>
                        <a:ext uri="{C183D7F6-B498-43B3-948B-1728B52AA6E4}">
                          <adec:decorative xmlns:adec="http://schemas.microsoft.com/office/drawing/2017/decorative" val="1"/>
                        </a:ext>
                      </a:extLst>
                    </p:cNvPr>
                    <p:cNvSpPr/>
                    <p:nvPr/>
                  </p:nvSpPr>
                  <p:spPr>
                    <a:xfrm>
                      <a:off x="4122417" y="1830313"/>
                      <a:ext cx="2301245" cy="9770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5534760F-8DA3-EA82-D61F-BE9FD6F7E8A6}"/>
                        </a:ext>
                        <a:ext uri="{C183D7F6-B498-43B3-948B-1728B52AA6E4}">
                          <adec:decorative xmlns:adec="http://schemas.microsoft.com/office/drawing/2017/decorative" val="1"/>
                        </a:ext>
                      </a:extLst>
                    </p:cNvPr>
                    <p:cNvSpPr/>
                    <p:nvPr/>
                  </p:nvSpPr>
                  <p:spPr>
                    <a:xfrm>
                      <a:off x="5714197" y="4001417"/>
                      <a:ext cx="4064107" cy="9770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5BBAA31-13A6-6BF2-9C5A-77B1FB0C9C65}"/>
                        </a:ext>
                        <a:ext uri="{C183D7F6-B498-43B3-948B-1728B52AA6E4}">
                          <adec:decorative xmlns:adec="http://schemas.microsoft.com/office/drawing/2017/decorative" val="1"/>
                        </a:ext>
                      </a:extLst>
                    </p:cNvPr>
                    <p:cNvSpPr txBox="1"/>
                    <p:nvPr/>
                  </p:nvSpPr>
                  <p:spPr>
                    <a:xfrm>
                      <a:off x="5829688" y="4086852"/>
                      <a:ext cx="3780656" cy="1200329"/>
                    </a:xfrm>
                    <a:prstGeom prst="rect">
                      <a:avLst/>
                    </a:prstGeom>
                    <a:noFill/>
                  </p:spPr>
                  <p:txBody>
                    <a:bodyPr wrap="square" lIns="91440" tIns="45720" rIns="91440" bIns="45720" rtlCol="0" anchor="t">
                      <a:spAutoFit/>
                    </a:bodyPr>
                    <a:lstStyle/>
                    <a:p>
                      <a:pPr algn="ctr"/>
                      <a:r>
                        <a:rPr lang="en-US" dirty="0">
                          <a:solidFill>
                            <a:srgbClr val="000000"/>
                          </a:solidFill>
                          <a:latin typeface="Calibri"/>
                          <a:ea typeface="Calibri"/>
                          <a:cs typeface="Calibri"/>
                        </a:rPr>
                        <a:t>December 2025 – May 2026: </a:t>
                      </a:r>
                    </a:p>
                    <a:p>
                      <a:pPr algn="ctr"/>
                      <a:r>
                        <a:rPr lang="en-US" dirty="0">
                          <a:solidFill>
                            <a:srgbClr val="000000"/>
                          </a:solidFill>
                          <a:latin typeface="Calibri"/>
                          <a:ea typeface="Calibri"/>
                          <a:cs typeface="Calibri"/>
                        </a:rPr>
                        <a:t>Staggered adoption of Generic v3 HL7 Implementation Guide</a:t>
                      </a:r>
                    </a:p>
                    <a:p>
                      <a:endParaRPr lang="en-US" dirty="0">
                        <a:solidFill>
                          <a:srgbClr val="000000"/>
                        </a:solidFill>
                        <a:latin typeface="Calibri" panose="020F0502020204030204" pitchFamily="34" charset="0"/>
                      </a:endParaRPr>
                    </a:p>
                  </p:txBody>
                </p:sp>
                <p:cxnSp>
                  <p:nvCxnSpPr>
                    <p:cNvPr id="22" name="Straight Connector 21">
                      <a:extLst>
                        <a:ext uri="{FF2B5EF4-FFF2-40B4-BE49-F238E27FC236}">
                          <a16:creationId xmlns:a16="http://schemas.microsoft.com/office/drawing/2014/main" id="{C0451727-6E7B-4FBE-934B-4AF1F850EE74}"/>
                        </a:ext>
                        <a:ext uri="{C183D7F6-B498-43B3-948B-1728B52AA6E4}">
                          <adec:decorative xmlns:adec="http://schemas.microsoft.com/office/drawing/2017/decorative" val="1"/>
                        </a:ext>
                      </a:extLst>
                    </p:cNvPr>
                    <p:cNvCxnSpPr/>
                    <p:nvPr/>
                  </p:nvCxnSpPr>
                  <p:spPr>
                    <a:xfrm>
                      <a:off x="7720016" y="3273552"/>
                      <a:ext cx="0" cy="298097"/>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5C819B88-D886-48EF-43A6-CE2A0AD70CFD}"/>
                      </a:ext>
                    </a:extLst>
                  </p:cNvPr>
                  <p:cNvGrpSpPr/>
                  <p:nvPr/>
                </p:nvGrpSpPr>
                <p:grpSpPr>
                  <a:xfrm>
                    <a:off x="584200" y="1875613"/>
                    <a:ext cx="10618484" cy="3102812"/>
                    <a:chOff x="584200" y="1875613"/>
                    <a:chExt cx="10618484" cy="3102812"/>
                  </a:xfrm>
                </p:grpSpPr>
                <p:sp>
                  <p:nvSpPr>
                    <p:cNvPr id="6" name="Arrow: Right 5">
                      <a:extLst>
                        <a:ext uri="{FF2B5EF4-FFF2-40B4-BE49-F238E27FC236}">
                          <a16:creationId xmlns:a16="http://schemas.microsoft.com/office/drawing/2014/main" id="{28E46EF9-7FC4-744C-FE43-1B955A01875F}"/>
                        </a:ext>
                        <a:ext uri="{C183D7F6-B498-43B3-948B-1728B52AA6E4}">
                          <adec:decorative xmlns:adec="http://schemas.microsoft.com/office/drawing/2017/decorative" val="1"/>
                        </a:ext>
                      </a:extLst>
                    </p:cNvPr>
                    <p:cNvSpPr/>
                    <p:nvPr/>
                  </p:nvSpPr>
                  <p:spPr>
                    <a:xfrm>
                      <a:off x="1153909" y="3138437"/>
                      <a:ext cx="10048775" cy="581126"/>
                    </a:xfrm>
                    <a:prstGeom prst="rightArrow">
                      <a:avLst/>
                    </a:prstGeom>
                    <a:solidFill>
                      <a:schemeClr val="bg1">
                        <a:lumMod val="75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a:extLst>
                        <a:ext uri="{FF2B5EF4-FFF2-40B4-BE49-F238E27FC236}">
                          <a16:creationId xmlns:a16="http://schemas.microsoft.com/office/drawing/2014/main" id="{00BC548A-48ED-45D8-ECA2-2BD736AF9230}"/>
                        </a:ext>
                        <a:ext uri="{C183D7F6-B498-43B3-948B-1728B52AA6E4}">
                          <adec:decorative xmlns:adec="http://schemas.microsoft.com/office/drawing/2017/decorative" val="1"/>
                        </a:ext>
                      </a:extLst>
                    </p:cNvPr>
                    <p:cNvSpPr txBox="1"/>
                    <p:nvPr/>
                  </p:nvSpPr>
                  <p:spPr>
                    <a:xfrm>
                      <a:off x="584200" y="1875613"/>
                      <a:ext cx="2112259" cy="1200329"/>
                    </a:xfrm>
                    <a:prstGeom prst="rect">
                      <a:avLst/>
                    </a:prstGeom>
                    <a:noFill/>
                  </p:spPr>
                  <p:txBody>
                    <a:bodyPr wrap="square" lIns="91440" tIns="45720" rIns="91440" bIns="45720" rtlCol="0" anchor="t">
                      <a:spAutoFit/>
                    </a:bodyPr>
                    <a:lstStyle/>
                    <a:p>
                      <a:pPr algn="ctr"/>
                      <a:r>
                        <a:rPr lang="en-US" dirty="0">
                          <a:solidFill>
                            <a:srgbClr val="000000"/>
                          </a:solidFill>
                          <a:latin typeface="Calibri"/>
                          <a:ea typeface="Calibri"/>
                          <a:cs typeface="Calibri"/>
                        </a:rPr>
                        <a:t>October 1:</a:t>
                      </a:r>
                    </a:p>
                    <a:p>
                      <a:pPr algn="ctr"/>
                      <a:r>
                        <a:rPr lang="en-US" dirty="0">
                          <a:solidFill>
                            <a:srgbClr val="000000"/>
                          </a:solidFill>
                          <a:latin typeface="Calibri"/>
                          <a:ea typeface="Calibri"/>
                          <a:cs typeface="Calibri"/>
                        </a:rPr>
                        <a:t>Release Generic v3</a:t>
                      </a:r>
                    </a:p>
                    <a:p>
                      <a:pPr algn="ctr"/>
                      <a:r>
                        <a:rPr lang="en-US" dirty="0">
                          <a:solidFill>
                            <a:srgbClr val="000000"/>
                          </a:solidFill>
                          <a:latin typeface="Calibri"/>
                          <a:ea typeface="Calibri"/>
                          <a:cs typeface="Calibri"/>
                        </a:rPr>
                        <a:t>for feedback</a:t>
                      </a:r>
                    </a:p>
                    <a:p>
                      <a:endParaRPr lang="en-US" dirty="0">
                        <a:solidFill>
                          <a:srgbClr val="000000"/>
                        </a:solidFill>
                        <a:latin typeface="Calibri" panose="020F0502020204030204" pitchFamily="34" charset="0"/>
                      </a:endParaRPr>
                    </a:p>
                  </p:txBody>
                </p:sp>
                <p:sp>
                  <p:nvSpPr>
                    <p:cNvPr id="13" name="Rectangle: Rounded Corners 12">
                      <a:extLst>
                        <a:ext uri="{FF2B5EF4-FFF2-40B4-BE49-F238E27FC236}">
                          <a16:creationId xmlns:a16="http://schemas.microsoft.com/office/drawing/2014/main" id="{D2B0907F-4432-EE9B-9ED6-D291BC9A4BC6}"/>
                        </a:ext>
                        <a:ext uri="{C183D7F6-B498-43B3-948B-1728B52AA6E4}">
                          <adec:decorative xmlns:adec="http://schemas.microsoft.com/office/drawing/2017/decorative" val="1"/>
                        </a:ext>
                      </a:extLst>
                    </p:cNvPr>
                    <p:cNvSpPr/>
                    <p:nvPr/>
                  </p:nvSpPr>
                  <p:spPr>
                    <a:xfrm>
                      <a:off x="2199134" y="4001417"/>
                      <a:ext cx="2215891" cy="9770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AE1B240-B549-004F-4B6A-5120109156E0}"/>
                        </a:ext>
                        <a:ext uri="{C183D7F6-B498-43B3-948B-1728B52AA6E4}">
                          <adec:decorative xmlns:adec="http://schemas.microsoft.com/office/drawing/2017/decorative" val="1"/>
                        </a:ext>
                      </a:extLst>
                    </p:cNvPr>
                    <p:cNvSpPr txBox="1"/>
                    <p:nvPr/>
                  </p:nvSpPr>
                  <p:spPr>
                    <a:xfrm>
                      <a:off x="4122421" y="1875613"/>
                      <a:ext cx="2301241" cy="1200329"/>
                    </a:xfrm>
                    <a:prstGeom prst="rect">
                      <a:avLst/>
                    </a:prstGeom>
                    <a:noFill/>
                  </p:spPr>
                  <p:txBody>
                    <a:bodyPr wrap="square" lIns="91440" tIns="45720" rIns="91440" bIns="45720" rtlCol="0" anchor="t">
                      <a:spAutoFit/>
                    </a:bodyPr>
                    <a:lstStyle/>
                    <a:p>
                      <a:pPr algn="ctr"/>
                      <a:r>
                        <a:rPr lang="en-US" dirty="0">
                          <a:solidFill>
                            <a:srgbClr val="000000"/>
                          </a:solidFill>
                          <a:latin typeface="Calibri"/>
                          <a:ea typeface="Calibri"/>
                          <a:cs typeface="Calibri"/>
                        </a:rPr>
                        <a:t>Early December:</a:t>
                      </a:r>
                    </a:p>
                    <a:p>
                      <a:pPr algn="ctr"/>
                      <a:r>
                        <a:rPr lang="en-US" dirty="0">
                          <a:solidFill>
                            <a:srgbClr val="000000"/>
                          </a:solidFill>
                          <a:latin typeface="Calibri"/>
                          <a:ea typeface="Calibri"/>
                          <a:cs typeface="Calibri"/>
                        </a:rPr>
                        <a:t>Release updated Generic v3 draft</a:t>
                      </a:r>
                    </a:p>
                    <a:p>
                      <a:endParaRPr lang="en-US" dirty="0">
                        <a:solidFill>
                          <a:srgbClr val="000000"/>
                        </a:solidFill>
                        <a:latin typeface="Calibri" panose="020F0502020204030204" pitchFamily="34" charset="0"/>
                      </a:endParaRPr>
                    </a:p>
                  </p:txBody>
                </p:sp>
                <p:cxnSp>
                  <p:nvCxnSpPr>
                    <p:cNvPr id="18" name="Straight Connector 17">
                      <a:extLst>
                        <a:ext uri="{FF2B5EF4-FFF2-40B4-BE49-F238E27FC236}">
                          <a16:creationId xmlns:a16="http://schemas.microsoft.com/office/drawing/2014/main" id="{D2BAD53E-E95C-4A9A-AD22-832244AD0BD4}"/>
                        </a:ext>
                        <a:ext uri="{C183D7F6-B498-43B3-948B-1728B52AA6E4}">
                          <adec:decorative xmlns:adec="http://schemas.microsoft.com/office/drawing/2017/decorative" val="1"/>
                        </a:ext>
                      </a:extLst>
                    </p:cNvPr>
                    <p:cNvCxnSpPr>
                      <a:cxnSpLocks/>
                    </p:cNvCxnSpPr>
                    <p:nvPr/>
                  </p:nvCxnSpPr>
                  <p:spPr>
                    <a:xfrm flipV="1">
                      <a:off x="7351499" y="3571649"/>
                      <a:ext cx="0" cy="4297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5C44B8F4-557F-7C3A-6BC6-741429125550}"/>
                        </a:ext>
                        <a:ext uri="{C183D7F6-B498-43B3-948B-1728B52AA6E4}">
                          <adec:decorative xmlns:adec="http://schemas.microsoft.com/office/drawing/2017/decorative" val="1"/>
                        </a:ext>
                      </a:extLst>
                    </p:cNvPr>
                    <p:cNvSpPr/>
                    <p:nvPr/>
                  </p:nvSpPr>
                  <p:spPr>
                    <a:xfrm>
                      <a:off x="8063345" y="1875613"/>
                      <a:ext cx="2859579" cy="98097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E6ED28E-3377-436E-1934-2D439DB3B32B}"/>
                        </a:ext>
                        <a:ext uri="{C183D7F6-B498-43B3-948B-1728B52AA6E4}">
                          <adec:decorative xmlns:adec="http://schemas.microsoft.com/office/drawing/2017/decorative" val="1"/>
                        </a:ext>
                      </a:extLst>
                    </p:cNvPr>
                    <p:cNvSpPr txBox="1"/>
                    <p:nvPr/>
                  </p:nvSpPr>
                  <p:spPr>
                    <a:xfrm>
                      <a:off x="8229599" y="2010324"/>
                      <a:ext cx="2527070" cy="646331"/>
                    </a:xfrm>
                    <a:prstGeom prst="rect">
                      <a:avLst/>
                    </a:prstGeom>
                    <a:noFill/>
                  </p:spPr>
                  <p:txBody>
                    <a:bodyPr wrap="square" lIns="91440" tIns="45720" rIns="91440" bIns="45720" rtlCol="0" anchor="t">
                      <a:spAutoFit/>
                    </a:bodyPr>
                    <a:lstStyle/>
                    <a:p>
                      <a:r>
                        <a:rPr lang="en-US" dirty="0">
                          <a:solidFill>
                            <a:srgbClr val="000000"/>
                          </a:solidFill>
                          <a:latin typeface="Calibri"/>
                          <a:ea typeface="Calibri"/>
                          <a:cs typeface="Calibri"/>
                        </a:rPr>
                        <a:t>June 2026: </a:t>
                      </a:r>
                    </a:p>
                    <a:p>
                      <a:r>
                        <a:rPr lang="en-US" dirty="0">
                          <a:solidFill>
                            <a:srgbClr val="000000"/>
                          </a:solidFill>
                          <a:latin typeface="Calibri"/>
                          <a:ea typeface="Calibri"/>
                          <a:cs typeface="Calibri"/>
                        </a:rPr>
                        <a:t>Release final Generic v3 </a:t>
                      </a:r>
                    </a:p>
                  </p:txBody>
                </p:sp>
                <p:cxnSp>
                  <p:nvCxnSpPr>
                    <p:cNvPr id="9" name="Straight Connector 8">
                      <a:extLst>
                        <a:ext uri="{FF2B5EF4-FFF2-40B4-BE49-F238E27FC236}">
                          <a16:creationId xmlns:a16="http://schemas.microsoft.com/office/drawing/2014/main" id="{6462D4BB-2D80-812F-BD1A-FFD8AF9EA6F6}"/>
                        </a:ext>
                        <a:ext uri="{C183D7F6-B498-43B3-948B-1728B52AA6E4}">
                          <adec:decorative xmlns:adec="http://schemas.microsoft.com/office/drawing/2017/decorative" val="1"/>
                        </a:ext>
                      </a:extLst>
                    </p:cNvPr>
                    <p:cNvCxnSpPr>
                      <a:stCxn id="4" idx="2"/>
                    </p:cNvCxnSpPr>
                    <p:nvPr/>
                  </p:nvCxnSpPr>
                  <p:spPr>
                    <a:xfrm flipH="1">
                      <a:off x="9493134" y="2856583"/>
                      <a:ext cx="1" cy="41696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3B13574-0BCA-B501-4899-5A5B35CE6100}"/>
                        </a:ext>
                        <a:ext uri="{C183D7F6-B498-43B3-948B-1728B52AA6E4}">
                          <adec:decorative xmlns:adec="http://schemas.microsoft.com/office/drawing/2017/decorative" val="1"/>
                        </a:ext>
                      </a:extLst>
                    </p:cNvPr>
                    <p:cNvSpPr txBox="1"/>
                    <p:nvPr/>
                  </p:nvSpPr>
                  <p:spPr>
                    <a:xfrm>
                      <a:off x="7728330" y="3263775"/>
                      <a:ext cx="1313408"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2026</a:t>
                      </a:r>
                    </a:p>
                  </p:txBody>
                </p:sp>
              </p:grpSp>
            </p:grpSp>
            <p:sp>
              <p:nvSpPr>
                <p:cNvPr id="24" name="TextBox 23">
                  <a:extLst>
                    <a:ext uri="{FF2B5EF4-FFF2-40B4-BE49-F238E27FC236}">
                      <a16:creationId xmlns:a16="http://schemas.microsoft.com/office/drawing/2014/main" id="{BC9F9F90-FBA3-8151-8E57-97504B2C1D85}"/>
                    </a:ext>
                    <a:ext uri="{C183D7F6-B498-43B3-948B-1728B52AA6E4}">
                      <adec:decorative xmlns:adec="http://schemas.microsoft.com/office/drawing/2017/decorative" val="1"/>
                    </a:ext>
                  </a:extLst>
                </p:cNvPr>
                <p:cNvSpPr txBox="1"/>
                <p:nvPr/>
              </p:nvSpPr>
              <p:spPr>
                <a:xfrm>
                  <a:off x="1192882" y="3250332"/>
                  <a:ext cx="1313408" cy="369332"/>
                </a:xfrm>
                <a:prstGeom prst="rect">
                  <a:avLst/>
                </a:prstGeom>
                <a:noFill/>
              </p:spPr>
              <p:txBody>
                <a:bodyPr wrap="square" rtlCol="0">
                  <a:spAutoFit/>
                </a:bodyPr>
                <a:lstStyle/>
                <a:p>
                  <a:r>
                    <a:rPr lang="en-US" b="1" dirty="0">
                      <a:solidFill>
                        <a:srgbClr val="000000"/>
                      </a:solidFill>
                      <a:latin typeface="Calibri" panose="020F0502020204030204" pitchFamily="34" charset="0"/>
                    </a:rPr>
                    <a:t>2025</a:t>
                  </a:r>
                </a:p>
              </p:txBody>
            </p:sp>
          </p:grpSp>
        </p:grpSp>
      </p:grpSp>
    </p:spTree>
    <p:extLst>
      <p:ext uri="{BB962C8B-B14F-4D97-AF65-F5344CB8AC3E}">
        <p14:creationId xmlns:p14="http://schemas.microsoft.com/office/powerpoint/2010/main" val="259032807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F788-0933-1585-2A91-3916AEAEF85C}"/>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Potential Feedback Area: Generic v3 Onboarding Strategy</a:t>
            </a:r>
            <a:endParaRPr lang="en-US" dirty="0"/>
          </a:p>
        </p:txBody>
      </p:sp>
      <p:sp>
        <p:nvSpPr>
          <p:cNvPr id="3" name="Text Placeholder 2">
            <a:extLst>
              <a:ext uri="{FF2B5EF4-FFF2-40B4-BE49-F238E27FC236}">
                <a16:creationId xmlns:a16="http://schemas.microsoft.com/office/drawing/2014/main" id="{F9EDFF37-B52A-79AA-9B0B-E270CED4792D}"/>
              </a:ext>
            </a:extLst>
          </p:cNvPr>
          <p:cNvSpPr>
            <a:spLocks noGrp="1"/>
          </p:cNvSpPr>
          <p:nvPr>
            <p:ph type="body" sz="quarter" idx="10"/>
          </p:nvPr>
        </p:nvSpPr>
        <p:spPr/>
        <p:txBody>
          <a:bodyPr/>
          <a:lstStyle/>
          <a:p>
            <a:pPr marL="304165" indent="-304165"/>
            <a:r>
              <a:rPr lang="en-US" sz="2670" dirty="0">
                <a:latin typeface="Calibri"/>
                <a:ea typeface="Calibri"/>
                <a:cs typeface="Calibri"/>
              </a:rPr>
              <a:t>Partial onboarding of Generic v3 content</a:t>
            </a:r>
            <a:endParaRPr lang="en-US" sz="2670" b="0" dirty="0">
              <a:ea typeface="Calibri"/>
              <a:cs typeface="Calibri"/>
            </a:endParaRPr>
          </a:p>
          <a:p>
            <a:pPr marL="725805" lvl="2" indent="-342900">
              <a:buClr>
                <a:srgbClr val="005761"/>
              </a:buClr>
              <a:buFont typeface="Arial" panose="020F0502020204030204" pitchFamily="34" charset="0"/>
              <a:buChar char="•"/>
            </a:pPr>
            <a:r>
              <a:rPr lang="en-US" sz="2400" dirty="0">
                <a:latin typeface="Calibri"/>
                <a:ea typeface="Calibri"/>
                <a:cs typeface="Calibri"/>
              </a:rPr>
              <a:t>Example: Onboard base Generic v3 block for all conditions, onboard blocks and condition-specific content later</a:t>
            </a:r>
          </a:p>
          <a:p>
            <a:pPr marL="304165" indent="-304165"/>
            <a:endParaRPr lang="en-US" sz="2670" dirty="0">
              <a:latin typeface="Calibri"/>
              <a:ea typeface="Calibri"/>
              <a:cs typeface="Calibri"/>
            </a:endParaRPr>
          </a:p>
          <a:p>
            <a:pPr marL="304165" indent="-304165">
              <a:lnSpc>
                <a:spcPts val="2933"/>
              </a:lnSpc>
              <a:buClr>
                <a:srgbClr val="003BC0"/>
              </a:buClr>
            </a:pPr>
            <a:r>
              <a:rPr lang="en-US" sz="2670" dirty="0">
                <a:latin typeface="Calibri"/>
                <a:ea typeface="Calibri"/>
                <a:cs typeface="Calibri"/>
              </a:rPr>
              <a:t>Full onboarding of Generic v3 content </a:t>
            </a:r>
            <a:endParaRPr lang="en-US" sz="2670" b="0" dirty="0">
              <a:latin typeface="Calibri"/>
              <a:ea typeface="Calibri"/>
              <a:cs typeface="Calibri"/>
            </a:endParaRPr>
          </a:p>
          <a:p>
            <a:pPr marL="0" indent="0">
              <a:buNone/>
            </a:pPr>
            <a:endParaRPr lang="en-US" sz="2650" dirty="0">
              <a:latin typeface="Calibri"/>
              <a:ea typeface="Calibri"/>
              <a:cs typeface="Calibri"/>
            </a:endParaRPr>
          </a:p>
          <a:p>
            <a:pPr marL="304165" indent="-304165">
              <a:lnSpc>
                <a:spcPts val="2933"/>
              </a:lnSpc>
              <a:buClr>
                <a:srgbClr val="003BC0"/>
              </a:buClr>
            </a:pPr>
            <a:r>
              <a:rPr lang="en-US" sz="2670" dirty="0">
                <a:latin typeface="Calibri"/>
                <a:ea typeface="Calibri"/>
                <a:cs typeface="Calibri"/>
              </a:rPr>
              <a:t>Other options</a:t>
            </a:r>
            <a:endParaRPr lang="en-US" sz="2670" b="0" dirty="0">
              <a:latin typeface="Calibri"/>
              <a:ea typeface="Calibri"/>
              <a:cs typeface="Calibri"/>
            </a:endParaRPr>
          </a:p>
          <a:p>
            <a:pPr marL="0" indent="0">
              <a:buNone/>
            </a:pPr>
            <a:endParaRPr lang="en-US"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CCF0411D-2532-CBAB-E8F9-0040CFF9748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51</a:t>
            </a:fld>
            <a:endParaRPr lang="en-US" dirty="0"/>
          </a:p>
        </p:txBody>
      </p:sp>
    </p:spTree>
    <p:extLst>
      <p:ext uri="{BB962C8B-B14F-4D97-AF65-F5344CB8AC3E}">
        <p14:creationId xmlns:p14="http://schemas.microsoft.com/office/powerpoint/2010/main" val="242435433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C4512C-24B6-7608-AB03-5ACF6C781A2B}"/>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Other Potential Feedback Areas</a:t>
            </a:r>
          </a:p>
        </p:txBody>
      </p:sp>
      <p:sp>
        <p:nvSpPr>
          <p:cNvPr id="6" name="Text Placeholder 5">
            <a:extLst>
              <a:ext uri="{FF2B5EF4-FFF2-40B4-BE49-F238E27FC236}">
                <a16:creationId xmlns:a16="http://schemas.microsoft.com/office/drawing/2014/main" id="{63B40D2E-A048-309C-A63E-E646EBCDB125}"/>
              </a:ext>
            </a:extLst>
          </p:cNvPr>
          <p:cNvSpPr>
            <a:spLocks noGrp="1"/>
          </p:cNvSpPr>
          <p:nvPr>
            <p:ph type="body" sz="quarter" idx="10"/>
          </p:nvPr>
        </p:nvSpPr>
        <p:spPr/>
        <p:txBody>
          <a:bodyPr/>
          <a:lstStyle/>
          <a:p>
            <a:pPr marL="514350" indent="-514350">
              <a:buAutoNum type="arabicPeriod"/>
            </a:pPr>
            <a:r>
              <a:rPr lang="en-US" sz="2670" b="0" dirty="0">
                <a:latin typeface="Calibri"/>
                <a:ea typeface="Calibri"/>
                <a:cs typeface="Calibri"/>
              </a:rPr>
              <a:t>Questions or concerns you may have about implementing the case counting date ​</a:t>
            </a:r>
            <a:endParaRPr lang="en-US" sz="2670" dirty="0">
              <a:latin typeface="Calibri"/>
              <a:ea typeface="Calibri"/>
              <a:cs typeface="Calibri"/>
            </a:endParaRPr>
          </a:p>
          <a:p>
            <a:pPr marL="514350" indent="-514350">
              <a:buAutoNum type="arabicPeriod"/>
            </a:pPr>
            <a:r>
              <a:rPr lang="en-US" sz="2670" b="0" dirty="0">
                <a:latin typeface="Calibri"/>
                <a:ea typeface="Calibri"/>
                <a:cs typeface="Calibri"/>
              </a:rPr>
              <a:t>Whether data elements that were removed from Generic v2 need to be kept​</a:t>
            </a:r>
          </a:p>
          <a:p>
            <a:pPr marL="514350" indent="-514350">
              <a:buAutoNum type="arabicPeriod"/>
            </a:pPr>
            <a:r>
              <a:rPr lang="en-US" sz="2670" b="0" dirty="0">
                <a:latin typeface="Calibri"/>
                <a:ea typeface="Calibri"/>
                <a:cs typeface="Calibri"/>
              </a:rPr>
              <a:t>Questions or concerns you may have regarding the Generic v3 content and how Priority Levels are defined and used</a:t>
            </a:r>
          </a:p>
          <a:p>
            <a:pPr marL="514350" indent="-514350">
              <a:buAutoNum type="arabicPeriod"/>
            </a:pPr>
            <a:r>
              <a:rPr lang="en-US" sz="2670" b="0" dirty="0">
                <a:latin typeface="Calibri"/>
                <a:ea typeface="Calibri"/>
                <a:cs typeface="Calibri"/>
              </a:rPr>
              <a:t>Questions or concerns you may have regarding the implementation of Generic v3 and how that impacts condition-specific guides that already are implemented ​</a:t>
            </a:r>
          </a:p>
          <a:p>
            <a:pPr marL="304165" indent="-304165"/>
            <a:endParaRPr lang="en-US" sz="2800" b="0" dirty="0">
              <a:latin typeface="Calibri"/>
              <a:ea typeface="Calibri"/>
              <a:cs typeface="Calibri"/>
            </a:endParaRPr>
          </a:p>
        </p:txBody>
      </p:sp>
      <p:sp>
        <p:nvSpPr>
          <p:cNvPr id="2" name="Slide Number Placeholder 10">
            <a:extLst>
              <a:ext uri="{FF2B5EF4-FFF2-40B4-BE49-F238E27FC236}">
                <a16:creationId xmlns:a16="http://schemas.microsoft.com/office/drawing/2014/main" id="{CCED966C-E8D7-47B7-E5E1-2C330F555B2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52</a:t>
            </a:fld>
            <a:endParaRPr lang="en-US" dirty="0"/>
          </a:p>
        </p:txBody>
      </p:sp>
    </p:spTree>
    <p:extLst>
      <p:ext uri="{BB962C8B-B14F-4D97-AF65-F5344CB8AC3E}">
        <p14:creationId xmlns:p14="http://schemas.microsoft.com/office/powerpoint/2010/main" val="376294852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D2DF3-447B-89E8-BAA3-9282E2E3AF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DE86683-ACFD-5731-FEA1-01D5527BE86F}"/>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Other Potential Feedback Areas (continued)</a:t>
            </a:r>
          </a:p>
        </p:txBody>
      </p:sp>
      <p:sp>
        <p:nvSpPr>
          <p:cNvPr id="6" name="Text Placeholder 5">
            <a:extLst>
              <a:ext uri="{FF2B5EF4-FFF2-40B4-BE49-F238E27FC236}">
                <a16:creationId xmlns:a16="http://schemas.microsoft.com/office/drawing/2014/main" id="{F391DEE2-C60C-39CF-9406-884F1FCA0289}"/>
              </a:ext>
            </a:extLst>
          </p:cNvPr>
          <p:cNvSpPr>
            <a:spLocks noGrp="1"/>
          </p:cNvSpPr>
          <p:nvPr>
            <p:ph type="body" sz="quarter" idx="10"/>
          </p:nvPr>
        </p:nvSpPr>
        <p:spPr/>
        <p:txBody>
          <a:bodyPr/>
          <a:lstStyle/>
          <a:p>
            <a:pPr marL="514350" indent="-514350">
              <a:buFont typeface="+mj-lt"/>
              <a:buAutoNum type="arabicPeriod" startAt="5"/>
            </a:pPr>
            <a:r>
              <a:rPr lang="en-US" sz="2670" b="0" dirty="0">
                <a:latin typeface="Calibri"/>
                <a:ea typeface="Calibri"/>
                <a:cs typeface="Calibri"/>
              </a:rPr>
              <a:t>Whether the descriptions and guidance are clear or if implementation questions persist​</a:t>
            </a:r>
            <a:endParaRPr lang="en-US" sz="2670" dirty="0">
              <a:latin typeface="Calibri"/>
              <a:ea typeface="Calibri"/>
              <a:cs typeface="Calibri"/>
            </a:endParaRPr>
          </a:p>
          <a:p>
            <a:pPr marL="514350" indent="-514350">
              <a:buFont typeface="+mj-lt"/>
              <a:buAutoNum type="arabicPeriod" startAt="5"/>
            </a:pPr>
            <a:r>
              <a:rPr lang="en-US" sz="2670" b="0" dirty="0">
                <a:latin typeface="Calibri"/>
                <a:ea typeface="Calibri"/>
                <a:cs typeface="Calibri"/>
              </a:rPr>
              <a:t>Whether moving to a single field for test results will help or hinder sending laboratory data</a:t>
            </a:r>
          </a:p>
          <a:p>
            <a:pPr marL="514350" indent="-514350">
              <a:buFont typeface="+mj-lt"/>
              <a:buAutoNum type="arabicPeriod" startAt="5"/>
            </a:pPr>
            <a:r>
              <a:rPr lang="en-US" sz="2670" b="0" dirty="0">
                <a:latin typeface="Calibri"/>
                <a:ea typeface="Calibri"/>
                <a:cs typeface="Calibri"/>
              </a:rPr>
              <a:t>Whether the use case behind an identifier repeating group is clear and would be feasible to implement​</a:t>
            </a:r>
            <a:endParaRPr lang="en-US" sz="2670" dirty="0"/>
          </a:p>
          <a:p>
            <a:pPr marL="514350" indent="-514350">
              <a:buFont typeface="+mj-lt"/>
              <a:buAutoNum type="arabicPeriod" startAt="5"/>
            </a:pPr>
            <a:r>
              <a:rPr lang="en-US" sz="2670" b="0" dirty="0">
                <a:latin typeface="Calibri"/>
                <a:ea typeface="Calibri"/>
                <a:cs typeface="Calibri"/>
              </a:rPr>
              <a:t>Suggestions for other changes to Generic v2 that should be adopted with Generic v3</a:t>
            </a:r>
          </a:p>
        </p:txBody>
      </p:sp>
      <p:sp>
        <p:nvSpPr>
          <p:cNvPr id="2" name="Slide Number Placeholder 10">
            <a:extLst>
              <a:ext uri="{FF2B5EF4-FFF2-40B4-BE49-F238E27FC236}">
                <a16:creationId xmlns:a16="http://schemas.microsoft.com/office/drawing/2014/main" id="{206F80FB-278F-D966-61A5-D25EF67309D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53</a:t>
            </a:fld>
            <a:endParaRPr lang="en-US" dirty="0"/>
          </a:p>
        </p:txBody>
      </p:sp>
    </p:spTree>
    <p:extLst>
      <p:ext uri="{BB962C8B-B14F-4D97-AF65-F5344CB8AC3E}">
        <p14:creationId xmlns:p14="http://schemas.microsoft.com/office/powerpoint/2010/main" val="277665530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4D5-C673-5CB0-B3C1-C72DE4A391D2}"/>
              </a:ext>
            </a:extLst>
          </p:cNvPr>
          <p:cNvSpPr>
            <a:spLocks noGrp="1"/>
          </p:cNvSpPr>
          <p:nvPr>
            <p:ph type="title"/>
          </p:nvPr>
        </p:nvSpPr>
        <p:spPr/>
        <p:txBody>
          <a:bodyPr lIns="91440" tIns="45720" rIns="91440" bIns="45720" anchor="ctr" anchorCtr="0"/>
          <a:lstStyle/>
          <a:p>
            <a:r>
              <a:rPr lang="en-US" sz="3700" dirty="0">
                <a:latin typeface="Calibri"/>
                <a:ea typeface="Calibri"/>
                <a:cs typeface="Calibri"/>
              </a:rPr>
              <a:t>Next Steps</a:t>
            </a:r>
          </a:p>
        </p:txBody>
      </p:sp>
      <p:sp>
        <p:nvSpPr>
          <p:cNvPr id="3" name="Text Placeholder 2">
            <a:extLst>
              <a:ext uri="{FF2B5EF4-FFF2-40B4-BE49-F238E27FC236}">
                <a16:creationId xmlns:a16="http://schemas.microsoft.com/office/drawing/2014/main" id="{9190D670-BF54-C70C-65F1-3B8A1056C8F2}"/>
              </a:ext>
            </a:extLst>
          </p:cNvPr>
          <p:cNvSpPr>
            <a:spLocks noGrp="1"/>
          </p:cNvSpPr>
          <p:nvPr>
            <p:ph type="body" sz="quarter" idx="10"/>
          </p:nvPr>
        </p:nvSpPr>
        <p:spPr/>
        <p:txBody>
          <a:bodyPr/>
          <a:lstStyle/>
          <a:p>
            <a:pPr marL="514350" indent="-514350">
              <a:buAutoNum type="arabicPeriod"/>
            </a:pPr>
            <a:r>
              <a:rPr lang="en-US" sz="2670" b="0" dirty="0">
                <a:latin typeface="Calibri"/>
                <a:ea typeface="Calibri"/>
                <a:cs typeface="Calibri"/>
              </a:rPr>
              <a:t>Release draft Generic v3 data dictionary, HL7 implementation guide, and supplemental guidance. Target release date: October 1</a:t>
            </a:r>
            <a:endParaRPr lang="en-US" sz="2670" b="0" baseline="30000" dirty="0">
              <a:ea typeface="Calibri" panose="020F0502020204030204" pitchFamily="34" charset="0"/>
              <a:cs typeface="Calibri" panose="020F0502020204030204" pitchFamily="34" charset="0"/>
            </a:endParaRPr>
          </a:p>
          <a:p>
            <a:pPr marL="514350" indent="-514350">
              <a:buAutoNum type="arabicPeriod"/>
            </a:pPr>
            <a:r>
              <a:rPr lang="en-US" sz="2670" b="0" dirty="0">
                <a:latin typeface="Calibri"/>
                <a:ea typeface="Calibri"/>
                <a:cs typeface="Calibri"/>
              </a:rPr>
              <a:t>Request jurisdiction feedback on draft materials, as well as onboarding pathway </a:t>
            </a:r>
          </a:p>
          <a:p>
            <a:pPr marL="800100" lvl="1" indent="-285750"/>
            <a:r>
              <a:rPr lang="en-US" dirty="0">
                <a:latin typeface="Calibri"/>
                <a:ea typeface="Calibri"/>
                <a:cs typeface="Calibri"/>
              </a:rPr>
              <a:t>Initial</a:t>
            </a:r>
            <a:r>
              <a:rPr lang="en-US" b="0" dirty="0">
                <a:latin typeface="Calibri"/>
                <a:ea typeface="Calibri"/>
                <a:cs typeface="Calibri"/>
              </a:rPr>
              <a:t> round of feedback requested by</a:t>
            </a:r>
            <a:r>
              <a:rPr lang="en-US" dirty="0">
                <a:latin typeface="Calibri"/>
                <a:ea typeface="Calibri"/>
                <a:cs typeface="Calibri"/>
              </a:rPr>
              <a:t> October 31  </a:t>
            </a:r>
          </a:p>
          <a:p>
            <a:pPr marL="800100" lvl="1" indent="-285750"/>
            <a:r>
              <a:rPr lang="en-US" dirty="0">
                <a:latin typeface="Calibri"/>
                <a:ea typeface="Calibri"/>
                <a:cs typeface="Calibri"/>
              </a:rPr>
              <a:t>Email</a:t>
            </a:r>
            <a:r>
              <a:rPr lang="en-US" b="0" dirty="0">
                <a:latin typeface="Calibri"/>
                <a:ea typeface="Calibri"/>
                <a:cs typeface="Calibri"/>
              </a:rPr>
              <a:t> </a:t>
            </a:r>
            <a:r>
              <a:rPr lang="en-US" b="0" dirty="0">
                <a:solidFill>
                  <a:srgbClr val="0F56DC"/>
                </a:solidFill>
                <a:latin typeface="Calibri"/>
                <a:ea typeface="Calibri"/>
                <a:cs typeface="Calibri"/>
                <a:hlinkClick r:id="rId3"/>
              </a:rPr>
              <a:t>edx@cdc.gov</a:t>
            </a:r>
            <a:r>
              <a:rPr lang="en-US" b="0" dirty="0">
                <a:latin typeface="Calibri"/>
                <a:ea typeface="Calibri"/>
                <a:cs typeface="Calibri"/>
              </a:rPr>
              <a:t> with Subject Line, “Generic v3 Feedback</a:t>
            </a:r>
            <a:r>
              <a:rPr lang="en-US" dirty="0">
                <a:latin typeface="Calibri"/>
                <a:ea typeface="Calibri"/>
                <a:cs typeface="Calibri"/>
              </a:rPr>
              <a:t>”</a:t>
            </a:r>
            <a:endParaRPr lang="en-US" b="0" dirty="0">
              <a:solidFill>
                <a:srgbClr val="0F56DC"/>
              </a:solidFill>
              <a:latin typeface="Calibri"/>
              <a:ea typeface="Calibri"/>
              <a:cs typeface="Calibri"/>
            </a:endParaRPr>
          </a:p>
          <a:p>
            <a:pPr marL="514350" indent="-514350">
              <a:buAutoNum type="arabicPeriod"/>
            </a:pPr>
            <a:r>
              <a:rPr lang="en-US" sz="2670" b="0" dirty="0">
                <a:latin typeface="Calibri"/>
                <a:ea typeface="Calibri"/>
                <a:cs typeface="Calibri"/>
              </a:rPr>
              <a:t>Meet with interested jurisdictions, respond to provided feedback, and release additional drafts, guidance, and answers to questions as able</a:t>
            </a:r>
          </a:p>
        </p:txBody>
      </p:sp>
      <p:sp>
        <p:nvSpPr>
          <p:cNvPr id="4" name="Slide Number Placeholder 10">
            <a:extLst>
              <a:ext uri="{FF2B5EF4-FFF2-40B4-BE49-F238E27FC236}">
                <a16:creationId xmlns:a16="http://schemas.microsoft.com/office/drawing/2014/main" id="{C20B3679-16B2-58A8-0CDD-22C7EE2D951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54</a:t>
            </a:fld>
            <a:endParaRPr lang="en-US" dirty="0"/>
          </a:p>
        </p:txBody>
      </p:sp>
    </p:spTree>
    <p:extLst>
      <p:ext uri="{BB962C8B-B14F-4D97-AF65-F5344CB8AC3E}">
        <p14:creationId xmlns:p14="http://schemas.microsoft.com/office/powerpoint/2010/main" val="342282547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dirty="0">
                <a:solidFill>
                  <a:schemeClr val="tx1"/>
                </a:solidFill>
                <a:latin typeface="+mj-lt"/>
              </a:rPr>
              <a:t> Questions &amp; Answers </a:t>
            </a:r>
            <a:r>
              <a:rPr lang="en-US" sz="5400" dirty="0">
                <a:solidFill>
                  <a:schemeClr val="bg1"/>
                </a:solidFill>
                <a:latin typeface="+mj-lt"/>
              </a:rPr>
              <a:t>1</a:t>
            </a:r>
            <a:endParaRPr lang="en-US" sz="5400" dirty="0">
              <a:solidFill>
                <a:schemeClr val="tx1"/>
              </a:solidFill>
              <a:latin typeface="+mj-lt"/>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92239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A76E-19AE-F730-3CE8-A98A0A8A8362}"/>
              </a:ext>
            </a:extLst>
          </p:cNvPr>
          <p:cNvSpPr>
            <a:spLocks noGrp="1"/>
          </p:cNvSpPr>
          <p:nvPr>
            <p:ph type="title"/>
          </p:nvPr>
        </p:nvSpPr>
        <p:spPr/>
        <p:txBody>
          <a:bodyPr/>
          <a:lstStyle/>
          <a:p>
            <a:r>
              <a:rPr lang="en-US" dirty="0"/>
              <a:t>PHIN VADS Update</a:t>
            </a:r>
            <a:br>
              <a:rPr lang="en-US" dirty="0"/>
            </a:br>
            <a:endParaRPr lang="en-US" dirty="0"/>
          </a:p>
        </p:txBody>
      </p:sp>
      <p:sp>
        <p:nvSpPr>
          <p:cNvPr id="3" name="Text Placeholder 2">
            <a:extLst>
              <a:ext uri="{FF2B5EF4-FFF2-40B4-BE49-F238E27FC236}">
                <a16:creationId xmlns:a16="http://schemas.microsoft.com/office/drawing/2014/main" id="{E2DD4737-E460-C89D-3279-7C5C98B89B6D}"/>
              </a:ext>
            </a:extLst>
          </p:cNvPr>
          <p:cNvSpPr>
            <a:spLocks noGrp="1"/>
          </p:cNvSpPr>
          <p:nvPr>
            <p:ph type="body" idx="1"/>
          </p:nvPr>
        </p:nvSpPr>
        <p:spPr/>
        <p:txBody>
          <a:bodyPr/>
          <a:lstStyle/>
          <a:p>
            <a:r>
              <a:rPr lang="en-US" dirty="0"/>
              <a:t>Desiree Mustaquim, PhD, MPH, BS</a:t>
            </a:r>
          </a:p>
          <a:p>
            <a:r>
              <a:rPr lang="en-US" dirty="0"/>
              <a:t>Office of Public Health Data, Surveillance, and Technology </a:t>
            </a:r>
          </a:p>
        </p:txBody>
      </p:sp>
    </p:spTree>
    <p:extLst>
      <p:ext uri="{BB962C8B-B14F-4D97-AF65-F5344CB8AC3E}">
        <p14:creationId xmlns:p14="http://schemas.microsoft.com/office/powerpoint/2010/main" val="230237127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DF58-1443-558A-81A1-858B98AD5354}"/>
              </a:ext>
            </a:extLst>
          </p:cNvPr>
          <p:cNvSpPr>
            <a:spLocks noGrp="1"/>
          </p:cNvSpPr>
          <p:nvPr>
            <p:ph type="title"/>
          </p:nvPr>
        </p:nvSpPr>
        <p:spPr/>
        <p:txBody>
          <a:bodyPr/>
          <a:lstStyle/>
          <a:p>
            <a:r>
              <a:rPr lang="en-US" dirty="0"/>
              <a:t>PHIN VADS Outage &amp; Support Options</a:t>
            </a:r>
          </a:p>
        </p:txBody>
      </p:sp>
      <p:sp>
        <p:nvSpPr>
          <p:cNvPr id="7" name="Rectangle: Rounded Corners 6" descr="A six-week, planned outage of PHIN VADS will occur from Monday Sept 29 to Friday Nov 7&#10;">
            <a:extLst>
              <a:ext uri="{FF2B5EF4-FFF2-40B4-BE49-F238E27FC236}">
                <a16:creationId xmlns:a16="http://schemas.microsoft.com/office/drawing/2014/main" id="{4C8C83EF-1229-8C7B-FAAD-00184A8FD383}"/>
              </a:ext>
              <a:ext uri="{C183D7F6-B498-43B3-948B-1728B52AA6E4}">
                <adec:decorative xmlns:adec="http://schemas.microsoft.com/office/drawing/2017/decorative" val="0"/>
              </a:ext>
            </a:extLst>
          </p:cNvPr>
          <p:cNvSpPr/>
          <p:nvPr/>
        </p:nvSpPr>
        <p:spPr>
          <a:xfrm>
            <a:off x="1094772" y="2150823"/>
            <a:ext cx="3772054" cy="3585441"/>
          </a:xfrm>
          <a:prstGeom prst="roundRect">
            <a:avLst>
              <a:gd name="adj" fmla="val 1491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Source Sans Pro SemiBold"/>
                <a:ea typeface="+mn-ea"/>
                <a:cs typeface="Calibri" panose="020F0502020204030204" pitchFamily="34" charset="0"/>
              </a:rPr>
              <a:t>A six-week, planned outage of PHIN VADS will occur from Monday Sept 29 to Friday Nov 7</a:t>
            </a:r>
          </a:p>
        </p:txBody>
      </p:sp>
      <p:sp>
        <p:nvSpPr>
          <p:cNvPr id="8" name="Oval 7" descr="a solid fill picture of a bullhorn">
            <a:extLst>
              <a:ext uri="{FF2B5EF4-FFF2-40B4-BE49-F238E27FC236}">
                <a16:creationId xmlns:a16="http://schemas.microsoft.com/office/drawing/2014/main" id="{C9365BA9-490A-AE94-2DB9-1B7648303F47}"/>
              </a:ext>
              <a:ext uri="{C183D7F6-B498-43B3-948B-1728B52AA6E4}">
                <adec:decorative xmlns:adec="http://schemas.microsoft.com/office/drawing/2017/decorative" val="0"/>
              </a:ext>
            </a:extLst>
          </p:cNvPr>
          <p:cNvSpPr/>
          <p:nvPr/>
        </p:nvSpPr>
        <p:spPr>
          <a:xfrm>
            <a:off x="2380136" y="1556464"/>
            <a:ext cx="1188720" cy="1188720"/>
          </a:xfrm>
          <a:prstGeom prst="ellipse">
            <a:avLst/>
          </a:prstGeom>
          <a:solidFill>
            <a:schemeClr val="accent6"/>
          </a:solidFill>
          <a:ln w="38100" cap="flat" cmpd="sng" algn="ctr">
            <a:solidFill>
              <a:sysClr val="window" lastClr="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ysClr val="window" lastClr="FFFFFF"/>
                </a:solidFill>
                <a:latin typeface="Calibri" panose="020F0502020204030204"/>
              </a:defRPr>
            </a:lvl1pPr>
            <a:lvl2pPr marL="457200" algn="l" rtl="0" eaLnBrk="0" fontAlgn="base" hangingPunct="0">
              <a:spcBef>
                <a:spcPct val="0"/>
              </a:spcBef>
              <a:spcAft>
                <a:spcPct val="0"/>
              </a:spcAft>
              <a:defRPr kern="1200">
                <a:solidFill>
                  <a:sysClr val="window" lastClr="FFFFFF"/>
                </a:solidFill>
                <a:latin typeface="Calibri" panose="020F0502020204030204"/>
              </a:defRPr>
            </a:lvl2pPr>
            <a:lvl3pPr marL="914400" algn="l" rtl="0" eaLnBrk="0" fontAlgn="base" hangingPunct="0">
              <a:spcBef>
                <a:spcPct val="0"/>
              </a:spcBef>
              <a:spcAft>
                <a:spcPct val="0"/>
              </a:spcAft>
              <a:defRPr kern="1200">
                <a:solidFill>
                  <a:sysClr val="window" lastClr="FFFFFF"/>
                </a:solidFill>
                <a:latin typeface="Calibri" panose="020F0502020204030204"/>
              </a:defRPr>
            </a:lvl3pPr>
            <a:lvl4pPr marL="1371600" algn="l" rtl="0" eaLnBrk="0" fontAlgn="base" hangingPunct="0">
              <a:spcBef>
                <a:spcPct val="0"/>
              </a:spcBef>
              <a:spcAft>
                <a:spcPct val="0"/>
              </a:spcAft>
              <a:defRPr kern="1200">
                <a:solidFill>
                  <a:sysClr val="window" lastClr="FFFFFF"/>
                </a:solidFill>
                <a:latin typeface="Calibri" panose="020F0502020204030204"/>
              </a:defRPr>
            </a:lvl4pPr>
            <a:lvl5pPr marL="1828800" algn="l" rtl="0" eaLnBrk="0" fontAlgn="base" hangingPunct="0">
              <a:spcBef>
                <a:spcPct val="0"/>
              </a:spcBef>
              <a:spcAft>
                <a:spcPct val="0"/>
              </a:spcAft>
              <a:defRPr kern="1200">
                <a:solidFill>
                  <a:sysClr val="window" lastClr="FFFFFF"/>
                </a:solidFill>
                <a:latin typeface="Calibri" panose="020F0502020204030204"/>
              </a:defRPr>
            </a:lvl5pPr>
            <a:lvl6pPr marL="2286000" algn="l" defTabSz="914400" rtl="0" eaLnBrk="1" latinLnBrk="0" hangingPunct="1">
              <a:defRPr kern="1200">
                <a:solidFill>
                  <a:sysClr val="window" lastClr="FFFFFF"/>
                </a:solidFill>
                <a:latin typeface="Calibri" panose="020F0502020204030204"/>
              </a:defRPr>
            </a:lvl6pPr>
            <a:lvl7pPr marL="2743200" algn="l" defTabSz="914400" rtl="0" eaLnBrk="1" latinLnBrk="0" hangingPunct="1">
              <a:defRPr kern="1200">
                <a:solidFill>
                  <a:sysClr val="window" lastClr="FFFFFF"/>
                </a:solidFill>
                <a:latin typeface="Calibri" panose="020F0502020204030204"/>
              </a:defRPr>
            </a:lvl7pPr>
            <a:lvl8pPr marL="3200400" algn="l" defTabSz="914400" rtl="0" eaLnBrk="1" latinLnBrk="0" hangingPunct="1">
              <a:defRPr kern="1200">
                <a:solidFill>
                  <a:sysClr val="window" lastClr="FFFFFF"/>
                </a:solidFill>
                <a:latin typeface="Calibri" panose="020F0502020204030204"/>
              </a:defRPr>
            </a:lvl8pPr>
            <a:lvl9pPr marL="3657600" algn="l" defTabSz="914400" rtl="0" eaLnBrk="1" latinLnBrk="0" hangingPunct="1">
              <a:defRPr kern="1200">
                <a:solidFill>
                  <a:sysClr val="window" lastClr="FFFFFF"/>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pic>
        <p:nvPicPr>
          <p:cNvPr id="9" name="Graphic 8" descr="Megaphone with solid fill">
            <a:extLst>
              <a:ext uri="{FF2B5EF4-FFF2-40B4-BE49-F238E27FC236}">
                <a16:creationId xmlns:a16="http://schemas.microsoft.com/office/drawing/2014/main" id="{A0E34194-96E9-A84D-399C-3589AA4772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9505" y="1651092"/>
            <a:ext cx="914400" cy="914400"/>
          </a:xfrm>
          <a:prstGeom prst="rect">
            <a:avLst/>
          </a:prstGeom>
        </p:spPr>
      </p:pic>
      <p:sp>
        <p:nvSpPr>
          <p:cNvPr id="10" name="TextBox 9" descr="Please contact the PHIN VADS help desk at phinvs@cdc.gov for support&#10;&#10;If you need a value set, please provide the following to the help desk: &#10;Value set name&#10;Value set OID&#10;Any other details that would help us assist you&#10;">
            <a:extLst>
              <a:ext uri="{FF2B5EF4-FFF2-40B4-BE49-F238E27FC236}">
                <a16:creationId xmlns:a16="http://schemas.microsoft.com/office/drawing/2014/main" id="{ADB4390A-F455-5B16-EADD-0C48E5DD2B2C}"/>
              </a:ext>
            </a:extLst>
          </p:cNvPr>
          <p:cNvSpPr txBox="1"/>
          <p:nvPr/>
        </p:nvSpPr>
        <p:spPr>
          <a:xfrm>
            <a:off x="5448693" y="1450169"/>
            <a:ext cx="6374558" cy="5124807"/>
          </a:xfrm>
          <a:prstGeom prst="roundRect">
            <a:avLst/>
          </a:prstGeom>
          <a:solidFill>
            <a:schemeClr val="accent6">
              <a:lumMod val="75000"/>
              <a:lumOff val="25000"/>
            </a:schemeClr>
          </a:solidFill>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Please contact the PHIN VADS help desk at </a:t>
            </a:r>
            <a:r>
              <a:rPr kumimoji="0" lang="en-US" sz="2800" b="0"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phinvs@cdc.gov</a:t>
            </a:r>
            <a:r>
              <a:rPr kumimoji="0" lang="en-US" sz="2800" b="0" i="0" u="none" strike="noStrike" kern="1200" cap="none" spc="0" normalizeH="0" baseline="0" noProof="0" dirty="0">
                <a:ln>
                  <a:noFill/>
                </a:ln>
                <a:solidFill>
                  <a:srgbClr val="DBBA3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for support</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If you need a value set, please provide the following to the help desk: </a:t>
            </a:r>
          </a:p>
          <a:p>
            <a:pPr marL="914400" marR="0" lvl="1" indent="-457200" algn="l" defTabSz="914400" rtl="0" eaLnBrk="1" fontAlgn="auto" latinLnBrk="0" hangingPunct="1">
              <a:lnSpc>
                <a:spcPct val="100000"/>
              </a:lnSpc>
              <a:spcBef>
                <a:spcPts val="0"/>
              </a:spcBef>
              <a:spcAft>
                <a:spcPts val="600"/>
              </a:spcAft>
              <a:buClr>
                <a:srgbClr val="DBBA31"/>
              </a:buClr>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Value set name</a:t>
            </a:r>
          </a:p>
          <a:p>
            <a:pPr marL="914400" marR="0" lvl="1" indent="-457200" algn="l" defTabSz="914400" rtl="0" eaLnBrk="1" fontAlgn="auto" latinLnBrk="0" hangingPunct="1">
              <a:lnSpc>
                <a:spcPct val="100000"/>
              </a:lnSpc>
              <a:spcBef>
                <a:spcPts val="0"/>
              </a:spcBef>
              <a:spcAft>
                <a:spcPts val="600"/>
              </a:spcAft>
              <a:buClr>
                <a:srgbClr val="DBBA31"/>
              </a:buClr>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Value set OID</a:t>
            </a:r>
          </a:p>
          <a:p>
            <a:pPr marL="914400" marR="0" lvl="1" indent="-457200" algn="l" defTabSz="914400" rtl="0" eaLnBrk="1" fontAlgn="auto" latinLnBrk="0" hangingPunct="1">
              <a:lnSpc>
                <a:spcPct val="100000"/>
              </a:lnSpc>
              <a:spcBef>
                <a:spcPts val="0"/>
              </a:spcBef>
              <a:spcAft>
                <a:spcPts val="600"/>
              </a:spcAft>
              <a:buClr>
                <a:srgbClr val="DBBA31"/>
              </a:buClr>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Any other details that would help us assist you</a:t>
            </a:r>
          </a:p>
        </p:txBody>
      </p:sp>
      <p:sp>
        <p:nvSpPr>
          <p:cNvPr id="11" name="Slide Number Placeholder 10">
            <a:extLst>
              <a:ext uri="{FF2B5EF4-FFF2-40B4-BE49-F238E27FC236}">
                <a16:creationId xmlns:a16="http://schemas.microsoft.com/office/drawing/2014/main" id="{C0802775-E48B-C0E2-4FCF-A3BD009AD85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57</a:t>
            </a:fld>
            <a:endParaRPr lang="en-US" dirty="0"/>
          </a:p>
        </p:txBody>
      </p:sp>
    </p:spTree>
    <p:extLst>
      <p:ext uri="{BB962C8B-B14F-4D97-AF65-F5344CB8AC3E}">
        <p14:creationId xmlns:p14="http://schemas.microsoft.com/office/powerpoint/2010/main" val="205325084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dirty="0">
                <a:solidFill>
                  <a:schemeClr val="tx1"/>
                </a:solidFill>
                <a:latin typeface="+mj-lt"/>
              </a:rPr>
              <a:t> Questions &amp; Answers </a:t>
            </a:r>
            <a:r>
              <a:rPr lang="en-US" sz="5400" dirty="0">
                <a:solidFill>
                  <a:schemeClr val="bg1"/>
                </a:solidFill>
                <a:latin typeface="+mj-lt"/>
              </a:rPr>
              <a:t>3</a:t>
            </a:r>
            <a:endParaRPr lang="en-US" sz="5400" dirty="0">
              <a:solidFill>
                <a:schemeClr val="tx1"/>
              </a:solidFill>
              <a:latin typeface="+mj-lt"/>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dirty="0">
                <a:solidFill>
                  <a:schemeClr val="bg1"/>
                </a:solidFill>
              </a:rPr>
              <a:t>Q &amp; A 3</a:t>
            </a:r>
            <a:endParaRPr lang="en-US" dirty="0"/>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algn="ct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b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Next NNDSS eSHARE: October 21, 2025 </a:t>
            </a:r>
            <a:endParaRPr lang="en-US" dirty="0"/>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8"/>
              </a:rPr>
              <a:t>Technical Resource Center</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1"/>
              </a:rPr>
              <a:t>edx@cdc.gov</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14"/>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609600" y="274641"/>
            <a:ext cx="10972800" cy="885945"/>
          </a:xfrm>
        </p:spPr>
        <p:txBody>
          <a:bodyPr lIns="91440" tIns="45720" rIns="91440" bIns="45720" anchor="ctr" anchorCtr="0"/>
          <a:lstStyle/>
          <a:p>
            <a:r>
              <a:rPr lang="en-US" sz="3700" dirty="0">
                <a:solidFill>
                  <a:srgbClr val="1E5AAA"/>
                </a:solidFill>
                <a:latin typeface="Calibri"/>
                <a:cs typeface="Calibri"/>
              </a:rPr>
              <a:t>History of NWS</a:t>
            </a:r>
          </a:p>
        </p:txBody>
      </p:sp>
      <p:sp>
        <p:nvSpPr>
          <p:cNvPr id="5" name="Content Placeholder 4">
            <a:extLst>
              <a:ext uri="{FF2B5EF4-FFF2-40B4-BE49-F238E27FC236}">
                <a16:creationId xmlns:a16="http://schemas.microsoft.com/office/drawing/2014/main" id="{010F8508-94D2-4EFE-B767-3074F948BD8D}"/>
              </a:ext>
              <a:ext uri="{C183D7F6-B498-43B3-948B-1728B52AA6E4}">
                <adec:decorative xmlns:adec="http://schemas.microsoft.com/office/drawing/2017/decorative" val="0"/>
              </a:ext>
            </a:extLst>
          </p:cNvPr>
          <p:cNvSpPr>
            <a:spLocks noGrp="1"/>
          </p:cNvSpPr>
          <p:nvPr>
            <p:ph type="body" sz="quarter" idx="10"/>
          </p:nvPr>
        </p:nvSpPr>
        <p:spPr>
          <a:xfrm>
            <a:off x="609601" y="1544345"/>
            <a:ext cx="6078908" cy="4282039"/>
          </a:xfrm>
        </p:spPr>
        <p:txBody>
          <a:bodyPr/>
          <a:lstStyle/>
          <a:p>
            <a:pPr marL="227748" indent="-227748" defTabSz="914354" fontAlgn="auto">
              <a:spcBef>
                <a:spcPts val="640"/>
              </a:spcBef>
              <a:spcAft>
                <a:spcPts val="0"/>
              </a:spcAft>
            </a:pPr>
            <a:r>
              <a:rPr lang="en-US" sz="2600" dirty="0">
                <a:latin typeface="Calibri"/>
                <a:cs typeface="Calibri"/>
              </a:rPr>
              <a:t>Formerly a significant economic pest of livestock in U.S.</a:t>
            </a:r>
            <a:endParaRPr lang="en-US" sz="2600" dirty="0">
              <a:latin typeface="Calibri"/>
              <a:ea typeface="Calibri"/>
              <a:cs typeface="Calibri"/>
            </a:endParaRPr>
          </a:p>
          <a:p>
            <a:pPr marL="227748" indent="-227748" defTabSz="914354" fontAlgn="auto">
              <a:spcBef>
                <a:spcPts val="640"/>
              </a:spcBef>
              <a:spcAft>
                <a:spcPts val="0"/>
              </a:spcAft>
            </a:pPr>
            <a:r>
              <a:rPr lang="en-US" sz="2600" dirty="0">
                <a:latin typeface="Calibri"/>
                <a:cs typeface="Calibri"/>
              </a:rPr>
              <a:t>Eradication strategy developed by USDA relies on release of sterile male flies</a:t>
            </a:r>
            <a:endParaRPr lang="en-US" sz="2600" dirty="0">
              <a:latin typeface="Calibri"/>
              <a:ea typeface="Calibri"/>
              <a:cs typeface="Calibri"/>
            </a:endParaRPr>
          </a:p>
          <a:p>
            <a:pPr marL="227748" indent="-227748" defTabSz="914354">
              <a:spcBef>
                <a:spcPts val="640"/>
              </a:spcBef>
              <a:spcAft>
                <a:spcPts val="0"/>
              </a:spcAft>
            </a:pPr>
            <a:r>
              <a:rPr lang="en-US" sz="2600" dirty="0">
                <a:latin typeface="Calibri"/>
                <a:cs typeface="Calibri"/>
              </a:rPr>
              <a:t>Eradicated from the U.S. since 1966 with re-eradication in 2017 after reintroduction</a:t>
            </a:r>
            <a:endParaRPr lang="en-US" sz="2600" dirty="0">
              <a:ea typeface="Calibri" panose="020F0502020204030204" pitchFamily="34" charset="0"/>
              <a:cs typeface="Calibri"/>
            </a:endParaRPr>
          </a:p>
          <a:p>
            <a:pPr marL="227748" indent="-227748" defTabSz="914354" fontAlgn="auto">
              <a:spcBef>
                <a:spcPts val="640"/>
              </a:spcBef>
              <a:spcAft>
                <a:spcPts val="0"/>
              </a:spcAft>
            </a:pPr>
            <a:r>
              <a:rPr lang="en-US" sz="2600" dirty="0">
                <a:latin typeface="Calibri"/>
                <a:ea typeface="Calibri"/>
                <a:cs typeface="Calibri"/>
              </a:rPr>
              <a:t>NWS was declared eradicated in Panama in 2006</a:t>
            </a:r>
          </a:p>
          <a:p>
            <a:pPr marL="227748" indent="-227748" defTabSz="914354" fontAlgn="auto">
              <a:spcBef>
                <a:spcPts val="640"/>
              </a:spcBef>
              <a:spcAft>
                <a:spcPts val="0"/>
              </a:spcAft>
            </a:pPr>
            <a:endParaRPr lang="en-US" b="0" dirty="0">
              <a:ea typeface="Calibri" panose="020F0502020204030204" pitchFamily="34" charset="0"/>
              <a:cs typeface="Calibri" panose="020F0502020204030204" pitchFamily="34" charset="0"/>
            </a:endParaRPr>
          </a:p>
        </p:txBody>
      </p:sp>
      <p:pic>
        <p:nvPicPr>
          <p:cNvPr id="12" name="Picture 11" descr="A map illustrating the New World screwworm eradication program over time in North and Central America.">
            <a:extLst>
              <a:ext uri="{FF2B5EF4-FFF2-40B4-BE49-F238E27FC236}">
                <a16:creationId xmlns:a16="http://schemas.microsoft.com/office/drawing/2014/main" id="{D4616983-F756-9F98-1044-2D0D73500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170" y="1544345"/>
            <a:ext cx="5679831" cy="3750145"/>
          </a:xfrm>
          <a:prstGeom prst="rect">
            <a:avLst/>
          </a:prstGeom>
        </p:spPr>
      </p:pic>
      <p:sp>
        <p:nvSpPr>
          <p:cNvPr id="2" name="Slide Number Placeholder 10">
            <a:extLst>
              <a:ext uri="{FF2B5EF4-FFF2-40B4-BE49-F238E27FC236}">
                <a16:creationId xmlns:a16="http://schemas.microsoft.com/office/drawing/2014/main" id="{F18BC7CA-F7A1-2D4D-D35E-0BE69C581D3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6</a:t>
            </a:fld>
            <a:endParaRPr lang="en-US" dirty="0"/>
          </a:p>
        </p:txBody>
      </p:sp>
    </p:spTree>
    <p:extLst>
      <p:ext uri="{BB962C8B-B14F-4D97-AF65-F5344CB8AC3E}">
        <p14:creationId xmlns:p14="http://schemas.microsoft.com/office/powerpoint/2010/main" val="303863003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E2E3-C22F-127E-6AC2-53C7F9CFFA22}"/>
              </a:ext>
            </a:extLst>
          </p:cNvPr>
          <p:cNvSpPr>
            <a:spLocks noGrp="1"/>
          </p:cNvSpPr>
          <p:nvPr>
            <p:ph type="title"/>
          </p:nvPr>
        </p:nvSpPr>
        <p:spPr/>
        <p:txBody>
          <a:bodyPr lIns="91440" tIns="45720" rIns="91440" bIns="45720" anchor="b"/>
          <a:lstStyle/>
          <a:p>
            <a:r>
              <a:rPr lang="en-US" dirty="0">
                <a:latin typeface="Calibri"/>
                <a:ea typeface="Calibri"/>
                <a:cs typeface="Calibri"/>
              </a:rPr>
              <a:t>Appendix: Accompanying Text</a:t>
            </a:r>
            <a:endParaRPr lang="en-US" dirty="0">
              <a:ea typeface="Calibri"/>
              <a:cs typeface="Calibri"/>
            </a:endParaRPr>
          </a:p>
        </p:txBody>
      </p:sp>
    </p:spTree>
    <p:extLst>
      <p:ext uri="{BB962C8B-B14F-4D97-AF65-F5344CB8AC3E}">
        <p14:creationId xmlns:p14="http://schemas.microsoft.com/office/powerpoint/2010/main" val="362038242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8C5A-DADB-449D-BCD5-336C8A1210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9CE0EA-2EB2-9DE4-E926-08EE31260181}"/>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38</a:t>
            </a:r>
            <a:br>
              <a:rPr lang="en-US" sz="3700" dirty="0">
                <a:latin typeface="Calibri"/>
                <a:ea typeface="Calibri"/>
                <a:cs typeface="Calibri"/>
              </a:rPr>
            </a:br>
            <a:r>
              <a:rPr lang="en-US" sz="2000" b="0" dirty="0">
                <a:solidFill>
                  <a:srgbClr val="011A59"/>
                </a:solidFill>
                <a:latin typeface="Calibri"/>
                <a:ea typeface="Calibri"/>
                <a:cs typeface="Calibri"/>
              </a:rPr>
              <a:t>(Section 508 compliant text version)</a:t>
            </a:r>
            <a:endParaRPr lang="en-US" sz="2000" dirty="0">
              <a:latin typeface="Calibri"/>
              <a:ea typeface="Calibri"/>
              <a:cs typeface="Calibri"/>
            </a:endParaRPr>
          </a:p>
        </p:txBody>
      </p:sp>
      <p:sp>
        <p:nvSpPr>
          <p:cNvPr id="2" name="Text Placeholder 1">
            <a:extLst>
              <a:ext uri="{FF2B5EF4-FFF2-40B4-BE49-F238E27FC236}">
                <a16:creationId xmlns:a16="http://schemas.microsoft.com/office/drawing/2014/main" id="{6CD42BFF-4C6F-F763-9D6B-7A19CEB64284}"/>
              </a:ext>
            </a:extLst>
          </p:cNvPr>
          <p:cNvSpPr>
            <a:spLocks noGrp="1"/>
          </p:cNvSpPr>
          <p:nvPr>
            <p:ph type="body" sz="quarter" idx="10"/>
          </p:nvPr>
        </p:nvSpPr>
        <p:spPr/>
        <p:txBody>
          <a:bodyPr/>
          <a:lstStyle/>
          <a:p>
            <a:pPr marL="304165" indent="-304165"/>
            <a:r>
              <a:rPr lang="en-US" sz="2670" b="0" dirty="0">
                <a:latin typeface="Calibri"/>
                <a:ea typeface="Calibri"/>
                <a:cs typeface="Calibri"/>
              </a:rPr>
              <a:t>The draft structure of Generic v3 includes 10 blocks of data elements. At the bottom of the structure is base Generic v3. Base Generic v3 contains 54 data elements, covering IDs, case status, hospitalization and demographics. The content of base generic v3 is comparable to the content of Generic v2 as it is similarly basic, condition-agnostic data. </a:t>
            </a:r>
            <a:endParaRPr lang="en-US" sz="2670" dirty="0"/>
          </a:p>
          <a:p>
            <a:pPr marL="304165" indent="-304165"/>
            <a:r>
              <a:rPr lang="en-US" sz="2670" b="0" dirty="0">
                <a:latin typeface="Calibri"/>
                <a:ea typeface="Calibri"/>
                <a:cs typeface="Calibri"/>
              </a:rPr>
              <a:t>The draft structure of Generic v3 also has nine standardized blocks beyond base Generic v3. These blocks are laboratory, signs &amp; symptoms, travel, medication, immunization, exposure, underlying health conditions, industry &amp; occupation, and disability. </a:t>
            </a:r>
          </a:p>
          <a:p>
            <a:pPr marL="0" indent="0">
              <a:buNone/>
            </a:pPr>
            <a:endParaRPr lang="en-US" sz="2650" b="0" dirty="0">
              <a:latin typeface="Calibri"/>
              <a:ea typeface="Calibri"/>
              <a:cs typeface="Calibri"/>
            </a:endParaRPr>
          </a:p>
          <a:p>
            <a:pPr marL="0" indent="0">
              <a:buNone/>
            </a:pPr>
            <a:r>
              <a:rPr lang="en-US" sz="2400" b="0" dirty="0">
                <a:latin typeface="Calibri"/>
                <a:ea typeface="Calibri"/>
                <a:cs typeface="Calibri"/>
                <a:hlinkClick r:id="rId2" action="ppaction://hlinksldjump"/>
              </a:rPr>
              <a:t>Return to relevant slide</a:t>
            </a:r>
            <a:endParaRPr lang="en-US" sz="2400" b="0" dirty="0">
              <a:ea typeface="Calibri"/>
              <a:cs typeface="Calibri"/>
            </a:endParaRPr>
          </a:p>
        </p:txBody>
      </p:sp>
    </p:spTree>
    <p:extLst>
      <p:ext uri="{BB962C8B-B14F-4D97-AF65-F5344CB8AC3E}">
        <p14:creationId xmlns:p14="http://schemas.microsoft.com/office/powerpoint/2010/main" val="2231360626"/>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ABBB-8853-2EAE-B531-B2778A02FF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A53406-0AC1-2994-540A-915B82D6771D}"/>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39</a:t>
            </a:r>
            <a:br>
              <a:rPr lang="en-US" sz="3700" dirty="0">
                <a:latin typeface="Calibri"/>
                <a:ea typeface="Calibri"/>
                <a:cs typeface="Calibri"/>
              </a:rPr>
            </a:br>
            <a:r>
              <a:rPr lang="en-US" sz="2000" b="0" dirty="0">
                <a:solidFill>
                  <a:srgbClr val="011A59"/>
                </a:solidFill>
                <a:latin typeface="Calibri"/>
                <a:ea typeface="Calibri"/>
                <a:cs typeface="Calibri"/>
              </a:rPr>
              <a:t>(Section 508 compliant text version)</a:t>
            </a:r>
            <a:endParaRPr lang="en-US" sz="2000" dirty="0">
              <a:latin typeface="Calibri"/>
            </a:endParaRPr>
          </a:p>
        </p:txBody>
      </p:sp>
      <p:sp>
        <p:nvSpPr>
          <p:cNvPr id="2" name="Text Placeholder 1">
            <a:extLst>
              <a:ext uri="{FF2B5EF4-FFF2-40B4-BE49-F238E27FC236}">
                <a16:creationId xmlns:a16="http://schemas.microsoft.com/office/drawing/2014/main" id="{BA8C39A5-3480-9C41-4D2B-6CD2860C0559}"/>
              </a:ext>
            </a:extLst>
          </p:cNvPr>
          <p:cNvSpPr>
            <a:spLocks noGrp="1"/>
          </p:cNvSpPr>
          <p:nvPr>
            <p:ph type="body" sz="quarter" idx="10"/>
          </p:nvPr>
        </p:nvSpPr>
        <p:spPr/>
        <p:txBody>
          <a:bodyPr/>
          <a:lstStyle/>
          <a:p>
            <a:pPr marL="304165" indent="-304165"/>
            <a:r>
              <a:rPr lang="en-US" sz="2670" b="0" dirty="0">
                <a:solidFill>
                  <a:srgbClr val="000000"/>
                </a:solidFill>
                <a:latin typeface="Calibri"/>
                <a:ea typeface="Calibri"/>
                <a:cs typeface="Calibri"/>
              </a:rPr>
              <a:t>Similar to the last slide, this slide shows the 10 blocks of data elements that make up the draft structure of Generic v3. </a:t>
            </a:r>
          </a:p>
          <a:p>
            <a:pPr marL="304165" indent="-304165"/>
            <a:r>
              <a:rPr lang="en-US" sz="2670" b="0" dirty="0">
                <a:solidFill>
                  <a:srgbClr val="000000"/>
                </a:solidFill>
                <a:latin typeface="Calibri"/>
                <a:ea typeface="Calibri"/>
                <a:cs typeface="Calibri"/>
              </a:rPr>
              <a:t>Circled in blue is the content that makes up Case Notification MDN. Case Notification MDN content includes the base Generic v3, </a:t>
            </a:r>
            <a:r>
              <a:rPr lang="en-US" sz="2670" b="0" dirty="0">
                <a:latin typeface="Calibri"/>
                <a:ea typeface="Calibri"/>
                <a:cs typeface="Calibri"/>
              </a:rPr>
              <a:t>laboratory, signs &amp; symptoms, exposure, underlying health conditions, industry &amp; occupation, and disability blocks. </a:t>
            </a:r>
          </a:p>
          <a:p>
            <a:pPr marL="0" indent="0">
              <a:buNone/>
            </a:pPr>
            <a:endParaRPr lang="en-US" sz="2670" b="0" dirty="0">
              <a:solidFill>
                <a:srgbClr val="000000"/>
              </a:solidFill>
              <a:latin typeface="Calibri"/>
              <a:ea typeface="Calibri"/>
              <a:cs typeface="Calibri"/>
            </a:endParaRPr>
          </a:p>
          <a:p>
            <a:pPr marL="0" indent="0">
              <a:buNone/>
            </a:pPr>
            <a:endParaRPr lang="en-US" sz="2670" b="0" dirty="0">
              <a:solidFill>
                <a:srgbClr val="000000"/>
              </a:solidFill>
              <a:latin typeface="Calibri"/>
              <a:ea typeface="Calibri"/>
              <a:cs typeface="Calibri"/>
            </a:endParaRPr>
          </a:p>
          <a:p>
            <a:pPr marL="0" indent="0">
              <a:buNone/>
            </a:pPr>
            <a:endParaRPr lang="en-US" sz="2670" b="0" dirty="0">
              <a:solidFill>
                <a:srgbClr val="000000"/>
              </a:solidFill>
              <a:latin typeface="Calibri"/>
              <a:ea typeface="Calibri"/>
              <a:cs typeface="Calibri"/>
            </a:endParaRPr>
          </a:p>
          <a:p>
            <a:pPr marL="0" indent="0">
              <a:buNone/>
            </a:pPr>
            <a:r>
              <a:rPr lang="en-US" sz="2400" b="0" dirty="0">
                <a:solidFill>
                  <a:srgbClr val="000000"/>
                </a:solidFill>
                <a:latin typeface="Calibri"/>
                <a:ea typeface="Calibri"/>
                <a:cs typeface="Calibri"/>
                <a:hlinkClick r:id="rId2" action="ppaction://hlinksldjump"/>
              </a:rPr>
              <a:t>Return to relevant slide</a:t>
            </a:r>
            <a:endParaRPr lang="en-US" sz="2400" b="0" dirty="0">
              <a:solidFill>
                <a:srgbClr val="000000"/>
              </a:solidFill>
              <a:ea typeface="Calibri"/>
              <a:cs typeface="Calibri"/>
            </a:endParaRPr>
          </a:p>
        </p:txBody>
      </p:sp>
    </p:spTree>
    <p:extLst>
      <p:ext uri="{BB962C8B-B14F-4D97-AF65-F5344CB8AC3E}">
        <p14:creationId xmlns:p14="http://schemas.microsoft.com/office/powerpoint/2010/main" val="416971802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23C6F-4602-6573-75D7-CFF0A343BA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5A497B-56C3-ADBF-0A58-92AA5419D558}"/>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43</a:t>
            </a:r>
            <a:br>
              <a:rPr lang="en-US" sz="3700" dirty="0">
                <a:latin typeface="Calibri"/>
                <a:ea typeface="Calibri"/>
                <a:cs typeface="Calibri"/>
              </a:rPr>
            </a:br>
            <a:r>
              <a:rPr lang="en-US" sz="2000" b="0" dirty="0">
                <a:solidFill>
                  <a:srgbClr val="011A59"/>
                </a:solidFill>
                <a:latin typeface="Calibri"/>
                <a:ea typeface="Calibri"/>
                <a:cs typeface="Calibri"/>
              </a:rPr>
              <a:t>(Section 508 compliant text version)</a:t>
            </a:r>
            <a:endParaRPr lang="en-US" sz="2000" dirty="0">
              <a:latin typeface="Calibri"/>
            </a:endParaRPr>
          </a:p>
        </p:txBody>
      </p:sp>
      <p:sp>
        <p:nvSpPr>
          <p:cNvPr id="2" name="Text Placeholder 1">
            <a:extLst>
              <a:ext uri="{FF2B5EF4-FFF2-40B4-BE49-F238E27FC236}">
                <a16:creationId xmlns:a16="http://schemas.microsoft.com/office/drawing/2014/main" id="{527924AA-F398-32A6-3753-EB7E42113F6F}"/>
              </a:ext>
            </a:extLst>
          </p:cNvPr>
          <p:cNvSpPr>
            <a:spLocks noGrp="1"/>
          </p:cNvSpPr>
          <p:nvPr>
            <p:ph type="body" sz="quarter" idx="10"/>
          </p:nvPr>
        </p:nvSpPr>
        <p:spPr/>
        <p:txBody>
          <a:bodyPr/>
          <a:lstStyle/>
          <a:p>
            <a:pPr marL="304165" indent="-304165"/>
            <a:r>
              <a:rPr lang="en-US" sz="2670" b="0" dirty="0">
                <a:solidFill>
                  <a:srgbClr val="000000"/>
                </a:solidFill>
                <a:ea typeface="Calibri" panose="020F0502020204030204" pitchFamily="34" charset="0"/>
                <a:cs typeface="Calibri" panose="020F0502020204030204" pitchFamily="34" charset="0"/>
              </a:rPr>
              <a:t>This slide shows the draft Generic v3 structure for a fictitious scenario, the reporting of condition #1 in a routine scenario. In the upper right-hand corner are the priorities of required 1, 2, 3, and 'will not use in routine'. </a:t>
            </a:r>
          </a:p>
          <a:p>
            <a:pPr marL="304165" indent="-304165"/>
            <a:r>
              <a:rPr lang="en-US" sz="2670" b="0" dirty="0">
                <a:solidFill>
                  <a:srgbClr val="000000"/>
                </a:solidFill>
                <a:ea typeface="Calibri" panose="020F0502020204030204" pitchFamily="34" charset="0"/>
                <a:cs typeface="Calibri" panose="020F0502020204030204" pitchFamily="34" charset="0"/>
              </a:rPr>
              <a:t>In the figure, only the Base Generic v3 is highlighted. It is highlighted in blue to indicate it has a priority of 1. This means that for condition # 1 in a routine reporting scenario, the only data that needs to be sent to CDC is what is included in Base Generic v3. </a:t>
            </a:r>
          </a:p>
          <a:p>
            <a:pPr marL="0" indent="0">
              <a:buNone/>
            </a:pPr>
            <a:endParaRPr lang="en-US" sz="2670" b="0" dirty="0">
              <a:solidFill>
                <a:srgbClr val="000000"/>
              </a:solidFill>
              <a:ea typeface="Calibri" panose="020F0502020204030204" pitchFamily="34" charset="0"/>
              <a:cs typeface="Calibri" panose="020F0502020204030204" pitchFamily="34" charset="0"/>
            </a:endParaRPr>
          </a:p>
          <a:p>
            <a:pPr marL="0" indent="0">
              <a:buNone/>
            </a:pPr>
            <a:endParaRPr lang="en-US" sz="2650" dirty="0">
              <a:ea typeface="Calibri"/>
              <a:cs typeface="Calibri"/>
            </a:endParaRPr>
          </a:p>
          <a:p>
            <a:pPr marL="0" indent="0">
              <a:buNone/>
            </a:pPr>
            <a:endParaRPr lang="en-US" sz="2650" dirty="0">
              <a:ea typeface="Calibri"/>
              <a:cs typeface="Calibri"/>
            </a:endParaRPr>
          </a:p>
          <a:p>
            <a:pPr marL="0" indent="0">
              <a:buNone/>
            </a:pPr>
            <a:r>
              <a:rPr lang="en-US" sz="2400" b="0" dirty="0">
                <a:ea typeface="Calibri"/>
                <a:cs typeface="Calibri"/>
                <a:hlinkClick r:id="rId2" action="ppaction://hlinksldjump"/>
              </a:rPr>
              <a:t>Return to relevant slide</a:t>
            </a:r>
            <a:endParaRPr lang="en-US" sz="2400" b="0" dirty="0">
              <a:ea typeface="Calibri"/>
              <a:cs typeface="Calibri"/>
            </a:endParaRPr>
          </a:p>
        </p:txBody>
      </p:sp>
    </p:spTree>
    <p:extLst>
      <p:ext uri="{BB962C8B-B14F-4D97-AF65-F5344CB8AC3E}">
        <p14:creationId xmlns:p14="http://schemas.microsoft.com/office/powerpoint/2010/main" val="49006885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9CB64-20EC-123D-CBF2-9B93DE18FA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9FC9C5-1F39-DBDF-ABE9-71F8D9D4D1A7}"/>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44</a:t>
            </a:r>
            <a:br>
              <a:rPr lang="en-US" sz="3700" dirty="0">
                <a:latin typeface="Calibri"/>
                <a:ea typeface="Calibri"/>
                <a:cs typeface="Calibri"/>
              </a:rPr>
            </a:br>
            <a:r>
              <a:rPr lang="en-US" sz="2000" b="0" dirty="0">
                <a:solidFill>
                  <a:srgbClr val="011A59"/>
                </a:solidFill>
                <a:latin typeface="Calibri"/>
                <a:ea typeface="Calibri"/>
                <a:cs typeface="Calibri"/>
              </a:rPr>
              <a:t>(Section 508 compliant text version)</a:t>
            </a:r>
            <a:endParaRPr lang="en-US" sz="2000" dirty="0">
              <a:latin typeface="Calibri"/>
            </a:endParaRPr>
          </a:p>
        </p:txBody>
      </p:sp>
      <p:sp>
        <p:nvSpPr>
          <p:cNvPr id="2" name="Text Placeholder 1">
            <a:extLst>
              <a:ext uri="{FF2B5EF4-FFF2-40B4-BE49-F238E27FC236}">
                <a16:creationId xmlns:a16="http://schemas.microsoft.com/office/drawing/2014/main" id="{E0B35D33-A3EE-A65B-B441-33A81CF90973}"/>
              </a:ext>
            </a:extLst>
          </p:cNvPr>
          <p:cNvSpPr>
            <a:spLocks noGrp="1"/>
          </p:cNvSpPr>
          <p:nvPr>
            <p:ph type="body" sz="quarter" idx="10"/>
          </p:nvPr>
        </p:nvSpPr>
        <p:spPr/>
        <p:txBody>
          <a:bodyPr/>
          <a:lstStyle/>
          <a:p>
            <a:pPr marL="304165" indent="-304165"/>
            <a:r>
              <a:rPr lang="en-US" sz="2670" b="0" dirty="0">
                <a:solidFill>
                  <a:srgbClr val="000000"/>
                </a:solidFill>
                <a:latin typeface="Calibri"/>
                <a:ea typeface="Calibri"/>
                <a:cs typeface="Calibri"/>
              </a:rPr>
              <a:t>This slide shows the draft Generic v3 structure for a fictitious scenario, the reporting of condition #1 in a response scenario. In the upper right-hand corner are the priorities of required 1, 2, 3, and 'will not use in routine'. </a:t>
            </a:r>
          </a:p>
          <a:p>
            <a:pPr marL="304165" indent="-304165"/>
            <a:r>
              <a:rPr lang="en-US" sz="2670" b="0" dirty="0">
                <a:solidFill>
                  <a:srgbClr val="000000"/>
                </a:solidFill>
                <a:latin typeface="Calibri"/>
                <a:ea typeface="Calibri"/>
                <a:cs typeface="Calibri"/>
              </a:rPr>
              <a:t>In the figure, the coloring of blocks has been changed from the last slide so that signs &amp; symptoms, exposures, industry &amp; occupation, laboratory, disability, and underlying health conditions are all now priority 1. This shows that for condition # 1 in a response reporting scenario, all 7 of these blocks are now high priority for CDC because they are part of Case Notification MDN. </a:t>
            </a:r>
          </a:p>
          <a:p>
            <a:pPr marL="0" indent="0">
              <a:buNone/>
            </a:pPr>
            <a:endParaRPr lang="en-US" sz="2670" b="0" dirty="0">
              <a:solidFill>
                <a:srgbClr val="000000"/>
              </a:solidFill>
              <a:latin typeface="Calibri"/>
              <a:ea typeface="Calibri"/>
              <a:cs typeface="Calibri"/>
            </a:endParaRPr>
          </a:p>
          <a:p>
            <a:pPr marL="0" indent="0">
              <a:buNone/>
            </a:pPr>
            <a:r>
              <a:rPr lang="en-US" sz="2400" b="0" dirty="0">
                <a:solidFill>
                  <a:srgbClr val="000000"/>
                </a:solidFill>
                <a:latin typeface="Calibri"/>
                <a:ea typeface="Calibri"/>
                <a:cs typeface="Calibri"/>
                <a:hlinkClick r:id="rId3" action="ppaction://hlinksldjump"/>
              </a:rPr>
              <a:t>Return to relevant slide</a:t>
            </a:r>
            <a:endParaRPr lang="en-US" sz="2400" b="0" dirty="0">
              <a:solidFill>
                <a:srgbClr val="000000"/>
              </a:solidFill>
              <a:ea typeface="Calibri"/>
              <a:cs typeface="Calibri"/>
            </a:endParaRPr>
          </a:p>
        </p:txBody>
      </p:sp>
    </p:spTree>
    <p:extLst>
      <p:ext uri="{BB962C8B-B14F-4D97-AF65-F5344CB8AC3E}">
        <p14:creationId xmlns:p14="http://schemas.microsoft.com/office/powerpoint/2010/main" val="117539704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570F-8E9C-51DA-8277-86BEDB40C2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55C85C-0E97-D164-9E99-3FBB16571E0B}"/>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45</a:t>
            </a:r>
            <a:endParaRPr lang="en-US" dirty="0"/>
          </a:p>
        </p:txBody>
      </p:sp>
      <p:sp>
        <p:nvSpPr>
          <p:cNvPr id="2" name="Text Placeholder 1">
            <a:extLst>
              <a:ext uri="{FF2B5EF4-FFF2-40B4-BE49-F238E27FC236}">
                <a16:creationId xmlns:a16="http://schemas.microsoft.com/office/drawing/2014/main" id="{3984EC5E-E512-5BE3-3686-0873B00E0C70}"/>
              </a:ext>
            </a:extLst>
          </p:cNvPr>
          <p:cNvSpPr>
            <a:spLocks noGrp="1"/>
          </p:cNvSpPr>
          <p:nvPr>
            <p:ph type="body" sz="quarter" idx="10"/>
          </p:nvPr>
        </p:nvSpPr>
        <p:spPr/>
        <p:txBody>
          <a:bodyPr/>
          <a:lstStyle/>
          <a:p>
            <a:pPr marL="304165" indent="-304165"/>
            <a:r>
              <a:rPr lang="en-US" sz="2670" b="0" dirty="0">
                <a:solidFill>
                  <a:srgbClr val="000000"/>
                </a:solidFill>
                <a:latin typeface="Calibri"/>
                <a:ea typeface="Calibri"/>
                <a:cs typeface="Calibri"/>
              </a:rPr>
              <a:t>This slide shows the draft Generic v3 structure for a fictitious scenario, the reporting of condition #2 in a routine scenario. In the upper right-hand corner are the priorities of required 1, 2, 3, and 'will not use in routine'. This figure also contains an 11th block for condition-specific data elements. </a:t>
            </a:r>
          </a:p>
          <a:p>
            <a:pPr marL="304165" indent="-304165"/>
            <a:r>
              <a:rPr lang="en-US" sz="2670" b="0" dirty="0">
                <a:solidFill>
                  <a:srgbClr val="000000"/>
                </a:solidFill>
                <a:latin typeface="Calibri"/>
                <a:ea typeface="Calibri"/>
                <a:cs typeface="Calibri"/>
              </a:rPr>
              <a:t>In the figure, the coloring of blocks indicates that lab and the condition-specific block are priority 1, travel, exposures, industry &amp; occupation, and disability are priority 2, medication and signs &amp; symptoms are priority 3 and that there is potentially limited use for immunization or underlying health condition. </a:t>
            </a:r>
          </a:p>
          <a:p>
            <a:pPr marL="0" indent="0">
              <a:buNone/>
            </a:pPr>
            <a:endParaRPr lang="en-US" sz="2670" b="0" dirty="0">
              <a:solidFill>
                <a:srgbClr val="000000"/>
              </a:solidFill>
              <a:latin typeface="Calibri"/>
              <a:ea typeface="Calibri"/>
              <a:cs typeface="Calibri"/>
            </a:endParaRPr>
          </a:p>
          <a:p>
            <a:pPr marL="0" indent="0">
              <a:buNone/>
            </a:pPr>
            <a:r>
              <a:rPr lang="en-US" sz="2670" b="0" dirty="0">
                <a:solidFill>
                  <a:srgbClr val="000000"/>
                </a:solidFill>
                <a:latin typeface="Calibri"/>
                <a:ea typeface="Calibri"/>
                <a:cs typeface="Calibri"/>
                <a:hlinkClick r:id="rId3" action="ppaction://hlinksldjump"/>
              </a:rPr>
              <a:t>Return to relevant slide</a:t>
            </a:r>
            <a:endParaRPr lang="en-US" sz="2670" b="0" dirty="0">
              <a:solidFill>
                <a:srgbClr val="000000"/>
              </a:solidFill>
              <a:ea typeface="Calibri"/>
              <a:cs typeface="Calibri"/>
            </a:endParaRPr>
          </a:p>
        </p:txBody>
      </p:sp>
    </p:spTree>
    <p:extLst>
      <p:ext uri="{BB962C8B-B14F-4D97-AF65-F5344CB8AC3E}">
        <p14:creationId xmlns:p14="http://schemas.microsoft.com/office/powerpoint/2010/main" val="158939581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928-407F-72C1-66E6-F9E6ABE7EB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025814-E901-ABFE-A725-6E80387A7BFC}"/>
              </a:ext>
            </a:extLst>
          </p:cNvPr>
          <p:cNvSpPr>
            <a:spLocks noGrp="1"/>
          </p:cNvSpPr>
          <p:nvPr>
            <p:ph type="title"/>
          </p:nvPr>
        </p:nvSpPr>
        <p:spPr/>
        <p:txBody>
          <a:bodyPr lIns="91440" tIns="45720" rIns="91440" bIns="45720" anchor="b"/>
          <a:lstStyle/>
          <a:p>
            <a:r>
              <a:rPr lang="en-US" sz="3700" dirty="0">
                <a:latin typeface="Calibri"/>
                <a:ea typeface="Calibri"/>
                <a:cs typeface="Calibri"/>
              </a:rPr>
              <a:t>Accompanying text for slide 46</a:t>
            </a:r>
            <a:endParaRPr lang="en-US" dirty="0"/>
          </a:p>
        </p:txBody>
      </p:sp>
      <p:sp>
        <p:nvSpPr>
          <p:cNvPr id="2" name="Text Placeholder 1">
            <a:extLst>
              <a:ext uri="{FF2B5EF4-FFF2-40B4-BE49-F238E27FC236}">
                <a16:creationId xmlns:a16="http://schemas.microsoft.com/office/drawing/2014/main" id="{E4C94B4E-F61C-4487-4106-0C1C50C1272C}"/>
              </a:ext>
            </a:extLst>
          </p:cNvPr>
          <p:cNvSpPr>
            <a:spLocks noGrp="1"/>
          </p:cNvSpPr>
          <p:nvPr>
            <p:ph type="body" sz="quarter" idx="10"/>
          </p:nvPr>
        </p:nvSpPr>
        <p:spPr/>
        <p:txBody>
          <a:bodyPr/>
          <a:lstStyle/>
          <a:p>
            <a:pPr marL="304165" indent="-304165"/>
            <a:r>
              <a:rPr lang="en-US" sz="2670" b="0" dirty="0">
                <a:solidFill>
                  <a:srgbClr val="000000"/>
                </a:solidFill>
                <a:latin typeface="Calibri"/>
                <a:ea typeface="Calibri"/>
                <a:cs typeface="Calibri"/>
              </a:rPr>
              <a:t>This slide shows the draft Generic v3 structure for a fictitious scenario, the reporting of condition #2 in a response scenario. In the upper right-hand corner are the priorities of required 1, 2, 3, and 'will not use in routine'. </a:t>
            </a:r>
          </a:p>
          <a:p>
            <a:pPr marL="304165" indent="-304165"/>
            <a:r>
              <a:rPr lang="en-US" sz="2670" b="0" dirty="0">
                <a:solidFill>
                  <a:srgbClr val="000000"/>
                </a:solidFill>
                <a:latin typeface="Calibri"/>
                <a:ea typeface="Calibri"/>
                <a:cs typeface="Calibri"/>
              </a:rPr>
              <a:t>In the figure, the coloring of blocks has been changed from the last slide so that signs &amp; symptoms, exposures, industry &amp; occupation, disability, and underlying health conditions are all now priority 1. This means that for condition # 1 in a response reporting scenario, all 7 of these blocks are now high priority for CDC in addition to the condition-specific data elements because they are part of Case Notification MDN. </a:t>
            </a:r>
          </a:p>
          <a:p>
            <a:pPr marL="0" indent="0">
              <a:buNone/>
            </a:pPr>
            <a:endParaRPr lang="en-US" sz="2650" b="0" dirty="0">
              <a:solidFill>
                <a:srgbClr val="000000"/>
              </a:solidFill>
              <a:ea typeface="Calibri" panose="020F0502020204030204" pitchFamily="34" charset="0"/>
              <a:cs typeface="Calibri" panose="020F0502020204030204" pitchFamily="34" charset="0"/>
            </a:endParaRPr>
          </a:p>
          <a:p>
            <a:pPr marL="0" indent="0">
              <a:buNone/>
            </a:pPr>
            <a:r>
              <a:rPr lang="en-US" sz="2400" b="0" dirty="0">
                <a:solidFill>
                  <a:srgbClr val="000000"/>
                </a:solidFill>
                <a:ea typeface="Calibri" panose="020F0502020204030204" pitchFamily="34" charset="0"/>
                <a:cs typeface="Calibri" panose="020F0502020204030204" pitchFamily="34" charset="0"/>
                <a:hlinkClick r:id="rId2" action="ppaction://hlinksldjump"/>
              </a:rPr>
              <a:t>Return to relevant slide</a:t>
            </a:r>
            <a:endParaRPr lang="en-US" sz="2400" b="0" dirty="0">
              <a:solidFill>
                <a:srgbClr val="000000"/>
              </a:solidFill>
              <a:ea typeface="Calibri" panose="020F0502020204030204" pitchFamily="34" charset="0"/>
              <a:cs typeface="Calibri" panose="020F0502020204030204" pitchFamily="34" charset="0"/>
            </a:endParaRPr>
          </a:p>
          <a:p>
            <a:pPr marL="0" indent="0">
              <a:buNone/>
            </a:pPr>
            <a:endParaRPr lang="en-US" sz="1800" b="0" dirty="0">
              <a:solidFill>
                <a:srgbClr val="000000"/>
              </a:solidFill>
              <a:ea typeface="Calibri"/>
              <a:cs typeface="Calibri"/>
            </a:endParaRPr>
          </a:p>
        </p:txBody>
      </p:sp>
    </p:spTree>
    <p:extLst>
      <p:ext uri="{BB962C8B-B14F-4D97-AF65-F5344CB8AC3E}">
        <p14:creationId xmlns:p14="http://schemas.microsoft.com/office/powerpoint/2010/main" val="400218743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a:xfrm>
            <a:off x="609600" y="274640"/>
            <a:ext cx="10972800" cy="918057"/>
          </a:xfrm>
        </p:spPr>
        <p:txBody>
          <a:bodyPr lIns="121920" tIns="60960" rIns="121920" bIns="60960" anchor="b" anchorCtr="0"/>
          <a:lstStyle/>
          <a:p>
            <a:pPr>
              <a:lnSpc>
                <a:spcPct val="61576"/>
              </a:lnSpc>
            </a:pPr>
            <a:r>
              <a:rPr lang="en-US" dirty="0"/>
              <a:t>NWS Outbreak in Central America and Mexico</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a:lstStyle/>
          <a:p>
            <a:r>
              <a:rPr lang="en-US" sz="2400" dirty="0">
                <a:latin typeface="Calibri"/>
                <a:ea typeface="Calibri"/>
                <a:cs typeface="Calibri"/>
              </a:rPr>
              <a:t>Reemergence of NWS beginning in Panama in 2022</a:t>
            </a:r>
          </a:p>
          <a:p>
            <a:r>
              <a:rPr lang="en-US" sz="2400" dirty="0">
                <a:latin typeface="Calibri"/>
                <a:ea typeface="Calibri"/>
                <a:cs typeface="Calibri"/>
              </a:rPr>
              <a:t>As of September 9, 2025: </a:t>
            </a:r>
          </a:p>
          <a:p>
            <a:pPr lvl="1" indent="-226054"/>
            <a:r>
              <a:rPr lang="en-US" dirty="0">
                <a:latin typeface="Calibri"/>
                <a:ea typeface="Calibri"/>
                <a:cs typeface="Calibri"/>
              </a:rPr>
              <a:t>Locally acquired animal and human NWS cases identified in every country in Central America</a:t>
            </a:r>
            <a:r>
              <a:rPr lang="en-US" dirty="0">
                <a:solidFill>
                  <a:srgbClr val="000000"/>
                </a:solidFill>
                <a:latin typeface="Calibri"/>
                <a:ea typeface="Calibri"/>
                <a:cs typeface="Calibri"/>
              </a:rPr>
              <a:t>,</a:t>
            </a:r>
            <a:r>
              <a:rPr lang="en-US" dirty="0">
                <a:solidFill>
                  <a:srgbClr val="FF0000"/>
                </a:solidFill>
                <a:latin typeface="Calibri"/>
                <a:ea typeface="Calibri"/>
                <a:cs typeface="Calibri"/>
              </a:rPr>
              <a:t> </a:t>
            </a:r>
            <a:r>
              <a:rPr lang="en-US" dirty="0">
                <a:latin typeface="Calibri"/>
                <a:ea typeface="Calibri"/>
                <a:cs typeface="Calibri"/>
              </a:rPr>
              <a:t>and</a:t>
            </a:r>
            <a:r>
              <a:rPr lang="en-US" dirty="0">
                <a:solidFill>
                  <a:srgbClr val="000000"/>
                </a:solidFill>
                <a:latin typeface="Calibri"/>
                <a:ea typeface="Calibri"/>
                <a:cs typeface="Calibri"/>
              </a:rPr>
              <a:t> in </a:t>
            </a:r>
            <a:r>
              <a:rPr lang="en-US" dirty="0">
                <a:latin typeface="Calibri"/>
                <a:ea typeface="Calibri"/>
                <a:cs typeface="Calibri"/>
              </a:rPr>
              <a:t>Mexico </a:t>
            </a:r>
          </a:p>
          <a:p>
            <a:pPr lvl="2"/>
            <a:r>
              <a:rPr lang="en-US" sz="2400" dirty="0">
                <a:latin typeface="Calibri"/>
                <a:ea typeface="Calibri"/>
                <a:cs typeface="Calibri"/>
              </a:rPr>
              <a:t>More than 115,000 animal cases, 750 human cases, including 6 human deaths.  </a:t>
            </a:r>
          </a:p>
          <a:p>
            <a:pPr lvl="2"/>
            <a:r>
              <a:rPr lang="en-US" sz="2400" dirty="0">
                <a:latin typeface="Calibri"/>
                <a:ea typeface="Calibri"/>
                <a:cs typeface="Calibri"/>
              </a:rPr>
              <a:t>Northernmost case, now inactive, identified in an animal in Mexico, approximately 370 miles from the U.S. – Mexico border*  </a:t>
            </a:r>
          </a:p>
          <a:p>
            <a:r>
              <a:rPr lang="en-US" sz="2400" dirty="0">
                <a:latin typeface="Calibri"/>
                <a:ea typeface="Calibri"/>
                <a:cs typeface="Calibri"/>
              </a:rPr>
              <a:t>Control efforts underway in Central America and Mexico</a:t>
            </a:r>
          </a:p>
          <a:p>
            <a:r>
              <a:rPr lang="en-US" sz="2400" dirty="0">
                <a:latin typeface="Calibri"/>
                <a:ea typeface="Calibri"/>
                <a:cs typeface="Calibri"/>
              </a:rPr>
              <a:t>Preparing for a potential incursion of NWS i</a:t>
            </a:r>
            <a:r>
              <a:rPr lang="en-US" sz="2400" dirty="0">
                <a:solidFill>
                  <a:srgbClr val="000000"/>
                </a:solidFill>
                <a:latin typeface="Calibri"/>
                <a:ea typeface="Calibri"/>
                <a:cs typeface="Calibri"/>
              </a:rPr>
              <a:t>nto</a:t>
            </a:r>
            <a:r>
              <a:rPr lang="en-US" sz="2400" dirty="0">
                <a:latin typeface="Calibri"/>
                <a:ea typeface="Calibri"/>
                <a:cs typeface="Calibri"/>
              </a:rPr>
              <a:t> the United States</a:t>
            </a:r>
            <a:endParaRPr lang="en-US" sz="2400" dirty="0">
              <a:ea typeface="Calibri"/>
              <a:cs typeface="Calibri"/>
            </a:endParaRPr>
          </a:p>
        </p:txBody>
      </p:sp>
      <p:sp>
        <p:nvSpPr>
          <p:cNvPr id="2" name="TextBox 1">
            <a:extLst>
              <a:ext uri="{FF2B5EF4-FFF2-40B4-BE49-F238E27FC236}">
                <a16:creationId xmlns:a16="http://schemas.microsoft.com/office/drawing/2014/main" id="{4803FDEC-5A37-57D5-98F0-349EB3FC2782}"/>
              </a:ext>
            </a:extLst>
          </p:cNvPr>
          <p:cNvSpPr txBox="1"/>
          <p:nvPr/>
        </p:nvSpPr>
        <p:spPr>
          <a:xfrm>
            <a:off x="216062" y="6296629"/>
            <a:ext cx="11759877" cy="461665"/>
          </a:xfrm>
          <a:prstGeom prst="rect">
            <a:avLst/>
          </a:prstGeom>
          <a:noFill/>
        </p:spPr>
        <p:txBody>
          <a:bodyPr wrap="square" rtlCol="0">
            <a:spAutoFit/>
          </a:bodyPr>
          <a:lstStyle/>
          <a:p>
            <a:r>
              <a:rPr lang="en-US" sz="1200" dirty="0">
                <a:solidFill>
                  <a:srgbClr val="000000"/>
                </a:solidFill>
                <a:latin typeface="Calibri" panose="020F0502020204030204" pitchFamily="34" charset="0"/>
              </a:rPr>
              <a:t>*https://www.usda.gov/about-usda/news/press-releases/2025/07/09/secretary-rollins-takes-decisive-action-and-shuts-down-us-southern-border-ports-livestock-trade-due</a:t>
            </a:r>
          </a:p>
          <a:p>
            <a:endParaRPr lang="en-US" sz="1200" dirty="0">
              <a:solidFill>
                <a:srgbClr val="000000"/>
              </a:solidFill>
              <a:latin typeface="Calibri" panose="020F0502020204030204" pitchFamily="34" charset="0"/>
            </a:endParaRPr>
          </a:p>
        </p:txBody>
      </p:sp>
      <p:sp>
        <p:nvSpPr>
          <p:cNvPr id="3" name="Slide Number Placeholder 10">
            <a:extLst>
              <a:ext uri="{FF2B5EF4-FFF2-40B4-BE49-F238E27FC236}">
                <a16:creationId xmlns:a16="http://schemas.microsoft.com/office/drawing/2014/main" id="{D7AACBCE-2A69-840F-8EA4-077DF23AA5DF}"/>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7</a:t>
            </a:fld>
            <a:endParaRPr lang="en-US" dirty="0"/>
          </a:p>
        </p:txBody>
      </p:sp>
    </p:spTree>
    <p:extLst>
      <p:ext uri="{BB962C8B-B14F-4D97-AF65-F5344CB8AC3E}">
        <p14:creationId xmlns:p14="http://schemas.microsoft.com/office/powerpoint/2010/main" val="31081563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7B88-0EE1-6753-FF3B-407999C82F6B}"/>
              </a:ext>
            </a:extLst>
          </p:cNvPr>
          <p:cNvSpPr>
            <a:spLocks noGrp="1"/>
          </p:cNvSpPr>
          <p:nvPr>
            <p:ph type="title"/>
          </p:nvPr>
        </p:nvSpPr>
        <p:spPr/>
        <p:txBody>
          <a:bodyPr>
            <a:normAutofit/>
          </a:bodyPr>
          <a:lstStyle/>
          <a:p>
            <a:r>
              <a:rPr lang="en-US" dirty="0"/>
              <a:t>NWS Domestic Response Planning</a:t>
            </a:r>
            <a:endParaRPr lang="en-US" dirty="0">
              <a:solidFill>
                <a:srgbClr val="002060"/>
              </a:solidFill>
            </a:endParaRPr>
          </a:p>
        </p:txBody>
      </p:sp>
      <p:sp>
        <p:nvSpPr>
          <p:cNvPr id="3" name="Text Placeholder 2">
            <a:extLst>
              <a:ext uri="{FF2B5EF4-FFF2-40B4-BE49-F238E27FC236}">
                <a16:creationId xmlns:a16="http://schemas.microsoft.com/office/drawing/2014/main" id="{2AD17C26-BADA-4298-ED09-742990B4CDB5}"/>
              </a:ext>
            </a:extLst>
          </p:cNvPr>
          <p:cNvSpPr>
            <a:spLocks noGrp="1"/>
          </p:cNvSpPr>
          <p:nvPr>
            <p:ph type="body" sz="quarter" idx="10"/>
          </p:nvPr>
        </p:nvSpPr>
        <p:spPr>
          <a:xfrm>
            <a:off x="609602" y="1417639"/>
            <a:ext cx="10972799" cy="5165723"/>
          </a:xfrm>
        </p:spPr>
        <p:txBody>
          <a:bodyPr>
            <a:noAutofit/>
          </a:bodyPr>
          <a:lstStyle/>
          <a:p>
            <a:r>
              <a:rPr lang="en-US" sz="2400" dirty="0">
                <a:ea typeface="Calibri" panose="020F0502020204030204" pitchFamily="34" charset="0"/>
                <a:cs typeface="Calibri" panose="020F0502020204030204" pitchFamily="34" charset="0"/>
              </a:rPr>
              <a:t>Federal interagency coordination for NWS preparedness  </a:t>
            </a:r>
          </a:p>
          <a:p>
            <a:pPr lvl="1"/>
            <a:r>
              <a:rPr lang="en-US" dirty="0">
                <a:ea typeface="Calibri" panose="020F0502020204030204" pitchFamily="34" charset="0"/>
                <a:cs typeface="Calibri" panose="020F0502020204030204" pitchFamily="34" charset="0"/>
              </a:rPr>
              <a:t>Led by USDA</a:t>
            </a:r>
          </a:p>
          <a:p>
            <a:pPr lvl="1"/>
            <a:r>
              <a:rPr lang="en-US" dirty="0">
                <a:ea typeface="Calibri" panose="020F0502020204030204" pitchFamily="34" charset="0"/>
                <a:cs typeface="Calibri" panose="020F0502020204030204" pitchFamily="34" charset="0"/>
              </a:rPr>
              <a:t>Coordinated through the One Health Coordination Unit - New World Screwworm Interagency Working Group  </a:t>
            </a:r>
          </a:p>
          <a:p>
            <a:r>
              <a:rPr lang="en-US" sz="2400" dirty="0">
                <a:latin typeface="Calibri"/>
                <a:ea typeface="Calibri"/>
                <a:cs typeface="Calibri"/>
              </a:rPr>
              <a:t>CDC’s role: respond to human NWS cases in the U.S.</a:t>
            </a:r>
          </a:p>
          <a:p>
            <a:pPr lvl="1"/>
            <a:r>
              <a:rPr lang="en-US" dirty="0">
                <a:latin typeface="Calibri"/>
                <a:ea typeface="Calibri"/>
                <a:cs typeface="Calibri"/>
              </a:rPr>
              <a:t>Support public health efforts for response to a human NWS case in the United States</a:t>
            </a:r>
            <a:endParaRPr lang="en-US" dirty="0">
              <a:solidFill>
                <a:srgbClr val="000000"/>
              </a:solidFill>
              <a:latin typeface="Calibri"/>
              <a:ea typeface="Calibri"/>
              <a:cs typeface="Calibri"/>
            </a:endParaRPr>
          </a:p>
          <a:p>
            <a:pPr marL="1523335" lvl="2" indent="-304158">
              <a:spcBef>
                <a:spcPts val="0"/>
              </a:spcBef>
              <a:spcAft>
                <a:spcPts val="0"/>
              </a:spcAft>
            </a:pPr>
            <a:r>
              <a:rPr lang="en-US" sz="2400" dirty="0">
                <a:solidFill>
                  <a:srgbClr val="000000"/>
                </a:solidFill>
                <a:latin typeface="Calibri"/>
                <a:ea typeface="Calibri"/>
                <a:cs typeface="Calibri"/>
              </a:rPr>
              <a:t>Appropriate diagnosis and management of NWS infestations in people</a:t>
            </a:r>
          </a:p>
          <a:p>
            <a:pPr marL="1523335" lvl="2" indent="-304158">
              <a:spcBef>
                <a:spcPts val="0"/>
              </a:spcBef>
              <a:spcAft>
                <a:spcPts val="0"/>
              </a:spcAft>
            </a:pPr>
            <a:r>
              <a:rPr lang="en-US" sz="2400" dirty="0">
                <a:solidFill>
                  <a:srgbClr val="000000"/>
                </a:solidFill>
                <a:latin typeface="Calibri"/>
                <a:ea typeface="Calibri"/>
                <a:cs typeface="Calibri"/>
              </a:rPr>
              <a:t>Proper specimen collection and submission of suspect NWS maggots to public health officials</a:t>
            </a:r>
          </a:p>
          <a:p>
            <a:pPr marL="1523335" lvl="2" indent="-304158">
              <a:spcBef>
                <a:spcPts val="0"/>
              </a:spcBef>
              <a:spcAft>
                <a:spcPts val="0"/>
              </a:spcAft>
            </a:pPr>
            <a:r>
              <a:rPr lang="en-US" sz="2400" dirty="0">
                <a:solidFill>
                  <a:srgbClr val="000000"/>
                </a:solidFill>
                <a:latin typeface="Calibri"/>
                <a:ea typeface="Calibri"/>
                <a:cs typeface="Calibri"/>
              </a:rPr>
              <a:t>Case investigation and rapid reporting of suspect NWS cases to guide public health response to NWS</a:t>
            </a:r>
            <a:endParaRPr lang="en-US" sz="2400"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81698EE2-CFA6-56C7-2534-300122EDD24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8</a:t>
            </a:fld>
            <a:endParaRPr lang="en-US" dirty="0"/>
          </a:p>
        </p:txBody>
      </p:sp>
    </p:spTree>
    <p:extLst>
      <p:ext uri="{BB962C8B-B14F-4D97-AF65-F5344CB8AC3E}">
        <p14:creationId xmlns:p14="http://schemas.microsoft.com/office/powerpoint/2010/main" val="40237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34745-1A31-A468-A4A9-4D06C37B5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233C8-896B-9D45-9214-FB48E32491BB}"/>
              </a:ext>
            </a:extLst>
          </p:cNvPr>
          <p:cNvSpPr>
            <a:spLocks noGrp="1"/>
          </p:cNvSpPr>
          <p:nvPr>
            <p:ph type="title"/>
          </p:nvPr>
        </p:nvSpPr>
        <p:spPr/>
        <p:txBody>
          <a:bodyPr/>
          <a:lstStyle/>
          <a:p>
            <a:r>
              <a:rPr lang="en-US" noProof="0" dirty="0"/>
              <a:t>Public Health Response to Human NWS  </a:t>
            </a:r>
          </a:p>
        </p:txBody>
      </p:sp>
    </p:spTree>
    <p:extLst>
      <p:ext uri="{BB962C8B-B14F-4D97-AF65-F5344CB8AC3E}">
        <p14:creationId xmlns:p14="http://schemas.microsoft.com/office/powerpoint/2010/main" val="3921118730"/>
      </p:ext>
    </p:extLst>
  </p:cSld>
  <p:clrMapOvr>
    <a:masterClrMapping/>
  </p:clrMapOvr>
  <p:transition>
    <p:fade/>
  </p:transition>
</p:sld>
</file>

<file path=ppt/theme/theme1.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bd8b48b270b5fb2c61498ad626b46e9">
  <xsd:schema xmlns:xsd="http://www.w3.org/2001/XMLSchema" xmlns:xs="http://www.w3.org/2001/XMLSchema" xmlns:p="http://schemas.microsoft.com/office/2006/metadata/properties" xmlns:ns2="ae47a4dc-bad2-467d-ae3b-b3fce59ebe25" targetNamespace="http://schemas.microsoft.com/office/2006/metadata/properties" ma:root="true" ma:fieldsID="e800ee052af2e6362c6aa72ba95f74cd"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28B9B-F735-4E7F-A9C5-4138A8C0EE69}">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36B76D6-4321-4A89-8447-61B7D695FB32}">
  <ds:schemaRefs>
    <ds:schemaRef ds:uri="http://schemas.microsoft.com/sharepoint/v3/contenttype/forms"/>
  </ds:schemaRefs>
</ds:datastoreItem>
</file>

<file path=customXml/itemProps3.xml><?xml version="1.0" encoding="utf-8"?>
<ds:datastoreItem xmlns:ds="http://schemas.openxmlformats.org/officeDocument/2006/customXml" ds:itemID="{78E3F7B6-F53E-4043-9E5B-8D7D6659A788}">
  <ds:schemaRefs>
    <ds:schemaRef ds:uri="ae47a4dc-bad2-467d-ae3b-b3fce59ebe25"/>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535</TotalTime>
  <Words>3667</Words>
  <Application>Microsoft Office PowerPoint</Application>
  <PresentationFormat>Widescreen</PresentationFormat>
  <Paragraphs>620</Paragraphs>
  <Slides>66</Slides>
  <Notes>56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66</vt:i4>
      </vt:variant>
    </vt:vector>
  </HeadingPairs>
  <TitlesOfParts>
    <vt:vector size="81" baseType="lpstr">
      <vt:lpstr>Aptos</vt:lpstr>
      <vt:lpstr>Aptos Display</vt:lpstr>
      <vt:lpstr>Arial</vt:lpstr>
      <vt:lpstr>AvenirNext LT Pro Regular</vt:lpstr>
      <vt:lpstr>Calibri</vt:lpstr>
      <vt:lpstr>Calibri,Sans-Serif</vt:lpstr>
      <vt:lpstr>Courier New</vt:lpstr>
      <vt:lpstr>Myriad Web Pro</vt:lpstr>
      <vt:lpstr>Nunito</vt:lpstr>
      <vt:lpstr>Source Sans Pro SemiBold</vt:lpstr>
      <vt:lpstr>Wingdings</vt:lpstr>
      <vt:lpstr>1_NCEH_ATSDR_combined</vt:lpstr>
      <vt:lpstr>3_NCEH_ATSDR_combined</vt:lpstr>
      <vt:lpstr>NCEH_ATSDR_combined</vt:lpstr>
      <vt:lpstr>Office Theme</vt:lpstr>
      <vt:lpstr>NNDSS eSHARE September 2025 Webinar</vt:lpstr>
      <vt:lpstr>Agenda</vt:lpstr>
      <vt:lpstr>New World Screwworm (NWS) Response </vt:lpstr>
      <vt:lpstr>Background</vt:lpstr>
      <vt:lpstr>New World Screwworm (Cochliomyia hominivorax)</vt:lpstr>
      <vt:lpstr>History of NWS</vt:lpstr>
      <vt:lpstr>NWS Outbreak in Central America and Mexico</vt:lpstr>
      <vt:lpstr>NWS Domestic Response Planning</vt:lpstr>
      <vt:lpstr>Public Health Response to Human NWS  </vt:lpstr>
      <vt:lpstr>Suspected Cases of Human NWS Myiasis</vt:lpstr>
      <vt:lpstr>Overview of Human NWS Case Investigation</vt:lpstr>
      <vt:lpstr>NWS Case Investigation: CDC Shares Results </vt:lpstr>
      <vt:lpstr>NWS Case Investigation: Case Notification</vt:lpstr>
      <vt:lpstr>NWS Case Investigation: CDC and STLT Coordination </vt:lpstr>
      <vt:lpstr>NWS Case Investigation: CDC Notifies Federal Partners</vt:lpstr>
      <vt:lpstr>NWS Case Investigation: STLT Case Investigation</vt:lpstr>
      <vt:lpstr>NWS Case Investigation: Federal Partner Coordination</vt:lpstr>
      <vt:lpstr>NWS Case Investigation: NWS One Health Call</vt:lpstr>
      <vt:lpstr>NWS Resources for Case Investigation and Reporting</vt:lpstr>
      <vt:lpstr>Human NWS Case Investigation Guide</vt:lpstr>
      <vt:lpstr>NWS Case Report Form (CRF)</vt:lpstr>
      <vt:lpstr>CDC NWS Data Platform</vt:lpstr>
      <vt:lpstr>NWS data platform in 1CDP</vt:lpstr>
      <vt:lpstr>How to Access NWS in 1CDP</vt:lpstr>
      <vt:lpstr>2025 NWS Response Page</vt:lpstr>
      <vt:lpstr>2025 NWS Response Data Submission</vt:lpstr>
      <vt:lpstr>2025 NWS Response Resources</vt:lpstr>
      <vt:lpstr>Reminders</vt:lpstr>
      <vt:lpstr>CDC New World Screwworm contacts</vt:lpstr>
      <vt:lpstr>Questions &amp; Answers</vt:lpstr>
      <vt:lpstr>     Case Notification Modernization:  Next Steps in Generic V3 Development</vt:lpstr>
      <vt:lpstr>Case Notification Modernization Summary</vt:lpstr>
      <vt:lpstr>Generic v3 Supports the Future of Case Surveillance</vt:lpstr>
      <vt:lpstr>Generic v3 Overview </vt:lpstr>
      <vt:lpstr>Retired Content from Generic v2</vt:lpstr>
      <vt:lpstr>Content Added to Generic v3</vt:lpstr>
      <vt:lpstr>Additional Generic v3 Changes</vt:lpstr>
      <vt:lpstr>Generic v3 </vt:lpstr>
      <vt:lpstr>Generic v3</vt:lpstr>
      <vt:lpstr>Example Data Elements: Base Generic v3 Block</vt:lpstr>
      <vt:lpstr>Example Data Elements: Exposures Block </vt:lpstr>
      <vt:lpstr>Data Collection is Driven by Priorities, Which Can Vary by Condition and by Routine/Response Use</vt:lpstr>
      <vt:lpstr>Example: Condition #1 in a Routine Scenario</vt:lpstr>
      <vt:lpstr>Example: Condition #1 in a Response Scenario</vt:lpstr>
      <vt:lpstr>Example: Condition #2  in a Routine Scenario</vt:lpstr>
      <vt:lpstr>Example: Condition #2  in a Response Scenario</vt:lpstr>
      <vt:lpstr>Special Topic #1: Value Sets</vt:lpstr>
      <vt:lpstr>Special Topic #2: Laboratory Results</vt:lpstr>
      <vt:lpstr>Special Topic #3: Identifier Repeating Group</vt:lpstr>
      <vt:lpstr>Timeline for Receiving Feedback and Final Release</vt:lpstr>
      <vt:lpstr>Potential Feedback Area: Generic v3 Onboarding Strategy</vt:lpstr>
      <vt:lpstr>Other Potential Feedback Areas</vt:lpstr>
      <vt:lpstr>Other Potential Feedback Areas (continued)</vt:lpstr>
      <vt:lpstr>Next Steps</vt:lpstr>
      <vt:lpstr> Questions &amp; Answers 1</vt:lpstr>
      <vt:lpstr>PHIN VADS Update </vt:lpstr>
      <vt:lpstr>PHIN VADS Outage &amp; Support Options</vt:lpstr>
      <vt:lpstr> Questions &amp; Answers 3</vt:lpstr>
      <vt:lpstr>Q &amp; A 3</vt:lpstr>
      <vt:lpstr>Appendix: Accompanying Text</vt:lpstr>
      <vt:lpstr>Accompanying text for slide 38 (Section 508 compliant text version)</vt:lpstr>
      <vt:lpstr>Accompanying text for slide 39 (Section 508 compliant text version)</vt:lpstr>
      <vt:lpstr>Accompanying text for slide 43 (Section 508 compliant text version)</vt:lpstr>
      <vt:lpstr>Accompanying text for slide 44 (Section 508 compliant text version)</vt:lpstr>
      <vt:lpstr>Accompanying text for slide 45</vt:lpstr>
      <vt:lpstr>Accompanying text for slide 46</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September 2025</dc:title>
  <dc:subject>NNDSS eSHARE September 2025 Webinar New World Screwworm (NWS), Generic V3 Development,  Response and Public Health Network Vocabulary Access and Distribution System (PHIN VADS) Update</dc:subject>
  <dc:creator>CDC</dc:creator>
  <cp:keywords>National Notifiable Diseases Surveillance System, NNDSS eSHARE,September 2025 Webinar, NNDSS, CDC, OPHDST, New World Screwworm, NWS, Public Health Response, Human NWS,  Gen V2, Generic Version 2, Gen V3, Generic Version 3, Generic V3 Development, Generic V3 Content, Response and Public Health Network Vocabulary Access and Distribution System, PHIN VADS, Update, Onboarding, Onboard blocks, options, questions, data dictionary, HL7, HL7 Implementation Guide, Jurisdiction Feedback, Feedback Areas, Release, Timeline, CDC Enterprise Data Platform, 1CDP, Core elements, Value Set, Parasitic, Myiasis, Infection, Specimen, Reporting, Tissue, Treatment, Outbreak, Diagnosis, Suspect, Case Investigation, Risk, Laboratory, Case data, Notifications, Resources, STLT, Diagnostic Parasitology, DPDx, Rapid Reporting, Condition -Specific, Content, Retired Content, DSWG, Priority, Level, Messages, Test Result, Case Counting, Data Type, Supplemental Guidance, Support, Standardized Reporting, Minimal Data Necessary, MDN, Case Report Form, CRF, Resources, Surveillance,</cp:keywords>
  <cp:lastModifiedBy>Laspina, Michael (CDC/OD/OPHDST)</cp:lastModifiedBy>
  <cp:revision>6</cp:revision>
  <dcterms:created xsi:type="dcterms:W3CDTF">2025-07-29T12:23:32Z</dcterms:created>
  <dcterms:modified xsi:type="dcterms:W3CDTF">2025-09-30T13:20:20Z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2025-07-29T13:26:28Z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6430aef4-57f5-4e11-9b33-c04f004f2ae5</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0x010100F010CC48A510A64E9EDE79D1DCB94891</vt:lpwstr>
  </property>
  <property fmtid="{D5CDD505-2E9C-101B-9397-08002B2CF9AE}" pid="11" name="MediaServiceImageTags">
    <vt:lpwstr/>
  </property>
</Properties>
</file>