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700" r:id="rId6"/>
    <p:sldMasterId id="2147483710" r:id="rId7"/>
    <p:sldMasterId id="2147483719" r:id="rId8"/>
    <p:sldMasterId id="2147483730" r:id="rId9"/>
    <p:sldMasterId id="2147483744" r:id="rId10"/>
    <p:sldMasterId id="2147483758" r:id="rId11"/>
  </p:sldMasterIdLst>
  <p:notesMasterIdLst>
    <p:notesMasterId r:id="rId28"/>
  </p:notesMasterIdLst>
  <p:sldIdLst>
    <p:sldId id="2147482200" r:id="rId12"/>
    <p:sldId id="2147482215" r:id="rId13"/>
    <p:sldId id="271" r:id="rId14"/>
    <p:sldId id="2147482392" r:id="rId15"/>
    <p:sldId id="2147482383" r:id="rId16"/>
    <p:sldId id="2147482357" r:id="rId17"/>
    <p:sldId id="2147482389" r:id="rId18"/>
    <p:sldId id="2147482387" r:id="rId19"/>
    <p:sldId id="2147482391" r:id="rId20"/>
    <p:sldId id="2147482384" r:id="rId21"/>
    <p:sldId id="2147482385" r:id="rId22"/>
    <p:sldId id="2147482386" r:id="rId23"/>
    <p:sldId id="2147482339" r:id="rId24"/>
    <p:sldId id="2147482340" r:id="rId25"/>
    <p:sldId id="340" r:id="rId26"/>
    <p:sldId id="214748221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58641D-3406-29F9-9B7F-F272B075DA85}" name="Branam, Ian (CDC/OD/OPHDST)" initials="IB" userId="S::yfi1@cdc.gov::112d4a4f-7610-4988-975d-30364cb03355" providerId="AD"/>
  <p188:author id="{C3922524-C848-ECD0-4592-B43C35D204F9}" name="Rodriguez, Sarah (Sally) (CDC/IOD/OPHDST)" initials="RS((" userId="S::xqn3@cdc.gov::f30faafc-f67c-4a3b-be30-1fd9754b5c17" providerId="AD"/>
  <p188:author id="{50544535-8DB0-0386-CD97-9A293008B3AF}" name="Ritchey, Matthew D. (CDC/OD/OPHDST)" initials="MR" userId="S::HHA7@cdc.gov::0f4ae8c8-33a3-4cd2-a525-48f17ee461ab" providerId="AD"/>
  <p188:author id="{C321304D-97D6-3641-5CB4-51F83844D102}" name="Hughes, Keaton (CDC/OD/OPHDST)" initials="HK" userId="S::qwy4@cdc.gov::d8ce0660-66bf-4d9b-b954-4737fa7010ce" providerId="AD"/>
  <p188:author id="{EFE4344D-7D8B-F60D-482C-391F0000CFBB}" name="Broussard, Cheryl S. (CDC/OD/OPHDST)" initials="CB" userId="S::gnp2@cdc.gov::0eb6766d-8da0-4d0e-a17e-1d1d7482510d" providerId="AD"/>
  <p188:author id="{132F964E-0429-6C5F-A7C1-ACF3F110B0BA}" name="Landon, Alexander (CDC/OD/OPHDST)" initials="AL" userId="S::vvs8@cdc.gov::b09320f4-f070-4dda-b5ce-579581d3ab09" providerId="AD"/>
  <p188:author id="{4C195B5E-DFF9-9454-D15B-04E7141770CC}" name="Conners, Erin (CDC/OD/OPHDST)" initials="EC" userId="S::ola3@cdc.gov::a724e933-4911-4579-8682-585480591749" providerId="AD"/>
  <p188:author id="{7C551B66-E361-EBC0-6605-1AA2539A47D3}" name="Hang Nguyen, (CDC/OD/OPHDST)" initials="TN" userId="S::yky3@cdc.gov::8a7e3e03-04d0-4c76-a337-fc65283f8224" providerId="AD"/>
  <p188:author id="{C86F5367-EC90-24FF-B4B9-347599188DFF}" name="Williams, Cassidy (CDC/OD/OPHDST) (CTR)" initials="CW" userId="S::rtt5@cdc.gov::abd02bae-914c-4c13-87a3-7a911b9d0a4c" providerId="AD"/>
  <p188:author id="{99A8469A-7D20-0DCC-3D98-F4D741751B82}" name="McIntyre, Anne F. (CDC/IOD/OPHDST)" initials="MAF(" userId="S::zat4@cdc.gov::d6bb9fc0-9a61-41c9-8260-614f83485ea6" providerId="AD"/>
  <p188:author id="{B04DC59A-AF20-2808-3BAB-71D195570F2C}" name="Fullerton, Katie (CDC/IOD/ORR/OD)" initials="KEF" userId="Fullerton, Katie (CDC/IOD/ORR/OD)" providerId="None"/>
  <p188:author id="{FF607D9C-F68C-A651-98E0-9024D1006BBA}" name="Boehmert, Renee (CDC/OD/OPHDST)" initials="RB" userId="S::unn4@cdc.gov::9dae2290-a5da-46c1-a620-6a5c4d3997c2" providerId="AD"/>
  <p188:author id="{2ADACAD2-23C8-4CDE-0F71-8B9A4986B137}" name="Lin, Xia Michelle (CDC/OD/OPHDST)" initials="XL" userId="S::wft4@cdc.gov::bed32223-5f76-4728-a0f1-e6b7214f8f3d" providerId="AD"/>
  <p188:author id="{05A954D6-D047-4494-4F56-C95AFAED71CF}" name="Ajani, Umed (CDC/OD/OPHDST)" initials="UA" userId="S::uaa0@cdc.gov::da70d821-5dd4-449e-99cc-6b20e663f01f" providerId="AD"/>
  <p188:author id="{643A7AD9-02B1-B372-B694-D211CCE4C4EB}" name="Robinson, Tamara (CDC/OD/OPHDST) (CTR)" initials="TR" userId="S::okf9@cdc.gov::a16a7704-10a4-405e-9d16-ecfeead0d3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F79"/>
    <a:srgbClr val="005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2E2D0B-F637-4FD1-8D42-B0585743FDE2}" v="5" dt="2025-08-19T20:20:05.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566" autoAdjust="0"/>
  </p:normalViewPr>
  <p:slideViewPr>
    <p:cSldViewPr snapToGrid="0">
      <p:cViewPr varScale="1">
        <p:scale>
          <a:sx n="107" d="100"/>
          <a:sy n="107"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viewProps" Target="view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F15AA7-4699-44FC-B8B2-754DE539A425}"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29102-ED10-4F3A-8106-AF875A20FCFB}" type="slidenum">
              <a:rPr lang="en-US" smtClean="0"/>
              <a:t>‹#›</a:t>
            </a:fld>
            <a:endParaRPr lang="en-US"/>
          </a:p>
        </p:txBody>
      </p:sp>
    </p:spTree>
    <p:extLst>
      <p:ext uri="{BB962C8B-B14F-4D97-AF65-F5344CB8AC3E}">
        <p14:creationId xmlns:p14="http://schemas.microsoft.com/office/powerpoint/2010/main" val="151592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074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ea typeface="Calibri"/>
              <a:cs typeface="Calibri"/>
            </a:endParaRPr>
          </a:p>
        </p:txBody>
      </p:sp>
      <p:sp>
        <p:nvSpPr>
          <p:cNvPr id="4" name="Slide Number Placeholder 3"/>
          <p:cNvSpPr>
            <a:spLocks noGrp="1"/>
          </p:cNvSpPr>
          <p:nvPr>
            <p:ph type="sldNum" sz="quarter" idx="5"/>
          </p:nvPr>
        </p:nvSpPr>
        <p:spPr/>
        <p:txBody>
          <a:bodyPr/>
          <a:lstStyle/>
          <a:p>
            <a:fld id="{4AF29102-ED10-4F3A-8106-AF875A20FCFB}" type="slidenum">
              <a:rPr lang="en-US" smtClean="0"/>
              <a:t>10</a:t>
            </a:fld>
            <a:endParaRPr lang="en-US"/>
          </a:p>
        </p:txBody>
      </p:sp>
    </p:spTree>
    <p:extLst>
      <p:ext uri="{BB962C8B-B14F-4D97-AF65-F5344CB8AC3E}">
        <p14:creationId xmlns:p14="http://schemas.microsoft.com/office/powerpoint/2010/main" val="279280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AF29102-ED10-4F3A-8106-AF875A20FCFB}" type="slidenum">
              <a:rPr lang="en-US" smtClean="0"/>
              <a:t>11</a:t>
            </a:fld>
            <a:endParaRPr lang="en-US"/>
          </a:p>
        </p:txBody>
      </p:sp>
    </p:spTree>
    <p:extLst>
      <p:ext uri="{BB962C8B-B14F-4D97-AF65-F5344CB8AC3E}">
        <p14:creationId xmlns:p14="http://schemas.microsoft.com/office/powerpoint/2010/main" val="310673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AF29102-ED10-4F3A-8106-AF875A20FCFB}" type="slidenum">
              <a:rPr lang="en-US" smtClean="0"/>
              <a:t>12</a:t>
            </a:fld>
            <a:endParaRPr lang="en-US"/>
          </a:p>
        </p:txBody>
      </p:sp>
    </p:spTree>
    <p:extLst>
      <p:ext uri="{BB962C8B-B14F-4D97-AF65-F5344CB8AC3E}">
        <p14:creationId xmlns:p14="http://schemas.microsoft.com/office/powerpoint/2010/main" val="1041855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21F4D-5276-4E39-B71B-05E13E77D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494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ECB69-D91A-4E0F-BA76-5DA9C776CD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323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29102-ED10-4F3A-8106-AF875A20FCFB}" type="slidenum">
              <a:rPr lang="en-US" smtClean="0"/>
              <a:t>15</a:t>
            </a:fld>
            <a:endParaRPr lang="en-US"/>
          </a:p>
        </p:txBody>
      </p:sp>
    </p:spTree>
    <p:extLst>
      <p:ext uri="{BB962C8B-B14F-4D97-AF65-F5344CB8AC3E}">
        <p14:creationId xmlns:p14="http://schemas.microsoft.com/office/powerpoint/2010/main" val="287186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F29102-ED10-4F3A-8106-AF875A20FCFB}" type="slidenum">
              <a:rPr lang="en-US" smtClean="0"/>
              <a:t>16</a:t>
            </a:fld>
            <a:endParaRPr lang="en-US"/>
          </a:p>
        </p:txBody>
      </p:sp>
    </p:spTree>
    <p:extLst>
      <p:ext uri="{BB962C8B-B14F-4D97-AF65-F5344CB8AC3E}">
        <p14:creationId xmlns:p14="http://schemas.microsoft.com/office/powerpoint/2010/main" val="26056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17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F29102-ED10-4F3A-8106-AF875A20FCFB}" type="slidenum">
              <a:rPr lang="en-US" smtClean="0"/>
              <a:t>3</a:t>
            </a:fld>
            <a:endParaRPr lang="en-US"/>
          </a:p>
        </p:txBody>
      </p:sp>
    </p:spTree>
    <p:extLst>
      <p:ext uri="{BB962C8B-B14F-4D97-AF65-F5344CB8AC3E}">
        <p14:creationId xmlns:p14="http://schemas.microsoft.com/office/powerpoint/2010/main" val="78715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F29102-ED10-4F3A-8106-AF875A20FCFB}" type="slidenum">
              <a:rPr lang="en-US" smtClean="0"/>
              <a:t>4</a:t>
            </a:fld>
            <a:endParaRPr lang="en-US"/>
          </a:p>
        </p:txBody>
      </p:sp>
    </p:spTree>
    <p:extLst>
      <p:ext uri="{BB962C8B-B14F-4D97-AF65-F5344CB8AC3E}">
        <p14:creationId xmlns:p14="http://schemas.microsoft.com/office/powerpoint/2010/main" val="403120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AF29102-ED10-4F3A-8106-AF875A20FCFB}" type="slidenum">
              <a:rPr lang="en-US" smtClean="0"/>
              <a:t>5</a:t>
            </a:fld>
            <a:endParaRPr lang="en-US"/>
          </a:p>
        </p:txBody>
      </p:sp>
    </p:spTree>
    <p:extLst>
      <p:ext uri="{BB962C8B-B14F-4D97-AF65-F5344CB8AC3E}">
        <p14:creationId xmlns:p14="http://schemas.microsoft.com/office/powerpoint/2010/main" val="376177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F2719-ECED-DD27-4774-FD51651FA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354C6-850F-F351-B83B-8CFCDD504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A79B1-08A6-3C21-449C-7162D99B55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1876A5-8F40-E2F3-747C-42EA69331B1F}"/>
              </a:ext>
            </a:extLst>
          </p:cNvPr>
          <p:cNvSpPr>
            <a:spLocks noGrp="1"/>
          </p:cNvSpPr>
          <p:nvPr>
            <p:ph type="sldNum" sz="quarter" idx="5"/>
          </p:nvPr>
        </p:nvSpPr>
        <p:spPr/>
        <p:txBody>
          <a:bodyPr/>
          <a:lstStyle/>
          <a:p>
            <a:pPr defTabSz="924916">
              <a:defRPr/>
            </a:pPr>
            <a:fld id="{06AF09D2-365C-457F-B59D-A60D2D726A65}" type="slidenum">
              <a:rPr lang="en-US">
                <a:solidFill>
                  <a:prstClr val="black"/>
                </a:solidFill>
                <a:latin typeface="Calibri" panose="020F0502020204030204"/>
              </a:rPr>
              <a:pPr defTabSz="924916">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54134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AF29102-ED10-4F3A-8106-AF875A20FCFB}" type="slidenum">
              <a:rPr lang="en-US" smtClean="0"/>
              <a:t>7</a:t>
            </a:fld>
            <a:endParaRPr lang="en-US"/>
          </a:p>
        </p:txBody>
      </p:sp>
    </p:spTree>
    <p:extLst>
      <p:ext uri="{BB962C8B-B14F-4D97-AF65-F5344CB8AC3E}">
        <p14:creationId xmlns:p14="http://schemas.microsoft.com/office/powerpoint/2010/main" val="703416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AF29102-ED10-4F3A-8106-AF875A20FCFB}" type="slidenum">
              <a:rPr lang="en-US" smtClean="0"/>
              <a:t>8</a:t>
            </a:fld>
            <a:endParaRPr lang="en-US"/>
          </a:p>
        </p:txBody>
      </p:sp>
    </p:spTree>
    <p:extLst>
      <p:ext uri="{BB962C8B-B14F-4D97-AF65-F5344CB8AC3E}">
        <p14:creationId xmlns:p14="http://schemas.microsoft.com/office/powerpoint/2010/main" val="365593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F29102-ED10-4F3A-8106-AF875A20FCFB}" type="slidenum">
              <a:rPr lang="en-US" smtClean="0"/>
              <a:t>9</a:t>
            </a:fld>
            <a:endParaRPr lang="en-US"/>
          </a:p>
        </p:txBody>
      </p:sp>
    </p:spTree>
    <p:extLst>
      <p:ext uri="{BB962C8B-B14F-4D97-AF65-F5344CB8AC3E}">
        <p14:creationId xmlns:p14="http://schemas.microsoft.com/office/powerpoint/2010/main" val="3889502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w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w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7"/>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1166057093"/>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3C9F"/>
                </a:solidFill>
                <a:effectLst/>
                <a:latin typeface="+mn-lt"/>
              </a:defRPr>
            </a:lvl1pPr>
          </a:lstStyle>
          <a:p>
            <a:endParaRPr lang="en-US"/>
          </a:p>
        </p:txBody>
      </p:sp>
      <p:sp>
        <p:nvSpPr>
          <p:cNvPr id="3" name="Content Placeholder 2"/>
          <p:cNvSpPr>
            <a:spLocks noGrp="1"/>
          </p:cNvSpPr>
          <p:nvPr>
            <p:ph idx="1"/>
          </p:nvPr>
        </p:nvSpPr>
        <p:spPr>
          <a:xfrm>
            <a:off x="609600" y="1600201"/>
            <a:ext cx="10972800" cy="4191000"/>
          </a:xfrm>
          <a:prstGeom prst="rect">
            <a:avLst/>
          </a:prstGeom>
        </p:spPr>
        <p:txBody>
          <a:bodyPr/>
          <a:lstStyle>
            <a:lvl1pPr marL="304776" indent="-304776">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376" indent="-304776">
              <a:buClr>
                <a:srgbClr val="008265"/>
              </a:buClr>
              <a:buSzPct val="75000"/>
              <a:buFont typeface="Arial" panose="020B0604020202020204" pitchFamily="34" charset="0"/>
              <a:buChar char="•"/>
              <a:defRPr sz="2667">
                <a:solidFill>
                  <a:srgbClr val="003C9F"/>
                </a:solidFill>
              </a:defRPr>
            </a:lvl2pPr>
            <a:lvl3pPr marL="1295304" indent="0">
              <a:buClr>
                <a:srgbClr val="008265"/>
              </a:buClr>
              <a:buSzPct val="75000"/>
              <a:buFont typeface="Wingdings" panose="05000000000000000000" pitchFamily="2" charset="2"/>
              <a:buNone/>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grpSp>
        <p:nvGrpSpPr>
          <p:cNvPr id="13" name="Group 12"/>
          <p:cNvGrpSpPr/>
          <p:nvPr userDrawn="1"/>
        </p:nvGrpSpPr>
        <p:grpSpPr>
          <a:xfrm>
            <a:off x="-9063" y="6810361"/>
            <a:ext cx="12192000" cy="0"/>
            <a:chOff x="-6797" y="5107771"/>
            <a:chExt cx="9144000"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945723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12192000" cy="22860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sp>
        <p:nvSpPr>
          <p:cNvPr id="7" name="Title 1"/>
          <p:cNvSpPr>
            <a:spLocks noGrp="1"/>
          </p:cNvSpPr>
          <p:nvPr userDrawn="1">
            <p:ph type="title"/>
          </p:nvPr>
        </p:nvSpPr>
        <p:spPr>
          <a:xfrm>
            <a:off x="609600" y="1184277"/>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220133"/>
            <a:ext cx="12192000" cy="9144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982108" y="6041276"/>
            <a:ext cx="1117600" cy="725917"/>
          </a:xfrm>
          <a:prstGeom prst="rect">
            <a:avLst/>
          </a:prstGeom>
        </p:spPr>
      </p:pic>
    </p:spTree>
    <p:extLst>
      <p:ext uri="{BB962C8B-B14F-4D97-AF65-F5344CB8AC3E}">
        <p14:creationId xmlns:p14="http://schemas.microsoft.com/office/powerpoint/2010/main" val="164759905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50536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6EDB-74AD-1754-6781-D3071EF422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FC2BE2-83C6-9BE7-8EE5-5CCF35ED5C60}"/>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4ACE87-7C8F-86DA-9F0A-43F71693256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AFBA912-5001-1BD5-9305-02C14243F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839AF-476F-BAB7-8202-F411DCCAEE5B}"/>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4256352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3E6B5-8CA9-DF3D-D492-0FFCE4F0D4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0D7815-495F-F531-96D9-8CFFA0EF8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D504F-EDC2-0071-F62C-CBD9BCDB394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D2497F2-1E23-2E61-6FBA-8CBC87A08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EABB5-B039-49F9-6F75-8ABE222C8071}"/>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76264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C255-4524-A8F6-F798-054160D04E2C}"/>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17101A-25FC-20DC-BFB4-2BD1DFEC9BB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898A94-B35B-8845-4BF2-7EF653A4042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078FF28-7802-3966-6C06-CFE38EAC6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DD23F-434F-8249-CFD8-244181FEAEFE}"/>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1860435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CD7D-FB60-588B-E8EE-FCB787E39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1325D6-D815-48B2-47A2-A0C7365D9F83}"/>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F02FF2-A4E6-5433-714B-8D0AA7A0E9E4}"/>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226722-0707-E057-7273-8330830E1A2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E259708-B004-3F50-82B8-A92C59847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AE1CC-E6DD-CCCB-D806-810B671AA77E}"/>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73439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8BE1-35BD-A0E7-04FA-E608C94C27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953F5-40E9-65CD-CCBD-6F2294886F0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F984E6-81DF-6166-C1EE-3439372C95F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63FF9-CF69-86B9-B172-13643F93080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0342DE-ED13-14CC-4F7C-9A44914B08B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8183D4-251B-2872-C786-121011DB05B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7C715D3-6540-4849-2A54-053EDA765D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89C02C-8924-5976-7E5A-D9F84711E496}"/>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1640429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C4C79-BE2D-6C4C-F777-4EEC5AA30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75739A-61FC-A15F-FF5B-4C876DA24C1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94608DE-B150-EE50-99FA-CBB1FA5F6D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FDC45A-4EAD-6EFF-467B-1B4CE1219607}"/>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1262405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FECE9E-57F7-D05D-DD3C-7DB5EB28AF2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66F72C0-E2A7-E0B4-CB86-12A2571684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5D4CE-3942-59CA-904D-EA98B1551A97}"/>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359548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119530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AB70-6ECF-7B6B-5620-087326D23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7A427B-8045-64E2-30E4-B5FE6D8A887C}"/>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4A49F8-A757-A2DC-149B-AFC24515ACBA}"/>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8C8F9-C508-A9C8-325F-A20395F0B68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2080920-9006-1806-E174-00241637B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0C568-FE86-C70D-C97E-5A095A3CC099}"/>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3780100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8B12-56B0-FEF8-9071-84FEE8799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74C5BF-6A11-FCC5-49A3-7F7195E1FF1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956AB93-AEC4-09FE-D854-E14A07AE5A0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1305AE-21D7-6F25-316E-D62ACFCC490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29C6378-DC5E-A560-9974-D449A6911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EC8529-3675-BF86-91B0-B8943BD96163}"/>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1417402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E49F-6A23-19A9-665D-B85DB62FE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20F424-63BB-71E7-BBA8-0BD877773E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511FF-AB9F-8ACF-AE20-C1F4DFEDF0A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33C1A3-FCC4-3FCF-27C2-A1EF18D73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07D81-6BA9-DE3D-255E-81D6A9DA8D32}"/>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2227574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E29D6B-9019-3659-6987-37AAD5379FC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5180D5-3D0F-62A4-59BF-FD54AAA09B1D}"/>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AB8A6-8268-6994-498C-7319438733D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075906-2BC0-B272-4CAD-1E382A0EB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958F9-51D6-7657-9E06-93F9F70F2374}"/>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4009700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3"/>
            <a:ext cx="10972800" cy="4176467"/>
          </a:xfrm>
        </p:spPr>
        <p:txBody>
          <a:bodyPr/>
          <a:lstStyle>
            <a:lvl1pPr marL="304776" indent="-304776">
              <a:lnSpc>
                <a:spcPts val="2933"/>
              </a:lnSpc>
              <a:buClr>
                <a:srgbClr val="003BC0"/>
              </a:buClr>
              <a:buFont typeface="Arial" panose="020B0604020202020204" pitchFamily="34" charset="0"/>
              <a:buChar char="•"/>
              <a:defRPr sz="2667" b="1">
                <a:solidFill>
                  <a:srgbClr val="1D1D1D"/>
                </a:solidFill>
              </a:defRPr>
            </a:lvl1pPr>
            <a:lvl2pPr marL="609555" indent="-226468">
              <a:lnSpc>
                <a:spcPts val="2667"/>
              </a:lnSpc>
              <a:buClr>
                <a:srgbClr val="005761"/>
              </a:buClr>
              <a:buFont typeface="Arial" panose="020B0604020202020204" pitchFamily="34" charset="0"/>
              <a:buChar char="-"/>
              <a:tabLst>
                <a:tab pos="533360"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4" y="6725267"/>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417994906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39" y="108699"/>
            <a:ext cx="2527397" cy="968596"/>
          </a:xfrm>
          <a:prstGeom prst="rect">
            <a:avLst/>
          </a:prstGeom>
        </p:spPr>
      </p:pic>
    </p:spTree>
    <p:extLst>
      <p:ext uri="{BB962C8B-B14F-4D97-AF65-F5344CB8AC3E}">
        <p14:creationId xmlns:p14="http://schemas.microsoft.com/office/powerpoint/2010/main" val="16621082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53730520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110498129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3"/>
            <a:ext cx="9204101"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42114304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0339293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3"/>
            <a:ext cx="10972800" cy="4176467"/>
          </a:xfrm>
        </p:spPr>
        <p:txBody>
          <a:bodyPr/>
          <a:lstStyle>
            <a:lvl1pPr marL="304776" indent="-304776">
              <a:lnSpc>
                <a:spcPts val="2933"/>
              </a:lnSpc>
              <a:buClr>
                <a:srgbClr val="003BC0"/>
              </a:buClr>
              <a:buFont typeface="Arial" panose="020B0604020202020204" pitchFamily="34" charset="0"/>
              <a:buChar char="•"/>
              <a:defRPr sz="2667" b="1">
                <a:solidFill>
                  <a:srgbClr val="1D1D1D"/>
                </a:solidFill>
              </a:defRPr>
            </a:lvl1pPr>
            <a:lvl2pPr marL="609555" indent="-226468">
              <a:lnSpc>
                <a:spcPts val="2667"/>
              </a:lnSpc>
              <a:buClr>
                <a:srgbClr val="005761"/>
              </a:buClr>
              <a:buFont typeface="Arial" panose="020B0604020202020204" pitchFamily="34" charset="0"/>
              <a:buChar char="-"/>
              <a:tabLst>
                <a:tab pos="533360"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4" y="6725267"/>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414890251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263226887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59971687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39" y="5770087"/>
            <a:ext cx="2527397" cy="968596"/>
          </a:xfrm>
          <a:prstGeom prst="rect">
            <a:avLst/>
          </a:prstGeom>
        </p:spPr>
      </p:pic>
    </p:spTree>
    <p:extLst>
      <p:ext uri="{BB962C8B-B14F-4D97-AF65-F5344CB8AC3E}">
        <p14:creationId xmlns:p14="http://schemas.microsoft.com/office/powerpoint/2010/main" val="90382332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8" y="5786294"/>
            <a:ext cx="1633689" cy="936183"/>
          </a:xfrm>
          <a:prstGeom prst="rect">
            <a:avLst/>
          </a:prstGeom>
        </p:spPr>
      </p:pic>
    </p:spTree>
    <p:extLst>
      <p:ext uri="{BB962C8B-B14F-4D97-AF65-F5344CB8AC3E}">
        <p14:creationId xmlns:p14="http://schemas.microsoft.com/office/powerpoint/2010/main" val="114257833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220707688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090571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36028641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6"/>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371604611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151343110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6"/>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6725266"/>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2440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4" y="1811868"/>
            <a:ext cx="5185833" cy="4421717"/>
          </a:xfrm>
        </p:spPr>
        <p:txBody>
          <a:bodyPr/>
          <a:lstStyle>
            <a:lvl1pPr marL="304776" indent="-304776">
              <a:buClr>
                <a:srgbClr val="003BC0"/>
              </a:buClr>
              <a:buFont typeface="Arial" panose="020B0604020202020204" pitchFamily="34" charset="0"/>
              <a:buChar char="•"/>
              <a:defRPr sz="2667" b="1">
                <a:solidFill>
                  <a:srgbClr val="1D1D1D"/>
                </a:solidFill>
              </a:defRPr>
            </a:lvl1pPr>
            <a:lvl2pPr marL="609555" indent="-22858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70" y="1811868"/>
            <a:ext cx="5185833" cy="4421717"/>
          </a:xfrm>
        </p:spPr>
        <p:txBody>
          <a:bodyPr/>
          <a:lstStyle>
            <a:lvl1pPr marL="304776" indent="-304776">
              <a:buClr>
                <a:srgbClr val="0033A1"/>
              </a:buClr>
              <a:buFont typeface="Arial" panose="020B0604020202020204" pitchFamily="34" charset="0"/>
              <a:buChar char="•"/>
              <a:defRPr sz="2667" b="1">
                <a:solidFill>
                  <a:srgbClr val="1D1D1D"/>
                </a:solidFill>
              </a:defRPr>
            </a:lvl1pPr>
            <a:lvl2pPr marL="609555" indent="-228584">
              <a:buClr>
                <a:srgbClr val="005761"/>
              </a:buClr>
              <a:buFont typeface="Arial" panose="020B0604020202020204" pitchFamily="34" charset="0"/>
              <a:buChar char="-"/>
              <a:tabLst>
                <a:tab pos="380972"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4" y="6725267"/>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68067486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3"/>
            <a:ext cx="10972800" cy="4176467"/>
          </a:xfrm>
        </p:spPr>
        <p:txBody>
          <a:bodyPr/>
          <a:lstStyle>
            <a:lvl1pPr marL="304784" indent="-304784">
              <a:lnSpc>
                <a:spcPts val="2933"/>
              </a:lnSpc>
              <a:buClr>
                <a:srgbClr val="003BC0"/>
              </a:buClr>
              <a:buFont typeface="Arial" panose="020B0604020202020204" pitchFamily="34" charset="0"/>
              <a:buChar char="•"/>
              <a:defRPr sz="2667" b="1">
                <a:solidFill>
                  <a:srgbClr val="1D1D1D"/>
                </a:solidFill>
              </a:defRPr>
            </a:lvl1pPr>
            <a:lvl2pPr marL="609570" indent="-226473">
              <a:lnSpc>
                <a:spcPts val="2667"/>
              </a:lnSpc>
              <a:buClr>
                <a:srgbClr val="005761"/>
              </a:buClr>
              <a:buFont typeface="Arial" panose="020B0604020202020204" pitchFamily="34" charset="0"/>
              <a:buChar char="-"/>
              <a:tabLst>
                <a:tab pos="533373"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2" y="6725266"/>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426092830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6840" y="108699"/>
            <a:ext cx="2527397" cy="968596"/>
          </a:xfrm>
          <a:prstGeom prst="rect">
            <a:avLst/>
          </a:prstGeom>
        </p:spPr>
      </p:pic>
    </p:spTree>
    <p:extLst>
      <p:ext uri="{BB962C8B-B14F-4D97-AF65-F5344CB8AC3E}">
        <p14:creationId xmlns:p14="http://schemas.microsoft.com/office/powerpoint/2010/main" val="61712111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89165285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5063"/>
            <a:ext cx="12192000" cy="3255264"/>
          </a:xfrm>
          <a:prstGeom prst="rect">
            <a:avLst/>
          </a:prstGeom>
        </p:spPr>
      </p:pic>
    </p:spTree>
    <p:extLst>
      <p:ext uri="{BB962C8B-B14F-4D97-AF65-F5344CB8AC3E}">
        <p14:creationId xmlns:p14="http://schemas.microsoft.com/office/powerpoint/2010/main" val="420221945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3"/>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2"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3"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2"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5"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4"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6"/>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5"/>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9" y="84686"/>
            <a:ext cx="1633689" cy="936183"/>
          </a:xfrm>
          <a:prstGeom prst="rect">
            <a:avLst/>
          </a:prstGeom>
        </p:spPr>
      </p:pic>
    </p:spTree>
    <p:extLst>
      <p:ext uri="{BB962C8B-B14F-4D97-AF65-F5344CB8AC3E}">
        <p14:creationId xmlns:p14="http://schemas.microsoft.com/office/powerpoint/2010/main" val="247582583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78" indent="-457178">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440996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grpSp>
        <p:nvGrpSpPr>
          <p:cNvPr id="7" name="Group 6"/>
          <p:cNvGrpSpPr/>
          <p:nvPr userDrawn="1"/>
        </p:nvGrpSpPr>
        <p:grpSpPr>
          <a:xfrm>
            <a:off x="0" y="6727353"/>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Tree>
    <p:extLst>
      <p:ext uri="{BB962C8B-B14F-4D97-AF65-F5344CB8AC3E}">
        <p14:creationId xmlns:p14="http://schemas.microsoft.com/office/powerpoint/2010/main" val="154640363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36659498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6840" y="5770087"/>
            <a:ext cx="2527397" cy="968596"/>
          </a:xfrm>
          <a:prstGeom prst="rect">
            <a:avLst/>
          </a:prstGeom>
        </p:spPr>
      </p:pic>
    </p:spTree>
    <p:extLst>
      <p:ext uri="{BB962C8B-B14F-4D97-AF65-F5344CB8AC3E}">
        <p14:creationId xmlns:p14="http://schemas.microsoft.com/office/powerpoint/2010/main" val="65415148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5662473"/>
            <a:ext cx="12192000" cy="1183824"/>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41"/>
            <a:ext cx="12192000" cy="1177559"/>
          </a:xfrm>
          <a:prstGeom prst="rect">
            <a:avLst/>
          </a:prstGeom>
        </p:spPr>
      </p:pic>
      <p:sp>
        <p:nvSpPr>
          <p:cNvPr id="3" name="TextBox 2"/>
          <p:cNvSpPr txBox="1"/>
          <p:nvPr userDrawn="1"/>
        </p:nvSpPr>
        <p:spPr>
          <a:xfrm>
            <a:off x="169626" y="3662434"/>
            <a:ext cx="8852455" cy="1815882"/>
          </a:xfrm>
          <a:prstGeom prst="rect">
            <a:avLst/>
          </a:prstGeom>
          <a:noFill/>
        </p:spPr>
        <p:txBody>
          <a:bodyPr wrap="square" rtlCol="0">
            <a:spAutoFit/>
          </a:bodyPr>
          <a:lstStyle/>
          <a:p>
            <a:r>
              <a:rPr lang="en-US" sz="1600">
                <a:solidFill>
                  <a:srgbClr val="695E4A"/>
                </a:solidFill>
                <a:latin typeface="Calibri" panose="020F0502020204030204" pitchFamily="34" charset="0"/>
              </a:rPr>
              <a:t>For more information, contact CDC</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1-800-CDC-INFO (232-4636)</a:t>
            </a: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TTY:  1-888-232-6348    www.cdc.gov</a:t>
            </a: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br>
              <a:rPr lang="en-US" sz="1600">
                <a:solidFill>
                  <a:srgbClr val="695E4A"/>
                </a:solidFill>
                <a:latin typeface="Calibri" panose="020F0502020204030204" pitchFamily="34" charset="0"/>
              </a:rPr>
            </a:br>
            <a:r>
              <a:rPr lang="en-US" sz="16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5662473"/>
            <a:ext cx="12192000" cy="1183824"/>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249" y="5786295"/>
            <a:ext cx="1633689" cy="936183"/>
          </a:xfrm>
          <a:prstGeom prst="rect">
            <a:avLst/>
          </a:prstGeom>
        </p:spPr>
      </p:pic>
    </p:spTree>
    <p:extLst>
      <p:ext uri="{BB962C8B-B14F-4D97-AF65-F5344CB8AC3E}">
        <p14:creationId xmlns:p14="http://schemas.microsoft.com/office/powerpoint/2010/main" val="161593192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8"/>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376686005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7"/>
            <a:ext cx="1117600" cy="725917"/>
          </a:xfrm>
          <a:prstGeom prst="rect">
            <a:avLst/>
          </a:prstGeom>
        </p:spPr>
      </p:pic>
    </p:spTree>
    <p:extLst>
      <p:ext uri="{BB962C8B-B14F-4D97-AF65-F5344CB8AC3E}">
        <p14:creationId xmlns:p14="http://schemas.microsoft.com/office/powerpoint/2010/main" val="358240397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8840672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91542305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304792" indent="-304792">
              <a:buClr>
                <a:srgbClr val="0033A1"/>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tabLst>
                <a:tab pos="380990"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71198075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39"/>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4" y="3662432"/>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5"/>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1"/>
            <a:ext cx="1117600" cy="725917"/>
          </a:xfrm>
          <a:prstGeom prst="rect">
            <a:avLst/>
          </a:prstGeom>
        </p:spPr>
      </p:pic>
    </p:spTree>
    <p:extLst>
      <p:ext uri="{BB962C8B-B14F-4D97-AF65-F5344CB8AC3E}">
        <p14:creationId xmlns:p14="http://schemas.microsoft.com/office/powerpoint/2010/main" val="190365958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0012882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10170869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Slide_NCEH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230368" y="451104"/>
            <a:ext cx="6778752" cy="1155779"/>
          </a:xfrm>
          <a:prstGeom prst="rect">
            <a:avLst/>
          </a:prstGeom>
        </p:spPr>
        <p:txBody>
          <a:bodyPr anchor="ctr" anchorCtr="0"/>
          <a:lstStyle>
            <a:lvl1pPr algn="l">
              <a:lnSpc>
                <a:spcPts val="4000"/>
              </a:lnSpc>
              <a:defRPr sz="4267" b="1" baseline="0">
                <a:solidFill>
                  <a:srgbClr val="003C9F"/>
                </a:solidFill>
                <a:effectLst/>
                <a:latin typeface="+mn-lt"/>
              </a:defRPr>
            </a:lvl1pPr>
          </a:lstStyle>
          <a:p>
            <a:endParaRPr lang="en-US"/>
          </a:p>
        </p:txBody>
      </p:sp>
      <p:sp>
        <p:nvSpPr>
          <p:cNvPr id="8" name="Subtitle 2"/>
          <p:cNvSpPr>
            <a:spLocks noGrp="1"/>
          </p:cNvSpPr>
          <p:nvPr>
            <p:ph type="subTitle" idx="1"/>
          </p:nvPr>
        </p:nvSpPr>
        <p:spPr>
          <a:xfrm>
            <a:off x="5230368" y="1950720"/>
            <a:ext cx="6778752" cy="877824"/>
          </a:xfrm>
          <a:prstGeom prst="rect">
            <a:avLst/>
          </a:prstGeom>
        </p:spPr>
        <p:txBody>
          <a:bodyPr/>
          <a:lstStyle>
            <a:lvl1pPr marL="0" indent="0" algn="l">
              <a:spcBef>
                <a:spcPts val="0"/>
              </a:spcBef>
              <a:buNone/>
              <a:defRPr sz="3200" b="1" baseline="0">
                <a:solidFill>
                  <a:srgbClr val="003C9F"/>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5230368" y="3291840"/>
            <a:ext cx="6778752" cy="1295400"/>
          </a:xfrm>
          <a:prstGeom prst="rect">
            <a:avLst/>
          </a:prstGeom>
        </p:spPr>
        <p:txBody>
          <a:bodyPr/>
          <a:lstStyle>
            <a:lvl1pPr marL="0" indent="0" algn="l">
              <a:lnSpc>
                <a:spcPct val="100000"/>
              </a:lnSpc>
              <a:buNone/>
              <a:defRPr sz="2667" baseline="0">
                <a:solidFill>
                  <a:srgbClr val="003C9F"/>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5" name="TextBox 4"/>
          <p:cNvSpPr txBox="1"/>
          <p:nvPr userDrawn="1"/>
        </p:nvSpPr>
        <p:spPr>
          <a:xfrm>
            <a:off x="280678" y="6059424"/>
            <a:ext cx="8777977" cy="420564"/>
          </a:xfrm>
          <a:prstGeom prst="rect">
            <a:avLst/>
          </a:prstGeom>
          <a:noFill/>
        </p:spPr>
        <p:txBody>
          <a:bodyPr wrap="square" rtlCol="0">
            <a:spAutoFit/>
          </a:bodyPr>
          <a:lstStyle/>
          <a:p>
            <a:r>
              <a:rPr lang="en-US" sz="2133" b="1">
                <a:solidFill>
                  <a:schemeClr val="bg2"/>
                </a:solidFill>
                <a:latin typeface="Calibri" panose="020F0502020204030204" pitchFamily="34" charset="0"/>
              </a:rPr>
              <a:t>National Center for Environmental Health</a:t>
            </a:r>
          </a:p>
        </p:txBody>
      </p:sp>
    </p:spTree>
    <p:extLst>
      <p:ext uri="{BB962C8B-B14F-4D97-AF65-F5344CB8AC3E}">
        <p14:creationId xmlns:p14="http://schemas.microsoft.com/office/powerpoint/2010/main" val="362859870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nk Slide_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DC3125C-91B1-4CF7-BB99-40C43B0C9EDE}"/>
              </a:ext>
            </a:extLst>
          </p:cNvPr>
          <p:cNvGrpSpPr/>
          <p:nvPr userDrawn="1"/>
        </p:nvGrpSpPr>
        <p:grpSpPr>
          <a:xfrm>
            <a:off x="-9063" y="6810361"/>
            <a:ext cx="12192000" cy="0"/>
            <a:chOff x="-6797" y="5107771"/>
            <a:chExt cx="9144000" cy="0"/>
          </a:xfrm>
        </p:grpSpPr>
        <p:cxnSp>
          <p:nvCxnSpPr>
            <p:cNvPr id="11" name="Straight Connector 10">
              <a:extLst>
                <a:ext uri="{FF2B5EF4-FFF2-40B4-BE49-F238E27FC236}">
                  <a16:creationId xmlns:a16="http://schemas.microsoft.com/office/drawing/2014/main" id="{F88B1E66-8713-4CB2-8926-A75B213CC55F}"/>
                </a:ext>
              </a:extLst>
            </p:cNvPr>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DE68E6-A280-4F6E-B413-645B188F1BFD}"/>
                </a:ext>
              </a:extLst>
            </p:cNvPr>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4806AD-7291-4D62-9618-96A6BF1D8A55}"/>
                </a:ext>
              </a:extLst>
            </p:cNvPr>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07180C-29BC-4C19-BA81-EFDC7593B0E1}"/>
                </a:ext>
              </a:extLst>
            </p:cNvPr>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015E04-5BD1-40C0-8645-CACE3C0DCC6E}"/>
                </a:ext>
              </a:extLst>
            </p:cNvPr>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00AE96-ADA7-42BF-9BBB-B05494B7222E}"/>
                </a:ext>
              </a:extLst>
            </p:cNvPr>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39955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ide-by-Side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3C9F"/>
                </a:solidFill>
                <a:effectLst/>
                <a:latin typeface="+mn-lt"/>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304792" indent="-304792">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419" indent="-304792">
              <a:buClr>
                <a:srgbClr val="008265"/>
              </a:buClr>
              <a:buSzPct val="75000"/>
              <a:buFont typeface="Arial" panose="020B0604020202020204" pitchFamily="34" charset="0"/>
              <a:buChar char="•"/>
              <a:defRPr sz="2667">
                <a:solidFill>
                  <a:srgbClr val="003C9F"/>
                </a:solidFill>
              </a:defRPr>
            </a:lvl2pPr>
            <a:lvl3pPr marL="1219170" indent="0">
              <a:buClr>
                <a:srgbClr val="008265"/>
              </a:buClr>
              <a:buSzPct val="75000"/>
              <a:buFont typeface="Arial" pitchFamily="34" charset="0"/>
              <a:buNone/>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304792" indent="-304792">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419" indent="-304792">
              <a:buClr>
                <a:srgbClr val="008265"/>
              </a:buClr>
              <a:buSzPct val="75000"/>
              <a:buFont typeface="Arial" panose="020B0604020202020204" pitchFamily="34" charset="0"/>
              <a:buChar char="•"/>
              <a:defRPr sz="2667">
                <a:solidFill>
                  <a:srgbClr val="003C9F"/>
                </a:solidFill>
              </a:defRPr>
            </a:lvl2pPr>
            <a:lvl3pPr>
              <a:buClr>
                <a:srgbClr val="008265"/>
              </a:buClr>
              <a:buSzPct val="75000"/>
              <a:buFont typeface="Arial" pitchFamily="34" charset="0"/>
              <a:buChar char="•"/>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grpSp>
        <p:nvGrpSpPr>
          <p:cNvPr id="25" name="Group 24">
            <a:extLst>
              <a:ext uri="{FF2B5EF4-FFF2-40B4-BE49-F238E27FC236}">
                <a16:creationId xmlns:a16="http://schemas.microsoft.com/office/drawing/2014/main" id="{3AA1C0F7-63A6-403C-99A0-B3578079A054}"/>
              </a:ext>
            </a:extLst>
          </p:cNvPr>
          <p:cNvGrpSpPr/>
          <p:nvPr userDrawn="1"/>
        </p:nvGrpSpPr>
        <p:grpSpPr>
          <a:xfrm>
            <a:off x="-9063" y="6810361"/>
            <a:ext cx="12192000" cy="0"/>
            <a:chOff x="-6797" y="5107771"/>
            <a:chExt cx="9144000" cy="0"/>
          </a:xfrm>
        </p:grpSpPr>
        <p:cxnSp>
          <p:nvCxnSpPr>
            <p:cNvPr id="26" name="Straight Connector 25">
              <a:extLst>
                <a:ext uri="{FF2B5EF4-FFF2-40B4-BE49-F238E27FC236}">
                  <a16:creationId xmlns:a16="http://schemas.microsoft.com/office/drawing/2014/main" id="{2E382F2B-F19F-4A9E-A086-AB4A4513DF62}"/>
                </a:ext>
              </a:extLst>
            </p:cNvPr>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691088B-4008-4E0B-A7D5-64A6DF7E1874}"/>
                </a:ext>
              </a:extLst>
            </p:cNvPr>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8A475C-FE9B-45B0-AE95-C9CD2DEE01A6}"/>
                </a:ext>
              </a:extLst>
            </p:cNvPr>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948EC1-78C6-4FCF-A738-9F1603B576D4}"/>
                </a:ext>
              </a:extLst>
            </p:cNvPr>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649B9F-F8C1-45F2-AF04-C281D9EF8481}"/>
                </a:ext>
              </a:extLst>
            </p:cNvPr>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BB259A4-36D6-46CD-B5B0-5BCA6EA3A9D1}"/>
                </a:ext>
              </a:extLst>
            </p:cNvPr>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47911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67" indent="-457167">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47596491"/>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3C9F"/>
                </a:solidFill>
                <a:effectLst/>
                <a:latin typeface="+mn-lt"/>
              </a:defRPr>
            </a:lvl1pPr>
          </a:lstStyle>
          <a:p>
            <a:endParaRPr lang="en-US"/>
          </a:p>
        </p:txBody>
      </p:sp>
      <p:sp>
        <p:nvSpPr>
          <p:cNvPr id="3" name="Content Placeholder 2"/>
          <p:cNvSpPr>
            <a:spLocks noGrp="1"/>
          </p:cNvSpPr>
          <p:nvPr>
            <p:ph idx="1"/>
          </p:nvPr>
        </p:nvSpPr>
        <p:spPr>
          <a:xfrm>
            <a:off x="609600" y="1600201"/>
            <a:ext cx="10972800" cy="4191000"/>
          </a:xfrm>
          <a:prstGeom prst="rect">
            <a:avLst/>
          </a:prstGeom>
        </p:spPr>
        <p:txBody>
          <a:bodyPr/>
          <a:lstStyle>
            <a:lvl1pPr marL="304792" indent="-304792">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419" indent="-304792">
              <a:buClr>
                <a:srgbClr val="008265"/>
              </a:buClr>
              <a:buSzPct val="75000"/>
              <a:buFont typeface="Arial" panose="020B0604020202020204" pitchFamily="34" charset="0"/>
              <a:buChar char="•"/>
              <a:defRPr sz="2667">
                <a:solidFill>
                  <a:srgbClr val="003C9F"/>
                </a:solidFill>
              </a:defRPr>
            </a:lvl2pPr>
            <a:lvl3pPr marL="1295368" indent="0">
              <a:buClr>
                <a:srgbClr val="008265"/>
              </a:buClr>
              <a:buSzPct val="75000"/>
              <a:buFont typeface="Wingdings" panose="05000000000000000000" pitchFamily="2" charset="2"/>
              <a:buNone/>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grpSp>
        <p:nvGrpSpPr>
          <p:cNvPr id="13" name="Group 12"/>
          <p:cNvGrpSpPr/>
          <p:nvPr userDrawn="1"/>
        </p:nvGrpSpPr>
        <p:grpSpPr>
          <a:xfrm>
            <a:off x="-9063" y="6810361"/>
            <a:ext cx="12192000" cy="0"/>
            <a:chOff x="-6797" y="5107771"/>
            <a:chExt cx="9144000"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274308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12192000" cy="22860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sp>
        <p:nvSpPr>
          <p:cNvPr id="7" name="Title 1"/>
          <p:cNvSpPr>
            <a:spLocks noGrp="1"/>
          </p:cNvSpPr>
          <p:nvPr userDrawn="1">
            <p:ph type="title"/>
          </p:nvPr>
        </p:nvSpPr>
        <p:spPr>
          <a:xfrm>
            <a:off x="609600" y="1184275"/>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7"/>
            <a:ext cx="1117600" cy="725917"/>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220133"/>
            <a:ext cx="12192000" cy="9144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982108" y="6041274"/>
            <a:ext cx="1117600" cy="725917"/>
          </a:xfrm>
          <a:prstGeom prst="rect">
            <a:avLst/>
          </a:prstGeom>
        </p:spPr>
      </p:pic>
    </p:spTree>
    <p:extLst>
      <p:ext uri="{BB962C8B-B14F-4D97-AF65-F5344CB8AC3E}">
        <p14:creationId xmlns:p14="http://schemas.microsoft.com/office/powerpoint/2010/main" val="65038359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82908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6EDB-74AD-1754-6781-D3071EF422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FC2BE2-83C6-9BE7-8EE5-5CCF35ED5C60}"/>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4ACE87-7C8F-86DA-9F0A-43F71693256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AFBA912-5001-1BD5-9305-02C14243F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839AF-476F-BAB7-8202-F411DCCAEE5B}"/>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338629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3E6B5-8CA9-DF3D-D492-0FFCE4F0D4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0D7815-495F-F531-96D9-8CFFA0EF8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D504F-EDC2-0071-F62C-CBD9BCDB394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D2497F2-1E23-2E61-6FBA-8CBC87A08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EABB5-B039-49F9-6F75-8ABE222C8071}"/>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11539307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C255-4524-A8F6-F798-054160D04E2C}"/>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17101A-25FC-20DC-BFB4-2BD1DFEC9BB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898A94-B35B-8845-4BF2-7EF653A4042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078FF28-7802-3966-6C06-CFE38EAC6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DD23F-434F-8249-CFD8-244181FEAEFE}"/>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23116660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CD7D-FB60-588B-E8EE-FCB787E39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1325D6-D815-48B2-47A2-A0C7365D9F83}"/>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F02FF2-A4E6-5433-714B-8D0AA7A0E9E4}"/>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226722-0707-E057-7273-8330830E1A2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E259708-B004-3F50-82B8-A92C59847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AE1CC-E6DD-CCCB-D806-810B671AA77E}"/>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20119350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8BE1-35BD-A0E7-04FA-E608C94C27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953F5-40E9-65CD-CCBD-6F2294886F0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F984E6-81DF-6166-C1EE-3439372C95F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63FF9-CF69-86B9-B172-13643F93080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0342DE-ED13-14CC-4F7C-9A44914B08B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8183D4-251B-2872-C786-121011DB05B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7C715D3-6540-4849-2A54-053EDA765D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89C02C-8924-5976-7E5A-D9F84711E496}"/>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40477864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C4C79-BE2D-6C4C-F777-4EEC5AA30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75739A-61FC-A15F-FF5B-4C876DA24C1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94608DE-B150-EE50-99FA-CBB1FA5F6D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FDC45A-4EAD-6EFF-467B-1B4CE1219607}"/>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31167560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FECE9E-57F7-D05D-DD3C-7DB5EB28AF2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66F72C0-E2A7-E0B4-CB86-12A2571684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5D4CE-3942-59CA-904D-EA98B1551A97}"/>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117577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259216565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AB70-6ECF-7B6B-5620-087326D23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7A427B-8045-64E2-30E4-B5FE6D8A887C}"/>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4A49F8-A757-A2DC-149B-AFC24515ACBA}"/>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8C8F9-C508-A9C8-325F-A20395F0B68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2080920-9006-1806-E174-00241637B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0C568-FE86-C70D-C97E-5A095A3CC099}"/>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24882063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8B12-56B0-FEF8-9071-84FEE8799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74C5BF-6A11-FCC5-49A3-7F7195E1FF1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956AB93-AEC4-09FE-D854-E14A07AE5A0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1305AE-21D7-6F25-316E-D62ACFCC490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29C6378-DC5E-A560-9974-D449A6911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EC8529-3675-BF86-91B0-B8943BD96163}"/>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3012962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E49F-6A23-19A9-665D-B85DB62FE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20F424-63BB-71E7-BBA8-0BD877773E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511FF-AB9F-8ACF-AE20-C1F4DFEDF0A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33C1A3-FCC4-3FCF-27C2-A1EF18D73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07D81-6BA9-DE3D-255E-81D6A9DA8D32}"/>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5276558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E29D6B-9019-3659-6987-37AAD5379FC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5180D5-3D0F-62A4-59BF-FD54AAA09B1D}"/>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AB8A6-8268-6994-498C-7319438733D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075906-2BC0-B272-4CAD-1E382A0EB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958F9-51D6-7657-9E06-93F9F70F2374}"/>
              </a:ext>
            </a:extLst>
          </p:cNvPr>
          <p:cNvSpPr>
            <a:spLocks noGrp="1"/>
          </p:cNvSpPr>
          <p:nvPr>
            <p:ph type="sldNum" sz="quarter" idx="12"/>
          </p:nvPr>
        </p:nvSpPr>
        <p:spPr/>
        <p:txBody>
          <a:bodyPr/>
          <a:lstStyle/>
          <a:p>
            <a:fld id="{2D00DB9B-ED32-4237-9E80-190202891914}" type="slidenum">
              <a:rPr lang="en-US" smtClean="0"/>
              <a:t>‹#›</a:t>
            </a:fld>
            <a:endParaRPr lang="en-US"/>
          </a:p>
        </p:txBody>
      </p:sp>
    </p:spTree>
    <p:extLst>
      <p:ext uri="{BB962C8B-B14F-4D97-AF65-F5344CB8AC3E}">
        <p14:creationId xmlns:p14="http://schemas.microsoft.com/office/powerpoint/2010/main" val="7623821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3"/>
            <a:ext cx="10972800" cy="4176467"/>
          </a:xfrm>
        </p:spPr>
        <p:txBody>
          <a:bodyPr/>
          <a:lstStyle>
            <a:lvl1pPr marL="304776" indent="-304776">
              <a:lnSpc>
                <a:spcPts val="2933"/>
              </a:lnSpc>
              <a:buClr>
                <a:srgbClr val="003BC0"/>
              </a:buClr>
              <a:buFont typeface="Arial" panose="020B0604020202020204" pitchFamily="34" charset="0"/>
              <a:buChar char="•"/>
              <a:defRPr sz="2667" b="1">
                <a:solidFill>
                  <a:srgbClr val="1D1D1D"/>
                </a:solidFill>
              </a:defRPr>
            </a:lvl1pPr>
            <a:lvl2pPr marL="609555" indent="-226468">
              <a:lnSpc>
                <a:spcPts val="2667"/>
              </a:lnSpc>
              <a:buClr>
                <a:srgbClr val="005761"/>
              </a:buClr>
              <a:buFont typeface="Arial" panose="020B0604020202020204" pitchFamily="34" charset="0"/>
              <a:buChar char="-"/>
              <a:tabLst>
                <a:tab pos="533360"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4" y="6725267"/>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37393144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8"/>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104774021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12192000" cy="22860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sp>
        <p:nvSpPr>
          <p:cNvPr id="7" name="Title 1"/>
          <p:cNvSpPr>
            <a:spLocks noGrp="1"/>
          </p:cNvSpPr>
          <p:nvPr userDrawn="1">
            <p:ph type="title"/>
          </p:nvPr>
        </p:nvSpPr>
        <p:spPr>
          <a:xfrm>
            <a:off x="609600" y="1184276"/>
            <a:ext cx="10972800" cy="1143000"/>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7"/>
            <a:ext cx="1117600" cy="725917"/>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220133"/>
            <a:ext cx="12192000" cy="9144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10892590" y="5999749"/>
            <a:ext cx="1066799" cy="721895"/>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77980" y="6355461"/>
            <a:ext cx="2743200" cy="366183"/>
          </a:xfrm>
        </p:spPr>
        <p:txBody>
          <a:bodyPr/>
          <a:lstStyle>
            <a:lvl1pPr algn="l">
              <a:defRPr sz="1333">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83549661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43000"/>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r>
              <a:rPr lang="en-US" sz="24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333">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58299462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12192000" cy="1158861"/>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5"/>
            <a:ext cx="10972800" cy="1146048"/>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302505355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4467097"/>
            <a:ext cx="10972800" cy="1143000"/>
          </a:xfrm>
          <a:prstGeom prst="rect">
            <a:avLst/>
          </a:prstGeom>
        </p:spPr>
        <p:txBody>
          <a:bodyPr anchor="ctr"/>
          <a:lstStyle>
            <a:lvl1pPr algn="l">
              <a:lnSpc>
                <a:spcPts val="5333"/>
              </a:lnSpc>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610098"/>
            <a:ext cx="10363200" cy="568325"/>
          </a:xfrm>
          <a:prstGeom prst="rect">
            <a:avLst/>
          </a:prstGeom>
        </p:spPr>
        <p:txBody>
          <a:bodyPr anchor="ctr"/>
          <a:lstStyle>
            <a:lvl1pPr marL="0" indent="0" algn="l">
              <a:lnSpc>
                <a:spcPts val="2667"/>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11265408" y="6356350"/>
            <a:ext cx="753275" cy="366183"/>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7635476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_NCEH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230368" y="451105"/>
            <a:ext cx="6778752" cy="1155779"/>
          </a:xfrm>
          <a:prstGeom prst="rect">
            <a:avLst/>
          </a:prstGeom>
        </p:spPr>
        <p:txBody>
          <a:bodyPr anchor="ctr" anchorCtr="0"/>
          <a:lstStyle>
            <a:lvl1pPr algn="l">
              <a:lnSpc>
                <a:spcPts val="4000"/>
              </a:lnSpc>
              <a:defRPr sz="4267" b="1" baseline="0">
                <a:solidFill>
                  <a:srgbClr val="003C9F"/>
                </a:solidFill>
                <a:effectLst/>
                <a:latin typeface="+mn-lt"/>
              </a:defRPr>
            </a:lvl1pPr>
          </a:lstStyle>
          <a:p>
            <a:endParaRPr lang="en-US"/>
          </a:p>
        </p:txBody>
      </p:sp>
      <p:sp>
        <p:nvSpPr>
          <p:cNvPr id="8" name="Subtitle 2"/>
          <p:cNvSpPr>
            <a:spLocks noGrp="1"/>
          </p:cNvSpPr>
          <p:nvPr>
            <p:ph type="subTitle" idx="1"/>
          </p:nvPr>
        </p:nvSpPr>
        <p:spPr>
          <a:xfrm>
            <a:off x="5230368" y="1950720"/>
            <a:ext cx="6778752" cy="877824"/>
          </a:xfrm>
          <a:prstGeom prst="rect">
            <a:avLst/>
          </a:prstGeom>
        </p:spPr>
        <p:txBody>
          <a:bodyPr/>
          <a:lstStyle>
            <a:lvl1pPr marL="0" indent="0" algn="l">
              <a:spcBef>
                <a:spcPts val="0"/>
              </a:spcBef>
              <a:buNone/>
              <a:defRPr sz="3200" b="1" baseline="0">
                <a:solidFill>
                  <a:srgbClr val="003C9F"/>
                </a:solidFill>
                <a:effectLst/>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5230368" y="3291840"/>
            <a:ext cx="6778752" cy="1295400"/>
          </a:xfrm>
          <a:prstGeom prst="rect">
            <a:avLst/>
          </a:prstGeom>
        </p:spPr>
        <p:txBody>
          <a:bodyPr/>
          <a:lstStyle>
            <a:lvl1pPr marL="0" indent="0" algn="l">
              <a:lnSpc>
                <a:spcPct val="100000"/>
              </a:lnSpc>
              <a:buNone/>
              <a:defRPr sz="2667" baseline="0">
                <a:solidFill>
                  <a:srgbClr val="003C9F"/>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5" name="TextBox 4"/>
          <p:cNvSpPr txBox="1"/>
          <p:nvPr userDrawn="1"/>
        </p:nvSpPr>
        <p:spPr>
          <a:xfrm>
            <a:off x="280681" y="6059424"/>
            <a:ext cx="8777977" cy="420564"/>
          </a:xfrm>
          <a:prstGeom prst="rect">
            <a:avLst/>
          </a:prstGeom>
          <a:noFill/>
        </p:spPr>
        <p:txBody>
          <a:bodyPr wrap="square" rtlCol="0">
            <a:spAutoFit/>
          </a:bodyPr>
          <a:lstStyle/>
          <a:p>
            <a:r>
              <a:rPr lang="en-US" sz="2133" b="1">
                <a:solidFill>
                  <a:schemeClr val="bg2"/>
                </a:solidFill>
                <a:latin typeface="Calibri" panose="020F0502020204030204" pitchFamily="34" charset="0"/>
              </a:rPr>
              <a:t>National Center for Environmental Health</a:t>
            </a:r>
          </a:p>
        </p:txBody>
      </p:sp>
    </p:spTree>
    <p:extLst>
      <p:ext uri="{BB962C8B-B14F-4D97-AF65-F5344CB8AC3E}">
        <p14:creationId xmlns:p14="http://schemas.microsoft.com/office/powerpoint/2010/main" val="3876244227"/>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304792" indent="-304792">
              <a:buClr>
                <a:srgbClr val="003BC0"/>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304792" indent="-304792">
              <a:buClr>
                <a:srgbClr val="0033A1"/>
              </a:buClr>
              <a:buFont typeface="Arial" panose="020B0604020202020204" pitchFamily="34" charset="0"/>
              <a:buChar char="•"/>
              <a:defRPr sz="2667" b="1">
                <a:solidFill>
                  <a:srgbClr val="1D1D1D"/>
                </a:solidFill>
              </a:defRPr>
            </a:lvl1pPr>
            <a:lvl2pPr marL="609585" indent="-228594">
              <a:buClr>
                <a:srgbClr val="005761"/>
              </a:buClr>
              <a:buFont typeface="Arial" panose="020B0604020202020204" pitchFamily="34" charset="0"/>
              <a:buChar char="-"/>
              <a:tabLst>
                <a:tab pos="380990"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1" y="6725265"/>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1"/>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239630914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5699139"/>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891279" y="5946501"/>
            <a:ext cx="1069499" cy="677985"/>
          </a:xfrm>
          <a:prstGeom prst="rect">
            <a:avLst/>
          </a:prstGeom>
        </p:spPr>
      </p:pic>
    </p:spTree>
    <p:extLst>
      <p:ext uri="{BB962C8B-B14F-4D97-AF65-F5344CB8AC3E}">
        <p14:creationId xmlns:p14="http://schemas.microsoft.com/office/powerpoint/2010/main" val="365681613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1E5AAA"/>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07200" y="5946501"/>
            <a:ext cx="1069499" cy="677985"/>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98585" y="6065001"/>
            <a:ext cx="1091980" cy="327595"/>
          </a:xfrm>
          <a:prstGeom prst="rect">
            <a:avLst/>
          </a:prstGeom>
        </p:spPr>
      </p:pic>
    </p:spTree>
    <p:extLst>
      <p:ext uri="{BB962C8B-B14F-4D97-AF65-F5344CB8AC3E}">
        <p14:creationId xmlns:p14="http://schemas.microsoft.com/office/powerpoint/2010/main" val="10298940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Slide_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DC3125C-91B1-4CF7-BB99-40C43B0C9EDE}"/>
              </a:ext>
            </a:extLst>
          </p:cNvPr>
          <p:cNvGrpSpPr/>
          <p:nvPr userDrawn="1"/>
        </p:nvGrpSpPr>
        <p:grpSpPr>
          <a:xfrm>
            <a:off x="-9063" y="6810361"/>
            <a:ext cx="12192000" cy="0"/>
            <a:chOff x="-6797" y="5107771"/>
            <a:chExt cx="9144000" cy="0"/>
          </a:xfrm>
        </p:grpSpPr>
        <p:cxnSp>
          <p:nvCxnSpPr>
            <p:cNvPr id="11" name="Straight Connector 10">
              <a:extLst>
                <a:ext uri="{FF2B5EF4-FFF2-40B4-BE49-F238E27FC236}">
                  <a16:creationId xmlns:a16="http://schemas.microsoft.com/office/drawing/2014/main" id="{F88B1E66-8713-4CB2-8926-A75B213CC55F}"/>
                </a:ext>
              </a:extLst>
            </p:cNvPr>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DE68E6-A280-4F6E-B413-645B188F1BFD}"/>
                </a:ext>
              </a:extLst>
            </p:cNvPr>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4806AD-7291-4D62-9618-96A6BF1D8A55}"/>
                </a:ext>
              </a:extLst>
            </p:cNvPr>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07180C-29BC-4C19-BA81-EFDC7593B0E1}"/>
                </a:ext>
              </a:extLst>
            </p:cNvPr>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015E04-5BD1-40C0-8645-CACE3C0DCC6E}"/>
                </a:ext>
              </a:extLst>
            </p:cNvPr>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00AE96-ADA7-42BF-9BBB-B05494B7222E}"/>
                </a:ext>
              </a:extLst>
            </p:cNvPr>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01166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theme" Target="../theme/theme5.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45993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55" algn="ctr" rtl="0" fontAlgn="base">
        <a:spcBef>
          <a:spcPct val="0"/>
        </a:spcBef>
        <a:spcAft>
          <a:spcPct val="0"/>
        </a:spcAft>
        <a:defRPr sz="5867">
          <a:solidFill>
            <a:schemeClr val="tx1"/>
          </a:solidFill>
          <a:latin typeface="Myriad Web Pro" panose="020B0503030403020204" pitchFamily="34" charset="0"/>
        </a:defRPr>
      </a:lvl6pPr>
      <a:lvl7pPr marL="1219110" algn="ctr" rtl="0" fontAlgn="base">
        <a:spcBef>
          <a:spcPct val="0"/>
        </a:spcBef>
        <a:spcAft>
          <a:spcPct val="0"/>
        </a:spcAft>
        <a:defRPr sz="5867">
          <a:solidFill>
            <a:schemeClr val="tx1"/>
          </a:solidFill>
          <a:latin typeface="Myriad Web Pro" panose="020B0503030403020204" pitchFamily="34" charset="0"/>
        </a:defRPr>
      </a:lvl7pPr>
      <a:lvl8pPr marL="1828664" algn="ctr" rtl="0" fontAlgn="base">
        <a:spcBef>
          <a:spcPct val="0"/>
        </a:spcBef>
        <a:spcAft>
          <a:spcPct val="0"/>
        </a:spcAft>
        <a:defRPr sz="5867">
          <a:solidFill>
            <a:schemeClr val="tx1"/>
          </a:solidFill>
          <a:latin typeface="Myriad Web Pro" panose="020B0503030403020204" pitchFamily="34" charset="0"/>
        </a:defRPr>
      </a:lvl8pPr>
      <a:lvl9pPr marL="2438218" algn="ctr" rtl="0" fontAlgn="base">
        <a:spcBef>
          <a:spcPct val="0"/>
        </a:spcBef>
        <a:spcAft>
          <a:spcPct val="0"/>
        </a:spcAft>
        <a:defRPr sz="5867">
          <a:solidFill>
            <a:schemeClr val="tx1"/>
          </a:solidFill>
          <a:latin typeface="Myriad Web Pro" panose="020B0503030403020204" pitchFamily="34" charset="0"/>
        </a:defRPr>
      </a:lvl9pPr>
    </p:titleStyle>
    <p:bodyStyle>
      <a:lvl1pPr marL="457167" indent="-457167"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26" indent="-380972"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887" indent="-304776"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40" indent="-304776"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2994" indent="-304776"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54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603CE-7758-8A0F-10D3-AB0E1005FB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C489AE-A9EC-767E-6208-9019AA56FC35}"/>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FD284-06FF-678A-DDEB-0B195756096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A5478AE-7968-0D4B-1A58-84B65660188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BFD703-6718-F2C4-0AF5-2FB56D22098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0DB9B-ED32-4237-9E80-190202891914}" type="slidenum">
              <a:rPr lang="en-US" smtClean="0"/>
              <a:t>‹#›</a:t>
            </a:fld>
            <a:endParaRPr lang="en-US"/>
          </a:p>
        </p:txBody>
      </p:sp>
    </p:spTree>
    <p:extLst>
      <p:ext uri="{BB962C8B-B14F-4D97-AF65-F5344CB8AC3E}">
        <p14:creationId xmlns:p14="http://schemas.microsoft.com/office/powerpoint/2010/main" val="13495720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85346209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3754236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4" r:id="rId3"/>
    <p:sldLayoutId id="2147483715" r:id="rId4"/>
    <p:sldLayoutId id="2147483717" r:id="rId5"/>
    <p:sldLayoutId id="2147483718" r:id="rId6"/>
    <p:sldLayoutId id="2147483767" r:id="rId7"/>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18721631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63498956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1603CE-7758-8A0F-10D3-AB0E1005FB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C489AE-A9EC-767E-6208-9019AA56FC35}"/>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FD284-06FF-678A-DDEB-0B195756096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A5478AE-7968-0D4B-1A58-84B65660188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BFD703-6718-F2C4-0AF5-2FB56D22098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0DB9B-ED32-4237-9E80-190202891914}" type="slidenum">
              <a:rPr lang="en-US" smtClean="0"/>
              <a:t>‹#›</a:t>
            </a:fld>
            <a:endParaRPr lang="en-US"/>
          </a:p>
        </p:txBody>
      </p:sp>
    </p:spTree>
    <p:extLst>
      <p:ext uri="{BB962C8B-B14F-4D97-AF65-F5344CB8AC3E}">
        <p14:creationId xmlns:p14="http://schemas.microsoft.com/office/powerpoint/2010/main" val="14646097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333">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9271388" y="6356350"/>
            <a:ext cx="2743200" cy="366183"/>
          </a:xfrm>
          <a:prstGeom prst="rect">
            <a:avLst/>
          </a:prstGeom>
        </p:spPr>
        <p:txBody>
          <a:bodyPr vert="horz" lIns="91440" tIns="45720" rIns="91440" bIns="45720" rtlCol="0" anchor="ctr"/>
          <a:lstStyle>
            <a:lvl1pPr algn="r">
              <a:defRPr sz="1333">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78528718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4" r:id="rId5"/>
    <p:sldLayoutId id="2147483765" r:id="rId6"/>
    <p:sldLayoutId id="2147483766" r:id="rId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8" Type="http://schemas.openxmlformats.org/officeDocument/2006/relationships/hyperlink" Target="https://www.cdc.gov/nndss/technical-resource-center/index.html" TargetMode="External"/><Relationship Id="rId13" Type="http://schemas.openxmlformats.org/officeDocument/2006/relationships/image" Target="../media/image26.svg"/><Relationship Id="rId3" Type="http://schemas.openxmlformats.org/officeDocument/2006/relationships/image" Target="../media/image19.png"/><Relationship Id="rId7" Type="http://schemas.openxmlformats.org/officeDocument/2006/relationships/image" Target="../media/image22.svg"/><Relationship Id="rId12"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5.xml"/><Relationship Id="rId6" Type="http://schemas.openxmlformats.org/officeDocument/2006/relationships/image" Target="../media/image21.png"/><Relationship Id="rId11" Type="http://schemas.openxmlformats.org/officeDocument/2006/relationships/hyperlink" Target="mailto:edx@cdc.gov" TargetMode="External"/><Relationship Id="rId5" Type="http://schemas.openxmlformats.org/officeDocument/2006/relationships/hyperlink" Target="https://www.cdc.gov/nndss/technical-resource-center/news.html" TargetMode="External"/><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 Id="rId14" Type="http://schemas.openxmlformats.org/officeDocument/2006/relationships/hyperlink" Target="https://www.cdc.gov/nndss/case-surveillance-modernization/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hyperlink" Target="https://ndc.services.cdc.gov/implementation-guid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C183D7F6-B498-43B3-948B-1728B52AA6E4}">
                <adec:decorative xmlns:adec="http://schemas.microsoft.com/office/drawing/2017/decorative" val="1"/>
              </a:ext>
            </a:extLst>
          </p:cNvPr>
          <p:cNvSpPr>
            <a:spLocks noGrp="1"/>
          </p:cNvSpPr>
          <p:nvPr>
            <p:ph type="title"/>
          </p:nvPr>
        </p:nvSpPr>
        <p:spPr>
          <a:xfrm>
            <a:off x="609600" y="2023741"/>
            <a:ext cx="10972800" cy="1169363"/>
          </a:xfrm>
        </p:spPr>
        <p:txBody>
          <a:bodyPr lIns="121920" tIns="60960" rIns="121920" bIns="60960" anchor="ctr"/>
          <a:lstStyle/>
          <a:p>
            <a:pPr>
              <a:lnSpc>
                <a:spcPct val="164835"/>
              </a:lnSpc>
            </a:pPr>
            <a:r>
              <a:rPr lang="en-US" altLang="en-US"/>
              <a:t>NNDSS eSHARE August 2025 Webinar</a:t>
            </a:r>
            <a:endParaRPr lang="en-US"/>
          </a:p>
        </p:txBody>
      </p:sp>
      <p:sp>
        <p:nvSpPr>
          <p:cNvPr id="7" name="Text Placeholder 6">
            <a:extLst>
              <a:ext uri="{FF2B5EF4-FFF2-40B4-BE49-F238E27FC236}">
                <a16:creationId xmlns:a16="http://schemas.microsoft.com/office/drawing/2014/main" id="{CF2A097E-3484-325A-AFA6-F80D6D1C0BAE}"/>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a:t>Centers for Disease Control and Prevention</a:t>
            </a:r>
          </a:p>
        </p:txBody>
      </p:sp>
      <p:pic>
        <p:nvPicPr>
          <p:cNvPr id="7172"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3"/>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3">
            <a:extLst>
              <a:ext uri="{FF2B5EF4-FFF2-40B4-BE49-F238E27FC236}">
                <a16:creationId xmlns:a16="http://schemas.microsoft.com/office/drawing/2014/main" id="{70054E27-8200-B7C0-58E6-D47562818822}"/>
              </a:ext>
              <a:ext uri="{C183D7F6-B498-43B3-948B-1728B52AA6E4}">
                <adec:decorative xmlns:adec="http://schemas.microsoft.com/office/drawing/2017/decorative" val="1"/>
              </a:ext>
            </a:extLst>
          </p:cNvPr>
          <p:cNvSpPr txBox="1">
            <a:spLocks/>
          </p:cNvSpPr>
          <p:nvPr/>
        </p:nvSpPr>
        <p:spPr bwMode="auto">
          <a:xfrm>
            <a:off x="457200" y="525558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rgbClr val="0039A6"/>
                </a:solidFill>
                <a:effectLst/>
                <a:latin typeface="Calibri" pitchFamily="34" charset="0"/>
                <a:ea typeface="+mn-ea"/>
                <a:cs typeface="+mn-cs"/>
              </a:defRPr>
            </a:lvl1pPr>
            <a:lvl2pPr marL="457189"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378"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566"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754"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5943"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121911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667" b="1" i="0" u="none" strike="noStrike" kern="1200" cap="none" spc="0" normalizeH="0" baseline="0" noProof="0">
                <a:ln>
                  <a:noFill/>
                </a:ln>
                <a:solidFill>
                  <a:srgbClr val="0057B7"/>
                </a:solidFill>
                <a:effectLst/>
                <a:uLnTx/>
                <a:uFillTx/>
                <a:latin typeface="Calibri" pitchFamily="34" charset="0"/>
                <a:ea typeface="+mn-ea"/>
                <a:cs typeface="+mn-cs"/>
              </a:rPr>
              <a:t>August 19, 2025 </a:t>
            </a:r>
          </a:p>
        </p:txBody>
      </p:sp>
      <p:sp>
        <p:nvSpPr>
          <p:cNvPr id="9" name="Text Placeholder 5">
            <a:extLst>
              <a:ext uri="{FF2B5EF4-FFF2-40B4-BE49-F238E27FC236}">
                <a16:creationId xmlns:a16="http://schemas.microsoft.com/office/drawing/2014/main" id="{D5AABAAD-279F-7246-1C0C-59E370BC49EB}"/>
              </a:ext>
              <a:ext uri="{C183D7F6-B498-43B3-948B-1728B52AA6E4}">
                <adec:decorative xmlns:adec="http://schemas.microsoft.com/office/drawing/2017/decorative" val="1"/>
              </a:ext>
            </a:extLst>
          </p:cNvPr>
          <p:cNvSpPr txBox="1">
            <a:spLocks/>
          </p:cNvSpPr>
          <p:nvPr/>
        </p:nvSpPr>
        <p:spPr>
          <a:xfrm>
            <a:off x="315421" y="4302445"/>
            <a:ext cx="8676179" cy="953135"/>
          </a:xfrm>
          <a:prstGeom prst="rect">
            <a:avLst/>
          </a:prstGeom>
        </p:spPr>
        <p:txBody>
          <a:bodyPr vert="horz" lIns="162560" tIns="81280" rIns="162560" bIns="8128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ctr" defTabSz="609491" rtl="0" eaLnBrk="1" fontAlgn="base" latinLnBrk="0" hangingPunct="1">
              <a:lnSpc>
                <a:spcPct val="100000"/>
              </a:lnSpc>
              <a:spcBef>
                <a:spcPct val="20000"/>
              </a:spcBef>
              <a:spcAft>
                <a:spcPct val="0"/>
              </a:spcAft>
              <a:buClrTx/>
              <a:buSzTx/>
              <a:buFont typeface="Arial"/>
              <a:buNone/>
              <a:tabLst/>
              <a:defRPr/>
            </a:pPr>
            <a:endParaRPr kumimoji="0" lang="en-US" sz="2669" b="1" i="0" u="none" strike="noStrike" kern="1200" cap="none" spc="0" normalizeH="0" baseline="0" noProof="0">
              <a:ln>
                <a:noFill/>
              </a:ln>
              <a:solidFill>
                <a:srgbClr val="0057B7"/>
              </a:solidFill>
              <a:effectLst/>
              <a:uLnTx/>
              <a:uFillTx/>
              <a:latin typeface="Calibri" panose="020F0502020204030204" pitchFamily="34" charset="0"/>
              <a:ea typeface="+mj-ea"/>
              <a:cs typeface="Calibri" panose="020F0502020204030204" pitchFamily="34" charset="0"/>
            </a:endParaRPr>
          </a:p>
          <a:p>
            <a:pPr marL="0" marR="0" lvl="0" indent="0" algn="ctr" defTabSz="609491" rtl="0" eaLnBrk="1" fontAlgn="base" latinLnBrk="0" hangingPunct="1">
              <a:lnSpc>
                <a:spcPct val="100000"/>
              </a:lnSpc>
              <a:spcBef>
                <a:spcPct val="20000"/>
              </a:spcBef>
              <a:spcAft>
                <a:spcPct val="0"/>
              </a:spcAft>
              <a:buClrTx/>
              <a:buSzTx/>
              <a:buFont typeface="Arial"/>
              <a:buNone/>
              <a:tabLst/>
              <a:defRPr/>
            </a:pPr>
            <a:r>
              <a:rPr kumimoji="0" lang="en-US" sz="2669" b="1" i="0" u="none" strike="noStrike" kern="1200" cap="none" spc="0" normalizeH="0" baseline="0" noProof="0">
                <a:ln>
                  <a:noFill/>
                </a:ln>
                <a:solidFill>
                  <a:srgbClr val="0057B7"/>
                </a:solidFill>
                <a:effectLst/>
                <a:uLnTx/>
                <a:uFillTx/>
                <a:latin typeface="Calibri" panose="020F0502020204030204" pitchFamily="34" charset="0"/>
                <a:ea typeface="+mj-ea"/>
                <a:cs typeface="Calibri" panose="020F0502020204030204" pitchFamily="34" charset="0"/>
              </a:rPr>
              <a:t>Office of Public Health Data, Surveillance, and Technology</a:t>
            </a:r>
          </a:p>
        </p:txBody>
      </p:sp>
    </p:spTree>
    <p:extLst>
      <p:ext uri="{BB962C8B-B14F-4D97-AF65-F5344CB8AC3E}">
        <p14:creationId xmlns:p14="http://schemas.microsoft.com/office/powerpoint/2010/main" val="1875800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C8E7B0-425C-19AB-5CB5-48AFC94338A6}"/>
              </a:ext>
            </a:extLst>
          </p:cNvPr>
          <p:cNvSpPr>
            <a:spLocks noGrp="1"/>
          </p:cNvSpPr>
          <p:nvPr>
            <p:ph type="title"/>
          </p:nvPr>
        </p:nvSpPr>
        <p:spPr>
          <a:xfrm>
            <a:off x="606965" y="264681"/>
            <a:ext cx="10972800" cy="1143000"/>
          </a:xfrm>
        </p:spPr>
        <p:txBody>
          <a:bodyPr lIns="91440" tIns="45720" rIns="91440" bIns="45720" anchor="b" anchorCtr="0"/>
          <a:lstStyle/>
          <a:p>
            <a:r>
              <a:rPr lang="en-US" sz="3700">
                <a:latin typeface="Calibri"/>
                <a:ea typeface="Calibri"/>
                <a:cs typeface="Calibri"/>
              </a:rPr>
              <a:t>What is Generic version 3 (GenV3)?</a:t>
            </a:r>
          </a:p>
        </p:txBody>
      </p:sp>
      <p:sp>
        <p:nvSpPr>
          <p:cNvPr id="2" name="Text Placeholder 1">
            <a:extLst>
              <a:ext uri="{FF2B5EF4-FFF2-40B4-BE49-F238E27FC236}">
                <a16:creationId xmlns:a16="http://schemas.microsoft.com/office/drawing/2014/main" id="{13CE92DD-E843-88DA-05C7-C0C3657E0436}"/>
              </a:ext>
            </a:extLst>
          </p:cNvPr>
          <p:cNvSpPr>
            <a:spLocks noGrp="1"/>
          </p:cNvSpPr>
          <p:nvPr>
            <p:ph type="body" sz="quarter" idx="10"/>
          </p:nvPr>
        </p:nvSpPr>
        <p:spPr>
          <a:xfrm>
            <a:off x="606965" y="1622504"/>
            <a:ext cx="7049408" cy="4611526"/>
          </a:xfrm>
        </p:spPr>
        <p:txBody>
          <a:bodyPr/>
          <a:lstStyle/>
          <a:p>
            <a:pPr marL="304165" lvl="0" indent="-304165"/>
            <a:r>
              <a:rPr lang="en-US" sz="2400" b="0">
                <a:latin typeface="Calibri"/>
                <a:ea typeface="Calibri"/>
                <a:cs typeface="Calibri"/>
              </a:rPr>
              <a:t>An update to GenV2</a:t>
            </a:r>
          </a:p>
          <a:p>
            <a:pPr marL="304165" lvl="0" indent="-304165"/>
            <a:r>
              <a:rPr lang="en-US" sz="2400" b="0">
                <a:latin typeface="Calibri"/>
                <a:ea typeface="Calibri"/>
                <a:cs typeface="Calibri"/>
              </a:rPr>
              <a:t>A condition-agnostic list of core data elements for case data</a:t>
            </a:r>
          </a:p>
          <a:p>
            <a:pPr marL="304165" indent="-304165"/>
            <a:r>
              <a:rPr lang="en-US" sz="2400" b="0">
                <a:latin typeface="Calibri"/>
                <a:ea typeface="Calibri"/>
                <a:cs typeface="Calibri"/>
              </a:rPr>
              <a:t>Adopts CDC/CSTE Data Standardization Workgroup (DSWG)-recommended data elements and national standards</a:t>
            </a:r>
            <a:endParaRPr lang="en-US" sz="2400" b="0">
              <a:ea typeface="Calibri" panose="020F0502020204030204" pitchFamily="34" charset="0"/>
              <a:cs typeface="Calibri" panose="020F0502020204030204" pitchFamily="34" charset="0"/>
            </a:endParaRPr>
          </a:p>
          <a:p>
            <a:pPr marL="304165" lvl="0" indent="-304165"/>
            <a:r>
              <a:rPr lang="en-US" sz="2400">
                <a:latin typeface="Calibri"/>
                <a:ea typeface="Calibri"/>
                <a:cs typeface="Calibri"/>
              </a:rPr>
              <a:t>Will use GenV2 as a base and includes the following changes:</a:t>
            </a:r>
          </a:p>
          <a:p>
            <a:pPr marL="608965" lvl="1" indent="-226060"/>
            <a:r>
              <a:rPr lang="en-US" sz="2000">
                <a:latin typeface="Calibri"/>
                <a:ea typeface="Calibri"/>
                <a:cs typeface="Calibri"/>
              </a:rPr>
              <a:t>Adds: MDN and new core data elements</a:t>
            </a:r>
          </a:p>
          <a:p>
            <a:pPr marL="608965" lvl="1" indent="-226060"/>
            <a:r>
              <a:rPr lang="en-US" sz="2000">
                <a:latin typeface="Calibri"/>
                <a:ea typeface="Calibri"/>
                <a:cs typeface="Calibri"/>
              </a:rPr>
              <a:t>Removes: Rarely used or unclear GenV2 data elements</a:t>
            </a:r>
          </a:p>
          <a:p>
            <a:pPr marL="304165" indent="-304165"/>
            <a:endParaRPr lang="en-US" sz="2000">
              <a:ea typeface="Calibri" panose="020F0502020204030204" pitchFamily="34" charset="0"/>
              <a:cs typeface="Calibri" panose="020F0502020204030204" pitchFamily="34" charset="0"/>
            </a:endParaRPr>
          </a:p>
        </p:txBody>
      </p:sp>
      <p:grpSp>
        <p:nvGrpSpPr>
          <p:cNvPr id="27" name="Group 26" descr="Diagram depicting 27 New MDN data elements, 12 new DSWG core data elements, and 67 data elements from generic v2 content  all combining into 81 data elements in draft generic v3 and 25 data elements from generic v2 being retired&#10;">
            <a:extLst>
              <a:ext uri="{FF2B5EF4-FFF2-40B4-BE49-F238E27FC236}">
                <a16:creationId xmlns:a16="http://schemas.microsoft.com/office/drawing/2014/main" id="{D52A64BC-3A9D-DD07-9639-388772D58705}"/>
              </a:ext>
            </a:extLst>
          </p:cNvPr>
          <p:cNvGrpSpPr/>
          <p:nvPr/>
        </p:nvGrpSpPr>
        <p:grpSpPr>
          <a:xfrm>
            <a:off x="7659008" y="2487199"/>
            <a:ext cx="4169825" cy="2591824"/>
            <a:chOff x="7659008" y="2487199"/>
            <a:chExt cx="4169825" cy="2591824"/>
          </a:xfrm>
        </p:grpSpPr>
        <p:sp>
          <p:nvSpPr>
            <p:cNvPr id="4" name="Text Box 1">
              <a:extLst>
                <a:ext uri="{FF2B5EF4-FFF2-40B4-BE49-F238E27FC236}">
                  <a16:creationId xmlns:a16="http://schemas.microsoft.com/office/drawing/2014/main" id="{2B8877F7-BC50-10FE-11DF-BA6BFC041A29}"/>
                </a:ext>
              </a:extLst>
            </p:cNvPr>
            <p:cNvSpPr>
              <a:spLocks noChangeArrowheads="1"/>
            </p:cNvSpPr>
            <p:nvPr/>
          </p:nvSpPr>
          <p:spPr bwMode="auto">
            <a:xfrm>
              <a:off x="7659008" y="4401161"/>
              <a:ext cx="1679575" cy="542925"/>
            </a:xfrm>
            <a:prstGeom prst="roundRect">
              <a:avLst>
                <a:gd name="adj" fmla="val 16667"/>
              </a:avLst>
            </a:prstGeom>
            <a:solidFill>
              <a:srgbClr val="8DD873"/>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ptos" panose="020B0004020202020204" pitchFamily="34" charset="0"/>
                  <a:ea typeface="Aptos" panose="020B0004020202020204" pitchFamily="34" charset="0"/>
                  <a:cs typeface="Times New Roman" panose="02020603050405020304" pitchFamily="18" charset="0"/>
                </a:rPr>
                <a:t>Generic v2 content  (67 data elements)</a:t>
              </a:r>
              <a:endParaRPr kumimoji="0" lang="en-US" altLang="en-US" sz="1800" b="0" i="0" u="none" strike="noStrike" cap="none" normalizeH="0" baseline="0">
                <a:ln>
                  <a:noFill/>
                </a:ln>
                <a:solidFill>
                  <a:srgbClr val="000000"/>
                </a:solidFill>
                <a:effectLst/>
                <a:latin typeface="Arial" panose="020B0604020202020204" pitchFamily="34" charset="0"/>
              </a:endParaRPr>
            </a:p>
          </p:txBody>
        </p:sp>
        <p:sp>
          <p:nvSpPr>
            <p:cNvPr id="6" name="Text Box 2">
              <a:extLst>
                <a:ext uri="{FF2B5EF4-FFF2-40B4-BE49-F238E27FC236}">
                  <a16:creationId xmlns:a16="http://schemas.microsoft.com/office/drawing/2014/main" id="{CDD5B941-267A-26BE-EBD3-7828E3BD08B4}"/>
                </a:ext>
              </a:extLst>
            </p:cNvPr>
            <p:cNvSpPr>
              <a:spLocks noChangeArrowheads="1"/>
            </p:cNvSpPr>
            <p:nvPr/>
          </p:nvSpPr>
          <p:spPr bwMode="auto">
            <a:xfrm>
              <a:off x="7678058" y="2487199"/>
              <a:ext cx="1682750" cy="565150"/>
            </a:xfrm>
            <a:prstGeom prst="roundRect">
              <a:avLst>
                <a:gd name="adj" fmla="val 16667"/>
              </a:avLst>
            </a:prstGeom>
            <a:solidFill>
              <a:srgbClr val="D9F2D0"/>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ptos" panose="020B0004020202020204" pitchFamily="34" charset="0"/>
                  <a:ea typeface="Aptos" panose="020B0004020202020204" pitchFamily="34" charset="0"/>
                  <a:cs typeface="Times New Roman" panose="02020603050405020304" pitchFamily="18" charset="0"/>
                </a:rPr>
                <a:t>New MDN content*</a:t>
              </a:r>
              <a:endParaRPr lang="en-US" altLang="en-US" sz="120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ptos" panose="020B0004020202020204" pitchFamily="34" charset="0"/>
                  <a:ea typeface="Aptos" panose="020B0004020202020204" pitchFamily="34" charset="0"/>
                  <a:cs typeface="Times New Roman" panose="02020603050405020304" pitchFamily="18" charset="0"/>
                </a:rPr>
                <a:t> (27 data elements)</a:t>
              </a:r>
              <a:endParaRPr kumimoji="0" lang="en-US" altLang="en-US" sz="1800" b="0" i="0" u="none" strike="noStrike" cap="none" normalizeH="0" baseline="0">
                <a:ln>
                  <a:noFill/>
                </a:ln>
                <a:solidFill>
                  <a:srgbClr val="000000"/>
                </a:solidFill>
                <a:effectLst/>
                <a:latin typeface="Arial" panose="020B0604020202020204" pitchFamily="34" charset="0"/>
              </a:endParaRPr>
            </a:p>
          </p:txBody>
        </p:sp>
        <p:sp>
          <p:nvSpPr>
            <p:cNvPr id="7" name="Text Box 3">
              <a:extLst>
                <a:ext uri="{FF2B5EF4-FFF2-40B4-BE49-F238E27FC236}">
                  <a16:creationId xmlns:a16="http://schemas.microsoft.com/office/drawing/2014/main" id="{275A9634-F217-40D6-32F4-5BD8F64FACB2}"/>
                </a:ext>
              </a:extLst>
            </p:cNvPr>
            <p:cNvSpPr>
              <a:spLocks noChangeArrowheads="1"/>
            </p:cNvSpPr>
            <p:nvPr/>
          </p:nvSpPr>
          <p:spPr bwMode="auto">
            <a:xfrm>
              <a:off x="7678058" y="3202880"/>
              <a:ext cx="1679575" cy="1047750"/>
            </a:xfrm>
            <a:prstGeom prst="roundRect">
              <a:avLst>
                <a:gd name="adj" fmla="val 16667"/>
              </a:avLst>
            </a:prstGeom>
            <a:solidFill>
              <a:srgbClr val="B3E5A1"/>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ptos" panose="020B0004020202020204" pitchFamily="34" charset="0"/>
                  <a:ea typeface="Aptos" panose="020B0004020202020204" pitchFamily="34" charset="0"/>
                  <a:cs typeface="Times New Roman" panose="02020603050405020304" pitchFamily="18" charset="0"/>
                </a:rPr>
                <a:t>New DSWG-recommended core content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a:solidFill>
                    <a:srgbClr val="000000"/>
                  </a:solidFill>
                  <a:latin typeface="Aptos" panose="020B0004020202020204" pitchFamily="34" charset="0"/>
                  <a:ea typeface="Aptos" panose="020B0004020202020204" pitchFamily="34" charset="0"/>
                  <a:cs typeface="Times New Roman" panose="02020603050405020304" pitchFamily="18" charset="0"/>
                </a:rPr>
                <a:t>(</a:t>
              </a:r>
              <a:r>
                <a:rPr kumimoji="0" lang="en-US" altLang="en-US" sz="1200" b="0" i="0" u="none" strike="noStrike" cap="none" normalizeH="0" baseline="0">
                  <a:ln>
                    <a:noFill/>
                  </a:ln>
                  <a:solidFill>
                    <a:srgbClr val="000000"/>
                  </a:solidFill>
                  <a:effectLst/>
                  <a:latin typeface="Aptos" panose="020B0004020202020204" pitchFamily="34" charset="0"/>
                  <a:ea typeface="Aptos" panose="020B0004020202020204" pitchFamily="34" charset="0"/>
                  <a:cs typeface="Times New Roman" panose="02020603050405020304" pitchFamily="18" charset="0"/>
                </a:rPr>
                <a:t>12 data elements)</a:t>
              </a:r>
              <a:endParaRPr kumimoji="0" lang="en-US" altLang="en-US" sz="1800" b="0" i="0" u="none" strike="noStrike" cap="none" normalizeH="0" baseline="0">
                <a:ln>
                  <a:noFill/>
                </a:ln>
                <a:solidFill>
                  <a:srgbClr val="000000"/>
                </a:solidFill>
                <a:effectLst/>
                <a:latin typeface="Arial" panose="020B0604020202020204" pitchFamily="34" charset="0"/>
              </a:endParaRPr>
            </a:p>
          </p:txBody>
        </p:sp>
        <p:sp>
          <p:nvSpPr>
            <p:cNvPr id="8" name="Text Box 4">
              <a:extLst>
                <a:ext uri="{FF2B5EF4-FFF2-40B4-BE49-F238E27FC236}">
                  <a16:creationId xmlns:a16="http://schemas.microsoft.com/office/drawing/2014/main" id="{86C5DC30-6048-9F9D-2E8A-D96A670ADC5E}"/>
                </a:ext>
              </a:extLst>
            </p:cNvPr>
            <p:cNvSpPr>
              <a:spLocks noChangeArrowheads="1"/>
            </p:cNvSpPr>
            <p:nvPr/>
          </p:nvSpPr>
          <p:spPr bwMode="auto">
            <a:xfrm>
              <a:off x="10240282" y="2609816"/>
              <a:ext cx="1588551" cy="1318451"/>
            </a:xfrm>
            <a:prstGeom prst="roundRect">
              <a:avLst>
                <a:gd name="adj" fmla="val 16667"/>
              </a:avLst>
            </a:prstGeom>
            <a:solidFill>
              <a:srgbClr val="C1E4F5"/>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ptos" panose="020B0004020202020204" pitchFamily="34" charset="0"/>
                  <a:ea typeface="Aptos" panose="020B0004020202020204" pitchFamily="34" charset="0"/>
                  <a:cs typeface="Times New Roman" panose="02020603050405020304" pitchFamily="18" charset="0"/>
                </a:rPr>
                <a:t>Draft Generic v3</a:t>
              </a:r>
              <a:r>
                <a:rPr kumimoji="0" lang="en-US" altLang="en-US" sz="1200" b="0" i="0" u="none" strike="noStrike" cap="none" normalizeH="0" baseline="0">
                  <a:ln>
                    <a:noFill/>
                  </a:ln>
                  <a:solidFill>
                    <a:srgbClr val="000000"/>
                  </a:solidFill>
                  <a:effectLst/>
                  <a:latin typeface="Aptos" panose="020B0004020202020204" pitchFamily="34" charset="0"/>
                  <a:ea typeface="Aptos" panose="020B0004020202020204" pitchFamily="34" charset="0"/>
                  <a:cs typeface="Times New Roman" panose="02020603050405020304" pitchFamily="18" charset="0"/>
                </a:rPr>
                <a:t>*  content </a:t>
              </a:r>
              <a:endParaRPr lang="en-US" altLang="en-US" sz="120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ptos" panose="020B0004020202020204" pitchFamily="34" charset="0"/>
                  <a:ea typeface="Aptos" panose="020B0004020202020204" pitchFamily="34" charset="0"/>
                  <a:cs typeface="Times New Roman" panose="02020603050405020304" pitchFamily="18" charset="0"/>
                </a:rPr>
                <a:t>(81 data elements)</a:t>
              </a:r>
              <a:endParaRPr kumimoji="0" lang="en-US" altLang="en-US" sz="1800" b="0" i="0" u="none" strike="noStrike" cap="none" normalizeH="0" baseline="0">
                <a:ln>
                  <a:noFill/>
                </a:ln>
                <a:solidFill>
                  <a:srgbClr val="000000"/>
                </a:solidFill>
                <a:effectLst/>
                <a:latin typeface="Arial" panose="020B0604020202020204" pitchFamily="34" charset="0"/>
              </a:endParaRPr>
            </a:p>
          </p:txBody>
        </p:sp>
        <p:sp>
          <p:nvSpPr>
            <p:cNvPr id="12" name="Text Box 8">
              <a:extLst>
                <a:ext uri="{FF2B5EF4-FFF2-40B4-BE49-F238E27FC236}">
                  <a16:creationId xmlns:a16="http://schemas.microsoft.com/office/drawing/2014/main" id="{D7221FD1-AFCD-2675-99F2-16F1C21497C3}"/>
                </a:ext>
              </a:extLst>
            </p:cNvPr>
            <p:cNvSpPr>
              <a:spLocks noChangeArrowheads="1"/>
            </p:cNvSpPr>
            <p:nvPr/>
          </p:nvSpPr>
          <p:spPr bwMode="auto">
            <a:xfrm>
              <a:off x="10240283" y="4266223"/>
              <a:ext cx="1588550" cy="812800"/>
            </a:xfrm>
            <a:prstGeom prst="roundRect">
              <a:avLst>
                <a:gd name="adj" fmla="val 16667"/>
              </a:avLst>
            </a:prstGeom>
            <a:solidFill>
              <a:schemeClr val="bg2">
                <a:lumMod val="95000"/>
              </a:schemeClr>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ptos" panose="020B0004020202020204" pitchFamily="34" charset="0"/>
                  <a:ea typeface="Aptos" panose="020B0004020202020204" pitchFamily="34" charset="0"/>
                  <a:cs typeface="Times New Roman" panose="02020603050405020304" pitchFamily="18" charset="0"/>
                </a:rPr>
                <a:t>Retired generic v2 content  </a:t>
              </a:r>
              <a:endParaRPr lang="en-US" altLang="en-US" sz="120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a:solidFill>
                    <a:srgbClr val="000000"/>
                  </a:solidFill>
                  <a:latin typeface="Aptos" panose="020B0004020202020204" pitchFamily="34" charset="0"/>
                  <a:ea typeface="Aptos" panose="020B0004020202020204" pitchFamily="34" charset="0"/>
                  <a:cs typeface="Times New Roman" panose="02020603050405020304" pitchFamily="18" charset="0"/>
                </a:rPr>
                <a:t>(</a:t>
              </a:r>
              <a:r>
                <a:rPr kumimoji="0" lang="en-US" altLang="en-US" sz="1200" b="0" i="0" u="none" strike="noStrike" cap="none" normalizeH="0" baseline="0">
                  <a:ln>
                    <a:noFill/>
                  </a:ln>
                  <a:solidFill>
                    <a:srgbClr val="000000"/>
                  </a:solidFill>
                  <a:effectLst/>
                  <a:latin typeface="Aptos" panose="020B0004020202020204" pitchFamily="34" charset="0"/>
                  <a:ea typeface="Aptos" panose="020B0004020202020204" pitchFamily="34" charset="0"/>
                  <a:cs typeface="Times New Roman" panose="02020603050405020304" pitchFamily="18" charset="0"/>
                </a:rPr>
                <a:t>25  data elements)</a:t>
              </a:r>
              <a:endParaRPr kumimoji="0" lang="en-US" altLang="en-US" sz="1800" b="0" i="0" u="none" strike="noStrike" cap="none" normalizeH="0" baseline="0">
                <a:ln>
                  <a:noFill/>
                </a:ln>
                <a:solidFill>
                  <a:srgbClr val="000000"/>
                </a:solidFill>
                <a:effectLst/>
                <a:latin typeface="Arial" panose="020B0604020202020204" pitchFamily="34" charset="0"/>
              </a:endParaRPr>
            </a:p>
          </p:txBody>
        </p:sp>
        <p:cxnSp>
          <p:nvCxnSpPr>
            <p:cNvPr id="16" name="Straight Arrow Connector 15">
              <a:extLst>
                <a:ext uri="{FF2B5EF4-FFF2-40B4-BE49-F238E27FC236}">
                  <a16:creationId xmlns:a16="http://schemas.microsoft.com/office/drawing/2014/main" id="{FC3AAF0B-846B-57C8-21C0-2DE02534D097}"/>
                </a:ext>
              </a:extLst>
            </p:cNvPr>
            <p:cNvCxnSpPr>
              <a:cxnSpLocks/>
              <a:stCxn id="6" idx="3"/>
            </p:cNvCxnSpPr>
            <p:nvPr/>
          </p:nvCxnSpPr>
          <p:spPr>
            <a:xfrm>
              <a:off x="9360808" y="2769774"/>
              <a:ext cx="879475" cy="378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6EE021D-07A1-7A0C-DE59-F4FE4155B49C}"/>
                </a:ext>
              </a:extLst>
            </p:cNvPr>
            <p:cNvCxnSpPr>
              <a:cxnSpLocks/>
              <a:stCxn id="7" idx="3"/>
              <a:endCxn id="8" idx="1"/>
            </p:cNvCxnSpPr>
            <p:nvPr/>
          </p:nvCxnSpPr>
          <p:spPr>
            <a:xfrm flipV="1">
              <a:off x="9357633" y="3269042"/>
              <a:ext cx="882649" cy="457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D356D85-9224-405A-6AC2-3BA96F5AFA2D}"/>
                </a:ext>
              </a:extLst>
            </p:cNvPr>
            <p:cNvCxnSpPr>
              <a:cxnSpLocks/>
              <a:stCxn id="4" idx="3"/>
            </p:cNvCxnSpPr>
            <p:nvPr/>
          </p:nvCxnSpPr>
          <p:spPr>
            <a:xfrm flipV="1">
              <a:off x="9338583" y="3390305"/>
              <a:ext cx="901700" cy="1282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1BB7704-908A-3C55-3E68-F448B0B0F326}"/>
                </a:ext>
              </a:extLst>
            </p:cNvPr>
            <p:cNvCxnSpPr>
              <a:cxnSpLocks/>
              <a:stCxn id="4" idx="3"/>
              <a:endCxn id="12" idx="1"/>
            </p:cNvCxnSpPr>
            <p:nvPr/>
          </p:nvCxnSpPr>
          <p:spPr>
            <a:xfrm flipV="1">
              <a:off x="9338583" y="4672623"/>
              <a:ext cx="9017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5B275657-01F8-AE32-2B0F-2908228890B1}"/>
              </a:ext>
            </a:extLst>
          </p:cNvPr>
          <p:cNvSpPr txBox="1"/>
          <p:nvPr/>
        </p:nvSpPr>
        <p:spPr>
          <a:xfrm>
            <a:off x="4904187" y="6438896"/>
            <a:ext cx="7386830" cy="276999"/>
          </a:xfrm>
          <a:prstGeom prst="rect">
            <a:avLst/>
          </a:prstGeom>
          <a:noFill/>
        </p:spPr>
        <p:txBody>
          <a:bodyPr wrap="none" rtlCol="0">
            <a:spAutoFit/>
          </a:bodyPr>
          <a:lstStyle/>
          <a:p>
            <a:r>
              <a:rPr lang="en-US" sz="1200">
                <a:solidFill>
                  <a:srgbClr val="000000"/>
                </a:solidFill>
                <a:latin typeface="Calibri" panose="020F0502020204030204" pitchFamily="34" charset="0"/>
              </a:rPr>
              <a:t>*</a:t>
            </a:r>
            <a:r>
              <a:rPr lang="en-US" sz="1200">
                <a:solidFill>
                  <a:srgbClr val="000000"/>
                </a:solidFill>
              </a:rPr>
              <a:t>Generic v2 data elements used in Generic v3 and MDN Data elements reflect latest DSWG standards, as applicable</a:t>
            </a:r>
            <a:endParaRPr lang="en-US" sz="1200">
              <a:solidFill>
                <a:srgbClr val="000000"/>
              </a:solidFill>
              <a:latin typeface="Calibri" panose="020F0502020204030204" pitchFamily="34" charset="0"/>
            </a:endParaRPr>
          </a:p>
        </p:txBody>
      </p:sp>
      <p:sp>
        <p:nvSpPr>
          <p:cNvPr id="5" name="Slide Number Placeholder 10">
            <a:extLst>
              <a:ext uri="{FF2B5EF4-FFF2-40B4-BE49-F238E27FC236}">
                <a16:creationId xmlns:a16="http://schemas.microsoft.com/office/drawing/2014/main" id="{F68803AF-CE98-83A7-9598-2BD9E3B7BD45}"/>
              </a:ext>
              <a:ext uri="{C183D7F6-B498-43B3-948B-1728B52AA6E4}">
                <adec:decorative xmlns:adec="http://schemas.microsoft.com/office/drawing/2017/decorative" val="1"/>
              </a:ext>
            </a:extLst>
          </p:cNvPr>
          <p:cNvSpPr txBox="1">
            <a:spLocks/>
          </p:cNvSpPr>
          <p:nvPr/>
        </p:nvSpPr>
        <p:spPr>
          <a:xfrm>
            <a:off x="11332128" y="6180697"/>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10</a:t>
            </a:fld>
            <a:endParaRPr lang="en-US"/>
          </a:p>
        </p:txBody>
      </p:sp>
    </p:spTree>
    <p:extLst>
      <p:ext uri="{BB962C8B-B14F-4D97-AF65-F5344CB8AC3E}">
        <p14:creationId xmlns:p14="http://schemas.microsoft.com/office/powerpoint/2010/main" val="3480516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228E7-B1AA-C101-F9CB-E7709E465A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79754C-6D66-817F-4169-86C6F81A4ADC}"/>
              </a:ext>
            </a:extLst>
          </p:cNvPr>
          <p:cNvSpPr>
            <a:spLocks noGrp="1"/>
          </p:cNvSpPr>
          <p:nvPr>
            <p:ph type="title"/>
          </p:nvPr>
        </p:nvSpPr>
        <p:spPr/>
        <p:txBody>
          <a:bodyPr lIns="91440" tIns="45720" rIns="91440" bIns="45720" anchor="b" anchorCtr="0"/>
          <a:lstStyle/>
          <a:p>
            <a:r>
              <a:rPr lang="en-US" sz="3700">
                <a:latin typeface="Calibri"/>
                <a:ea typeface="Calibri"/>
                <a:cs typeface="Calibri"/>
              </a:rPr>
              <a:t>What is the status of GenV3?</a:t>
            </a:r>
            <a:endParaRPr lang="en-US" sz="3700">
              <a:ea typeface="Calibri"/>
              <a:cs typeface="Calibri"/>
            </a:endParaRPr>
          </a:p>
        </p:txBody>
      </p:sp>
      <p:sp>
        <p:nvSpPr>
          <p:cNvPr id="2" name="Text Placeholder 1">
            <a:extLst>
              <a:ext uri="{FF2B5EF4-FFF2-40B4-BE49-F238E27FC236}">
                <a16:creationId xmlns:a16="http://schemas.microsoft.com/office/drawing/2014/main" id="{4DC3F7F9-85D4-1066-F485-2BE39901A1AF}"/>
              </a:ext>
            </a:extLst>
          </p:cNvPr>
          <p:cNvSpPr>
            <a:spLocks noGrp="1"/>
          </p:cNvSpPr>
          <p:nvPr>
            <p:ph type="body" sz="quarter" idx="10"/>
          </p:nvPr>
        </p:nvSpPr>
        <p:spPr>
          <a:xfrm>
            <a:off x="609600" y="1835573"/>
            <a:ext cx="10046208" cy="4176467"/>
          </a:xfrm>
        </p:spPr>
        <p:txBody>
          <a:bodyPr/>
          <a:lstStyle/>
          <a:p>
            <a:pPr marL="304165" lvl="0" indent="-304165"/>
            <a:r>
              <a:rPr lang="en-US" sz="2800" b="0" dirty="0">
                <a:latin typeface="Calibri"/>
                <a:ea typeface="Calibri"/>
                <a:cs typeface="Calibri"/>
              </a:rPr>
              <a:t>In development</a:t>
            </a:r>
          </a:p>
          <a:p>
            <a:pPr marL="0" lvl="0" indent="0">
              <a:buNone/>
            </a:pPr>
            <a:endParaRPr lang="en-US" sz="2800" b="0" dirty="0">
              <a:ea typeface="Calibri" panose="020F0502020204030204" pitchFamily="34" charset="0"/>
              <a:cs typeface="Calibri" panose="020F0502020204030204" pitchFamily="34" charset="0"/>
            </a:endParaRPr>
          </a:p>
          <a:p>
            <a:pPr marL="304165" indent="-304165"/>
            <a:r>
              <a:rPr lang="en-US" sz="2800" b="0" dirty="0">
                <a:latin typeface="Calibri"/>
                <a:ea typeface="Calibri"/>
                <a:cs typeface="Calibri"/>
              </a:rPr>
              <a:t>Will be shared with CDC programs and jurisdictions for input and iteration</a:t>
            </a:r>
          </a:p>
          <a:p>
            <a:pPr marL="608944" lvl="1" indent="-304165"/>
            <a:r>
              <a:rPr lang="en-US" sz="2000" dirty="0">
                <a:latin typeface="Calibri"/>
                <a:ea typeface="Calibri"/>
                <a:cs typeface="Calibri"/>
              </a:rPr>
              <a:t>In addition to what has already been recommended by DSWG</a:t>
            </a:r>
            <a:endParaRPr lang="en-US" sz="2000" b="0" dirty="0">
              <a:ea typeface="Calibri" panose="020F0502020204030204" pitchFamily="34" charset="0"/>
              <a:cs typeface="Calibri" panose="020F0502020204030204" pitchFamily="34" charset="0"/>
            </a:endParaRPr>
          </a:p>
          <a:p>
            <a:pPr marL="304165" lvl="0" indent="-304165"/>
            <a:endParaRPr lang="en-US" sz="2800" b="0" dirty="0">
              <a:latin typeface="Calibri"/>
              <a:ea typeface="Calibri"/>
              <a:cs typeface="Calibri"/>
            </a:endParaRPr>
          </a:p>
          <a:p>
            <a:pPr marL="304165" lvl="0" indent="-304165"/>
            <a:r>
              <a:rPr lang="en-US" sz="2800" b="0" dirty="0">
                <a:latin typeface="Calibri"/>
                <a:ea typeface="Calibri"/>
                <a:cs typeface="Calibri"/>
              </a:rPr>
              <a:t>Timeline forthcoming very soon!</a:t>
            </a:r>
            <a:endParaRPr lang="en-US" sz="2800" dirty="0">
              <a:latin typeface="Calibri"/>
              <a:ea typeface="Calibri"/>
              <a:cs typeface="Calibri"/>
            </a:endParaRPr>
          </a:p>
          <a:p>
            <a:pPr marL="304165" indent="-304165"/>
            <a:endParaRPr lang="en-US" sz="2400" dirty="0">
              <a:ea typeface="Calibri" panose="020F0502020204030204" pitchFamily="34" charset="0"/>
              <a:cs typeface="Calibri" panose="020F0502020204030204" pitchFamily="34" charset="0"/>
            </a:endParaRPr>
          </a:p>
        </p:txBody>
      </p:sp>
      <p:sp>
        <p:nvSpPr>
          <p:cNvPr id="4" name="Slide Number Placeholder 10">
            <a:extLst>
              <a:ext uri="{FF2B5EF4-FFF2-40B4-BE49-F238E27FC236}">
                <a16:creationId xmlns:a16="http://schemas.microsoft.com/office/drawing/2014/main" id="{85AC06C8-2D1D-2E03-DFAA-60E9EEF5FC25}"/>
              </a:ext>
              <a:ext uri="{C183D7F6-B498-43B3-948B-1728B52AA6E4}">
                <adec:decorative xmlns:adec="http://schemas.microsoft.com/office/drawing/2017/decorative" val="1"/>
              </a:ext>
            </a:extLst>
          </p:cNvPr>
          <p:cNvSpPr txBox="1">
            <a:spLocks/>
          </p:cNvSpPr>
          <p:nvPr/>
        </p:nvSpPr>
        <p:spPr>
          <a:xfrm>
            <a:off x="11401424" y="6260793"/>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11</a:t>
            </a:fld>
            <a:endParaRPr lang="en-US"/>
          </a:p>
        </p:txBody>
      </p:sp>
    </p:spTree>
    <p:extLst>
      <p:ext uri="{BB962C8B-B14F-4D97-AF65-F5344CB8AC3E}">
        <p14:creationId xmlns:p14="http://schemas.microsoft.com/office/powerpoint/2010/main" val="1113675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E4249-F84A-2C89-4E7C-E56E66F7AC20}"/>
              </a:ext>
            </a:extLst>
          </p:cNvPr>
          <p:cNvSpPr>
            <a:spLocks noGrp="1"/>
          </p:cNvSpPr>
          <p:nvPr>
            <p:ph type="title"/>
          </p:nvPr>
        </p:nvSpPr>
        <p:spPr/>
        <p:txBody>
          <a:bodyPr/>
          <a:lstStyle/>
          <a:p>
            <a:r>
              <a:rPr lang="en-US"/>
              <a:t>Can you clarify what is meant by “core” data?</a:t>
            </a:r>
          </a:p>
        </p:txBody>
      </p:sp>
      <p:sp>
        <p:nvSpPr>
          <p:cNvPr id="2" name="Text Placeholder 1">
            <a:extLst>
              <a:ext uri="{FF2B5EF4-FFF2-40B4-BE49-F238E27FC236}">
                <a16:creationId xmlns:a16="http://schemas.microsoft.com/office/drawing/2014/main" id="{89CCC8E8-32BE-45F3-3700-0BE0C0BB78A2}"/>
              </a:ext>
            </a:extLst>
          </p:cNvPr>
          <p:cNvSpPr>
            <a:spLocks noGrp="1"/>
          </p:cNvSpPr>
          <p:nvPr>
            <p:ph type="body" sz="quarter" idx="10"/>
          </p:nvPr>
        </p:nvSpPr>
        <p:spPr>
          <a:xfrm>
            <a:off x="609600" y="1609942"/>
            <a:ext cx="10972800" cy="4176467"/>
          </a:xfrm>
        </p:spPr>
        <p:txBody>
          <a:bodyPr/>
          <a:lstStyle/>
          <a:p>
            <a:pPr marL="0" indent="0">
              <a:buNone/>
            </a:pPr>
            <a:r>
              <a:rPr lang="en-US" sz="2400" b="0" dirty="0">
                <a:latin typeface="Calibri"/>
                <a:ea typeface="Calibri"/>
                <a:cs typeface="Calibri"/>
              </a:rPr>
              <a:t>Core may be used in two contexts: at the data source level and the data element level</a:t>
            </a:r>
            <a:endParaRPr lang="en-US" dirty="0">
              <a:latin typeface="Calibri"/>
              <a:ea typeface="Calibri"/>
              <a:cs typeface="Calibri"/>
            </a:endParaRPr>
          </a:p>
          <a:p>
            <a:pPr marL="304165" indent="-304165"/>
            <a:r>
              <a:rPr lang="en-US" sz="2400" u="sng" dirty="0">
                <a:solidFill>
                  <a:srgbClr val="000000"/>
                </a:solidFill>
                <a:latin typeface="Calibri"/>
                <a:ea typeface="Calibri"/>
                <a:cs typeface="Calibri"/>
              </a:rPr>
              <a:t>Core data sources</a:t>
            </a:r>
            <a:r>
              <a:rPr lang="en-US" sz="2400" dirty="0">
                <a:solidFill>
                  <a:srgbClr val="000000"/>
                </a:solidFill>
                <a:latin typeface="Calibri"/>
                <a:ea typeface="Calibri"/>
                <a:cs typeface="Calibri"/>
              </a:rPr>
              <a:t>: </a:t>
            </a:r>
          </a:p>
          <a:p>
            <a:pPr marL="608330" lvl="1" indent="-304165"/>
            <a:r>
              <a:rPr lang="en-US" sz="2000" b="0" dirty="0">
                <a:solidFill>
                  <a:srgbClr val="000000"/>
                </a:solidFill>
                <a:latin typeface="Calibri"/>
                <a:ea typeface="Calibri"/>
                <a:cs typeface="Calibri"/>
              </a:rPr>
              <a:t>Essential, routinely collected datasets</a:t>
            </a:r>
          </a:p>
          <a:p>
            <a:pPr marL="608965" lvl="1" indent="-226060"/>
            <a:r>
              <a:rPr lang="en-US" sz="2000" dirty="0">
                <a:solidFill>
                  <a:srgbClr val="000000"/>
                </a:solidFill>
                <a:latin typeface="Calibri"/>
                <a:ea typeface="Calibri"/>
                <a:cs typeface="Calibri"/>
              </a:rPr>
              <a:t>Examples: Case surveillance, emergency department visits, and commercial laboratory data</a:t>
            </a:r>
            <a:endParaRPr lang="en-US" sz="2000" b="0" dirty="0">
              <a:solidFill>
                <a:srgbClr val="000000"/>
              </a:solidFill>
              <a:latin typeface="Calibri"/>
              <a:ea typeface="Calibri"/>
              <a:cs typeface="Calibri"/>
            </a:endParaRPr>
          </a:p>
          <a:p>
            <a:pPr marL="304165" indent="-304165"/>
            <a:r>
              <a:rPr lang="en-US" sz="2400" u="sng" dirty="0">
                <a:solidFill>
                  <a:srgbClr val="000000"/>
                </a:solidFill>
                <a:latin typeface="Calibri"/>
                <a:ea typeface="Calibri"/>
                <a:cs typeface="Calibri"/>
              </a:rPr>
              <a:t>Core data elements</a:t>
            </a:r>
            <a:r>
              <a:rPr lang="en-US" sz="2400" dirty="0">
                <a:solidFill>
                  <a:srgbClr val="000000"/>
                </a:solidFill>
                <a:latin typeface="Calibri"/>
                <a:ea typeface="Calibri"/>
                <a:cs typeface="Calibri"/>
              </a:rPr>
              <a:t>: </a:t>
            </a:r>
            <a:endParaRPr lang="en-US" sz="2400" b="0" dirty="0">
              <a:latin typeface="Calibri"/>
              <a:ea typeface="Calibri"/>
              <a:cs typeface="Calibri"/>
            </a:endParaRPr>
          </a:p>
          <a:p>
            <a:pPr marL="608965" lvl="1" indent="-226060"/>
            <a:r>
              <a:rPr lang="en-US" sz="2000" b="0" dirty="0">
                <a:latin typeface="Calibri"/>
                <a:ea typeface="Calibri"/>
                <a:cs typeface="Calibri"/>
              </a:rPr>
              <a:t>Apply to all diseases/conditions/events</a:t>
            </a:r>
          </a:p>
          <a:p>
            <a:pPr marL="608965" lvl="1" indent="-226060"/>
            <a:r>
              <a:rPr lang="en-US" sz="2000" b="0" dirty="0">
                <a:latin typeface="Calibri"/>
                <a:ea typeface="Calibri"/>
                <a:cs typeface="Calibri"/>
              </a:rPr>
              <a:t>Defined before data collection begins</a:t>
            </a:r>
          </a:p>
          <a:p>
            <a:pPr marL="608965" lvl="1" indent="-226060"/>
            <a:r>
              <a:rPr lang="en-US" sz="2000" b="0" dirty="0">
                <a:latin typeface="Calibri"/>
                <a:ea typeface="Calibri"/>
                <a:cs typeface="Calibri"/>
              </a:rPr>
              <a:t>Routinely transmitted either as part of ongoing, or emergency response case surveillance</a:t>
            </a:r>
          </a:p>
          <a:p>
            <a:pPr marL="608965" lvl="1" indent="-226060"/>
            <a:r>
              <a:rPr lang="en-US" sz="2000" dirty="0">
                <a:latin typeface="Calibri"/>
                <a:ea typeface="Calibri"/>
                <a:cs typeface="Calibri"/>
              </a:rPr>
              <a:t>Includes GenV2 and MDN elements </a:t>
            </a:r>
          </a:p>
          <a:p>
            <a:pPr marL="304165" indent="-304165"/>
            <a:endParaRPr lang="en-US" sz="2400" dirty="0">
              <a:solidFill>
                <a:srgbClr val="000000"/>
              </a:solidFill>
              <a:ea typeface="Calibri" panose="020F0502020204030204" pitchFamily="34" charset="0"/>
              <a:cs typeface="Calibri" panose="020F0502020204030204" pitchFamily="34" charset="0"/>
            </a:endParaRPr>
          </a:p>
          <a:p>
            <a:pPr marL="304165" indent="-304165"/>
            <a:endParaRPr lang="en-US" sz="2400" dirty="0">
              <a:ea typeface="Calibri" panose="020F0502020204030204" pitchFamily="34" charset="0"/>
              <a:cs typeface="Calibri" panose="020F0502020204030204" pitchFamily="34" charset="0"/>
            </a:endParaRPr>
          </a:p>
        </p:txBody>
      </p:sp>
      <p:sp>
        <p:nvSpPr>
          <p:cNvPr id="4" name="Slide Number Placeholder 10">
            <a:extLst>
              <a:ext uri="{FF2B5EF4-FFF2-40B4-BE49-F238E27FC236}">
                <a16:creationId xmlns:a16="http://schemas.microsoft.com/office/drawing/2014/main" id="{5F210C40-8773-3C4C-27B1-8D6EB5D741F2}"/>
              </a:ext>
              <a:ext uri="{C183D7F6-B498-43B3-948B-1728B52AA6E4}">
                <adec:decorative xmlns:adec="http://schemas.microsoft.com/office/drawing/2017/decorative" val="1"/>
              </a:ext>
            </a:extLst>
          </p:cNvPr>
          <p:cNvSpPr txBox="1">
            <a:spLocks/>
          </p:cNvSpPr>
          <p:nvPr/>
        </p:nvSpPr>
        <p:spPr>
          <a:xfrm>
            <a:off x="11401424" y="6260793"/>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12</a:t>
            </a:fld>
            <a:endParaRPr lang="en-US"/>
          </a:p>
        </p:txBody>
      </p:sp>
    </p:spTree>
    <p:extLst>
      <p:ext uri="{BB962C8B-B14F-4D97-AF65-F5344CB8AC3E}">
        <p14:creationId xmlns:p14="http://schemas.microsoft.com/office/powerpoint/2010/main" val="1818905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0AEE5-F07A-C5E2-4B12-1A2BC05660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802383-A7FB-AEB7-C025-AB88EE83660A}"/>
              </a:ext>
            </a:extLst>
          </p:cNvPr>
          <p:cNvSpPr>
            <a:spLocks noGrp="1"/>
          </p:cNvSpPr>
          <p:nvPr>
            <p:ph type="title"/>
          </p:nvPr>
        </p:nvSpPr>
        <p:spPr/>
        <p:txBody>
          <a:bodyPr lIns="91440" tIns="45720" rIns="91440" bIns="45720" anchor="b" anchorCtr="0"/>
          <a:lstStyle/>
          <a:p>
            <a:r>
              <a:rPr lang="en-US" sz="3730"/>
              <a:t>Three categories of case surveillance data elements are transmitted from jurisdictions to CDC</a:t>
            </a:r>
          </a:p>
        </p:txBody>
      </p:sp>
      <p:grpSp>
        <p:nvGrpSpPr>
          <p:cNvPr id="53" name="Group 52" descr="Three boxes, core data elements, program-specific data elements, and response-specific data elements. Within the core data elements box a sub-box of case notification minimal data necessary is nested">
            <a:extLst>
              <a:ext uri="{FF2B5EF4-FFF2-40B4-BE49-F238E27FC236}">
                <a16:creationId xmlns:a16="http://schemas.microsoft.com/office/drawing/2014/main" id="{2C47B5E8-B55F-9F0F-B379-8F29D822D804}"/>
              </a:ext>
            </a:extLst>
          </p:cNvPr>
          <p:cNvGrpSpPr/>
          <p:nvPr/>
        </p:nvGrpSpPr>
        <p:grpSpPr>
          <a:xfrm>
            <a:off x="1216676" y="2283257"/>
            <a:ext cx="9432751" cy="2673967"/>
            <a:chOff x="1198486" y="2419693"/>
            <a:chExt cx="9432751" cy="2673967"/>
          </a:xfrm>
        </p:grpSpPr>
        <p:grpSp>
          <p:nvGrpSpPr>
            <p:cNvPr id="54" name="Group 53" descr="Light blue box">
              <a:extLst>
                <a:ext uri="{FF2B5EF4-FFF2-40B4-BE49-F238E27FC236}">
                  <a16:creationId xmlns:a16="http://schemas.microsoft.com/office/drawing/2014/main" id="{2FC75C6E-45FC-BC65-2E51-6C8173CAF3A9}"/>
                </a:ext>
              </a:extLst>
            </p:cNvPr>
            <p:cNvGrpSpPr/>
            <p:nvPr/>
          </p:nvGrpSpPr>
          <p:grpSpPr>
            <a:xfrm>
              <a:off x="1198486" y="2419693"/>
              <a:ext cx="3799645" cy="2673966"/>
              <a:chOff x="3846535" y="1445583"/>
              <a:chExt cx="2391485" cy="2374433"/>
            </a:xfrm>
            <a:noFill/>
          </p:grpSpPr>
          <p:sp>
            <p:nvSpPr>
              <p:cNvPr id="64" name="Rectangle 63" descr="Dark blue rectangle background">
                <a:extLst>
                  <a:ext uri="{FF2B5EF4-FFF2-40B4-BE49-F238E27FC236}">
                    <a16:creationId xmlns:a16="http://schemas.microsoft.com/office/drawing/2014/main" id="{B0F4D59A-2028-6A63-DC83-DFC06BBA1EDD}"/>
                  </a:ext>
                </a:extLst>
              </p:cNvPr>
              <p:cNvSpPr/>
              <p:nvPr/>
            </p:nvSpPr>
            <p:spPr>
              <a:xfrm>
                <a:off x="3846535" y="1445583"/>
                <a:ext cx="2391485" cy="2374433"/>
              </a:xfrm>
              <a:prstGeom prst="rect">
                <a:avLst/>
              </a:prstGeom>
              <a:grp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65FA9"/>
                  </a:solidFill>
                  <a:effectLst/>
                  <a:uLnTx/>
                  <a:uFillTx/>
                  <a:latin typeface="Calibri"/>
                  <a:ea typeface="Calibri"/>
                  <a:cs typeface="Calibri"/>
                </a:endParaRPr>
              </a:p>
            </p:txBody>
          </p:sp>
          <p:sp>
            <p:nvSpPr>
              <p:cNvPr id="65" name="TextBox 64">
                <a:extLst>
                  <a:ext uri="{FF2B5EF4-FFF2-40B4-BE49-F238E27FC236}">
                    <a16:creationId xmlns:a16="http://schemas.microsoft.com/office/drawing/2014/main" id="{FA482D62-DAB4-E3E1-C351-448800931C50}"/>
                  </a:ext>
                </a:extLst>
              </p:cNvPr>
              <p:cNvSpPr txBox="1"/>
              <p:nvPr/>
            </p:nvSpPr>
            <p:spPr>
              <a:xfrm>
                <a:off x="3886407" y="1528219"/>
                <a:ext cx="2351612" cy="949945"/>
              </a:xfrm>
              <a:prstGeom prst="rect">
                <a:avLst/>
              </a:prstGeom>
              <a:grp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2000" b="1" i="0" u="none" strike="noStrike" kern="1200" cap="none" spc="0" normalizeH="0" baseline="0" noProof="0">
                    <a:ln>
                      <a:noFill/>
                    </a:ln>
                    <a:solidFill>
                      <a:srgbClr val="1E5AAA"/>
                    </a:solidFill>
                    <a:effectLst/>
                    <a:uLnTx/>
                    <a:uFillTx/>
                    <a:latin typeface="Calibri"/>
                    <a:ea typeface="Calibri"/>
                    <a:cs typeface="Calibri"/>
                  </a:rPr>
                  <a:t>Core Data Elements</a:t>
                </a:r>
                <a:br>
                  <a:rPr kumimoji="0" lang="en-US" sz="2000" b="1" i="0" u="none" strike="noStrike" kern="1200" cap="none" spc="0" normalizeH="0" baseline="0" noProof="0">
                    <a:ln>
                      <a:noFill/>
                    </a:ln>
                    <a:solidFill>
                      <a:srgbClr val="0F56DC"/>
                    </a:solidFill>
                    <a:effectLst/>
                    <a:uLnTx/>
                    <a:uFillTx/>
                    <a:latin typeface="Calibri"/>
                    <a:ea typeface="Calibri"/>
                    <a:cs typeface="Calibri"/>
                  </a:rPr>
                </a:br>
                <a:r>
                  <a:rPr kumimoji="0" lang="en-US" sz="1600" b="0" i="0" u="none" strike="noStrike" kern="1200" cap="none" spc="0" normalizeH="0" baseline="0" noProof="0">
                    <a:ln>
                      <a:noFill/>
                    </a:ln>
                    <a:solidFill>
                      <a:prstClr val="black"/>
                    </a:solidFill>
                    <a:effectLst/>
                    <a:uLnTx/>
                    <a:uFillTx/>
                    <a:latin typeface="Calibri"/>
                    <a:ea typeface="Calibri"/>
                    <a:cs typeface="Calibri"/>
                  </a:rPr>
                  <a:t>for all diseases/conditions/events, </a:t>
                </a:r>
                <a:br>
                  <a:rPr kumimoji="0" lang="en-US" sz="1600" b="0" i="0" u="none" strike="noStrike" kern="1200" cap="none" spc="0" normalizeH="0" baseline="0" noProof="0">
                    <a:ln>
                      <a:noFill/>
                    </a:ln>
                    <a:solidFill>
                      <a:prstClr val="black"/>
                    </a:solidFill>
                    <a:effectLst/>
                    <a:uLnTx/>
                    <a:uFillTx/>
                    <a:latin typeface="Calibri"/>
                    <a:ea typeface="Calibri"/>
                    <a:cs typeface="Calibri"/>
                  </a:rPr>
                </a:br>
                <a:r>
                  <a:rPr kumimoji="0" lang="en-US" sz="1600" b="0" i="0" u="none" strike="noStrike" kern="1200" cap="none" spc="0" normalizeH="0" baseline="0" noProof="0">
                    <a:ln>
                      <a:noFill/>
                    </a:ln>
                    <a:solidFill>
                      <a:prstClr val="black"/>
                    </a:solidFill>
                    <a:effectLst/>
                    <a:uLnTx/>
                    <a:uFillTx/>
                    <a:latin typeface="Calibri"/>
                    <a:ea typeface="Calibri"/>
                    <a:cs typeface="Calibri"/>
                  </a:rPr>
                  <a:t>pre-defined, routinely transmitted</a:t>
                </a:r>
              </a:p>
            </p:txBody>
          </p:sp>
        </p:grpSp>
        <p:grpSp>
          <p:nvGrpSpPr>
            <p:cNvPr id="55" name="Group 54" descr="Light blue box">
              <a:extLst>
                <a:ext uri="{FF2B5EF4-FFF2-40B4-BE49-F238E27FC236}">
                  <a16:creationId xmlns:a16="http://schemas.microsoft.com/office/drawing/2014/main" id="{91988C19-B6B3-F40A-56FB-28084DF192BB}"/>
                </a:ext>
              </a:extLst>
            </p:cNvPr>
            <p:cNvGrpSpPr/>
            <p:nvPr/>
          </p:nvGrpSpPr>
          <p:grpSpPr>
            <a:xfrm>
              <a:off x="5253678" y="2421912"/>
              <a:ext cx="2543203" cy="2671748"/>
              <a:chOff x="5244865" y="1445584"/>
              <a:chExt cx="1600685" cy="3100532"/>
            </a:xfrm>
            <a:noFill/>
          </p:grpSpPr>
          <p:sp>
            <p:nvSpPr>
              <p:cNvPr id="62" name="Rectangle 61" descr="Dark blue rectangle background">
                <a:extLst>
                  <a:ext uri="{FF2B5EF4-FFF2-40B4-BE49-F238E27FC236}">
                    <a16:creationId xmlns:a16="http://schemas.microsoft.com/office/drawing/2014/main" id="{A02AEBD8-9BD9-152A-39BB-0CB5A4D29BF5}"/>
                  </a:ext>
                </a:extLst>
              </p:cNvPr>
              <p:cNvSpPr/>
              <p:nvPr/>
            </p:nvSpPr>
            <p:spPr>
              <a:xfrm>
                <a:off x="5244865" y="1445584"/>
                <a:ext cx="1600685" cy="3100532"/>
              </a:xfrm>
              <a:prstGeom prst="rect">
                <a:avLst/>
              </a:prstGeom>
              <a:grp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65FA9"/>
                  </a:solidFill>
                  <a:effectLst/>
                  <a:uLnTx/>
                  <a:uFillTx/>
                  <a:latin typeface="Calibri"/>
                  <a:ea typeface="Calibri"/>
                  <a:cs typeface="Calibri"/>
                </a:endParaRPr>
              </a:p>
            </p:txBody>
          </p:sp>
          <p:sp>
            <p:nvSpPr>
              <p:cNvPr id="63" name="TextBox 62">
                <a:extLst>
                  <a:ext uri="{FF2B5EF4-FFF2-40B4-BE49-F238E27FC236}">
                    <a16:creationId xmlns:a16="http://schemas.microsoft.com/office/drawing/2014/main" id="{DE347187-1C5E-F431-F43C-426FDE8C2D9F}"/>
                  </a:ext>
                </a:extLst>
              </p:cNvPr>
              <p:cNvSpPr txBox="1"/>
              <p:nvPr/>
            </p:nvSpPr>
            <p:spPr>
              <a:xfrm>
                <a:off x="5267786" y="1551116"/>
                <a:ext cx="1560364" cy="2464480"/>
              </a:xfrm>
              <a:prstGeom prst="rect">
                <a:avLst/>
              </a:prstGeom>
              <a:grp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E5AAA"/>
                    </a:solidFill>
                    <a:effectLst/>
                    <a:uLnTx/>
                    <a:uFillTx/>
                    <a:latin typeface="Calibri"/>
                    <a:ea typeface="Calibri"/>
                    <a:cs typeface="Calibri"/>
                  </a:rPr>
                  <a:t>Program-specific Data Elements</a:t>
                </a:r>
                <a:br>
                  <a:rPr kumimoji="0" lang="en-US" sz="2800" b="1" i="0" u="none" strike="noStrike" kern="1200" cap="none" spc="0" normalizeH="0" baseline="0" noProof="0">
                    <a:ln>
                      <a:noFill/>
                    </a:ln>
                    <a:solidFill>
                      <a:srgbClr val="0F56DC"/>
                    </a:solidFill>
                    <a:effectLst/>
                    <a:uLnTx/>
                    <a:uFillTx/>
                    <a:latin typeface="Calibri"/>
                    <a:ea typeface="Calibri"/>
                    <a:cs typeface="Calibri"/>
                  </a:rPr>
                </a:br>
                <a:endParaRPr kumimoji="0" lang="en-US" sz="2800" b="1"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Calibri"/>
                    <a:cs typeface="Calibri"/>
                  </a:rPr>
                  <a:t>for a subset of diseases/ conditions/events, </a:t>
                </a:r>
                <a:br>
                  <a:rPr kumimoji="0" lang="en-US" sz="1600" b="0" i="0" u="none" strike="noStrike" kern="1200" cap="none" spc="0" normalizeH="0" baseline="0" noProof="0">
                    <a:ln>
                      <a:noFill/>
                    </a:ln>
                    <a:solidFill>
                      <a:prstClr val="black"/>
                    </a:solidFill>
                    <a:effectLst/>
                    <a:uLnTx/>
                    <a:uFillTx/>
                    <a:latin typeface="Calibri"/>
                    <a:ea typeface="Calibri"/>
                    <a:cs typeface="Calibri"/>
                  </a:rPr>
                </a:br>
                <a:r>
                  <a:rPr kumimoji="0" lang="en-US" sz="1600" b="0" i="0" u="none" strike="noStrike" kern="1200" cap="none" spc="0" normalizeH="0" baseline="0" noProof="0">
                    <a:ln>
                      <a:noFill/>
                    </a:ln>
                    <a:solidFill>
                      <a:prstClr val="black"/>
                    </a:solidFill>
                    <a:effectLst/>
                    <a:uLnTx/>
                    <a:uFillTx/>
                    <a:latin typeface="Calibri"/>
                    <a:ea typeface="Calibri"/>
                    <a:cs typeface="Calibri"/>
                  </a:rPr>
                  <a:t>pre-defined, routinely transmitted</a:t>
                </a:r>
                <a:endParaRPr kumimoji="0" lang="en-US" sz="2000" b="0" i="0" u="none" strike="noStrike" kern="1200" cap="none" spc="0" normalizeH="0" baseline="0" noProof="0">
                  <a:ln>
                    <a:noFill/>
                  </a:ln>
                  <a:solidFill>
                    <a:prstClr val="black"/>
                  </a:solidFill>
                  <a:effectLst/>
                  <a:uLnTx/>
                  <a:uFillTx/>
                  <a:latin typeface="Calibri"/>
                  <a:ea typeface="Calibri"/>
                  <a:cs typeface="Calibri"/>
                </a:endParaRPr>
              </a:p>
            </p:txBody>
          </p:sp>
        </p:grpSp>
        <p:grpSp>
          <p:nvGrpSpPr>
            <p:cNvPr id="56" name="Group 55" descr="Light blue box">
              <a:extLst>
                <a:ext uri="{FF2B5EF4-FFF2-40B4-BE49-F238E27FC236}">
                  <a16:creationId xmlns:a16="http://schemas.microsoft.com/office/drawing/2014/main" id="{65EF63F9-60A0-AF4A-C3BC-1D953E4F1ED4}"/>
                </a:ext>
              </a:extLst>
            </p:cNvPr>
            <p:cNvGrpSpPr/>
            <p:nvPr/>
          </p:nvGrpSpPr>
          <p:grpSpPr>
            <a:xfrm>
              <a:off x="8088035" y="2419693"/>
              <a:ext cx="2543202" cy="2671748"/>
              <a:chOff x="5244865" y="1445583"/>
              <a:chExt cx="1600685" cy="3100532"/>
            </a:xfrm>
            <a:noFill/>
          </p:grpSpPr>
          <p:sp>
            <p:nvSpPr>
              <p:cNvPr id="60" name="Rectangle 59" descr="Dark blue rectangle background">
                <a:extLst>
                  <a:ext uri="{FF2B5EF4-FFF2-40B4-BE49-F238E27FC236}">
                    <a16:creationId xmlns:a16="http://schemas.microsoft.com/office/drawing/2014/main" id="{E555D33F-A863-EBE6-4822-1CD327D3098A}"/>
                  </a:ext>
                </a:extLst>
              </p:cNvPr>
              <p:cNvSpPr/>
              <p:nvPr/>
            </p:nvSpPr>
            <p:spPr>
              <a:xfrm>
                <a:off x="5244865" y="1445583"/>
                <a:ext cx="1600685" cy="3100532"/>
              </a:xfrm>
              <a:prstGeom prst="rect">
                <a:avLst/>
              </a:prstGeom>
              <a:grp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65FA9"/>
                  </a:solidFill>
                  <a:effectLst/>
                  <a:uLnTx/>
                  <a:uFillTx/>
                  <a:latin typeface="Calibri"/>
                  <a:ea typeface="Calibri"/>
                  <a:cs typeface="Calibri"/>
                </a:endParaRPr>
              </a:p>
            </p:txBody>
          </p:sp>
          <p:sp>
            <p:nvSpPr>
              <p:cNvPr id="61" name="TextBox 60">
                <a:extLst>
                  <a:ext uri="{FF2B5EF4-FFF2-40B4-BE49-F238E27FC236}">
                    <a16:creationId xmlns:a16="http://schemas.microsoft.com/office/drawing/2014/main" id="{4740EF8F-1B19-4F3C-6FD9-3E92D36FCBD8}"/>
                  </a:ext>
                </a:extLst>
              </p:cNvPr>
              <p:cNvSpPr txBox="1"/>
              <p:nvPr/>
            </p:nvSpPr>
            <p:spPr>
              <a:xfrm>
                <a:off x="5267276" y="1565851"/>
                <a:ext cx="1578274" cy="2464480"/>
              </a:xfrm>
              <a:prstGeom prst="rect">
                <a:avLst/>
              </a:prstGeom>
              <a:grp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E5AAA"/>
                    </a:solidFill>
                    <a:effectLst/>
                    <a:uLnTx/>
                    <a:uFillTx/>
                    <a:latin typeface="Calibri"/>
                    <a:ea typeface="Calibri"/>
                    <a:cs typeface="Calibri"/>
                  </a:rPr>
                  <a:t>Response-specific Data Elements</a:t>
                </a:r>
                <a:br>
                  <a:rPr kumimoji="0" lang="en-US" sz="2800" b="1" i="0" u="none" strike="noStrike" kern="1200" cap="none" spc="0" normalizeH="0" baseline="0" noProof="0">
                    <a:ln>
                      <a:noFill/>
                    </a:ln>
                    <a:solidFill>
                      <a:prstClr val="black"/>
                    </a:solidFill>
                    <a:effectLst/>
                    <a:uLnTx/>
                    <a:uFillTx/>
                    <a:latin typeface="Calibri"/>
                    <a:ea typeface="Calibri"/>
                    <a:cs typeface="Calibri"/>
                  </a:rPr>
                </a:br>
                <a:endParaRPr kumimoji="0" lang="en-US" sz="2800" b="1" i="0" u="none" strike="noStrike" kern="1200" cap="none" spc="0" normalizeH="0" baseline="0" noProof="0">
                  <a:ln>
                    <a:noFill/>
                  </a:ln>
                  <a:solidFill>
                    <a:prstClr val="black"/>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Calibri"/>
                    <a:cs typeface="Calibri"/>
                  </a:rPr>
                  <a:t>defined at the time of response, specific to the response, ad-hoc transmission</a:t>
                </a:r>
                <a:endParaRPr kumimoji="0" lang="en-US" sz="2000" b="0" i="0" u="none" strike="noStrike" kern="1200" cap="none" spc="0" normalizeH="0" baseline="0" noProof="0">
                  <a:ln>
                    <a:noFill/>
                  </a:ln>
                  <a:solidFill>
                    <a:prstClr val="black"/>
                  </a:solidFill>
                  <a:effectLst/>
                  <a:uLnTx/>
                  <a:uFillTx/>
                  <a:latin typeface="Calibri"/>
                  <a:ea typeface="Calibri"/>
                  <a:cs typeface="Calibri"/>
                </a:endParaRPr>
              </a:p>
            </p:txBody>
          </p:sp>
        </p:grpSp>
        <p:grpSp>
          <p:nvGrpSpPr>
            <p:cNvPr id="57" name="Group 56" descr="Light blue box">
              <a:extLst>
                <a:ext uri="{FF2B5EF4-FFF2-40B4-BE49-F238E27FC236}">
                  <a16:creationId xmlns:a16="http://schemas.microsoft.com/office/drawing/2014/main" id="{CCB25D84-C286-E31B-2C45-E7E4BB8A30F5}"/>
                </a:ext>
              </a:extLst>
            </p:cNvPr>
            <p:cNvGrpSpPr/>
            <p:nvPr/>
          </p:nvGrpSpPr>
          <p:grpSpPr>
            <a:xfrm>
              <a:off x="1534606" y="3675593"/>
              <a:ext cx="3099761" cy="1272072"/>
              <a:chOff x="5041081" y="2690439"/>
              <a:chExt cx="1950979" cy="1129576"/>
            </a:xfrm>
            <a:noFill/>
          </p:grpSpPr>
          <p:sp>
            <p:nvSpPr>
              <p:cNvPr id="58" name="Rectangle 57" descr="Dark blue rectangle background">
                <a:extLst>
                  <a:ext uri="{FF2B5EF4-FFF2-40B4-BE49-F238E27FC236}">
                    <a16:creationId xmlns:a16="http://schemas.microsoft.com/office/drawing/2014/main" id="{AAB3F493-8479-5876-BC79-77A89CC54F49}"/>
                  </a:ext>
                </a:extLst>
              </p:cNvPr>
              <p:cNvSpPr/>
              <p:nvPr/>
            </p:nvSpPr>
            <p:spPr>
              <a:xfrm>
                <a:off x="5041081" y="2690439"/>
                <a:ext cx="1950978" cy="1129576"/>
              </a:xfrm>
              <a:prstGeom prst="rect">
                <a:avLst/>
              </a:prstGeom>
              <a:grpFill/>
              <a:ln w="1905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65FA9"/>
                  </a:solidFill>
                  <a:effectLst/>
                  <a:uLnTx/>
                  <a:uFillTx/>
                  <a:latin typeface="Calibri"/>
                  <a:ea typeface="Calibri"/>
                  <a:cs typeface="Calibri"/>
                </a:endParaRPr>
              </a:p>
            </p:txBody>
          </p:sp>
          <p:sp>
            <p:nvSpPr>
              <p:cNvPr id="59" name="TextBox 58">
                <a:extLst>
                  <a:ext uri="{FF2B5EF4-FFF2-40B4-BE49-F238E27FC236}">
                    <a16:creationId xmlns:a16="http://schemas.microsoft.com/office/drawing/2014/main" id="{918FDA2B-9108-F438-7AB2-641B2DB7887E}"/>
                  </a:ext>
                </a:extLst>
              </p:cNvPr>
              <p:cNvSpPr txBox="1"/>
              <p:nvPr/>
            </p:nvSpPr>
            <p:spPr>
              <a:xfrm>
                <a:off x="5058482" y="2736834"/>
                <a:ext cx="1933578" cy="850020"/>
              </a:xfrm>
              <a:prstGeom prst="rect">
                <a:avLst/>
              </a:prstGeom>
              <a:grp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E5AAA"/>
                    </a:solidFill>
                    <a:effectLst/>
                    <a:uLnTx/>
                    <a:uFillTx/>
                    <a:latin typeface="Calibri"/>
                    <a:ea typeface="Calibri"/>
                    <a:cs typeface="Calibri"/>
                  </a:rPr>
                  <a:t>Case Notification Minimal Data Necessary (MDN)</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Calibri"/>
                    <a:cs typeface="Calibri"/>
                  </a:rPr>
                  <a:t>for situational awareness in a response</a:t>
                </a:r>
              </a:p>
            </p:txBody>
          </p:sp>
        </p:grpSp>
      </p:grpSp>
      <p:sp>
        <p:nvSpPr>
          <p:cNvPr id="2" name="Slide Number Placeholder 10">
            <a:extLst>
              <a:ext uri="{FF2B5EF4-FFF2-40B4-BE49-F238E27FC236}">
                <a16:creationId xmlns:a16="http://schemas.microsoft.com/office/drawing/2014/main" id="{6D819D6E-55EC-A679-63EC-40685777F5CE}"/>
              </a:ext>
              <a:ext uri="{C183D7F6-B498-43B3-948B-1728B52AA6E4}">
                <adec:decorative xmlns:adec="http://schemas.microsoft.com/office/drawing/2017/decorative" val="1"/>
              </a:ext>
            </a:extLst>
          </p:cNvPr>
          <p:cNvSpPr txBox="1">
            <a:spLocks/>
          </p:cNvSpPr>
          <p:nvPr/>
        </p:nvSpPr>
        <p:spPr>
          <a:xfrm>
            <a:off x="11401424" y="6260793"/>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13</a:t>
            </a:fld>
            <a:endParaRPr lang="en-US"/>
          </a:p>
        </p:txBody>
      </p:sp>
    </p:spTree>
    <p:extLst>
      <p:ext uri="{BB962C8B-B14F-4D97-AF65-F5344CB8AC3E}">
        <p14:creationId xmlns:p14="http://schemas.microsoft.com/office/powerpoint/2010/main" val="2932673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E095-9FFB-967C-B620-2FEDA47C0A49}"/>
              </a:ext>
            </a:extLst>
          </p:cNvPr>
          <p:cNvSpPr>
            <a:spLocks noGrp="1"/>
          </p:cNvSpPr>
          <p:nvPr>
            <p:ph type="title"/>
          </p:nvPr>
        </p:nvSpPr>
        <p:spPr/>
        <p:txBody>
          <a:bodyPr>
            <a:noAutofit/>
          </a:bodyPr>
          <a:lstStyle/>
          <a:p>
            <a:r>
              <a:rPr lang="en-US" sz="3730"/>
              <a:t>How do current NNDSS terms align with the three content categories?</a:t>
            </a:r>
          </a:p>
        </p:txBody>
      </p:sp>
      <p:pic>
        <p:nvPicPr>
          <p:cNvPr id="7" name="Picture 2">
            <a:extLst>
              <a:ext uri="{FF2B5EF4-FFF2-40B4-BE49-F238E27FC236}">
                <a16:creationId xmlns:a16="http://schemas.microsoft.com/office/drawing/2014/main" id="{6A4E9125-40CD-365B-0DC3-7A7D33E65D6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009" y="184628"/>
            <a:ext cx="1087582" cy="108758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descr="Text reading: Generic version 2 (GenV2)&#10;Case notification minimal data necessary (MDN), Generic version 3 (GenV3) *in development* pointing to the next box&#10;&#10;">
            <a:extLst>
              <a:ext uri="{FF2B5EF4-FFF2-40B4-BE49-F238E27FC236}">
                <a16:creationId xmlns:a16="http://schemas.microsoft.com/office/drawing/2014/main" id="{72376028-763B-450E-9895-7711CC69D741}"/>
              </a:ext>
            </a:extLst>
          </p:cNvPr>
          <p:cNvGrpSpPr/>
          <p:nvPr/>
        </p:nvGrpSpPr>
        <p:grpSpPr>
          <a:xfrm>
            <a:off x="1534181" y="1670109"/>
            <a:ext cx="7039120" cy="1082877"/>
            <a:chOff x="1534181" y="1670109"/>
            <a:chExt cx="7039120" cy="1082877"/>
          </a:xfrm>
          <a:solidFill>
            <a:schemeClr val="accent2"/>
          </a:solidFill>
        </p:grpSpPr>
        <p:sp>
          <p:nvSpPr>
            <p:cNvPr id="10" name="Rectangle 9">
              <a:extLst>
                <a:ext uri="{FF2B5EF4-FFF2-40B4-BE49-F238E27FC236}">
                  <a16:creationId xmlns:a16="http://schemas.microsoft.com/office/drawing/2014/main" id="{3D2D787E-2FB2-534B-CF4E-E4E35F0C4F4F}"/>
                </a:ext>
              </a:extLst>
            </p:cNvPr>
            <p:cNvSpPr/>
            <p:nvPr/>
          </p:nvSpPr>
          <p:spPr>
            <a:xfrm>
              <a:off x="1534181" y="1670109"/>
              <a:ext cx="6434665" cy="108287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ource Sans Pro"/>
                  <a:ea typeface="+mn-ea"/>
                  <a:cs typeface="+mn-cs"/>
                </a:rPr>
                <a:t>Generic version 2 (GenV2)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ource Sans Pro"/>
                  <a:ea typeface="+mn-ea"/>
                  <a:cs typeface="+mn-cs"/>
                </a:rPr>
                <a:t>Case notification minimal data necessary (MDN)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ource Sans Pro"/>
                  <a:ea typeface="+mn-ea"/>
                  <a:cs typeface="+mn-cs"/>
                </a:rPr>
                <a:t>Generic version 3 (GenV3) *in development* </a:t>
              </a:r>
            </a:p>
          </p:txBody>
        </p:sp>
        <p:sp>
          <p:nvSpPr>
            <p:cNvPr id="4" name="Arrow: Down 3">
              <a:extLst>
                <a:ext uri="{FF2B5EF4-FFF2-40B4-BE49-F238E27FC236}">
                  <a16:creationId xmlns:a16="http://schemas.microsoft.com/office/drawing/2014/main" id="{3674A9B6-81D4-A1B2-C259-253F7D9F657E}"/>
                </a:ext>
                <a:ext uri="{C183D7F6-B498-43B3-948B-1728B52AA6E4}">
                  <adec:decorative xmlns:adec="http://schemas.microsoft.com/office/drawing/2017/decorative" val="1"/>
                </a:ext>
              </a:extLst>
            </p:cNvPr>
            <p:cNvSpPr/>
            <p:nvPr/>
          </p:nvSpPr>
          <p:spPr>
            <a:xfrm rot="16200000">
              <a:off x="7671908" y="1784715"/>
              <a:ext cx="1016000" cy="786787"/>
            </a:xfrm>
            <a:prstGeom prst="down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grpSp>
        <p:nvGrpSpPr>
          <p:cNvPr id="16" name="Group 15" descr="Text reading: NNDSS: Condition-specific MMG data elements&#10;Non-NNDSS: other sources of program case data (e.g., REDCap)&#10; pointing to the next box">
            <a:extLst>
              <a:ext uri="{FF2B5EF4-FFF2-40B4-BE49-F238E27FC236}">
                <a16:creationId xmlns:a16="http://schemas.microsoft.com/office/drawing/2014/main" id="{57E61CFA-2980-5CE8-F704-9BCF4AE2396C}"/>
              </a:ext>
            </a:extLst>
          </p:cNvPr>
          <p:cNvGrpSpPr/>
          <p:nvPr/>
        </p:nvGrpSpPr>
        <p:grpSpPr>
          <a:xfrm>
            <a:off x="1490132" y="3150887"/>
            <a:ext cx="7083170" cy="1082876"/>
            <a:chOff x="1490132" y="3150887"/>
            <a:chExt cx="7083170" cy="1082876"/>
          </a:xfrm>
          <a:solidFill>
            <a:schemeClr val="accent2"/>
          </a:solidFill>
        </p:grpSpPr>
        <p:sp>
          <p:nvSpPr>
            <p:cNvPr id="11" name="Rectangle 10">
              <a:extLst>
                <a:ext uri="{FF2B5EF4-FFF2-40B4-BE49-F238E27FC236}">
                  <a16:creationId xmlns:a16="http://schemas.microsoft.com/office/drawing/2014/main" id="{869B7319-55CE-CF62-CCEE-A52004AEAD87}"/>
                </a:ext>
              </a:extLst>
            </p:cNvPr>
            <p:cNvSpPr/>
            <p:nvPr/>
          </p:nvSpPr>
          <p:spPr>
            <a:xfrm>
              <a:off x="1490132" y="3150887"/>
              <a:ext cx="6434667" cy="108287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ource Sans Pro"/>
                  <a:ea typeface="+mn-ea"/>
                  <a:cs typeface="+mn-cs"/>
                </a:rPr>
                <a:t>NNDSS: Condition-specific</a:t>
              </a:r>
              <a:r>
                <a:rPr lang="en-US">
                  <a:solidFill>
                    <a:prstClr val="white"/>
                  </a:solidFill>
                  <a:latin typeface="Source Sans Pro"/>
                </a:rPr>
                <a:t> message mapping guide (</a:t>
              </a:r>
              <a:r>
                <a:rPr kumimoji="0" lang="en-US" sz="1800" b="0" i="0" u="none" strike="noStrike" kern="1200" cap="none" spc="0" normalizeH="0" baseline="0" noProof="0">
                  <a:ln>
                    <a:noFill/>
                  </a:ln>
                  <a:solidFill>
                    <a:prstClr val="white"/>
                  </a:solidFill>
                  <a:effectLst/>
                  <a:uLnTx/>
                  <a:uFillTx/>
                  <a:latin typeface="Source Sans Pro"/>
                  <a:ea typeface="+mn-ea"/>
                  <a:cs typeface="+mn-cs"/>
                </a:rPr>
                <a:t>MMG) data elements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ource Sans Pro"/>
                  <a:ea typeface="+mn-ea"/>
                  <a:cs typeface="+mn-cs"/>
                </a:rPr>
                <a:t>Non-NNDSS: other sources of program case data (e.g., REDCap)</a:t>
              </a:r>
            </a:p>
          </p:txBody>
        </p:sp>
        <p:sp>
          <p:nvSpPr>
            <p:cNvPr id="6" name="Arrow: Down 5">
              <a:extLst>
                <a:ext uri="{FF2B5EF4-FFF2-40B4-BE49-F238E27FC236}">
                  <a16:creationId xmlns:a16="http://schemas.microsoft.com/office/drawing/2014/main" id="{5D7B604D-693C-313E-FAD8-A7556A178150}"/>
                </a:ext>
                <a:ext uri="{C183D7F6-B498-43B3-948B-1728B52AA6E4}">
                  <adec:decorative xmlns:adec="http://schemas.microsoft.com/office/drawing/2017/decorative" val="1"/>
                </a:ext>
              </a:extLst>
            </p:cNvPr>
            <p:cNvSpPr/>
            <p:nvPr/>
          </p:nvSpPr>
          <p:spPr>
            <a:xfrm rot="16200000">
              <a:off x="7671909" y="3298929"/>
              <a:ext cx="1016000" cy="786787"/>
            </a:xfrm>
            <a:prstGeom prst="down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sp>
        <p:nvSpPr>
          <p:cNvPr id="3" name="Rectangle 2">
            <a:extLst>
              <a:ext uri="{FF2B5EF4-FFF2-40B4-BE49-F238E27FC236}">
                <a16:creationId xmlns:a16="http://schemas.microsoft.com/office/drawing/2014/main" id="{5A4D454C-BEE2-A5FB-430F-B8DC547793A0}"/>
              </a:ext>
            </a:extLst>
          </p:cNvPr>
          <p:cNvSpPr/>
          <p:nvPr/>
        </p:nvSpPr>
        <p:spPr>
          <a:xfrm>
            <a:off x="8573302" y="1670108"/>
            <a:ext cx="2091268" cy="1082875"/>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5AAA"/>
                </a:solidFill>
                <a:effectLst/>
                <a:uLnTx/>
                <a:uFillTx/>
                <a:latin typeface="Source Sans Pro"/>
                <a:ea typeface="Calibri"/>
                <a:cs typeface="Calibri"/>
              </a:rPr>
              <a:t>Core case data elements</a:t>
            </a: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8" name="Rectangle 7">
            <a:extLst>
              <a:ext uri="{FF2B5EF4-FFF2-40B4-BE49-F238E27FC236}">
                <a16:creationId xmlns:a16="http://schemas.microsoft.com/office/drawing/2014/main" id="{55FDF253-8FD2-B3BC-7901-D611B7716759}"/>
              </a:ext>
            </a:extLst>
          </p:cNvPr>
          <p:cNvSpPr/>
          <p:nvPr/>
        </p:nvSpPr>
        <p:spPr>
          <a:xfrm>
            <a:off x="8573302" y="3150888"/>
            <a:ext cx="2091268" cy="1082875"/>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962AE"/>
                </a:solidFill>
                <a:effectLst/>
                <a:uLnTx/>
                <a:uFillTx/>
                <a:latin typeface="Source Sans Pro"/>
                <a:ea typeface="+mn-ea"/>
                <a:cs typeface="+mn-cs"/>
              </a:rPr>
              <a:t>Program-specific data elements</a:t>
            </a:r>
          </a:p>
        </p:txBody>
      </p:sp>
      <p:grpSp>
        <p:nvGrpSpPr>
          <p:cNvPr id="17" name="Group 16" descr="Text reading: Response-specific data elements  pointing to the next box&#10;&#10;">
            <a:extLst>
              <a:ext uri="{FF2B5EF4-FFF2-40B4-BE49-F238E27FC236}">
                <a16:creationId xmlns:a16="http://schemas.microsoft.com/office/drawing/2014/main" id="{5647747B-CCAD-7F1D-AFA3-75389FCEC625}"/>
              </a:ext>
            </a:extLst>
          </p:cNvPr>
          <p:cNvGrpSpPr/>
          <p:nvPr/>
        </p:nvGrpSpPr>
        <p:grpSpPr>
          <a:xfrm>
            <a:off x="1490133" y="4665726"/>
            <a:ext cx="7083169" cy="1082875"/>
            <a:chOff x="1490133" y="4665726"/>
            <a:chExt cx="7083169" cy="1082875"/>
          </a:xfrm>
          <a:solidFill>
            <a:schemeClr val="accent2"/>
          </a:solidFill>
        </p:grpSpPr>
        <p:sp>
          <p:nvSpPr>
            <p:cNvPr id="12" name="Rectangle 11">
              <a:extLst>
                <a:ext uri="{FF2B5EF4-FFF2-40B4-BE49-F238E27FC236}">
                  <a16:creationId xmlns:a16="http://schemas.microsoft.com/office/drawing/2014/main" id="{5E6DE82A-0B8B-62AC-55CA-1860664EE5E5}"/>
                </a:ext>
              </a:extLst>
            </p:cNvPr>
            <p:cNvSpPr/>
            <p:nvPr/>
          </p:nvSpPr>
          <p:spPr>
            <a:xfrm>
              <a:off x="1490133" y="4665726"/>
              <a:ext cx="6434665" cy="108287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Source Sans Pro"/>
                  <a:ea typeface="+mn-ea"/>
                  <a:cs typeface="+mn-cs"/>
                </a:rPr>
                <a:t>Response-specific data elements </a:t>
              </a:r>
            </a:p>
          </p:txBody>
        </p:sp>
        <p:sp>
          <p:nvSpPr>
            <p:cNvPr id="5" name="Arrow: Down 4">
              <a:extLst>
                <a:ext uri="{FF2B5EF4-FFF2-40B4-BE49-F238E27FC236}">
                  <a16:creationId xmlns:a16="http://schemas.microsoft.com/office/drawing/2014/main" id="{39BEFFB8-8DDC-E2B4-735D-43531E6983DC}"/>
                </a:ext>
                <a:ext uri="{C183D7F6-B498-43B3-948B-1728B52AA6E4}">
                  <adec:decorative xmlns:adec="http://schemas.microsoft.com/office/drawing/2017/decorative" val="1"/>
                </a:ext>
              </a:extLst>
            </p:cNvPr>
            <p:cNvSpPr/>
            <p:nvPr/>
          </p:nvSpPr>
          <p:spPr>
            <a:xfrm rot="16200000">
              <a:off x="7671909" y="4794497"/>
              <a:ext cx="1016000" cy="786787"/>
            </a:xfrm>
            <a:prstGeom prst="down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a:ea typeface="+mn-ea"/>
                <a:cs typeface="+mn-cs"/>
              </a:endParaRPr>
            </a:p>
          </p:txBody>
        </p:sp>
      </p:grpSp>
      <p:sp>
        <p:nvSpPr>
          <p:cNvPr id="9" name="Rectangle 8">
            <a:extLst>
              <a:ext uri="{FF2B5EF4-FFF2-40B4-BE49-F238E27FC236}">
                <a16:creationId xmlns:a16="http://schemas.microsoft.com/office/drawing/2014/main" id="{5DB312CC-C990-603E-F389-FF9C5222D816}"/>
              </a:ext>
            </a:extLst>
          </p:cNvPr>
          <p:cNvSpPr/>
          <p:nvPr/>
        </p:nvSpPr>
        <p:spPr>
          <a:xfrm>
            <a:off x="8573302" y="4646452"/>
            <a:ext cx="2091268" cy="1082875"/>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962AE"/>
                </a:solidFill>
                <a:effectLst/>
                <a:uLnTx/>
                <a:uFillTx/>
                <a:latin typeface="Source Sans Pro"/>
                <a:ea typeface="+mn-ea"/>
                <a:cs typeface="+mn-cs"/>
              </a:rPr>
              <a:t>Response-specific data elements</a:t>
            </a:r>
          </a:p>
        </p:txBody>
      </p:sp>
      <p:sp>
        <p:nvSpPr>
          <p:cNvPr id="13" name="Slide Number Placeholder 10">
            <a:extLst>
              <a:ext uri="{FF2B5EF4-FFF2-40B4-BE49-F238E27FC236}">
                <a16:creationId xmlns:a16="http://schemas.microsoft.com/office/drawing/2014/main" id="{C1095BFE-152F-4934-29E9-801DC453C7ED}"/>
              </a:ext>
              <a:ext uri="{C183D7F6-B498-43B3-948B-1728B52AA6E4}">
                <adec:decorative xmlns:adec="http://schemas.microsoft.com/office/drawing/2017/decorative" val="1"/>
              </a:ext>
            </a:extLst>
          </p:cNvPr>
          <p:cNvSpPr txBox="1">
            <a:spLocks/>
          </p:cNvSpPr>
          <p:nvPr/>
        </p:nvSpPr>
        <p:spPr>
          <a:xfrm>
            <a:off x="11401424" y="6260793"/>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14</a:t>
            </a:fld>
            <a:endParaRPr lang="en-US"/>
          </a:p>
        </p:txBody>
      </p:sp>
    </p:spTree>
    <p:extLst>
      <p:ext uri="{BB962C8B-B14F-4D97-AF65-F5344CB8AC3E}">
        <p14:creationId xmlns:p14="http://schemas.microsoft.com/office/powerpoint/2010/main" val="880332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p:txBody>
          <a:bodyPr lIns="121920" tIns="60960" rIns="121920" bIns="60960" anchor="b" anchorCtr="0"/>
          <a:lstStyle/>
          <a:p>
            <a:pPr>
              <a:lnSpc>
                <a:spcPct val="164835"/>
              </a:lnSpc>
            </a:pPr>
            <a:r>
              <a:rPr lang="en-US"/>
              <a:t>Q &amp; A</a:t>
            </a:r>
          </a:p>
        </p:txBody>
      </p:sp>
      <p:pic>
        <p:nvPicPr>
          <p:cNvPr id="3" name="Picture 2" descr="Image indicating a question can be asked. " title="Question and Answer Slide">
            <a:extLst>
              <a:ext uri="{FF2B5EF4-FFF2-40B4-BE49-F238E27FC236}">
                <a16:creationId xmlns:a16="http://schemas.microsoft.com/office/drawing/2014/main" id="{351F9F34-2344-5E65-DB2F-A4245BB75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817" y="1484137"/>
            <a:ext cx="7164395" cy="4893713"/>
          </a:xfrm>
          <a:prstGeom prst="rect">
            <a:avLst/>
          </a:prstGeom>
        </p:spPr>
      </p:pic>
    </p:spTree>
    <p:extLst>
      <p:ext uri="{BB962C8B-B14F-4D97-AF65-F5344CB8AC3E}">
        <p14:creationId xmlns:p14="http://schemas.microsoft.com/office/powerpoint/2010/main" val="2826565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9723B-A885-1579-677D-1399679DA948}"/>
              </a:ext>
            </a:extLst>
          </p:cNvPr>
          <p:cNvSpPr>
            <a:spLocks noGrp="1"/>
          </p:cNvSpPr>
          <p:nvPr>
            <p:ph type="title"/>
          </p:nvPr>
        </p:nvSpPr>
        <p:spPr>
          <a:xfrm>
            <a:off x="477543" y="357228"/>
            <a:ext cx="11049000" cy="1325033"/>
          </a:xfrm>
        </p:spPr>
        <p:txBody>
          <a:bodyPr/>
          <a:lstStyle/>
          <a:p>
            <a:pPr algn="ctr"/>
            <a:r>
              <a:rPr lang="en-US" dirty="0">
                <a:solidFill>
                  <a:srgbClr val="000000"/>
                </a:solidFill>
              </a:rPr>
              <a:t>Thank you!</a:t>
            </a:r>
            <a:br>
              <a:rPr lang="en-US" dirty="0">
                <a:solidFill>
                  <a:srgbClr val="000000"/>
                </a:solidFill>
              </a:rPr>
            </a:br>
            <a:r>
              <a:rPr lang="en-US" dirty="0">
                <a:solidFill>
                  <a:srgbClr val="000000"/>
                </a:solidFill>
              </a:rPr>
              <a:t>Next NNDSS eSHARE: September 16, 2025 </a:t>
            </a:r>
          </a:p>
        </p:txBody>
      </p:sp>
      <p:pic>
        <p:nvPicPr>
          <p:cNvPr id="2" name="Graphic 1" descr="Open book with solid fill">
            <a:extLst>
              <a:ext uri="{FF2B5EF4-FFF2-40B4-BE49-F238E27FC236}">
                <a16:creationId xmlns:a16="http://schemas.microsoft.com/office/drawing/2014/main" id="{881E4A7F-C4A9-FE9F-A805-36A3547B8B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4333" y="1848081"/>
            <a:ext cx="808679" cy="808679"/>
          </a:xfrm>
          <a:prstGeom prst="rect">
            <a:avLst/>
          </a:prstGeom>
        </p:spPr>
      </p:pic>
      <p:sp>
        <p:nvSpPr>
          <p:cNvPr id="4" name="Content Placeholder 2">
            <a:extLst>
              <a:ext uri="{FF2B5EF4-FFF2-40B4-BE49-F238E27FC236}">
                <a16:creationId xmlns:a16="http://schemas.microsoft.com/office/drawing/2014/main" id="{6433921B-FEC5-62C9-F00A-C263124DB3C7}"/>
              </a:ext>
            </a:extLst>
          </p:cNvPr>
          <p:cNvSpPr txBox="1">
            <a:spLocks/>
          </p:cNvSpPr>
          <p:nvPr/>
        </p:nvSpPr>
        <p:spPr bwMode="auto">
          <a:xfrm>
            <a:off x="46669"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panose="020B0504020202020204" pitchFamily="34" charset="77"/>
              </a:rPr>
              <a:t>Subscribe to </a:t>
            </a:r>
            <a:br>
              <a:rPr kumimoji="0" lang="en-US" altLang="en-US" sz="1733" b="0" i="0" u="none" strike="noStrike" kern="1200" cap="none" spc="0" normalizeH="0" baseline="0" noProof="0">
                <a:ln>
                  <a:noFill/>
                </a:ln>
                <a:solidFill>
                  <a:srgbClr val="28434E"/>
                </a:solidFill>
                <a:effectLst/>
                <a:uLnTx/>
                <a:uFillTx/>
                <a:latin typeface="AvenirNext LT Pro Regular" panose="020B0504020202020204" pitchFamily="34" charset="77"/>
              </a:rPr>
            </a:br>
            <a:r>
              <a:rPr kumimoji="0" lang="en-US" altLang="en-US" sz="1733" b="0" i="1" u="none" strike="noStrike" kern="1200" cap="none" spc="0" normalizeH="0" baseline="0" noProof="0">
                <a:ln>
                  <a:noFill/>
                </a:ln>
                <a:solidFill>
                  <a:srgbClr val="28434E"/>
                </a:solidFill>
                <a:effectLst/>
                <a:uLnTx/>
                <a:uFillTx/>
                <a:latin typeface="AvenirNext LT Pro Regular" panose="020B0504020202020204" pitchFamily="34" charset="77"/>
                <a:hlinkClick r:id="rId5"/>
              </a:rPr>
              <a:t>Case Surveillance News</a:t>
            </a:r>
            <a:endParaRPr kumimoji="0" lang="en-US" altLang="en-US" sz="1733" b="0" i="0" u="none" strike="noStrike" kern="1200" cap="none" spc="0" normalizeH="0" baseline="0" noProof="0">
              <a:ln>
                <a:noFill/>
              </a:ln>
              <a:solidFill>
                <a:srgbClr val="28434E"/>
              </a:solidFill>
              <a:effectLst/>
              <a:uLnTx/>
              <a:uFillTx/>
              <a:latin typeface="AvenirNext LT Pro Regular" panose="020B0504020202020204" pitchFamily="34" charset="77"/>
            </a:endParaRPr>
          </a:p>
        </p:txBody>
      </p:sp>
      <p:pic>
        <p:nvPicPr>
          <p:cNvPr id="5" name="Graphic 4" descr="Blueprint with solid fill">
            <a:extLst>
              <a:ext uri="{FF2B5EF4-FFF2-40B4-BE49-F238E27FC236}">
                <a16:creationId xmlns:a16="http://schemas.microsoft.com/office/drawing/2014/main" id="{C4A23541-8C0E-1AA3-3A74-99C3CBCF4B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02381" y="1848081"/>
            <a:ext cx="808679" cy="808679"/>
          </a:xfrm>
          <a:prstGeom prst="rect">
            <a:avLst/>
          </a:prstGeom>
        </p:spPr>
      </p:pic>
      <p:sp>
        <p:nvSpPr>
          <p:cNvPr id="6" name="Content Placeholder 2">
            <a:extLst>
              <a:ext uri="{FF2B5EF4-FFF2-40B4-BE49-F238E27FC236}">
                <a16:creationId xmlns:a16="http://schemas.microsoft.com/office/drawing/2014/main" id="{5CCC9DB8-AC35-1A02-7D65-F00BB3F810C3}"/>
              </a:ext>
            </a:extLst>
          </p:cNvPr>
          <p:cNvSpPr txBox="1">
            <a:spLocks/>
          </p:cNvSpPr>
          <p:nvPr/>
        </p:nvSpPr>
        <p:spPr bwMode="auto">
          <a:xfrm>
            <a:off x="3062064" y="2705489"/>
            <a:ext cx="2812840"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panose="020B0504020202020204" pitchFamily="34" charset="77"/>
              </a:rPr>
              <a:t>Access NNDSS’ </a:t>
            </a:r>
            <a:r>
              <a:rPr kumimoji="0" lang="en-US" altLang="en-US" sz="1733" b="0" i="0" u="none" strike="noStrike" kern="1200" cap="none" spc="0" normalizeH="0" baseline="0" noProof="0">
                <a:ln>
                  <a:noFill/>
                </a:ln>
                <a:solidFill>
                  <a:srgbClr val="28434E"/>
                </a:solidFill>
                <a:effectLst/>
                <a:uLnTx/>
                <a:uFillTx/>
                <a:latin typeface="AvenirNext LT Pro Regular" panose="020B0504020202020204" pitchFamily="34" charset="77"/>
                <a:hlinkClick r:id="rId8"/>
              </a:rPr>
              <a:t>Technical Resource Center</a:t>
            </a:r>
            <a:endParaRPr kumimoji="0" lang="en-US" altLang="en-US" sz="1733" b="0" i="0" u="none" strike="noStrike" kern="1200" cap="none" spc="0" normalizeH="0" baseline="0" noProof="0">
              <a:ln>
                <a:noFill/>
              </a:ln>
              <a:solidFill>
                <a:srgbClr val="28434E"/>
              </a:solidFill>
              <a:effectLst/>
              <a:uLnTx/>
              <a:uFillTx/>
              <a:latin typeface="AvenirNext LT Pro Regular" panose="020B0504020202020204" pitchFamily="34" charset="77"/>
            </a:endParaRPr>
          </a:p>
        </p:txBody>
      </p:sp>
      <p:pic>
        <p:nvPicPr>
          <p:cNvPr id="7" name="Graphic 6" descr="Cloud Computing with solid fill">
            <a:extLst>
              <a:ext uri="{FF2B5EF4-FFF2-40B4-BE49-F238E27FC236}">
                <a16:creationId xmlns:a16="http://schemas.microsoft.com/office/drawing/2014/main" id="{FD2799B3-17BC-37C7-C6A1-90ECAB30D3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06626" y="1848081"/>
            <a:ext cx="808679" cy="808679"/>
          </a:xfrm>
          <a:prstGeom prst="rect">
            <a:avLst/>
          </a:prstGeom>
        </p:spPr>
      </p:pic>
      <p:sp>
        <p:nvSpPr>
          <p:cNvPr id="8" name="Content Placeholder 2">
            <a:extLst>
              <a:ext uri="{FF2B5EF4-FFF2-40B4-BE49-F238E27FC236}">
                <a16:creationId xmlns:a16="http://schemas.microsoft.com/office/drawing/2014/main" id="{5C02BC00-ADE7-33D7-A957-86E2A071BEAD}"/>
              </a:ext>
            </a:extLst>
          </p:cNvPr>
          <p:cNvSpPr txBox="1">
            <a:spLocks/>
          </p:cNvSpPr>
          <p:nvPr/>
        </p:nvSpPr>
        <p:spPr bwMode="auto">
          <a:xfrm>
            <a:off x="6002046" y="270548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panose="020B0504020202020204" pitchFamily="34" charset="77"/>
              </a:rPr>
              <a:t>Email </a:t>
            </a:r>
            <a:r>
              <a:rPr kumimoji="0" lang="en-US" altLang="en-US" sz="1733" b="0" i="0" u="none" strike="noStrike" kern="1200" cap="none" spc="0" normalizeH="0" baseline="0" noProof="0">
                <a:ln>
                  <a:noFill/>
                </a:ln>
                <a:solidFill>
                  <a:srgbClr val="28434E"/>
                </a:solidFill>
                <a:effectLst/>
                <a:uLnTx/>
                <a:uFillTx/>
                <a:latin typeface="AvenirNext LT Pro Regular" panose="020B0504020202020204" pitchFamily="34" charset="77"/>
                <a:hlinkClick r:id="rId11"/>
              </a:rPr>
              <a:t>edx@cdc.gov</a:t>
            </a:r>
            <a:r>
              <a:rPr kumimoji="0" lang="en-US" altLang="en-US" sz="1733" b="0" i="0" u="none" strike="noStrike" kern="1200" cap="none" spc="0" normalizeH="0" baseline="0" noProof="0">
                <a:ln>
                  <a:noFill/>
                </a:ln>
                <a:solidFill>
                  <a:srgbClr val="28434E"/>
                </a:solidFill>
                <a:effectLst/>
                <a:uLnTx/>
                <a:uFillTx/>
                <a:latin typeface="AvenirNext LT Pro Regular" panose="020B0504020202020204" pitchFamily="34" charset="77"/>
              </a:rPr>
              <a:t> for technical help</a:t>
            </a:r>
          </a:p>
        </p:txBody>
      </p:sp>
      <p:pic>
        <p:nvPicPr>
          <p:cNvPr id="9" name="Graphic 8" descr="Blockchain with solid fill">
            <a:extLst>
              <a:ext uri="{FF2B5EF4-FFF2-40B4-BE49-F238E27FC236}">
                <a16:creationId xmlns:a16="http://schemas.microsoft.com/office/drawing/2014/main" id="{A10485F7-7B95-F718-B770-CF67F1905A5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55699" y="1848081"/>
            <a:ext cx="808679" cy="808679"/>
          </a:xfrm>
          <a:prstGeom prst="rect">
            <a:avLst/>
          </a:prstGeom>
        </p:spPr>
      </p:pic>
      <p:sp>
        <p:nvSpPr>
          <p:cNvPr id="10" name="Content Placeholder 2">
            <a:extLst>
              <a:ext uri="{FF2B5EF4-FFF2-40B4-BE49-F238E27FC236}">
                <a16:creationId xmlns:a16="http://schemas.microsoft.com/office/drawing/2014/main" id="{96DA8EEC-9E7C-6044-96BF-BA652AD534EE}"/>
              </a:ext>
            </a:extLst>
          </p:cNvPr>
          <p:cNvSpPr txBox="1">
            <a:spLocks/>
          </p:cNvSpPr>
          <p:nvPr/>
        </p:nvSpPr>
        <p:spPr bwMode="auto">
          <a:xfrm>
            <a:off x="8942020" y="2705489"/>
            <a:ext cx="3048853"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panose="020B0504020202020204" pitchFamily="34" charset="77"/>
              </a:rPr>
              <a:t>Learn about </a:t>
            </a:r>
            <a:r>
              <a:rPr kumimoji="0" lang="en-US" altLang="en-US" sz="1733" b="0" i="0" u="none" strike="noStrike" kern="1200" cap="none" spc="0" normalizeH="0" baseline="0" noProof="0">
                <a:ln>
                  <a:noFill/>
                </a:ln>
                <a:solidFill>
                  <a:srgbClr val="28434E"/>
                </a:solidFill>
                <a:effectLst/>
                <a:uLnTx/>
                <a:uFillTx/>
                <a:latin typeface="AvenirNext LT Pro Regular" panose="020B0504020202020204" pitchFamily="34" charset="77"/>
                <a:hlinkClick r:id="rId14"/>
              </a:rPr>
              <a:t>case surveillance modernization</a:t>
            </a:r>
            <a:endParaRPr kumimoji="0" lang="en-US" altLang="en-US" sz="1733" b="0" i="0" u="none" strike="noStrike" kern="1200" cap="none" spc="0" normalizeH="0" baseline="0" noProof="0">
              <a:ln>
                <a:noFill/>
              </a:ln>
              <a:solidFill>
                <a:srgbClr val="28434E"/>
              </a:solidFill>
              <a:effectLst/>
              <a:uLnTx/>
              <a:uFillTx/>
              <a:latin typeface="AvenirNext LT Pro Regular" panose="020B0504020202020204" pitchFamily="34" charset="77"/>
            </a:endParaRPr>
          </a:p>
        </p:txBody>
      </p:sp>
    </p:spTree>
    <p:extLst>
      <p:ext uri="{BB962C8B-B14F-4D97-AF65-F5344CB8AC3E}">
        <p14:creationId xmlns:p14="http://schemas.microsoft.com/office/powerpoint/2010/main" val="1437846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a:t>Agenda</a:t>
            </a:r>
            <a:endParaRPr lang="en-US">
              <a:highlight>
                <a:srgbClr val="FFFF00"/>
              </a:highlight>
            </a:endParaRPr>
          </a:p>
        </p:txBody>
      </p:sp>
      <p:sp>
        <p:nvSpPr>
          <p:cNvPr id="5" name="Content Placeholder 4">
            <a:extLst>
              <a:ext uri="{FF2B5EF4-FFF2-40B4-BE49-F238E27FC236}">
                <a16:creationId xmlns:a16="http://schemas.microsoft.com/office/drawing/2014/main" id="{016248AB-92C4-421F-8747-17C94E0A4F92}"/>
              </a:ext>
            </a:extLst>
          </p:cNvPr>
          <p:cNvSpPr>
            <a:spLocks noGrp="1"/>
          </p:cNvSpPr>
          <p:nvPr>
            <p:ph type="body" sz="quarter" idx="10"/>
          </p:nvPr>
        </p:nvSpPr>
        <p:spPr>
          <a:xfrm>
            <a:off x="609599" y="1502198"/>
            <a:ext cx="11734800" cy="4176467"/>
          </a:xfrm>
        </p:spPr>
        <p:txBody>
          <a:bodyPr/>
          <a:lstStyle/>
          <a:p>
            <a:pPr lvl="0"/>
            <a:r>
              <a:rPr lang="en-US" sz="2800"/>
              <a:t>Recap of last eSHARE</a:t>
            </a:r>
          </a:p>
          <a:p>
            <a:pPr lvl="0"/>
            <a:endParaRPr lang="en-US" sz="2800"/>
          </a:p>
          <a:p>
            <a:pPr lvl="0"/>
            <a:r>
              <a:rPr lang="en-US" sz="2800"/>
              <a:t>Answers to frequently received questions   </a:t>
            </a:r>
          </a:p>
          <a:p>
            <a:pPr lvl="1"/>
            <a:r>
              <a:rPr lang="en-US" sz="2800"/>
              <a:t>Case Notification Minimal Data Necessary (MDN)</a:t>
            </a:r>
          </a:p>
          <a:p>
            <a:pPr lvl="1"/>
            <a:endParaRPr lang="en-US" sz="2800"/>
          </a:p>
          <a:p>
            <a:endParaRPr lang="en-US" sz="2800"/>
          </a:p>
          <a:p>
            <a:pPr marL="0" indent="0">
              <a:lnSpc>
                <a:spcPct val="169230"/>
              </a:lnSpc>
              <a:buNone/>
            </a:pPr>
            <a:endParaRPr lang="en-US"/>
          </a:p>
        </p:txBody>
      </p:sp>
      <p:pic>
        <p:nvPicPr>
          <p:cNvPr id="3" name="Picture 2" title="NNDSS branding element">
            <a:extLst>
              <a:ext uri="{FF2B5EF4-FFF2-40B4-BE49-F238E27FC236}">
                <a16:creationId xmlns:a16="http://schemas.microsoft.com/office/drawing/2014/main" id="{2E844250-A063-9E11-A38D-3CD3D7516B2F}"/>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464266" y="4419634"/>
            <a:ext cx="5118135" cy="2010341"/>
          </a:xfrm>
          <a:prstGeom prst="rect">
            <a:avLst/>
          </a:prstGeom>
        </p:spPr>
      </p:pic>
    </p:spTree>
    <p:extLst>
      <p:ext uri="{BB962C8B-B14F-4D97-AF65-F5344CB8AC3E}">
        <p14:creationId xmlns:p14="http://schemas.microsoft.com/office/powerpoint/2010/main" val="3724036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BF4170-653F-8DD9-6FEF-1FA36CF9666B}"/>
              </a:ext>
            </a:extLst>
          </p:cNvPr>
          <p:cNvSpPr>
            <a:spLocks noGrp="1"/>
          </p:cNvSpPr>
          <p:nvPr>
            <p:ph type="title"/>
          </p:nvPr>
        </p:nvSpPr>
        <p:spPr>
          <a:xfrm>
            <a:off x="609600" y="274639"/>
            <a:ext cx="10972800" cy="793765"/>
          </a:xfrm>
        </p:spPr>
        <p:txBody>
          <a:bodyPr lIns="91440" tIns="45720" rIns="91440" bIns="45720" anchor="b" anchorCtr="0"/>
          <a:lstStyle/>
          <a:p>
            <a:r>
              <a:rPr lang="en-US" sz="3700">
                <a:latin typeface="Calibri"/>
                <a:ea typeface="Calibri"/>
                <a:cs typeface="Calibri"/>
              </a:rPr>
              <a:t>July eSHARE Recap </a:t>
            </a:r>
          </a:p>
        </p:txBody>
      </p:sp>
      <p:sp>
        <p:nvSpPr>
          <p:cNvPr id="2" name="Text Placeholder 1">
            <a:extLst>
              <a:ext uri="{FF2B5EF4-FFF2-40B4-BE49-F238E27FC236}">
                <a16:creationId xmlns:a16="http://schemas.microsoft.com/office/drawing/2014/main" id="{7C59D77F-E5C3-BEB2-90E0-B59C2E060D10}"/>
              </a:ext>
            </a:extLst>
          </p:cNvPr>
          <p:cNvSpPr>
            <a:spLocks noGrp="1"/>
          </p:cNvSpPr>
          <p:nvPr>
            <p:ph type="body" sz="quarter" idx="10"/>
          </p:nvPr>
        </p:nvSpPr>
        <p:spPr>
          <a:xfrm>
            <a:off x="542223" y="1199986"/>
            <a:ext cx="10972800" cy="5084991"/>
          </a:xfrm>
        </p:spPr>
        <p:txBody>
          <a:bodyPr/>
          <a:lstStyle/>
          <a:p>
            <a:r>
              <a:rPr lang="en-US" sz="2400" b="0">
                <a:solidFill>
                  <a:srgbClr val="000000"/>
                </a:solidFill>
                <a:effectLst/>
                <a:ea typeface="Calibri" panose="020F0502020204030204" pitchFamily="34" charset="0"/>
                <a:cs typeface="Calibri" panose="020F0502020204030204" pitchFamily="34" charset="0"/>
              </a:rPr>
              <a:t>Case surveillance data (including NNDSS) have been defined as a core data source in the Public Health Data Strategy (PHDS) since 2023</a:t>
            </a:r>
            <a:endParaRPr lang="en-US" sz="2400" b="0">
              <a:solidFill>
                <a:srgbClr val="000000"/>
              </a:solidFill>
              <a:ea typeface="Calibri" panose="020F0502020204030204" pitchFamily="34" charset="0"/>
              <a:cs typeface="Calibri" panose="020F0502020204030204" pitchFamily="34" charset="0"/>
            </a:endParaRPr>
          </a:p>
          <a:p>
            <a:pPr lvl="1"/>
            <a:r>
              <a:rPr lang="en-US" sz="2000" kern="100">
                <a:effectLst/>
                <a:ea typeface="Calibri" panose="020F0502020204030204" pitchFamily="34" charset="0"/>
                <a:cs typeface="Calibri" panose="020F0502020204030204" pitchFamily="34" charset="0"/>
              </a:rPr>
              <a:t>The PHDS is the overarching strategy for data and technology for public health and is updated yearly with relevant milestones.</a:t>
            </a:r>
          </a:p>
          <a:p>
            <a:endParaRPr lang="en-US" sz="2400" b="0">
              <a:solidFill>
                <a:srgbClr val="000000"/>
              </a:solidFill>
              <a:effectLst/>
              <a:ea typeface="Calibri" panose="020F0502020204030204" pitchFamily="34" charset="0"/>
              <a:cs typeface="Calibri" panose="020F0502020204030204" pitchFamily="34" charset="0"/>
            </a:endParaRPr>
          </a:p>
          <a:p>
            <a:r>
              <a:rPr lang="en-US" sz="2400" b="0">
                <a:solidFill>
                  <a:srgbClr val="000000"/>
                </a:solidFill>
                <a:effectLst/>
                <a:ea typeface="Calibri" panose="020F0502020204030204" pitchFamily="34" charset="0"/>
                <a:cs typeface="Calibri" panose="020F0502020204030204" pitchFamily="34" charset="0"/>
              </a:rPr>
              <a:t>One CDC Data Platform (1CDP) was launched at CDC in October 2024. </a:t>
            </a:r>
          </a:p>
          <a:p>
            <a:pPr lvl="1"/>
            <a:r>
              <a:rPr lang="en-US" sz="2000" b="0">
                <a:solidFill>
                  <a:srgbClr val="000000"/>
                </a:solidFill>
                <a:effectLst/>
                <a:ea typeface="Calibri" panose="020F0502020204030204" pitchFamily="34" charset="0"/>
                <a:cs typeface="Calibri" panose="020F0502020204030204" pitchFamily="34" charset="0"/>
              </a:rPr>
              <a:t>1CDP is </a:t>
            </a:r>
            <a:r>
              <a:rPr lang="en-US" sz="2000" b="0">
                <a:solidFill>
                  <a:srgbClr val="000000"/>
                </a:solidFill>
                <a:ea typeface="Calibri" panose="020F0502020204030204" pitchFamily="34" charset="0"/>
                <a:cs typeface="Calibri" panose="020F0502020204030204" pitchFamily="34" charset="0"/>
              </a:rPr>
              <a:t>on a three-year roadmap (FY25 to FY27)</a:t>
            </a:r>
            <a:r>
              <a:rPr lang="en-US" sz="2000" b="0">
                <a:solidFill>
                  <a:srgbClr val="000000"/>
                </a:solidFill>
                <a:effectLst/>
                <a:ea typeface="Calibri" panose="020F0502020204030204" pitchFamily="34" charset="0"/>
                <a:cs typeface="Calibri" panose="020F0502020204030204" pitchFamily="34" charset="0"/>
              </a:rPr>
              <a:t> to full scalability and operation across CDC and with partners.</a:t>
            </a:r>
          </a:p>
          <a:p>
            <a:endParaRPr lang="en-US" sz="2400" b="0">
              <a:solidFill>
                <a:srgbClr val="000000"/>
              </a:solidFill>
              <a:effectLst/>
              <a:ea typeface="Calibri" panose="020F0502020204030204" pitchFamily="34" charset="0"/>
              <a:cs typeface="Calibri" panose="020F0502020204030204" pitchFamily="34" charset="0"/>
            </a:endParaRPr>
          </a:p>
          <a:p>
            <a:r>
              <a:rPr lang="en-US" sz="2400" b="0">
                <a:solidFill>
                  <a:srgbClr val="000000"/>
                </a:solidFill>
                <a:ea typeface="Calibri" panose="020F0502020204030204" pitchFamily="34" charset="0"/>
                <a:cs typeface="Calibri" panose="020F0502020204030204" pitchFamily="34" charset="0"/>
              </a:rPr>
              <a:t>C</a:t>
            </a:r>
            <a:r>
              <a:rPr lang="en-US" sz="2400" b="0">
                <a:solidFill>
                  <a:srgbClr val="000000"/>
                </a:solidFill>
                <a:effectLst/>
                <a:ea typeface="Calibri" panose="020F0502020204030204" pitchFamily="34" charset="0"/>
                <a:cs typeface="Calibri" panose="020F0502020204030204" pitchFamily="34" charset="0"/>
              </a:rPr>
              <a:t>ase surveillance/NNDSS Message Validation, Processing, and Provisioning System [MVPS] is being migrated into 1CDP in FY25 and FY26.</a:t>
            </a:r>
          </a:p>
          <a:p>
            <a:pPr lvl="1"/>
            <a:r>
              <a:rPr lang="en-US" sz="2000">
                <a:latin typeface="Calibri"/>
                <a:ea typeface="Calibri"/>
                <a:cs typeface="Arial"/>
              </a:rPr>
              <a:t>CDC is postponing NNDSS reconciliation and publication of 2024 annual data until 2026. </a:t>
            </a:r>
            <a:endParaRPr lang="en-US" sz="2000" b="1">
              <a:latin typeface="Calibri"/>
              <a:ea typeface="Calibri"/>
              <a:cs typeface="Arial"/>
            </a:endParaRPr>
          </a:p>
          <a:p>
            <a:pPr lvl="1"/>
            <a:r>
              <a:rPr lang="en-US" sz="2000" b="0"/>
              <a:t>The migration of MVPS to 1CDP will not change the way jurisdictions send data to CDC in 2025.</a:t>
            </a:r>
          </a:p>
          <a:p>
            <a:endParaRPr lang="en-US"/>
          </a:p>
        </p:txBody>
      </p:sp>
      <p:sp>
        <p:nvSpPr>
          <p:cNvPr id="4" name="Slide Number Placeholder 10">
            <a:extLst>
              <a:ext uri="{FF2B5EF4-FFF2-40B4-BE49-F238E27FC236}">
                <a16:creationId xmlns:a16="http://schemas.microsoft.com/office/drawing/2014/main" id="{D7BCD23C-3F7E-93EA-E6DF-C368C280F348}"/>
              </a:ext>
              <a:ext uri="{C183D7F6-B498-43B3-948B-1728B52AA6E4}">
                <adec:decorative xmlns:adec="http://schemas.microsoft.com/office/drawing/2017/decorative" val="1"/>
              </a:ext>
            </a:extLst>
          </p:cNvPr>
          <p:cNvSpPr txBox="1">
            <a:spLocks/>
          </p:cNvSpPr>
          <p:nvPr/>
        </p:nvSpPr>
        <p:spPr>
          <a:xfrm>
            <a:off x="11401424" y="6260793"/>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3</a:t>
            </a:fld>
            <a:endParaRPr lang="en-US"/>
          </a:p>
        </p:txBody>
      </p:sp>
    </p:spTree>
    <p:extLst>
      <p:ext uri="{BB962C8B-B14F-4D97-AF65-F5344CB8AC3E}">
        <p14:creationId xmlns:p14="http://schemas.microsoft.com/office/powerpoint/2010/main" val="2289710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7644D-175F-EBF4-8C53-45FC164895C8}"/>
              </a:ext>
            </a:extLst>
          </p:cNvPr>
          <p:cNvSpPr>
            <a:spLocks noGrp="1"/>
          </p:cNvSpPr>
          <p:nvPr>
            <p:ph type="title"/>
          </p:nvPr>
        </p:nvSpPr>
        <p:spPr/>
        <p:txBody>
          <a:bodyPr/>
          <a:lstStyle/>
          <a:p>
            <a:r>
              <a:rPr lang="en-US"/>
              <a:t>Terminology Recap</a:t>
            </a:r>
          </a:p>
        </p:txBody>
      </p:sp>
      <p:sp>
        <p:nvSpPr>
          <p:cNvPr id="2" name="Text Placeholder 1">
            <a:extLst>
              <a:ext uri="{FF2B5EF4-FFF2-40B4-BE49-F238E27FC236}">
                <a16:creationId xmlns:a16="http://schemas.microsoft.com/office/drawing/2014/main" id="{A61FEF82-50CA-A3BB-F8A8-97F6307BCE63}"/>
              </a:ext>
            </a:extLst>
          </p:cNvPr>
          <p:cNvSpPr>
            <a:spLocks noGrp="1"/>
          </p:cNvSpPr>
          <p:nvPr>
            <p:ph type="body" sz="quarter" idx="10"/>
          </p:nvPr>
        </p:nvSpPr>
        <p:spPr/>
        <p:txBody>
          <a:bodyPr/>
          <a:lstStyle/>
          <a:p>
            <a:pPr marL="0" indent="0">
              <a:lnSpc>
                <a:spcPct val="107000"/>
              </a:lnSpc>
              <a:spcBef>
                <a:spcPts val="0"/>
              </a:spcBef>
              <a:spcAft>
                <a:spcPts val="1800"/>
              </a:spcAft>
              <a:buNone/>
            </a:pPr>
            <a:r>
              <a:rPr lang="en-US" sz="2400" b="0">
                <a:ea typeface="Calibri" panose="020F0502020204030204" pitchFamily="34" charset="0"/>
                <a:cs typeface="Calibri" panose="020F0502020204030204" pitchFamily="34" charset="0"/>
                <a:sym typeface="Wingdings" panose="05000000000000000000" pitchFamily="2" charset="2"/>
              </a:rPr>
              <a:t>The project name for the case surveillance work in 1CDP is </a:t>
            </a:r>
            <a:r>
              <a:rPr lang="en-US" sz="2400">
                <a:ea typeface="Calibri" panose="020F0502020204030204" pitchFamily="34" charset="0"/>
                <a:cs typeface="Calibri" panose="020F0502020204030204" pitchFamily="34" charset="0"/>
                <a:sym typeface="Wingdings" panose="05000000000000000000" pitchFamily="2" charset="2"/>
              </a:rPr>
              <a:t>1CDP Case Data Exchange (CDE)</a:t>
            </a:r>
            <a:endParaRPr lang="en-US" sz="2400" b="0" kern="100">
              <a:ea typeface="Calibri" panose="020F0502020204030204" pitchFamily="34" charset="0"/>
              <a:cs typeface="Calibri" panose="020F0502020204030204" pitchFamily="34" charset="0"/>
              <a:sym typeface="Wingdings" panose="05000000000000000000" pitchFamily="2" charset="2"/>
            </a:endParaRPr>
          </a:p>
          <a:p>
            <a:pPr>
              <a:lnSpc>
                <a:spcPct val="107000"/>
              </a:lnSpc>
              <a:spcBef>
                <a:spcPts val="0"/>
              </a:spcBef>
              <a:spcAft>
                <a:spcPts val="1800"/>
              </a:spcAft>
            </a:pPr>
            <a:r>
              <a:rPr lang="en-US" sz="2133" b="1" kern="100">
                <a:ea typeface="Calibri" panose="020F0502020204030204" pitchFamily="34" charset="0"/>
                <a:cs typeface="Calibri" panose="020F0502020204030204" pitchFamily="34" charset="0"/>
              </a:rPr>
              <a:t>1CDP CDE Pipeline </a:t>
            </a:r>
            <a:r>
              <a:rPr lang="en-US" sz="2133" b="0" kern="100">
                <a:ea typeface="Calibri" panose="020F0502020204030204" pitchFamily="34" charset="0"/>
                <a:cs typeface="Calibri" panose="020F0502020204030204" pitchFamily="34" charset="0"/>
              </a:rPr>
              <a:t>will process, validate, and provision all case data, including what is currently being sent to NNDSS.</a:t>
            </a:r>
          </a:p>
          <a:p>
            <a:pPr>
              <a:lnSpc>
                <a:spcPct val="107000"/>
              </a:lnSpc>
              <a:spcBef>
                <a:spcPts val="0"/>
              </a:spcBef>
              <a:spcAft>
                <a:spcPts val="1800"/>
              </a:spcAft>
            </a:pPr>
            <a:r>
              <a:rPr lang="en-US" sz="2133" b="1" kern="100">
                <a:ea typeface="Calibri" panose="020F0502020204030204" pitchFamily="34" charset="0"/>
                <a:cs typeface="Calibri" panose="020F0502020204030204" pitchFamily="34" charset="0"/>
              </a:rPr>
              <a:t>1CDP Case Profile Manager (CPM) </a:t>
            </a:r>
            <a:r>
              <a:rPr lang="en-US" sz="2133" b="0">
                <a:ea typeface="Calibri" panose="020F0502020204030204" pitchFamily="34" charset="0"/>
                <a:cs typeface="Calibri" panose="020F0502020204030204" pitchFamily="34" charset="0"/>
              </a:rPr>
              <a:t>will be used to define the data collection needed for a case, which can include core, program-specific, and response-specific data content.</a:t>
            </a:r>
          </a:p>
          <a:p>
            <a:endParaRPr lang="en-US" sz="2000">
              <a:ea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752B74C1-39F9-67E1-7C93-46CD65E2F18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009" y="184628"/>
            <a:ext cx="1087582" cy="108758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10">
            <a:extLst>
              <a:ext uri="{FF2B5EF4-FFF2-40B4-BE49-F238E27FC236}">
                <a16:creationId xmlns:a16="http://schemas.microsoft.com/office/drawing/2014/main" id="{27E83454-8069-11ED-7351-8435226659C9}"/>
              </a:ext>
              <a:ext uri="{C183D7F6-B498-43B3-948B-1728B52AA6E4}">
                <adec:decorative xmlns:adec="http://schemas.microsoft.com/office/drawing/2017/decorative" val="1"/>
              </a:ext>
            </a:extLst>
          </p:cNvPr>
          <p:cNvSpPr txBox="1">
            <a:spLocks/>
          </p:cNvSpPr>
          <p:nvPr/>
        </p:nvSpPr>
        <p:spPr>
          <a:xfrm>
            <a:off x="11401424" y="6260793"/>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4</a:t>
            </a:fld>
            <a:endParaRPr lang="en-US"/>
          </a:p>
        </p:txBody>
      </p:sp>
    </p:spTree>
    <p:extLst>
      <p:ext uri="{BB962C8B-B14F-4D97-AF65-F5344CB8AC3E}">
        <p14:creationId xmlns:p14="http://schemas.microsoft.com/office/powerpoint/2010/main" val="3317336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DFECB0-75BF-7B2A-98B2-48AAB08ACB91}"/>
              </a:ext>
            </a:extLst>
          </p:cNvPr>
          <p:cNvSpPr>
            <a:spLocks noGrp="1"/>
          </p:cNvSpPr>
          <p:nvPr>
            <p:ph type="title"/>
          </p:nvPr>
        </p:nvSpPr>
        <p:spPr/>
        <p:txBody>
          <a:bodyPr/>
          <a:lstStyle/>
          <a:p>
            <a:r>
              <a:rPr lang="en-US"/>
              <a:t>Case Notification MDN for Response Recap</a:t>
            </a:r>
          </a:p>
        </p:txBody>
      </p:sp>
      <p:sp>
        <p:nvSpPr>
          <p:cNvPr id="2" name="Text Placeholder 1">
            <a:extLst>
              <a:ext uri="{FF2B5EF4-FFF2-40B4-BE49-F238E27FC236}">
                <a16:creationId xmlns:a16="http://schemas.microsoft.com/office/drawing/2014/main" id="{A170C54D-545E-B3BC-1208-9BB5C75A1A63}"/>
              </a:ext>
            </a:extLst>
          </p:cNvPr>
          <p:cNvSpPr>
            <a:spLocks noGrp="1"/>
          </p:cNvSpPr>
          <p:nvPr>
            <p:ph type="body" sz="quarter" idx="10"/>
          </p:nvPr>
        </p:nvSpPr>
        <p:spPr>
          <a:xfrm>
            <a:off x="609600" y="1835573"/>
            <a:ext cx="7318248" cy="4176467"/>
          </a:xfrm>
        </p:spPr>
        <p:txBody>
          <a:bodyPr/>
          <a:lstStyle/>
          <a:p>
            <a:pPr marL="304165" indent="-304165"/>
            <a:r>
              <a:rPr lang="en-US" sz="2400" b="0">
                <a:latin typeface="Calibri"/>
                <a:ea typeface="Calibri"/>
                <a:cs typeface="Calibri"/>
              </a:rPr>
              <a:t>Co-developed by CDC, CSTE, and partners in 2024</a:t>
            </a:r>
          </a:p>
          <a:p>
            <a:pPr marL="304165" indent="-304165"/>
            <a:r>
              <a:rPr lang="en-US" sz="2400" b="0">
                <a:latin typeface="Calibri"/>
                <a:ea typeface="Calibri"/>
                <a:cs typeface="Calibri"/>
              </a:rPr>
              <a:t>Forms the foundation for response data</a:t>
            </a:r>
          </a:p>
          <a:p>
            <a:pPr marL="304165" indent="-304165"/>
            <a:r>
              <a:rPr lang="en-US" sz="2400" b="0">
                <a:latin typeface="Calibri"/>
                <a:ea typeface="Calibri"/>
                <a:cs typeface="Calibri"/>
              </a:rPr>
              <a:t>Key artifacts available</a:t>
            </a:r>
          </a:p>
          <a:p>
            <a:pPr marL="608951" lvl="1" indent="-304165"/>
            <a:r>
              <a:rPr lang="en-US" sz="2100" b="0">
                <a:latin typeface="Calibri"/>
                <a:ea typeface="Calibri"/>
                <a:cs typeface="Calibri"/>
              </a:rPr>
              <a:t>Internal CDC release: April/May</a:t>
            </a:r>
            <a:endParaRPr lang="en-US" sz="2100" b="0">
              <a:ea typeface="Calibri"/>
              <a:cs typeface="Calibri"/>
            </a:endParaRPr>
          </a:p>
          <a:p>
            <a:pPr marL="608330" lvl="1" indent="-304165"/>
            <a:r>
              <a:rPr lang="en-US" sz="2100">
                <a:latin typeface="Calibri"/>
                <a:ea typeface="Calibri"/>
                <a:cs typeface="Calibri"/>
              </a:rPr>
              <a:t>Shared with jurisdictions: July</a:t>
            </a:r>
            <a:endParaRPr lang="en-US"/>
          </a:p>
        </p:txBody>
      </p:sp>
      <p:sp>
        <p:nvSpPr>
          <p:cNvPr id="4" name="Rectangle 3">
            <a:extLst>
              <a:ext uri="{FF2B5EF4-FFF2-40B4-BE49-F238E27FC236}">
                <a16:creationId xmlns:a16="http://schemas.microsoft.com/office/drawing/2014/main" id="{6E639681-4C18-1752-8A37-7F1C3104EAD0}"/>
              </a:ext>
            </a:extLst>
          </p:cNvPr>
          <p:cNvSpPr/>
          <p:nvPr/>
        </p:nvSpPr>
        <p:spPr>
          <a:xfrm>
            <a:off x="8055979" y="1762269"/>
            <a:ext cx="3122489" cy="3145397"/>
          </a:xfrm>
          <a:prstGeom prst="rect">
            <a:avLst/>
          </a:prstGeom>
          <a:solidFill>
            <a:schemeClr val="bg1"/>
          </a:solidFill>
          <a:ln w="28575">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8" rIns="99568" bIns="100584" numCol="1" spcCol="1270" rtlCol="0" anchor="ctr" anchorCtr="0">
            <a:noAutofit/>
          </a:bodyPr>
          <a:lstStyle/>
          <a:p>
            <a:pPr marL="285750" indent="-285750" defTabSz="622300">
              <a:lnSpc>
                <a:spcPct val="90000"/>
              </a:lnSpc>
              <a:spcBef>
                <a:spcPct val="0"/>
              </a:spcBef>
              <a:spcAft>
                <a:spcPct val="35000"/>
              </a:spcAft>
              <a:buFont typeface="Arial" panose="020B0604020202020204" pitchFamily="34" charset="0"/>
              <a:buChar char="•"/>
            </a:pPr>
            <a:r>
              <a:rPr lang="en-US" b="1">
                <a:solidFill>
                  <a:srgbClr val="1E5AAA"/>
                </a:solidFill>
                <a:latin typeface="Calibri" panose="020F0502020204030204" pitchFamily="34" charset="0"/>
                <a:cs typeface="Calibri" panose="020F0502020204030204" pitchFamily="34" charset="0"/>
              </a:rPr>
              <a:t>6 </a:t>
            </a:r>
            <a:r>
              <a:rPr lang="en-US">
                <a:solidFill>
                  <a:srgbClr val="1E5AAA"/>
                </a:solidFill>
                <a:latin typeface="Calibri" panose="020F0502020204030204" pitchFamily="34" charset="0"/>
                <a:cs typeface="Calibri" panose="020F0502020204030204" pitchFamily="34" charset="0"/>
              </a:rPr>
              <a:t>jurisdictions in Engagement Group</a:t>
            </a:r>
          </a:p>
          <a:p>
            <a:pPr marL="285750" indent="-285750" defTabSz="622300">
              <a:lnSpc>
                <a:spcPct val="90000"/>
              </a:lnSpc>
              <a:spcBef>
                <a:spcPct val="0"/>
              </a:spcBef>
              <a:spcAft>
                <a:spcPct val="35000"/>
              </a:spcAft>
              <a:buFont typeface="Arial" panose="020B0604020202020204" pitchFamily="34" charset="0"/>
              <a:buChar char="•"/>
            </a:pPr>
            <a:r>
              <a:rPr lang="en-US" b="1">
                <a:solidFill>
                  <a:srgbClr val="1E5AAA"/>
                </a:solidFill>
                <a:latin typeface="Calibri" panose="020F0502020204030204" pitchFamily="34" charset="0"/>
                <a:cs typeface="Calibri" panose="020F0502020204030204" pitchFamily="34" charset="0"/>
              </a:rPr>
              <a:t>11+</a:t>
            </a:r>
            <a:r>
              <a:rPr lang="en-US">
                <a:solidFill>
                  <a:srgbClr val="1E5AAA"/>
                </a:solidFill>
                <a:latin typeface="Calibri" panose="020F0502020204030204" pitchFamily="34" charset="0"/>
                <a:cs typeface="Calibri" panose="020F0502020204030204" pitchFamily="34" charset="0"/>
              </a:rPr>
              <a:t> jurisdictions provided detailed feedback</a:t>
            </a:r>
          </a:p>
          <a:p>
            <a:pPr marL="285750" indent="-285750" defTabSz="622300">
              <a:lnSpc>
                <a:spcPct val="90000"/>
              </a:lnSpc>
              <a:spcBef>
                <a:spcPct val="0"/>
              </a:spcBef>
              <a:spcAft>
                <a:spcPct val="35000"/>
              </a:spcAft>
              <a:buFont typeface="Arial" panose="020B0604020202020204" pitchFamily="34" charset="0"/>
              <a:buChar char="•"/>
            </a:pPr>
            <a:r>
              <a:rPr lang="en-US" b="1">
                <a:solidFill>
                  <a:srgbClr val="1E5AAA"/>
                </a:solidFill>
                <a:latin typeface="Calibri" panose="020F0502020204030204" pitchFamily="34" charset="0"/>
                <a:cs typeface="Calibri" panose="020F0502020204030204" pitchFamily="34" charset="0"/>
              </a:rPr>
              <a:t>26 </a:t>
            </a:r>
            <a:r>
              <a:rPr lang="en-US">
                <a:solidFill>
                  <a:srgbClr val="1E5AAA"/>
                </a:solidFill>
                <a:latin typeface="Calibri" panose="020F0502020204030204" pitchFamily="34" charset="0"/>
                <a:cs typeface="Calibri" panose="020F0502020204030204" pitchFamily="34" charset="0"/>
              </a:rPr>
              <a:t>CDC program reps engaged</a:t>
            </a:r>
          </a:p>
          <a:p>
            <a:pPr marL="285750" indent="-285750" defTabSz="622300">
              <a:lnSpc>
                <a:spcPct val="90000"/>
              </a:lnSpc>
              <a:spcBef>
                <a:spcPct val="0"/>
              </a:spcBef>
              <a:spcAft>
                <a:spcPct val="35000"/>
              </a:spcAft>
              <a:buFont typeface="Arial" panose="020B0604020202020204" pitchFamily="34" charset="0"/>
              <a:buChar char="•"/>
            </a:pPr>
            <a:r>
              <a:rPr lang="en-US" b="1">
                <a:solidFill>
                  <a:srgbClr val="1E5AAA"/>
                </a:solidFill>
                <a:latin typeface="Calibri" panose="020F0502020204030204" pitchFamily="34" charset="0"/>
                <a:cs typeface="Calibri" panose="020F0502020204030204" pitchFamily="34" charset="0"/>
              </a:rPr>
              <a:t>Input </a:t>
            </a:r>
            <a:r>
              <a:rPr lang="en-US">
                <a:solidFill>
                  <a:srgbClr val="1E5AAA"/>
                </a:solidFill>
                <a:latin typeface="Calibri" panose="020F0502020204030204" pitchFamily="34" charset="0"/>
                <a:cs typeface="Calibri" panose="020F0502020204030204" pitchFamily="34" charset="0"/>
              </a:rPr>
              <a:t>from CSTE, APHL, OPHDST, ORR</a:t>
            </a:r>
          </a:p>
        </p:txBody>
      </p:sp>
      <p:sp>
        <p:nvSpPr>
          <p:cNvPr id="5" name="Slide Number Placeholder 10">
            <a:extLst>
              <a:ext uri="{FF2B5EF4-FFF2-40B4-BE49-F238E27FC236}">
                <a16:creationId xmlns:a16="http://schemas.microsoft.com/office/drawing/2014/main" id="{122FA2BD-1EF0-E30C-B68F-5FA307C28305}"/>
              </a:ext>
              <a:ext uri="{C183D7F6-B498-43B3-948B-1728B52AA6E4}">
                <adec:decorative xmlns:adec="http://schemas.microsoft.com/office/drawing/2017/decorative" val="1"/>
              </a:ext>
            </a:extLst>
          </p:cNvPr>
          <p:cNvSpPr txBox="1">
            <a:spLocks/>
          </p:cNvSpPr>
          <p:nvPr/>
        </p:nvSpPr>
        <p:spPr>
          <a:xfrm>
            <a:off x="11401424" y="6260793"/>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5</a:t>
            </a:fld>
            <a:endParaRPr lang="en-US"/>
          </a:p>
        </p:txBody>
      </p:sp>
    </p:spTree>
    <p:extLst>
      <p:ext uri="{BB962C8B-B14F-4D97-AF65-F5344CB8AC3E}">
        <p14:creationId xmlns:p14="http://schemas.microsoft.com/office/powerpoint/2010/main" val="1632497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814FB-4FF3-C954-89F2-2160193DF1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84679C-C4EE-8F39-1A49-B5B03E15CAAE}"/>
              </a:ext>
            </a:extLst>
          </p:cNvPr>
          <p:cNvSpPr>
            <a:spLocks noGrp="1"/>
          </p:cNvSpPr>
          <p:nvPr>
            <p:ph type="title"/>
          </p:nvPr>
        </p:nvSpPr>
        <p:spPr>
          <a:xfrm>
            <a:off x="609600" y="665256"/>
            <a:ext cx="10972800" cy="759504"/>
          </a:xfrm>
        </p:spPr>
        <p:txBody>
          <a:bodyPr lIns="91440" tIns="45720" rIns="91440" bIns="45720" anchor="b" anchorCtr="0"/>
          <a:lstStyle/>
          <a:p>
            <a:r>
              <a:rPr lang="en-US" sz="3700">
                <a:latin typeface="Calibri"/>
                <a:ea typeface="Calibri"/>
                <a:cs typeface="Calibri"/>
              </a:rPr>
              <a:t>Benefits of Case Notification MDN</a:t>
            </a:r>
          </a:p>
        </p:txBody>
      </p:sp>
      <p:graphicFrame>
        <p:nvGraphicFramePr>
          <p:cNvPr id="4" name="Table 3">
            <a:extLst>
              <a:ext uri="{FF2B5EF4-FFF2-40B4-BE49-F238E27FC236}">
                <a16:creationId xmlns:a16="http://schemas.microsoft.com/office/drawing/2014/main" id="{6D3AD4A5-014E-DDCF-F126-3F2CC9566217}"/>
              </a:ext>
            </a:extLst>
          </p:cNvPr>
          <p:cNvGraphicFramePr>
            <a:graphicFrameLocks noGrp="1"/>
          </p:cNvGraphicFramePr>
          <p:nvPr>
            <p:extLst>
              <p:ext uri="{D42A27DB-BD31-4B8C-83A1-F6EECF244321}">
                <p14:modId xmlns:p14="http://schemas.microsoft.com/office/powerpoint/2010/main" val="4138843510"/>
              </p:ext>
            </p:extLst>
          </p:nvPr>
        </p:nvGraphicFramePr>
        <p:xfrm>
          <a:off x="486888" y="2020168"/>
          <a:ext cx="11218223" cy="3291840"/>
        </p:xfrm>
        <a:graphic>
          <a:graphicData uri="http://schemas.openxmlformats.org/drawingml/2006/table">
            <a:tbl>
              <a:tblPr firstRow="1" bandRow="1">
                <a:tableStyleId>{5C22544A-7EE6-4342-B048-85BDC9FD1C3A}</a:tableStyleId>
              </a:tblPr>
              <a:tblGrid>
                <a:gridCol w="1587335">
                  <a:extLst>
                    <a:ext uri="{9D8B030D-6E8A-4147-A177-3AD203B41FA5}">
                      <a16:colId xmlns:a16="http://schemas.microsoft.com/office/drawing/2014/main" val="1123499888"/>
                    </a:ext>
                  </a:extLst>
                </a:gridCol>
                <a:gridCol w="9630888">
                  <a:extLst>
                    <a:ext uri="{9D8B030D-6E8A-4147-A177-3AD203B41FA5}">
                      <a16:colId xmlns:a16="http://schemas.microsoft.com/office/drawing/2014/main" val="1913938114"/>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lang="en-US" sz="2400" b="1">
                          <a:solidFill>
                            <a:srgbClr val="1E5AAA"/>
                          </a:solidFill>
                          <a:latin typeface="Calibri"/>
                          <a:ea typeface="Open Sans"/>
                          <a:cs typeface="Calibri"/>
                        </a:rPr>
                        <a:t>Standardized</a:t>
                      </a:r>
                      <a:r>
                        <a:rPr lang="en-US" sz="2400" b="0">
                          <a:solidFill>
                            <a:srgbClr val="474747"/>
                          </a:solidFill>
                          <a:latin typeface="Calibri"/>
                          <a:ea typeface="Open Sans"/>
                          <a:cs typeface="Calibri"/>
                        </a:rPr>
                        <a:t>: Provides a consistent set of data elements to quickly develop and implement response data collection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010566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lang="en-US" sz="2400" b="1">
                          <a:solidFill>
                            <a:srgbClr val="1E5AAA"/>
                          </a:solidFill>
                          <a:latin typeface="Calibri"/>
                          <a:ea typeface="Open Sans"/>
                          <a:cs typeface="Calibri"/>
                        </a:rPr>
                        <a:t>Easy to use data once sent</a:t>
                      </a:r>
                      <a:r>
                        <a:rPr lang="en-US" sz="2400" b="0">
                          <a:solidFill>
                            <a:srgbClr val="474747"/>
                          </a:solidFill>
                          <a:latin typeface="Calibri"/>
                          <a:ea typeface="Open Sans"/>
                          <a:cs typeface="Calibri"/>
                        </a:rPr>
                        <a:t>: Flows into established data dissemination templates, including visualizations and 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407213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lang="en-US" sz="2400" b="1">
                          <a:solidFill>
                            <a:srgbClr val="1E5AAA"/>
                          </a:solidFill>
                          <a:latin typeface="Calibri"/>
                          <a:ea typeface="Open Sans"/>
                          <a:cs typeface="Calibri"/>
                        </a:rPr>
                        <a:t>Faster</a:t>
                      </a:r>
                      <a:r>
                        <a:rPr lang="en-US" sz="2400" b="0">
                          <a:solidFill>
                            <a:srgbClr val="474747"/>
                          </a:solidFill>
                          <a:latin typeface="Calibri"/>
                          <a:ea typeface="Open Sans"/>
                          <a:cs typeface="Calibri"/>
                        </a:rPr>
                        <a:t>: Enables timely reporting of critical case data elements early in a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598571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lang="en-US" sz="2400" b="1">
                          <a:solidFill>
                            <a:srgbClr val="1E5AAA"/>
                          </a:solidFill>
                          <a:latin typeface="Calibri"/>
                          <a:ea typeface="Open Sans"/>
                          <a:cs typeface="Calibri"/>
                        </a:rPr>
                        <a:t>Integration</a:t>
                      </a:r>
                      <a:r>
                        <a:rPr lang="en-US" sz="2400" b="0">
                          <a:solidFill>
                            <a:srgbClr val="474747"/>
                          </a:solidFill>
                          <a:latin typeface="Calibri"/>
                          <a:ea typeface="Open Sans"/>
                          <a:cs typeface="Calibri"/>
                        </a:rPr>
                        <a:t>: as more MDNs are defined, harmonized MDN data elements enable simpler cross-data source and cross-program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6920135"/>
                  </a:ext>
                </a:extLst>
              </a:tr>
            </a:tbl>
          </a:graphicData>
        </a:graphic>
      </p:graphicFrame>
      <p:pic>
        <p:nvPicPr>
          <p:cNvPr id="6" name="Graphic 5" descr="Checkbox Checked">
            <a:extLst>
              <a:ext uri="{FF2B5EF4-FFF2-40B4-BE49-F238E27FC236}">
                <a16:creationId xmlns:a16="http://schemas.microsoft.com/office/drawing/2014/main" id="{BF00E314-42F9-1E66-F0DA-17656DA092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042" y="2020168"/>
            <a:ext cx="914400" cy="914400"/>
          </a:xfrm>
          <a:prstGeom prst="rect">
            <a:avLst/>
          </a:prstGeom>
        </p:spPr>
      </p:pic>
      <p:pic>
        <p:nvPicPr>
          <p:cNvPr id="9" name="Graphic 8" descr="Checkbox Checked ">
            <a:extLst>
              <a:ext uri="{FF2B5EF4-FFF2-40B4-BE49-F238E27FC236}">
                <a16:creationId xmlns:a16="http://schemas.microsoft.com/office/drawing/2014/main" id="{08C329D1-4198-E628-6AEE-554C7FD074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042" y="2823358"/>
            <a:ext cx="914400" cy="914400"/>
          </a:xfrm>
          <a:prstGeom prst="rect">
            <a:avLst/>
          </a:prstGeom>
        </p:spPr>
      </p:pic>
      <p:sp>
        <p:nvSpPr>
          <p:cNvPr id="8" name="Isosceles Triangle 7" descr="triangle representing in progress">
            <a:extLst>
              <a:ext uri="{FF2B5EF4-FFF2-40B4-BE49-F238E27FC236}">
                <a16:creationId xmlns:a16="http://schemas.microsoft.com/office/drawing/2014/main" id="{69F3EAEB-7B79-470F-2B87-643F0FF01868}"/>
              </a:ext>
            </a:extLst>
          </p:cNvPr>
          <p:cNvSpPr/>
          <p:nvPr/>
        </p:nvSpPr>
        <p:spPr>
          <a:xfrm>
            <a:off x="938646" y="3794166"/>
            <a:ext cx="553191" cy="501768"/>
          </a:xfrm>
          <a:prstGeom prst="triangle">
            <a:avLst/>
          </a:prstGeom>
          <a:solidFill>
            <a:srgbClr val="FFDF79"/>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descr="triangle representing in progress">
            <a:extLst>
              <a:ext uri="{FF2B5EF4-FFF2-40B4-BE49-F238E27FC236}">
                <a16:creationId xmlns:a16="http://schemas.microsoft.com/office/drawing/2014/main" id="{C886B900-5217-1B60-B44B-D50BE673888E}"/>
              </a:ext>
            </a:extLst>
          </p:cNvPr>
          <p:cNvSpPr/>
          <p:nvPr/>
        </p:nvSpPr>
        <p:spPr>
          <a:xfrm>
            <a:off x="938645" y="4735967"/>
            <a:ext cx="553191" cy="501768"/>
          </a:xfrm>
          <a:prstGeom prst="triangle">
            <a:avLst/>
          </a:prstGeom>
          <a:solidFill>
            <a:srgbClr val="FFDF79"/>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798886-53A5-9E65-75BA-0BDB69456C5B}"/>
              </a:ext>
            </a:extLst>
          </p:cNvPr>
          <p:cNvSpPr txBox="1"/>
          <p:nvPr/>
        </p:nvSpPr>
        <p:spPr>
          <a:xfrm>
            <a:off x="8133221" y="5312008"/>
            <a:ext cx="3649204" cy="276999"/>
          </a:xfrm>
          <a:prstGeom prst="rect">
            <a:avLst/>
          </a:prstGeom>
          <a:noFill/>
        </p:spPr>
        <p:txBody>
          <a:bodyPr wrap="none" rtlCol="0">
            <a:spAutoFit/>
          </a:bodyPr>
          <a:lstStyle/>
          <a:p>
            <a:r>
              <a:rPr lang="en-US" sz="1200">
                <a:solidFill>
                  <a:srgbClr val="000000"/>
                </a:solidFill>
                <a:latin typeface="Calibri" panose="020F0502020204030204" pitchFamily="34" charset="0"/>
              </a:rPr>
              <a:t>Green check: available now; Yellow triangle: in progress</a:t>
            </a:r>
          </a:p>
        </p:txBody>
      </p:sp>
      <p:sp>
        <p:nvSpPr>
          <p:cNvPr id="2" name="Slide Number Placeholder 10">
            <a:extLst>
              <a:ext uri="{FF2B5EF4-FFF2-40B4-BE49-F238E27FC236}">
                <a16:creationId xmlns:a16="http://schemas.microsoft.com/office/drawing/2014/main" id="{7DB8806A-67BD-3D8E-7C81-B3B09BABDE5A}"/>
              </a:ext>
              <a:ext uri="{C183D7F6-B498-43B3-948B-1728B52AA6E4}">
                <adec:decorative xmlns:adec="http://schemas.microsoft.com/office/drawing/2017/decorative" val="1"/>
              </a:ext>
            </a:extLst>
          </p:cNvPr>
          <p:cNvSpPr txBox="1">
            <a:spLocks/>
          </p:cNvSpPr>
          <p:nvPr/>
        </p:nvSpPr>
        <p:spPr>
          <a:xfrm>
            <a:off x="11401424" y="6260793"/>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6</a:t>
            </a:fld>
            <a:endParaRPr lang="en-US"/>
          </a:p>
        </p:txBody>
      </p:sp>
    </p:spTree>
    <p:extLst>
      <p:ext uri="{BB962C8B-B14F-4D97-AF65-F5344CB8AC3E}">
        <p14:creationId xmlns:p14="http://schemas.microsoft.com/office/powerpoint/2010/main" val="3289491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3AB13-0EF3-5451-DCBA-F759E1EB6213}"/>
              </a:ext>
            </a:extLst>
          </p:cNvPr>
          <p:cNvSpPr>
            <a:spLocks noGrp="1"/>
          </p:cNvSpPr>
          <p:nvPr>
            <p:ph type="title"/>
          </p:nvPr>
        </p:nvSpPr>
        <p:spPr/>
        <p:txBody>
          <a:bodyPr/>
          <a:lstStyle/>
          <a:p>
            <a:r>
              <a:rPr lang="en-US"/>
              <a:t>Where can I find the Case Notification MDN?</a:t>
            </a:r>
          </a:p>
        </p:txBody>
      </p:sp>
      <p:sp>
        <p:nvSpPr>
          <p:cNvPr id="2" name="Text Placeholder 1">
            <a:extLst>
              <a:ext uri="{FF2B5EF4-FFF2-40B4-BE49-F238E27FC236}">
                <a16:creationId xmlns:a16="http://schemas.microsoft.com/office/drawing/2014/main" id="{ECF32E2F-A164-9492-ED7B-7DB36103694E}"/>
              </a:ext>
            </a:extLst>
          </p:cNvPr>
          <p:cNvSpPr>
            <a:spLocks noGrp="1"/>
          </p:cNvSpPr>
          <p:nvPr>
            <p:ph type="body" sz="quarter" idx="10"/>
          </p:nvPr>
        </p:nvSpPr>
        <p:spPr>
          <a:xfrm>
            <a:off x="609600" y="1835573"/>
            <a:ext cx="4389912" cy="4176467"/>
          </a:xfrm>
        </p:spPr>
        <p:txBody>
          <a:bodyPr/>
          <a:lstStyle/>
          <a:p>
            <a:r>
              <a:rPr lang="en-US">
                <a:hlinkClick r:id="rId3"/>
              </a:rPr>
              <a:t>Implementation Guides</a:t>
            </a:r>
            <a:endParaRPr lang="en-US"/>
          </a:p>
        </p:txBody>
      </p:sp>
      <p:pic>
        <p:nvPicPr>
          <p:cNvPr id="5" name="Picture 4">
            <a:extLst>
              <a:ext uri="{FF2B5EF4-FFF2-40B4-BE49-F238E27FC236}">
                <a16:creationId xmlns:a16="http://schemas.microsoft.com/office/drawing/2014/main" id="{AF41BB6D-62B5-5B06-B588-1604DA2C68C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67072" y="1835573"/>
            <a:ext cx="6597989" cy="4102311"/>
          </a:xfrm>
          <a:prstGeom prst="rect">
            <a:avLst/>
          </a:prstGeom>
        </p:spPr>
      </p:pic>
      <p:sp>
        <p:nvSpPr>
          <p:cNvPr id="4" name="Rectangle 3" descr="Highlight of Case Notification Minimal Data Necessary for Public Health Emergency Response (CSV) location found on the NNDSS website. ">
            <a:extLst>
              <a:ext uri="{FF2B5EF4-FFF2-40B4-BE49-F238E27FC236}">
                <a16:creationId xmlns:a16="http://schemas.microsoft.com/office/drawing/2014/main" id="{67F4AB77-44A4-6968-8FD5-740CF46A9324}"/>
              </a:ext>
            </a:extLst>
          </p:cNvPr>
          <p:cNvSpPr/>
          <p:nvPr/>
        </p:nvSpPr>
        <p:spPr>
          <a:xfrm>
            <a:off x="5354198" y="5321147"/>
            <a:ext cx="6400800" cy="517793"/>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0">
            <a:extLst>
              <a:ext uri="{FF2B5EF4-FFF2-40B4-BE49-F238E27FC236}">
                <a16:creationId xmlns:a16="http://schemas.microsoft.com/office/drawing/2014/main" id="{16553972-CD17-1D59-FD76-E952ECD7328A}"/>
              </a:ext>
              <a:ext uri="{C183D7F6-B498-43B3-948B-1728B52AA6E4}">
                <adec:decorative xmlns:adec="http://schemas.microsoft.com/office/drawing/2017/decorative" val="1"/>
              </a:ext>
            </a:extLst>
          </p:cNvPr>
          <p:cNvSpPr txBox="1">
            <a:spLocks/>
          </p:cNvSpPr>
          <p:nvPr/>
        </p:nvSpPr>
        <p:spPr>
          <a:xfrm>
            <a:off x="11401424" y="6260793"/>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7</a:t>
            </a:fld>
            <a:endParaRPr lang="en-US"/>
          </a:p>
        </p:txBody>
      </p:sp>
    </p:spTree>
    <p:extLst>
      <p:ext uri="{BB962C8B-B14F-4D97-AF65-F5344CB8AC3E}">
        <p14:creationId xmlns:p14="http://schemas.microsoft.com/office/powerpoint/2010/main" val="630207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C47542-8922-5332-5996-A040C2FD7700}"/>
              </a:ext>
            </a:extLst>
          </p:cNvPr>
          <p:cNvSpPr>
            <a:spLocks noGrp="1"/>
          </p:cNvSpPr>
          <p:nvPr>
            <p:ph type="title"/>
          </p:nvPr>
        </p:nvSpPr>
        <p:spPr/>
        <p:txBody>
          <a:bodyPr/>
          <a:lstStyle/>
          <a:p>
            <a:r>
              <a:rPr lang="en-US"/>
              <a:t>Will case notification MDN data be accepted in HL7v2  format?</a:t>
            </a:r>
          </a:p>
        </p:txBody>
      </p:sp>
      <p:sp>
        <p:nvSpPr>
          <p:cNvPr id="2" name="Text Placeholder 1">
            <a:extLst>
              <a:ext uri="{FF2B5EF4-FFF2-40B4-BE49-F238E27FC236}">
                <a16:creationId xmlns:a16="http://schemas.microsoft.com/office/drawing/2014/main" id="{ED55A672-3847-F426-006E-FF331AA1DE8B}"/>
              </a:ext>
            </a:extLst>
          </p:cNvPr>
          <p:cNvSpPr>
            <a:spLocks noGrp="1"/>
          </p:cNvSpPr>
          <p:nvPr>
            <p:ph type="body" sz="quarter" idx="10"/>
          </p:nvPr>
        </p:nvSpPr>
        <p:spPr/>
        <p:txBody>
          <a:bodyPr/>
          <a:lstStyle/>
          <a:p>
            <a:pPr marL="304165" indent="-304165"/>
            <a:r>
              <a:rPr lang="en-US" sz="2000">
                <a:latin typeface="Calibri"/>
                <a:ea typeface="Calibri"/>
                <a:cs typeface="Calibri"/>
              </a:rPr>
              <a:t>Currently:</a:t>
            </a:r>
            <a:r>
              <a:rPr lang="en-US" sz="2000" b="0">
                <a:latin typeface="Calibri"/>
                <a:ea typeface="Calibri"/>
                <a:cs typeface="Calibri"/>
              </a:rPr>
              <a:t> Partially (for GenV2-aligned data elements)</a:t>
            </a:r>
          </a:p>
          <a:p>
            <a:pPr marL="304165" indent="-304165"/>
            <a:r>
              <a:rPr lang="en-US" sz="2000">
                <a:latin typeface="Calibri"/>
                <a:ea typeface="Calibri"/>
                <a:cs typeface="Calibri"/>
              </a:rPr>
              <a:t>Future:</a:t>
            </a:r>
            <a:r>
              <a:rPr lang="en-US" sz="2000" b="0">
                <a:latin typeface="Calibri"/>
                <a:ea typeface="Calibri"/>
                <a:cs typeface="Calibri"/>
              </a:rPr>
              <a:t> Full support planned via 1CDP</a:t>
            </a:r>
          </a:p>
          <a:p>
            <a:pPr marL="304165" indent="-304165"/>
            <a:r>
              <a:rPr lang="en-US" sz="2000" b="0">
                <a:latin typeface="Calibri"/>
                <a:ea typeface="Calibri"/>
                <a:cs typeface="Calibri"/>
              </a:rPr>
              <a:t>For new emergency responses, options for jurisdictions:</a:t>
            </a:r>
          </a:p>
          <a:p>
            <a:pPr marL="608944" lvl="1" indent="-304165"/>
            <a:r>
              <a:rPr lang="en-US" sz="1733" b="0">
                <a:latin typeface="Calibri"/>
                <a:ea typeface="Calibri"/>
                <a:cs typeface="Calibri"/>
              </a:rPr>
              <a:t>If submitting existing data elements via HL7v2</a:t>
            </a:r>
            <a:r>
              <a:rPr lang="en-US" sz="1800"/>
              <a:t>® (GenV2 or condition-specific MMG)</a:t>
            </a:r>
            <a:r>
              <a:rPr lang="en-US" sz="1733" b="0">
                <a:latin typeface="Calibri"/>
                <a:ea typeface="Calibri"/>
                <a:cs typeface="Calibri"/>
              </a:rPr>
              <a:t>: can continue </a:t>
            </a:r>
          </a:p>
          <a:p>
            <a:pPr marL="608944" lvl="1" indent="-304165"/>
            <a:r>
              <a:rPr lang="en-US" sz="1733" b="0">
                <a:latin typeface="Calibri"/>
                <a:ea typeface="Calibri"/>
                <a:cs typeface="Calibri"/>
              </a:rPr>
              <a:t>For new data elements: CSV or direct entry available</a:t>
            </a:r>
          </a:p>
          <a:p>
            <a:pPr marL="608944" lvl="1" indent="-304165"/>
            <a:r>
              <a:rPr lang="en-US" sz="1733" b="0">
                <a:latin typeface="Calibri"/>
                <a:ea typeface="Calibri"/>
                <a:cs typeface="Calibri"/>
              </a:rPr>
              <a:t>Non-HL7 jurisdictions: Use CSV or direct data entry</a:t>
            </a:r>
          </a:p>
          <a:p>
            <a:pPr marL="304165" indent="-304165"/>
            <a:r>
              <a:rPr lang="en-US" sz="2000" b="0">
                <a:latin typeface="Calibri"/>
                <a:ea typeface="Calibri"/>
                <a:cs typeface="Calibri"/>
              </a:rPr>
              <a:t>Implementation guidance will depend on the </a:t>
            </a:r>
            <a:r>
              <a:rPr lang="en-US" sz="2000">
                <a:latin typeface="Calibri"/>
                <a:ea typeface="Calibri"/>
                <a:cs typeface="Calibri"/>
              </a:rPr>
              <a:t>condition</a:t>
            </a:r>
            <a:r>
              <a:rPr lang="en-US" sz="2000" b="0">
                <a:latin typeface="Calibri"/>
                <a:ea typeface="Calibri"/>
                <a:cs typeface="Calibri"/>
              </a:rPr>
              <a:t> and the </a:t>
            </a:r>
            <a:r>
              <a:rPr lang="en-US" sz="2000">
                <a:latin typeface="Calibri"/>
                <a:ea typeface="Calibri"/>
                <a:cs typeface="Calibri"/>
              </a:rPr>
              <a:t>data transmission capabilities </a:t>
            </a:r>
            <a:r>
              <a:rPr lang="en-US" sz="2000" b="0">
                <a:latin typeface="Calibri"/>
                <a:ea typeface="Calibri"/>
                <a:cs typeface="Calibri"/>
              </a:rPr>
              <a:t>of your jurisdiction</a:t>
            </a:r>
          </a:p>
          <a:p>
            <a:pPr marL="304165" indent="-304165"/>
            <a:r>
              <a:rPr lang="en-US" sz="2000" b="0">
                <a:latin typeface="Calibri"/>
                <a:ea typeface="Calibri"/>
                <a:cs typeface="Calibri"/>
              </a:rPr>
              <a:t>CDC is developing 1CDP as a flexible system that allows for multiple transmission mechanisms to meet jurisdictions where they are, from data entry forms to HL7v2 and API-enabled transmission</a:t>
            </a:r>
            <a:endParaRPr lang="en-US" sz="2000" b="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55F05DA-0F7D-E600-9E5C-5E1C687A0EF3}"/>
              </a:ext>
            </a:extLst>
          </p:cNvPr>
          <p:cNvSpPr txBox="1"/>
          <p:nvPr/>
        </p:nvSpPr>
        <p:spPr>
          <a:xfrm>
            <a:off x="3528437" y="6429974"/>
            <a:ext cx="8787027" cy="261610"/>
          </a:xfrm>
          <a:prstGeom prst="rect">
            <a:avLst/>
          </a:prstGeom>
          <a:noFill/>
        </p:spPr>
        <p:txBody>
          <a:bodyPr wrap="square">
            <a:spAutoFit/>
          </a:bodyPr>
          <a:lstStyle/>
          <a:p>
            <a:pPr>
              <a:buNone/>
            </a:pPr>
            <a:r>
              <a:rPr lang="en-US" sz="11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Disclaimer</a:t>
            </a:r>
            <a:r>
              <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1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HL7® is a registered trademark of Health Level Seven International and use of this trademark does not constitute an endorsement by HL7.</a:t>
            </a:r>
            <a:endPar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10">
            <a:extLst>
              <a:ext uri="{FF2B5EF4-FFF2-40B4-BE49-F238E27FC236}">
                <a16:creationId xmlns:a16="http://schemas.microsoft.com/office/drawing/2014/main" id="{E367FA24-545B-49ED-BCB0-A1D246BA2241}"/>
              </a:ext>
              <a:ext uri="{C183D7F6-B498-43B3-948B-1728B52AA6E4}">
                <adec:decorative xmlns:adec="http://schemas.microsoft.com/office/drawing/2017/decorative" val="1"/>
              </a:ext>
            </a:extLst>
          </p:cNvPr>
          <p:cNvSpPr txBox="1">
            <a:spLocks/>
          </p:cNvSpPr>
          <p:nvPr/>
        </p:nvSpPr>
        <p:spPr>
          <a:xfrm>
            <a:off x="11334047" y="6118442"/>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8</a:t>
            </a:fld>
            <a:endParaRPr lang="en-US"/>
          </a:p>
        </p:txBody>
      </p:sp>
    </p:spTree>
    <p:extLst>
      <p:ext uri="{BB962C8B-B14F-4D97-AF65-F5344CB8AC3E}">
        <p14:creationId xmlns:p14="http://schemas.microsoft.com/office/powerpoint/2010/main" val="3533408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EFC14-1DE8-D881-DB42-26D701D76C86}"/>
              </a:ext>
            </a:extLst>
          </p:cNvPr>
          <p:cNvSpPr>
            <a:spLocks noGrp="1"/>
          </p:cNvSpPr>
          <p:nvPr>
            <p:ph type="title"/>
          </p:nvPr>
        </p:nvSpPr>
        <p:spPr/>
        <p:txBody>
          <a:bodyPr/>
          <a:lstStyle/>
          <a:p>
            <a:r>
              <a:rPr lang="en-US" dirty="0"/>
              <a:t>Will jurisdictions that send HL7v2 messages need to submit GenV2 </a:t>
            </a:r>
            <a:r>
              <a:rPr lang="en-US" i="1" dirty="0"/>
              <a:t>and</a:t>
            </a:r>
            <a:r>
              <a:rPr lang="en-US" dirty="0"/>
              <a:t> MDN CSV/direct entry?</a:t>
            </a:r>
          </a:p>
        </p:txBody>
      </p:sp>
      <p:sp>
        <p:nvSpPr>
          <p:cNvPr id="2" name="Text Placeholder 1">
            <a:extLst>
              <a:ext uri="{FF2B5EF4-FFF2-40B4-BE49-F238E27FC236}">
                <a16:creationId xmlns:a16="http://schemas.microsoft.com/office/drawing/2014/main" id="{3C9615E9-9060-DF57-3660-A42A5F36BBA6}"/>
              </a:ext>
            </a:extLst>
          </p:cNvPr>
          <p:cNvSpPr>
            <a:spLocks noGrp="1"/>
          </p:cNvSpPr>
          <p:nvPr>
            <p:ph type="body" sz="quarter" idx="10"/>
          </p:nvPr>
        </p:nvSpPr>
        <p:spPr/>
        <p:txBody>
          <a:bodyPr/>
          <a:lstStyle/>
          <a:p>
            <a:r>
              <a:rPr lang="en-US" b="0" dirty="0"/>
              <a:t>Yes, in the short-term before GenV3 is available</a:t>
            </a:r>
          </a:p>
          <a:p>
            <a:pPr lvl="1"/>
            <a:r>
              <a:rPr lang="en-US" b="0" dirty="0"/>
              <a:t>Alternatively, all case data can be submitted via CSV or direct data entry</a:t>
            </a:r>
          </a:p>
          <a:p>
            <a:endParaRPr lang="en-US" b="0" dirty="0"/>
          </a:p>
          <a:p>
            <a:r>
              <a:rPr lang="en-US" b="0" dirty="0"/>
              <a:t>Next step: roll out MDN as part of GenV3, enabling a single standardized message into 1CDP</a:t>
            </a:r>
          </a:p>
        </p:txBody>
      </p:sp>
      <p:sp>
        <p:nvSpPr>
          <p:cNvPr id="4" name="Slide Number Placeholder 10">
            <a:extLst>
              <a:ext uri="{FF2B5EF4-FFF2-40B4-BE49-F238E27FC236}">
                <a16:creationId xmlns:a16="http://schemas.microsoft.com/office/drawing/2014/main" id="{57D79E26-A2F5-8DCA-3E53-B312098EE212}"/>
              </a:ext>
              <a:ext uri="{C183D7F6-B498-43B3-948B-1728B52AA6E4}">
                <adec:decorative xmlns:adec="http://schemas.microsoft.com/office/drawing/2017/decorative" val="1"/>
              </a:ext>
            </a:extLst>
          </p:cNvPr>
          <p:cNvSpPr txBox="1">
            <a:spLocks/>
          </p:cNvSpPr>
          <p:nvPr/>
        </p:nvSpPr>
        <p:spPr>
          <a:xfrm>
            <a:off x="11401424" y="6260793"/>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pPr defTabSz="1219170" eaLnBrk="0" fontAlgn="base" hangingPunct="0">
                <a:spcBef>
                  <a:spcPct val="0"/>
                </a:spcBef>
                <a:spcAft>
                  <a:spcPct val="0"/>
                </a:spcAft>
                <a:defRPr/>
              </a:pPr>
              <a:t>9</a:t>
            </a:fld>
            <a:endParaRPr lang="en-US"/>
          </a:p>
        </p:txBody>
      </p:sp>
    </p:spTree>
    <p:extLst>
      <p:ext uri="{BB962C8B-B14F-4D97-AF65-F5344CB8AC3E}">
        <p14:creationId xmlns:p14="http://schemas.microsoft.com/office/powerpoint/2010/main" val="2625758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3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2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10CC48A510A64E9EDE79D1DCB94891" ma:contentTypeVersion="7" ma:contentTypeDescription="Create a new document." ma:contentTypeScope="" ma:versionID="fbd8b48b270b5fb2c61498ad626b46e9">
  <xsd:schema xmlns:xsd="http://www.w3.org/2001/XMLSchema" xmlns:xs="http://www.w3.org/2001/XMLSchema" xmlns:p="http://schemas.microsoft.com/office/2006/metadata/properties" xmlns:ns2="ae47a4dc-bad2-467d-ae3b-b3fce59ebe25" targetNamespace="http://schemas.microsoft.com/office/2006/metadata/properties" ma:root="true" ma:fieldsID="e800ee052af2e6362c6aa72ba95f74cd" ns2:_="">
    <xsd:import namespace="ae47a4dc-bad2-467d-ae3b-b3fce59ebe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7a4dc-bad2-467d-ae3b-b3fce59eb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580A35-1504-4239-9560-6F5EC48347AB}">
  <ds:schemaRefs>
    <ds:schemaRef ds:uri="http://schemas.microsoft.com/office/2006/metadata/properties"/>
    <ds:schemaRef ds:uri="http://schemas.microsoft.com/office/infopath/2007/PartnerControls"/>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ae47a4dc-bad2-467d-ae3b-b3fce59ebe25"/>
    <ds:schemaRef ds:uri="http://purl.org/dc/terms/"/>
  </ds:schemaRefs>
</ds:datastoreItem>
</file>

<file path=customXml/itemProps2.xml><?xml version="1.0" encoding="utf-8"?>
<ds:datastoreItem xmlns:ds="http://schemas.openxmlformats.org/officeDocument/2006/customXml" ds:itemID="{901D185B-D90B-4A6F-A823-EDCDA7DD2B90}">
  <ds:schemaRefs>
    <ds:schemaRef ds:uri="ae47a4dc-bad2-467d-ae3b-b3fce59ebe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BBFA77B-DDB6-44F3-B264-CEC1240F17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335</TotalTime>
  <Words>1101</Words>
  <Application>Microsoft Office PowerPoint</Application>
  <PresentationFormat>Widescreen</PresentationFormat>
  <Paragraphs>145</Paragraphs>
  <Slides>16</Slides>
  <Notes>16</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16</vt:i4>
      </vt:variant>
    </vt:vector>
  </HeadingPairs>
  <TitlesOfParts>
    <vt:vector size="33" baseType="lpstr">
      <vt:lpstr>Aptos</vt:lpstr>
      <vt:lpstr>Arial</vt:lpstr>
      <vt:lpstr>AvenirNext LT Pro Regular</vt:lpstr>
      <vt:lpstr>Calibri</vt:lpstr>
      <vt:lpstr>Calibri Light</vt:lpstr>
      <vt:lpstr>Courier New</vt:lpstr>
      <vt:lpstr>Myriad Web Pro</vt:lpstr>
      <vt:lpstr>Source Sans Pro</vt:lpstr>
      <vt:lpstr>Wingdings</vt:lpstr>
      <vt:lpstr>3_NCEH_ATSDR_combined</vt:lpstr>
      <vt:lpstr>1_Office Theme</vt:lpstr>
      <vt:lpstr>Master</vt:lpstr>
      <vt:lpstr>1_NCEH_ATSDR_combined</vt:lpstr>
      <vt:lpstr>1_Master</vt:lpstr>
      <vt:lpstr>2_NCEH_ATSDR_combined</vt:lpstr>
      <vt:lpstr>2_Office Theme</vt:lpstr>
      <vt:lpstr>4_NCEH_ATSDR_combined</vt:lpstr>
      <vt:lpstr>NNDSS eSHARE August 2025 Webinar</vt:lpstr>
      <vt:lpstr>Agenda</vt:lpstr>
      <vt:lpstr>July eSHARE Recap </vt:lpstr>
      <vt:lpstr>Terminology Recap</vt:lpstr>
      <vt:lpstr>Case Notification MDN for Response Recap</vt:lpstr>
      <vt:lpstr>Benefits of Case Notification MDN</vt:lpstr>
      <vt:lpstr>Where can I find the Case Notification MDN?</vt:lpstr>
      <vt:lpstr>Will case notification MDN data be accepted in HL7v2  format?</vt:lpstr>
      <vt:lpstr>Will jurisdictions that send HL7v2 messages need to submit GenV2 and MDN CSV/direct entry?</vt:lpstr>
      <vt:lpstr>What is Generic version 3 (GenV3)?</vt:lpstr>
      <vt:lpstr>What is the status of GenV3?</vt:lpstr>
      <vt:lpstr>Can you clarify what is meant by “core” data?</vt:lpstr>
      <vt:lpstr>Three categories of case surveillance data elements are transmitted from jurisdictions to CDC</vt:lpstr>
      <vt:lpstr>How do current NNDSS terms align with the three content categories?</vt:lpstr>
      <vt:lpstr>Q &amp; A</vt:lpstr>
      <vt:lpstr>Thank you! Next NNDSS eSHARE: September 16, 2025 </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August 2025</dc:title>
  <dc:subject>NNDSS eSHARE August Webinar - Case Notification Minimal Data Necessary (Case Notification MDN) - Recap and Q/A</dc:subject>
  <dc:creator>CDC</dc:creator>
  <cp:keywords>eSHARE, NNDSS, National Notifiable Diseases Surveillance System, Minimal Data Necessary, MDN, MDN elements, Message Validation, Processing, and Provisioning System, MVPS,Test Case Scenario Worksheet, TCSW, CSV,Condition, data transmission capabilities, Implementation guide, Case Notification, Mapping, HL7, Health Level Seven, HL7v2, Response, CDC's Enterprise Data Platform, One CDP Data Platform, 1CDP, Data Standardization Workgroup, DSWG, GenV2, Generic version 2, GenV3, Generic version 3, Core Elements, Core Data, Data Elements, Surveillance, Reconciliation, Process, OPHDST, Jurisdictions, Lock, Condition Specific, Program Specific, Response Specific, Case Data Exchange, CDE, Case Profile Manager, CPM, Pipeline, Strategy, Standardized, Migrated, Harmonized, Emergency Response, Laboratory Data, Reap, Public Health, Roadmap, Partners</cp:keywords>
  <cp:lastModifiedBy>Laspina, Michael (CDC/OD/OPHDST)</cp:lastModifiedBy>
  <cp:revision>5</cp:revision>
  <dcterms:created xsi:type="dcterms:W3CDTF">2024-12-04T13:13:48Z</dcterms:created>
  <dcterms:modified xsi:type="dcterms:W3CDTF">2025-08-27T15:58:34Z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2024-12-04T13:37:02Z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4a848386-bc68-48c9-aa07-d34adca9bd65</vt:lpwstr>
  </property>
  <property fmtid="{D5CDD505-2E9C-101B-9397-08002B2CF9AE}" pid="8" name="MSIP_Label_7b94a7b8-f06c-4dfe-bdcc-9b548fd58c31_ContentBits">
    <vt:lpwstr>0</vt:lpwstr>
  </property>
  <property fmtid="{D5CDD505-2E9C-101B-9397-08002B2CF9AE}" pid="9" name="ContentTypeId">
    <vt:lpwstr>0x010100F010CC48A510A64E9EDE79D1DCB94891</vt:lpwstr>
  </property>
  <property fmtid="{D5CDD505-2E9C-101B-9397-08002B2CF9AE}" pid="10" name="MediaServiceImageTags">
    <vt:lpwstr/>
  </property>
</Properties>
</file>