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0" r:id="rId4"/>
    <p:sldMasterId id="2147483676" r:id="rId5"/>
    <p:sldMasterId id="2147483683" r:id="rId6"/>
    <p:sldMasterId id="2147483706" r:id="rId7"/>
    <p:sldMasterId id="2147483718" r:id="rId8"/>
    <p:sldMasterId id="2147483736" r:id="rId9"/>
    <p:sldMasterId id="2147483763" r:id="rId10"/>
  </p:sldMasterIdLst>
  <p:notesMasterIdLst>
    <p:notesMasterId r:id="rId24"/>
  </p:notesMasterIdLst>
  <p:sldIdLst>
    <p:sldId id="4695" r:id="rId11"/>
    <p:sldId id="258" r:id="rId12"/>
    <p:sldId id="4782" r:id="rId13"/>
    <p:sldId id="4847" r:id="rId14"/>
    <p:sldId id="4849" r:id="rId15"/>
    <p:sldId id="4850" r:id="rId16"/>
    <p:sldId id="4848" r:id="rId17"/>
    <p:sldId id="4803" r:id="rId18"/>
    <p:sldId id="4844" r:id="rId19"/>
    <p:sldId id="4841" r:id="rId20"/>
    <p:sldId id="4845" r:id="rId21"/>
    <p:sldId id="4778" r:id="rId22"/>
    <p:sldId id="4851"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zZDe4IFT1K7U+Hg2K33N8qKESC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Carter" initials="" lastIdx="10" clrIdx="0"/>
  <p:cmAuthor id="1" name="Johnston, Sara (CDC/DDPHSS/CSELS/DHIS)" initials="JS(" lastIdx="20" clrIdx="1">
    <p:extLst>
      <p:ext uri="{19B8F6BF-5375-455C-9EA6-DF929625EA0E}">
        <p15:presenceInfo xmlns:p15="http://schemas.microsoft.com/office/powerpoint/2012/main" userId="S::vqg0@cdc.gov::bd0c3462-f13f-4b10-85a9-b365bf88e3bf" providerId="AD"/>
      </p:ext>
    </p:extLst>
  </p:cmAuthor>
  <p:cmAuthor id="2" name="Kuehl, Andrew (CDC/DDPHSS/CSELS/DHIS)" initials="KA(" lastIdx="2" clrIdx="2">
    <p:extLst>
      <p:ext uri="{19B8F6BF-5375-455C-9EA6-DF929625EA0E}">
        <p15:presenceInfo xmlns:p15="http://schemas.microsoft.com/office/powerpoint/2012/main" userId="S::vhi6@cdc.gov::df8d8e7b-d269-42a8-ba06-906f5adfad6f" providerId="AD"/>
      </p:ext>
    </p:extLst>
  </p:cmAuthor>
  <p:cmAuthor id="3" name="Tack, Danielle (CDC/DDPHSS/CSELS/DHIS)" initials="TD(" lastIdx="126" clrIdx="3">
    <p:extLst>
      <p:ext uri="{19B8F6BF-5375-455C-9EA6-DF929625EA0E}">
        <p15:presenceInfo xmlns:p15="http://schemas.microsoft.com/office/powerpoint/2012/main" userId="S::dot7@cdc.gov::c466bcf8-0f3d-4789-a510-d6af4bb59968" providerId="AD"/>
      </p:ext>
    </p:extLst>
  </p:cmAuthor>
  <p:cmAuthor id="4" name="Rodgers, Jessica (CDC/DDPHSS/CSELS/DHIS) (CTR)" initials="R(" lastIdx="23" clrIdx="4">
    <p:extLst>
      <p:ext uri="{19B8F6BF-5375-455C-9EA6-DF929625EA0E}">
        <p15:presenceInfo xmlns:p15="http://schemas.microsoft.com/office/powerpoint/2012/main" userId="S::qly5@cdc.gov::984ae24b-9141-498f-bb81-0cad7713c6d5" providerId="AD"/>
      </p:ext>
    </p:extLst>
  </p:cmAuthor>
  <p:cmAuthor id="5" name="Landon, Alexander (CDC/DDPHSS/CSELS/DHIS)" initials="LA(" lastIdx="25" clrIdx="5">
    <p:extLst>
      <p:ext uri="{19B8F6BF-5375-455C-9EA6-DF929625EA0E}">
        <p15:presenceInfo xmlns:p15="http://schemas.microsoft.com/office/powerpoint/2012/main" userId="S::vvs8@cdc.gov::b09320f4-f070-4dda-b5ce-579581d3ab09" providerId="AD"/>
      </p:ext>
    </p:extLst>
  </p:cmAuthor>
  <p:cmAuthor id="6" name="Nguyen, Thuy H. (CDC/DDPHSS/CSELS/DHIS)" initials="NTH(" lastIdx="35" clrIdx="6">
    <p:extLst>
      <p:ext uri="{19B8F6BF-5375-455C-9EA6-DF929625EA0E}">
        <p15:presenceInfo xmlns:p15="http://schemas.microsoft.com/office/powerpoint/2012/main" userId="S::yky3@cdc.gov::8a7e3e03-04d0-4c76-a337-fc65283f8224" providerId="AD"/>
      </p:ext>
    </p:extLst>
  </p:cmAuthor>
  <p:cmAuthor id="7" name="Jones, Amanda (CDC/DDPHSS/CSELS/DHIS)" initials="J(" lastIdx="19" clrIdx="7">
    <p:extLst>
      <p:ext uri="{19B8F6BF-5375-455C-9EA6-DF929625EA0E}">
        <p15:presenceInfo xmlns:p15="http://schemas.microsoft.com/office/powerpoint/2012/main" userId="S::qlv2@cdc.gov::141c1c97-ae9a-47b7-8748-b353f28cf1e4" providerId="AD"/>
      </p:ext>
    </p:extLst>
  </p:cmAuthor>
  <p:cmAuthor id="8" name="Robinson, Tamara (CDC/DDPHSS/CSELS/DHIS) (CTR)" initials="R(" lastIdx="115" clrIdx="8">
    <p:extLst>
      <p:ext uri="{19B8F6BF-5375-455C-9EA6-DF929625EA0E}">
        <p15:presenceInfo xmlns:p15="http://schemas.microsoft.com/office/powerpoint/2012/main" userId="S::okf9@cdc.gov::a16a7704-10a4-405e-9d16-ecfeead0d373" providerId="AD"/>
      </p:ext>
    </p:extLst>
  </p:cmAuthor>
  <p:cmAuthor id="9" name="Hoover, Michele (CDC/DDPHSS/CSELS/DHIS)" initials="HM(" lastIdx="44" clrIdx="9">
    <p:extLst>
      <p:ext uri="{19B8F6BF-5375-455C-9EA6-DF929625EA0E}">
        <p15:presenceInfo xmlns:p15="http://schemas.microsoft.com/office/powerpoint/2012/main" userId="S::mlh5@cdc.gov::9a9dd205-6d81-4b23-a69a-9c182c4f18af" providerId="AD"/>
      </p:ext>
    </p:extLst>
  </p:cmAuthor>
  <p:cmAuthor id="10" name="Helmus, Lesliann E. (CDC/DDPHSS/CSELS/DHIS)" initials="HLE(" lastIdx="48" clrIdx="10">
    <p:extLst>
      <p:ext uri="{19B8F6BF-5375-455C-9EA6-DF929625EA0E}">
        <p15:presenceInfo xmlns:p15="http://schemas.microsoft.com/office/powerpoint/2012/main" userId="S::lth7@cdc.gov::146eb41b-cd7a-4845-8c9f-18d5f43d2d11" providerId="AD"/>
      </p:ext>
    </p:extLst>
  </p:cmAuthor>
  <p:cmAuthor id="11" name="Thomas, Melinda Christine (CDC/DDPHSS/CSELS/DHIS)" initials="T(" lastIdx="12" clrIdx="11">
    <p:extLst>
      <p:ext uri="{19B8F6BF-5375-455C-9EA6-DF929625EA0E}">
        <p15:presenceInfo xmlns:p15="http://schemas.microsoft.com/office/powerpoint/2012/main" userId="S::kso8@cdc.gov::1e957d9e-4ad7-453f-9791-12af09c95064" providerId="AD"/>
      </p:ext>
    </p:extLst>
  </p:cmAuthor>
  <p:cmAuthor id="12" name="Arshad, Shawn (CDC/DDPHSS/CSELS/DHIS) (CTR)" initials="A(" lastIdx="12" clrIdx="12">
    <p:extLst>
      <p:ext uri="{19B8F6BF-5375-455C-9EA6-DF929625EA0E}">
        <p15:presenceInfo xmlns:p15="http://schemas.microsoft.com/office/powerpoint/2012/main" userId="S::qfc4@cdc.gov::441a81b3-c590-41c7-b503-6ab2ae1bb73c" providerId="AD"/>
      </p:ext>
    </p:extLst>
  </p:cmAuthor>
  <p:cmAuthor id="13" name="Strine, Tara (CDC/DDPHSS/CSELS/DHIS)" initials="ST(" lastIdx="2" clrIdx="13">
    <p:extLst>
      <p:ext uri="{19B8F6BF-5375-455C-9EA6-DF929625EA0E}">
        <p15:presenceInfo xmlns:p15="http://schemas.microsoft.com/office/powerpoint/2012/main" userId="S::tws2@cdc.gov::6fc4a39f-cf14-4db1-9fb9-b5c6a3a91a6e" providerId="AD"/>
      </p:ext>
    </p:extLst>
  </p:cmAuthor>
  <p:cmAuthor id="14" name="Bastin, Lisa H. (CDC/DDPHSS/CSELS/DHIS)" initials="BLH(" lastIdx="14" clrIdx="14">
    <p:extLst>
      <p:ext uri="{19B8F6BF-5375-455C-9EA6-DF929625EA0E}">
        <p15:presenceInfo xmlns:p15="http://schemas.microsoft.com/office/powerpoint/2012/main" userId="S::gnh1@cdc.gov::6fdd4b8c-193e-4084-8c4c-6d1bdda0752a" providerId="AD"/>
      </p:ext>
    </p:extLst>
  </p:cmAuthor>
  <p:cmAuthor id="15" name="Jajosky, Ruth Ann (CDC/DDPHSS/CSELS/DHIS)" initials="JRA(" lastIdx="6" clrIdx="15">
    <p:extLst>
      <p:ext uri="{19B8F6BF-5375-455C-9EA6-DF929625EA0E}">
        <p15:presenceInfo xmlns:p15="http://schemas.microsoft.com/office/powerpoint/2012/main" userId="S::raj3@cdc.gov::72e8cd74-b9f9-4b95-8177-90b4f6b9de69" providerId="AD"/>
      </p:ext>
    </p:extLst>
  </p:cmAuthor>
  <p:cmAuthor id="16" name="Carey, Delicia (CDC/DDPHSS/CSELS/DHIS)" initials="CD(" lastIdx="4" clrIdx="16">
    <p:extLst>
      <p:ext uri="{19B8F6BF-5375-455C-9EA6-DF929625EA0E}">
        <p15:presenceInfo xmlns:p15="http://schemas.microsoft.com/office/powerpoint/2012/main" userId="S::exo8@cdc.gov::bdbf39a4-e03b-40e4-b508-2869a19b044c" providerId="AD"/>
      </p:ext>
    </p:extLst>
  </p:cmAuthor>
  <p:cmAuthor id="17" name="Swensen, Sue (CDC/DDPHSS/CSELS/DHIS)" initials="SS(" lastIdx="13" clrIdx="17">
    <p:extLst>
      <p:ext uri="{19B8F6BF-5375-455C-9EA6-DF929625EA0E}">
        <p15:presenceInfo xmlns:p15="http://schemas.microsoft.com/office/powerpoint/2012/main" userId="S::bgi9@cdc.gov::e3341499-16db-4b2e-9ac0-c3b5915a2b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6B"/>
    <a:srgbClr val="262626"/>
    <a:srgbClr val="000000"/>
    <a:srgbClr val="3F395F"/>
    <a:srgbClr val="0096D6"/>
    <a:srgbClr val="485870"/>
    <a:srgbClr val="A7C9E8"/>
    <a:srgbClr val="D2DEEF"/>
    <a:srgbClr val="EAEFF7"/>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337D29-F06E-4BAE-ABD8-610F67AAAB7E}">
  <a:tblStyle styleId="{26337D29-F06E-4BAE-ABD8-610F67AAAB7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3CFD438-E543-4D77-85F1-A5CC32530AB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8" autoAdjust="0"/>
    <p:restoredTop sz="94504" autoAdjust="0"/>
  </p:normalViewPr>
  <p:slideViewPr>
    <p:cSldViewPr snapToGrid="0">
      <p:cViewPr varScale="1">
        <p:scale>
          <a:sx n="106" d="100"/>
          <a:sy n="106" d="100"/>
        </p:scale>
        <p:origin x="714"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51"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 Target="slides/slide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7050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18721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20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774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7446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4266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755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1185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8253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DFB60-0C4F-4C41-9AC8-99057A06C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5170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8385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608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61284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80789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1218600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5_Data Slide (for content heavy tables and charts)">
    <p:spTree>
      <p:nvGrpSpPr>
        <p:cNvPr id="1" name="Shape 132"/>
        <p:cNvGrpSpPr/>
        <p:nvPr/>
      </p:nvGrpSpPr>
      <p:grpSpPr>
        <a:xfrm>
          <a:off x="0" y="0"/>
          <a:ext cx="0" cy="0"/>
          <a:chOff x="0" y="0"/>
          <a:chExt cx="0" cy="0"/>
        </a:xfrm>
      </p:grpSpPr>
      <p:sp>
        <p:nvSpPr>
          <p:cNvPr id="133" name="Google Shape;133;p6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34" name="Google Shape;134;p65"/>
          <p:cNvSpPr txBox="1">
            <a:spLocks noGrp="1"/>
          </p:cNvSpPr>
          <p:nvPr>
            <p:ph type="body" idx="1"/>
          </p:nvPr>
        </p:nvSpPr>
        <p:spPr>
          <a:xfrm>
            <a:off x="609600" y="1338635"/>
            <a:ext cx="10972800" cy="5410200"/>
          </a:xfrm>
          <a:prstGeom prst="rect">
            <a:avLst/>
          </a:prstGeom>
          <a:noFill/>
          <a:ln>
            <a:noFill/>
          </a:ln>
        </p:spPr>
        <p:txBody>
          <a:bodyPr spcFirstLastPara="1" wrap="square" lIns="91425" tIns="45700" rIns="91425" bIns="45700" anchor="t" anchorCtr="0">
            <a:noAutofit/>
          </a:bodyPr>
          <a:lstStyle>
            <a:lvl1pPr marL="457200" lvl="0" indent="-455104">
              <a:lnSpc>
                <a:spcPct val="115000"/>
              </a:lnSpc>
              <a:spcBef>
                <a:spcPts val="533"/>
              </a:spcBef>
              <a:spcAft>
                <a:spcPts val="0"/>
              </a:spcAft>
              <a:buClr>
                <a:srgbClr val="0088B7"/>
              </a:buClr>
              <a:buSzPts val="3567"/>
              <a:buFont typeface="Noto Sans Symbols"/>
              <a:buChar char="▪"/>
              <a:defRPr sz="2400">
                <a:solidFill>
                  <a:srgbClr val="00213D"/>
                </a:solidFill>
              </a:defRPr>
            </a:lvl1pPr>
            <a:lvl2pPr marL="914400" lvl="1" indent="-429704">
              <a:lnSpc>
                <a:spcPct val="115000"/>
              </a:lnSpc>
              <a:spcBef>
                <a:spcPts val="0"/>
              </a:spcBef>
              <a:spcAft>
                <a:spcPts val="0"/>
              </a:spcAft>
              <a:buClr>
                <a:srgbClr val="3D6C2A"/>
              </a:buClr>
              <a:buSzPts val="3167"/>
              <a:buChar char="‒"/>
              <a:defRPr sz="2000">
                <a:solidFill>
                  <a:srgbClr val="00213D"/>
                </a:solidFill>
              </a:defRPr>
            </a:lvl2pPr>
            <a:lvl3pPr marL="1371600" lvl="2" indent="-397954" algn="l">
              <a:lnSpc>
                <a:spcPct val="100000"/>
              </a:lnSpc>
              <a:spcBef>
                <a:spcPts val="533"/>
              </a:spcBef>
              <a:spcAft>
                <a:spcPts val="0"/>
              </a:spcAft>
              <a:buClr>
                <a:srgbClr val="7A003C"/>
              </a:buClr>
              <a:buSzPts val="2667"/>
              <a:buChar char="•"/>
              <a:defRPr sz="2667">
                <a:solidFill>
                  <a:srgbClr val="00213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35" name="Google Shape;135;p65"/>
          <p:cNvPicPr preferRelativeResize="0"/>
          <p:nvPr/>
        </p:nvPicPr>
        <p:blipFill rotWithShape="1">
          <a:blip r:embed="rId2">
            <a:alphaModFix/>
          </a:blip>
          <a:srcRect t="87829" b="-3988"/>
          <a:stretch/>
        </p:blipFill>
        <p:spPr>
          <a:xfrm>
            <a:off x="0" y="6685201"/>
            <a:ext cx="12191999" cy="230399"/>
          </a:xfrm>
          <a:prstGeom prst="rect">
            <a:avLst/>
          </a:prstGeom>
          <a:noFill/>
          <a:ln>
            <a:noFill/>
          </a:ln>
        </p:spPr>
      </p:pic>
      <p:sp>
        <p:nvSpPr>
          <p:cNvPr id="6" name="Slide Number Placeholder 2">
            <a:extLst>
              <a:ext uri="{FF2B5EF4-FFF2-40B4-BE49-F238E27FC236}">
                <a16:creationId xmlns:a16="http://schemas.microsoft.com/office/drawing/2014/main" id="{CAB67876-5E8B-4449-B163-B5C40D7C0E04}"/>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110836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972591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3049741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201793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167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133311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60593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657657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23959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1" name="Slide Number Placeholder 5">
            <a:extLst>
              <a:ext uri="{FF2B5EF4-FFF2-40B4-BE49-F238E27FC236}">
                <a16:creationId xmlns:a16="http://schemas.microsoft.com/office/drawing/2014/main" id="{2B8BE744-0BCB-49A6-8565-0C28A09FD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872990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3511200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Slide Number Placeholder 2">
            <a:extLst>
              <a:ext uri="{FF2B5EF4-FFF2-40B4-BE49-F238E27FC236}">
                <a16:creationId xmlns:a16="http://schemas.microsoft.com/office/drawing/2014/main" id="{90688596-B488-9D45-8C59-E7C67BF9841C}"/>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945087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473483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2">
            <a:extLst>
              <a:ext uri="{FF2B5EF4-FFF2-40B4-BE49-F238E27FC236}">
                <a16:creationId xmlns:a16="http://schemas.microsoft.com/office/drawing/2014/main" id="{96A654BA-3720-CF46-8A1D-D11411308700}"/>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3791516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2">
            <a:extLst>
              <a:ext uri="{FF2B5EF4-FFF2-40B4-BE49-F238E27FC236}">
                <a16:creationId xmlns:a16="http://schemas.microsoft.com/office/drawing/2014/main" id="{84B85D9D-C599-674F-A384-DF0909002CF2}"/>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929321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2519205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9293-83AA-4F5E-BDB5-1721C716D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0A0FD8-07C7-43D7-B831-0F4D1E3B6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490B26-09CB-4CFC-8342-960CEED21B58}"/>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5" name="Footer Placeholder 4">
            <a:extLst>
              <a:ext uri="{FF2B5EF4-FFF2-40B4-BE49-F238E27FC236}">
                <a16:creationId xmlns:a16="http://schemas.microsoft.com/office/drawing/2014/main" id="{2E581A4C-8B75-4B9D-A1B4-DC3B09AED8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494AE3-1B27-4923-8C8F-CBC4F3B016A4}"/>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3765413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24F5-4B33-409F-884B-D50FF5ABA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A6D9D2-5A65-4AA0-AAC3-03053D3C9B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D7B58-A8FB-4E12-BF17-C07411FB53D4}"/>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5" name="Footer Placeholder 4">
            <a:extLst>
              <a:ext uri="{FF2B5EF4-FFF2-40B4-BE49-F238E27FC236}">
                <a16:creationId xmlns:a16="http://schemas.microsoft.com/office/drawing/2014/main" id="{65F0F555-65B1-46EE-99E5-6A04577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A61B58-C6F9-4C83-904D-CCC9940ECA88}"/>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3414942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4CE9-5C8D-4773-96B7-3F14DB861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4CB8B-139F-4B93-BDB4-5075A170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9520D-12D4-4A5E-A3A3-12223CD9592A}"/>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5" name="Footer Placeholder 4">
            <a:extLst>
              <a:ext uri="{FF2B5EF4-FFF2-40B4-BE49-F238E27FC236}">
                <a16:creationId xmlns:a16="http://schemas.microsoft.com/office/drawing/2014/main" id="{E79BCE22-AA48-45C0-A67B-731D5EB548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1210B3-487A-4B3E-A904-B19F839408B0}"/>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605438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5528-C5A6-4FC6-867D-35D583E4D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F9C14-A130-42B4-9102-ED0FF84269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5EC39-B974-41B6-BDD4-78140AC788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178F51-2029-4E2E-BE13-3529399BE6D7}"/>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6" name="Footer Placeholder 5">
            <a:extLst>
              <a:ext uri="{FF2B5EF4-FFF2-40B4-BE49-F238E27FC236}">
                <a16:creationId xmlns:a16="http://schemas.microsoft.com/office/drawing/2014/main" id="{28796912-A3BF-43FD-A48C-513D29F255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525D85-7B01-4C77-9226-A414DAACEA42}"/>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23461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5">
            <a:extLst>
              <a:ext uri="{FF2B5EF4-FFF2-40B4-BE49-F238E27FC236}">
                <a16:creationId xmlns:a16="http://schemas.microsoft.com/office/drawing/2014/main" id="{9DE74C43-3F75-44EB-A652-277642A1F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235348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8C0B-0322-4A5C-8385-092A6A9F7D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C4100F-53F1-417D-A071-3AB8FDEA55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6F050-1713-45EE-9DFE-4127793E5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06D52-5F54-4A1A-B96E-B4F585875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8A415C-8FA0-4F98-8ABA-DFA8E84E2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07621-F026-487C-94F0-A25C8E55A071}"/>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8" name="Footer Placeholder 7">
            <a:extLst>
              <a:ext uri="{FF2B5EF4-FFF2-40B4-BE49-F238E27FC236}">
                <a16:creationId xmlns:a16="http://schemas.microsoft.com/office/drawing/2014/main" id="{5ABA6AEC-52C4-4853-B5C3-E2E8F12CE7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7CE208-36F1-4B06-9620-3022AB0B5461}"/>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3690856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0EBD-C41C-4A42-AFB4-62E76F14F7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8C3CE1-8FD0-4C71-B546-58DBF3187D2F}"/>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4" name="Footer Placeholder 3">
            <a:extLst>
              <a:ext uri="{FF2B5EF4-FFF2-40B4-BE49-F238E27FC236}">
                <a16:creationId xmlns:a16="http://schemas.microsoft.com/office/drawing/2014/main" id="{8817C0A0-4821-4652-A62F-898CA267BE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951A34D-8FA2-4B42-A090-C234EE01BFFC}"/>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2097624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BC934-C804-45E7-83FF-5C53AA7DCBD3}"/>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3" name="Footer Placeholder 2">
            <a:extLst>
              <a:ext uri="{FF2B5EF4-FFF2-40B4-BE49-F238E27FC236}">
                <a16:creationId xmlns:a16="http://schemas.microsoft.com/office/drawing/2014/main" id="{A5F1C55F-F5A8-4F16-81BE-9100A943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EEC1A0-5CF1-418D-ABB3-5C0FABA99229}"/>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331793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6DE8-BF1E-4A7C-A65D-41F859FAA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05FF24-0358-4699-A0B9-BE59C4AAA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E3F952-D6CE-4962-86E0-4268D9C47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4C86A-D3D5-4378-AFEE-127F65D1C284}"/>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6" name="Footer Placeholder 5">
            <a:extLst>
              <a:ext uri="{FF2B5EF4-FFF2-40B4-BE49-F238E27FC236}">
                <a16:creationId xmlns:a16="http://schemas.microsoft.com/office/drawing/2014/main" id="{CF9BC641-28E6-44EC-A888-998A4C36EE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E0B358-3A5D-41B8-AB16-C10105DED882}"/>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2599299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1240-6ECA-4634-9054-9C79664EB7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660B27-C445-4125-90BE-7EF5D218F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81DA9B-1819-4424-B1AD-48B66AA71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5C6B0-83D4-4CB3-8E14-EA79E4F684FF}"/>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6" name="Footer Placeholder 5">
            <a:extLst>
              <a:ext uri="{FF2B5EF4-FFF2-40B4-BE49-F238E27FC236}">
                <a16:creationId xmlns:a16="http://schemas.microsoft.com/office/drawing/2014/main" id="{D30AECDA-727F-4B66-B4C3-37165EE78A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A17EC2-ABBA-4ACD-9DC5-FDAFC7C932A7}"/>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2402293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06EFB-48AD-4978-B6AF-4D0332E6E9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F8F00-AC1B-4516-B5B3-6792A25E7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EF0EF-9E79-4F89-9056-4699B3DAFAA8}"/>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5" name="Footer Placeholder 4">
            <a:extLst>
              <a:ext uri="{FF2B5EF4-FFF2-40B4-BE49-F238E27FC236}">
                <a16:creationId xmlns:a16="http://schemas.microsoft.com/office/drawing/2014/main" id="{D75DC417-CC22-4A01-A8FB-6F46F1E2B5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A30A7B-F797-4E49-8D0E-3074DD3360A8}"/>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2717547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3D1EE-25FB-432A-BFE0-514183BFF2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1C7CAD-CA7E-4198-8E88-ADF0856124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ADFAD-5C10-41B3-97E8-02F0377C1D5B}"/>
              </a:ext>
            </a:extLst>
          </p:cNvPr>
          <p:cNvSpPr>
            <a:spLocks noGrp="1"/>
          </p:cNvSpPr>
          <p:nvPr>
            <p:ph type="dt" sz="half" idx="10"/>
          </p:nvPr>
        </p:nvSpPr>
        <p:spPr/>
        <p:txBody>
          <a:bodyPr/>
          <a:lstStyle/>
          <a:p>
            <a:fld id="{A540FE59-738F-4EA7-8CEC-13B2C21E857A}" type="datetimeFigureOut">
              <a:rPr lang="en-US" smtClean="0"/>
              <a:t>4/21/2022</a:t>
            </a:fld>
            <a:endParaRPr lang="en-US" dirty="0"/>
          </a:p>
        </p:txBody>
      </p:sp>
      <p:sp>
        <p:nvSpPr>
          <p:cNvPr id="5" name="Footer Placeholder 4">
            <a:extLst>
              <a:ext uri="{FF2B5EF4-FFF2-40B4-BE49-F238E27FC236}">
                <a16:creationId xmlns:a16="http://schemas.microsoft.com/office/drawing/2014/main" id="{D8950BFF-572F-43A2-84B7-9520913E7C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C83CA1-4C82-4DF6-B9A6-44B71D66EE9A}"/>
              </a:ext>
            </a:extLst>
          </p:cNvPr>
          <p:cNvSpPr>
            <a:spLocks noGrp="1"/>
          </p:cNvSpPr>
          <p:nvPr>
            <p:ph type="sldNum" sz="quarter" idx="12"/>
          </p:nvPr>
        </p:nvSpPr>
        <p:spPr/>
        <p:txBody>
          <a:bodyPr/>
          <a:lstStyle/>
          <a:p>
            <a:fld id="{3B8225D9-B854-40F3-A956-28085A0CC929}" type="slidenum">
              <a:rPr lang="en-US" smtClean="0"/>
              <a:t>‹#›</a:t>
            </a:fld>
            <a:endParaRPr lang="en-US" dirty="0"/>
          </a:p>
        </p:txBody>
      </p:sp>
    </p:spTree>
    <p:extLst>
      <p:ext uri="{BB962C8B-B14F-4D97-AF65-F5344CB8AC3E}">
        <p14:creationId xmlns:p14="http://schemas.microsoft.com/office/powerpoint/2010/main" val="4242120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1" name="Slide Number Placeholder 2">
            <a:extLst>
              <a:ext uri="{FF2B5EF4-FFF2-40B4-BE49-F238E27FC236}">
                <a16:creationId xmlns:a16="http://schemas.microsoft.com/office/drawing/2014/main" id="{316EE542-48B0-4064-90BD-9C0F067612A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95220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C15FB-2EEA-40CE-9AD5-5AB4670E24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45D656-7030-4006-9530-F70E8A304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2AF5B9-29FE-4513-B8C1-8D357206A1C7}"/>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5" name="Footer Placeholder 4">
            <a:extLst>
              <a:ext uri="{FF2B5EF4-FFF2-40B4-BE49-F238E27FC236}">
                <a16:creationId xmlns:a16="http://schemas.microsoft.com/office/drawing/2014/main" id="{7D326327-0527-472F-B181-83B2C684A7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44272B-BD22-4100-985F-EB616ACF650A}"/>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439491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DB3F-17AB-42CB-8B7E-6A44100A0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7D8D52-946E-41D8-94A1-05FBE418EF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0B28D-E5DA-4BC7-8014-E5998B4FE4A3}"/>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5" name="Footer Placeholder 4">
            <a:extLst>
              <a:ext uri="{FF2B5EF4-FFF2-40B4-BE49-F238E27FC236}">
                <a16:creationId xmlns:a16="http://schemas.microsoft.com/office/drawing/2014/main" id="{EF1B5DFB-5895-4551-BDAC-3A7B5432C8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A96889-FB86-4272-AAE6-2747B60B5220}"/>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241900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5">
            <a:extLst>
              <a:ext uri="{FF2B5EF4-FFF2-40B4-BE49-F238E27FC236}">
                <a16:creationId xmlns:a16="http://schemas.microsoft.com/office/drawing/2014/main" id="{0FDC4FB4-625B-4D58-924A-685974F0A1A4}"/>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492228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89CA-8334-4C74-B098-0CDE0EDB5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4B25CE-F77F-4988-94BD-DF11F75F4E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0B44D-DC2D-4BBE-97E1-608B500FDCED}"/>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5" name="Footer Placeholder 4">
            <a:extLst>
              <a:ext uri="{FF2B5EF4-FFF2-40B4-BE49-F238E27FC236}">
                <a16:creationId xmlns:a16="http://schemas.microsoft.com/office/drawing/2014/main" id="{77C01412-4899-496E-BE95-33566FE289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E196D5-1C36-4714-9164-5EAB972757AC}"/>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3364627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963A-2669-4085-93CC-36F5BA694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587A3-3B06-4F02-A3D9-2255FB3C4A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1087D3-DA33-47B4-8C7C-4C9D3314EE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771A06-843E-4A5A-AB36-7E2711F6C083}"/>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6" name="Footer Placeholder 5">
            <a:extLst>
              <a:ext uri="{FF2B5EF4-FFF2-40B4-BE49-F238E27FC236}">
                <a16:creationId xmlns:a16="http://schemas.microsoft.com/office/drawing/2014/main" id="{813948D4-2070-4AA4-9BBF-CEDD7F9D7A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678E3A-9498-4E7C-B382-20F7248EFC8D}"/>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58260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DF09-ECA0-441D-BD8E-4B5D3851BE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4FE3E1-C7BE-4E20-BC15-7E1C26FDE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FF7479-11F8-4176-8919-CBB4A44C3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437C9-8DA6-4190-9AE5-39BCE82BD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ACC10-6AE2-4C7E-9595-97AB28B80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5B278-4881-43B5-8F53-0756836DF31B}"/>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8" name="Footer Placeholder 7">
            <a:extLst>
              <a:ext uri="{FF2B5EF4-FFF2-40B4-BE49-F238E27FC236}">
                <a16:creationId xmlns:a16="http://schemas.microsoft.com/office/drawing/2014/main" id="{811A570E-27C8-4150-A70E-F5E58107F5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44EFE5B-CD84-4241-8CA5-0F4560758DC6}"/>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534844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4328-2C13-46E8-A682-D830549403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C7E6D6-D0AF-4C17-A20C-7906929B390F}"/>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4" name="Footer Placeholder 3">
            <a:extLst>
              <a:ext uri="{FF2B5EF4-FFF2-40B4-BE49-F238E27FC236}">
                <a16:creationId xmlns:a16="http://schemas.microsoft.com/office/drawing/2014/main" id="{6F0C1653-CE23-4441-9323-F6DFB924DC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D75A61-7979-4198-B0AC-7BCAA15177BA}"/>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1791196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04D70-8113-4C2F-9F5A-B3AA0A6A2C7C}"/>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3" name="Footer Placeholder 2">
            <a:extLst>
              <a:ext uri="{FF2B5EF4-FFF2-40B4-BE49-F238E27FC236}">
                <a16:creationId xmlns:a16="http://schemas.microsoft.com/office/drawing/2014/main" id="{D6561139-D08F-4624-9349-F363021AA2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CF2297-5246-47EC-B47F-2105B1236C45}"/>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2888641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2DB4-422D-4120-9AEA-66C1A718B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AACFD7-4BB4-4FEA-BEBF-BA3EF2246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7BEFE5-FCA1-4F15-8B67-667C7C274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9D3BE-FA9F-48F3-B29A-3C1EE6F7B638}"/>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6" name="Footer Placeholder 5">
            <a:extLst>
              <a:ext uri="{FF2B5EF4-FFF2-40B4-BE49-F238E27FC236}">
                <a16:creationId xmlns:a16="http://schemas.microsoft.com/office/drawing/2014/main" id="{1FBA3373-5126-4CA8-8F6B-DE6450EDB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D87121-1AEC-4265-A47A-77CDE790B7DE}"/>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1913885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B96E-8BAF-4FE7-BD6D-727AFC62E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619784-13BB-4D2F-A347-BF48E3FD6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02AB572-855A-4270-A531-E2DC9B950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41BF1-D0AA-4020-88D8-A047CE33BA82}"/>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6" name="Footer Placeholder 5">
            <a:extLst>
              <a:ext uri="{FF2B5EF4-FFF2-40B4-BE49-F238E27FC236}">
                <a16:creationId xmlns:a16="http://schemas.microsoft.com/office/drawing/2014/main" id="{6B8D59F0-7DEB-4F29-9F03-73C772CB4B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EDD291-AF75-4816-AA97-A6E80E92B5C9}"/>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3497008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AD53-5620-42A9-B4AA-22FA286129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D114B2-D1C8-4793-BF5C-7B9F060CB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F803C-C85D-4649-978B-89874F88DE28}"/>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5" name="Footer Placeholder 4">
            <a:extLst>
              <a:ext uri="{FF2B5EF4-FFF2-40B4-BE49-F238E27FC236}">
                <a16:creationId xmlns:a16="http://schemas.microsoft.com/office/drawing/2014/main" id="{4AEDB935-95A6-46E3-AF08-DAAA6DA712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CC0925-9163-47A3-9049-B11491C9673D}"/>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398724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5F22E-3A1C-49D9-9A93-A31CBE735E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1F1596-D46D-4F80-A3B2-427F602D01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839EF-3F8E-4B48-83BD-66C35942A1E4}"/>
              </a:ext>
            </a:extLst>
          </p:cNvPr>
          <p:cNvSpPr>
            <a:spLocks noGrp="1"/>
          </p:cNvSpPr>
          <p:nvPr>
            <p:ph type="dt" sz="half" idx="10"/>
          </p:nvPr>
        </p:nvSpPr>
        <p:spPr/>
        <p:txBody>
          <a:bodyPr/>
          <a:lstStyle/>
          <a:p>
            <a:fld id="{DC3934D1-5F56-463D-9AC5-0C6EC704E7CD}" type="datetimeFigureOut">
              <a:rPr lang="en-US" smtClean="0"/>
              <a:t>4/21/2022</a:t>
            </a:fld>
            <a:endParaRPr lang="en-US" dirty="0"/>
          </a:p>
        </p:txBody>
      </p:sp>
      <p:sp>
        <p:nvSpPr>
          <p:cNvPr id="5" name="Footer Placeholder 4">
            <a:extLst>
              <a:ext uri="{FF2B5EF4-FFF2-40B4-BE49-F238E27FC236}">
                <a16:creationId xmlns:a16="http://schemas.microsoft.com/office/drawing/2014/main" id="{F14951DB-1F90-4785-98DF-55CCC700E6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8C6AD3-42A2-4671-8D42-E284DAE330FA}"/>
              </a:ext>
            </a:extLst>
          </p:cNvPr>
          <p:cNvSpPr>
            <a:spLocks noGrp="1"/>
          </p:cNvSpPr>
          <p:nvPr>
            <p:ph type="sldNum" sz="quarter" idx="12"/>
          </p:nvPr>
        </p:nvSpPr>
        <p:spPr/>
        <p:txBody>
          <a:bodyPr/>
          <a:lstStyle/>
          <a:p>
            <a:fld id="{3771BD6D-F57C-425A-92B6-5D9600224931}" type="slidenum">
              <a:rPr lang="en-US" smtClean="0"/>
              <a:t>‹#›</a:t>
            </a:fld>
            <a:endParaRPr lang="en-US" dirty="0"/>
          </a:p>
        </p:txBody>
      </p:sp>
    </p:spTree>
    <p:extLst>
      <p:ext uri="{BB962C8B-B14F-4D97-AF65-F5344CB8AC3E}">
        <p14:creationId xmlns:p14="http://schemas.microsoft.com/office/powerpoint/2010/main" val="652780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5">
            <a:extLst>
              <a:ext uri="{FF2B5EF4-FFF2-40B4-BE49-F238E27FC236}">
                <a16:creationId xmlns:a16="http://schemas.microsoft.com/office/drawing/2014/main" id="{9DE74C43-3F75-44EB-A652-277642A1F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31753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26762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17953816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386114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dirty="0"/>
          </a:p>
        </p:txBody>
      </p:sp>
      <p:sp>
        <p:nvSpPr>
          <p:cNvPr id="7" name="Slide Number Placeholder 2">
            <a:extLst>
              <a:ext uri="{FF2B5EF4-FFF2-40B4-BE49-F238E27FC236}">
                <a16:creationId xmlns:a16="http://schemas.microsoft.com/office/drawing/2014/main" id="{7F6EC189-4A28-ED43-ACB5-9FA24B186BF8}"/>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6228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89952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7.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D3E5A-78AE-4AD9-A398-6C09F13B7FC9}" type="datetime1">
              <a:rPr lang="en-US" smtClean="0"/>
              <a:t>4/21/2022</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4152319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8919993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835696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4/21/2022</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42510313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4/21/2022</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55808830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26796-E3DC-445C-8A49-7530CF6D7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98ED80-08C8-4D3D-A91D-236E2A0CB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0E07A-F3FF-4D57-8C1A-051F134A4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0FE59-738F-4EA7-8CEC-13B2C21E857A}" type="datetimeFigureOut">
              <a:rPr lang="en-US" smtClean="0"/>
              <a:t>4/21/2022</a:t>
            </a:fld>
            <a:endParaRPr lang="en-US" dirty="0"/>
          </a:p>
        </p:txBody>
      </p:sp>
      <p:sp>
        <p:nvSpPr>
          <p:cNvPr id="5" name="Footer Placeholder 4">
            <a:extLst>
              <a:ext uri="{FF2B5EF4-FFF2-40B4-BE49-F238E27FC236}">
                <a16:creationId xmlns:a16="http://schemas.microsoft.com/office/drawing/2014/main" id="{24A1D05E-EB74-48D6-BDDE-0CDDA5147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B3DE80C-8633-427B-91FE-597CF5CE85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225D9-B854-40F3-A956-28085A0CC929}" type="slidenum">
              <a:rPr lang="en-US" smtClean="0"/>
              <a:t>‹#›</a:t>
            </a:fld>
            <a:endParaRPr lang="en-US" dirty="0"/>
          </a:p>
        </p:txBody>
      </p:sp>
    </p:spTree>
    <p:extLst>
      <p:ext uri="{BB962C8B-B14F-4D97-AF65-F5344CB8AC3E}">
        <p14:creationId xmlns:p14="http://schemas.microsoft.com/office/powerpoint/2010/main" val="86040858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ED3F30-369A-4652-A6BC-44B29E41F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F6A9D0-C2CF-4C3D-BC8E-91C52B357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9F34C-373B-464A-91DB-0214362F5C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934D1-5F56-463D-9AC5-0C6EC704E7CD}" type="datetimeFigureOut">
              <a:rPr lang="en-US" smtClean="0"/>
              <a:t>4/21/2022</a:t>
            </a:fld>
            <a:endParaRPr lang="en-US" dirty="0"/>
          </a:p>
        </p:txBody>
      </p:sp>
      <p:sp>
        <p:nvSpPr>
          <p:cNvPr id="5" name="Footer Placeholder 4">
            <a:extLst>
              <a:ext uri="{FF2B5EF4-FFF2-40B4-BE49-F238E27FC236}">
                <a16:creationId xmlns:a16="http://schemas.microsoft.com/office/drawing/2014/main" id="{B5774C4E-D1BD-43A9-BA50-D58761B28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9E885A-2EC4-4365-9AD6-F26AC397F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1BD6D-F57C-425A-92B6-5D9600224931}" type="slidenum">
              <a:rPr lang="en-US" smtClean="0"/>
              <a:t>‹#›</a:t>
            </a:fld>
            <a:endParaRPr lang="en-US" dirty="0"/>
          </a:p>
        </p:txBody>
      </p:sp>
    </p:spTree>
    <p:extLst>
      <p:ext uri="{BB962C8B-B14F-4D97-AF65-F5344CB8AC3E}">
        <p14:creationId xmlns:p14="http://schemas.microsoft.com/office/powerpoint/2010/main" val="221190404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cdc.gov/nndss/trc/onboarding/eshare.html"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mailto:edx@cdc.gov" TargetMode="External"/><Relationship Id="rId5" Type="http://schemas.openxmlformats.org/officeDocument/2006/relationships/hyperlink" Target="https://www.cdc.gov/nndss/trc/index.html" TargetMode="External"/><Relationship Id="rId4" Type="http://schemas.openxmlformats.org/officeDocument/2006/relationships/hyperlink" Target="https://www.cdc.gov/nndss/trc/news/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pixabay.com/en/group-circle-community-hands-15784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phinvads.cdc.gov/vads/ViewView.action?id=8DC8B0CD-E99E-EC11-81AB-005056ABE2F0" TargetMode="External"/><Relationship Id="rId7" Type="http://schemas.openxmlformats.org/officeDocument/2006/relationships/hyperlink" Target="https://phinvads.cdc.gov/vads/ViewValueSet.action?id=8BC53B67-CE8E-4014-97CC-5CA9E4F1EA53"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hyperlink" Target="https://phinvads.cdc.gov/vads/ViewValueSet.action?id=4F16180A-48A1-EB11-819E-005056ABE2F0" TargetMode="External"/><Relationship Id="rId5" Type="http://schemas.openxmlformats.org/officeDocument/2006/relationships/hyperlink" Target="https://phinvads.cdc.gov/vads/ViewValueSet.action?id=171C100C-CF94-4C17-B6FC-179E5CCE389C" TargetMode="External"/><Relationship Id="rId4" Type="http://schemas.openxmlformats.org/officeDocument/2006/relationships/hyperlink" Target="https://phinvads.cdc.gov/vads/ViewValueSet.action?id=1CE2C9AB-367D-EC11-81AA-005056ABE2F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dc.services.cdc.gov/mmgpage/std-message-mapping-guide/" TargetMode="External"/><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hyperlink" Target="https://phinvads.cdc.gov/vads/ViewView.action?id=FF7CF554-059C-EC11-81AB-005056ABE2F0" TargetMode="External"/><Relationship Id="rId4" Type="http://schemas.openxmlformats.org/officeDocument/2006/relationships/hyperlink" Target="https://phinvads.cdc.gov/vads/ViewView.action?id=14699798-FF9B-EC11-81AB-005056ABE2F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dc.services.cdc.gov/mmgpage/congenital-syphilis-message-mapping-guide/" TargetMode="External"/><Relationship Id="rId2" Type="http://schemas.openxmlformats.org/officeDocument/2006/relationships/notesSlide" Target="../notesSlides/notesSlide6.xml"/><Relationship Id="rId1" Type="http://schemas.openxmlformats.org/officeDocument/2006/relationships/slideLayout" Target="../slideLayouts/slideLayout49.xml"/><Relationship Id="rId5" Type="http://schemas.openxmlformats.org/officeDocument/2006/relationships/hyperlink" Target="https://phinvads.cdc.gov/vads/ViewView.action?id=60E53DCC-FF9B-EC11-81AB-005056ABE2F0" TargetMode="External"/><Relationship Id="rId4" Type="http://schemas.openxmlformats.org/officeDocument/2006/relationships/hyperlink" Target="https://phinvads.cdc.gov/vads/ViewView.action?id=E28235F5-FB9B-EC11-81AB-005056ABE2F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AA8DFBB-47A0-6246-9688-278FA9510507}"/>
              </a:ext>
            </a:extLst>
          </p:cNvPr>
          <p:cNvSpPr>
            <a:spLocks noGrp="1"/>
          </p:cNvSpPr>
          <p:nvPr>
            <p:ph type="title"/>
          </p:nvPr>
        </p:nvSpPr>
        <p:spPr>
          <a:xfrm>
            <a:off x="482598" y="1777473"/>
            <a:ext cx="10590801" cy="2550907"/>
          </a:xfrm>
        </p:spPr>
        <p:txBody>
          <a:bodyPr>
            <a:normAutofit fontScale="90000"/>
          </a:bodyPr>
          <a:lstStyle/>
          <a:p>
            <a:pPr>
              <a:lnSpc>
                <a:spcPct val="100000"/>
              </a:lnSpc>
            </a:pPr>
            <a:r>
              <a:rPr lang="en-US" sz="3500" dirty="0">
                <a:solidFill>
                  <a:srgbClr val="00606B"/>
                </a:solidFill>
                <a:latin typeface="Calibri"/>
                <a:cs typeface="Calibri"/>
              </a:rPr>
              <a:t>National Notifiable Diseases Surveillance System (NNDSS) </a:t>
            </a:r>
            <a:br>
              <a:rPr lang="en-US" sz="3500" dirty="0">
                <a:solidFill>
                  <a:srgbClr val="00606B"/>
                </a:solidFill>
                <a:latin typeface="Calibri"/>
                <a:cs typeface="Calibri"/>
              </a:rPr>
            </a:br>
            <a:r>
              <a:rPr lang="en-US" sz="3500" dirty="0">
                <a:solidFill>
                  <a:srgbClr val="00606B"/>
                </a:solidFill>
                <a:latin typeface="Calibri"/>
                <a:cs typeface="Calibri"/>
              </a:rPr>
              <a:t>eSHARE April Webinar </a:t>
            </a:r>
            <a:br>
              <a:rPr lang="en-US" sz="3600" dirty="0">
                <a:cs typeface="Calibri"/>
              </a:rPr>
            </a:br>
            <a:br>
              <a:rPr lang="en-US" sz="3200" dirty="0"/>
            </a:br>
            <a:endParaRPr lang="en-US" altLang="en-US" sz="3200" dirty="0">
              <a:solidFill>
                <a:srgbClr val="FF0000"/>
              </a:solidFill>
            </a:endParaRPr>
          </a:p>
        </p:txBody>
      </p:sp>
      <p:sp>
        <p:nvSpPr>
          <p:cNvPr id="12" name="Text Placeholder 5">
            <a:extLst>
              <a:ext uri="{FF2B5EF4-FFF2-40B4-BE49-F238E27FC236}">
                <a16:creationId xmlns:a16="http://schemas.microsoft.com/office/drawing/2014/main" id="{674103C2-9213-854D-80D2-3EE908ADD8A8}"/>
              </a:ext>
            </a:extLst>
          </p:cNvPr>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p>
          <a:p>
            <a:endParaRPr lang="en-US" b="1" dirty="0"/>
          </a:p>
        </p:txBody>
      </p:sp>
      <p:pic>
        <p:nvPicPr>
          <p:cNvPr id="13" name="Picture 12" descr="NNDSS branding element" title="NNDSS branding element">
            <a:extLst>
              <a:ext uri="{FF2B5EF4-FFF2-40B4-BE49-F238E27FC236}">
                <a16:creationId xmlns:a16="http://schemas.microsoft.com/office/drawing/2014/main" id="{3C1BDF2C-5433-FB4E-A146-CC697007D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79" y="4227645"/>
            <a:ext cx="3981359" cy="1563829"/>
          </a:xfrm>
          <a:prstGeom prst="rect">
            <a:avLst/>
          </a:prstGeom>
        </p:spPr>
      </p:pic>
      <p:sp>
        <p:nvSpPr>
          <p:cNvPr id="14" name="Rectangle 13">
            <a:extLst>
              <a:ext uri="{FF2B5EF4-FFF2-40B4-BE49-F238E27FC236}">
                <a16:creationId xmlns:a16="http://schemas.microsoft.com/office/drawing/2014/main" id="{851B9677-9DAE-9344-86B4-5F7C57B57654}"/>
              </a:ext>
            </a:extLst>
          </p:cNvPr>
          <p:cNvSpPr/>
          <p:nvPr/>
        </p:nvSpPr>
        <p:spPr>
          <a:xfrm>
            <a:off x="8398565" y="6053436"/>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Arial"/>
                <a:sym typeface="Arial"/>
              </a:rPr>
              <a:t> April 19, 2022</a:t>
            </a:r>
            <a:endParaRPr kumimoji="0" lang="en-US" sz="1800" b="0" i="0" u="none" strike="noStrike" kern="1200" cap="none" spc="0" normalizeH="0" baseline="0" noProof="0" dirty="0">
              <a:ln>
                <a:noFill/>
              </a:ln>
              <a:solidFill>
                <a:srgbClr val="0F56DC"/>
              </a:solidFill>
              <a:effectLst/>
              <a:uLnTx/>
              <a:uFillTx/>
              <a:latin typeface="Myriad Web Pro"/>
              <a:ea typeface="+mn-ea"/>
              <a:cs typeface="Arial"/>
              <a:sym typeface="Arial"/>
            </a:endParaRPr>
          </a:p>
        </p:txBody>
      </p:sp>
      <p:sp>
        <p:nvSpPr>
          <p:cNvPr id="15" name="TextBox 14">
            <a:extLst>
              <a:ext uri="{FF2B5EF4-FFF2-40B4-BE49-F238E27FC236}">
                <a16:creationId xmlns:a16="http://schemas.microsoft.com/office/drawing/2014/main" id="{FE717234-D8B6-AF4A-A599-709EC53D8C46}"/>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Center for Surveillance, Epidemiology, and Laboratory Services</a:t>
            </a:r>
          </a:p>
        </p:txBody>
      </p:sp>
    </p:spTree>
    <p:extLst>
      <p:ext uri="{BB962C8B-B14F-4D97-AF65-F5344CB8AC3E}">
        <p14:creationId xmlns:p14="http://schemas.microsoft.com/office/powerpoint/2010/main" val="228246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2" y="787790"/>
            <a:ext cx="11220531" cy="5581259"/>
          </a:xfrm>
        </p:spPr>
        <p:txBody>
          <a:bodyPr>
            <a:normAutofit/>
          </a:bodyPr>
          <a:lstStyle/>
          <a:p>
            <a:pPr marL="313259" indent="-294210">
              <a:spcBef>
                <a:spcPts val="0"/>
              </a:spcBef>
              <a:defRPr/>
            </a:pPr>
            <a:r>
              <a:rPr lang="en-US" sz="3300" dirty="0"/>
              <a:t>State Panelists </a:t>
            </a:r>
          </a:p>
          <a:p>
            <a:pPr marL="511175" lvl="1" indent="-293688">
              <a:spcBef>
                <a:spcPts val="0"/>
              </a:spcBef>
              <a:defRPr/>
            </a:pPr>
            <a:r>
              <a:rPr lang="en-US" dirty="0"/>
              <a:t>Florida Department of Health</a:t>
            </a:r>
          </a:p>
          <a:p>
            <a:pPr marL="844550" lvl="2" indent="-293688">
              <a:spcBef>
                <a:spcPts val="0"/>
              </a:spcBef>
              <a:defRPr/>
            </a:pPr>
            <a:r>
              <a:rPr lang="en-US" dirty="0"/>
              <a:t>Allison Culpepper, Kristen Jezeski, and Kim Wiley</a:t>
            </a:r>
          </a:p>
          <a:p>
            <a:pPr marL="511175" lvl="1" indent="-293688">
              <a:spcBef>
                <a:spcPts val="0"/>
              </a:spcBef>
              <a:defRPr/>
            </a:pPr>
            <a:r>
              <a:rPr lang="en-US" dirty="0"/>
              <a:t>Oregon Health Authority–Division of Public Health </a:t>
            </a:r>
          </a:p>
          <a:p>
            <a:pPr marL="844550" lvl="2" indent="-293688">
              <a:spcBef>
                <a:spcPts val="0"/>
              </a:spcBef>
              <a:defRPr/>
            </a:pPr>
            <a:r>
              <a:rPr lang="en-US" dirty="0"/>
              <a:t>June Bancroft and Robert Laing  </a:t>
            </a:r>
          </a:p>
          <a:p>
            <a:pPr marL="511175" lvl="1" indent="-293688">
              <a:spcBef>
                <a:spcPts val="0"/>
              </a:spcBef>
              <a:defRPr/>
            </a:pPr>
            <a:r>
              <a:rPr lang="en-US" dirty="0"/>
              <a:t>Utah Department of Health </a:t>
            </a:r>
          </a:p>
          <a:p>
            <a:pPr marL="844550" lvl="2" indent="-293688">
              <a:spcBef>
                <a:spcPts val="0"/>
              </a:spcBef>
              <a:defRPr/>
            </a:pPr>
            <a:r>
              <a:rPr lang="en-US" dirty="0"/>
              <a:t>Rachelle Boulton and Jason Barnes</a:t>
            </a:r>
          </a:p>
          <a:p>
            <a:pPr marL="550862" lvl="2" indent="0">
              <a:spcBef>
                <a:spcPts val="0"/>
              </a:spcBef>
              <a:buNone/>
              <a:defRPr/>
            </a:pPr>
            <a:endParaRPr lang="en-US" dirty="0"/>
          </a:p>
        </p:txBody>
      </p:sp>
      <p:sp>
        <p:nvSpPr>
          <p:cNvPr id="4" name="Slide Number Placeholder 2">
            <a:extLst>
              <a:ext uri="{FF2B5EF4-FFF2-40B4-BE49-F238E27FC236}">
                <a16:creationId xmlns:a16="http://schemas.microsoft.com/office/drawing/2014/main" id="{D7AC975B-24E6-4470-A253-DAF4972077EF}"/>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 name="Title 1">
            <a:extLst>
              <a:ext uri="{FF2B5EF4-FFF2-40B4-BE49-F238E27FC236}">
                <a16:creationId xmlns:a16="http://schemas.microsoft.com/office/drawing/2014/main" id="{4E61E9CA-44D6-4034-AA78-CFEC512E55B3}"/>
              </a:ext>
            </a:extLst>
          </p:cNvPr>
          <p:cNvSpPr>
            <a:spLocks noGrp="1"/>
          </p:cNvSpPr>
          <p:nvPr>
            <p:ph type="title" idx="4294967295"/>
          </p:nvPr>
        </p:nvSpPr>
        <p:spPr>
          <a:xfrm>
            <a:off x="838200" y="125008"/>
            <a:ext cx="10515600" cy="1325563"/>
          </a:xfrm>
        </p:spPr>
        <p:txBody>
          <a:bodyPr>
            <a:normAutofit/>
          </a:bodyPr>
          <a:lstStyle/>
          <a:p>
            <a:r>
              <a:rPr lang="en-US" sz="800" dirty="0">
                <a:solidFill>
                  <a:schemeClr val="bg1"/>
                </a:solidFill>
              </a:rPr>
              <a:t>COVID-19</a:t>
            </a:r>
          </a:p>
        </p:txBody>
      </p:sp>
    </p:spTree>
    <p:extLst>
      <p:ext uri="{BB962C8B-B14F-4D97-AF65-F5344CB8AC3E}">
        <p14:creationId xmlns:p14="http://schemas.microsoft.com/office/powerpoint/2010/main" val="184956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8488B4-2FF9-4908-B673-D2370ABBE37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717" y="2576203"/>
            <a:ext cx="4587433" cy="414527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7924C4D-6422-420C-8A80-52F33C67F53D}"/>
              </a:ext>
            </a:extLst>
          </p:cNvPr>
          <p:cNvSpPr>
            <a:spLocks noGrp="1"/>
          </p:cNvSpPr>
          <p:nvPr>
            <p:ph sz="quarter" idx="10"/>
          </p:nvPr>
        </p:nvSpPr>
        <p:spPr>
          <a:xfrm>
            <a:off x="576263" y="787790"/>
            <a:ext cx="10845988" cy="5568559"/>
          </a:xfrm>
        </p:spPr>
        <p:txBody>
          <a:bodyPr vert="horz" lIns="91440" tIns="45720" rIns="91440" bIns="45720" rtlCol="0" anchor="t">
            <a:normAutofit/>
          </a:bodyPr>
          <a:lstStyle/>
          <a:p>
            <a:pPr marL="313055" indent="-294005">
              <a:spcBef>
                <a:spcPts val="0"/>
              </a:spcBef>
              <a:defRPr/>
            </a:pPr>
            <a:r>
              <a:rPr lang="en-US" dirty="0"/>
              <a:t>Topics for Discussion</a:t>
            </a:r>
            <a:r>
              <a:rPr lang="en-US" i="1" dirty="0"/>
              <a:t> </a:t>
            </a:r>
            <a:endParaRPr lang="en-US" dirty="0"/>
          </a:p>
          <a:p>
            <a:pPr marL="511175" lvl="1" indent="-293370">
              <a:spcBef>
                <a:spcPts val="0"/>
              </a:spcBef>
              <a:defRPr/>
            </a:pPr>
            <a:r>
              <a:rPr lang="en-US" dirty="0">
                <a:cs typeface="Calibri"/>
              </a:rPr>
              <a:t>Processes for Data Quality and Cleaning</a:t>
            </a:r>
          </a:p>
          <a:p>
            <a:pPr marL="844550" lvl="2" indent="-293370">
              <a:spcBef>
                <a:spcPts val="0"/>
              </a:spcBef>
              <a:defRPr/>
            </a:pPr>
            <a:r>
              <a:rPr lang="en-US" dirty="0"/>
              <a:t>Data quality affected by volume of data</a:t>
            </a:r>
          </a:p>
          <a:p>
            <a:pPr marL="844550" lvl="2" indent="-293370">
              <a:spcBef>
                <a:spcPts val="0"/>
              </a:spcBef>
              <a:defRPr/>
            </a:pPr>
            <a:r>
              <a:rPr lang="en-US" dirty="0">
                <a:cs typeface="Calibri"/>
              </a:rPr>
              <a:t>New processes added </a:t>
            </a:r>
          </a:p>
          <a:p>
            <a:pPr marL="511175" lvl="1" indent="-293370">
              <a:spcBef>
                <a:spcPts val="0"/>
              </a:spcBef>
              <a:defRPr/>
            </a:pPr>
            <a:r>
              <a:rPr lang="en-US" dirty="0">
                <a:cs typeface="Calibri"/>
              </a:rPr>
              <a:t>Useful Tools for Tracking Data across Data Sources</a:t>
            </a:r>
            <a:endParaRPr lang="en-US" dirty="0"/>
          </a:p>
          <a:p>
            <a:pPr marL="511175" lvl="1" indent="-293370">
              <a:spcBef>
                <a:spcPts val="0"/>
              </a:spcBef>
              <a:defRPr/>
            </a:pPr>
            <a:r>
              <a:rPr lang="en-US" dirty="0"/>
              <a:t>Tracking Messages during Reconciliation </a:t>
            </a:r>
          </a:p>
          <a:p>
            <a:pPr marL="0" lvl="1" indent="0">
              <a:buNone/>
            </a:pPr>
            <a:endParaRPr lang="en-US" sz="2600" dirty="0">
              <a:solidFill>
                <a:prstClr val="black"/>
              </a:solidFill>
              <a:latin typeface="Calibri" panose="020F0502020204030204"/>
            </a:endParaRPr>
          </a:p>
          <a:p>
            <a:pPr marL="551180" lvl="2" indent="0">
              <a:spcBef>
                <a:spcPts val="0"/>
              </a:spcBef>
              <a:buNone/>
              <a:defRPr/>
            </a:pPr>
            <a:endParaRPr lang="en-US" sz="2800" dirty="0">
              <a:cs typeface="Calibri"/>
            </a:endParaRPr>
          </a:p>
        </p:txBody>
      </p:sp>
      <p:sp>
        <p:nvSpPr>
          <p:cNvPr id="4" name="Slide Number Placeholder 2">
            <a:extLst>
              <a:ext uri="{FF2B5EF4-FFF2-40B4-BE49-F238E27FC236}">
                <a16:creationId xmlns:a16="http://schemas.microsoft.com/office/drawing/2014/main" id="{27936E3C-D786-4B30-9089-578FFEC90B51}"/>
              </a:ext>
            </a:extLst>
          </p:cNvPr>
          <p:cNvSpPr txBox="1">
            <a:spLocks noGrp="1"/>
          </p:cNvSpPr>
          <p:nvPr>
            <p:ph type="title" idx="4294967295"/>
          </p:nvPr>
        </p:nvSpPr>
        <p:spPr>
          <a:xfrm>
            <a:off x="8610600" y="6356349"/>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Slide</a:t>
            </a: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28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Image indicating a question can be asked. " title="Question and Answer Slide">
            <a:extLst>
              <a:ext uri="{FF2B5EF4-FFF2-40B4-BE49-F238E27FC236}">
                <a16:creationId xmlns:a16="http://schemas.microsoft.com/office/drawing/2014/main" id="{0F6C0158-72F8-463D-A4D9-265D5759D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51" y="1150408"/>
            <a:ext cx="8156042" cy="5571067"/>
          </a:xfrm>
          <a:prstGeom prst="rect">
            <a:avLst/>
          </a:prstGeom>
        </p:spPr>
      </p:pic>
      <p:sp>
        <p:nvSpPr>
          <p:cNvPr id="4" name="Title 3">
            <a:extLst>
              <a:ext uri="{FF2B5EF4-FFF2-40B4-BE49-F238E27FC236}">
                <a16:creationId xmlns:a16="http://schemas.microsoft.com/office/drawing/2014/main" id="{94F39405-AB62-443F-B8B0-4E70E618F6F2}"/>
              </a:ext>
            </a:extLst>
          </p:cNvPr>
          <p:cNvSpPr txBox="1">
            <a:spLocks noGrp="1"/>
          </p:cNvSpPr>
          <p:nvPr>
            <p:ph type="title" idx="4294967295"/>
          </p:nvPr>
        </p:nvSpPr>
        <p:spPr>
          <a:xfrm>
            <a:off x="1046602" y="643466"/>
            <a:ext cx="3171061" cy="60016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3F395F"/>
                </a:solidFill>
                <a:effectLst/>
                <a:uLnTx/>
                <a:uFillTx/>
                <a:latin typeface="+mn-lt"/>
                <a:ea typeface="Arial"/>
                <a:cs typeface="Arial"/>
                <a:sym typeface="Arial"/>
              </a:rPr>
              <a:t>Open Discussion </a:t>
            </a:r>
          </a:p>
        </p:txBody>
      </p:sp>
    </p:spTree>
    <p:extLst>
      <p:ext uri="{BB962C8B-B14F-4D97-AF65-F5344CB8AC3E}">
        <p14:creationId xmlns:p14="http://schemas.microsoft.com/office/powerpoint/2010/main" val="234761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TextBox 2">
            <a:extLst>
              <a:ext uri="{FF2B5EF4-FFF2-40B4-BE49-F238E27FC236}">
                <a16:creationId xmlns:a16="http://schemas.microsoft.com/office/drawing/2014/main" id="{AE7EFABD-073E-7D40-940F-159AACC4E0AF}"/>
              </a:ext>
            </a:extLst>
          </p:cNvPr>
          <p:cNvSpPr txBox="1"/>
          <p:nvPr/>
        </p:nvSpPr>
        <p:spPr>
          <a:xfrm>
            <a:off x="781050" y="459060"/>
            <a:ext cx="10287000" cy="3847207"/>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Subscribe to the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4"/>
              </a:rPr>
              <a:t>monthly NNDSS newsletter, </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4"/>
              </a:rPr>
              <a:t>Case Surveillance News </a:t>
            </a:r>
            <a:endPar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endPar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Access the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5"/>
              </a:rPr>
              <a:t>NNDSS Technical Resource Center</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Email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hlinkClick r:id="rId6"/>
              </a:rPr>
              <a:t>edx@cdc.gov</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 to request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NNDSS technical assistance or begin onboarding HL7 message mapping guides</a:t>
            </a:r>
            <a:endParaRPr kumimoji="0" lang="en-US" sz="2000" b="1" i="0" u="none" strike="noStrike" kern="1200" cap="none" spc="0" normalizeH="0" baseline="0" noProof="0" dirty="0">
              <a:ln>
                <a:noFill/>
              </a:ln>
              <a:solidFill>
                <a:prstClr val="black"/>
              </a:solidFill>
              <a:effectLst/>
              <a:uLnTx/>
              <a:uFillTx/>
              <a:latin typeface="Myriad Web Pro"/>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yriad Web Pro"/>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Next</a:t>
            </a: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 </a:t>
            </a:r>
            <a:r>
              <a:rPr kumimoji="0" lang="en-US" sz="3600" b="1" i="0" u="none" strike="noStrike" kern="1200" cap="none" spc="0" normalizeH="0" baseline="0" noProof="0" dirty="0">
                <a:ln>
                  <a:noFill/>
                </a:ln>
                <a:solidFill>
                  <a:srgbClr val="0563C1"/>
                </a:solidFill>
                <a:effectLst/>
                <a:uLnTx/>
                <a:uFillTx/>
                <a:latin typeface="Calibri" panose="020F0502020204030204"/>
                <a:ea typeface="+mn-ea"/>
                <a:cs typeface="Arial"/>
                <a:sym typeface="Arial"/>
                <a:hlinkClick r:id="rId7">
                  <a:extLst>
                    <a:ext uri="{A12FA001-AC4F-418D-AE19-62706E023703}">
                      <ahyp:hlinkClr xmlns:ahyp="http://schemas.microsoft.com/office/drawing/2018/hyperlinkcolor" val="tx"/>
                    </a:ext>
                  </a:extLst>
                </a:hlinkClick>
              </a:rPr>
              <a:t>NNDSS eSHARE</a:t>
            </a: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May 17, 2022 (more details coming soon)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sym typeface="Arial"/>
            </a:endParaRPr>
          </a:p>
        </p:txBody>
      </p:sp>
      <p:sp>
        <p:nvSpPr>
          <p:cNvPr id="2" name="Title 1">
            <a:extLst>
              <a:ext uri="{FF2B5EF4-FFF2-40B4-BE49-F238E27FC236}">
                <a16:creationId xmlns:a16="http://schemas.microsoft.com/office/drawing/2014/main" id="{37EEAE44-FB8A-154C-B7D0-CA685B9A6F66}"/>
              </a:ext>
            </a:extLst>
          </p:cNvPr>
          <p:cNvSpPr>
            <a:spLocks noGrp="1"/>
          </p:cNvSpPr>
          <p:nvPr>
            <p:ph type="title" idx="4294967295"/>
          </p:nvPr>
        </p:nvSpPr>
        <p:spPr>
          <a:xfrm>
            <a:off x="838200" y="353550"/>
            <a:ext cx="10515600" cy="1325563"/>
          </a:xfrm>
        </p:spPr>
        <p:txBody>
          <a:bodyPr>
            <a:normAutofit/>
          </a:bodyPr>
          <a:lstStyle/>
          <a:p>
            <a:r>
              <a:rPr lang="en-US" sz="800" dirty="0">
                <a:solidFill>
                  <a:schemeClr val="bg1"/>
                </a:solidFill>
              </a:rPr>
              <a:t>Next NNDSS Webinar: September 21, 2021</a:t>
            </a:r>
          </a:p>
        </p:txBody>
      </p:sp>
    </p:spTree>
    <p:extLst>
      <p:ext uri="{BB962C8B-B14F-4D97-AF65-F5344CB8AC3E}">
        <p14:creationId xmlns:p14="http://schemas.microsoft.com/office/powerpoint/2010/main" val="111237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616873" cy="4530725"/>
          </a:xfrm>
        </p:spPr>
        <p:txBody>
          <a:bodyPr vert="horz" lIns="91440" tIns="45720" rIns="91440" bIns="45720" rtlCol="0" anchor="t">
            <a:normAutofit/>
          </a:bodyPr>
          <a:lstStyle/>
          <a:p>
            <a:r>
              <a:rPr lang="en-US" dirty="0"/>
              <a:t>Agenda</a:t>
            </a:r>
          </a:p>
          <a:p>
            <a:pPr marL="290195" lvl="1" indent="-290195">
              <a:lnSpc>
                <a:spcPct val="100000"/>
              </a:lnSpc>
            </a:pPr>
            <a:r>
              <a:rPr lang="en-US" dirty="0"/>
              <a:t>NNDSS Updates and Announcements</a:t>
            </a:r>
            <a:endParaRPr lang="en-US" dirty="0">
              <a:cs typeface="Calibri"/>
            </a:endParaRPr>
          </a:p>
          <a:p>
            <a:pPr marL="290195" lvl="1" indent="-290195">
              <a:lnSpc>
                <a:spcPct val="100000"/>
              </a:lnSpc>
              <a:spcBef>
                <a:spcPts val="0"/>
              </a:spcBef>
              <a:spcAft>
                <a:spcPts val="0"/>
              </a:spcAft>
            </a:pPr>
            <a:r>
              <a:rPr lang="en-US" dirty="0">
                <a:cs typeface="Calibri"/>
              </a:rPr>
              <a:t>State Panel Discussion—Data, Data Everywhere: Jurisdiction Views on Data Quality and Cleaning</a:t>
            </a:r>
          </a:p>
          <a:p>
            <a:pPr marL="676275" lvl="2" indent="-342900">
              <a:lnSpc>
                <a:spcPct val="100000"/>
              </a:lnSpc>
              <a:spcBef>
                <a:spcPts val="0"/>
              </a:spcBef>
              <a:spcAft>
                <a:spcPts val="0"/>
              </a:spcAft>
            </a:pPr>
            <a:r>
              <a:rPr lang="en-US" sz="2600" dirty="0">
                <a:cs typeface="Calibri"/>
              </a:rPr>
              <a:t>Florida, Oregon, and Utah</a:t>
            </a:r>
            <a:endParaRPr lang="en-US" sz="2600" dirty="0">
              <a:solidFill>
                <a:srgbClr val="00606B"/>
              </a:solidFill>
              <a:cs typeface="Calibri"/>
            </a:endParaRPr>
          </a:p>
          <a:p>
            <a:pPr marL="290195" lvl="1" indent="-290195">
              <a:lnSpc>
                <a:spcPct val="100000"/>
              </a:lnSpc>
            </a:pPr>
            <a:r>
              <a:rPr lang="en-US" dirty="0">
                <a:cs typeface="Calibri"/>
              </a:rPr>
              <a:t>Questions and Answers</a:t>
            </a:r>
          </a:p>
        </p:txBody>
      </p:sp>
      <p:sp>
        <p:nvSpPr>
          <p:cNvPr id="6" name="Slide Number Placeholder 2">
            <a:extLst>
              <a:ext uri="{FF2B5EF4-FFF2-40B4-BE49-F238E27FC236}">
                <a16:creationId xmlns:a16="http://schemas.microsoft.com/office/drawing/2014/main" id="{4530FC83-B5CA-BD40-A453-29445A713BA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 name="Title 1">
            <a:extLst>
              <a:ext uri="{FF2B5EF4-FFF2-40B4-BE49-F238E27FC236}">
                <a16:creationId xmlns:a16="http://schemas.microsoft.com/office/drawing/2014/main" id="{E02F0E69-A4A9-5E4F-9165-3DE8E339D400}"/>
              </a:ext>
            </a:extLst>
          </p:cNvPr>
          <p:cNvSpPr>
            <a:spLocks noGrp="1"/>
          </p:cNvSpPr>
          <p:nvPr>
            <p:ph type="title" idx="4294967295"/>
          </p:nvPr>
        </p:nvSpPr>
        <p:spPr>
          <a:xfrm>
            <a:off x="838200" y="-6833"/>
            <a:ext cx="10515600" cy="1325563"/>
          </a:xfrm>
        </p:spPr>
        <p:txBody>
          <a:bodyPr>
            <a:normAutofit/>
          </a:bodyPr>
          <a:lstStyle/>
          <a:p>
            <a:r>
              <a:rPr lang="en-US" sz="1000" dirty="0">
                <a:solidFill>
                  <a:schemeClr val="bg1"/>
                </a:solidFill>
              </a:rPr>
              <a:t>Agenda</a:t>
            </a:r>
          </a:p>
        </p:txBody>
      </p:sp>
      <p:sp>
        <p:nvSpPr>
          <p:cNvPr id="7" name="Slide Number Placeholder 2">
            <a:extLst>
              <a:ext uri="{FF2B5EF4-FFF2-40B4-BE49-F238E27FC236}">
                <a16:creationId xmlns:a16="http://schemas.microsoft.com/office/drawing/2014/main" id="{33BB7EA9-F6F5-4670-91C9-522DA292B25E}"/>
              </a:ext>
            </a:extLst>
          </p:cNvPr>
          <p:cNvSpPr txBox="1">
            <a:spLocks/>
          </p:cNvSpPr>
          <p:nvPr/>
        </p:nvSpPr>
        <p:spPr>
          <a:xfrm>
            <a:off x="8610600"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3" descr="Icon&#10;&#10;Description automatically generated">
            <a:extLst>
              <a:ext uri="{FF2B5EF4-FFF2-40B4-BE49-F238E27FC236}">
                <a16:creationId xmlns:a16="http://schemas.microsoft.com/office/drawing/2014/main" id="{4E0309D6-2C4A-4CB6-A5B7-3EC04A221A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30414" y="2630055"/>
            <a:ext cx="3303571" cy="3432282"/>
          </a:xfrm>
          <a:prstGeom prst="rect">
            <a:avLst/>
          </a:prstGeom>
        </p:spPr>
      </p:pic>
    </p:spTree>
    <p:extLst>
      <p:ext uri="{BB962C8B-B14F-4D97-AF65-F5344CB8AC3E}">
        <p14:creationId xmlns:p14="http://schemas.microsoft.com/office/powerpoint/2010/main" val="340728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rmAutofit/>
          </a:bodyPr>
          <a:lstStyle/>
          <a:p>
            <a:r>
              <a:rPr lang="en-US" sz="3600" dirty="0">
                <a:solidFill>
                  <a:srgbClr val="00606B"/>
                </a:solidFill>
              </a:rPr>
              <a:t>NNDSS Updates and Announcements</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198" y="4750821"/>
            <a:ext cx="8430707" cy="2881279"/>
          </a:xfrm>
        </p:spPr>
        <p:txBody>
          <a:bodyPr vert="horz" lIns="91440" tIns="45720" rIns="91440" bIns="45720" rtlCol="0" anchor="t">
            <a:normAutofit/>
          </a:bodyPr>
          <a:lstStyle/>
          <a:p>
            <a:r>
              <a:rPr lang="en-US" dirty="0">
                <a:solidFill>
                  <a:srgbClr val="7BA255"/>
                </a:solidFill>
                <a:latin typeface="Calibri"/>
                <a:cs typeface="Calibri"/>
              </a:rPr>
              <a:t>Michele Hoover, MS</a:t>
            </a:r>
          </a:p>
          <a:p>
            <a:r>
              <a:rPr lang="en-US" b="0" dirty="0">
                <a:solidFill>
                  <a:schemeClr val="tx1"/>
                </a:solidFill>
                <a:latin typeface="Calibri"/>
                <a:cs typeface="Calibri"/>
              </a:rPr>
              <a:t>Data Standardization and Assistance Team</a:t>
            </a:r>
          </a:p>
          <a:p>
            <a:r>
              <a:rPr lang="en-US" b="0" dirty="0">
                <a:solidFill>
                  <a:schemeClr val="tx1"/>
                </a:solidFill>
                <a:latin typeface="Calibri"/>
                <a:cs typeface="Calibri"/>
              </a:rPr>
              <a:t>Center for Surveillance, Epidemiology, and Laboratory Services </a:t>
            </a:r>
          </a:p>
          <a:p>
            <a:pPr>
              <a:lnSpc>
                <a:spcPct val="0"/>
              </a:lnSpc>
            </a:pPr>
            <a:endParaRPr lang="en-US" b="0" dirty="0">
              <a:solidFill>
                <a:schemeClr val="tx1"/>
              </a:solidFill>
              <a:latin typeface="Calibri"/>
              <a:cs typeface="Calibri"/>
            </a:endParaRPr>
          </a:p>
          <a:p>
            <a:endParaRPr lang="en-US" dirty="0">
              <a:solidFill>
                <a:schemeClr val="tx1"/>
              </a:solidFill>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Center for Surveillance, Epidemiology, and Laboratory Services</a:t>
            </a:r>
          </a:p>
        </p:txBody>
      </p:sp>
    </p:spTree>
    <p:extLst>
      <p:ext uri="{BB962C8B-B14F-4D97-AF65-F5344CB8AC3E}">
        <p14:creationId xmlns:p14="http://schemas.microsoft.com/office/powerpoint/2010/main" val="202401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40102"/>
            <a:ext cx="10843104" cy="4530725"/>
          </a:xfrm>
        </p:spPr>
        <p:txBody>
          <a:bodyPr vert="horz" lIns="91440" tIns="45720" rIns="91440" bIns="45720" rtlCol="0" anchor="t">
            <a:normAutofit/>
          </a:bodyPr>
          <a:lstStyle/>
          <a:p>
            <a:r>
              <a:rPr lang="en-US" sz="3350" dirty="0"/>
              <a:t>Updates: Coronavirus Disease 2019 (COVID-19) MMG </a:t>
            </a:r>
            <a:endParaRPr lang="en-US" sz="3370" dirty="0"/>
          </a:p>
          <a:p>
            <a:pPr marL="290195" lvl="1" indent="-290195"/>
            <a:r>
              <a:rPr lang="en-US" b="1" dirty="0">
                <a:solidFill>
                  <a:srgbClr val="00B050"/>
                </a:solidFill>
              </a:rPr>
              <a:t>NEW:</a:t>
            </a:r>
            <a:r>
              <a:rPr lang="en-US" dirty="0"/>
              <a:t> The PHIN Vocabulary Access and Distribution System (VADS) COVID-19 Case Notification View has been updated </a:t>
            </a:r>
            <a:endParaRPr lang="en-US" dirty="0">
              <a:cs typeface="Calibri"/>
            </a:endParaRPr>
          </a:p>
          <a:p>
            <a:pPr marL="1025525" lvl="3" indent="-342900">
              <a:buFont typeface="+mj-lt"/>
              <a:buAutoNum type="arabicPeriod"/>
            </a:pPr>
            <a:r>
              <a:rPr lang="en-US" sz="2800" dirty="0">
                <a:hlinkClick r:id="rId3"/>
              </a:rPr>
              <a:t>Version 12</a:t>
            </a:r>
            <a:r>
              <a:rPr lang="en-US" sz="2800" dirty="0"/>
              <a:t> is now the most up-to-date version</a:t>
            </a:r>
            <a:endParaRPr lang="en-US" sz="2800" dirty="0">
              <a:cs typeface="Calibri"/>
            </a:endParaRPr>
          </a:p>
          <a:p>
            <a:pPr marL="1025525" lvl="3" indent="-342900">
              <a:buFont typeface="+mj-lt"/>
              <a:buAutoNum type="arabicPeriod"/>
            </a:pPr>
            <a:r>
              <a:rPr lang="en-US" sz="2800" dirty="0"/>
              <a:t>Includes three additional values to </a:t>
            </a:r>
            <a:r>
              <a:rPr lang="en-US" sz="2800" dirty="0">
                <a:hlinkClick r:id="rId4"/>
              </a:rPr>
              <a:t>Lab Test Type (COVID-19)</a:t>
            </a:r>
            <a:endParaRPr lang="en-US" sz="2800" dirty="0"/>
          </a:p>
          <a:p>
            <a:pPr marL="1025525" lvl="3" indent="-342900">
              <a:buFont typeface="+mj-lt"/>
              <a:buAutoNum type="arabicPeriod"/>
            </a:pPr>
            <a:r>
              <a:rPr lang="en-US" sz="2800" dirty="0"/>
              <a:t>Includes an additional value to </a:t>
            </a:r>
            <a:r>
              <a:rPr lang="en-US" sz="2800" dirty="0">
                <a:hlinkClick r:id="rId5"/>
              </a:rPr>
              <a:t>Vaccine Type (NND)</a:t>
            </a:r>
            <a:endParaRPr lang="en-US" sz="2800" dirty="0">
              <a:cs typeface="Calibri"/>
              <a:hlinkClick r:id="rId6"/>
            </a:endParaRPr>
          </a:p>
          <a:p>
            <a:pPr marL="1025525" lvl="3" indent="-342900">
              <a:buFont typeface="+mj-lt"/>
              <a:buAutoNum type="arabicPeriod"/>
            </a:pPr>
            <a:r>
              <a:rPr lang="en-US" sz="2800" dirty="0"/>
              <a:t>Includes two additional values and six value name changes to </a:t>
            </a:r>
            <a:r>
              <a:rPr lang="en-US" sz="2800" dirty="0">
                <a:hlinkClick r:id="rId7"/>
              </a:rPr>
              <a:t>Lab Test Interpretation (VPD)</a:t>
            </a:r>
            <a:endParaRPr lang="en-US" sz="2800" dirty="0">
              <a:cs typeface="Calibri"/>
            </a:endParaRPr>
          </a:p>
          <a:p>
            <a:pPr marL="682625" lvl="3" indent="0">
              <a:buNone/>
            </a:pPr>
            <a:endParaRPr lang="en-US" sz="2670" dirty="0"/>
          </a:p>
          <a:p>
            <a:pPr marL="623570" lvl="3" indent="0">
              <a:buNone/>
            </a:pPr>
            <a:endParaRPr lang="en-US" dirty="0">
              <a:cs typeface="Calibri" panose="020F0502020204030204"/>
            </a:endParaRPr>
          </a:p>
          <a:p>
            <a:pPr marL="0" lvl="1" indent="0">
              <a:buNone/>
            </a:pPr>
            <a:endParaRPr lang="en-US" dirty="0"/>
          </a:p>
        </p:txBody>
      </p:sp>
      <p:sp>
        <p:nvSpPr>
          <p:cNvPr id="4" name="Title 3">
            <a:extLst>
              <a:ext uri="{FF2B5EF4-FFF2-40B4-BE49-F238E27FC236}">
                <a16:creationId xmlns:a16="http://schemas.microsoft.com/office/drawing/2014/main" id="{8483B2DD-2578-4F5A-9E53-F5BA0BF2A9CB}"/>
              </a:ext>
            </a:extLst>
          </p:cNvPr>
          <p:cNvSpPr txBox="1">
            <a:spLocks noGrp="1"/>
          </p:cNvSpPr>
          <p:nvPr>
            <p:ph type="title" idx="4294967295"/>
          </p:nvPr>
        </p:nvSpPr>
        <p:spPr>
          <a:xfrm>
            <a:off x="189838" y="5887966"/>
            <a:ext cx="8896049"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US" sz="1050" b="0" i="0" u="none" strike="noStrike" kern="1200" cap="none" spc="0" normalizeH="0" baseline="0" noProof="0" dirty="0">
                <a:ln>
                  <a:noFill/>
                </a:ln>
                <a:solidFill>
                  <a:srgbClr val="000000"/>
                </a:solidFill>
                <a:effectLst/>
                <a:uLnTx/>
                <a:uFillTx/>
                <a:latin typeface="Calibri"/>
                <a:ea typeface="+mn-ea"/>
                <a:cs typeface="Calibri"/>
              </a:rPr>
              <a:t>PHIN VADS Case View version 12: </a:t>
            </a:r>
            <a:r>
              <a:rPr kumimoji="0" lang="en-US" sz="1050" b="0" i="0" u="none" strike="noStrike" kern="1200" cap="none" spc="0" normalizeH="0" baseline="0" noProof="0" dirty="0">
                <a:ln>
                  <a:noFill/>
                </a:ln>
                <a:solidFill>
                  <a:srgbClr val="000000"/>
                </a:solidFill>
                <a:effectLst/>
                <a:uLnTx/>
                <a:uFillTx/>
                <a:latin typeface="Calibri"/>
                <a:ea typeface="+mn-ea"/>
                <a:cs typeface="Calibri"/>
                <a:hlinkClick r:id="rId3"/>
              </a:rPr>
              <a:t>https://phinvads.cdc.gov/vads/ViewView.action?id=8DC8B0CD-E99E-EC11-81AB-005056ABE2F0</a:t>
            </a:r>
            <a:r>
              <a:rPr kumimoji="0" lang="en-US" sz="1050" b="0" i="0" u="none" strike="noStrike" kern="1200" cap="none" spc="0" normalizeH="0" baseline="0" noProof="0" dirty="0">
                <a:ln>
                  <a:noFill/>
                </a:ln>
                <a:solidFill>
                  <a:srgbClr val="000000"/>
                </a:solidFill>
                <a:effectLst/>
                <a:uLnTx/>
                <a:uFillTx/>
                <a:latin typeface="Calibri"/>
                <a:ea typeface="+mn-ea"/>
                <a:cs typeface="Calibri"/>
              </a:rPr>
              <a:t> </a:t>
            </a:r>
            <a:br>
              <a:rPr kumimoji="0" lang="en-US" sz="1050" b="0" i="0" u="none" strike="noStrike" kern="1200" cap="none" spc="0" normalizeH="0" baseline="0" noProof="0" dirty="0">
                <a:ln>
                  <a:noFill/>
                </a:ln>
                <a:solidFill>
                  <a:srgbClr val="000000"/>
                </a:solidFill>
                <a:effectLst/>
                <a:uLnTx/>
                <a:uFillTx/>
                <a:latin typeface="Calibri"/>
                <a:ea typeface="+mn-ea"/>
                <a:cs typeface="Calibri"/>
              </a:rPr>
            </a:br>
            <a:r>
              <a:rPr kumimoji="0" lang="en-US" sz="1050" b="0" i="0" u="none" strike="noStrike" kern="1200" cap="none" spc="0" normalizeH="0" baseline="0" noProof="0" dirty="0">
                <a:ln>
                  <a:noFill/>
                </a:ln>
                <a:solidFill>
                  <a:srgbClr val="000000"/>
                </a:solidFill>
                <a:effectLst/>
                <a:uLnTx/>
                <a:uFillTx/>
                <a:latin typeface="Calibri"/>
                <a:ea typeface="+mn-ea"/>
                <a:cs typeface="Calibri"/>
              </a:rPr>
              <a:t>Lab Test Type (COVID-19): </a:t>
            </a:r>
            <a:r>
              <a:rPr kumimoji="0" lang="en-US" sz="1050" b="0" i="0" u="none" strike="noStrike" kern="1200" cap="none" spc="0" normalizeH="0" baseline="0" noProof="0" dirty="0">
                <a:ln>
                  <a:noFill/>
                </a:ln>
                <a:solidFill>
                  <a:srgbClr val="000000"/>
                </a:solidFill>
                <a:effectLst/>
                <a:uLnTx/>
                <a:uFillTx/>
                <a:latin typeface="Calibri"/>
                <a:ea typeface="+mn-ea"/>
                <a:cs typeface="Calibri"/>
                <a:hlinkClick r:id="rId4"/>
              </a:rPr>
              <a:t>https://phinvads.cdc.gov/vads/ViewValueSet.action?id=1CE2C9AB-367D-EC11-81AA-005056ABE2F0</a:t>
            </a:r>
            <a:r>
              <a:rPr lang="en-US" sz="1050" dirty="0">
                <a:solidFill>
                  <a:srgbClr val="000000"/>
                </a:solidFill>
                <a:latin typeface="Calibri"/>
                <a:ea typeface="+mn-ea"/>
                <a:cs typeface="Calibri"/>
              </a:rPr>
              <a:t>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Calibri"/>
              </a:rPr>
              <a:t>Vaccine Type (NND):  </a:t>
            </a:r>
            <a:r>
              <a:rPr kumimoji="0" lang="en-US" sz="1050" b="0" i="0" u="none" strike="noStrike" kern="1200" cap="none" spc="0" normalizeH="0" baseline="0" noProof="0" dirty="0">
                <a:ln>
                  <a:noFill/>
                </a:ln>
                <a:solidFill>
                  <a:srgbClr val="000000"/>
                </a:solidFill>
                <a:effectLst/>
                <a:uLnTx/>
                <a:uFillTx/>
                <a:latin typeface="Calibri"/>
                <a:ea typeface="+mn-ea"/>
                <a:cs typeface="Calibri"/>
                <a:hlinkClick r:id="rId5"/>
              </a:rPr>
              <a:t>https://phinvads.cdc.gov/vads/ViewValueSet.action?id=171C100C-CF94-4C17-B6FC-179E5CCE389C</a:t>
            </a:r>
            <a:r>
              <a:rPr lang="en-US" sz="1050" dirty="0">
                <a:solidFill>
                  <a:srgbClr val="000000"/>
                </a:solidFill>
                <a:latin typeface="Calibri"/>
                <a:ea typeface="+mn-ea"/>
                <a:cs typeface="Calibri"/>
              </a:rPr>
              <a:t> </a:t>
            </a:r>
            <a:endParaRPr kumimoji="0" lang="en-US" sz="105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Calibri"/>
              </a:rPr>
              <a:t>Lab Test Interpretation (VPD): </a:t>
            </a:r>
            <a:r>
              <a:rPr kumimoji="0" lang="en-US" sz="1050" b="0" i="0" u="none" strike="noStrike" kern="1200" cap="none" spc="0" normalizeH="0" baseline="0" noProof="0" dirty="0">
                <a:ln>
                  <a:noFill/>
                </a:ln>
                <a:solidFill>
                  <a:srgbClr val="000000"/>
                </a:solidFill>
                <a:effectLst/>
                <a:uLnTx/>
                <a:uFillTx/>
                <a:latin typeface="Calibri"/>
                <a:ea typeface="+mn-ea"/>
                <a:cs typeface="Calibri"/>
                <a:hlinkClick r:id="rId7"/>
              </a:rPr>
              <a:t>https://phinvads.cdc.gov/vads/ViewValueSet.action?id=8BC53B67-CE8E-4014-97CC-5CA9E4F1EA53</a:t>
            </a:r>
            <a:r>
              <a:rPr kumimoji="0" lang="en-US" sz="1050" b="0" i="0" u="none" strike="noStrike" kern="1200" cap="none" spc="0" normalizeH="0" baseline="0" noProof="0" dirty="0">
                <a:ln>
                  <a:noFill/>
                </a:ln>
                <a:solidFill>
                  <a:srgbClr val="000000"/>
                </a:solidFill>
                <a:effectLst/>
                <a:uLnTx/>
                <a:uFillTx/>
                <a:latin typeface="Calibri"/>
                <a:ea typeface="+mn-ea"/>
                <a:cs typeface="Calibri"/>
              </a:rPr>
              <a:t> </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8F4875FC-9441-4C5E-90D0-3B46B16CC40E}"/>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07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12E73-12E3-4C44-8011-DF43E1FD6924}"/>
              </a:ext>
            </a:extLst>
          </p:cNvPr>
          <p:cNvSpPr>
            <a:spLocks noGrp="1"/>
          </p:cNvSpPr>
          <p:nvPr>
            <p:ph sz="quarter" idx="10"/>
          </p:nvPr>
        </p:nvSpPr>
        <p:spPr>
          <a:xfrm>
            <a:off x="576262" y="819323"/>
            <a:ext cx="11344392" cy="5365346"/>
          </a:xfrm>
        </p:spPr>
        <p:txBody>
          <a:bodyPr vert="horz" lIns="91440" tIns="45720" rIns="91440" bIns="45720" rtlCol="0" anchor="t">
            <a:normAutofit fontScale="92500" lnSpcReduction="20000"/>
          </a:bodyPr>
          <a:lstStyle/>
          <a:p>
            <a:r>
              <a:rPr lang="en-US" dirty="0"/>
              <a:t>Updated STD MMG </a:t>
            </a:r>
          </a:p>
          <a:p>
            <a:pPr marL="290195" lvl="1" indent="-290195"/>
            <a:r>
              <a:rPr lang="en-US" sz="3000" dirty="0">
                <a:hlinkClick r:id="rId3"/>
              </a:rPr>
              <a:t>Version 1.2.0 </a:t>
            </a:r>
            <a:r>
              <a:rPr lang="en-US" sz="3000" dirty="0"/>
              <a:t> is the most current</a:t>
            </a:r>
            <a:endParaRPr lang="en-US" sz="3000" dirty="0">
              <a:cs typeface="Calibri"/>
            </a:endParaRPr>
          </a:p>
          <a:p>
            <a:pPr marL="290195" lvl="1" indent="-290195"/>
            <a:r>
              <a:rPr lang="en-US" sz="3000" dirty="0"/>
              <a:t>Uses the </a:t>
            </a:r>
            <a:r>
              <a:rPr lang="en-US" sz="3000" b="1" dirty="0">
                <a:solidFill>
                  <a:srgbClr val="00B050"/>
                </a:solidFill>
              </a:rPr>
              <a:t>NEW</a:t>
            </a:r>
            <a:r>
              <a:rPr lang="en-US" sz="3000" dirty="0"/>
              <a:t> PHIN VADS Case Notification View “STD Case Notification (v1.2)” </a:t>
            </a:r>
            <a:r>
              <a:rPr lang="en-US" sz="3000" dirty="0">
                <a:ea typeface="+mn-lt"/>
                <a:cs typeface="+mn-lt"/>
                <a:hlinkClick r:id="rId4"/>
              </a:rPr>
              <a:t>Version 1</a:t>
            </a:r>
            <a:r>
              <a:rPr lang="en-US" sz="3000" dirty="0"/>
              <a:t> </a:t>
            </a:r>
            <a:endParaRPr lang="en-US" sz="3000" dirty="0">
              <a:cs typeface="Calibri" panose="020F0502020204030204"/>
            </a:endParaRPr>
          </a:p>
          <a:p>
            <a:pPr marL="914082" lvl="3" indent="-290195"/>
            <a:r>
              <a:rPr lang="en-US" sz="2800" dirty="0">
                <a:cs typeface="Calibri"/>
              </a:rPr>
              <a:t>Updated value set for Test Type (INV290) </a:t>
            </a:r>
          </a:p>
          <a:p>
            <a:pPr marL="914082" lvl="3" indent="-290195"/>
            <a:r>
              <a:rPr lang="en-US" sz="2800" dirty="0">
                <a:cs typeface="Calibri"/>
              </a:rPr>
              <a:t>Updated value set for Type of Complications Indicator (INV920) to align with the approved chlamydia position statement to include information on lymphogranuloma venereum (LGV)</a:t>
            </a:r>
          </a:p>
          <a:p>
            <a:pPr marL="914082" lvl="3" indent="-290195"/>
            <a:r>
              <a:rPr lang="en-US" sz="2800" dirty="0">
                <a:cs typeface="Calibri"/>
              </a:rPr>
              <a:t>Updated to Genv2.0.1 in Test Case Scenario Worksheet and other </a:t>
            </a:r>
            <a:br>
              <a:rPr lang="en-US" sz="2800" dirty="0">
                <a:cs typeface="Calibri"/>
              </a:rPr>
            </a:br>
            <a:r>
              <a:rPr lang="en-US" sz="2800" dirty="0">
                <a:cs typeface="Calibri"/>
              </a:rPr>
              <a:t>formatting updates</a:t>
            </a:r>
          </a:p>
          <a:p>
            <a:pPr marL="914082" lvl="3" indent="-290195"/>
            <a:r>
              <a:rPr lang="en-US" sz="2800" dirty="0">
                <a:cs typeface="Calibri"/>
              </a:rPr>
              <a:t>Updated test data in Test Case Scenario Worksheet</a:t>
            </a:r>
          </a:p>
          <a:p>
            <a:pPr marL="290195" lvl="1" indent="-290195"/>
            <a:r>
              <a:rPr lang="en-US" sz="3000" dirty="0">
                <a:solidFill>
                  <a:srgbClr val="201F1E"/>
                </a:solidFill>
                <a:latin typeface="Calibri" panose="020F0502020204030204" pitchFamily="34" charset="0"/>
              </a:rPr>
              <a:t>Value set for Test Type (INV290) updated for STD v1.0.x; uses </a:t>
            </a:r>
            <a:r>
              <a:rPr lang="en-US" sz="3000" b="0" i="0" dirty="0">
                <a:solidFill>
                  <a:srgbClr val="201F1E"/>
                </a:solidFill>
                <a:effectLst/>
                <a:latin typeface="Calibri" panose="020F0502020204030204" pitchFamily="34" charset="0"/>
              </a:rPr>
              <a:t>PHIN VADS Case Notification View “STD Case Notification” </a:t>
            </a:r>
            <a:r>
              <a:rPr lang="en-US" sz="3000" b="0" i="0" dirty="0">
                <a:solidFill>
                  <a:srgbClr val="201F1E"/>
                </a:solidFill>
                <a:effectLst/>
                <a:latin typeface="Calibri" panose="020F0502020204030204" pitchFamily="34" charset="0"/>
                <a:hlinkClick r:id="rId5"/>
              </a:rPr>
              <a:t>Version 13</a:t>
            </a:r>
            <a:endParaRPr lang="en-US" sz="3000" dirty="0">
              <a:cs typeface="Calibri" panose="020F0502020204030204"/>
            </a:endParaRPr>
          </a:p>
        </p:txBody>
      </p:sp>
      <p:sp>
        <p:nvSpPr>
          <p:cNvPr id="7" name="TextBox 6">
            <a:extLst>
              <a:ext uri="{FF2B5EF4-FFF2-40B4-BE49-F238E27FC236}">
                <a16:creationId xmlns:a16="http://schemas.microsoft.com/office/drawing/2014/main" id="{5E753ECF-D24E-406C-9110-DDDDBD97BED6}"/>
              </a:ext>
            </a:extLst>
          </p:cNvPr>
          <p:cNvSpPr txBox="1"/>
          <p:nvPr/>
        </p:nvSpPr>
        <p:spPr>
          <a:xfrm>
            <a:off x="143934" y="6093479"/>
            <a:ext cx="10760765"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Calibri"/>
                <a:sym typeface="Arial"/>
              </a:rPr>
              <a:t>STD v1.2.0 MMG: </a:t>
            </a:r>
            <a:r>
              <a:rPr kumimoji="0" lang="en-US" sz="1050" b="0" i="0" u="none" strike="noStrike" kern="1200" cap="none" spc="0" normalizeH="0" baseline="0" noProof="0" dirty="0">
                <a:ln>
                  <a:noFill/>
                </a:ln>
                <a:solidFill>
                  <a:srgbClr val="000000"/>
                </a:solidFill>
                <a:effectLst/>
                <a:uLnTx/>
                <a:uFillTx/>
                <a:latin typeface="Calibri"/>
                <a:ea typeface="+mn-ea"/>
                <a:cs typeface="Calibri"/>
                <a:sym typeface="Arial"/>
                <a:hlinkClick r:id="rId3"/>
              </a:rPr>
              <a:t>https://ndc.services.cdc.gov/mmgpage/std-message-mapping-guide/</a:t>
            </a:r>
            <a:endParaRPr kumimoji="0" lang="en-US" sz="1050" b="0" i="0" u="none" strike="noStrike" kern="1200" cap="none" spc="0" normalizeH="0" baseline="0" noProof="0" dirty="0">
              <a:ln>
                <a:noFill/>
              </a:ln>
              <a:solidFill>
                <a:srgbClr val="000000"/>
              </a:solidFill>
              <a:effectLst/>
              <a:uLnTx/>
              <a:uFillTx/>
              <a:latin typeface="Calibri"/>
              <a:ea typeface="+mn-ea"/>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Calibri"/>
                <a:sym typeface="Arial"/>
              </a:rPr>
              <a:t>PHIN VADS Case Notification View “STD Case Notification (v1.2)” version 1: </a:t>
            </a:r>
            <a:r>
              <a:rPr kumimoji="0" lang="en-US" sz="1050" b="0" i="0" u="none" strike="noStrike" kern="1200" cap="none" spc="0" normalizeH="0" baseline="0" noProof="0" dirty="0">
                <a:ln>
                  <a:noFill/>
                </a:ln>
                <a:solidFill>
                  <a:srgbClr val="000000"/>
                </a:solidFill>
                <a:effectLst/>
                <a:uLnTx/>
                <a:uFillTx/>
                <a:latin typeface="Calibri"/>
                <a:ea typeface="+mn-ea"/>
                <a:cs typeface="Calibri"/>
                <a:sym typeface="Arial"/>
                <a:hlinkClick r:id="rId4"/>
              </a:rPr>
              <a:t>https://phinvads.cdc.gov/vads/ViewView.action?id=14699798-FF9B-EC11-81AB-005056ABE2F0</a:t>
            </a:r>
            <a:endParaRPr lang="en-US" sz="1050" kern="1200" dirty="0">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Calibri"/>
                <a:sym typeface="Arial"/>
              </a:rPr>
              <a:t>PHIN VADS Case Notification View “STD Case Notification” version 13: </a:t>
            </a:r>
            <a:r>
              <a:rPr kumimoji="0" lang="en-US" sz="1050" b="0" i="0" u="none" strike="noStrike" kern="1200" cap="none" spc="0" normalizeH="0" baseline="0" noProof="0" dirty="0">
                <a:ln>
                  <a:noFill/>
                </a:ln>
                <a:solidFill>
                  <a:srgbClr val="000000"/>
                </a:solidFill>
                <a:effectLst/>
                <a:uLnTx/>
                <a:uFillTx/>
                <a:latin typeface="Calibri"/>
                <a:ea typeface="+mn-ea"/>
                <a:cs typeface="Calibri"/>
                <a:sym typeface="Arial"/>
                <a:hlinkClick r:id="rId5"/>
              </a:rPr>
              <a:t>https://phinvads.cdc.gov/vads/ViewView.action?id=FF7CF554-059C-EC11-81AB-005056ABE2F0 </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6" name="Slide Number Placeholder 2">
            <a:extLst>
              <a:ext uri="{FF2B5EF4-FFF2-40B4-BE49-F238E27FC236}">
                <a16:creationId xmlns:a16="http://schemas.microsoft.com/office/drawing/2014/main" id="{84E39B70-6546-48C2-A287-6A22E168366D}"/>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95084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8A383-D638-4FE1-A7F1-7D8E3F37857F}"/>
              </a:ext>
            </a:extLst>
          </p:cNvPr>
          <p:cNvSpPr>
            <a:spLocks noGrp="1"/>
          </p:cNvSpPr>
          <p:nvPr>
            <p:ph sz="quarter" idx="10"/>
          </p:nvPr>
        </p:nvSpPr>
        <p:spPr>
          <a:xfrm>
            <a:off x="592931" y="745539"/>
            <a:ext cx="11168145" cy="5221829"/>
          </a:xfrm>
        </p:spPr>
        <p:txBody>
          <a:bodyPr>
            <a:normAutofit/>
          </a:bodyPr>
          <a:lstStyle/>
          <a:p>
            <a:r>
              <a:rPr lang="en-US" sz="3350" dirty="0"/>
              <a:t>Updated Congenital Syphilis (CS) MMG </a:t>
            </a:r>
          </a:p>
          <a:p>
            <a:pPr marL="290195" lvl="1" indent="-290195"/>
            <a:r>
              <a:rPr lang="en-US" dirty="0">
                <a:hlinkClick r:id="rId3"/>
              </a:rPr>
              <a:t>Version 1.1.2 </a:t>
            </a:r>
            <a:r>
              <a:rPr lang="en-US" dirty="0"/>
              <a:t>is the most current</a:t>
            </a:r>
            <a:endParaRPr lang="en-US" dirty="0">
              <a:cs typeface="Calibri"/>
            </a:endParaRPr>
          </a:p>
          <a:p>
            <a:pPr marL="290195" lvl="1" indent="-290195"/>
            <a:r>
              <a:rPr lang="en-US" dirty="0"/>
              <a:t>Uses the </a:t>
            </a:r>
            <a:r>
              <a:rPr lang="en-US" b="1" dirty="0">
                <a:solidFill>
                  <a:srgbClr val="00B050"/>
                </a:solidFill>
              </a:rPr>
              <a:t>NEW</a:t>
            </a:r>
            <a:r>
              <a:rPr lang="en-US" dirty="0"/>
              <a:t> PHIN VADS Case Notification View “CS Case Notification (v1.1)” </a:t>
            </a:r>
            <a:r>
              <a:rPr lang="en-US" dirty="0">
                <a:ea typeface="+mn-lt"/>
                <a:cs typeface="+mn-lt"/>
                <a:hlinkClick r:id="rId4"/>
              </a:rPr>
              <a:t>Version 1</a:t>
            </a:r>
            <a:r>
              <a:rPr lang="en-US" dirty="0"/>
              <a:t> </a:t>
            </a:r>
            <a:endParaRPr lang="en-US" dirty="0">
              <a:cs typeface="Calibri" panose="020F0502020204030204"/>
            </a:endParaRPr>
          </a:p>
          <a:p>
            <a:pPr marL="914082" lvl="3" indent="-290195"/>
            <a:r>
              <a:rPr lang="en-US" sz="2650" dirty="0">
                <a:cs typeface="Calibri"/>
              </a:rPr>
              <a:t>Updated value set for Test Type (INV290)</a:t>
            </a:r>
          </a:p>
          <a:p>
            <a:pPr marL="914082" lvl="3" indent="-290195"/>
            <a:r>
              <a:rPr lang="en-US" sz="2650" dirty="0">
                <a:cs typeface="Calibri"/>
              </a:rPr>
              <a:t>Updated to Genv2.0.1 in Test Case Scenario Worksheet and other formatting updates</a:t>
            </a:r>
          </a:p>
          <a:p>
            <a:pPr marL="914082" lvl="3" indent="-290195"/>
            <a:r>
              <a:rPr lang="en-US" sz="2650" dirty="0">
                <a:cs typeface="Calibri"/>
              </a:rPr>
              <a:t>Updated test data in Test Case Scenario Worksheet</a:t>
            </a:r>
          </a:p>
          <a:p>
            <a:pPr marL="290195" lvl="1" indent="-290195"/>
            <a:r>
              <a:rPr lang="en-US" sz="2800" dirty="0">
                <a:solidFill>
                  <a:srgbClr val="201F1E"/>
                </a:solidFill>
                <a:latin typeface="Calibri" panose="020F0502020204030204" pitchFamily="34" charset="0"/>
              </a:rPr>
              <a:t>Value set for Test Type (INV290) updated for </a:t>
            </a:r>
            <a:r>
              <a:rPr kumimoji="0" lang="en-US" b="0" i="0" u="none" strike="noStrike" kern="1200" cap="none" spc="0" normalizeH="0" baseline="0" noProof="0" dirty="0">
                <a:ln>
                  <a:noFill/>
                </a:ln>
                <a:solidFill>
                  <a:srgbClr val="201F1E"/>
                </a:solidFill>
                <a:effectLst/>
                <a:uLnTx/>
                <a:uFillTx/>
                <a:ea typeface="+mn-ea"/>
                <a:cs typeface="+mn-cs"/>
              </a:rPr>
              <a:t>CS v1.0.x, uses </a:t>
            </a:r>
            <a:r>
              <a:rPr lang="en-US" dirty="0">
                <a:solidFill>
                  <a:srgbClr val="201F1E"/>
                </a:solidFill>
              </a:rPr>
              <a:t>PHIN VADS Case Notification View “CS </a:t>
            </a:r>
            <a:r>
              <a:rPr kumimoji="0" lang="en-US" b="0" i="0" u="none" strike="noStrike" kern="1200" cap="none" spc="0" normalizeH="0" baseline="0" noProof="0" dirty="0">
                <a:ln>
                  <a:noFill/>
                </a:ln>
                <a:solidFill>
                  <a:srgbClr val="201F1E"/>
                </a:solidFill>
                <a:effectLst/>
                <a:uLnTx/>
                <a:uFillTx/>
                <a:ea typeface="+mn-ea"/>
                <a:cs typeface="+mn-cs"/>
              </a:rPr>
              <a:t>Case Notification” </a:t>
            </a:r>
            <a:r>
              <a:rPr kumimoji="0" lang="en-US" b="0" i="0" u="none" strike="noStrike" kern="1200" cap="none" spc="0" normalizeH="0" baseline="0" noProof="0" dirty="0">
                <a:ln>
                  <a:noFill/>
                </a:ln>
                <a:solidFill>
                  <a:srgbClr val="201F1E"/>
                </a:solidFill>
                <a:effectLst/>
                <a:uLnTx/>
                <a:uFillTx/>
                <a:ea typeface="+mn-ea"/>
                <a:cs typeface="+mn-cs"/>
                <a:hlinkClick r:id="rId5"/>
              </a:rPr>
              <a:t>Version 10</a:t>
            </a:r>
            <a:endParaRPr lang="en-US" dirty="0">
              <a:cs typeface="Calibri"/>
            </a:endParaRPr>
          </a:p>
          <a:p>
            <a:pPr marL="623887" lvl="3" indent="0">
              <a:buNone/>
            </a:pPr>
            <a:endParaRPr lang="en-US" sz="2400" dirty="0">
              <a:cs typeface="Calibri"/>
            </a:endParaRPr>
          </a:p>
          <a:p>
            <a:pPr marL="623887" lvl="3" indent="0">
              <a:buNone/>
            </a:pPr>
            <a:endParaRPr lang="en-US" sz="2400" dirty="0">
              <a:cs typeface="Calibri"/>
            </a:endParaRPr>
          </a:p>
          <a:p>
            <a:pPr marL="914082" lvl="3" indent="-290195"/>
            <a:endParaRPr lang="en-US" sz="2400" dirty="0">
              <a:cs typeface="Calibri"/>
            </a:endParaRPr>
          </a:p>
          <a:p>
            <a:endParaRPr lang="en-US" dirty="0"/>
          </a:p>
        </p:txBody>
      </p:sp>
      <p:sp>
        <p:nvSpPr>
          <p:cNvPr id="9" name="TextBox 8">
            <a:extLst>
              <a:ext uri="{FF2B5EF4-FFF2-40B4-BE49-F238E27FC236}">
                <a16:creationId xmlns:a16="http://schemas.microsoft.com/office/drawing/2014/main" id="{94AEA8A8-4B30-4809-8CF0-BF2AEB6180BA}"/>
              </a:ext>
            </a:extLst>
          </p:cNvPr>
          <p:cNvSpPr txBox="1"/>
          <p:nvPr/>
        </p:nvSpPr>
        <p:spPr>
          <a:xfrm>
            <a:off x="11113968" y="6357171"/>
            <a:ext cx="9701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prstClr val="black"/>
                </a:solidFill>
                <a:latin typeface="Calibri" panose="020F0502020204030204"/>
                <a:ea typeface="+mn-ea"/>
              </a:rPr>
              <a:t>6</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6" name="TextBox 5">
            <a:extLst>
              <a:ext uri="{FF2B5EF4-FFF2-40B4-BE49-F238E27FC236}">
                <a16:creationId xmlns:a16="http://schemas.microsoft.com/office/drawing/2014/main" id="{3392C724-80DC-4470-86D7-C87FF912F519}"/>
              </a:ext>
            </a:extLst>
          </p:cNvPr>
          <p:cNvSpPr txBox="1"/>
          <p:nvPr/>
        </p:nvSpPr>
        <p:spPr>
          <a:xfrm>
            <a:off x="-1" y="6183837"/>
            <a:ext cx="10760765"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Calibri"/>
              </a:rPr>
              <a:t>CS v1.1.2 MMG: </a:t>
            </a:r>
            <a:r>
              <a:rPr kumimoji="0" lang="en-US" sz="1050" b="0" i="0" u="none" strike="noStrike" kern="1200" cap="none" spc="0" normalizeH="0" baseline="0" noProof="0" dirty="0">
                <a:ln>
                  <a:noFill/>
                </a:ln>
                <a:solidFill>
                  <a:srgbClr val="000000"/>
                </a:solidFill>
                <a:effectLst/>
                <a:uLnTx/>
                <a:uFillTx/>
                <a:latin typeface="Calibri"/>
                <a:ea typeface="+mn-ea"/>
                <a:cs typeface="Calibri"/>
                <a:hlinkClick r:id="rId3"/>
              </a:rPr>
              <a:t>https://ndc.services.cdc.gov/mmgpage/congenital-syphilis-message-mapping-guide/</a:t>
            </a:r>
            <a:endParaRPr kumimoji="0" lang="en-US" sz="105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latin typeface="Calibri"/>
                <a:ea typeface="+mn-ea"/>
                <a:cs typeface="Calibri"/>
              </a:rPr>
              <a:t>PHIN VADS </a:t>
            </a:r>
            <a:r>
              <a:rPr kumimoji="0" lang="en-US" sz="1050" b="0" i="0" u="none" strike="noStrike" kern="1200" cap="none" spc="0" normalizeH="0" baseline="0" noProof="0" dirty="0">
                <a:ln>
                  <a:noFill/>
                </a:ln>
                <a:solidFill>
                  <a:srgbClr val="000000"/>
                </a:solidFill>
                <a:effectLst/>
                <a:uLnTx/>
                <a:uFillTx/>
                <a:latin typeface="Calibri"/>
                <a:ea typeface="+mn-ea"/>
                <a:cs typeface="Calibri"/>
              </a:rPr>
              <a:t>Case Notification View “CS Case Notification View (v1.1)” version 1: </a:t>
            </a:r>
            <a:r>
              <a:rPr kumimoji="0" lang="en-US" sz="1050" b="0" i="0" u="none" strike="noStrike" kern="1200" cap="none" spc="0" normalizeH="0" baseline="0" noProof="0" dirty="0">
                <a:ln>
                  <a:noFill/>
                </a:ln>
                <a:solidFill>
                  <a:srgbClr val="000000"/>
                </a:solidFill>
                <a:effectLst/>
                <a:uLnTx/>
                <a:uFillTx/>
                <a:latin typeface="Calibri"/>
                <a:ea typeface="+mn-ea"/>
                <a:cs typeface="Calibri"/>
                <a:hlinkClick r:id="rId4"/>
              </a:rPr>
              <a:t>https://phinvads.cdc.gov/vads/ViewView.action?id=E28235F5-FB9B-EC11-81AB-005056ABE2F0</a:t>
            </a:r>
            <a:endParaRPr lang="en-US" sz="1050" kern="1200" dirty="0">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a:ea typeface="+mn-ea"/>
                <a:cs typeface="Calibri"/>
              </a:rPr>
              <a:t>PHIN VADS Case Notification View “CS Case Notification” version 10</a:t>
            </a:r>
            <a:r>
              <a:rPr kumimoji="0" lang="en-US" sz="1050" b="0" i="0" u="none" strike="noStrike" kern="1200" cap="none" spc="0" normalizeH="0" baseline="0" noProof="0" dirty="0">
                <a:ln>
                  <a:noFill/>
                </a:ln>
                <a:solidFill>
                  <a:srgbClr val="000000"/>
                </a:solidFill>
                <a:effectLst/>
                <a:uLnTx/>
                <a:uFillTx/>
                <a:latin typeface="Calibri"/>
                <a:ea typeface="+mn-ea"/>
                <a:cs typeface="Calibri"/>
                <a:hlinkClick r:id="rId5"/>
              </a:rPr>
              <a:t>: https://phinvads.cdc.gov/vads/ViewView.action?id=60E53DCC-FF9B-EC11-81AB-005056ABE2F0 </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F27156-964D-49C0-A5C0-797A0AE65AF8}"/>
              </a:ext>
            </a:extLst>
          </p:cNvPr>
          <p:cNvSpPr>
            <a:spLocks noGrp="1"/>
          </p:cNvSpPr>
          <p:nvPr>
            <p:ph type="title" idx="4294967295"/>
          </p:nvPr>
        </p:nvSpPr>
        <p:spPr>
          <a:xfrm>
            <a:off x="430924" y="0"/>
            <a:ext cx="10515600" cy="1325563"/>
          </a:xfrm>
        </p:spPr>
        <p:txBody>
          <a:bodyPr>
            <a:normAutofit/>
          </a:bodyPr>
          <a:lstStyle/>
          <a:p>
            <a:r>
              <a:rPr lang="en-US" sz="800" dirty="0">
                <a:solidFill>
                  <a:schemeClr val="bg1"/>
                </a:solidFill>
              </a:rPr>
              <a:t>CS</a:t>
            </a:r>
          </a:p>
        </p:txBody>
      </p:sp>
    </p:spTree>
    <p:extLst>
      <p:ext uri="{BB962C8B-B14F-4D97-AF65-F5344CB8AC3E}">
        <p14:creationId xmlns:p14="http://schemas.microsoft.com/office/powerpoint/2010/main" val="336507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07B9A3-5F5D-4534-AAD4-F34590B24BB2}"/>
              </a:ext>
            </a:extLst>
          </p:cNvPr>
          <p:cNvSpPr txBox="1">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lnSpc>
                <a:spcPct val="90000"/>
              </a:lnSpc>
              <a:spcBef>
                <a:spcPct val="0"/>
              </a:spcBef>
              <a:buNone/>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4" name="Title 3">
            <a:extLst>
              <a:ext uri="{FF2B5EF4-FFF2-40B4-BE49-F238E27FC236}">
                <a16:creationId xmlns:a16="http://schemas.microsoft.com/office/drawing/2014/main" id="{85A75507-782A-4FDD-8841-225AC392DC0E}"/>
              </a:ext>
            </a:extLst>
          </p:cNvPr>
          <p:cNvSpPr>
            <a:spLocks noGrp="1"/>
          </p:cNvSpPr>
          <p:nvPr>
            <p:ph type="title" idx="4294967295"/>
          </p:nvPr>
        </p:nvSpPr>
        <p:spPr/>
        <p:txBody>
          <a:bodyPr/>
          <a:lstStyle/>
          <a:p>
            <a:r>
              <a:rPr lang="en-US" dirty="0">
                <a:solidFill>
                  <a:schemeClr val="bg1"/>
                </a:solidFill>
              </a:rPr>
              <a:t>Plan</a:t>
            </a:r>
          </a:p>
        </p:txBody>
      </p:sp>
      <p:pic>
        <p:nvPicPr>
          <p:cNvPr id="6" name="Picture 2">
            <a:extLst>
              <a:ext uri="{FF2B5EF4-FFF2-40B4-BE49-F238E27FC236}">
                <a16:creationId xmlns:a16="http://schemas.microsoft.com/office/drawing/2014/main" id="{E1DDABDC-2494-4113-B093-4D7449465F3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VID-19 HL7 Data Implementation In Progress Status April 19 2022. &#10;&#10;Onboarding is moving along for COVID. Connecticut began onboarding for COVID MMG. Recently, Georgia, Illinois, and Massachusetts (in medium green) joined 2 other jurisdictions: Florida and New Jersey in production for COVID Lite.&#10;&#10;Anticipate other states to be going into production soon as well as other states to be onboarding soon, as onboarding packages received.&#10;&#10;Not shown on the map is Guam in production for Hepatitis and onboarding for Arboviral and Michigan in production for TB. &#10;&#10;Also, Not shown on the map are states participating in cohorts that have recently kicked off. &#10;&#10;We have TB Cohort with 5 jurisdictions (MA, MN, TX, WA, WI) + NBS Team Kicked off 11/30 and &#10;CO Pilot Cohort with 3 jurisdictions (FL, WI) + NBS Team Kicked off 12/7&#10;&#10;________________________________________________________________________________________________________________________&#10; &#10;As of April 15, 2022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10;Utah, Kansas, Idaho, and Kentucky (in bright green) previously sending GenV2 messages are now sending the full MMG which includes vaccine data. , Currently there are 5 jurisdictions including, Georgia, Florida, Illinois, Massachusetts, and New Jersey (in medium green) in production for COVID Lite, and 22 jurisdictions  (in light green) in production for GenV2 COVID. Currently, there are 9 jurisdictions, including Alabama, Alaska, Connecticut, Indiana, Oregon, Michigan, Mississippi, Nebraska, and Virginia onboarding for COVID-19 MMG (in dark blue). Anticipate other states to be going into production soon. &#10;&#10;Currently, AL, AK, CT, IN, MI, MS, NE, OR, and VA are onboarding for COVID-19 MMG (dark blue)&#10;&#10;We now have 22 jurisdictions (shown in light green) sending COVID-19 data via GenV2.  We currently, have 9 jurisdictions (shown in dark blue, AL, AK, CT, IN, MI, MS, NE, OR, &amp; VA) currently onboarding the COVID-19 MMG. &#10;&#10;Not show on the map are states participating in cohorts that started in February of 2021. &#10;We have 6 NBS states working on the full MMG (AL, ME, MS, NE, TN, VA). &#10;&#10;Also not shown on the map are states participating in cohorts that have recently kicked off. &#10;We have TB Cohort with 5 jurisdictions (MA, MN, TX, WA, WI) + NBS Team Kicked off 11/30 and &#10;CO Pilot Cohort with 3 jurisdictions (CT, FL, WI) + NBS Team Kicked off 12/7&#10;&#10;Non-COVID related we have Guam in production for Hepatitis and now onboarding for Arboviral. &#10;">
            <a:extLst>
              <a:ext uri="{FF2B5EF4-FFF2-40B4-BE49-F238E27FC236}">
                <a16:creationId xmlns:a16="http://schemas.microsoft.com/office/drawing/2014/main" id="{E3D07479-EE66-4509-9D10-16EDFD3DB9A0}"/>
              </a:ext>
            </a:extLst>
          </p:cNvPr>
          <p:cNvPicPr>
            <a:picLocks noChangeAspect="1"/>
          </p:cNvPicPr>
          <p:nvPr/>
        </p:nvPicPr>
        <p:blipFill>
          <a:blip r:embed="rId4"/>
          <a:stretch>
            <a:fillRect/>
          </a:stretch>
        </p:blipFill>
        <p:spPr>
          <a:xfrm>
            <a:off x="675682" y="310569"/>
            <a:ext cx="9888571" cy="6410905"/>
          </a:xfrm>
          <a:prstGeom prst="rect">
            <a:avLst/>
          </a:prstGeom>
        </p:spPr>
      </p:pic>
    </p:spTree>
    <p:extLst>
      <p:ext uri="{BB962C8B-B14F-4D97-AF65-F5344CB8AC3E}">
        <p14:creationId xmlns:p14="http://schemas.microsoft.com/office/powerpoint/2010/main" val="422820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5D83A4-F512-4DDF-93AF-1B9093B255B2}"/>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lang="en-US" sz="4800" b="1" dirty="0">
                <a:solidFill>
                  <a:schemeClr val="bg1"/>
                </a:solidFill>
                <a:latin typeface="+mn-lt"/>
                <a:ea typeface="+mn-ea"/>
                <a:cs typeface="+mn-cs"/>
              </a:rPr>
              <a:t>Reconciliation: </a:t>
            </a:r>
            <a:r>
              <a:rPr kumimoji="0" lang="en-US" sz="4800" b="1" i="0" u="none" strike="noStrike" kern="1200" cap="none" spc="0" normalizeH="0" baseline="0" noProof="0" dirty="0">
                <a:ln>
                  <a:noFill/>
                </a:ln>
                <a:solidFill>
                  <a:schemeClr val="bg1"/>
                </a:solidFill>
                <a:effectLst/>
                <a:uLnTx/>
                <a:uFillTx/>
                <a:latin typeface="+mn-lt"/>
                <a:ea typeface="+mn-ea"/>
                <a:cs typeface="+mn-cs"/>
              </a:rPr>
              <a:t>What’s Next?</a:t>
            </a:r>
          </a:p>
        </p:txBody>
      </p:sp>
    </p:spTree>
    <p:extLst>
      <p:ext uri="{BB962C8B-B14F-4D97-AF65-F5344CB8AC3E}">
        <p14:creationId xmlns:p14="http://schemas.microsoft.com/office/powerpoint/2010/main" val="310575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rmAutofit fontScale="90000"/>
          </a:bodyPr>
          <a:lstStyle/>
          <a:p>
            <a:r>
              <a:rPr lang="en-US" sz="3600" dirty="0">
                <a:solidFill>
                  <a:srgbClr val="00606B"/>
                </a:solidFill>
              </a:rPr>
              <a:t>State Panel Discussion—Data, Data Everywhere: Jurisdiction Views on Data Quality and Cleaning </a:t>
            </a:r>
            <a:br>
              <a:rPr lang="en-US" sz="3600" dirty="0">
                <a:solidFill>
                  <a:srgbClr val="00606B"/>
                </a:solidFill>
              </a:rPr>
            </a:br>
            <a:endParaRPr lang="en-US" sz="3600" dirty="0">
              <a:solidFill>
                <a:srgbClr val="00606B"/>
              </a:solidFill>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Center for Surveillance, Epidemiology, and Laboratory Services</a:t>
            </a:r>
          </a:p>
        </p:txBody>
      </p:sp>
      <p:sp>
        <p:nvSpPr>
          <p:cNvPr id="10" name="TextBox 9">
            <a:extLst>
              <a:ext uri="{FF2B5EF4-FFF2-40B4-BE49-F238E27FC236}">
                <a16:creationId xmlns:a16="http://schemas.microsoft.com/office/drawing/2014/main" id="{F2F32358-1158-422F-84A8-9EC1FCAF127E}"/>
              </a:ext>
            </a:extLst>
          </p:cNvPr>
          <p:cNvSpPr txBox="1"/>
          <p:nvPr/>
        </p:nvSpPr>
        <p:spPr>
          <a:xfrm>
            <a:off x="567367" y="4205027"/>
            <a:ext cx="8202560" cy="1089529"/>
          </a:xfrm>
          <a:prstGeom prst="rect">
            <a:avLst/>
          </a:prstGeom>
          <a:noFill/>
        </p:spPr>
        <p:txBody>
          <a:bodyPr wrap="square">
            <a:spAutoFit/>
          </a:bodyPr>
          <a:lstStyle/>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lang="en-US" sz="2400" b="1" kern="1200" dirty="0">
                <a:solidFill>
                  <a:srgbClr val="7BA255"/>
                </a:solidFill>
                <a:latin typeface="Calibri"/>
                <a:ea typeface="+mn-ea"/>
                <a:cs typeface="Calibri"/>
              </a:rPr>
              <a:t>Michele Hoover, MS</a:t>
            </a:r>
            <a:endParaRPr kumimoji="0" lang="en-US" sz="2400" b="1" i="0" u="none" strike="noStrike" kern="1200" cap="none" spc="0" normalizeH="0" baseline="0" noProof="0" dirty="0">
              <a:ln>
                <a:noFill/>
              </a:ln>
              <a:solidFill>
                <a:srgbClr val="81BC00"/>
              </a:solidFill>
              <a:effectLst/>
              <a:uLnTx/>
              <a:uFillTx/>
              <a:latin typeface="Calibri" pitchFamily="34" charset="0"/>
              <a:ea typeface="+mn-ea"/>
              <a:cs typeface="+mn-cs"/>
            </a:endParaRP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Data Standardization and Assistance Team</a:t>
            </a: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Calibri"/>
              </a:rPr>
              <a:t>Center for Surveillance, Epidemiology, and Laboratory Services </a:t>
            </a:r>
          </a:p>
        </p:txBody>
      </p:sp>
    </p:spTree>
    <p:extLst>
      <p:ext uri="{BB962C8B-B14F-4D97-AF65-F5344CB8AC3E}">
        <p14:creationId xmlns:p14="http://schemas.microsoft.com/office/powerpoint/2010/main" val="870073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81ca42d-3f97-4fd3-b254-bd4c63b39db0">
      <UserInfo>
        <DisplayName>Landon, Alexander (CDC/DDPHSS/CSELS/DHIS)</DisplayName>
        <AccountId>42</AccountId>
        <AccountType/>
      </UserInfo>
      <UserInfo>
        <DisplayName>Hoover, Michele (CDC/DDPHSS/CSELS/DHIS)</DisplayName>
        <AccountId>23</AccountId>
        <AccountType/>
      </UserInfo>
      <UserInfo>
        <DisplayName>Johnston, Sara (CDC/DDPHSS/CSELS/DHIS)</DisplayName>
        <AccountId>28</AccountId>
        <AccountType/>
      </UserInfo>
      <UserInfo>
        <DisplayName>Bastin, Lisa H. (CDC/DDPHSS/CSELS/DHIS)</DisplayName>
        <AccountId>53</AccountId>
        <AccountType/>
      </UserInfo>
      <UserInfo>
        <DisplayName>Strine, Tara (CDC/DDPHSS/CSELS/DHIS)</DisplayName>
        <AccountId>54</AccountId>
        <AccountType/>
      </UserInfo>
      <UserInfo>
        <DisplayName>Helmus, Lesliann E. (CDC/DDPHSS/CSELS/DHIS)</DisplayName>
        <AccountId>55</AccountId>
        <AccountType/>
      </UserInfo>
      <UserInfo>
        <DisplayName>Williams, Cassidy (CDC/DDPHSS/CSELS/DHIS) (CTR)</DisplayName>
        <AccountId>69</AccountId>
        <AccountType/>
      </UserInfo>
      <UserInfo>
        <DisplayName>Carey, Delicia (CDC/DDPHSS/CSELS/DHIS)</DisplayName>
        <AccountId>78</AccountId>
        <AccountType/>
      </UserInfo>
      <UserInfo>
        <DisplayName>Jajosky, Ruth Ann (CDC/DDPHSS/CSELS/DHIS)</DisplayName>
        <AccountId>79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A0D9F98F048A4897E4A08E0AF13FAF" ma:contentTypeVersion="10" ma:contentTypeDescription="Create a new document." ma:contentTypeScope="" ma:versionID="83c71d7f61fd76832ce7a38b2310c7a9">
  <xsd:schema xmlns:xsd="http://www.w3.org/2001/XMLSchema" xmlns:xs="http://www.w3.org/2001/XMLSchema" xmlns:p="http://schemas.microsoft.com/office/2006/metadata/properties" xmlns:ns2="79461409-555e-487c-9fe4-4566925eae7a" xmlns:ns3="381ca42d-3f97-4fd3-b254-bd4c63b39db0" targetNamespace="http://schemas.microsoft.com/office/2006/metadata/properties" ma:root="true" ma:fieldsID="851471c5b8dabc77ac479c7f1487d1dc" ns2:_="" ns3:_="">
    <xsd:import namespace="79461409-555e-487c-9fe4-4566925eae7a"/>
    <xsd:import namespace="381ca42d-3f97-4fd3-b254-bd4c63b39d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61409-555e-487c-9fe4-4566925ea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1ca42d-3f97-4fd3-b254-bd4c63b39d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C8682A-82B1-47FF-AFD9-3011AECF3453}">
  <ds:schemaRefs>
    <ds:schemaRef ds:uri="http://schemas.microsoft.com/office/2006/documentManagement/types"/>
    <ds:schemaRef ds:uri="79461409-555e-487c-9fe4-4566925eae7a"/>
    <ds:schemaRef ds:uri="381ca42d-3f97-4fd3-b254-bd4c63b39db0"/>
    <ds:schemaRef ds:uri="http://www.w3.org/XML/1998/namespace"/>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5EE5323-C354-4988-85CA-7879DC87F2E5}">
  <ds:schemaRefs>
    <ds:schemaRef ds:uri="http://schemas.microsoft.com/sharepoint/v3/contenttype/forms"/>
  </ds:schemaRefs>
</ds:datastoreItem>
</file>

<file path=customXml/itemProps3.xml><?xml version="1.0" encoding="utf-8"?>
<ds:datastoreItem xmlns:ds="http://schemas.openxmlformats.org/officeDocument/2006/customXml" ds:itemID="{813A89EC-FBBF-4554-8A8C-302B9BA6859B}">
  <ds:schemaRefs>
    <ds:schemaRef ds:uri="381ca42d-3f97-4fd3-b254-bd4c63b39db0"/>
    <ds:schemaRef ds:uri="79461409-555e-487c-9fe4-4566925eae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5490</TotalTime>
  <Words>821</Words>
  <Application>Microsoft Office PowerPoint</Application>
  <PresentationFormat>Widescreen</PresentationFormat>
  <Paragraphs>101</Paragraphs>
  <Slides>13</Slides>
  <Notes>13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13</vt:i4>
      </vt:variant>
    </vt:vector>
  </HeadingPairs>
  <TitlesOfParts>
    <vt:vector size="28" baseType="lpstr">
      <vt:lpstr>Arial</vt:lpstr>
      <vt:lpstr>Calibri</vt:lpstr>
      <vt:lpstr>Calibri Light</vt:lpstr>
      <vt:lpstr>Courier New</vt:lpstr>
      <vt:lpstr>Myriad Web Pro</vt:lpstr>
      <vt:lpstr>Noto Sans Symbols</vt:lpstr>
      <vt:lpstr>Open Sans</vt:lpstr>
      <vt:lpstr>Wingdings</vt:lpstr>
      <vt:lpstr>Office Theme</vt:lpstr>
      <vt:lpstr>20_NCEH_ATSDR_combined</vt:lpstr>
      <vt:lpstr>35_NCEH_ATSDR_combined</vt:lpstr>
      <vt:lpstr>1_Office Theme</vt:lpstr>
      <vt:lpstr>2_Office Theme</vt:lpstr>
      <vt:lpstr>4_Office Theme</vt:lpstr>
      <vt:lpstr>3_Office Theme</vt:lpstr>
      <vt:lpstr>National Notifiable Diseases Surveillance System (NNDSS)  eSHARE April Webinar   </vt:lpstr>
      <vt:lpstr>Agenda</vt:lpstr>
      <vt:lpstr>NNDSS Updates and Announcements</vt:lpstr>
      <vt:lpstr>PHIN VADS Case View version 12: https://phinvads.cdc.gov/vads/ViewView.action?id=8DC8B0CD-E99E-EC11-81AB-005056ABE2F0  Lab Test Type (COVID-19): https://phinvads.cdc.gov/vads/ViewValueSet.action?id=1CE2C9AB-367D-EC11-81AA-005056ABE2F0  Vaccine Type (NND):  https://phinvads.cdc.gov/vads/ViewValueSet.action?id=171C100C-CF94-4C17-B6FC-179E5CCE389C  Lab Test Interpretation (VPD): https://phinvads.cdc.gov/vads/ViewValueSet.action?id=8BC53B67-CE8E-4014-97CC-5CA9E4F1EA53 </vt:lpstr>
      <vt:lpstr>5</vt:lpstr>
      <vt:lpstr>CS</vt:lpstr>
      <vt:lpstr>Plan</vt:lpstr>
      <vt:lpstr>Reconciliation: What’s Next?</vt:lpstr>
      <vt:lpstr>State Panel Discussion—Data, Data Everywhere: Jurisdiction Views on Data Quality and Cleaning  </vt:lpstr>
      <vt:lpstr>COVID-19</vt:lpstr>
      <vt:lpstr>Slide11</vt:lpstr>
      <vt:lpstr>Open Discussion </vt:lpstr>
      <vt:lpstr>Next NNDSS Webinar: September 21, 2021</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April 2022</dc:title>
  <dc:subject>April eSHARE: State Panel Discussion - Data Data Everywhere - Jurisdictions Views for Data Quality and Cleaning</dc:subject>
  <dc:creator>CDC</dc:creator>
  <cp:keywords>eSHARE, NNDSS, National Notifiable Diseases Surveillance System, Data Processing, Coronavirus disease 2019, Lab Test Type, Vaccine Type, data elements,  event code, annual NNDSS tables, COVID-19, data, Message Mapping Guide, MMG, Onboarding, HL7, Health Level 7, data, case notifcations, Reconciliation, jurisdictions, data cleaning, data quality, data volume, data sources, matching, tracking messages, STD, CS</cp:keywords>
  <cp:lastModifiedBy>Laspina, Michael (CDC/DDPHSS/CSELS/DHIS)</cp:lastModifiedBy>
  <cp:revision>67</cp:revision>
  <dcterms:created xsi:type="dcterms:W3CDTF">2019-05-15T14:14:43Z</dcterms:created>
  <dcterms:modified xsi:type="dcterms:W3CDTF">2022-04-21T17:05:35Z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0x01010038A0D9F98F048A4897E4A08E0AF13FAF</vt:lpwstr>
  </property>
  <property fmtid="{D5CDD505-2E9C-101B-9397-08002B2CF9AE}" pid="3" name="MSIP_Label_7b94a7b8-f06c-4dfe-bdcc-9b548fd58c31_Enabled">
    <vt:lpwstr>true</vt:lpwstr>
  </property>
  <property fmtid="{D5CDD505-2E9C-101B-9397-08002B2CF9AE}" pid="4" name="MSIP_Label_7b94a7b8-f06c-4dfe-bdcc-9b548fd58c31_SetDate">
    <vt:lpwstr>2020-12-15T23:05:15Z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718ba122-f59b-433c-9a0d-cbe8015bd750</vt:lpwstr>
  </property>
  <property fmtid="{D5CDD505-2E9C-101B-9397-08002B2CF9AE}" pid="9" name="MSIP_Label_7b94a7b8-f06c-4dfe-bdcc-9b548fd58c31_ContentBits">
    <vt:lpwstr>0</vt:lpwstr>
  </property>
  <property fmtid="{D5CDD505-2E9C-101B-9397-08002B2CF9AE}" pid="10" name="_dlc_DocIdItemGuid">
    <vt:lpwstr>d1ba42dc-758b-48e8-a099-afc64271a614</vt:lpwstr>
  </property>
</Properties>
</file>