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0" r:id="rId4"/>
    <p:sldMasterId id="2147483676" r:id="rId5"/>
    <p:sldMasterId id="2147483683" r:id="rId6"/>
    <p:sldMasterId id="2147483706" r:id="rId7"/>
    <p:sldMasterId id="2147483718" r:id="rId8"/>
    <p:sldMasterId id="2147483724" r:id="rId9"/>
  </p:sldMasterIdLst>
  <p:notesMasterIdLst>
    <p:notesMasterId r:id="rId41"/>
  </p:notesMasterIdLst>
  <p:sldIdLst>
    <p:sldId id="4695" r:id="rId10"/>
    <p:sldId id="258" r:id="rId11"/>
    <p:sldId id="4782" r:id="rId12"/>
    <p:sldId id="4807" r:id="rId13"/>
    <p:sldId id="4835" r:id="rId14"/>
    <p:sldId id="4836" r:id="rId15"/>
    <p:sldId id="4837" r:id="rId16"/>
    <p:sldId id="4838" r:id="rId17"/>
    <p:sldId id="4828" r:id="rId18"/>
    <p:sldId id="4842" r:id="rId19"/>
    <p:sldId id="4843" r:id="rId20"/>
    <p:sldId id="4844" r:id="rId21"/>
    <p:sldId id="4845" r:id="rId22"/>
    <p:sldId id="4819" r:id="rId23"/>
    <p:sldId id="4712" r:id="rId24"/>
    <p:sldId id="4846" r:id="rId25"/>
    <p:sldId id="4809" r:id="rId26"/>
    <p:sldId id="4823" r:id="rId27"/>
    <p:sldId id="299" r:id="rId28"/>
    <p:sldId id="4840" r:id="rId29"/>
    <p:sldId id="4841" r:id="rId30"/>
    <p:sldId id="4813" r:id="rId31"/>
    <p:sldId id="4814" r:id="rId32"/>
    <p:sldId id="4815" r:id="rId33"/>
    <p:sldId id="4816" r:id="rId34"/>
    <p:sldId id="4817" r:id="rId35"/>
    <p:sldId id="4803" r:id="rId36"/>
    <p:sldId id="4821" r:id="rId37"/>
    <p:sldId id="291" r:id="rId38"/>
    <p:sldId id="4778" r:id="rId39"/>
    <p:sldId id="4805"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zZDe4IFT1K7U+Hg2K33N8qKESC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Carter" initials="" lastIdx="10" clrIdx="0"/>
  <p:cmAuthor id="1" name="Johnston, Sara (CDC/DDPHSS/CSELS/DHIS)" initials="JS(" lastIdx="7" clrIdx="1">
    <p:extLst>
      <p:ext uri="{19B8F6BF-5375-455C-9EA6-DF929625EA0E}">
        <p15:presenceInfo xmlns:p15="http://schemas.microsoft.com/office/powerpoint/2012/main" userId="S::vqg0@cdc.gov::bd0c3462-f13f-4b10-85a9-b365bf88e3bf" providerId="AD"/>
      </p:ext>
    </p:extLst>
  </p:cmAuthor>
  <p:cmAuthor id="2" name="Kuehl, Andrew (CDC/DDPHSS/CSELS/DHIS)" initials="KA(" lastIdx="2" clrIdx="2">
    <p:extLst>
      <p:ext uri="{19B8F6BF-5375-455C-9EA6-DF929625EA0E}">
        <p15:presenceInfo xmlns:p15="http://schemas.microsoft.com/office/powerpoint/2012/main" userId="S::vhi6@cdc.gov::df8d8e7b-d269-42a8-ba06-906f5adfad6f" providerId="AD"/>
      </p:ext>
    </p:extLst>
  </p:cmAuthor>
  <p:cmAuthor id="3" name="Tack, Danielle (CDC/DDPHSS/CSELS/DHIS)" initials="TD(" lastIdx="126" clrIdx="3">
    <p:extLst>
      <p:ext uri="{19B8F6BF-5375-455C-9EA6-DF929625EA0E}">
        <p15:presenceInfo xmlns:p15="http://schemas.microsoft.com/office/powerpoint/2012/main" userId="S::dot7@cdc.gov::c466bcf8-0f3d-4789-a510-d6af4bb59968" providerId="AD"/>
      </p:ext>
    </p:extLst>
  </p:cmAuthor>
  <p:cmAuthor id="4" name="Rodgers, Jessica (CDC/DDPHSS/CSELS/DHIS) (CTR)" initials="R(" lastIdx="23" clrIdx="4">
    <p:extLst>
      <p:ext uri="{19B8F6BF-5375-455C-9EA6-DF929625EA0E}">
        <p15:presenceInfo xmlns:p15="http://schemas.microsoft.com/office/powerpoint/2012/main" userId="S::qly5@cdc.gov::984ae24b-9141-498f-bb81-0cad7713c6d5" providerId="AD"/>
      </p:ext>
    </p:extLst>
  </p:cmAuthor>
  <p:cmAuthor id="5" name="Landon, Alexander (CDC/DDPHSS/CSELS/DHIS)" initials="LA(" lastIdx="25" clrIdx="5">
    <p:extLst>
      <p:ext uri="{19B8F6BF-5375-455C-9EA6-DF929625EA0E}">
        <p15:presenceInfo xmlns:p15="http://schemas.microsoft.com/office/powerpoint/2012/main" userId="S::vvs8@cdc.gov::b09320f4-f070-4dda-b5ce-579581d3ab09" providerId="AD"/>
      </p:ext>
    </p:extLst>
  </p:cmAuthor>
  <p:cmAuthor id="6" name="Nguyen, Thuy H. (CDC/DDPHSS/CSELS/DHIS)" initials="NTH(" lastIdx="35" clrIdx="6">
    <p:extLst>
      <p:ext uri="{19B8F6BF-5375-455C-9EA6-DF929625EA0E}">
        <p15:presenceInfo xmlns:p15="http://schemas.microsoft.com/office/powerpoint/2012/main" userId="S::yky3@cdc.gov::8a7e3e03-04d0-4c76-a337-fc65283f8224" providerId="AD"/>
      </p:ext>
    </p:extLst>
  </p:cmAuthor>
  <p:cmAuthor id="7" name="Jones, Amanda (CDC/DDPHSS/CSELS/DHIS)" initials="J(" lastIdx="13" clrIdx="7">
    <p:extLst>
      <p:ext uri="{19B8F6BF-5375-455C-9EA6-DF929625EA0E}">
        <p15:presenceInfo xmlns:p15="http://schemas.microsoft.com/office/powerpoint/2012/main" userId="S::qlv2@cdc.gov::141c1c97-ae9a-47b7-8748-b353f28cf1e4" providerId="AD"/>
      </p:ext>
    </p:extLst>
  </p:cmAuthor>
  <p:cmAuthor id="8" name="Robinson, Tamara (CDC/DDPHSS/CSELS/DHIS) (CTR)" initials="R(" lastIdx="105" clrIdx="8">
    <p:extLst>
      <p:ext uri="{19B8F6BF-5375-455C-9EA6-DF929625EA0E}">
        <p15:presenceInfo xmlns:p15="http://schemas.microsoft.com/office/powerpoint/2012/main" userId="S::okf9@cdc.gov::a16a7704-10a4-405e-9d16-ecfeead0d373" providerId="AD"/>
      </p:ext>
    </p:extLst>
  </p:cmAuthor>
  <p:cmAuthor id="9" name="Hoover, Michele (CDC/DDPHSS/CSELS/DHIS)" initials="HM(" lastIdx="44" clrIdx="9">
    <p:extLst>
      <p:ext uri="{19B8F6BF-5375-455C-9EA6-DF929625EA0E}">
        <p15:presenceInfo xmlns:p15="http://schemas.microsoft.com/office/powerpoint/2012/main" userId="S::mlh5@cdc.gov::9a9dd205-6d81-4b23-a69a-9c182c4f18af" providerId="AD"/>
      </p:ext>
    </p:extLst>
  </p:cmAuthor>
  <p:cmAuthor id="10" name="Helmus, Lesliann E. (CDC/DDPHSS/CSELS/DHIS)" initials="HLE(" lastIdx="47" clrIdx="10">
    <p:extLst>
      <p:ext uri="{19B8F6BF-5375-455C-9EA6-DF929625EA0E}">
        <p15:presenceInfo xmlns:p15="http://schemas.microsoft.com/office/powerpoint/2012/main" userId="S::lth7@cdc.gov::146eb41b-cd7a-4845-8c9f-18d5f43d2d11" providerId="AD"/>
      </p:ext>
    </p:extLst>
  </p:cmAuthor>
  <p:cmAuthor id="11" name="Thomas, Melinda Christine (CDC/DDPHSS/CSELS/DHIS)" initials="T(" lastIdx="12" clrIdx="11">
    <p:extLst>
      <p:ext uri="{19B8F6BF-5375-455C-9EA6-DF929625EA0E}">
        <p15:presenceInfo xmlns:p15="http://schemas.microsoft.com/office/powerpoint/2012/main" userId="S::kso8@cdc.gov::1e957d9e-4ad7-453f-9791-12af09c95064" providerId="AD"/>
      </p:ext>
    </p:extLst>
  </p:cmAuthor>
  <p:cmAuthor id="12" name="Arshad, Shawn (CDC/DDPHSS/CSELS/DHIS) (CTR)" initials="A(" lastIdx="12" clrIdx="12">
    <p:extLst>
      <p:ext uri="{19B8F6BF-5375-455C-9EA6-DF929625EA0E}">
        <p15:presenceInfo xmlns:p15="http://schemas.microsoft.com/office/powerpoint/2012/main" userId="S::qfc4@cdc.gov::441a81b3-c590-41c7-b503-6ab2ae1bb73c" providerId="AD"/>
      </p:ext>
    </p:extLst>
  </p:cmAuthor>
  <p:cmAuthor id="13" name="Strine, Tara (CDC/DDPHSS/CSELS/DHIS)" initials="ST(" lastIdx="2" clrIdx="13">
    <p:extLst>
      <p:ext uri="{19B8F6BF-5375-455C-9EA6-DF929625EA0E}">
        <p15:presenceInfo xmlns:p15="http://schemas.microsoft.com/office/powerpoint/2012/main" userId="S::tws2@cdc.gov::6fc4a39f-cf14-4db1-9fb9-b5c6a3a91a6e" providerId="AD"/>
      </p:ext>
    </p:extLst>
  </p:cmAuthor>
  <p:cmAuthor id="14" name="Bastin, Lisa H. (CDC/DDPHSS/CSELS/DHIS)" initials="BLH(" lastIdx="13" clrIdx="14">
    <p:extLst>
      <p:ext uri="{19B8F6BF-5375-455C-9EA6-DF929625EA0E}">
        <p15:presenceInfo xmlns:p15="http://schemas.microsoft.com/office/powerpoint/2012/main" userId="S::gnh1@cdc.gov::6fdd4b8c-193e-4084-8c4c-6d1bdda0752a" providerId="AD"/>
      </p:ext>
    </p:extLst>
  </p:cmAuthor>
  <p:cmAuthor id="15" name="Jajosky, Ruth Ann (CDC/DDPHSS/CSELS/DHIS)" initials="JRA(" lastIdx="6" clrIdx="15">
    <p:extLst>
      <p:ext uri="{19B8F6BF-5375-455C-9EA6-DF929625EA0E}">
        <p15:presenceInfo xmlns:p15="http://schemas.microsoft.com/office/powerpoint/2012/main" userId="S::raj3@cdc.gov::72e8cd74-b9f9-4b95-8177-90b4f6b9de69" providerId="AD"/>
      </p:ext>
    </p:extLst>
  </p:cmAuthor>
  <p:cmAuthor id="16" name="Carey, Delicia (CDC/DDPHSS/CSELS/DHIS)" initials="CD(" lastIdx="4" clrIdx="16">
    <p:extLst>
      <p:ext uri="{19B8F6BF-5375-455C-9EA6-DF929625EA0E}">
        <p15:presenceInfo xmlns:p15="http://schemas.microsoft.com/office/powerpoint/2012/main" userId="S::exo8@cdc.gov::bdbf39a4-e03b-40e4-b508-2869a19b04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000000"/>
    <a:srgbClr val="3F395F"/>
    <a:srgbClr val="0096D6"/>
    <a:srgbClr val="485870"/>
    <a:srgbClr val="A7C9E8"/>
    <a:srgbClr val="D2DEEF"/>
    <a:srgbClr val="EAEFF7"/>
    <a:srgbClr val="111111"/>
    <a:srgbClr val="E18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B9D70-0EFA-40E0-A3C8-30319A72707D}" v="6" dt="2022-01-19T17:11:57.591"/>
  </p1510:revLst>
</p1510:revInfo>
</file>

<file path=ppt/tableStyles.xml><?xml version="1.0" encoding="utf-8"?>
<a:tblStyleLst xmlns:a="http://schemas.openxmlformats.org/drawingml/2006/main" def="{26337D29-F06E-4BAE-ABD8-610F67AAAB7E}">
  <a:tblStyle styleId="{26337D29-F06E-4BAE-ABD8-610F67AAAB7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3CFD438-E543-4D77-85F1-A5CC32530AB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504" autoAdjust="0"/>
  </p:normalViewPr>
  <p:slideViewPr>
    <p:cSldViewPr snapToGrid="0">
      <p:cViewPr varScale="1">
        <p:scale>
          <a:sx n="65" d="100"/>
          <a:sy n="65" d="100"/>
        </p:scale>
        <p:origin x="84" y="47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57"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tableStyles" Target="tableStyles.xml"/><Relationship Id="rId8" Type="http://schemas.openxmlformats.org/officeDocument/2006/relationships/slideMaster" Target="slideMasters/slideMaster5.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notesMaster" Target="notesMasters/notesMaster1.xml"/><Relationship Id="rId5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7050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37694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3293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4815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51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916415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187216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228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2184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2282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811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42666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48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6089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029376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979793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57747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7446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755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338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979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798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209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9832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2553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80789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1218600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5_Data Slide (for content heavy tables and charts)">
    <p:spTree>
      <p:nvGrpSpPr>
        <p:cNvPr id="1" name="Shape 132"/>
        <p:cNvGrpSpPr/>
        <p:nvPr/>
      </p:nvGrpSpPr>
      <p:grpSpPr>
        <a:xfrm>
          <a:off x="0" y="0"/>
          <a:ext cx="0" cy="0"/>
          <a:chOff x="0" y="0"/>
          <a:chExt cx="0" cy="0"/>
        </a:xfrm>
      </p:grpSpPr>
      <p:sp>
        <p:nvSpPr>
          <p:cNvPr id="133" name="Google Shape;133;p6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34" name="Google Shape;134;p65"/>
          <p:cNvSpPr txBox="1">
            <a:spLocks noGrp="1"/>
          </p:cNvSpPr>
          <p:nvPr>
            <p:ph type="body" idx="1"/>
          </p:nvPr>
        </p:nvSpPr>
        <p:spPr>
          <a:xfrm>
            <a:off x="609600" y="1338635"/>
            <a:ext cx="10972800" cy="5410200"/>
          </a:xfrm>
          <a:prstGeom prst="rect">
            <a:avLst/>
          </a:prstGeom>
          <a:noFill/>
          <a:ln>
            <a:noFill/>
          </a:ln>
        </p:spPr>
        <p:txBody>
          <a:bodyPr spcFirstLastPara="1" wrap="square" lIns="91425" tIns="45700" rIns="91425" bIns="45700" anchor="t" anchorCtr="0">
            <a:noAutofit/>
          </a:bodyPr>
          <a:lstStyle>
            <a:lvl1pPr marL="457200" lvl="0" indent="-455104">
              <a:lnSpc>
                <a:spcPct val="115000"/>
              </a:lnSpc>
              <a:spcBef>
                <a:spcPts val="533"/>
              </a:spcBef>
              <a:spcAft>
                <a:spcPts val="0"/>
              </a:spcAft>
              <a:buClr>
                <a:srgbClr val="0088B7"/>
              </a:buClr>
              <a:buSzPts val="3567"/>
              <a:buFont typeface="Noto Sans Symbols"/>
              <a:buChar char="▪"/>
              <a:defRPr sz="2400">
                <a:solidFill>
                  <a:srgbClr val="00213D"/>
                </a:solidFill>
              </a:defRPr>
            </a:lvl1pPr>
            <a:lvl2pPr marL="914400" lvl="1" indent="-429704">
              <a:lnSpc>
                <a:spcPct val="115000"/>
              </a:lnSpc>
              <a:spcBef>
                <a:spcPts val="0"/>
              </a:spcBef>
              <a:spcAft>
                <a:spcPts val="0"/>
              </a:spcAft>
              <a:buClr>
                <a:srgbClr val="3D6C2A"/>
              </a:buClr>
              <a:buSzPts val="3167"/>
              <a:buChar char="‒"/>
              <a:defRPr sz="2000">
                <a:solidFill>
                  <a:srgbClr val="00213D"/>
                </a:solidFill>
              </a:defRPr>
            </a:lvl2pPr>
            <a:lvl3pPr marL="1371600" lvl="2" indent="-397954" algn="l">
              <a:lnSpc>
                <a:spcPct val="100000"/>
              </a:lnSpc>
              <a:spcBef>
                <a:spcPts val="533"/>
              </a:spcBef>
              <a:spcAft>
                <a:spcPts val="0"/>
              </a:spcAft>
              <a:buClr>
                <a:srgbClr val="7A003C"/>
              </a:buClr>
              <a:buSzPts val="2667"/>
              <a:buChar char="•"/>
              <a:defRPr sz="2667">
                <a:solidFill>
                  <a:srgbClr val="00213D"/>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35" name="Google Shape;135;p65"/>
          <p:cNvPicPr preferRelativeResize="0"/>
          <p:nvPr/>
        </p:nvPicPr>
        <p:blipFill rotWithShape="1">
          <a:blip r:embed="rId2">
            <a:alphaModFix/>
          </a:blip>
          <a:srcRect t="87829" b="-3988"/>
          <a:stretch/>
        </p:blipFill>
        <p:spPr>
          <a:xfrm>
            <a:off x="0" y="6685201"/>
            <a:ext cx="12191999" cy="230399"/>
          </a:xfrm>
          <a:prstGeom prst="rect">
            <a:avLst/>
          </a:prstGeom>
          <a:noFill/>
          <a:ln>
            <a:noFill/>
          </a:ln>
        </p:spPr>
      </p:pic>
      <p:sp>
        <p:nvSpPr>
          <p:cNvPr id="6" name="Slide Number Placeholder 2">
            <a:extLst>
              <a:ext uri="{FF2B5EF4-FFF2-40B4-BE49-F238E27FC236}">
                <a16:creationId xmlns:a16="http://schemas.microsoft.com/office/drawing/2014/main" id="{CAB67876-5E8B-4449-B163-B5C40D7C0E04}"/>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110836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972591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3049741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201793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167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133311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2605937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2657657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23959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1" name="Slide Number Placeholder 5">
            <a:extLst>
              <a:ext uri="{FF2B5EF4-FFF2-40B4-BE49-F238E27FC236}">
                <a16:creationId xmlns:a16="http://schemas.microsoft.com/office/drawing/2014/main" id="{2B8BE744-0BCB-49A6-8565-0C28A09FD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872990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3511200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Slide Number Placeholder 2">
            <a:extLst>
              <a:ext uri="{FF2B5EF4-FFF2-40B4-BE49-F238E27FC236}">
                <a16:creationId xmlns:a16="http://schemas.microsoft.com/office/drawing/2014/main" id="{90688596-B488-9D45-8C59-E7C67BF9841C}"/>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945087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473483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0" name="Slide Number Placeholder 2">
            <a:extLst>
              <a:ext uri="{FF2B5EF4-FFF2-40B4-BE49-F238E27FC236}">
                <a16:creationId xmlns:a16="http://schemas.microsoft.com/office/drawing/2014/main" id="{96A654BA-3720-CF46-8A1D-D11411308700}"/>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3791516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2" name="Slide Number Placeholder 2">
            <a:extLst>
              <a:ext uri="{FF2B5EF4-FFF2-40B4-BE49-F238E27FC236}">
                <a16:creationId xmlns:a16="http://schemas.microsoft.com/office/drawing/2014/main" id="{84B85D9D-C599-674F-A384-DF0909002CF2}"/>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929321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2519205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D1B9-0390-4A8E-8BBA-A42779338A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3EC9B-C45D-4A22-9605-C75EDA5204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E7CB9-3F16-43F4-BFDD-B2F164614A15}"/>
              </a:ext>
            </a:extLst>
          </p:cNvPr>
          <p:cNvSpPr>
            <a:spLocks noGrp="1"/>
          </p:cNvSpPr>
          <p:nvPr>
            <p:ph type="dt" sz="half" idx="10"/>
          </p:nvPr>
        </p:nvSpPr>
        <p:spPr/>
        <p:txBody>
          <a:bodyPr/>
          <a:lstStyle/>
          <a:p>
            <a:fld id="{CEAFB436-D142-4AA9-8A11-9C3BBA73BD02}" type="datetimeFigureOut">
              <a:rPr lang="en-US" smtClean="0"/>
              <a:t>1/20/2022</a:t>
            </a:fld>
            <a:endParaRPr lang="en-US" dirty="0"/>
          </a:p>
        </p:txBody>
      </p:sp>
      <p:sp>
        <p:nvSpPr>
          <p:cNvPr id="5" name="Footer Placeholder 4">
            <a:extLst>
              <a:ext uri="{FF2B5EF4-FFF2-40B4-BE49-F238E27FC236}">
                <a16:creationId xmlns:a16="http://schemas.microsoft.com/office/drawing/2014/main" id="{C969812F-DD08-4A2C-A3D2-3E7EEDA17C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75B544-55A2-418B-A27D-1289D77C30C2}"/>
              </a:ext>
            </a:extLst>
          </p:cNvPr>
          <p:cNvSpPr>
            <a:spLocks noGrp="1"/>
          </p:cNvSpPr>
          <p:nvPr>
            <p:ph type="sldNum" sz="quarter" idx="12"/>
          </p:nvPr>
        </p:nvSpPr>
        <p:spPr/>
        <p:txBody>
          <a:bodyPr/>
          <a:lstStyle/>
          <a:p>
            <a:fld id="{E4CB1B44-DF35-4F08-8F58-177054014E32}" type="slidenum">
              <a:rPr lang="en-US" smtClean="0"/>
              <a:t>‹#›</a:t>
            </a:fld>
            <a:endParaRPr lang="en-US" dirty="0"/>
          </a:p>
        </p:txBody>
      </p:sp>
    </p:spTree>
    <p:extLst>
      <p:ext uri="{BB962C8B-B14F-4D97-AF65-F5344CB8AC3E}">
        <p14:creationId xmlns:p14="http://schemas.microsoft.com/office/powerpoint/2010/main" val="1575261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0DE8-0BFC-4053-94A7-CED6DAA50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B6E562-11F1-44E5-8141-D3E1AF78FC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D5B9B-3862-4A0E-A740-96E2EB0EBCE3}"/>
              </a:ext>
            </a:extLst>
          </p:cNvPr>
          <p:cNvSpPr>
            <a:spLocks noGrp="1"/>
          </p:cNvSpPr>
          <p:nvPr>
            <p:ph type="dt" sz="half" idx="10"/>
          </p:nvPr>
        </p:nvSpPr>
        <p:spPr/>
        <p:txBody>
          <a:bodyPr/>
          <a:lstStyle/>
          <a:p>
            <a:fld id="{CEAFB436-D142-4AA9-8A11-9C3BBA73BD02}" type="datetimeFigureOut">
              <a:rPr lang="en-US" smtClean="0"/>
              <a:t>1/20/2022</a:t>
            </a:fld>
            <a:endParaRPr lang="en-US" dirty="0"/>
          </a:p>
        </p:txBody>
      </p:sp>
      <p:sp>
        <p:nvSpPr>
          <p:cNvPr id="5" name="Footer Placeholder 4">
            <a:extLst>
              <a:ext uri="{FF2B5EF4-FFF2-40B4-BE49-F238E27FC236}">
                <a16:creationId xmlns:a16="http://schemas.microsoft.com/office/drawing/2014/main" id="{0B4C0F26-D859-4236-A49B-C71A596779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F21933-D928-4C65-A370-5084D62C0982}"/>
              </a:ext>
            </a:extLst>
          </p:cNvPr>
          <p:cNvSpPr>
            <a:spLocks noGrp="1"/>
          </p:cNvSpPr>
          <p:nvPr>
            <p:ph type="sldNum" sz="quarter" idx="12"/>
          </p:nvPr>
        </p:nvSpPr>
        <p:spPr/>
        <p:txBody>
          <a:bodyPr/>
          <a:lstStyle/>
          <a:p>
            <a:fld id="{E4CB1B44-DF35-4F08-8F58-177054014E32}" type="slidenum">
              <a:rPr lang="en-US" smtClean="0"/>
              <a:t>‹#›</a:t>
            </a:fld>
            <a:endParaRPr lang="en-US" dirty="0"/>
          </a:p>
        </p:txBody>
      </p:sp>
    </p:spTree>
    <p:extLst>
      <p:ext uri="{BB962C8B-B14F-4D97-AF65-F5344CB8AC3E}">
        <p14:creationId xmlns:p14="http://schemas.microsoft.com/office/powerpoint/2010/main" val="3807992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4E47-71C8-4B0D-BD5C-91619714A9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6438E4-C52A-4BA9-A1BE-515960CDD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55CB91-BDCE-454A-915B-76A4FC969D5C}"/>
              </a:ext>
            </a:extLst>
          </p:cNvPr>
          <p:cNvSpPr>
            <a:spLocks noGrp="1"/>
          </p:cNvSpPr>
          <p:nvPr>
            <p:ph type="dt" sz="half" idx="10"/>
          </p:nvPr>
        </p:nvSpPr>
        <p:spPr/>
        <p:txBody>
          <a:bodyPr/>
          <a:lstStyle/>
          <a:p>
            <a:fld id="{CEAFB436-D142-4AA9-8A11-9C3BBA73BD02}" type="datetimeFigureOut">
              <a:rPr lang="en-US" smtClean="0"/>
              <a:t>1/20/2022</a:t>
            </a:fld>
            <a:endParaRPr lang="en-US" dirty="0"/>
          </a:p>
        </p:txBody>
      </p:sp>
      <p:sp>
        <p:nvSpPr>
          <p:cNvPr id="5" name="Footer Placeholder 4">
            <a:extLst>
              <a:ext uri="{FF2B5EF4-FFF2-40B4-BE49-F238E27FC236}">
                <a16:creationId xmlns:a16="http://schemas.microsoft.com/office/drawing/2014/main" id="{8BD61B49-3CB1-4EDD-94F8-137DDA881B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97631D-02A9-4A9A-B6D1-1105ABC46BC9}"/>
              </a:ext>
            </a:extLst>
          </p:cNvPr>
          <p:cNvSpPr>
            <a:spLocks noGrp="1"/>
          </p:cNvSpPr>
          <p:nvPr>
            <p:ph type="sldNum" sz="quarter" idx="12"/>
          </p:nvPr>
        </p:nvSpPr>
        <p:spPr/>
        <p:txBody>
          <a:bodyPr/>
          <a:lstStyle/>
          <a:p>
            <a:fld id="{E4CB1B44-DF35-4F08-8F58-177054014E32}" type="slidenum">
              <a:rPr lang="en-US" smtClean="0"/>
              <a:t>‹#›</a:t>
            </a:fld>
            <a:endParaRPr lang="en-US" dirty="0"/>
          </a:p>
        </p:txBody>
      </p:sp>
    </p:spTree>
    <p:extLst>
      <p:ext uri="{BB962C8B-B14F-4D97-AF65-F5344CB8AC3E}">
        <p14:creationId xmlns:p14="http://schemas.microsoft.com/office/powerpoint/2010/main" val="1540649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FABC-21C4-4349-8E0F-A07F61C5DB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37B46-4516-4390-B6B5-B40A8BBCBF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ED7C1A-3473-4C06-ADE8-2A6F033DE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661A4C-AABC-419E-89C8-3AF8AE67E1C2}"/>
              </a:ext>
            </a:extLst>
          </p:cNvPr>
          <p:cNvSpPr>
            <a:spLocks noGrp="1"/>
          </p:cNvSpPr>
          <p:nvPr>
            <p:ph type="dt" sz="half" idx="10"/>
          </p:nvPr>
        </p:nvSpPr>
        <p:spPr/>
        <p:txBody>
          <a:bodyPr/>
          <a:lstStyle/>
          <a:p>
            <a:fld id="{CEAFB436-D142-4AA9-8A11-9C3BBA73BD02}" type="datetimeFigureOut">
              <a:rPr lang="en-US" smtClean="0"/>
              <a:t>1/20/2022</a:t>
            </a:fld>
            <a:endParaRPr lang="en-US" dirty="0"/>
          </a:p>
        </p:txBody>
      </p:sp>
      <p:sp>
        <p:nvSpPr>
          <p:cNvPr id="6" name="Footer Placeholder 5">
            <a:extLst>
              <a:ext uri="{FF2B5EF4-FFF2-40B4-BE49-F238E27FC236}">
                <a16:creationId xmlns:a16="http://schemas.microsoft.com/office/drawing/2014/main" id="{F9286990-C043-43D2-9B83-D75453CD12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8B9A3D-C109-48EC-9230-2DA7C03D5E0C}"/>
              </a:ext>
            </a:extLst>
          </p:cNvPr>
          <p:cNvSpPr>
            <a:spLocks noGrp="1"/>
          </p:cNvSpPr>
          <p:nvPr>
            <p:ph type="sldNum" sz="quarter" idx="12"/>
          </p:nvPr>
        </p:nvSpPr>
        <p:spPr/>
        <p:txBody>
          <a:bodyPr/>
          <a:lstStyle/>
          <a:p>
            <a:fld id="{E4CB1B44-DF35-4F08-8F58-177054014E32}" type="slidenum">
              <a:rPr lang="en-US" smtClean="0"/>
              <a:t>‹#›</a:t>
            </a:fld>
            <a:endParaRPr lang="en-US" dirty="0"/>
          </a:p>
        </p:txBody>
      </p:sp>
    </p:spTree>
    <p:extLst>
      <p:ext uri="{BB962C8B-B14F-4D97-AF65-F5344CB8AC3E}">
        <p14:creationId xmlns:p14="http://schemas.microsoft.com/office/powerpoint/2010/main" val="95113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0" name="Slide Number Placeholder 5">
            <a:extLst>
              <a:ext uri="{FF2B5EF4-FFF2-40B4-BE49-F238E27FC236}">
                <a16:creationId xmlns:a16="http://schemas.microsoft.com/office/drawing/2014/main" id="{9DE74C43-3F75-44EB-A652-277642A1F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235348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06792-213E-4E1D-8CB7-6634FE570A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6A5840-D443-49A6-B0D0-DDEA59D89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F1B12-3461-4D73-8144-CB49176821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E4A5AA-AA08-4893-BB35-A337700E6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DB8087-C45C-43E6-A2EE-3D878B756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7A6EB-8524-44A9-AAEE-61CA6A6977F9}"/>
              </a:ext>
            </a:extLst>
          </p:cNvPr>
          <p:cNvSpPr>
            <a:spLocks noGrp="1"/>
          </p:cNvSpPr>
          <p:nvPr>
            <p:ph type="dt" sz="half" idx="10"/>
          </p:nvPr>
        </p:nvSpPr>
        <p:spPr/>
        <p:txBody>
          <a:bodyPr/>
          <a:lstStyle/>
          <a:p>
            <a:fld id="{CEAFB436-D142-4AA9-8A11-9C3BBA73BD02}" type="datetimeFigureOut">
              <a:rPr lang="en-US" smtClean="0"/>
              <a:t>1/20/2022</a:t>
            </a:fld>
            <a:endParaRPr lang="en-US" dirty="0"/>
          </a:p>
        </p:txBody>
      </p:sp>
      <p:sp>
        <p:nvSpPr>
          <p:cNvPr id="8" name="Footer Placeholder 7">
            <a:extLst>
              <a:ext uri="{FF2B5EF4-FFF2-40B4-BE49-F238E27FC236}">
                <a16:creationId xmlns:a16="http://schemas.microsoft.com/office/drawing/2014/main" id="{C7811A7C-EBC4-41B3-A09A-0BE5AC908EA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0D1590F-5D00-4047-B4C6-2BE764C8BFF2}"/>
              </a:ext>
            </a:extLst>
          </p:cNvPr>
          <p:cNvSpPr>
            <a:spLocks noGrp="1"/>
          </p:cNvSpPr>
          <p:nvPr>
            <p:ph type="sldNum" sz="quarter" idx="12"/>
          </p:nvPr>
        </p:nvSpPr>
        <p:spPr/>
        <p:txBody>
          <a:bodyPr/>
          <a:lstStyle/>
          <a:p>
            <a:fld id="{E4CB1B44-DF35-4F08-8F58-177054014E32}" type="slidenum">
              <a:rPr lang="en-US" smtClean="0"/>
              <a:t>‹#›</a:t>
            </a:fld>
            <a:endParaRPr lang="en-US" dirty="0"/>
          </a:p>
        </p:txBody>
      </p:sp>
    </p:spTree>
    <p:extLst>
      <p:ext uri="{BB962C8B-B14F-4D97-AF65-F5344CB8AC3E}">
        <p14:creationId xmlns:p14="http://schemas.microsoft.com/office/powerpoint/2010/main" val="1935969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90CD-B31B-42F2-92BC-A9DF960171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5AA47D-B686-4BA4-B0F7-123632A5DAE2}"/>
              </a:ext>
            </a:extLst>
          </p:cNvPr>
          <p:cNvSpPr>
            <a:spLocks noGrp="1"/>
          </p:cNvSpPr>
          <p:nvPr>
            <p:ph type="dt" sz="half" idx="10"/>
          </p:nvPr>
        </p:nvSpPr>
        <p:spPr/>
        <p:txBody>
          <a:bodyPr/>
          <a:lstStyle/>
          <a:p>
            <a:fld id="{CEAFB436-D142-4AA9-8A11-9C3BBA73BD02}" type="datetimeFigureOut">
              <a:rPr lang="en-US" smtClean="0"/>
              <a:t>1/20/2022</a:t>
            </a:fld>
            <a:endParaRPr lang="en-US" dirty="0"/>
          </a:p>
        </p:txBody>
      </p:sp>
      <p:sp>
        <p:nvSpPr>
          <p:cNvPr id="4" name="Footer Placeholder 3">
            <a:extLst>
              <a:ext uri="{FF2B5EF4-FFF2-40B4-BE49-F238E27FC236}">
                <a16:creationId xmlns:a16="http://schemas.microsoft.com/office/drawing/2014/main" id="{5C74205F-B699-4631-99B5-71196B5571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62A64C-53B9-43B1-A535-06432404DD27}"/>
              </a:ext>
            </a:extLst>
          </p:cNvPr>
          <p:cNvSpPr>
            <a:spLocks noGrp="1"/>
          </p:cNvSpPr>
          <p:nvPr>
            <p:ph type="sldNum" sz="quarter" idx="12"/>
          </p:nvPr>
        </p:nvSpPr>
        <p:spPr/>
        <p:txBody>
          <a:bodyPr/>
          <a:lstStyle/>
          <a:p>
            <a:fld id="{E4CB1B44-DF35-4F08-8F58-177054014E32}" type="slidenum">
              <a:rPr lang="en-US" smtClean="0"/>
              <a:t>‹#›</a:t>
            </a:fld>
            <a:endParaRPr lang="en-US" dirty="0"/>
          </a:p>
        </p:txBody>
      </p:sp>
    </p:spTree>
    <p:extLst>
      <p:ext uri="{BB962C8B-B14F-4D97-AF65-F5344CB8AC3E}">
        <p14:creationId xmlns:p14="http://schemas.microsoft.com/office/powerpoint/2010/main" val="47332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F58AE4-D39F-4459-AF9B-CFD8E06B9450}"/>
              </a:ext>
            </a:extLst>
          </p:cNvPr>
          <p:cNvSpPr>
            <a:spLocks noGrp="1"/>
          </p:cNvSpPr>
          <p:nvPr>
            <p:ph type="dt" sz="half" idx="10"/>
          </p:nvPr>
        </p:nvSpPr>
        <p:spPr/>
        <p:txBody>
          <a:bodyPr/>
          <a:lstStyle/>
          <a:p>
            <a:fld id="{CEAFB436-D142-4AA9-8A11-9C3BBA73BD02}" type="datetimeFigureOut">
              <a:rPr lang="en-US" smtClean="0"/>
              <a:t>1/20/2022</a:t>
            </a:fld>
            <a:endParaRPr lang="en-US" dirty="0"/>
          </a:p>
        </p:txBody>
      </p:sp>
      <p:sp>
        <p:nvSpPr>
          <p:cNvPr id="3" name="Footer Placeholder 2">
            <a:extLst>
              <a:ext uri="{FF2B5EF4-FFF2-40B4-BE49-F238E27FC236}">
                <a16:creationId xmlns:a16="http://schemas.microsoft.com/office/drawing/2014/main" id="{E99DDEA8-AF2C-4E74-BC82-3B9717BCEC5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C2CDDCD-53A0-4AB6-9172-8D35987A02B9}"/>
              </a:ext>
            </a:extLst>
          </p:cNvPr>
          <p:cNvSpPr>
            <a:spLocks noGrp="1"/>
          </p:cNvSpPr>
          <p:nvPr>
            <p:ph type="sldNum" sz="quarter" idx="12"/>
          </p:nvPr>
        </p:nvSpPr>
        <p:spPr/>
        <p:txBody>
          <a:bodyPr/>
          <a:lstStyle/>
          <a:p>
            <a:fld id="{E4CB1B44-DF35-4F08-8F58-177054014E32}" type="slidenum">
              <a:rPr lang="en-US" smtClean="0"/>
              <a:t>‹#›</a:t>
            </a:fld>
            <a:endParaRPr lang="en-US" dirty="0"/>
          </a:p>
        </p:txBody>
      </p:sp>
    </p:spTree>
    <p:extLst>
      <p:ext uri="{BB962C8B-B14F-4D97-AF65-F5344CB8AC3E}">
        <p14:creationId xmlns:p14="http://schemas.microsoft.com/office/powerpoint/2010/main" val="2297571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D023-78CE-498F-9605-E3A1E7A1E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D6E641-69E7-4CA5-9B73-027686FA8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E69A87-7427-4E7D-9BFF-22A8997C9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B7314-8A12-4B51-AF93-4159B75205E9}"/>
              </a:ext>
            </a:extLst>
          </p:cNvPr>
          <p:cNvSpPr>
            <a:spLocks noGrp="1"/>
          </p:cNvSpPr>
          <p:nvPr>
            <p:ph type="dt" sz="half" idx="10"/>
          </p:nvPr>
        </p:nvSpPr>
        <p:spPr/>
        <p:txBody>
          <a:bodyPr/>
          <a:lstStyle/>
          <a:p>
            <a:fld id="{CEAFB436-D142-4AA9-8A11-9C3BBA73BD02}" type="datetimeFigureOut">
              <a:rPr lang="en-US" smtClean="0"/>
              <a:t>1/20/2022</a:t>
            </a:fld>
            <a:endParaRPr lang="en-US" dirty="0"/>
          </a:p>
        </p:txBody>
      </p:sp>
      <p:sp>
        <p:nvSpPr>
          <p:cNvPr id="6" name="Footer Placeholder 5">
            <a:extLst>
              <a:ext uri="{FF2B5EF4-FFF2-40B4-BE49-F238E27FC236}">
                <a16:creationId xmlns:a16="http://schemas.microsoft.com/office/drawing/2014/main" id="{CEA660A7-595C-4141-A9E9-0217261DF1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3AD3EC-B19D-40C4-B81A-DCE1D97667A4}"/>
              </a:ext>
            </a:extLst>
          </p:cNvPr>
          <p:cNvSpPr>
            <a:spLocks noGrp="1"/>
          </p:cNvSpPr>
          <p:nvPr>
            <p:ph type="sldNum" sz="quarter" idx="12"/>
          </p:nvPr>
        </p:nvSpPr>
        <p:spPr/>
        <p:txBody>
          <a:bodyPr/>
          <a:lstStyle/>
          <a:p>
            <a:fld id="{E4CB1B44-DF35-4F08-8F58-177054014E32}" type="slidenum">
              <a:rPr lang="en-US" smtClean="0"/>
              <a:t>‹#›</a:t>
            </a:fld>
            <a:endParaRPr lang="en-US" dirty="0"/>
          </a:p>
        </p:txBody>
      </p:sp>
    </p:spTree>
    <p:extLst>
      <p:ext uri="{BB962C8B-B14F-4D97-AF65-F5344CB8AC3E}">
        <p14:creationId xmlns:p14="http://schemas.microsoft.com/office/powerpoint/2010/main" val="1025456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7B58-DC2C-49E8-875C-269FB3EDC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AD3678-6A69-4983-9AF1-92BD295E2B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CD7C3FB-A60D-42CD-BA83-81B155D04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7E950-4B0A-4D62-AD6A-8DA39A3ABD7D}"/>
              </a:ext>
            </a:extLst>
          </p:cNvPr>
          <p:cNvSpPr>
            <a:spLocks noGrp="1"/>
          </p:cNvSpPr>
          <p:nvPr>
            <p:ph type="dt" sz="half" idx="10"/>
          </p:nvPr>
        </p:nvSpPr>
        <p:spPr/>
        <p:txBody>
          <a:bodyPr/>
          <a:lstStyle/>
          <a:p>
            <a:fld id="{CEAFB436-D142-4AA9-8A11-9C3BBA73BD02}" type="datetimeFigureOut">
              <a:rPr lang="en-US" smtClean="0"/>
              <a:t>1/20/2022</a:t>
            </a:fld>
            <a:endParaRPr lang="en-US" dirty="0"/>
          </a:p>
        </p:txBody>
      </p:sp>
      <p:sp>
        <p:nvSpPr>
          <p:cNvPr id="6" name="Footer Placeholder 5">
            <a:extLst>
              <a:ext uri="{FF2B5EF4-FFF2-40B4-BE49-F238E27FC236}">
                <a16:creationId xmlns:a16="http://schemas.microsoft.com/office/drawing/2014/main" id="{3BD59EA9-96A4-423E-B5C1-36CFCD9895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22E292-54C5-47F8-921C-0B2EB3ABB79F}"/>
              </a:ext>
            </a:extLst>
          </p:cNvPr>
          <p:cNvSpPr>
            <a:spLocks noGrp="1"/>
          </p:cNvSpPr>
          <p:nvPr>
            <p:ph type="sldNum" sz="quarter" idx="12"/>
          </p:nvPr>
        </p:nvSpPr>
        <p:spPr/>
        <p:txBody>
          <a:bodyPr/>
          <a:lstStyle/>
          <a:p>
            <a:fld id="{E4CB1B44-DF35-4F08-8F58-177054014E32}" type="slidenum">
              <a:rPr lang="en-US" smtClean="0"/>
              <a:t>‹#›</a:t>
            </a:fld>
            <a:endParaRPr lang="en-US" dirty="0"/>
          </a:p>
        </p:txBody>
      </p:sp>
    </p:spTree>
    <p:extLst>
      <p:ext uri="{BB962C8B-B14F-4D97-AF65-F5344CB8AC3E}">
        <p14:creationId xmlns:p14="http://schemas.microsoft.com/office/powerpoint/2010/main" val="3906251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2F38-17B5-4665-9AF1-C71CBBC015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9E310B-FD7C-4B9F-99F5-E174D9287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6675D-280D-478A-A4C4-C8EAE90B4AB3}"/>
              </a:ext>
            </a:extLst>
          </p:cNvPr>
          <p:cNvSpPr>
            <a:spLocks noGrp="1"/>
          </p:cNvSpPr>
          <p:nvPr>
            <p:ph type="dt" sz="half" idx="10"/>
          </p:nvPr>
        </p:nvSpPr>
        <p:spPr/>
        <p:txBody>
          <a:bodyPr/>
          <a:lstStyle/>
          <a:p>
            <a:fld id="{CEAFB436-D142-4AA9-8A11-9C3BBA73BD02}" type="datetimeFigureOut">
              <a:rPr lang="en-US" smtClean="0"/>
              <a:t>1/20/2022</a:t>
            </a:fld>
            <a:endParaRPr lang="en-US" dirty="0"/>
          </a:p>
        </p:txBody>
      </p:sp>
      <p:sp>
        <p:nvSpPr>
          <p:cNvPr id="5" name="Footer Placeholder 4">
            <a:extLst>
              <a:ext uri="{FF2B5EF4-FFF2-40B4-BE49-F238E27FC236}">
                <a16:creationId xmlns:a16="http://schemas.microsoft.com/office/drawing/2014/main" id="{CE3208E0-EE55-43D4-85C3-7D644312BE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CFDABB-3677-4DDD-8DF9-FE2B527CDCF0}"/>
              </a:ext>
            </a:extLst>
          </p:cNvPr>
          <p:cNvSpPr>
            <a:spLocks noGrp="1"/>
          </p:cNvSpPr>
          <p:nvPr>
            <p:ph type="sldNum" sz="quarter" idx="12"/>
          </p:nvPr>
        </p:nvSpPr>
        <p:spPr/>
        <p:txBody>
          <a:bodyPr/>
          <a:lstStyle/>
          <a:p>
            <a:fld id="{E4CB1B44-DF35-4F08-8F58-177054014E32}" type="slidenum">
              <a:rPr lang="en-US" smtClean="0"/>
              <a:t>‹#›</a:t>
            </a:fld>
            <a:endParaRPr lang="en-US" dirty="0"/>
          </a:p>
        </p:txBody>
      </p:sp>
    </p:spTree>
    <p:extLst>
      <p:ext uri="{BB962C8B-B14F-4D97-AF65-F5344CB8AC3E}">
        <p14:creationId xmlns:p14="http://schemas.microsoft.com/office/powerpoint/2010/main" val="3273492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C1C92-0621-4480-BEDF-CEA9A40933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260312-1442-4F15-9C3A-1790E6710B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EF325-EB7C-4BB7-907B-2996D8573EDB}"/>
              </a:ext>
            </a:extLst>
          </p:cNvPr>
          <p:cNvSpPr>
            <a:spLocks noGrp="1"/>
          </p:cNvSpPr>
          <p:nvPr>
            <p:ph type="dt" sz="half" idx="10"/>
          </p:nvPr>
        </p:nvSpPr>
        <p:spPr/>
        <p:txBody>
          <a:bodyPr/>
          <a:lstStyle/>
          <a:p>
            <a:fld id="{CEAFB436-D142-4AA9-8A11-9C3BBA73BD02}" type="datetimeFigureOut">
              <a:rPr lang="en-US" smtClean="0"/>
              <a:t>1/20/2022</a:t>
            </a:fld>
            <a:endParaRPr lang="en-US" dirty="0"/>
          </a:p>
        </p:txBody>
      </p:sp>
      <p:sp>
        <p:nvSpPr>
          <p:cNvPr id="5" name="Footer Placeholder 4">
            <a:extLst>
              <a:ext uri="{FF2B5EF4-FFF2-40B4-BE49-F238E27FC236}">
                <a16:creationId xmlns:a16="http://schemas.microsoft.com/office/drawing/2014/main" id="{944622B5-1257-45D4-9F34-986BF1C886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7BD5F0-2C92-4BBC-9AE5-C17290C4D446}"/>
              </a:ext>
            </a:extLst>
          </p:cNvPr>
          <p:cNvSpPr>
            <a:spLocks noGrp="1"/>
          </p:cNvSpPr>
          <p:nvPr>
            <p:ph type="sldNum" sz="quarter" idx="12"/>
          </p:nvPr>
        </p:nvSpPr>
        <p:spPr/>
        <p:txBody>
          <a:bodyPr/>
          <a:lstStyle/>
          <a:p>
            <a:fld id="{E4CB1B44-DF35-4F08-8F58-177054014E32}" type="slidenum">
              <a:rPr lang="en-US" smtClean="0"/>
              <a:t>‹#›</a:t>
            </a:fld>
            <a:endParaRPr lang="en-US" dirty="0"/>
          </a:p>
        </p:txBody>
      </p:sp>
    </p:spTree>
    <p:extLst>
      <p:ext uri="{BB962C8B-B14F-4D97-AF65-F5344CB8AC3E}">
        <p14:creationId xmlns:p14="http://schemas.microsoft.com/office/powerpoint/2010/main" val="3183493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0" name="Slide Number Placeholder 5">
            <a:extLst>
              <a:ext uri="{FF2B5EF4-FFF2-40B4-BE49-F238E27FC236}">
                <a16:creationId xmlns:a16="http://schemas.microsoft.com/office/drawing/2014/main" id="{9DE74C43-3F75-44EB-A652-277642A1F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63124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2" name="Slide Number Placeholder 5">
            <a:extLst>
              <a:ext uri="{FF2B5EF4-FFF2-40B4-BE49-F238E27FC236}">
                <a16:creationId xmlns:a16="http://schemas.microsoft.com/office/drawing/2014/main" id="{0FDC4FB4-625B-4D58-924A-685974F0A1A4}"/>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49222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26762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17953816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386114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dirty="0"/>
          </a:p>
        </p:txBody>
      </p:sp>
      <p:sp>
        <p:nvSpPr>
          <p:cNvPr id="7" name="Slide Number Placeholder 2">
            <a:extLst>
              <a:ext uri="{FF2B5EF4-FFF2-40B4-BE49-F238E27FC236}">
                <a16:creationId xmlns:a16="http://schemas.microsoft.com/office/drawing/2014/main" id="{7F6EC189-4A28-ED43-ACB5-9FA24B186BF8}"/>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6228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389952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D3E5A-78AE-4AD9-A398-6C09F13B7FC9}" type="datetime1">
              <a:rPr lang="en-US" smtClean="0"/>
              <a:t>1/20/2022</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4152319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8919993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835696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1/20/2022</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42510313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1/20/2022</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55808830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40C6D-3590-4B4F-93E1-50AFE529A7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983D1A-6E32-40EF-8D93-9F3F446FC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44358-064D-40DD-AA6F-0563901A9F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FB436-D142-4AA9-8A11-9C3BBA73BD02}" type="datetimeFigureOut">
              <a:rPr lang="en-US" smtClean="0"/>
              <a:t>1/20/2022</a:t>
            </a:fld>
            <a:endParaRPr lang="en-US" dirty="0"/>
          </a:p>
        </p:txBody>
      </p:sp>
      <p:sp>
        <p:nvSpPr>
          <p:cNvPr id="5" name="Footer Placeholder 4">
            <a:extLst>
              <a:ext uri="{FF2B5EF4-FFF2-40B4-BE49-F238E27FC236}">
                <a16:creationId xmlns:a16="http://schemas.microsoft.com/office/drawing/2014/main" id="{4E35B00F-B781-440B-B5BC-E01A3F4758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6879907-191A-4D29-BB6D-C2D6FDDE0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B1B44-DF35-4F08-8F58-177054014E32}" type="slidenum">
              <a:rPr lang="en-US" smtClean="0"/>
              <a:t>‹#›</a:t>
            </a:fld>
            <a:endParaRPr lang="en-US" dirty="0"/>
          </a:p>
        </p:txBody>
      </p:sp>
    </p:spTree>
    <p:extLst>
      <p:ext uri="{BB962C8B-B14F-4D97-AF65-F5344CB8AC3E}">
        <p14:creationId xmlns:p14="http://schemas.microsoft.com/office/powerpoint/2010/main" val="17417032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hyperlink" Target="mailto:edx@cdc.gov" TargetMode="External"/><Relationship Id="rId3" Type="http://schemas.openxmlformats.org/officeDocument/2006/relationships/image" Target="../media/image15.png"/><Relationship Id="rId7" Type="http://schemas.openxmlformats.org/officeDocument/2006/relationships/hyperlink" Target="https://ndc.services.cdc.gov/message-mapping-guide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ndc.services.cdc.gov/" TargetMode="External"/><Relationship Id="rId5" Type="http://schemas.openxmlformats.org/officeDocument/2006/relationships/hyperlink" Target="https://ndc.services.cdc.gov/event-codes-other-surveillance-resources/" TargetMode="External"/><Relationship Id="rId4" Type="http://schemas.openxmlformats.org/officeDocument/2006/relationships/hyperlink" Target="https://www.cdc.gov/nndss/trc/onboarding/eshare.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cdc.gov/nndss/trc/onboarding/eshare.html"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hyperlink" Target="mailto:edx@cdc.gov" TargetMode="External"/><Relationship Id="rId5" Type="http://schemas.openxmlformats.org/officeDocument/2006/relationships/hyperlink" Target="https://www.cdc.gov/nndss/trc/index.html" TargetMode="External"/><Relationship Id="rId4" Type="http://schemas.openxmlformats.org/officeDocument/2006/relationships/hyperlink" Target="https://www.cdc.gov/nndss/trc/news/index.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hinvads.cdc.gov/vads/ViewView.action?id=4C1D5ED3-AB57-EC11-81A7-005056ABE2F0"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hyperlink" Target="https://ndc.services.cdc.gov/mmgpage/covid-19-message-mapping-guide/" TargetMode="External"/><Relationship Id="rId5" Type="http://schemas.openxmlformats.org/officeDocument/2006/relationships/hyperlink" Target="https://phinvads.cdc.gov/vads/ViewValueSet.action?id=5527EE17-A62D-4FB6-A25E-3C0DC1D1C168" TargetMode="External"/><Relationship Id="rId4" Type="http://schemas.openxmlformats.org/officeDocument/2006/relationships/hyperlink" Target="https://phinvads.cdc.gov/vads/ViewValueSet.action?id=B0F8AC64-53A4-44B3-B13E-5DCCCA396F9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ndc.services.cdc.gov/wp-content/uploads/ProvisionalNationaNotifiableDiseasesSurveillanceData20100927.pdf" TargetMode="External"/><Relationship Id="rId3" Type="http://schemas.openxmlformats.org/officeDocument/2006/relationships/hyperlink" Target="https://www.cdc.gov/nndss/data-statistics/infectious-tables/index.html" TargetMode="External"/><Relationship Id="rId7" Type="http://schemas.openxmlformats.org/officeDocument/2006/relationships/hyperlink" Target="https://ndc.services.cdc.gov/wp-content/uploads/Users_guide_WONDER_tables_cleared_final.pdf" TargetMode="External"/><Relationship Id="rId2" Type="http://schemas.openxmlformats.org/officeDocument/2006/relationships/hyperlink" Target="https://www.cdc.gov/nndss/" TargetMode="External"/><Relationship Id="rId1" Type="http://schemas.openxmlformats.org/officeDocument/2006/relationships/slideLayout" Target="../slideLayouts/slideLayout3.xml"/><Relationship Id="rId6" Type="http://schemas.openxmlformats.org/officeDocument/2006/relationships/hyperlink" Target="https://www.cdc.gov/nndss/docs/Readers-Guide-WONDER-Tables-20210421-508.pdf" TargetMode="External"/><Relationship Id="rId5" Type="http://schemas.openxmlformats.org/officeDocument/2006/relationships/hyperlink" Target="https://www.cdc.gov/nndss/trc/" TargetMode="External"/><Relationship Id="rId4" Type="http://schemas.openxmlformats.org/officeDocument/2006/relationships/hyperlink" Target="https://ndc.services.cdc.gov/"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nnds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AA8DFBB-47A0-6246-9688-278FA9510507}"/>
              </a:ext>
            </a:extLst>
          </p:cNvPr>
          <p:cNvSpPr>
            <a:spLocks noGrp="1"/>
          </p:cNvSpPr>
          <p:nvPr>
            <p:ph type="title"/>
          </p:nvPr>
        </p:nvSpPr>
        <p:spPr>
          <a:xfrm>
            <a:off x="482598" y="1777473"/>
            <a:ext cx="10590801" cy="2550907"/>
          </a:xfrm>
        </p:spPr>
        <p:txBody>
          <a:bodyPr>
            <a:normAutofit fontScale="90000"/>
          </a:bodyPr>
          <a:lstStyle/>
          <a:p>
            <a:pPr>
              <a:lnSpc>
                <a:spcPct val="100000"/>
              </a:lnSpc>
            </a:pPr>
            <a:r>
              <a:rPr lang="en-US" sz="3500" dirty="0">
                <a:solidFill>
                  <a:srgbClr val="00606B"/>
                </a:solidFill>
                <a:latin typeface="Calibri"/>
                <a:cs typeface="Calibri"/>
              </a:rPr>
              <a:t>National Notifiable Diseases Surveillance System (NNDSS) </a:t>
            </a:r>
            <a:br>
              <a:rPr lang="en-US" sz="3500" dirty="0">
                <a:solidFill>
                  <a:srgbClr val="00606B"/>
                </a:solidFill>
                <a:latin typeface="Calibri"/>
                <a:cs typeface="Calibri"/>
              </a:rPr>
            </a:br>
            <a:r>
              <a:rPr lang="en-US" sz="3500" dirty="0">
                <a:solidFill>
                  <a:srgbClr val="00606B"/>
                </a:solidFill>
                <a:latin typeface="Calibri"/>
                <a:cs typeface="Calibri"/>
              </a:rPr>
              <a:t>eSHARE January Webinar </a:t>
            </a:r>
            <a:br>
              <a:rPr lang="en-US" sz="3600" dirty="0">
                <a:cs typeface="Calibri"/>
              </a:rPr>
            </a:br>
            <a:br>
              <a:rPr lang="en-US" sz="3200" dirty="0"/>
            </a:br>
            <a:endParaRPr lang="en-US" altLang="en-US" sz="3200" dirty="0">
              <a:solidFill>
                <a:srgbClr val="FF0000"/>
              </a:solidFill>
            </a:endParaRPr>
          </a:p>
        </p:txBody>
      </p:sp>
      <p:sp>
        <p:nvSpPr>
          <p:cNvPr id="12" name="Text Placeholder 5">
            <a:extLst>
              <a:ext uri="{FF2B5EF4-FFF2-40B4-BE49-F238E27FC236}">
                <a16:creationId xmlns:a16="http://schemas.microsoft.com/office/drawing/2014/main" id="{674103C2-9213-854D-80D2-3EE908ADD8A8}"/>
              </a:ext>
            </a:extLst>
          </p:cNvPr>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p>
          <a:p>
            <a:endParaRPr lang="en-US" b="1" dirty="0"/>
          </a:p>
        </p:txBody>
      </p:sp>
      <p:pic>
        <p:nvPicPr>
          <p:cNvPr id="13" name="Picture 12" descr="NNDSS branding element" title="NNDSS branding element">
            <a:extLst>
              <a:ext uri="{FF2B5EF4-FFF2-40B4-BE49-F238E27FC236}">
                <a16:creationId xmlns:a16="http://schemas.microsoft.com/office/drawing/2014/main" id="{3C1BDF2C-5433-FB4E-A146-CC697007D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79" y="4227645"/>
            <a:ext cx="3981359" cy="1563829"/>
          </a:xfrm>
          <a:prstGeom prst="rect">
            <a:avLst/>
          </a:prstGeom>
        </p:spPr>
      </p:pic>
      <p:sp>
        <p:nvSpPr>
          <p:cNvPr id="14" name="Rectangle 13">
            <a:extLst>
              <a:ext uri="{FF2B5EF4-FFF2-40B4-BE49-F238E27FC236}">
                <a16:creationId xmlns:a16="http://schemas.microsoft.com/office/drawing/2014/main" id="{851B9677-9DAE-9344-86B4-5F7C57B57654}"/>
              </a:ext>
            </a:extLst>
          </p:cNvPr>
          <p:cNvSpPr/>
          <p:nvPr/>
        </p:nvSpPr>
        <p:spPr>
          <a:xfrm>
            <a:off x="8398565" y="6053436"/>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Arial"/>
                <a:sym typeface="Arial"/>
              </a:rPr>
              <a:t> January 18, 2022</a:t>
            </a:r>
            <a:endParaRPr kumimoji="0" lang="en-US" sz="1800" b="0" i="0" u="none" strike="noStrike" kern="1200" cap="none" spc="0" normalizeH="0" baseline="0" noProof="0" dirty="0">
              <a:ln>
                <a:noFill/>
              </a:ln>
              <a:solidFill>
                <a:srgbClr val="0F56DC"/>
              </a:solidFill>
              <a:effectLst/>
              <a:uLnTx/>
              <a:uFillTx/>
              <a:latin typeface="Myriad Web Pro"/>
              <a:ea typeface="+mn-ea"/>
              <a:cs typeface="Arial"/>
              <a:sym typeface="Arial"/>
            </a:endParaRPr>
          </a:p>
        </p:txBody>
      </p:sp>
      <p:sp>
        <p:nvSpPr>
          <p:cNvPr id="15" name="TextBox 14">
            <a:extLst>
              <a:ext uri="{FF2B5EF4-FFF2-40B4-BE49-F238E27FC236}">
                <a16:creationId xmlns:a16="http://schemas.microsoft.com/office/drawing/2014/main" id="{FE717234-D8B6-AF4A-A599-709EC53D8C46}"/>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Center for Surveillance, Epidemiology, and Laboratory Services</a:t>
            </a:r>
          </a:p>
        </p:txBody>
      </p:sp>
    </p:spTree>
    <p:extLst>
      <p:ext uri="{BB962C8B-B14F-4D97-AF65-F5344CB8AC3E}">
        <p14:creationId xmlns:p14="http://schemas.microsoft.com/office/powerpoint/2010/main" val="228246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07B9A3-5F5D-4534-AAD4-F34590B24BB2}"/>
              </a:ext>
            </a:extLst>
          </p:cNvPr>
          <p:cNvSpPr txBox="1">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buClrTx/>
              <a:buFontTx/>
              <a:defRPr/>
            </a:pPr>
            <a:fld id="{B1808B90-C856-4DD9-AE7E-B04D6EB9DAE8}" type="slidenum">
              <a:rPr lang="en-US" smtClean="0">
                <a:sym typeface="Arial"/>
              </a:rPr>
              <a:pPr>
                <a:lnSpc>
                  <a:spcPct val="100000"/>
                </a:lnSpc>
                <a:spcBef>
                  <a:spcPts val="0"/>
                </a:spcBef>
                <a:buClrTx/>
                <a:buFontTx/>
                <a:defRPr/>
              </a:pPr>
              <a:t>10</a:t>
            </a:fld>
            <a:endParaRPr lang="en-US" dirty="0">
              <a:sym typeface="Arial"/>
            </a:endParaRPr>
          </a:p>
        </p:txBody>
      </p:sp>
      <p:sp>
        <p:nvSpPr>
          <p:cNvPr id="4" name="Title 3">
            <a:extLst>
              <a:ext uri="{FF2B5EF4-FFF2-40B4-BE49-F238E27FC236}">
                <a16:creationId xmlns:a16="http://schemas.microsoft.com/office/drawing/2014/main" id="{85A75507-782A-4FDD-8841-225AC392DC0E}"/>
              </a:ext>
            </a:extLst>
          </p:cNvPr>
          <p:cNvSpPr>
            <a:spLocks noGrp="1"/>
          </p:cNvSpPr>
          <p:nvPr>
            <p:ph type="title" idx="4294967295"/>
          </p:nvPr>
        </p:nvSpPr>
        <p:spPr/>
        <p:txBody>
          <a:bodyPr/>
          <a:lstStyle/>
          <a:p>
            <a:r>
              <a:rPr lang="en-US" dirty="0">
                <a:solidFill>
                  <a:schemeClr val="bg1"/>
                </a:solidFill>
              </a:rPr>
              <a:t>Plan</a:t>
            </a:r>
          </a:p>
        </p:txBody>
      </p:sp>
      <p:pic>
        <p:nvPicPr>
          <p:cNvPr id="5" name="Content Placeholder 4" descr="Map on COVID-19 HL7 Data Implementation in progress. Included to share historical progress over the past year to date. Kansas, first state in production for COVID-19 message mapping guide (MMG). Utah was onboarding for COVID-19 MMG. There were 28 states in production for GenV2 COVID-19. ">
            <a:extLst>
              <a:ext uri="{FF2B5EF4-FFF2-40B4-BE49-F238E27FC236}">
                <a16:creationId xmlns:a16="http://schemas.microsoft.com/office/drawing/2014/main" id="{96657F2A-A347-49D5-9E6F-282D390ACA2F}"/>
              </a:ext>
            </a:extLst>
          </p:cNvPr>
          <p:cNvPicPr>
            <a:picLocks noGrp="1" noChangeAspect="1"/>
          </p:cNvPicPr>
          <p:nvPr>
            <p:ph sz="quarter" idx="10"/>
          </p:nvPr>
        </p:nvPicPr>
        <p:blipFill>
          <a:blip r:embed="rId2"/>
          <a:stretch>
            <a:fillRect/>
          </a:stretch>
        </p:blipFill>
        <p:spPr>
          <a:xfrm>
            <a:off x="838200" y="140578"/>
            <a:ext cx="9726053" cy="6462832"/>
          </a:xfrm>
          <a:prstGeom prst="rect">
            <a:avLst/>
          </a:prstGeom>
        </p:spPr>
      </p:pic>
      <p:pic>
        <p:nvPicPr>
          <p:cNvPr id="6" name="Picture 2">
            <a:extLst>
              <a:ext uri="{FF2B5EF4-FFF2-40B4-BE49-F238E27FC236}">
                <a16:creationId xmlns:a16="http://schemas.microsoft.com/office/drawing/2014/main" id="{E1DDABDC-2494-4113-B093-4D7449465F3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65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07B9A3-5F5D-4534-AAD4-F34590B24BB2}"/>
              </a:ext>
            </a:extLst>
          </p:cNvPr>
          <p:cNvSpPr txBox="1">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buClrTx/>
              <a:buFontTx/>
              <a:defRPr/>
            </a:pPr>
            <a:fld id="{B1808B90-C856-4DD9-AE7E-B04D6EB9DAE8}" type="slidenum">
              <a:rPr lang="en-US" smtClean="0">
                <a:sym typeface="Arial"/>
              </a:rPr>
              <a:pPr>
                <a:lnSpc>
                  <a:spcPct val="100000"/>
                </a:lnSpc>
                <a:spcBef>
                  <a:spcPts val="0"/>
                </a:spcBef>
                <a:buClrTx/>
                <a:buFontTx/>
                <a:defRPr/>
              </a:pPr>
              <a:t>11</a:t>
            </a:fld>
            <a:endParaRPr lang="en-US" dirty="0">
              <a:sym typeface="Arial"/>
            </a:endParaRPr>
          </a:p>
        </p:txBody>
      </p:sp>
      <p:sp>
        <p:nvSpPr>
          <p:cNvPr id="4" name="Title 3">
            <a:extLst>
              <a:ext uri="{FF2B5EF4-FFF2-40B4-BE49-F238E27FC236}">
                <a16:creationId xmlns:a16="http://schemas.microsoft.com/office/drawing/2014/main" id="{85A75507-782A-4FDD-8841-225AC392DC0E}"/>
              </a:ext>
            </a:extLst>
          </p:cNvPr>
          <p:cNvSpPr>
            <a:spLocks noGrp="1"/>
          </p:cNvSpPr>
          <p:nvPr>
            <p:ph type="title" idx="4294967295"/>
          </p:nvPr>
        </p:nvSpPr>
        <p:spPr/>
        <p:txBody>
          <a:bodyPr/>
          <a:lstStyle/>
          <a:p>
            <a:r>
              <a:rPr lang="en-US" dirty="0">
                <a:solidFill>
                  <a:schemeClr val="bg1"/>
                </a:solidFill>
              </a:rPr>
              <a:t>Plan</a:t>
            </a:r>
          </a:p>
        </p:txBody>
      </p:sp>
      <p:pic>
        <p:nvPicPr>
          <p:cNvPr id="6" name="Picture 2">
            <a:extLst>
              <a:ext uri="{FF2B5EF4-FFF2-40B4-BE49-F238E27FC236}">
                <a16:creationId xmlns:a16="http://schemas.microsoft.com/office/drawing/2014/main" id="{E1DDABDC-2494-4113-B093-4D7449465F3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ap including high level updates on COVID-19 HL7 Data Implementation In-Progress Status. &#10;&#10;Onboarding is moving along for COVID with Kentucky (in bright green) in production for full MMG, New Jersey and Florida (in medium green) in production for COVID Lite, and Texas (in light green) in production for GenV2 COVID. There are 3 jurisdictions, including Georgia, Illinois, and Massachusetts onboarding for COVID Lite ( in medium blue). Currently, there are 6 jurisdictions, including Alaska, Indiana, Oregon, Michigan, Mississippi, and Nebraska onboarding for COVID-19 MMG (in dark blue). Anticipate other states to be going into production soon. &#10;&#10;Not shown on the map are jurisdictions that have made progress with other guides. We now have Minnesota onboarding for Arboviral v1.3, Florida onboarding for Babesiosis and Trichinellosis MMGs, and New York State onboarding for FDD.&#10;&#10;Also not shown on the map are states participating in cohorts that have recently kicked off. &#10;We have TB Cohort with 5 jurisdictions (MA, MN, TX, WA, WI) + NBS Team Kicked off 11/30 and CO Pilot Cohort with 3 jurisdictions (CT, FL, WI) + NBS Team Kicked off 12/7&#10;">
            <a:extLst>
              <a:ext uri="{FF2B5EF4-FFF2-40B4-BE49-F238E27FC236}">
                <a16:creationId xmlns:a16="http://schemas.microsoft.com/office/drawing/2014/main" id="{C658894A-3F02-420E-8F16-4EDC078F3FBB}"/>
              </a:ext>
            </a:extLst>
          </p:cNvPr>
          <p:cNvPicPr>
            <a:picLocks noChangeAspect="1"/>
          </p:cNvPicPr>
          <p:nvPr/>
        </p:nvPicPr>
        <p:blipFill>
          <a:blip r:embed="rId4"/>
          <a:stretch>
            <a:fillRect/>
          </a:stretch>
        </p:blipFill>
        <p:spPr>
          <a:xfrm>
            <a:off x="829476" y="136525"/>
            <a:ext cx="9734777" cy="6532632"/>
          </a:xfrm>
          <a:prstGeom prst="rect">
            <a:avLst/>
          </a:prstGeom>
        </p:spPr>
      </p:pic>
    </p:spTree>
    <p:extLst>
      <p:ext uri="{BB962C8B-B14F-4D97-AF65-F5344CB8AC3E}">
        <p14:creationId xmlns:p14="http://schemas.microsoft.com/office/powerpoint/2010/main" val="125009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07B9A3-5F5D-4534-AAD4-F34590B24BB2}"/>
              </a:ext>
            </a:extLst>
          </p:cNvPr>
          <p:cNvSpPr txBox="1">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buClrTx/>
              <a:buFontTx/>
              <a:defRPr/>
            </a:pPr>
            <a:fld id="{B1808B90-C856-4DD9-AE7E-B04D6EB9DAE8}" type="slidenum">
              <a:rPr lang="en-US" smtClean="0">
                <a:sym typeface="Arial"/>
              </a:rPr>
              <a:pPr>
                <a:lnSpc>
                  <a:spcPct val="100000"/>
                </a:lnSpc>
                <a:spcBef>
                  <a:spcPts val="0"/>
                </a:spcBef>
                <a:buClrTx/>
                <a:buFontTx/>
                <a:defRPr/>
              </a:pPr>
              <a:t>12</a:t>
            </a:fld>
            <a:endParaRPr lang="en-US" dirty="0">
              <a:sym typeface="Arial"/>
            </a:endParaRPr>
          </a:p>
        </p:txBody>
      </p:sp>
      <p:sp>
        <p:nvSpPr>
          <p:cNvPr id="4" name="Title 3">
            <a:extLst>
              <a:ext uri="{FF2B5EF4-FFF2-40B4-BE49-F238E27FC236}">
                <a16:creationId xmlns:a16="http://schemas.microsoft.com/office/drawing/2014/main" id="{85A75507-782A-4FDD-8841-225AC392DC0E}"/>
              </a:ext>
            </a:extLst>
          </p:cNvPr>
          <p:cNvSpPr>
            <a:spLocks noGrp="1"/>
          </p:cNvSpPr>
          <p:nvPr>
            <p:ph type="title" idx="4294967295"/>
          </p:nvPr>
        </p:nvSpPr>
        <p:spPr/>
        <p:txBody>
          <a:bodyPr/>
          <a:lstStyle/>
          <a:p>
            <a:r>
              <a:rPr lang="en-US" dirty="0">
                <a:solidFill>
                  <a:schemeClr val="bg1"/>
                </a:solidFill>
              </a:rPr>
              <a:t>Plan</a:t>
            </a:r>
          </a:p>
        </p:txBody>
      </p:sp>
      <p:pic>
        <p:nvPicPr>
          <p:cNvPr id="7" name="Picture 6" descr="Map showing jurisdictions total message mapping guides (MMGs) in production as of January 15, 2021. Consists of range of 0 to 9 guides. Highest level of production was 5 guides at the time. &#10;&#10;Description automatically generated">
            <a:extLst>
              <a:ext uri="{FF2B5EF4-FFF2-40B4-BE49-F238E27FC236}">
                <a16:creationId xmlns:a16="http://schemas.microsoft.com/office/drawing/2014/main" id="{41544117-AAAE-4EF5-A8F0-A5AAFF345EA7}"/>
              </a:ext>
            </a:extLst>
          </p:cNvPr>
          <p:cNvPicPr>
            <a:picLocks noChangeAspect="1"/>
          </p:cNvPicPr>
          <p:nvPr/>
        </p:nvPicPr>
        <p:blipFill>
          <a:blip r:embed="rId3"/>
          <a:stretch>
            <a:fillRect/>
          </a:stretch>
        </p:blipFill>
        <p:spPr>
          <a:xfrm>
            <a:off x="740564" y="92799"/>
            <a:ext cx="9523320" cy="6628676"/>
          </a:xfrm>
          <a:prstGeom prst="rect">
            <a:avLst/>
          </a:prstGeom>
        </p:spPr>
      </p:pic>
    </p:spTree>
    <p:extLst>
      <p:ext uri="{BB962C8B-B14F-4D97-AF65-F5344CB8AC3E}">
        <p14:creationId xmlns:p14="http://schemas.microsoft.com/office/powerpoint/2010/main" val="3887594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07B9A3-5F5D-4534-AAD4-F34590B24BB2}"/>
              </a:ext>
            </a:extLst>
          </p:cNvPr>
          <p:cNvSpPr txBox="1">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buClrTx/>
              <a:buFontTx/>
              <a:defRPr/>
            </a:pPr>
            <a:fld id="{B1808B90-C856-4DD9-AE7E-B04D6EB9DAE8}" type="slidenum">
              <a:rPr lang="en-US" smtClean="0">
                <a:sym typeface="Arial"/>
              </a:rPr>
              <a:pPr>
                <a:lnSpc>
                  <a:spcPct val="100000"/>
                </a:lnSpc>
                <a:spcBef>
                  <a:spcPts val="0"/>
                </a:spcBef>
                <a:buClrTx/>
                <a:buFontTx/>
                <a:defRPr/>
              </a:pPr>
              <a:t>13</a:t>
            </a:fld>
            <a:endParaRPr lang="en-US" dirty="0">
              <a:sym typeface="Arial"/>
            </a:endParaRPr>
          </a:p>
        </p:txBody>
      </p:sp>
      <p:sp>
        <p:nvSpPr>
          <p:cNvPr id="4" name="Title 3">
            <a:extLst>
              <a:ext uri="{FF2B5EF4-FFF2-40B4-BE49-F238E27FC236}">
                <a16:creationId xmlns:a16="http://schemas.microsoft.com/office/drawing/2014/main" id="{85A75507-782A-4FDD-8841-225AC392DC0E}"/>
              </a:ext>
            </a:extLst>
          </p:cNvPr>
          <p:cNvSpPr>
            <a:spLocks noGrp="1"/>
          </p:cNvSpPr>
          <p:nvPr>
            <p:ph type="title" idx="4294967295"/>
          </p:nvPr>
        </p:nvSpPr>
        <p:spPr/>
        <p:txBody>
          <a:bodyPr/>
          <a:lstStyle/>
          <a:p>
            <a:r>
              <a:rPr lang="en-US" dirty="0">
                <a:solidFill>
                  <a:schemeClr val="bg1"/>
                </a:solidFill>
              </a:rPr>
              <a:t>Plan</a:t>
            </a:r>
          </a:p>
        </p:txBody>
      </p:sp>
      <p:pic>
        <p:nvPicPr>
          <p:cNvPr id="5" name="Picture 4" descr="Map showing jurisdictions total message mapping guides (MMGs) in production as of January 18, 2022. Map color legend ranging from 0 to 9 guides. ">
            <a:extLst>
              <a:ext uri="{FF2B5EF4-FFF2-40B4-BE49-F238E27FC236}">
                <a16:creationId xmlns:a16="http://schemas.microsoft.com/office/drawing/2014/main" id="{563E796F-BAD4-4852-B8F4-3A1BBFAC9CFF}"/>
              </a:ext>
            </a:extLst>
          </p:cNvPr>
          <p:cNvPicPr>
            <a:picLocks noChangeAspect="1"/>
          </p:cNvPicPr>
          <p:nvPr/>
        </p:nvPicPr>
        <p:blipFill>
          <a:blip r:embed="rId3"/>
          <a:stretch>
            <a:fillRect/>
          </a:stretch>
        </p:blipFill>
        <p:spPr>
          <a:xfrm>
            <a:off x="950946" y="0"/>
            <a:ext cx="9804963" cy="6626431"/>
          </a:xfrm>
          <a:prstGeom prst="rect">
            <a:avLst/>
          </a:prstGeom>
        </p:spPr>
      </p:pic>
    </p:spTree>
    <p:extLst>
      <p:ext uri="{BB962C8B-B14F-4D97-AF65-F5344CB8AC3E}">
        <p14:creationId xmlns:p14="http://schemas.microsoft.com/office/powerpoint/2010/main" val="32156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0777537" cy="5568950"/>
          </a:xfrm>
        </p:spPr>
        <p:txBody>
          <a:bodyPr vert="horz" lIns="91440" tIns="45720" rIns="91440" bIns="45720" rtlCol="0" anchor="t">
            <a:normAutofit/>
          </a:bodyPr>
          <a:lstStyle/>
          <a:p>
            <a:r>
              <a:rPr lang="en-US" dirty="0"/>
              <a:t>Kudos to Jurisdictions Onboarding in 2021!</a:t>
            </a:r>
          </a:p>
          <a:p>
            <a:pPr marL="0" lvl="1" indent="0">
              <a:buNone/>
            </a:pPr>
            <a:endParaRPr lang="en-US" dirty="0">
              <a:cs typeface="Calibri"/>
            </a:endParaRPr>
          </a:p>
          <a:p>
            <a:pPr marL="333375" lvl="2" indent="0">
              <a:buNone/>
            </a:pPr>
            <a:endParaRPr lang="en-US" dirty="0">
              <a:cs typeface="Calibri"/>
            </a:endParaRPr>
          </a:p>
          <a:p>
            <a:pPr marL="290195" lvl="1" indent="-290195"/>
            <a:endParaRPr kumimoji="0" lang="en-US" i="0" strike="noStrike" kern="1200" cap="none" spc="0" normalizeH="0" baseline="0" noProof="0" dirty="0">
              <a:ln>
                <a:noFill/>
              </a:ln>
              <a:solidFill>
                <a:srgbClr val="3F395F"/>
              </a:solidFill>
              <a:uLnTx/>
              <a:uFillTx/>
              <a:latin typeface="Calibri" panose="020F0502020204030204" pitchFamily="34" charset="0"/>
              <a:ea typeface="Calibri" panose="020F0502020204030204" pitchFamily="34" charset="0"/>
              <a:cs typeface="Calibri"/>
            </a:endParaRPr>
          </a:p>
        </p:txBody>
      </p:sp>
      <p:sp>
        <p:nvSpPr>
          <p:cNvPr id="6" name="Slide Number Placeholder 2">
            <a:extLst>
              <a:ext uri="{FF2B5EF4-FFF2-40B4-BE49-F238E27FC236}">
                <a16:creationId xmlns:a16="http://schemas.microsoft.com/office/drawing/2014/main" id="{7B703EA1-34B0-42C6-8BF2-1643CBE132F8}"/>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graphicFrame>
        <p:nvGraphicFramePr>
          <p:cNvPr id="7" name="Table 6">
            <a:extLst>
              <a:ext uri="{FF2B5EF4-FFF2-40B4-BE49-F238E27FC236}">
                <a16:creationId xmlns:a16="http://schemas.microsoft.com/office/drawing/2014/main" id="{E19E140A-933C-445E-9AAA-101B060E9298}"/>
              </a:ext>
            </a:extLst>
          </p:cNvPr>
          <p:cNvGraphicFramePr>
            <a:graphicFrameLocks noGrp="1"/>
          </p:cNvGraphicFramePr>
          <p:nvPr>
            <p:extLst>
              <p:ext uri="{D42A27DB-BD31-4B8C-83A1-F6EECF244321}">
                <p14:modId xmlns:p14="http://schemas.microsoft.com/office/powerpoint/2010/main" val="1482200516"/>
              </p:ext>
            </p:extLst>
          </p:nvPr>
        </p:nvGraphicFramePr>
        <p:xfrm>
          <a:off x="1372456" y="1671512"/>
          <a:ext cx="9353764" cy="4399088"/>
        </p:xfrm>
        <a:graphic>
          <a:graphicData uri="http://schemas.openxmlformats.org/drawingml/2006/table">
            <a:tbl>
              <a:tblPr firstRow="1" bandRow="1">
                <a:tableStyleId>{69012ECD-51FC-41F1-AA8D-1B2483CD663E}</a:tableStyleId>
              </a:tblPr>
              <a:tblGrid>
                <a:gridCol w="4927337">
                  <a:extLst>
                    <a:ext uri="{9D8B030D-6E8A-4147-A177-3AD203B41FA5}">
                      <a16:colId xmlns:a16="http://schemas.microsoft.com/office/drawing/2014/main" val="3110051313"/>
                    </a:ext>
                  </a:extLst>
                </a:gridCol>
                <a:gridCol w="4426427">
                  <a:extLst>
                    <a:ext uri="{9D8B030D-6E8A-4147-A177-3AD203B41FA5}">
                      <a16:colId xmlns:a16="http://schemas.microsoft.com/office/drawing/2014/main" val="1965005959"/>
                    </a:ext>
                  </a:extLst>
                </a:gridCol>
              </a:tblGrid>
              <a:tr h="549886">
                <a:tc>
                  <a:txBody>
                    <a:bodyPr/>
                    <a:lstStyle/>
                    <a:p>
                      <a:pPr marL="0" indent="0" algn="ctr">
                        <a:buNone/>
                      </a:pPr>
                      <a:r>
                        <a:rPr lang="en-US" sz="2000" dirty="0"/>
                        <a:t>Message Mapping Guide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None/>
                      </a:pPr>
                      <a:r>
                        <a:rPr lang="en-US" sz="2000" dirty="0"/>
                        <a:t>Jurisdictions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5164160"/>
                  </a:ext>
                </a:extLst>
              </a:tr>
              <a:tr h="549886">
                <a:tc>
                  <a:txBody>
                    <a:bodyPr/>
                    <a:lstStyle/>
                    <a:p>
                      <a:r>
                        <a:rPr lang="en-US" dirty="0">
                          <a:solidFill>
                            <a:srgbClr val="000000"/>
                          </a:solidFill>
                        </a:rPr>
                        <a:t>Arboviral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Alaska, Kansas, Massachusetts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8170259"/>
                  </a:ext>
                </a:extLst>
              </a:tr>
              <a:tr h="549886">
                <a:tc>
                  <a:txBody>
                    <a:bodyPr/>
                    <a:lstStyle/>
                    <a:p>
                      <a:r>
                        <a:rPr lang="en-US" dirty="0">
                          <a:solidFill>
                            <a:srgbClr val="000000"/>
                          </a:solidFill>
                        </a:rPr>
                        <a:t>Babesiosis and Trichinellosis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Idaho, Wisconsin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7393833"/>
                  </a:ext>
                </a:extLst>
              </a:tr>
              <a:tr h="549886">
                <a:tc>
                  <a:txBody>
                    <a:bodyPr/>
                    <a:lstStyle/>
                    <a:p>
                      <a:r>
                        <a:rPr lang="en-US" dirty="0">
                          <a:solidFill>
                            <a:srgbClr val="000000"/>
                          </a:solidFill>
                        </a:rPr>
                        <a:t>Foodborne and Diarrheal Diseases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Oregon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6096570"/>
                  </a:ext>
                </a:extLst>
              </a:tr>
              <a:tr h="549886">
                <a:tc>
                  <a:txBody>
                    <a:bodyPr/>
                    <a:lstStyle/>
                    <a:p>
                      <a:r>
                        <a:rPr lang="en-US" dirty="0">
                          <a:solidFill>
                            <a:srgbClr val="000000"/>
                          </a:solidFill>
                        </a:rPr>
                        <a:t>Generic v2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Guam, CNMI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5799128"/>
                  </a:ext>
                </a:extLst>
              </a:tr>
              <a:tr h="549886">
                <a:tc>
                  <a:txBody>
                    <a:bodyPr/>
                    <a:lstStyle/>
                    <a:p>
                      <a:r>
                        <a:rPr lang="en-US" dirty="0">
                          <a:solidFill>
                            <a:srgbClr val="000000"/>
                          </a:solidFill>
                        </a:rPr>
                        <a:t>Hepatitis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New Jersey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557431"/>
                  </a:ext>
                </a:extLst>
              </a:tr>
              <a:tr h="549886">
                <a:tc>
                  <a:txBody>
                    <a:bodyPr/>
                    <a:lstStyle/>
                    <a:p>
                      <a:r>
                        <a:rPr lang="en-US" dirty="0">
                          <a:solidFill>
                            <a:srgbClr val="000000"/>
                          </a:solidFill>
                        </a:rPr>
                        <a:t>STD and Congenital Syphilis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Alabama, Kentucky, Wisconsin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5493412"/>
                  </a:ext>
                </a:extLst>
              </a:tr>
              <a:tr h="549886">
                <a:tc>
                  <a:txBody>
                    <a:bodyPr/>
                    <a:lstStyle/>
                    <a:p>
                      <a:r>
                        <a:rPr lang="en-US" dirty="0">
                          <a:solidFill>
                            <a:srgbClr val="000000"/>
                          </a:solidFill>
                        </a:rPr>
                        <a:t>Tuberculosis and Latent Tuberculosis Infection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00000"/>
                          </a:solidFill>
                        </a:rPr>
                        <a:t>Oregon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0528478"/>
                  </a:ext>
                </a:extLst>
              </a:tr>
            </a:tbl>
          </a:graphicData>
        </a:graphic>
      </p:graphicFrame>
    </p:spTree>
    <p:extLst>
      <p:ext uri="{BB962C8B-B14F-4D97-AF65-F5344CB8AC3E}">
        <p14:creationId xmlns:p14="http://schemas.microsoft.com/office/powerpoint/2010/main" val="116582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2287263"/>
            <a:ext cx="10839490" cy="1141737"/>
          </a:xfrm>
        </p:spPr>
        <p:txBody>
          <a:bodyPr>
            <a:normAutofit/>
          </a:bodyPr>
          <a:lstStyle/>
          <a:p>
            <a:r>
              <a:rPr lang="en-US" sz="3600" dirty="0">
                <a:solidFill>
                  <a:srgbClr val="00606B"/>
                </a:solidFill>
              </a:rPr>
              <a:t>What States Need to Know for 2022! </a:t>
            </a:r>
            <a:br>
              <a:rPr lang="en-US" sz="3600" dirty="0">
                <a:solidFill>
                  <a:srgbClr val="00606B"/>
                </a:solidFill>
              </a:rPr>
            </a:br>
            <a:endParaRPr lang="en-US" sz="3600" dirty="0">
              <a:solidFill>
                <a:srgbClr val="00606B"/>
              </a:solidFill>
            </a:endParaRP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Center for Surveillance, Epidemiology, and Laboratory Services</a:t>
            </a:r>
          </a:p>
        </p:txBody>
      </p:sp>
      <p:sp>
        <p:nvSpPr>
          <p:cNvPr id="10" name="TextBox 9">
            <a:extLst>
              <a:ext uri="{FF2B5EF4-FFF2-40B4-BE49-F238E27FC236}">
                <a16:creationId xmlns:a16="http://schemas.microsoft.com/office/drawing/2014/main" id="{F2F32358-1158-422F-84A8-9EC1FCAF127E}"/>
              </a:ext>
            </a:extLst>
          </p:cNvPr>
          <p:cNvSpPr txBox="1"/>
          <p:nvPr/>
        </p:nvSpPr>
        <p:spPr>
          <a:xfrm>
            <a:off x="567367" y="4205027"/>
            <a:ext cx="8202560" cy="1089529"/>
          </a:xfrm>
          <a:prstGeom prst="rect">
            <a:avLst/>
          </a:prstGeom>
          <a:noFill/>
        </p:spPr>
        <p:txBody>
          <a:bodyPr wrap="square">
            <a:spAutoFit/>
          </a:bodyPr>
          <a:lstStyle/>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lang="en-US" sz="2400" b="1" kern="1200" dirty="0">
                <a:solidFill>
                  <a:srgbClr val="7BA255"/>
                </a:solidFill>
                <a:latin typeface="Calibri"/>
                <a:ea typeface="+mn-ea"/>
                <a:cs typeface="Calibri"/>
              </a:rPr>
              <a:t>Michele Hoover, MS</a:t>
            </a:r>
            <a:endParaRPr kumimoji="0" lang="en-US" sz="2400" b="1" i="0" u="none" strike="noStrike" kern="1200" cap="none" spc="0" normalizeH="0" baseline="0" noProof="0" dirty="0">
              <a:ln>
                <a:noFill/>
              </a:ln>
              <a:solidFill>
                <a:srgbClr val="81BC00"/>
              </a:solidFill>
              <a:effectLst/>
              <a:uLnTx/>
              <a:uFillTx/>
              <a:latin typeface="Calibri" pitchFamily="34" charset="0"/>
              <a:ea typeface="+mn-ea"/>
              <a:cs typeface="+mn-cs"/>
            </a:endParaRPr>
          </a:p>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Data Standardization and Assistance Team</a:t>
            </a:r>
          </a:p>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Center for Surveillance, Epidemiology, and Laboratory Services </a:t>
            </a:r>
          </a:p>
        </p:txBody>
      </p:sp>
    </p:spTree>
    <p:extLst>
      <p:ext uri="{BB962C8B-B14F-4D97-AF65-F5344CB8AC3E}">
        <p14:creationId xmlns:p14="http://schemas.microsoft.com/office/powerpoint/2010/main" val="1526546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0777537" cy="5568950"/>
          </a:xfrm>
        </p:spPr>
        <p:txBody>
          <a:bodyPr vert="horz" lIns="91440" tIns="45720" rIns="91440" bIns="45720" rtlCol="0" anchor="t">
            <a:normAutofit lnSpcReduction="10000"/>
          </a:bodyPr>
          <a:lstStyle/>
          <a:p>
            <a:r>
              <a:rPr lang="en-US" dirty="0"/>
              <a:t>At a Glance: Message Mapping Guides Status</a:t>
            </a:r>
          </a:p>
          <a:p>
            <a:pPr marL="290195" lvl="1" indent="-290195"/>
            <a:r>
              <a:rPr lang="en-US" b="1" dirty="0">
                <a:cs typeface="Calibri"/>
              </a:rPr>
              <a:t>Open for General Onboarding</a:t>
            </a:r>
            <a:r>
              <a:rPr lang="en-US" dirty="0">
                <a:cs typeface="Calibri"/>
              </a:rPr>
              <a:t> </a:t>
            </a:r>
          </a:p>
          <a:p>
            <a:pPr marL="623570" lvl="2" indent="-290195"/>
            <a:r>
              <a:rPr lang="en-US" dirty="0">
                <a:solidFill>
                  <a:srgbClr val="000000"/>
                </a:solidFill>
                <a:cs typeface="Calibri"/>
              </a:rPr>
              <a:t>COVID-19 </a:t>
            </a:r>
          </a:p>
          <a:p>
            <a:pPr marL="623570" lvl="2" indent="-290195"/>
            <a:r>
              <a:rPr lang="en-US" dirty="0">
                <a:solidFill>
                  <a:srgbClr val="000000"/>
                </a:solidFill>
                <a:cs typeface="Calibri"/>
              </a:rPr>
              <a:t>Arboviral </a:t>
            </a:r>
          </a:p>
          <a:p>
            <a:pPr marL="623570" lvl="2" indent="-290195"/>
            <a:r>
              <a:rPr lang="en-US" dirty="0">
                <a:solidFill>
                  <a:srgbClr val="000000"/>
                </a:solidFill>
                <a:cs typeface="Calibri"/>
              </a:rPr>
              <a:t>Babesiosis </a:t>
            </a:r>
          </a:p>
          <a:p>
            <a:pPr marL="623570" lvl="2" indent="-290195"/>
            <a:r>
              <a:rPr lang="en-US" dirty="0">
                <a:solidFill>
                  <a:srgbClr val="000000"/>
                </a:solidFill>
                <a:cs typeface="Calibri"/>
              </a:rPr>
              <a:t>Malaria</a:t>
            </a:r>
          </a:p>
          <a:p>
            <a:pPr marL="623570" lvl="2" indent="-290195"/>
            <a:r>
              <a:rPr lang="en-US" dirty="0">
                <a:solidFill>
                  <a:srgbClr val="000000"/>
                </a:solidFill>
                <a:cs typeface="Calibri"/>
              </a:rPr>
              <a:t>Trichinellosis</a:t>
            </a:r>
          </a:p>
          <a:p>
            <a:pPr marL="623570" lvl="2" indent="-290195"/>
            <a:r>
              <a:rPr lang="en-US" dirty="0">
                <a:solidFill>
                  <a:srgbClr val="000000"/>
                </a:solidFill>
                <a:cs typeface="Calibri"/>
              </a:rPr>
              <a:t>Lyme and Tickborne Rickettsial Diseases (TBRD) </a:t>
            </a:r>
          </a:p>
          <a:p>
            <a:pPr marL="623570" lvl="2" indent="-290195"/>
            <a:r>
              <a:rPr lang="en-US" dirty="0">
                <a:solidFill>
                  <a:srgbClr val="000000"/>
                </a:solidFill>
                <a:cs typeface="Calibri"/>
              </a:rPr>
              <a:t>STD and Congenital Syphilis (CS) </a:t>
            </a:r>
          </a:p>
          <a:p>
            <a:pPr marL="623570" lvl="2" indent="-290195"/>
            <a:r>
              <a:rPr lang="en-US" dirty="0">
                <a:solidFill>
                  <a:srgbClr val="000000"/>
                </a:solidFill>
                <a:cs typeface="Calibri"/>
              </a:rPr>
              <a:t>Tuberculosis and Latent Tuberculosis Infection (LTBI) </a:t>
            </a:r>
          </a:p>
          <a:p>
            <a:pPr marL="623570" lvl="2" indent="-290195"/>
            <a:r>
              <a:rPr lang="en-US" dirty="0">
                <a:solidFill>
                  <a:srgbClr val="000000"/>
                </a:solidFill>
                <a:cs typeface="Calibri"/>
              </a:rPr>
              <a:t>Hepatitis* </a:t>
            </a:r>
          </a:p>
          <a:p>
            <a:pPr marL="0" lvl="1" indent="0">
              <a:buNone/>
            </a:pPr>
            <a:endParaRPr lang="en-US" dirty="0">
              <a:cs typeface="Calibri"/>
            </a:endParaRPr>
          </a:p>
          <a:p>
            <a:pPr marL="333375" lvl="2" indent="0">
              <a:buNone/>
            </a:pPr>
            <a:endParaRPr lang="en-US" dirty="0">
              <a:cs typeface="Calibri"/>
            </a:endParaRPr>
          </a:p>
          <a:p>
            <a:pPr marL="290195" lvl="1" indent="-290195"/>
            <a:endParaRPr kumimoji="0" lang="en-US" i="0" strike="noStrike" kern="1200" cap="none" spc="0" normalizeH="0" baseline="0" noProof="0" dirty="0">
              <a:ln>
                <a:noFill/>
              </a:ln>
              <a:solidFill>
                <a:srgbClr val="3F395F"/>
              </a:solidFill>
              <a:uLnTx/>
              <a:uFillTx/>
              <a:latin typeface="Calibri" panose="020F0502020204030204" pitchFamily="34" charset="0"/>
              <a:ea typeface="Calibri" panose="020F0502020204030204" pitchFamily="34" charset="0"/>
              <a:cs typeface="Calibri"/>
            </a:endParaRPr>
          </a:p>
        </p:txBody>
      </p:sp>
      <p:sp>
        <p:nvSpPr>
          <p:cNvPr id="6" name="Slide Number Placeholder 2">
            <a:extLst>
              <a:ext uri="{FF2B5EF4-FFF2-40B4-BE49-F238E27FC236}">
                <a16:creationId xmlns:a16="http://schemas.microsoft.com/office/drawing/2014/main" id="{7B703EA1-34B0-42C6-8BF2-1643CBE132F8}"/>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9" name="Picture 8">
            <a:extLst>
              <a:ext uri="{FF2B5EF4-FFF2-40B4-BE49-F238E27FC236}">
                <a16:creationId xmlns:a16="http://schemas.microsoft.com/office/drawing/2014/main" id="{F01847F5-74D3-4340-AF73-A8B1AF06C7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00688" y="3362099"/>
            <a:ext cx="3927081" cy="2239565"/>
          </a:xfrm>
          <a:prstGeom prst="rect">
            <a:avLst/>
          </a:prstGeom>
        </p:spPr>
      </p:pic>
      <p:pic>
        <p:nvPicPr>
          <p:cNvPr id="16" name="Picture 15">
            <a:extLst>
              <a:ext uri="{FF2B5EF4-FFF2-40B4-BE49-F238E27FC236}">
                <a16:creationId xmlns:a16="http://schemas.microsoft.com/office/drawing/2014/main" id="{6F8C5CF9-9ECC-4774-AA0E-556F954197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646963">
            <a:off x="8259292" y="1770564"/>
            <a:ext cx="2809875" cy="1962150"/>
          </a:xfrm>
          <a:prstGeom prst="rect">
            <a:avLst/>
          </a:prstGeom>
        </p:spPr>
      </p:pic>
      <p:sp>
        <p:nvSpPr>
          <p:cNvPr id="2" name="TextBox 1">
            <a:extLst>
              <a:ext uri="{FF2B5EF4-FFF2-40B4-BE49-F238E27FC236}">
                <a16:creationId xmlns:a16="http://schemas.microsoft.com/office/drawing/2014/main" id="{A83E9124-E7B0-4950-9471-530082CF7351}"/>
              </a:ext>
            </a:extLst>
          </p:cNvPr>
          <p:cNvSpPr txBox="1"/>
          <p:nvPr/>
        </p:nvSpPr>
        <p:spPr>
          <a:xfrm>
            <a:off x="937490" y="6421583"/>
            <a:ext cx="45220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*New Hepatitis v2.0 guide coming in 2022</a:t>
            </a:r>
          </a:p>
        </p:txBody>
      </p:sp>
    </p:spTree>
    <p:extLst>
      <p:ext uri="{BB962C8B-B14F-4D97-AF65-F5344CB8AC3E}">
        <p14:creationId xmlns:p14="http://schemas.microsoft.com/office/powerpoint/2010/main" val="3492737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399"/>
            <a:ext cx="10777537" cy="5741738"/>
          </a:xfrm>
        </p:spPr>
        <p:txBody>
          <a:bodyPr vert="horz" lIns="91440" tIns="45720" rIns="91440" bIns="45720" rtlCol="0" anchor="t">
            <a:normAutofit/>
          </a:bodyPr>
          <a:lstStyle/>
          <a:p>
            <a:r>
              <a:rPr lang="en-US" dirty="0"/>
              <a:t>At a Glance: MMG Status (cont’d)</a:t>
            </a:r>
          </a:p>
          <a:p>
            <a:pPr marL="290195" lvl="1" indent="-290195"/>
            <a:r>
              <a:rPr lang="en-US" b="1" dirty="0">
                <a:cs typeface="Calibri"/>
              </a:rPr>
              <a:t>Coming in 2022</a:t>
            </a:r>
          </a:p>
          <a:p>
            <a:pPr marL="623570" lvl="2" indent="-290195"/>
            <a:r>
              <a:rPr lang="en-US" dirty="0">
                <a:solidFill>
                  <a:srgbClr val="000000"/>
                </a:solidFill>
                <a:ea typeface="+mn-lt"/>
                <a:cs typeface="+mn-lt"/>
              </a:rPr>
              <a:t>Healthcare-Associated Infections, Multidrug Resistant Organism (HAI-MDRO)</a:t>
            </a:r>
            <a:endParaRPr lang="en-US" dirty="0">
              <a:solidFill>
                <a:srgbClr val="000000"/>
              </a:solidFill>
              <a:cs typeface="Calibri"/>
            </a:endParaRPr>
          </a:p>
          <a:p>
            <a:pPr marL="623570" lvl="2" indent="-290195"/>
            <a:r>
              <a:rPr lang="en-US" dirty="0">
                <a:solidFill>
                  <a:srgbClr val="000000"/>
                </a:solidFill>
                <a:cs typeface="Calibri"/>
              </a:rPr>
              <a:t>Foodborne and Diarrheal Diseases (FDD)</a:t>
            </a:r>
          </a:p>
          <a:p>
            <a:pPr marL="623570" lvl="2" indent="-290195"/>
            <a:r>
              <a:rPr lang="en-US" dirty="0">
                <a:solidFill>
                  <a:srgbClr val="000000"/>
                </a:solidFill>
                <a:cs typeface="Calibri"/>
              </a:rPr>
              <a:t>Respiratory and Invasive Bacterial Diseases (RIBD)</a:t>
            </a:r>
          </a:p>
          <a:p>
            <a:pPr marL="623570" lvl="2" indent="-290195"/>
            <a:r>
              <a:rPr lang="en-US" dirty="0">
                <a:solidFill>
                  <a:srgbClr val="000000"/>
                </a:solidFill>
                <a:cs typeface="Calibri"/>
              </a:rPr>
              <a:t>Vaccine Preventable Diseases (VPDs): Mumps, Pertussis, and Varicella </a:t>
            </a:r>
          </a:p>
          <a:p>
            <a:pPr marL="623570" lvl="2" indent="-290195"/>
            <a:r>
              <a:rPr lang="en-US" dirty="0">
                <a:solidFill>
                  <a:srgbClr val="000000"/>
                </a:solidFill>
                <a:cs typeface="Calibri"/>
              </a:rPr>
              <a:t>VPDs: Measles, Rubella, and Congenital Rubella Syndrome</a:t>
            </a:r>
          </a:p>
          <a:p>
            <a:pPr marL="290195" lvl="1" indent="-290195"/>
            <a:r>
              <a:rPr lang="en-US" b="1" dirty="0">
                <a:cs typeface="Calibri"/>
              </a:rPr>
              <a:t>Piloting in 2022</a:t>
            </a:r>
          </a:p>
          <a:p>
            <a:pPr marL="623570" lvl="2" indent="-290195"/>
            <a:r>
              <a:rPr lang="en-US" dirty="0">
                <a:solidFill>
                  <a:srgbClr val="000000"/>
                </a:solidFill>
                <a:cs typeface="Calibri"/>
              </a:rPr>
              <a:t>Carbon Monoxide Poisoning (CO)</a:t>
            </a:r>
          </a:p>
          <a:p>
            <a:pPr marL="623570" lvl="2" indent="-290195"/>
            <a:r>
              <a:rPr lang="en-US" dirty="0">
                <a:solidFill>
                  <a:srgbClr val="000000"/>
                </a:solidFill>
                <a:cs typeface="Calibri"/>
              </a:rPr>
              <a:t>Bacterial Special Pathogens: Brucellosis, Hansen’s disease, and Leptospirosis</a:t>
            </a:r>
          </a:p>
          <a:p>
            <a:pPr marL="623570" lvl="2" indent="-290195"/>
            <a:r>
              <a:rPr lang="en-US" dirty="0">
                <a:solidFill>
                  <a:srgbClr val="000000"/>
                </a:solidFill>
                <a:cs typeface="Calibri"/>
              </a:rPr>
              <a:t>Hepatitis v2.0</a:t>
            </a:r>
          </a:p>
          <a:p>
            <a:pPr marL="290195" lvl="1" indent="-290195"/>
            <a:endParaRPr kumimoji="0" lang="en-US" i="0" strike="noStrike" kern="1200" cap="none" spc="0" normalizeH="0" baseline="0" noProof="0" dirty="0">
              <a:ln>
                <a:noFill/>
              </a:ln>
              <a:solidFill>
                <a:srgbClr val="3F395F"/>
              </a:solidFill>
              <a:uLnTx/>
              <a:uFillTx/>
              <a:latin typeface="Calibri" panose="020F0502020204030204" pitchFamily="34" charset="0"/>
              <a:ea typeface="Calibri" panose="020F0502020204030204" pitchFamily="34" charset="0"/>
              <a:cs typeface="Calibri"/>
            </a:endParaRPr>
          </a:p>
        </p:txBody>
      </p:sp>
      <p:sp>
        <p:nvSpPr>
          <p:cNvPr id="6" name="Slide Number Placeholder 2">
            <a:extLst>
              <a:ext uri="{FF2B5EF4-FFF2-40B4-BE49-F238E27FC236}">
                <a16:creationId xmlns:a16="http://schemas.microsoft.com/office/drawing/2014/main" id="{7B703EA1-34B0-42C6-8BF2-1643CBE132F8}"/>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7" name="Picture 6">
            <a:extLst>
              <a:ext uri="{FF2B5EF4-FFF2-40B4-BE49-F238E27FC236}">
                <a16:creationId xmlns:a16="http://schemas.microsoft.com/office/drawing/2014/main" id="{10B534B5-A052-4AB6-AED6-C5890BD64AB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349124">
            <a:off x="10087061" y="287989"/>
            <a:ext cx="1847069" cy="1715687"/>
          </a:xfrm>
          <a:prstGeom prst="rect">
            <a:avLst/>
          </a:prstGeom>
        </p:spPr>
      </p:pic>
    </p:spTree>
    <p:extLst>
      <p:ext uri="{BB962C8B-B14F-4D97-AF65-F5344CB8AC3E}">
        <p14:creationId xmlns:p14="http://schemas.microsoft.com/office/powerpoint/2010/main" val="3869045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2287263"/>
            <a:ext cx="10839490" cy="1141737"/>
          </a:xfrm>
        </p:spPr>
        <p:txBody>
          <a:bodyPr>
            <a:normAutofit/>
          </a:bodyPr>
          <a:lstStyle/>
          <a:p>
            <a:r>
              <a:rPr lang="en-US" sz="3600" dirty="0">
                <a:solidFill>
                  <a:srgbClr val="00606B"/>
                </a:solidFill>
              </a:rPr>
              <a:t>Highlights: 2022 Letter to State Epidemiologists</a:t>
            </a:r>
            <a:br>
              <a:rPr lang="en-US" sz="3600" dirty="0">
                <a:solidFill>
                  <a:srgbClr val="00606B"/>
                </a:solidFill>
              </a:rPr>
            </a:br>
            <a:endParaRPr lang="en-US" sz="3600" dirty="0">
              <a:solidFill>
                <a:srgbClr val="00606B"/>
              </a:solidFill>
            </a:endParaRP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Center for Surveillance, Epidemiology, and Laboratory Services</a:t>
            </a:r>
          </a:p>
        </p:txBody>
      </p:sp>
      <p:sp>
        <p:nvSpPr>
          <p:cNvPr id="5" name="Subtitle 4">
            <a:extLst>
              <a:ext uri="{FF2B5EF4-FFF2-40B4-BE49-F238E27FC236}">
                <a16:creationId xmlns:a16="http://schemas.microsoft.com/office/drawing/2014/main" id="{9FBF9DDC-9204-489B-8AC7-4C109D69D7E2}"/>
              </a:ext>
            </a:extLst>
          </p:cNvPr>
          <p:cNvSpPr>
            <a:spLocks noGrp="1"/>
          </p:cNvSpPr>
          <p:nvPr>
            <p:ph type="subTitle" idx="1"/>
          </p:nvPr>
        </p:nvSpPr>
        <p:spPr>
          <a:xfrm>
            <a:off x="689218" y="4085888"/>
            <a:ext cx="8430707" cy="2176002"/>
          </a:xfrm>
        </p:spPr>
        <p:txBody>
          <a:bodyPr vert="horz" lIns="91440" tIns="45720" rIns="91440" bIns="45720" rtlCol="0" anchor="t">
            <a:noAutofit/>
          </a:bodyPr>
          <a:lstStyle/>
          <a:p>
            <a:pPr>
              <a:lnSpc>
                <a:spcPct val="70000"/>
              </a:lnSpc>
            </a:pPr>
            <a:r>
              <a:rPr lang="en-US" sz="2400" dirty="0">
                <a:solidFill>
                  <a:srgbClr val="7BA255"/>
                </a:solidFill>
                <a:latin typeface="Calibri"/>
                <a:cs typeface="Calibri"/>
              </a:rPr>
              <a:t>Ruth Jajosky, DMD, MPH </a:t>
            </a:r>
            <a:endParaRPr lang="en-US" sz="2400" dirty="0">
              <a:solidFill>
                <a:srgbClr val="7BA255"/>
              </a:solidFill>
              <a:cs typeface="Calibri" pitchFamily="34" charset="0"/>
            </a:endParaRPr>
          </a:p>
          <a:p>
            <a:pPr>
              <a:lnSpc>
                <a:spcPct val="70000"/>
              </a:lnSpc>
            </a:pPr>
            <a:r>
              <a:rPr lang="en-US" sz="2400" b="0" dirty="0">
                <a:solidFill>
                  <a:schemeClr val="tx1"/>
                </a:solidFill>
                <a:latin typeface="Calibri"/>
                <a:cs typeface="Calibri"/>
              </a:rPr>
              <a:t>Lead, Case-Based Surveillance Operations Team </a:t>
            </a:r>
          </a:p>
          <a:p>
            <a:pPr>
              <a:lnSpc>
                <a:spcPct val="70000"/>
              </a:lnSpc>
            </a:pPr>
            <a:r>
              <a:rPr lang="en-US" sz="2400" b="0" dirty="0">
                <a:solidFill>
                  <a:schemeClr val="tx1"/>
                </a:solidFill>
                <a:latin typeface="Calibri"/>
                <a:cs typeface="Calibri"/>
              </a:rPr>
              <a:t>Center for Surveillance, Epidemiology, and Laboratory Services</a:t>
            </a:r>
          </a:p>
          <a:p>
            <a:pPr>
              <a:lnSpc>
                <a:spcPct val="70000"/>
              </a:lnSpc>
            </a:pPr>
            <a:endParaRPr lang="en-US" sz="2400" b="0" dirty="0">
              <a:solidFill>
                <a:schemeClr val="tx1"/>
              </a:solidFill>
              <a:latin typeface="Calibri"/>
              <a:cs typeface="Calibri"/>
            </a:endParaRPr>
          </a:p>
          <a:p>
            <a:pPr>
              <a:lnSpc>
                <a:spcPct val="70000"/>
              </a:lnSpc>
            </a:pPr>
            <a:r>
              <a:rPr lang="en-US" sz="2400" dirty="0">
                <a:solidFill>
                  <a:srgbClr val="7BA255"/>
                </a:solidFill>
                <a:latin typeface="Calibri"/>
                <a:cs typeface="Calibri"/>
              </a:rPr>
              <a:t>Sara Johnston, MPH  </a:t>
            </a:r>
            <a:endParaRPr lang="en-US" sz="2400" dirty="0">
              <a:solidFill>
                <a:srgbClr val="7BA255"/>
              </a:solidFill>
              <a:cs typeface="Calibri" pitchFamily="34" charset="0"/>
            </a:endParaRPr>
          </a:p>
          <a:p>
            <a:pPr>
              <a:lnSpc>
                <a:spcPct val="70000"/>
              </a:lnSpc>
            </a:pPr>
            <a:r>
              <a:rPr lang="en-US" sz="2400" b="0" dirty="0">
                <a:solidFill>
                  <a:schemeClr val="tx1"/>
                </a:solidFill>
                <a:latin typeface="Calibri"/>
                <a:cs typeface="Calibri"/>
              </a:rPr>
              <a:t>NNDSS Program Lead  </a:t>
            </a:r>
          </a:p>
          <a:p>
            <a:pPr>
              <a:lnSpc>
                <a:spcPct val="70000"/>
              </a:lnSpc>
            </a:pPr>
            <a:r>
              <a:rPr lang="en-US" sz="2400" b="0" dirty="0">
                <a:solidFill>
                  <a:schemeClr val="tx1"/>
                </a:solidFill>
                <a:latin typeface="Calibri"/>
                <a:cs typeface="Calibri"/>
              </a:rPr>
              <a:t>Center for Surveillance, Epidemiology, and Laboratory Services</a:t>
            </a:r>
          </a:p>
          <a:p>
            <a:pPr>
              <a:lnSpc>
                <a:spcPct val="70000"/>
              </a:lnSpc>
            </a:pPr>
            <a:endParaRPr lang="en-US" sz="2400" b="0" dirty="0">
              <a:solidFill>
                <a:schemeClr val="tx1"/>
              </a:solidFill>
              <a:latin typeface="Calibri"/>
              <a:cs typeface="Calibri"/>
            </a:endParaRPr>
          </a:p>
          <a:p>
            <a:pPr>
              <a:lnSpc>
                <a:spcPct val="70000"/>
              </a:lnSpc>
            </a:pPr>
            <a:endParaRPr lang="en-US" sz="2400" b="0" dirty="0">
              <a:solidFill>
                <a:schemeClr val="tx1"/>
              </a:solidFill>
              <a:latin typeface="Calibri"/>
              <a:cs typeface="Calibri"/>
            </a:endParaRPr>
          </a:p>
        </p:txBody>
      </p:sp>
    </p:spTree>
    <p:extLst>
      <p:ext uri="{BB962C8B-B14F-4D97-AF65-F5344CB8AC3E}">
        <p14:creationId xmlns:p14="http://schemas.microsoft.com/office/powerpoint/2010/main" val="3464917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51EEA0-8390-4AF2-A65F-6C663CF58CE6}"/>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NNDSS Case Definition Updates </a:t>
            </a:r>
          </a:p>
        </p:txBody>
      </p:sp>
    </p:spTree>
    <p:extLst>
      <p:ext uri="{BB962C8B-B14F-4D97-AF65-F5344CB8AC3E}">
        <p14:creationId xmlns:p14="http://schemas.microsoft.com/office/powerpoint/2010/main" val="149367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0616873" cy="4530725"/>
          </a:xfrm>
        </p:spPr>
        <p:txBody>
          <a:bodyPr vert="horz" lIns="91440" tIns="45720" rIns="91440" bIns="45720" rtlCol="0" anchor="t">
            <a:normAutofit/>
          </a:bodyPr>
          <a:lstStyle/>
          <a:p>
            <a:r>
              <a:rPr lang="en-US" dirty="0"/>
              <a:t>Agenda</a:t>
            </a:r>
          </a:p>
          <a:p>
            <a:pPr marL="290195" lvl="1" indent="-290195">
              <a:lnSpc>
                <a:spcPct val="100000"/>
              </a:lnSpc>
            </a:pPr>
            <a:r>
              <a:rPr lang="en-US" dirty="0"/>
              <a:t>NNDSS Updates and Announcements</a:t>
            </a:r>
            <a:endParaRPr lang="en-US" dirty="0">
              <a:cs typeface="Calibri"/>
            </a:endParaRPr>
          </a:p>
          <a:p>
            <a:pPr marL="290195" lvl="1" indent="-290195">
              <a:lnSpc>
                <a:spcPct val="100000"/>
              </a:lnSpc>
            </a:pPr>
            <a:r>
              <a:rPr lang="en-US" dirty="0">
                <a:cs typeface="Calibri"/>
              </a:rPr>
              <a:t>What States Need to Know for 2022! </a:t>
            </a:r>
          </a:p>
          <a:p>
            <a:pPr marL="290195" lvl="1" indent="-290195">
              <a:lnSpc>
                <a:spcPct val="100000"/>
              </a:lnSpc>
            </a:pPr>
            <a:r>
              <a:rPr lang="en-US" dirty="0">
                <a:cs typeface="Calibri"/>
              </a:rPr>
              <a:t>Highlights from the 2022 Letter to State Epidemiologists</a:t>
            </a:r>
            <a:endParaRPr lang="en-US" dirty="0">
              <a:solidFill>
                <a:srgbClr val="00606B"/>
              </a:solidFill>
              <a:cs typeface="Calibri"/>
            </a:endParaRPr>
          </a:p>
          <a:p>
            <a:pPr marL="290195" lvl="1" indent="-290195">
              <a:lnSpc>
                <a:spcPct val="100000"/>
              </a:lnSpc>
            </a:pPr>
            <a:r>
              <a:rPr lang="en-US" dirty="0">
                <a:cs typeface="Calibri"/>
              </a:rPr>
              <a:t>Questions and Answers</a:t>
            </a:r>
          </a:p>
        </p:txBody>
      </p:sp>
      <p:sp>
        <p:nvSpPr>
          <p:cNvPr id="6" name="Slide Number Placeholder 2">
            <a:extLst>
              <a:ext uri="{FF2B5EF4-FFF2-40B4-BE49-F238E27FC236}">
                <a16:creationId xmlns:a16="http://schemas.microsoft.com/office/drawing/2014/main" id="{4530FC83-B5CA-BD40-A453-29445A713BA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 name="Title 1">
            <a:extLst>
              <a:ext uri="{FF2B5EF4-FFF2-40B4-BE49-F238E27FC236}">
                <a16:creationId xmlns:a16="http://schemas.microsoft.com/office/drawing/2014/main" id="{E02F0E69-A4A9-5E4F-9165-3DE8E339D400}"/>
              </a:ext>
            </a:extLst>
          </p:cNvPr>
          <p:cNvSpPr>
            <a:spLocks noGrp="1"/>
          </p:cNvSpPr>
          <p:nvPr>
            <p:ph type="title" idx="4294967295"/>
          </p:nvPr>
        </p:nvSpPr>
        <p:spPr>
          <a:xfrm>
            <a:off x="838200" y="-6833"/>
            <a:ext cx="10515600" cy="1325563"/>
          </a:xfrm>
        </p:spPr>
        <p:txBody>
          <a:bodyPr>
            <a:normAutofit/>
          </a:bodyPr>
          <a:lstStyle/>
          <a:p>
            <a:r>
              <a:rPr lang="en-US" sz="1000" dirty="0">
                <a:solidFill>
                  <a:schemeClr val="bg1"/>
                </a:solidFill>
              </a:rPr>
              <a:t>Agenda</a:t>
            </a:r>
          </a:p>
        </p:txBody>
      </p:sp>
      <p:sp>
        <p:nvSpPr>
          <p:cNvPr id="7" name="Slide Number Placeholder 2">
            <a:extLst>
              <a:ext uri="{FF2B5EF4-FFF2-40B4-BE49-F238E27FC236}">
                <a16:creationId xmlns:a16="http://schemas.microsoft.com/office/drawing/2014/main" id="{33BB7EA9-F6F5-4670-91C9-522DA292B25E}"/>
              </a:ext>
            </a:extLst>
          </p:cNvPr>
          <p:cNvSpPr txBox="1">
            <a:spLocks/>
          </p:cNvSpPr>
          <p:nvPr/>
        </p:nvSpPr>
        <p:spPr>
          <a:xfrm>
            <a:off x="8610600"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8" name="Picture 7" descr="Agenda&#10;&#10;Two people meeting at a table" title="Agenda">
            <a:extLst>
              <a:ext uri="{FF2B5EF4-FFF2-40B4-BE49-F238E27FC236}">
                <a16:creationId xmlns:a16="http://schemas.microsoft.com/office/drawing/2014/main" id="{B6FA0156-E691-4D43-9B69-79A081627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620" y="213840"/>
            <a:ext cx="2753820" cy="1899123"/>
          </a:xfrm>
          <a:prstGeom prst="rect">
            <a:avLst/>
          </a:prstGeom>
          <a:solidFill>
            <a:srgbClr val="005DAB"/>
          </a:solidFill>
        </p:spPr>
      </p:pic>
    </p:spTree>
    <p:extLst>
      <p:ext uri="{BB962C8B-B14F-4D97-AF65-F5344CB8AC3E}">
        <p14:creationId xmlns:p14="http://schemas.microsoft.com/office/powerpoint/2010/main" val="340728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924C4D-6422-420C-8A80-52F33C67F53D}"/>
              </a:ext>
            </a:extLst>
          </p:cNvPr>
          <p:cNvSpPr>
            <a:spLocks noGrp="1"/>
          </p:cNvSpPr>
          <p:nvPr>
            <p:ph sz="quarter" idx="10"/>
          </p:nvPr>
        </p:nvSpPr>
        <p:spPr>
          <a:xfrm>
            <a:off x="576262" y="787790"/>
            <a:ext cx="11372931" cy="5568559"/>
          </a:xfrm>
        </p:spPr>
        <p:txBody>
          <a:bodyPr>
            <a:normAutofit/>
          </a:bodyPr>
          <a:lstStyle/>
          <a:p>
            <a:pPr marL="313259" indent="-294210">
              <a:spcBef>
                <a:spcPts val="0"/>
              </a:spcBef>
              <a:defRPr/>
            </a:pPr>
            <a:r>
              <a:rPr lang="en-US" dirty="0"/>
              <a:t>2021 CSTE Position Statements to be Implemented in 2022</a:t>
            </a:r>
          </a:p>
          <a:p>
            <a:pPr marL="511175" lvl="1" indent="-293688">
              <a:spcBef>
                <a:spcPts val="0"/>
              </a:spcBef>
              <a:defRPr/>
            </a:pPr>
            <a:r>
              <a:rPr lang="en-US" sz="3200" dirty="0"/>
              <a:t>Updated case definitions for four nationally notifiable diseases</a:t>
            </a:r>
          </a:p>
          <a:p>
            <a:pPr marL="852488" lvl="2" indent="-293688">
              <a:spcBef>
                <a:spcPts val="0"/>
              </a:spcBef>
              <a:defRPr/>
            </a:pPr>
            <a:r>
              <a:rPr lang="en-US" sz="2800" dirty="0"/>
              <a:t>COVID-19 (implemented September 1, 2021)</a:t>
            </a:r>
          </a:p>
          <a:p>
            <a:pPr marL="852488" lvl="2" indent="-293688">
              <a:spcBef>
                <a:spcPts val="0"/>
              </a:spcBef>
              <a:defRPr/>
            </a:pPr>
            <a:r>
              <a:rPr lang="en-US" sz="2800" i="1" dirty="0"/>
              <a:t>Chlamydia trachomatis </a:t>
            </a:r>
            <a:r>
              <a:rPr lang="en-US" sz="2800" dirty="0"/>
              <a:t>infection</a:t>
            </a:r>
          </a:p>
          <a:p>
            <a:pPr marL="852488" lvl="2" indent="-293688">
              <a:spcBef>
                <a:spcPts val="0"/>
              </a:spcBef>
              <a:defRPr/>
            </a:pPr>
            <a:r>
              <a:rPr lang="en-US" sz="2800" dirty="0"/>
              <a:t>Lyme disease</a:t>
            </a:r>
          </a:p>
          <a:p>
            <a:pPr marL="852488" lvl="2" indent="-293688">
              <a:spcBef>
                <a:spcPts val="0"/>
              </a:spcBef>
              <a:defRPr/>
            </a:pPr>
            <a:r>
              <a:rPr lang="en-US" sz="2800" dirty="0"/>
              <a:t>Viral hemorrhagic fever</a:t>
            </a:r>
          </a:p>
          <a:p>
            <a:pPr marL="511175" lvl="1" indent="-293688">
              <a:spcBef>
                <a:spcPts val="0"/>
              </a:spcBef>
              <a:defRPr/>
            </a:pPr>
            <a:r>
              <a:rPr lang="en-US" sz="3200" dirty="0"/>
              <a:t>Updated case definition for 1 condition under standardized surveillance</a:t>
            </a:r>
          </a:p>
          <a:p>
            <a:pPr marL="852488" lvl="2" indent="-293688">
              <a:spcBef>
                <a:spcPts val="0"/>
              </a:spcBef>
              <a:defRPr/>
            </a:pPr>
            <a:r>
              <a:rPr lang="en-US" sz="2800" dirty="0"/>
              <a:t>Acute flaccid myelitis (case definition revision) </a:t>
            </a:r>
          </a:p>
          <a:p>
            <a:pPr marL="511175" lvl="1" indent="-293688">
              <a:spcBef>
                <a:spcPts val="0"/>
              </a:spcBef>
              <a:defRPr/>
            </a:pPr>
            <a:r>
              <a:rPr lang="en-US" sz="3200" dirty="0"/>
              <a:t>Added a condition under standardized surveillance </a:t>
            </a:r>
          </a:p>
          <a:p>
            <a:pPr marL="852488" lvl="2" indent="-293688">
              <a:spcBef>
                <a:spcPts val="0"/>
              </a:spcBef>
              <a:defRPr/>
            </a:pPr>
            <a:r>
              <a:rPr lang="en-US" sz="2800" dirty="0"/>
              <a:t>Alpha-gal syndrome (new condition and case definition)</a:t>
            </a:r>
          </a:p>
        </p:txBody>
      </p:sp>
      <p:sp>
        <p:nvSpPr>
          <p:cNvPr id="4" name="Slide Number Placeholder 2">
            <a:extLst>
              <a:ext uri="{FF2B5EF4-FFF2-40B4-BE49-F238E27FC236}">
                <a16:creationId xmlns:a16="http://schemas.microsoft.com/office/drawing/2014/main" id="{348C1D54-159E-4C2D-9198-4D9C8D254ACC}"/>
              </a:ext>
            </a:extLst>
          </p:cNvPr>
          <p:cNvSpPr txBox="1">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 name="Title 1">
            <a:extLst>
              <a:ext uri="{FF2B5EF4-FFF2-40B4-BE49-F238E27FC236}">
                <a16:creationId xmlns:a16="http://schemas.microsoft.com/office/drawing/2014/main" id="{E8AF2B80-7FA8-458F-BB29-30AC3A36A393}"/>
              </a:ext>
            </a:extLst>
          </p:cNvPr>
          <p:cNvSpPr>
            <a:spLocks noGrp="1"/>
          </p:cNvSpPr>
          <p:nvPr>
            <p:ph type="title" idx="4294967295"/>
          </p:nvPr>
        </p:nvSpPr>
        <p:spPr>
          <a:xfrm>
            <a:off x="711200" y="125007"/>
            <a:ext cx="10515600" cy="1325563"/>
          </a:xfrm>
        </p:spPr>
        <p:txBody>
          <a:bodyPr>
            <a:normAutofit/>
          </a:bodyPr>
          <a:lstStyle/>
          <a:p>
            <a:r>
              <a:rPr lang="en-US" sz="800" dirty="0">
                <a:solidFill>
                  <a:schemeClr val="bg1"/>
                </a:solidFill>
              </a:rPr>
              <a:t>2021 CSTE Position Statements </a:t>
            </a:r>
          </a:p>
        </p:txBody>
      </p:sp>
    </p:spTree>
    <p:extLst>
      <p:ext uri="{BB962C8B-B14F-4D97-AF65-F5344CB8AC3E}">
        <p14:creationId xmlns:p14="http://schemas.microsoft.com/office/powerpoint/2010/main" val="98913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924C4D-6422-420C-8A80-52F33C67F53D}"/>
              </a:ext>
            </a:extLst>
          </p:cNvPr>
          <p:cNvSpPr>
            <a:spLocks noGrp="1"/>
          </p:cNvSpPr>
          <p:nvPr>
            <p:ph sz="quarter" idx="10"/>
          </p:nvPr>
        </p:nvSpPr>
        <p:spPr>
          <a:xfrm>
            <a:off x="576262" y="787790"/>
            <a:ext cx="11220531" cy="5581259"/>
          </a:xfrm>
        </p:spPr>
        <p:txBody>
          <a:bodyPr>
            <a:normAutofit/>
          </a:bodyPr>
          <a:lstStyle/>
          <a:p>
            <a:pPr marL="313259" indent="-294210">
              <a:spcBef>
                <a:spcPts val="0"/>
              </a:spcBef>
              <a:defRPr/>
            </a:pPr>
            <a:r>
              <a:rPr lang="en-US" dirty="0"/>
              <a:t>COVID-19 (21-ID-02; event code 11065)</a:t>
            </a:r>
          </a:p>
          <a:p>
            <a:pPr marL="511175" lvl="1" indent="-293688">
              <a:spcBef>
                <a:spcPts val="0"/>
              </a:spcBef>
              <a:defRPr/>
            </a:pPr>
            <a:r>
              <a:rPr lang="en-US" dirty="0"/>
              <a:t>Updates case definition </a:t>
            </a:r>
          </a:p>
          <a:p>
            <a:pPr marL="844550" lvl="2" indent="-293688">
              <a:spcBef>
                <a:spcPts val="0"/>
              </a:spcBef>
              <a:defRPr/>
            </a:pPr>
            <a:r>
              <a:rPr lang="en-US" sz="2800" dirty="0"/>
              <a:t>Updates clinical criteria  </a:t>
            </a:r>
          </a:p>
          <a:p>
            <a:pPr marL="844550" lvl="2" indent="-293688">
              <a:spcBef>
                <a:spcPts val="0"/>
              </a:spcBef>
              <a:defRPr/>
            </a:pPr>
            <a:r>
              <a:rPr lang="en-US" sz="2800" dirty="0"/>
              <a:t>Refines and expands laboratory criteria to include genomic sequencing</a:t>
            </a:r>
          </a:p>
          <a:p>
            <a:pPr marL="844550" lvl="2" indent="-293688">
              <a:spcBef>
                <a:spcPts val="0"/>
              </a:spcBef>
              <a:defRPr/>
            </a:pPr>
            <a:r>
              <a:rPr lang="en-US" sz="2800" dirty="0"/>
              <a:t>Updates epidemiologic linkage criteria and close contact definition</a:t>
            </a:r>
          </a:p>
          <a:p>
            <a:pPr marL="844550" lvl="2" indent="-293688">
              <a:spcBef>
                <a:spcPts val="0"/>
              </a:spcBef>
              <a:defRPr/>
            </a:pPr>
            <a:r>
              <a:rPr lang="en-US" sz="2800" dirty="0"/>
              <a:t>Specifies criteria to distinguish a new case from an existing case</a:t>
            </a:r>
          </a:p>
          <a:p>
            <a:pPr marL="844550" lvl="2" indent="-293688">
              <a:spcBef>
                <a:spcPts val="0"/>
              </a:spcBef>
              <a:defRPr/>
            </a:pPr>
            <a:r>
              <a:rPr lang="en-US" sz="2800" dirty="0"/>
              <a:t>Clarifies probable case definition for cases with no laboratory evidence</a:t>
            </a:r>
          </a:p>
          <a:p>
            <a:pPr marL="844550" lvl="2" indent="-293688">
              <a:spcBef>
                <a:spcPts val="0"/>
              </a:spcBef>
              <a:defRPr/>
            </a:pPr>
            <a:r>
              <a:rPr lang="en-US" sz="2800" dirty="0"/>
              <a:t>Acknowledges testing in non-traditional settings</a:t>
            </a:r>
          </a:p>
          <a:p>
            <a:pPr marL="511175" lvl="1" indent="-293688">
              <a:spcBef>
                <a:spcPts val="0"/>
              </a:spcBef>
              <a:defRPr/>
            </a:pPr>
            <a:r>
              <a:rPr lang="en-US" dirty="0"/>
              <a:t>Publication criteria include confirmed, probable, and total cases once in NNDSS tables </a:t>
            </a:r>
          </a:p>
        </p:txBody>
      </p:sp>
      <p:sp>
        <p:nvSpPr>
          <p:cNvPr id="4" name="Slide Number Placeholder 2">
            <a:extLst>
              <a:ext uri="{FF2B5EF4-FFF2-40B4-BE49-F238E27FC236}">
                <a16:creationId xmlns:a16="http://schemas.microsoft.com/office/drawing/2014/main" id="{D7AC975B-24E6-4470-A253-DAF4972077EF}"/>
              </a:ext>
            </a:extLst>
          </p:cNvPr>
          <p:cNvSpPr txBox="1">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 name="Title 1">
            <a:extLst>
              <a:ext uri="{FF2B5EF4-FFF2-40B4-BE49-F238E27FC236}">
                <a16:creationId xmlns:a16="http://schemas.microsoft.com/office/drawing/2014/main" id="{4E61E9CA-44D6-4034-AA78-CFEC512E55B3}"/>
              </a:ext>
            </a:extLst>
          </p:cNvPr>
          <p:cNvSpPr>
            <a:spLocks noGrp="1"/>
          </p:cNvSpPr>
          <p:nvPr>
            <p:ph type="title" idx="4294967295"/>
          </p:nvPr>
        </p:nvSpPr>
        <p:spPr>
          <a:xfrm>
            <a:off x="838200" y="125008"/>
            <a:ext cx="10515600" cy="1325563"/>
          </a:xfrm>
        </p:spPr>
        <p:txBody>
          <a:bodyPr>
            <a:normAutofit/>
          </a:bodyPr>
          <a:lstStyle/>
          <a:p>
            <a:r>
              <a:rPr lang="en-US" sz="800" dirty="0">
                <a:solidFill>
                  <a:schemeClr val="bg1"/>
                </a:solidFill>
              </a:rPr>
              <a:t>COVID-19</a:t>
            </a:r>
          </a:p>
        </p:txBody>
      </p:sp>
    </p:spTree>
    <p:extLst>
      <p:ext uri="{BB962C8B-B14F-4D97-AF65-F5344CB8AC3E}">
        <p14:creationId xmlns:p14="http://schemas.microsoft.com/office/powerpoint/2010/main" val="1849562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924C4D-6422-420C-8A80-52F33C67F53D}"/>
              </a:ext>
            </a:extLst>
          </p:cNvPr>
          <p:cNvSpPr>
            <a:spLocks noGrp="1"/>
          </p:cNvSpPr>
          <p:nvPr>
            <p:ph sz="quarter" idx="10"/>
          </p:nvPr>
        </p:nvSpPr>
        <p:spPr>
          <a:xfrm>
            <a:off x="576263" y="787790"/>
            <a:ext cx="10845988" cy="5568559"/>
          </a:xfrm>
        </p:spPr>
        <p:txBody>
          <a:bodyPr vert="horz" lIns="91440" tIns="45720" rIns="91440" bIns="45720" rtlCol="0" anchor="t">
            <a:normAutofit/>
          </a:bodyPr>
          <a:lstStyle/>
          <a:p>
            <a:pPr marL="313055" indent="-294005">
              <a:spcBef>
                <a:spcPts val="0"/>
              </a:spcBef>
              <a:defRPr/>
            </a:pPr>
            <a:r>
              <a:rPr lang="en-US" i="1" dirty="0"/>
              <a:t>Chlamydia trachomatis </a:t>
            </a:r>
            <a:r>
              <a:rPr lang="en-US" dirty="0"/>
              <a:t>(21-ID-06; event code: 10274)</a:t>
            </a:r>
          </a:p>
          <a:p>
            <a:pPr marL="511175" lvl="1" indent="-293370">
              <a:spcBef>
                <a:spcPts val="0"/>
              </a:spcBef>
              <a:defRPr/>
            </a:pPr>
            <a:r>
              <a:rPr lang="en-US" dirty="0"/>
              <a:t>Adds new clinical and laboratory criteria to distinguish cases of chlamydia that are lymphogranuloma venereum (LGV) from chlamydia cases that are not LGV</a:t>
            </a:r>
            <a:endParaRPr lang="en-US" strike="sngStrike" dirty="0">
              <a:cs typeface="Calibri"/>
            </a:endParaRPr>
          </a:p>
          <a:p>
            <a:pPr marL="844550" lvl="2" indent="-293370">
              <a:spcBef>
                <a:spcPts val="0"/>
              </a:spcBef>
              <a:defRPr/>
            </a:pPr>
            <a:r>
              <a:rPr lang="en-US" sz="2800" dirty="0"/>
              <a:t>STD MMG v1.1 added a complications repeating group to distinguish between LGV and non-LGV infections</a:t>
            </a:r>
            <a:endParaRPr lang="en-US" sz="2800" dirty="0">
              <a:cs typeface="Calibri"/>
            </a:endParaRPr>
          </a:p>
          <a:p>
            <a:pPr marL="844550" lvl="2" indent="-293370">
              <a:spcBef>
                <a:spcPts val="0"/>
              </a:spcBef>
              <a:defRPr/>
            </a:pPr>
            <a:r>
              <a:rPr lang="en-US" sz="2800" dirty="0"/>
              <a:t>STD MMG v1.2, to be released, updates value set in repeating group to align with the changes to the case definition</a:t>
            </a:r>
            <a:endParaRPr lang="en-US" sz="2800" dirty="0">
              <a:cs typeface="Calibri"/>
            </a:endParaRPr>
          </a:p>
          <a:p>
            <a:pPr marL="511175" lvl="1" indent="-293370">
              <a:spcBef>
                <a:spcPts val="0"/>
              </a:spcBef>
              <a:defRPr/>
            </a:pPr>
            <a:r>
              <a:rPr lang="en-US" dirty="0"/>
              <a:t>Only confirmed cases of chlamydia infection will be published in the weekly and annual 2022 tables</a:t>
            </a:r>
          </a:p>
        </p:txBody>
      </p:sp>
      <p:sp>
        <p:nvSpPr>
          <p:cNvPr id="4" name="Slide Number Placeholder 2">
            <a:extLst>
              <a:ext uri="{FF2B5EF4-FFF2-40B4-BE49-F238E27FC236}">
                <a16:creationId xmlns:a16="http://schemas.microsoft.com/office/drawing/2014/main" id="{27936E3C-D786-4B30-9089-578FFEC90B51}"/>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Arial"/>
              </a:rPr>
              <a:t>Slide</a:t>
            </a: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45598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924C4D-6422-420C-8A80-52F33C67F53D}"/>
              </a:ext>
            </a:extLst>
          </p:cNvPr>
          <p:cNvSpPr>
            <a:spLocks noGrp="1"/>
          </p:cNvSpPr>
          <p:nvPr>
            <p:ph sz="quarter" idx="10"/>
          </p:nvPr>
        </p:nvSpPr>
        <p:spPr>
          <a:xfrm>
            <a:off x="576263" y="787790"/>
            <a:ext cx="10845988" cy="5814488"/>
          </a:xfrm>
        </p:spPr>
        <p:txBody>
          <a:bodyPr>
            <a:normAutofit fontScale="92500"/>
          </a:bodyPr>
          <a:lstStyle/>
          <a:p>
            <a:pPr marL="313259" indent="-294210">
              <a:spcBef>
                <a:spcPts val="0"/>
              </a:spcBef>
              <a:defRPr/>
            </a:pPr>
            <a:r>
              <a:rPr lang="en-US" sz="3900" dirty="0"/>
              <a:t>Lyme disease (21-ID-05; event code 11080)</a:t>
            </a:r>
          </a:p>
          <a:p>
            <a:pPr marL="511175" lvl="1" indent="-293688">
              <a:spcBef>
                <a:spcPts val="0"/>
              </a:spcBef>
              <a:defRPr/>
            </a:pPr>
            <a:r>
              <a:rPr lang="en-US" dirty="0">
                <a:solidFill>
                  <a:srgbClr val="000000"/>
                </a:solidFill>
              </a:rPr>
              <a:t>Differentiates case classification criteria based on incidence</a:t>
            </a:r>
          </a:p>
          <a:p>
            <a:pPr marL="844550" lvl="2" indent="-293688">
              <a:spcBef>
                <a:spcPts val="0"/>
              </a:spcBef>
              <a:defRPr/>
            </a:pPr>
            <a:r>
              <a:rPr lang="en-US" dirty="0">
                <a:solidFill>
                  <a:srgbClr val="000000"/>
                </a:solidFill>
              </a:rPr>
              <a:t>High-incidence jurisdiction: average Lyme disease incidence of ≥10 confirmed cases per 100,000 population for a period of three consecutive years</a:t>
            </a:r>
          </a:p>
          <a:p>
            <a:pPr marL="844550" lvl="2" indent="-293688">
              <a:spcBef>
                <a:spcPts val="0"/>
              </a:spcBef>
              <a:defRPr/>
            </a:pPr>
            <a:r>
              <a:rPr lang="en-US" dirty="0">
                <a:solidFill>
                  <a:srgbClr val="000000"/>
                </a:solidFill>
              </a:rPr>
              <a:t>Low-incidence jurisdiction: all others</a:t>
            </a:r>
          </a:p>
          <a:p>
            <a:pPr marL="511175" lvl="1" indent="-293688">
              <a:spcBef>
                <a:spcPts val="0"/>
              </a:spcBef>
              <a:defRPr/>
            </a:pPr>
            <a:r>
              <a:rPr lang="en-US" dirty="0">
                <a:solidFill>
                  <a:srgbClr val="000000"/>
                </a:solidFill>
              </a:rPr>
              <a:t>Increases specificity within probable case definition by removing “other physician diagnosis”</a:t>
            </a:r>
          </a:p>
          <a:p>
            <a:pPr marL="511175" lvl="1" indent="-293688">
              <a:spcBef>
                <a:spcPts val="0"/>
              </a:spcBef>
              <a:defRPr/>
            </a:pPr>
            <a:r>
              <a:rPr lang="en-US" dirty="0">
                <a:solidFill>
                  <a:srgbClr val="000000"/>
                </a:solidFill>
              </a:rPr>
              <a:t>Recategorizes single-titer IgG immunoblot as presumptive laboratory evidence</a:t>
            </a:r>
          </a:p>
          <a:p>
            <a:pPr marL="511175" lvl="1" indent="-293688">
              <a:spcBef>
                <a:spcPts val="0"/>
              </a:spcBef>
              <a:defRPr/>
            </a:pPr>
            <a:r>
              <a:rPr lang="en-US" dirty="0">
                <a:solidFill>
                  <a:srgbClr val="000000"/>
                </a:solidFill>
              </a:rPr>
              <a:t>Updates and expands laboratory criteria</a:t>
            </a:r>
          </a:p>
          <a:p>
            <a:pPr marL="844550" lvl="2" indent="-293688">
              <a:spcBef>
                <a:spcPts val="0"/>
              </a:spcBef>
              <a:defRPr/>
            </a:pPr>
            <a:r>
              <a:rPr lang="en-US" dirty="0">
                <a:solidFill>
                  <a:srgbClr val="000000"/>
                </a:solidFill>
              </a:rPr>
              <a:t>Updates serologic criteria</a:t>
            </a:r>
          </a:p>
          <a:p>
            <a:pPr marL="844550" lvl="2" indent="-293688">
              <a:spcBef>
                <a:spcPts val="0"/>
              </a:spcBef>
              <a:defRPr/>
            </a:pPr>
            <a:r>
              <a:rPr lang="en-US" dirty="0">
                <a:solidFill>
                  <a:srgbClr val="000000"/>
                </a:solidFill>
              </a:rPr>
              <a:t>Adds polymerase chain reaction and direct detection of </a:t>
            </a:r>
            <a:r>
              <a:rPr lang="en-US" i="1" dirty="0">
                <a:solidFill>
                  <a:srgbClr val="000000"/>
                </a:solidFill>
                <a:effectLst/>
                <a:ea typeface="Calibri" panose="020F0502020204030204" pitchFamily="34" charset="0"/>
              </a:rPr>
              <a:t>Borrelia burgdorferi</a:t>
            </a:r>
            <a:r>
              <a:rPr lang="en-US" dirty="0">
                <a:solidFill>
                  <a:srgbClr val="000000"/>
                </a:solidFill>
              </a:rPr>
              <a:t> in tissue </a:t>
            </a:r>
          </a:p>
          <a:p>
            <a:pPr marL="511175" lvl="1" indent="-293688">
              <a:spcBef>
                <a:spcPts val="0"/>
              </a:spcBef>
              <a:defRPr/>
            </a:pPr>
            <a:r>
              <a:rPr lang="en-US" dirty="0">
                <a:solidFill>
                  <a:srgbClr val="000000"/>
                </a:solidFill>
              </a:rPr>
              <a:t>Data for confirmed, probable, and totals will continue to be published in the NNDSS annual tables</a:t>
            </a:r>
          </a:p>
          <a:p>
            <a:pPr marL="511175" lvl="1" indent="-293688">
              <a:spcBef>
                <a:spcPts val="0"/>
              </a:spcBef>
              <a:defRPr/>
            </a:pPr>
            <a:endParaRPr lang="en-US" dirty="0"/>
          </a:p>
        </p:txBody>
      </p:sp>
      <p:sp>
        <p:nvSpPr>
          <p:cNvPr id="4" name="Slide Number Placeholder 2">
            <a:extLst>
              <a:ext uri="{FF2B5EF4-FFF2-40B4-BE49-F238E27FC236}">
                <a16:creationId xmlns:a16="http://schemas.microsoft.com/office/drawing/2014/main" id="{4B9D9701-6515-41D2-906C-F36AA46DAB2E}"/>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Arial"/>
              </a:rPr>
              <a:t>Slide</a:t>
            </a: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597491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924C4D-6422-420C-8A80-52F33C67F53D}"/>
              </a:ext>
            </a:extLst>
          </p:cNvPr>
          <p:cNvSpPr>
            <a:spLocks noGrp="1"/>
          </p:cNvSpPr>
          <p:nvPr>
            <p:ph sz="quarter" idx="10"/>
          </p:nvPr>
        </p:nvSpPr>
        <p:spPr>
          <a:xfrm>
            <a:off x="576262" y="787790"/>
            <a:ext cx="11082337" cy="3071288"/>
          </a:xfrm>
        </p:spPr>
        <p:txBody>
          <a:bodyPr vert="horz" lIns="91440" tIns="45720" rIns="91440" bIns="45720" rtlCol="0" anchor="t">
            <a:normAutofit fontScale="92500"/>
          </a:bodyPr>
          <a:lstStyle/>
          <a:p>
            <a:pPr marL="313055" indent="-294005">
              <a:spcBef>
                <a:spcPts val="0"/>
              </a:spcBef>
              <a:defRPr/>
            </a:pPr>
            <a:r>
              <a:rPr lang="en-US" sz="3900" dirty="0"/>
              <a:t>Viral hemorrhagic fever (21-ID-04; multiple event codes)</a:t>
            </a:r>
          </a:p>
          <a:p>
            <a:pPr marL="511175" lvl="1" indent="-293370">
              <a:spcBef>
                <a:spcPts val="0"/>
              </a:spcBef>
              <a:defRPr/>
            </a:pPr>
            <a:r>
              <a:rPr lang="en-US" sz="3000" dirty="0"/>
              <a:t>Modifies the definition of fever from &gt;40ºC to ≥ 38ºC/100.4ºF</a:t>
            </a:r>
            <a:endParaRPr lang="en-US" sz="3000" dirty="0">
              <a:cs typeface="Calibri"/>
            </a:endParaRPr>
          </a:p>
          <a:p>
            <a:pPr marL="511175" lvl="1" indent="-293370">
              <a:spcBef>
                <a:spcPts val="0"/>
              </a:spcBef>
              <a:defRPr/>
            </a:pPr>
            <a:r>
              <a:rPr lang="en-US" sz="3000" dirty="0"/>
              <a:t>Amends epidemiologic linkage criteria for exposure</a:t>
            </a:r>
            <a:endParaRPr lang="en-US" sz="3000" dirty="0">
              <a:cs typeface="Calibri"/>
            </a:endParaRPr>
          </a:p>
          <a:p>
            <a:pPr marL="511175" lvl="1" indent="-293370">
              <a:spcBef>
                <a:spcPts val="0"/>
              </a:spcBef>
              <a:defRPr/>
            </a:pPr>
            <a:r>
              <a:rPr lang="en-US" sz="3000" dirty="0"/>
              <a:t>Confirmed and suspect cases of viral hemorrhagic fever will be published in the 2022 weekly and annual NNDSS tables</a:t>
            </a:r>
          </a:p>
          <a:p>
            <a:pPr marL="511175" lvl="1" indent="-293370">
              <a:spcBef>
                <a:spcPts val="0"/>
              </a:spcBef>
              <a:defRPr/>
            </a:pPr>
            <a:r>
              <a:rPr lang="en-US" sz="3000" dirty="0"/>
              <a:t>Adds Chapare virus (event code: 11649)</a:t>
            </a:r>
            <a:endParaRPr lang="en-US" sz="3000" dirty="0">
              <a:cs typeface="Calibri"/>
            </a:endParaRPr>
          </a:p>
          <a:p>
            <a:pPr marL="511175" lvl="1" indent="-293370">
              <a:spcBef>
                <a:spcPts val="0"/>
              </a:spcBef>
              <a:defRPr/>
            </a:pPr>
            <a:endParaRPr lang="en-US" sz="3000" dirty="0">
              <a:cs typeface="Calibri"/>
            </a:endParaRPr>
          </a:p>
          <a:p>
            <a:pPr marL="217805" lvl="1" indent="0">
              <a:spcBef>
                <a:spcPts val="0"/>
              </a:spcBef>
              <a:buNone/>
              <a:defRPr/>
            </a:pPr>
            <a:endParaRPr lang="en-US" dirty="0">
              <a:cs typeface="Calibri"/>
            </a:endParaRPr>
          </a:p>
          <a:p>
            <a:pPr marL="511175" lvl="1" indent="-293370">
              <a:spcBef>
                <a:spcPts val="0"/>
              </a:spcBef>
              <a:defRPr/>
            </a:pPr>
            <a:endParaRPr lang="en-US" dirty="0">
              <a:cs typeface="Calibri"/>
            </a:endParaRPr>
          </a:p>
        </p:txBody>
      </p:sp>
      <p:graphicFrame>
        <p:nvGraphicFramePr>
          <p:cNvPr id="6" name="Table 5">
            <a:extLst>
              <a:ext uri="{FF2B5EF4-FFF2-40B4-BE49-F238E27FC236}">
                <a16:creationId xmlns:a16="http://schemas.microsoft.com/office/drawing/2014/main" id="{E22EE0D0-4C1C-480B-AA88-241FC298B6D2}"/>
              </a:ext>
            </a:extLst>
          </p:cNvPr>
          <p:cNvGraphicFramePr>
            <a:graphicFrameLocks noGrp="1"/>
          </p:cNvGraphicFramePr>
          <p:nvPr>
            <p:extLst>
              <p:ext uri="{D42A27DB-BD31-4B8C-83A1-F6EECF244321}">
                <p14:modId xmlns:p14="http://schemas.microsoft.com/office/powerpoint/2010/main" val="3387687168"/>
              </p:ext>
            </p:extLst>
          </p:nvPr>
        </p:nvGraphicFramePr>
        <p:xfrm>
          <a:off x="800853" y="4117114"/>
          <a:ext cx="10138664" cy="1981200"/>
        </p:xfrm>
        <a:graphic>
          <a:graphicData uri="http://schemas.openxmlformats.org/drawingml/2006/table">
            <a:tbl>
              <a:tblPr firstRow="1"/>
              <a:tblGrid>
                <a:gridCol w="1320800">
                  <a:extLst>
                    <a:ext uri="{9D8B030D-6E8A-4147-A177-3AD203B41FA5}">
                      <a16:colId xmlns:a16="http://schemas.microsoft.com/office/drawing/2014/main" val="2974418294"/>
                    </a:ext>
                  </a:extLst>
                </a:gridCol>
                <a:gridCol w="3610864">
                  <a:extLst>
                    <a:ext uri="{9D8B030D-6E8A-4147-A177-3AD203B41FA5}">
                      <a16:colId xmlns:a16="http://schemas.microsoft.com/office/drawing/2014/main" val="3697455278"/>
                    </a:ext>
                  </a:extLst>
                </a:gridCol>
                <a:gridCol w="1320800">
                  <a:extLst>
                    <a:ext uri="{9D8B030D-6E8A-4147-A177-3AD203B41FA5}">
                      <a16:colId xmlns:a16="http://schemas.microsoft.com/office/drawing/2014/main" val="3672906066"/>
                    </a:ext>
                  </a:extLst>
                </a:gridCol>
                <a:gridCol w="3886200">
                  <a:extLst>
                    <a:ext uri="{9D8B030D-6E8A-4147-A177-3AD203B41FA5}">
                      <a16:colId xmlns:a16="http://schemas.microsoft.com/office/drawing/2014/main" val="3773703891"/>
                    </a:ext>
                  </a:extLst>
                </a:gridCol>
              </a:tblGrid>
              <a:tr h="330200">
                <a:tc>
                  <a:txBody>
                    <a:bodyPr/>
                    <a:lstStyle/>
                    <a:p>
                      <a:pPr algn="ctr" fontAlgn="b"/>
                      <a:r>
                        <a:rPr lang="en-US" sz="2000" b="1" i="0" u="none" strike="noStrike" dirty="0">
                          <a:solidFill>
                            <a:srgbClr val="000000"/>
                          </a:solidFill>
                          <a:effectLst/>
                          <a:latin typeface="Calibri"/>
                        </a:rPr>
                        <a:t>Event Code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effectLst/>
                          <a:latin typeface="Calibri"/>
                        </a:rPr>
                        <a:t>Event Name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effectLst/>
                          <a:latin typeface="Calibri"/>
                        </a:rPr>
                        <a:t>Event Code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US" sz="2000" b="1" i="0" u="none" strike="noStrike" dirty="0">
                          <a:solidFill>
                            <a:srgbClr val="000000"/>
                          </a:solidFill>
                          <a:effectLst/>
                          <a:latin typeface="Calibri"/>
                        </a:rPr>
                        <a:t>Event Name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575491941"/>
                  </a:ext>
                </a:extLst>
              </a:tr>
              <a:tr h="330200">
                <a:tc>
                  <a:txBody>
                    <a:bodyPr/>
                    <a:lstStyle/>
                    <a:p>
                      <a:pPr algn="ctr" fontAlgn="b"/>
                      <a:r>
                        <a:rPr lang="en-US" sz="2000" b="0" i="0" u="none" strike="noStrike" dirty="0">
                          <a:solidFill>
                            <a:srgbClr val="000000"/>
                          </a:solidFill>
                          <a:effectLst/>
                          <a:latin typeface="Calibri"/>
                        </a:rPr>
                        <a:t>11649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Chapare virus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11632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Lassa fever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138224"/>
                  </a:ext>
                </a:extLst>
              </a:tr>
              <a:tr h="330200">
                <a:tc>
                  <a:txBody>
                    <a:bodyPr/>
                    <a:lstStyle/>
                    <a:p>
                      <a:pPr algn="ctr" fontAlgn="b"/>
                      <a:r>
                        <a:rPr lang="en-US" sz="2000" b="0" i="0" u="none" strike="noStrike" dirty="0">
                          <a:solidFill>
                            <a:srgbClr val="000000"/>
                          </a:solidFill>
                          <a:effectLst/>
                          <a:latin typeface="Calibri"/>
                        </a:rPr>
                        <a:t>11640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Crimean-Congo hemorrhagic fever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11644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Lujo virus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921810"/>
                  </a:ext>
                </a:extLst>
              </a:tr>
              <a:tr h="330200">
                <a:tc>
                  <a:txBody>
                    <a:bodyPr/>
                    <a:lstStyle/>
                    <a:p>
                      <a:pPr algn="ctr" fontAlgn="b"/>
                      <a:r>
                        <a:rPr lang="en-US" sz="2000" b="0" i="0" u="none" strike="noStrike" dirty="0">
                          <a:solidFill>
                            <a:srgbClr val="000000"/>
                          </a:solidFill>
                          <a:effectLst/>
                          <a:latin typeface="Calibri"/>
                        </a:rPr>
                        <a:t>11630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Ebola hemorrhagic fever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11637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Machupo hemorrhagic fever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0774276"/>
                  </a:ext>
                </a:extLst>
              </a:tr>
              <a:tr h="330200">
                <a:tc>
                  <a:txBody>
                    <a:bodyPr/>
                    <a:lstStyle/>
                    <a:p>
                      <a:pPr algn="ctr" fontAlgn="b"/>
                      <a:r>
                        <a:rPr lang="en-US" sz="2000" b="0" i="0" u="none" strike="noStrike" dirty="0">
                          <a:solidFill>
                            <a:srgbClr val="000000"/>
                          </a:solidFill>
                          <a:effectLst/>
                          <a:latin typeface="Calibri"/>
                        </a:rPr>
                        <a:t>11648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Guanarito hemorrhagic fever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11631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Marburg fever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104954"/>
                  </a:ext>
                </a:extLst>
              </a:tr>
              <a:tr h="330200">
                <a:tc>
                  <a:txBody>
                    <a:bodyPr/>
                    <a:lstStyle/>
                    <a:p>
                      <a:pPr algn="ctr" fontAlgn="b"/>
                      <a:r>
                        <a:rPr lang="en-US" sz="2000" b="0" i="0" u="none" strike="noStrike" dirty="0">
                          <a:solidFill>
                            <a:srgbClr val="000000"/>
                          </a:solidFill>
                          <a:effectLst/>
                          <a:latin typeface="Calibri"/>
                        </a:rPr>
                        <a:t>11638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Junín hemorrhagic fever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11639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Sabia-associated hemorrhagic fever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825444"/>
                  </a:ext>
                </a:extLst>
              </a:tr>
            </a:tbl>
          </a:graphicData>
        </a:graphic>
      </p:graphicFrame>
      <p:sp>
        <p:nvSpPr>
          <p:cNvPr id="7" name="Slide Number Placeholder 2">
            <a:extLst>
              <a:ext uri="{FF2B5EF4-FFF2-40B4-BE49-F238E27FC236}">
                <a16:creationId xmlns:a16="http://schemas.microsoft.com/office/drawing/2014/main" id="{F7A695FF-E9C4-4FEC-8A4A-8C17CC36AED5}"/>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Arial"/>
              </a:rPr>
              <a:t>Slide</a:t>
            </a: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05660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924C4D-6422-420C-8A80-52F33C67F53D}"/>
              </a:ext>
            </a:extLst>
          </p:cNvPr>
          <p:cNvSpPr>
            <a:spLocks noGrp="1"/>
          </p:cNvSpPr>
          <p:nvPr>
            <p:ph sz="quarter" idx="10"/>
          </p:nvPr>
        </p:nvSpPr>
        <p:spPr>
          <a:xfrm>
            <a:off x="576263" y="787790"/>
            <a:ext cx="10845988" cy="5568559"/>
          </a:xfrm>
        </p:spPr>
        <p:txBody>
          <a:bodyPr vert="horz" lIns="91440" tIns="45720" rIns="91440" bIns="45720" rtlCol="0" anchor="t">
            <a:normAutofit/>
          </a:bodyPr>
          <a:lstStyle/>
          <a:p>
            <a:pPr marL="313055" indent="-294005">
              <a:spcBef>
                <a:spcPts val="0"/>
              </a:spcBef>
              <a:defRPr/>
            </a:pPr>
            <a:r>
              <a:rPr lang="en-US" dirty="0"/>
              <a:t>Acute flaccid myelitis (21-ID-02; event code: 11120)</a:t>
            </a:r>
          </a:p>
          <a:p>
            <a:pPr marL="511175" lvl="1" indent="-293370">
              <a:spcBef>
                <a:spcPts val="0"/>
              </a:spcBef>
              <a:defRPr/>
            </a:pPr>
            <a:r>
              <a:rPr lang="en-US" dirty="0"/>
              <a:t>Suspect case classification criteria now include supportive laboratory/imaging criteria</a:t>
            </a:r>
            <a:endParaRPr lang="en-US" dirty="0">
              <a:cs typeface="Calibri"/>
            </a:endParaRPr>
          </a:p>
          <a:p>
            <a:pPr marL="511175" lvl="1" indent="-293370">
              <a:spcBef>
                <a:spcPts val="0"/>
              </a:spcBef>
              <a:defRPr/>
            </a:pPr>
            <a:r>
              <a:rPr lang="en-US" dirty="0"/>
              <a:t>Added criteria for case ascertainment to allow for reporting suspect cases identified post-mortem</a:t>
            </a:r>
            <a:endParaRPr lang="en-US" dirty="0">
              <a:cs typeface="Calibri"/>
            </a:endParaRPr>
          </a:p>
          <a:p>
            <a:pPr marL="511175" lvl="1" indent="-293370">
              <a:spcBef>
                <a:spcPts val="0"/>
              </a:spcBef>
              <a:defRPr/>
            </a:pPr>
            <a:r>
              <a:rPr lang="en-US" dirty="0"/>
              <a:t>Confirmed case now includes persons who died without an MRI, but have evidence of myelitis on autopsy </a:t>
            </a:r>
            <a:endParaRPr lang="en-US" dirty="0">
              <a:cs typeface="Calibri"/>
            </a:endParaRPr>
          </a:p>
          <a:p>
            <a:pPr marL="511175" lvl="1" indent="-293370">
              <a:spcBef>
                <a:spcPts val="0"/>
              </a:spcBef>
              <a:defRPr/>
            </a:pPr>
            <a:r>
              <a:rPr lang="en-US" dirty="0"/>
              <a:t>Can be sent using GenV2, but AFM-specific data sent via</a:t>
            </a:r>
            <a:endParaRPr lang="en-US" dirty="0">
              <a:cs typeface="Calibri"/>
            </a:endParaRPr>
          </a:p>
          <a:p>
            <a:pPr marL="844550" lvl="2" indent="-293370">
              <a:spcBef>
                <a:spcPts val="0"/>
              </a:spcBef>
              <a:defRPr/>
            </a:pPr>
            <a:r>
              <a:rPr lang="en-US" dirty="0"/>
              <a:t>AFM REDCap project</a:t>
            </a:r>
            <a:endParaRPr lang="en-US" dirty="0">
              <a:cs typeface="Calibri"/>
            </a:endParaRPr>
          </a:p>
          <a:p>
            <a:pPr marL="844550" lvl="2" indent="-293370">
              <a:spcBef>
                <a:spcPts val="0"/>
              </a:spcBef>
              <a:defRPr/>
            </a:pPr>
            <a:r>
              <a:rPr lang="en-US" dirty="0"/>
              <a:t>Secure file transfer portal</a:t>
            </a:r>
            <a:endParaRPr lang="en-US" dirty="0">
              <a:cs typeface="Calibri"/>
            </a:endParaRPr>
          </a:p>
          <a:p>
            <a:pPr marL="844550" lvl="2" indent="-293370">
              <a:spcBef>
                <a:spcPts val="0"/>
              </a:spcBef>
              <a:defRPr/>
            </a:pPr>
            <a:r>
              <a:rPr lang="en-US" dirty="0"/>
              <a:t>Secure email</a:t>
            </a:r>
            <a:endParaRPr lang="en-US" dirty="0">
              <a:cs typeface="Calibri"/>
            </a:endParaRPr>
          </a:p>
          <a:p>
            <a:pPr marL="844550" lvl="2" indent="-293370">
              <a:spcBef>
                <a:spcPts val="0"/>
              </a:spcBef>
              <a:defRPr/>
            </a:pPr>
            <a:r>
              <a:rPr lang="en-US" dirty="0"/>
              <a:t>Fax</a:t>
            </a:r>
            <a:endParaRPr lang="en-US" dirty="0">
              <a:cs typeface="Calibri"/>
            </a:endParaRPr>
          </a:p>
        </p:txBody>
      </p:sp>
      <p:sp>
        <p:nvSpPr>
          <p:cNvPr id="4" name="Slide Number Placeholder 2">
            <a:extLst>
              <a:ext uri="{FF2B5EF4-FFF2-40B4-BE49-F238E27FC236}">
                <a16:creationId xmlns:a16="http://schemas.microsoft.com/office/drawing/2014/main" id="{CEC3BC68-8111-420E-979B-C7C3B830915B}"/>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Arial"/>
              </a:rPr>
              <a:t>Slide</a:t>
            </a: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94306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924C4D-6422-420C-8A80-52F33C67F53D}"/>
              </a:ext>
            </a:extLst>
          </p:cNvPr>
          <p:cNvSpPr>
            <a:spLocks noGrp="1"/>
          </p:cNvSpPr>
          <p:nvPr>
            <p:ph sz="quarter" idx="10"/>
          </p:nvPr>
        </p:nvSpPr>
        <p:spPr>
          <a:xfrm>
            <a:off x="576263" y="787790"/>
            <a:ext cx="10845988" cy="5568559"/>
          </a:xfrm>
        </p:spPr>
        <p:txBody>
          <a:bodyPr>
            <a:normAutofit/>
          </a:bodyPr>
          <a:lstStyle/>
          <a:p>
            <a:pPr marL="313259" indent="-294210">
              <a:spcBef>
                <a:spcPts val="0"/>
              </a:spcBef>
              <a:defRPr/>
            </a:pPr>
            <a:r>
              <a:rPr lang="en-US" dirty="0"/>
              <a:t>Alpha-gal syndrome (21-ID-07; event code: 50269)</a:t>
            </a:r>
          </a:p>
          <a:p>
            <a:pPr marL="511175" lvl="1" indent="-293688">
              <a:spcBef>
                <a:spcPts val="0"/>
              </a:spcBef>
              <a:defRPr/>
            </a:pPr>
            <a:r>
              <a:rPr lang="en-US" dirty="0"/>
              <a:t>Creates a standardized case definition with confirmed, probable, and suspect criteria</a:t>
            </a:r>
          </a:p>
          <a:p>
            <a:pPr marL="511175" lvl="1" indent="-293688">
              <a:spcBef>
                <a:spcPts val="0"/>
              </a:spcBef>
              <a:defRPr/>
            </a:pPr>
            <a:r>
              <a:rPr lang="en-US" dirty="0"/>
              <a:t>Intended for jurisdictions that want to include as reportable or to conduct pilot studies or targeted surveillance</a:t>
            </a:r>
          </a:p>
          <a:p>
            <a:pPr marL="511175" lvl="1" indent="-293688">
              <a:spcBef>
                <a:spcPts val="0"/>
              </a:spcBef>
              <a:defRPr/>
            </a:pPr>
            <a:r>
              <a:rPr lang="en-US" dirty="0"/>
              <a:t>Can be used to help inform clinicians of the estimated burden and trends in their region</a:t>
            </a:r>
          </a:p>
          <a:p>
            <a:pPr marL="511175" lvl="1" indent="-293688">
              <a:spcBef>
                <a:spcPts val="0"/>
              </a:spcBef>
              <a:defRPr/>
            </a:pPr>
            <a:r>
              <a:rPr lang="en-US" dirty="0"/>
              <a:t>Can be sent to CDC via available NNDSS format pending Office of Management and Budget approval </a:t>
            </a:r>
          </a:p>
        </p:txBody>
      </p:sp>
      <p:sp>
        <p:nvSpPr>
          <p:cNvPr id="4" name="Slide Number Placeholder 2">
            <a:extLst>
              <a:ext uri="{FF2B5EF4-FFF2-40B4-BE49-F238E27FC236}">
                <a16:creationId xmlns:a16="http://schemas.microsoft.com/office/drawing/2014/main" id="{4D7EA774-B912-49C3-9346-7D0D8BEA2E8D}"/>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Arial"/>
              </a:rPr>
              <a:t>Slide</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26</a:t>
            </a:r>
          </a:p>
        </p:txBody>
      </p:sp>
    </p:spTree>
    <p:extLst>
      <p:ext uri="{BB962C8B-B14F-4D97-AF65-F5344CB8AC3E}">
        <p14:creationId xmlns:p14="http://schemas.microsoft.com/office/powerpoint/2010/main" val="905302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5D83A4-F512-4DDF-93AF-1B9093B255B2}"/>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Updates: NNDSS Data Processing Redesign </a:t>
            </a:r>
          </a:p>
        </p:txBody>
      </p:sp>
    </p:spTree>
    <p:extLst>
      <p:ext uri="{BB962C8B-B14F-4D97-AF65-F5344CB8AC3E}">
        <p14:creationId xmlns:p14="http://schemas.microsoft.com/office/powerpoint/2010/main" val="3105751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924C4D-6422-420C-8A80-52F33C67F53D}"/>
              </a:ext>
            </a:extLst>
          </p:cNvPr>
          <p:cNvSpPr>
            <a:spLocks noGrp="1"/>
          </p:cNvSpPr>
          <p:nvPr>
            <p:ph sz="quarter" idx="10"/>
          </p:nvPr>
        </p:nvSpPr>
        <p:spPr>
          <a:xfrm>
            <a:off x="576263" y="787790"/>
            <a:ext cx="11579232" cy="5568559"/>
          </a:xfrm>
        </p:spPr>
        <p:txBody>
          <a:bodyPr vert="horz" lIns="91440" tIns="45720" rIns="91440" bIns="45720" rtlCol="0" anchor="t">
            <a:normAutofit lnSpcReduction="10000"/>
          </a:bodyPr>
          <a:lstStyle/>
          <a:p>
            <a:pPr marL="0" indent="-294005">
              <a:spcBef>
                <a:spcPts val="0"/>
              </a:spcBef>
              <a:defRPr/>
            </a:pPr>
            <a:r>
              <a:rPr lang="en-US" dirty="0"/>
              <a:t>Improvements to Message, Validation, Processing, and Provisioning System (MVPS) </a:t>
            </a:r>
          </a:p>
          <a:p>
            <a:pPr marL="511175" lvl="1" indent="-293370">
              <a:spcBef>
                <a:spcPts val="0"/>
              </a:spcBef>
              <a:defRPr/>
            </a:pPr>
            <a:r>
              <a:rPr lang="en-US" dirty="0"/>
              <a:t>All case notification types (HL7, NETSS, and NBS master message) available </a:t>
            </a:r>
            <a:endParaRPr lang="en-US" dirty="0">
              <a:cs typeface="Calibri" panose="020F0502020204030204"/>
            </a:endParaRPr>
          </a:p>
          <a:p>
            <a:pPr marL="511175" lvl="1" indent="-293370">
              <a:spcBef>
                <a:spcPts val="0"/>
              </a:spcBef>
              <a:defRPr/>
            </a:pPr>
            <a:r>
              <a:rPr lang="en-US" dirty="0"/>
              <a:t>Additional functionality allows users to:</a:t>
            </a:r>
            <a:endParaRPr lang="en-US" dirty="0">
              <a:cs typeface="Calibri" panose="020F0502020204030204"/>
            </a:endParaRPr>
          </a:p>
          <a:p>
            <a:pPr marL="844550" lvl="2" indent="-293370">
              <a:spcBef>
                <a:spcPts val="0"/>
              </a:spcBef>
              <a:defRPr/>
            </a:pPr>
            <a:r>
              <a:rPr lang="en-US" dirty="0"/>
              <a:t>Delete a case or batch of cases through the user interface</a:t>
            </a:r>
            <a:endParaRPr lang="en-US" dirty="0">
              <a:cs typeface="Calibri"/>
            </a:endParaRPr>
          </a:p>
          <a:p>
            <a:pPr marL="844550" lvl="2" indent="-293370">
              <a:spcBef>
                <a:spcPts val="0"/>
              </a:spcBef>
              <a:defRPr/>
            </a:pPr>
            <a:r>
              <a:rPr lang="en-US" dirty="0"/>
              <a:t>Provide verification for select low-incidence conditions</a:t>
            </a:r>
            <a:endParaRPr lang="en-US" dirty="0">
              <a:cs typeface="Calibri"/>
            </a:endParaRPr>
          </a:p>
          <a:p>
            <a:pPr marL="844550" lvl="2" indent="-293370">
              <a:spcBef>
                <a:spcPts val="0"/>
              </a:spcBef>
              <a:defRPr/>
            </a:pPr>
            <a:r>
              <a:rPr lang="en-US" dirty="0"/>
              <a:t>Review case counts</a:t>
            </a:r>
            <a:endParaRPr lang="en-US" dirty="0">
              <a:cs typeface="Calibri"/>
            </a:endParaRPr>
          </a:p>
          <a:p>
            <a:pPr marL="844550" lvl="2" indent="-293370">
              <a:spcBef>
                <a:spcPts val="0"/>
              </a:spcBef>
              <a:defRPr/>
            </a:pPr>
            <a:r>
              <a:rPr lang="en-US" dirty="0"/>
              <a:t>Download line lists of data to streamline reconciliation</a:t>
            </a:r>
            <a:endParaRPr lang="en-US" dirty="0">
              <a:cs typeface="Calibri"/>
            </a:endParaRPr>
          </a:p>
          <a:p>
            <a:pPr marL="511175" lvl="1" indent="-293370">
              <a:spcBef>
                <a:spcPts val="0"/>
              </a:spcBef>
              <a:defRPr/>
            </a:pPr>
            <a:r>
              <a:rPr lang="en-US" dirty="0"/>
              <a:t>Coming this year: new annual reconciliation functionality</a:t>
            </a:r>
          </a:p>
          <a:p>
            <a:pPr marL="844550" lvl="2" indent="-293370">
              <a:spcBef>
                <a:spcPts val="0"/>
              </a:spcBef>
              <a:defRPr/>
            </a:pPr>
            <a:r>
              <a:rPr lang="en-US" dirty="0"/>
              <a:t>Reconciliation reports on-demand through the MVPS portal </a:t>
            </a:r>
          </a:p>
          <a:p>
            <a:pPr marL="844550" lvl="2" indent="-293370">
              <a:spcBef>
                <a:spcPts val="0"/>
              </a:spcBef>
              <a:defRPr/>
            </a:pPr>
            <a:r>
              <a:rPr lang="en-US" dirty="0">
                <a:cs typeface="Calibri" panose="020F0502020204030204"/>
              </a:rPr>
              <a:t>Jurisdiction users can lock data and indicate when ready for approval</a:t>
            </a:r>
          </a:p>
          <a:p>
            <a:pPr marL="844550" lvl="2" indent="-293370">
              <a:spcBef>
                <a:spcPts val="0"/>
              </a:spcBef>
              <a:defRPr/>
            </a:pPr>
            <a:r>
              <a:rPr lang="en-US" dirty="0"/>
              <a:t>New STD Manager and State Epidemiologist roles in MVPS will allow sign-off on the locked data to finalize for the year, replacing the process of emailing tables for signature</a:t>
            </a:r>
            <a:endParaRPr lang="en-US" dirty="0">
              <a:cs typeface="Calibri" panose="020F0502020204030204"/>
            </a:endParaRPr>
          </a:p>
        </p:txBody>
      </p:sp>
      <p:sp>
        <p:nvSpPr>
          <p:cNvPr id="4" name="Slide Number Placeholder 2">
            <a:extLst>
              <a:ext uri="{FF2B5EF4-FFF2-40B4-BE49-F238E27FC236}">
                <a16:creationId xmlns:a16="http://schemas.microsoft.com/office/drawing/2014/main" id="{4D7EA774-B912-49C3-9346-7D0D8BEA2E8D}"/>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Arial"/>
              </a:rPr>
              <a:t>Slide</a:t>
            </a: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29708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hoto identifying check-list for Stage 1, Test Messages">
            <a:extLst>
              <a:ext uri="{FF2B5EF4-FFF2-40B4-BE49-F238E27FC236}">
                <a16:creationId xmlns:a16="http://schemas.microsoft.com/office/drawing/2014/main" id="{A6FCC2F4-B051-4CB6-A717-CE96911FB74F}"/>
              </a:ext>
            </a:extLst>
          </p:cNvPr>
          <p:cNvPicPr>
            <a:picLocks noChangeAspect="1"/>
          </p:cNvPicPr>
          <p:nvPr/>
        </p:nvPicPr>
        <p:blipFill>
          <a:blip r:embed="rId3"/>
          <a:stretch>
            <a:fillRect/>
          </a:stretch>
        </p:blipFill>
        <p:spPr>
          <a:xfrm>
            <a:off x="8178230" y="1"/>
            <a:ext cx="4013769" cy="3010327"/>
          </a:xfrm>
          <a:prstGeom prst="rect">
            <a:avLst/>
          </a:prstGeom>
        </p:spPr>
      </p:pic>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8578753" cy="5188857"/>
          </a:xfrm>
        </p:spPr>
        <p:txBody>
          <a:bodyPr vert="horz" lIns="91440" tIns="45720" rIns="91440" bIns="45720" rtlCol="0" anchor="t">
            <a:normAutofit fontScale="92500" lnSpcReduction="10000"/>
          </a:bodyPr>
          <a:lstStyle/>
          <a:p>
            <a:r>
              <a:rPr lang="en-US" sz="3900" dirty="0"/>
              <a:t>Resources</a:t>
            </a:r>
          </a:p>
          <a:p>
            <a:pPr marL="290195" lvl="1" indent="-290195"/>
            <a:r>
              <a:rPr lang="en-US" dirty="0">
                <a:cs typeface="Calibri"/>
              </a:rPr>
              <a:t>See </a:t>
            </a:r>
            <a:r>
              <a:rPr lang="en-US" dirty="0">
                <a:cs typeface="Calibri"/>
                <a:hlinkClick r:id="rId4"/>
              </a:rPr>
              <a:t>November 2021 eSHARE for MMG Roundup</a:t>
            </a:r>
            <a:endParaRPr lang="en-US" dirty="0">
              <a:cs typeface="Calibri"/>
            </a:endParaRPr>
          </a:p>
          <a:p>
            <a:pPr marL="290195" lvl="1" indent="-290195"/>
            <a:r>
              <a:rPr lang="en-US" dirty="0">
                <a:cs typeface="Calibri"/>
              </a:rPr>
              <a:t>The 2022 State Epi Letter and 2022 Event Code List can be found on the </a:t>
            </a:r>
            <a:r>
              <a:rPr lang="en-US" dirty="0">
                <a:solidFill>
                  <a:srgbClr val="7F7F7F">
                    <a:lumMod val="75000"/>
                  </a:srgbClr>
                </a:solidFill>
                <a:hlinkClick r:id="rId5"/>
              </a:rPr>
              <a:t>NNDSS Event Codes &amp; Other Surveillance Resources webpage</a:t>
            </a:r>
            <a:r>
              <a:rPr lang="en-US" dirty="0">
                <a:solidFill>
                  <a:srgbClr val="7F7F7F">
                    <a:lumMod val="75000"/>
                  </a:srgbClr>
                </a:solidFill>
              </a:rPr>
              <a:t> </a:t>
            </a:r>
            <a:endParaRPr lang="en-US" dirty="0">
              <a:cs typeface="Calibri"/>
            </a:endParaRPr>
          </a:p>
          <a:p>
            <a:pPr marL="290195" lvl="1" indent="-290195"/>
            <a:r>
              <a:rPr lang="en-US" dirty="0">
                <a:cs typeface="Calibri"/>
              </a:rPr>
              <a:t>Case definitions can be found at </a:t>
            </a:r>
            <a:r>
              <a:rPr lang="en-US" dirty="0">
                <a:cs typeface="Calibri"/>
                <a:hlinkClick r:id="rId6"/>
              </a:rPr>
              <a:t>NNDSS Case Definitions</a:t>
            </a:r>
            <a:endParaRPr lang="en-US" dirty="0">
              <a:cs typeface="Calibri"/>
            </a:endParaRPr>
          </a:p>
          <a:p>
            <a:pPr marL="290195" lvl="1" indent="-290195"/>
            <a:r>
              <a:rPr lang="en-US" dirty="0">
                <a:cs typeface="Calibri"/>
              </a:rPr>
              <a:t>Message mapping guide information for implementation can be found at </a:t>
            </a:r>
            <a:r>
              <a:rPr kumimoji="0" lang="en-US"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7"/>
              </a:rPr>
              <a:t>https://ndc.services.cdc.gov/message-mapping-guides/</a:t>
            </a:r>
            <a:endParaRPr kumimoji="0" lang="en-US" sz="3600" b="1" i="0" u="sng" strike="noStrike" kern="1200" cap="none" spc="0" normalizeH="0" baseline="0" noProof="0" dirty="0">
              <a:ln>
                <a:noFill/>
              </a:ln>
              <a:solidFill>
                <a:srgbClr val="3F395F"/>
              </a:solidFill>
              <a:uLnTx/>
              <a:uFillTx/>
              <a:latin typeface="Calibri" panose="020F0502020204030204" pitchFamily="34" charset="0"/>
              <a:ea typeface="Calibri" panose="020F0502020204030204" pitchFamily="34" charset="0"/>
              <a:cs typeface="Calibri"/>
            </a:endParaRPr>
          </a:p>
          <a:p>
            <a:pPr marL="290195" lvl="1" indent="-290195"/>
            <a:r>
              <a:rPr lang="en-US" sz="2800" b="0" dirty="0">
                <a:solidFill>
                  <a:srgbClr val="000000"/>
                </a:solidFill>
                <a:effectLst/>
              </a:rPr>
              <a:t>To request technical assistance, join an onboarding cohort, or participate as a pilot for a new MMG, please email the CDC Electronic Data Exchange mailbox at </a:t>
            </a:r>
            <a:r>
              <a:rPr lang="en-US" sz="2800" b="0" u="none" strike="noStrike" dirty="0">
                <a:solidFill>
                  <a:srgbClr val="9EA2FF"/>
                </a:solidFill>
                <a:effectLst/>
                <a:hlinkClick r:id="rId8" tooltip="mailto:edx@cdc.gov"/>
              </a:rPr>
              <a:t>edx@cdc.gov</a:t>
            </a:r>
            <a:endParaRPr lang="en-US" sz="2800" kern="1200" dirty="0">
              <a:solidFill>
                <a:schemeClr val="tx1"/>
              </a:solidFill>
              <a:effectLst/>
              <a:ea typeface="+mn-ea"/>
              <a:cs typeface="+mn-cs"/>
            </a:endParaRPr>
          </a:p>
        </p:txBody>
      </p:sp>
      <p:sp>
        <p:nvSpPr>
          <p:cNvPr id="6" name="Slide Number Placeholder 2">
            <a:extLst>
              <a:ext uri="{FF2B5EF4-FFF2-40B4-BE49-F238E27FC236}">
                <a16:creationId xmlns:a16="http://schemas.microsoft.com/office/drawing/2014/main" id="{7B703EA1-34B0-42C6-8BF2-1643CBE132F8}"/>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Arial"/>
              </a:rPr>
              <a:t>Slide</a:t>
            </a: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2511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2287263"/>
            <a:ext cx="10839490" cy="1141737"/>
          </a:xfrm>
        </p:spPr>
        <p:txBody>
          <a:bodyPr>
            <a:normAutofit/>
          </a:bodyPr>
          <a:lstStyle/>
          <a:p>
            <a:r>
              <a:rPr lang="en-US" sz="3600" dirty="0">
                <a:solidFill>
                  <a:srgbClr val="00606B"/>
                </a:solidFill>
              </a:rPr>
              <a:t>NNDSS Updates and Announcements</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197" y="3872887"/>
            <a:ext cx="8430707" cy="2881279"/>
          </a:xfrm>
        </p:spPr>
        <p:txBody>
          <a:bodyPr vert="horz" lIns="91440" tIns="45720" rIns="91440" bIns="45720" rtlCol="0" anchor="t">
            <a:normAutofit/>
          </a:bodyPr>
          <a:lstStyle/>
          <a:p>
            <a:r>
              <a:rPr lang="en-US" dirty="0">
                <a:solidFill>
                  <a:srgbClr val="7BA255"/>
                </a:solidFill>
                <a:latin typeface="Calibri"/>
                <a:cs typeface="Calibri"/>
              </a:rPr>
              <a:t>Michele Hoover, MS</a:t>
            </a:r>
          </a:p>
          <a:p>
            <a:r>
              <a:rPr lang="en-US" b="0" dirty="0">
                <a:solidFill>
                  <a:schemeClr val="tx1"/>
                </a:solidFill>
                <a:latin typeface="Calibri"/>
                <a:cs typeface="Calibri"/>
              </a:rPr>
              <a:t>Data Standardization and Assistance Team</a:t>
            </a:r>
          </a:p>
          <a:p>
            <a:r>
              <a:rPr lang="en-US" b="0" dirty="0">
                <a:solidFill>
                  <a:schemeClr val="tx1"/>
                </a:solidFill>
                <a:latin typeface="Calibri"/>
                <a:cs typeface="Calibri"/>
              </a:rPr>
              <a:t>Center for Surveillance, Epidemiology, and Laboratory Services </a:t>
            </a:r>
          </a:p>
          <a:p>
            <a:pPr>
              <a:lnSpc>
                <a:spcPct val="0"/>
              </a:lnSpc>
            </a:pPr>
            <a:endParaRPr lang="en-US" b="0" dirty="0">
              <a:solidFill>
                <a:schemeClr val="tx1"/>
              </a:solidFill>
              <a:latin typeface="Calibri"/>
              <a:cs typeface="Calibri"/>
            </a:endParaRPr>
          </a:p>
          <a:p>
            <a:r>
              <a:rPr lang="en-US" dirty="0">
                <a:solidFill>
                  <a:srgbClr val="7BA255"/>
                </a:solidFill>
                <a:latin typeface="Calibri"/>
                <a:cs typeface="Calibri"/>
              </a:rPr>
              <a:t>Delicia Carey, PhD</a:t>
            </a:r>
          </a:p>
          <a:p>
            <a:r>
              <a:rPr lang="en-US" b="0" dirty="0">
                <a:solidFill>
                  <a:schemeClr val="tx1"/>
                </a:solidFill>
                <a:latin typeface="Calibri"/>
                <a:cs typeface="Calibri"/>
              </a:rPr>
              <a:t>Case-based Surveillance Operations Team </a:t>
            </a:r>
          </a:p>
          <a:p>
            <a:r>
              <a:rPr lang="en-US" b="0" dirty="0">
                <a:solidFill>
                  <a:schemeClr val="tx1"/>
                </a:solidFill>
                <a:latin typeface="Calibri"/>
                <a:cs typeface="Calibri"/>
              </a:rPr>
              <a:t>Center for Surveillance, Epidemiology, and Laboratory Services </a:t>
            </a:r>
          </a:p>
          <a:p>
            <a:endParaRPr lang="en-US" dirty="0">
              <a:solidFill>
                <a:schemeClr val="tx1"/>
              </a:solidFill>
            </a:endParaRP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Center for Surveillance, Epidemiology, and Laboratory Services</a:t>
            </a:r>
          </a:p>
        </p:txBody>
      </p:sp>
    </p:spTree>
    <p:extLst>
      <p:ext uri="{BB962C8B-B14F-4D97-AF65-F5344CB8AC3E}">
        <p14:creationId xmlns:p14="http://schemas.microsoft.com/office/powerpoint/2010/main" val="2024010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Image indicating a question can be asked. " title="Question and Answer Slide">
            <a:extLst>
              <a:ext uri="{FF2B5EF4-FFF2-40B4-BE49-F238E27FC236}">
                <a16:creationId xmlns:a16="http://schemas.microsoft.com/office/drawing/2014/main" id="{0F6C0158-72F8-463D-A4D9-265D5759D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51" y="1150408"/>
            <a:ext cx="8156042" cy="5571067"/>
          </a:xfrm>
          <a:prstGeom prst="rect">
            <a:avLst/>
          </a:prstGeom>
        </p:spPr>
      </p:pic>
      <p:sp>
        <p:nvSpPr>
          <p:cNvPr id="4" name="Title 3">
            <a:extLst>
              <a:ext uri="{FF2B5EF4-FFF2-40B4-BE49-F238E27FC236}">
                <a16:creationId xmlns:a16="http://schemas.microsoft.com/office/drawing/2014/main" id="{94F39405-AB62-443F-B8B0-4E70E618F6F2}"/>
              </a:ext>
            </a:extLst>
          </p:cNvPr>
          <p:cNvSpPr txBox="1">
            <a:spLocks noGrp="1"/>
          </p:cNvSpPr>
          <p:nvPr>
            <p:ph type="title" idx="4294967295"/>
          </p:nvPr>
        </p:nvSpPr>
        <p:spPr>
          <a:xfrm>
            <a:off x="1046602" y="643466"/>
            <a:ext cx="3171061" cy="60016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3F395F"/>
                </a:solidFill>
                <a:effectLst/>
                <a:uLnTx/>
                <a:uFillTx/>
                <a:latin typeface="+mn-lt"/>
                <a:ea typeface="Arial"/>
                <a:cs typeface="Arial"/>
                <a:sym typeface="Arial"/>
              </a:rPr>
              <a:t>Open Discussion </a:t>
            </a:r>
          </a:p>
        </p:txBody>
      </p:sp>
    </p:spTree>
    <p:extLst>
      <p:ext uri="{BB962C8B-B14F-4D97-AF65-F5344CB8AC3E}">
        <p14:creationId xmlns:p14="http://schemas.microsoft.com/office/powerpoint/2010/main" val="2347614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
        <p:nvSpPr>
          <p:cNvPr id="3" name="TextBox 2">
            <a:extLst>
              <a:ext uri="{FF2B5EF4-FFF2-40B4-BE49-F238E27FC236}">
                <a16:creationId xmlns:a16="http://schemas.microsoft.com/office/drawing/2014/main" id="{AE7EFABD-073E-7D40-940F-159AACC4E0AF}"/>
              </a:ext>
            </a:extLst>
          </p:cNvPr>
          <p:cNvSpPr txBox="1"/>
          <p:nvPr/>
        </p:nvSpPr>
        <p:spPr>
          <a:xfrm>
            <a:off x="781050" y="459060"/>
            <a:ext cx="10287000" cy="3847207"/>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Subscribe to the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4"/>
              </a:rPr>
              <a:t>monthly NNDSS newsletter, </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4"/>
              </a:rPr>
              <a:t>Case Surveillance News </a:t>
            </a:r>
            <a:endPar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endPar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Access the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5"/>
              </a:rPr>
              <a:t>NNDSS Technical Resource Center</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Email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hlinkClick r:id="rId6"/>
              </a:rPr>
              <a:t>edx@cdc.gov</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 to request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NNDSS technical assistance or begin onboarding HL7 message mapping guides</a:t>
            </a:r>
            <a:endParaRPr kumimoji="0" lang="en-US" sz="2000" b="1" i="0" u="none" strike="noStrike" kern="1200" cap="none" spc="0" normalizeH="0" baseline="0" noProof="0" dirty="0">
              <a:ln>
                <a:noFill/>
              </a:ln>
              <a:solidFill>
                <a:prstClr val="black"/>
              </a:solidFill>
              <a:effectLst/>
              <a:uLnTx/>
              <a:uFillTx/>
              <a:latin typeface="Myriad Web Pro"/>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yriad Web Pro"/>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panose="020F0502020204030204"/>
                <a:ea typeface="+mn-ea"/>
                <a:cs typeface="Arial"/>
                <a:sym typeface="Arial"/>
              </a:rPr>
              <a:t>Next</a:t>
            </a:r>
            <a:r>
              <a:rPr kumimoji="0" lang="en-US" sz="3600" b="1" i="0" u="none" strike="noStrike" kern="1200" cap="none" spc="0" normalizeH="0" baseline="0" noProof="0" dirty="0">
                <a:ln>
                  <a:noFill/>
                </a:ln>
                <a:solidFill>
                  <a:srgbClr val="3F395F"/>
                </a:solidFill>
                <a:effectLst/>
                <a:uLnTx/>
                <a:uFillTx/>
                <a:latin typeface="Calibri" panose="020F0502020204030204"/>
                <a:ea typeface="+mn-ea"/>
                <a:cs typeface="Arial"/>
                <a:sym typeface="Arial"/>
              </a:rPr>
              <a:t> </a:t>
            </a:r>
            <a:r>
              <a:rPr kumimoji="0" lang="en-US" sz="3600" b="1" i="0" u="none" strike="noStrike" kern="1200" cap="none" spc="0" normalizeH="0" baseline="0" noProof="0" dirty="0">
                <a:ln>
                  <a:noFill/>
                </a:ln>
                <a:solidFill>
                  <a:srgbClr val="0563C1"/>
                </a:solidFill>
                <a:effectLst/>
                <a:uLnTx/>
                <a:uFillTx/>
                <a:latin typeface="Calibri" panose="020F0502020204030204"/>
                <a:ea typeface="+mn-ea"/>
                <a:cs typeface="Arial"/>
                <a:sym typeface="Arial"/>
                <a:hlinkClick r:id="rId7">
                  <a:extLst>
                    <a:ext uri="{A12FA001-AC4F-418D-AE19-62706E023703}">
                      <ahyp:hlinkClr xmlns:ahyp="http://schemas.microsoft.com/office/drawing/2018/hyperlinkcolor" val="tx"/>
                    </a:ext>
                  </a:extLst>
                </a:hlinkClick>
              </a:rPr>
              <a:t>NNDSS eSHARE</a:t>
            </a:r>
            <a:r>
              <a:rPr kumimoji="0" lang="en-US" sz="3600" b="1" i="0" u="none" strike="noStrike" kern="1200" cap="none" spc="0" normalizeH="0" baseline="0" noProof="0" dirty="0">
                <a:ln>
                  <a:noFill/>
                </a:ln>
                <a:solidFill>
                  <a:srgbClr val="3F395F"/>
                </a:solidFill>
                <a:effectLst/>
                <a:uLnTx/>
                <a:uFillTx/>
                <a:latin typeface="Calibri" panose="020F0502020204030204"/>
                <a:ea typeface="+mn-ea"/>
                <a:cs typeface="Arial"/>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latin typeface="Calibri" panose="020F0502020204030204"/>
                <a:ea typeface="+mn-ea"/>
              </a:rPr>
              <a:t>February</a:t>
            </a:r>
            <a:r>
              <a:rPr kumimoji="0" lang="en-US" sz="3600" b="1" i="0" u="none" strike="noStrike" kern="1200" cap="none" spc="0" normalizeH="0" baseline="0" noProof="0" dirty="0">
                <a:ln>
                  <a:noFill/>
                </a:ln>
                <a:effectLst/>
                <a:uLnTx/>
                <a:uFillTx/>
                <a:latin typeface="Calibri" panose="020F0502020204030204"/>
                <a:ea typeface="+mn-ea"/>
                <a:cs typeface="Arial"/>
                <a:sym typeface="Arial"/>
              </a:rPr>
              <a:t> 15, 2022 (more details coming soon)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sym typeface="Arial"/>
            </a:endParaRPr>
          </a:p>
        </p:txBody>
      </p:sp>
      <p:sp>
        <p:nvSpPr>
          <p:cNvPr id="2" name="Title 1">
            <a:extLst>
              <a:ext uri="{FF2B5EF4-FFF2-40B4-BE49-F238E27FC236}">
                <a16:creationId xmlns:a16="http://schemas.microsoft.com/office/drawing/2014/main" id="{37EEAE44-FB8A-154C-B7D0-CA685B9A6F66}"/>
              </a:ext>
            </a:extLst>
          </p:cNvPr>
          <p:cNvSpPr>
            <a:spLocks noGrp="1"/>
          </p:cNvSpPr>
          <p:nvPr>
            <p:ph type="title" idx="4294967295"/>
          </p:nvPr>
        </p:nvSpPr>
        <p:spPr>
          <a:xfrm>
            <a:off x="838200" y="353550"/>
            <a:ext cx="10515600" cy="1325563"/>
          </a:xfrm>
        </p:spPr>
        <p:txBody>
          <a:bodyPr>
            <a:normAutofit/>
          </a:bodyPr>
          <a:lstStyle/>
          <a:p>
            <a:r>
              <a:rPr lang="en-US" sz="800" dirty="0">
                <a:solidFill>
                  <a:schemeClr val="bg1"/>
                </a:solidFill>
              </a:rPr>
              <a:t>Next NNDSS Webinar: September 21, 2021</a:t>
            </a:r>
          </a:p>
        </p:txBody>
      </p:sp>
    </p:spTree>
    <p:extLst>
      <p:ext uri="{BB962C8B-B14F-4D97-AF65-F5344CB8AC3E}">
        <p14:creationId xmlns:p14="http://schemas.microsoft.com/office/powerpoint/2010/main" val="266961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12E73-12E3-4C44-8011-DF43E1FD6924}"/>
              </a:ext>
            </a:extLst>
          </p:cNvPr>
          <p:cNvSpPr>
            <a:spLocks noGrp="1"/>
          </p:cNvSpPr>
          <p:nvPr>
            <p:ph sz="quarter" idx="10"/>
          </p:nvPr>
        </p:nvSpPr>
        <p:spPr>
          <a:xfrm>
            <a:off x="576262" y="787791"/>
            <a:ext cx="11070545" cy="4529796"/>
          </a:xfrm>
        </p:spPr>
        <p:txBody>
          <a:bodyPr vert="horz" lIns="91440" tIns="45720" rIns="91440" bIns="45720" rtlCol="0" anchor="t">
            <a:normAutofit/>
          </a:bodyPr>
          <a:lstStyle/>
          <a:p>
            <a:r>
              <a:rPr lang="en-US" dirty="0"/>
              <a:t>Updates: COVID-19 Message Mapping Guide (MMG)</a:t>
            </a:r>
          </a:p>
          <a:p>
            <a:pPr marL="290195" lvl="1" indent="-290195"/>
            <a:r>
              <a:rPr lang="en-US" b="1" dirty="0">
                <a:solidFill>
                  <a:srgbClr val="00B050"/>
                </a:solidFill>
                <a:ea typeface="+mn-lt"/>
                <a:cs typeface="+mn-lt"/>
              </a:rPr>
              <a:t>New:</a:t>
            </a:r>
            <a:r>
              <a:rPr lang="en-US" dirty="0">
                <a:ea typeface="+mn-lt"/>
                <a:cs typeface="+mn-lt"/>
              </a:rPr>
              <a:t> The PHIN Vocabulary Access and Distribution System (VADS) COVID-19 case notification view has been updated</a:t>
            </a:r>
            <a:endParaRPr lang="en-US" b="1" dirty="0">
              <a:ea typeface="+mn-lt"/>
              <a:cs typeface="+mn-lt"/>
            </a:endParaRPr>
          </a:p>
          <a:p>
            <a:pPr marL="747395" lvl="2" indent="-457200">
              <a:lnSpc>
                <a:spcPct val="100000"/>
              </a:lnSpc>
              <a:spcBef>
                <a:spcPts val="1200"/>
              </a:spcBef>
              <a:buFont typeface="+mj-lt"/>
              <a:buAutoNum type="arabicPeriod"/>
            </a:pPr>
            <a:r>
              <a:rPr lang="en-US" dirty="0">
                <a:ea typeface="+mn-lt"/>
                <a:cs typeface="+mn-lt"/>
                <a:hlinkClick r:id="rId3"/>
              </a:rPr>
              <a:t>Version 11</a:t>
            </a:r>
            <a:r>
              <a:rPr lang="en-US" b="1" dirty="0">
                <a:ea typeface="+mn-lt"/>
                <a:cs typeface="+mn-lt"/>
              </a:rPr>
              <a:t> </a:t>
            </a:r>
            <a:r>
              <a:rPr lang="en-US" dirty="0">
                <a:ea typeface="+mn-lt"/>
                <a:cs typeface="+mn-lt"/>
              </a:rPr>
              <a:t>is now the most up-to-date version</a:t>
            </a:r>
            <a:endParaRPr lang="en-US" dirty="0">
              <a:cs typeface="Calibri"/>
            </a:endParaRPr>
          </a:p>
          <a:p>
            <a:pPr marL="746125" lvl="2" indent="-457200">
              <a:lnSpc>
                <a:spcPct val="100000"/>
              </a:lnSpc>
              <a:spcBef>
                <a:spcPts val="1200"/>
              </a:spcBef>
              <a:buFont typeface="+mj-lt"/>
              <a:buAutoNum type="arabicPeriod"/>
            </a:pPr>
            <a:r>
              <a:rPr lang="en-US" dirty="0">
                <a:ea typeface="+mn-lt"/>
                <a:cs typeface="+mn-lt"/>
              </a:rPr>
              <a:t>Includes one new additional value </a:t>
            </a:r>
            <a:r>
              <a:rPr lang="en-US">
                <a:ea typeface="+mn-lt"/>
                <a:cs typeface="+mn-lt"/>
              </a:rPr>
              <a:t>to </a:t>
            </a:r>
            <a:r>
              <a:rPr lang="en-US" u="sng">
                <a:ea typeface="+mn-lt"/>
                <a:cs typeface="+mn-lt"/>
                <a:hlinkClick r:id="rId4"/>
              </a:rPr>
              <a:t>Manufacturers of vaccines (MVX)</a:t>
            </a:r>
            <a:endParaRPr lang="en-US" u="sng" dirty="0">
              <a:ea typeface="+mn-lt"/>
              <a:cs typeface="+mn-lt"/>
            </a:endParaRPr>
          </a:p>
          <a:p>
            <a:pPr marL="746125" lvl="2" indent="-457200">
              <a:lnSpc>
                <a:spcPct val="100000"/>
              </a:lnSpc>
              <a:spcBef>
                <a:spcPts val="1200"/>
              </a:spcBef>
              <a:buFont typeface="+mj-lt"/>
              <a:buAutoNum type="arabicPeriod"/>
            </a:pPr>
            <a:r>
              <a:rPr lang="en-US" dirty="0">
                <a:ea typeface="+mn-lt"/>
                <a:cs typeface="+mn-lt"/>
              </a:rPr>
              <a:t>Includes one new additional value to </a:t>
            </a:r>
            <a:r>
              <a:rPr lang="en-US" u="sng" dirty="0">
                <a:solidFill>
                  <a:srgbClr val="0563C1"/>
                </a:solidFill>
                <a:effectLst/>
                <a:latin typeface="Calibri" panose="020F0502020204030204" pitchFamily="34" charset="0"/>
                <a:ea typeface="Calibri" panose="020F0502020204030204" pitchFamily="34" charset="0"/>
                <a:hlinkClick r:id="rId5"/>
              </a:rPr>
              <a:t>Vaccine Type (NND)</a:t>
            </a:r>
            <a:endParaRPr lang="en-US" sz="1800" dirty="0">
              <a:effectLst/>
              <a:latin typeface="Calibri" panose="020F0502020204030204" pitchFamily="34" charset="0"/>
              <a:ea typeface="Calibri" panose="020F0502020204030204" pitchFamily="34" charset="0"/>
            </a:endParaRPr>
          </a:p>
          <a:p>
            <a:pPr marL="746125" lvl="2" indent="-457200">
              <a:lnSpc>
                <a:spcPct val="100000"/>
              </a:lnSpc>
              <a:spcBef>
                <a:spcPts val="1200"/>
              </a:spcBef>
              <a:buFont typeface="+mj-lt"/>
              <a:buAutoNum type="arabicPeriod"/>
            </a:pPr>
            <a:endParaRPr lang="en-US" dirty="0"/>
          </a:p>
          <a:p>
            <a:pPr marL="290195" lvl="2" indent="0">
              <a:buNone/>
            </a:pPr>
            <a:endParaRPr lang="en-US" dirty="0">
              <a:solidFill>
                <a:srgbClr val="3F395F"/>
              </a:solidFill>
              <a:cs typeface="Calibri" panose="020F0502020204030204"/>
            </a:endParaRPr>
          </a:p>
        </p:txBody>
      </p:sp>
      <p:sp>
        <p:nvSpPr>
          <p:cNvPr id="7" name="TextBox 6">
            <a:extLst>
              <a:ext uri="{FF2B5EF4-FFF2-40B4-BE49-F238E27FC236}">
                <a16:creationId xmlns:a16="http://schemas.microsoft.com/office/drawing/2014/main" id="{5E753ECF-D24E-406C-9110-DDDDBD97BED6}"/>
              </a:ext>
            </a:extLst>
          </p:cNvPr>
          <p:cNvSpPr txBox="1"/>
          <p:nvPr/>
        </p:nvSpPr>
        <p:spPr>
          <a:xfrm>
            <a:off x="-1" y="6231135"/>
            <a:ext cx="1076076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Calibri"/>
                <a:sym typeface="Arial"/>
              </a:rPr>
              <a:t>COVID-19 v1.1 MMG: </a:t>
            </a:r>
            <a:r>
              <a:rPr kumimoji="0" lang="en-US" sz="1400" b="0" i="0" u="none" strike="noStrike" kern="1200" cap="none" spc="0" normalizeH="0" baseline="0" noProof="0" dirty="0">
                <a:ln>
                  <a:noFill/>
                </a:ln>
                <a:solidFill>
                  <a:srgbClr val="000000"/>
                </a:solidFill>
                <a:effectLst/>
                <a:uLnTx/>
                <a:uFillTx/>
                <a:latin typeface="Calibri"/>
                <a:ea typeface="+mn-ea"/>
                <a:cs typeface="Calibri"/>
                <a:sym typeface="Arial"/>
                <a:hlinkClick r:id="rId6"/>
              </a:rPr>
              <a:t>https://ndc.services.cdc.gov/mmgpage/covid-19-message-mapping-guide/</a:t>
            </a:r>
            <a:r>
              <a:rPr kumimoji="0" lang="en-US" sz="1400" b="0" i="0" u="none" strike="noStrike" kern="1200" cap="none" spc="0" normalizeH="0" baseline="0" noProof="0" dirty="0">
                <a:ln>
                  <a:noFill/>
                </a:ln>
                <a:solidFill>
                  <a:srgbClr val="000000"/>
                </a:solidFill>
                <a:effectLst/>
                <a:uLnTx/>
                <a:uFillTx/>
                <a:latin typeface="Calibri"/>
                <a:ea typeface="+mn-ea"/>
                <a:cs typeface="Calibri"/>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Calibri"/>
                <a:sym typeface="Arial"/>
              </a:rPr>
              <a:t>PHIN VADS Case View version 11: </a:t>
            </a:r>
            <a:r>
              <a:rPr kumimoji="0" lang="en-US" sz="1400" b="0" i="0" u="none" strike="noStrike" kern="1200" cap="none" spc="0" normalizeH="0" baseline="0" noProof="0" dirty="0">
                <a:ln>
                  <a:noFill/>
                </a:ln>
                <a:solidFill>
                  <a:srgbClr val="000000"/>
                </a:solidFill>
                <a:effectLst/>
                <a:uLnTx/>
                <a:uFillTx/>
                <a:latin typeface="Calibri"/>
                <a:ea typeface="+mn-ea"/>
                <a:cs typeface="Calibri"/>
                <a:sym typeface="Arial"/>
                <a:hlinkClick r:id="rId3"/>
              </a:rPr>
              <a:t>https://phinvads.cdc.gov/vads/ViewView.action?id=4C1D5ED3-AB57-EC11-81A7-005056ABE2F0</a:t>
            </a:r>
            <a:r>
              <a:rPr kumimoji="0" lang="en-US" sz="1400" b="0" i="0" u="none" strike="noStrike" kern="1200" cap="none" spc="0" normalizeH="0" baseline="0" noProof="0" dirty="0">
                <a:ln>
                  <a:noFill/>
                </a:ln>
                <a:solidFill>
                  <a:srgbClr val="000000"/>
                </a:solidFill>
                <a:effectLst/>
                <a:uLnTx/>
                <a:uFillTx/>
                <a:latin typeface="Calibri"/>
                <a:ea typeface="+mn-ea"/>
                <a:cs typeface="Calibri"/>
                <a:sym typeface="Arial"/>
              </a:rPr>
              <a:t> </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8" name="Picture 2">
            <a:extLst>
              <a:ext uri="{FF2B5EF4-FFF2-40B4-BE49-F238E27FC236}">
                <a16:creationId xmlns:a16="http://schemas.microsoft.com/office/drawing/2014/main" id="{69B0ECE0-2937-4CC6-B760-565CD3D7D89D}"/>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84E39B70-6546-48C2-A287-6A22E168366D}"/>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24560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1BEB0D-998E-4867-8FD1-9528DF629440}"/>
              </a:ext>
            </a:extLst>
          </p:cNvPr>
          <p:cNvSpPr>
            <a:spLocks noGrp="1"/>
          </p:cNvSpPr>
          <p:nvPr>
            <p:ph sz="quarter" idx="10"/>
          </p:nvPr>
        </p:nvSpPr>
        <p:spPr>
          <a:xfrm>
            <a:off x="592931" y="590550"/>
            <a:ext cx="11006137" cy="6438899"/>
          </a:xfrm>
        </p:spPr>
        <p:txBody>
          <a:bodyPr vert="horz" lIns="91440" tIns="45720" rIns="91440" bIns="45720" rtlCol="0" anchor="t">
            <a:normAutofit fontScale="25000" lnSpcReduction="20000"/>
          </a:bodyPr>
          <a:lstStyle/>
          <a:p>
            <a:endParaRPr lang="en-US" dirty="0"/>
          </a:p>
          <a:p>
            <a:pPr marL="0" indent="0"/>
            <a:r>
              <a:rPr lang="en-US" sz="14400" dirty="0"/>
              <a:t>URL Redirects on NNDSS Website</a:t>
            </a:r>
          </a:p>
          <a:p>
            <a:pPr marL="571500" indent="-571500">
              <a:buFont typeface="Arial" panose="020B0604020202020204" pitchFamily="34" charset="0"/>
              <a:buChar char="•"/>
            </a:pPr>
            <a:r>
              <a:rPr lang="en-US" sz="12800" b="0" dirty="0">
                <a:solidFill>
                  <a:srgbClr val="000000"/>
                </a:solidFill>
              </a:rPr>
              <a:t>New NNDSS website officially launched May 2021</a:t>
            </a:r>
            <a:endParaRPr lang="en-US" sz="12800" b="0" dirty="0">
              <a:solidFill>
                <a:srgbClr val="000000"/>
              </a:solidFill>
              <a:cs typeface="Calibri"/>
            </a:endParaRPr>
          </a:p>
          <a:p>
            <a:pPr marL="571500" indent="-571500">
              <a:buFont typeface="Arial" panose="020B0604020202020204" pitchFamily="34" charset="0"/>
              <a:buChar char="•"/>
            </a:pPr>
            <a:r>
              <a:rPr lang="en-US" sz="12800" b="0" dirty="0">
                <a:solidFill>
                  <a:srgbClr val="000000"/>
                </a:solidFill>
              </a:rPr>
              <a:t>URL redirects created and stored on legacy NNDSS website</a:t>
            </a:r>
          </a:p>
          <a:p>
            <a:pPr marL="571500" indent="-571500">
              <a:buFont typeface="Arial" panose="020B0604020202020204" pitchFamily="34" charset="0"/>
              <a:buChar char="•"/>
            </a:pPr>
            <a:r>
              <a:rPr lang="en-US" sz="12800" b="0" dirty="0">
                <a:solidFill>
                  <a:srgbClr val="000000"/>
                </a:solidFill>
                <a:cs typeface="Calibri"/>
              </a:rPr>
              <a:t>URL redirects allow reader to be taken to content on new NNDSS website when reader accesses the same content on old website</a:t>
            </a:r>
          </a:p>
          <a:p>
            <a:pPr marL="571500" indent="-571500">
              <a:buFont typeface="Arial" panose="020B0604020202020204" pitchFamily="34" charset="0"/>
              <a:buChar char="•"/>
            </a:pPr>
            <a:r>
              <a:rPr lang="en-US" sz="12800" b="0" dirty="0">
                <a:solidFill>
                  <a:srgbClr val="000000"/>
                </a:solidFill>
              </a:rPr>
              <a:t>URL redirects created to prevent readers from getting      “404-Page not found” error when clicking on old link</a:t>
            </a:r>
          </a:p>
          <a:p>
            <a:pPr marL="571500" indent="-571500">
              <a:buFont typeface="Arial" panose="020B0604020202020204" pitchFamily="34" charset="0"/>
              <a:buChar char="•"/>
            </a:pPr>
            <a:r>
              <a:rPr lang="en-US" sz="12800" b="0" dirty="0">
                <a:solidFill>
                  <a:srgbClr val="000000"/>
                </a:solidFill>
              </a:rPr>
              <a:t>Currently, maintaining two sites (legacy site and new dynamic content website)</a:t>
            </a:r>
            <a:r>
              <a:rPr lang="en-US" sz="12800" b="0" dirty="0"/>
              <a:t>	</a:t>
            </a:r>
          </a:p>
          <a:p>
            <a:pPr marL="571500" indent="-571500">
              <a:buFont typeface="Arial" panose="020B0604020202020204" pitchFamily="34" charset="0"/>
              <a:buChar char="•"/>
            </a:pPr>
            <a:endParaRPr lang="en-US" b="0" dirty="0">
              <a:cs typeface="Calibri"/>
            </a:endParaRPr>
          </a:p>
        </p:txBody>
      </p:sp>
      <p:sp>
        <p:nvSpPr>
          <p:cNvPr id="3" name="Slide Number Placeholder 2">
            <a:extLst>
              <a:ext uri="{FF2B5EF4-FFF2-40B4-BE49-F238E27FC236}">
                <a16:creationId xmlns:a16="http://schemas.microsoft.com/office/drawing/2014/main" id="{065E1ABE-125D-4399-A513-0B152BE6CF99}"/>
              </a:ext>
            </a:extLst>
          </p:cNvPr>
          <p:cNvSpPr txBox="1">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buClrTx/>
              <a:buFontTx/>
              <a:defRPr/>
            </a:pPr>
            <a:fld id="{B1808B90-C856-4DD9-AE7E-B04D6EB9DAE8}" type="slidenum">
              <a:rPr lang="en-US" smtClean="0">
                <a:sym typeface="Arial"/>
              </a:rPr>
              <a:pPr>
                <a:lnSpc>
                  <a:spcPct val="100000"/>
                </a:lnSpc>
                <a:spcBef>
                  <a:spcPts val="0"/>
                </a:spcBef>
                <a:buClrTx/>
                <a:buFontTx/>
                <a:defRPr/>
              </a:pPr>
              <a:t>5</a:t>
            </a:fld>
            <a:endParaRPr lang="en-US" dirty="0">
              <a:sym typeface="Arial"/>
            </a:endParaRPr>
          </a:p>
        </p:txBody>
      </p:sp>
      <p:sp>
        <p:nvSpPr>
          <p:cNvPr id="4" name="Title 3">
            <a:extLst>
              <a:ext uri="{FF2B5EF4-FFF2-40B4-BE49-F238E27FC236}">
                <a16:creationId xmlns:a16="http://schemas.microsoft.com/office/drawing/2014/main" id="{1A552C3E-3979-445C-AC73-A3E17BD76C90}"/>
              </a:ext>
            </a:extLst>
          </p:cNvPr>
          <p:cNvSpPr>
            <a:spLocks noGrp="1"/>
          </p:cNvSpPr>
          <p:nvPr>
            <p:ph type="title" idx="4294967295"/>
          </p:nvPr>
        </p:nvSpPr>
        <p:spPr>
          <a:xfrm>
            <a:off x="838199" y="136525"/>
            <a:ext cx="10515600" cy="1325563"/>
          </a:xfrm>
        </p:spPr>
        <p:txBody>
          <a:bodyPr>
            <a:normAutofit/>
          </a:bodyPr>
          <a:lstStyle/>
          <a:p>
            <a:r>
              <a:rPr lang="en-US" sz="800" dirty="0">
                <a:solidFill>
                  <a:schemeClr val="bg1"/>
                </a:solidFill>
              </a:rPr>
              <a:t>URL Redirects</a:t>
            </a:r>
          </a:p>
        </p:txBody>
      </p:sp>
    </p:spTree>
    <p:extLst>
      <p:ext uri="{BB962C8B-B14F-4D97-AF65-F5344CB8AC3E}">
        <p14:creationId xmlns:p14="http://schemas.microsoft.com/office/powerpoint/2010/main" val="527893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1BEB0D-998E-4867-8FD1-9528DF629440}"/>
              </a:ext>
            </a:extLst>
          </p:cNvPr>
          <p:cNvSpPr>
            <a:spLocks noGrp="1"/>
          </p:cNvSpPr>
          <p:nvPr>
            <p:ph sz="quarter" idx="10"/>
          </p:nvPr>
        </p:nvSpPr>
        <p:spPr>
          <a:xfrm>
            <a:off x="592931" y="504824"/>
            <a:ext cx="11006137" cy="6257925"/>
          </a:xfrm>
        </p:spPr>
        <p:txBody>
          <a:bodyPr vert="horz" lIns="91440" tIns="45720" rIns="91440" bIns="45720" rtlCol="0" anchor="t">
            <a:normAutofit/>
          </a:bodyPr>
          <a:lstStyle/>
          <a:p>
            <a:endParaRPr lang="en-US" dirty="0"/>
          </a:p>
          <a:p>
            <a:pPr marL="0" indent="0"/>
            <a:r>
              <a:rPr lang="en-US" dirty="0"/>
              <a:t>Plan</a:t>
            </a:r>
          </a:p>
          <a:p>
            <a:pPr marL="0" indent="0"/>
            <a:r>
              <a:rPr lang="en-US" sz="3200" b="0" dirty="0">
                <a:solidFill>
                  <a:srgbClr val="000000"/>
                </a:solidFill>
              </a:rPr>
              <a:t>Deactivate the URL redirects and retire the legacy NNDSS website by end of January 2022</a:t>
            </a:r>
          </a:p>
          <a:p>
            <a:pPr marL="0" indent="0"/>
            <a:endParaRPr lang="en-US" b="0" dirty="0">
              <a:cs typeface="Calibri"/>
            </a:endParaRPr>
          </a:p>
        </p:txBody>
      </p:sp>
      <p:sp>
        <p:nvSpPr>
          <p:cNvPr id="3" name="Slide Number Placeholder 2">
            <a:extLst>
              <a:ext uri="{FF2B5EF4-FFF2-40B4-BE49-F238E27FC236}">
                <a16:creationId xmlns:a16="http://schemas.microsoft.com/office/drawing/2014/main" id="{3E07B9A3-5F5D-4534-AAD4-F34590B24BB2}"/>
              </a:ext>
            </a:extLst>
          </p:cNvPr>
          <p:cNvSpPr txBox="1">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buClrTx/>
              <a:buFontTx/>
              <a:defRPr/>
            </a:pPr>
            <a:fld id="{B1808B90-C856-4DD9-AE7E-B04D6EB9DAE8}" type="slidenum">
              <a:rPr lang="en-US" smtClean="0">
                <a:sym typeface="Arial"/>
              </a:rPr>
              <a:pPr>
                <a:lnSpc>
                  <a:spcPct val="100000"/>
                </a:lnSpc>
                <a:spcBef>
                  <a:spcPts val="0"/>
                </a:spcBef>
                <a:buClrTx/>
                <a:buFontTx/>
                <a:defRPr/>
              </a:pPr>
              <a:t>6</a:t>
            </a:fld>
            <a:endParaRPr lang="en-US" dirty="0">
              <a:sym typeface="Arial"/>
            </a:endParaRPr>
          </a:p>
        </p:txBody>
      </p:sp>
      <p:sp>
        <p:nvSpPr>
          <p:cNvPr id="4" name="Title 3">
            <a:extLst>
              <a:ext uri="{FF2B5EF4-FFF2-40B4-BE49-F238E27FC236}">
                <a16:creationId xmlns:a16="http://schemas.microsoft.com/office/drawing/2014/main" id="{85A75507-782A-4FDD-8841-225AC392DC0E}"/>
              </a:ext>
            </a:extLst>
          </p:cNvPr>
          <p:cNvSpPr>
            <a:spLocks noGrp="1"/>
          </p:cNvSpPr>
          <p:nvPr>
            <p:ph type="title" idx="4294967295"/>
          </p:nvPr>
        </p:nvSpPr>
        <p:spPr/>
        <p:txBody>
          <a:bodyPr/>
          <a:lstStyle/>
          <a:p>
            <a:r>
              <a:rPr lang="en-US" dirty="0">
                <a:solidFill>
                  <a:schemeClr val="bg1"/>
                </a:solidFill>
              </a:rPr>
              <a:t>Plan</a:t>
            </a:r>
          </a:p>
        </p:txBody>
      </p:sp>
    </p:spTree>
    <p:extLst>
      <p:ext uri="{BB962C8B-B14F-4D97-AF65-F5344CB8AC3E}">
        <p14:creationId xmlns:p14="http://schemas.microsoft.com/office/powerpoint/2010/main" val="211726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E84171-69FE-4E34-ADDD-55FEB4A5CFFE}"/>
              </a:ext>
            </a:extLst>
          </p:cNvPr>
          <p:cNvSpPr>
            <a:spLocks noGrp="1"/>
          </p:cNvSpPr>
          <p:nvPr>
            <p:ph sz="quarter" idx="10"/>
          </p:nvPr>
        </p:nvSpPr>
        <p:spPr>
          <a:xfrm>
            <a:off x="123825" y="523875"/>
            <a:ext cx="12068175" cy="5719852"/>
          </a:xfrm>
        </p:spPr>
        <p:txBody>
          <a:bodyPr>
            <a:normAutofit/>
          </a:bodyPr>
          <a:lstStyle/>
          <a:p>
            <a:r>
              <a:rPr lang="en-US" dirty="0"/>
              <a:t>URL Changes for Select Resources</a:t>
            </a:r>
          </a:p>
          <a:p>
            <a:pPr marL="0" indent="0"/>
            <a:endParaRPr lang="en-US" b="0" dirty="0"/>
          </a:p>
          <a:p>
            <a:pPr marL="571500" indent="-571500">
              <a:buFont typeface="Arial" panose="020B0604020202020204" pitchFamily="34" charset="0"/>
              <a:buChar char="•"/>
            </a:pPr>
            <a:endParaRPr lang="en-US" b="0" dirty="0"/>
          </a:p>
          <a:p>
            <a:pPr marL="571500" indent="-571500">
              <a:buFont typeface="Arial" panose="020B0604020202020204" pitchFamily="34" charset="0"/>
              <a:buChar char="•"/>
            </a:pPr>
            <a:endParaRPr lang="en-US" b="0" dirty="0"/>
          </a:p>
          <a:p>
            <a:pPr marL="571500" indent="-571500">
              <a:buFont typeface="Arial" panose="020B0604020202020204" pitchFamily="34" charset="0"/>
              <a:buChar char="•"/>
            </a:pPr>
            <a:endParaRPr lang="en-US" b="0" dirty="0"/>
          </a:p>
          <a:p>
            <a:pPr marL="571500" indent="-571500">
              <a:buFont typeface="Arial" panose="020B0604020202020204" pitchFamily="34" charset="0"/>
              <a:buChar char="•"/>
            </a:pPr>
            <a:endParaRPr lang="en-US" dirty="0"/>
          </a:p>
        </p:txBody>
      </p:sp>
      <p:graphicFrame>
        <p:nvGraphicFramePr>
          <p:cNvPr id="3" name="Table 3">
            <a:extLst>
              <a:ext uri="{FF2B5EF4-FFF2-40B4-BE49-F238E27FC236}">
                <a16:creationId xmlns:a16="http://schemas.microsoft.com/office/drawing/2014/main" id="{CBCFC3D7-2466-45E6-9A39-38DF8E7FA511}"/>
              </a:ext>
            </a:extLst>
          </p:cNvPr>
          <p:cNvGraphicFramePr>
            <a:graphicFrameLocks noGrp="1"/>
          </p:cNvGraphicFramePr>
          <p:nvPr>
            <p:extLst>
              <p:ext uri="{D42A27DB-BD31-4B8C-83A1-F6EECF244321}">
                <p14:modId xmlns:p14="http://schemas.microsoft.com/office/powerpoint/2010/main" val="3594548635"/>
              </p:ext>
            </p:extLst>
          </p:nvPr>
        </p:nvGraphicFramePr>
        <p:xfrm>
          <a:off x="209550" y="1095375"/>
          <a:ext cx="11753850" cy="5627370"/>
        </p:xfrm>
        <a:graphic>
          <a:graphicData uri="http://schemas.openxmlformats.org/drawingml/2006/table">
            <a:tbl>
              <a:tblPr firstRow="1" bandRow="1">
                <a:tableStyleId>{5C22544A-7EE6-4342-B048-85BDC9FD1C3A}</a:tableStyleId>
              </a:tblPr>
              <a:tblGrid>
                <a:gridCol w="3276084">
                  <a:extLst>
                    <a:ext uri="{9D8B030D-6E8A-4147-A177-3AD203B41FA5}">
                      <a16:colId xmlns:a16="http://schemas.microsoft.com/office/drawing/2014/main" val="102140883"/>
                    </a:ext>
                  </a:extLst>
                </a:gridCol>
                <a:gridCol w="4803745">
                  <a:extLst>
                    <a:ext uri="{9D8B030D-6E8A-4147-A177-3AD203B41FA5}">
                      <a16:colId xmlns:a16="http://schemas.microsoft.com/office/drawing/2014/main" val="3943436063"/>
                    </a:ext>
                  </a:extLst>
                </a:gridCol>
                <a:gridCol w="3674021">
                  <a:extLst>
                    <a:ext uri="{9D8B030D-6E8A-4147-A177-3AD203B41FA5}">
                      <a16:colId xmlns:a16="http://schemas.microsoft.com/office/drawing/2014/main" val="3026918027"/>
                    </a:ext>
                  </a:extLst>
                </a:gridCol>
              </a:tblGrid>
              <a:tr h="420524">
                <a:tc>
                  <a:txBody>
                    <a:bodyPr/>
                    <a:lstStyle/>
                    <a:p>
                      <a:pPr algn="ctr"/>
                      <a:r>
                        <a:rPr lang="en-US" dirty="0"/>
                        <a:t>Resource</a:t>
                      </a:r>
                    </a:p>
                  </a:txBody>
                  <a:tcPr/>
                </a:tc>
                <a:tc>
                  <a:txBody>
                    <a:bodyPr/>
                    <a:lstStyle/>
                    <a:p>
                      <a:pPr algn="ctr"/>
                      <a:r>
                        <a:rPr lang="en-US" dirty="0"/>
                        <a:t>Old Website</a:t>
                      </a:r>
                    </a:p>
                  </a:txBody>
                  <a:tcPr/>
                </a:tc>
                <a:tc>
                  <a:txBody>
                    <a:bodyPr/>
                    <a:lstStyle/>
                    <a:p>
                      <a:pPr algn="ctr"/>
                      <a:r>
                        <a:rPr lang="en-US" dirty="0"/>
                        <a:t>New Website</a:t>
                      </a:r>
                    </a:p>
                  </a:txBody>
                  <a:tcPr/>
                </a:tc>
                <a:extLst>
                  <a:ext uri="{0D108BD9-81ED-4DB2-BD59-A6C34878D82A}">
                    <a16:rowId xmlns:a16="http://schemas.microsoft.com/office/drawing/2014/main" val="1954406645"/>
                  </a:ext>
                </a:extLst>
              </a:tr>
              <a:tr h="420524">
                <a:tc>
                  <a:txBody>
                    <a:bodyPr/>
                    <a:lstStyle/>
                    <a:p>
                      <a:r>
                        <a:rPr lang="en-US" sz="1800" b="1" dirty="0"/>
                        <a:t>NNDSS Website</a:t>
                      </a:r>
                    </a:p>
                  </a:txBody>
                  <a:tcPr/>
                </a:tc>
                <a:tc>
                  <a:txBody>
                    <a:bodyPr/>
                    <a:lstStyle/>
                    <a:p>
                      <a:r>
                        <a:rPr lang="en-US" sz="1800" b="0" i="0" kern="1200" dirty="0">
                          <a:solidFill>
                            <a:schemeClr val="dk1"/>
                          </a:solidFill>
                          <a:effectLst/>
                          <a:latin typeface="+mn-lt"/>
                          <a:ea typeface="+mn-ea"/>
                          <a:cs typeface="+mn-cs"/>
                        </a:rPr>
                        <a:t>https://wwwn.cdc.gov/nndss/</a:t>
                      </a:r>
                      <a:endParaRPr lang="en-US" sz="1800" dirty="0"/>
                    </a:p>
                  </a:txBody>
                  <a:tcPr/>
                </a:tc>
                <a:tc>
                  <a:txBody>
                    <a:bodyPr/>
                    <a:lstStyle/>
                    <a:p>
                      <a:r>
                        <a:rPr lang="en-US" sz="1800" b="0" i="0" u="none" strike="noStrike" kern="1200" dirty="0">
                          <a:solidFill>
                            <a:schemeClr val="dk1"/>
                          </a:solidFill>
                          <a:effectLst/>
                          <a:latin typeface="+mn-lt"/>
                          <a:ea typeface="+mn-ea"/>
                          <a:cs typeface="+mn-cs"/>
                          <a:hlinkClick r:id="rId2"/>
                        </a:rPr>
                        <a:t>https://www.cdc.gov/nndss/</a:t>
                      </a:r>
                      <a:endParaRPr lang="en-US" sz="1800" dirty="0"/>
                    </a:p>
                  </a:txBody>
                  <a:tcPr/>
                </a:tc>
                <a:extLst>
                  <a:ext uri="{0D108BD9-81ED-4DB2-BD59-A6C34878D82A}">
                    <a16:rowId xmlns:a16="http://schemas.microsoft.com/office/drawing/2014/main" val="2666030611"/>
                  </a:ext>
                </a:extLst>
              </a:tr>
              <a:tr h="949652">
                <a:tc>
                  <a:txBody>
                    <a:bodyPr/>
                    <a:lstStyle/>
                    <a:p>
                      <a:r>
                        <a:rPr lang="en-US" sz="1800" b="1" dirty="0"/>
                        <a:t>Infectious-data tables—</a:t>
                      </a:r>
                    </a:p>
                    <a:p>
                      <a:r>
                        <a:rPr lang="en-US" sz="1800" b="1" dirty="0"/>
                        <a:t>Using and Interpreting Data</a:t>
                      </a:r>
                    </a:p>
                  </a:txBody>
                  <a:tcPr/>
                </a:tc>
                <a:tc>
                  <a:txBody>
                    <a:bodyPr/>
                    <a:lstStyle/>
                    <a:p>
                      <a:r>
                        <a:rPr lang="en-US" sz="1800" b="0" i="0" kern="1200" dirty="0">
                          <a:solidFill>
                            <a:schemeClr val="dk1"/>
                          </a:solidFill>
                          <a:effectLst/>
                          <a:latin typeface="+mn-lt"/>
                          <a:ea typeface="+mn-ea"/>
                          <a:cs typeface="+mn-cs"/>
                        </a:rPr>
                        <a:t>https://wwwn.cdc.gov/nndss/infectious-tables.html</a:t>
                      </a:r>
                      <a:endParaRPr lang="en-US" sz="1800" dirty="0"/>
                    </a:p>
                  </a:txBody>
                  <a:tcPr/>
                </a:tc>
                <a:tc>
                  <a:txBody>
                    <a:bodyPr/>
                    <a:lstStyle/>
                    <a:p>
                      <a:r>
                        <a:rPr lang="en-US" sz="1800" dirty="0">
                          <a:hlinkClick r:id="rId3"/>
                        </a:rPr>
                        <a:t>https://www.cdc.gov/nndss/data-statistics/infectious-tables/index.html</a:t>
                      </a:r>
                      <a:r>
                        <a:rPr lang="en-US" sz="1800" dirty="0"/>
                        <a:t> </a:t>
                      </a:r>
                    </a:p>
                  </a:txBody>
                  <a:tcPr/>
                </a:tc>
                <a:extLst>
                  <a:ext uri="{0D108BD9-81ED-4DB2-BD59-A6C34878D82A}">
                    <a16:rowId xmlns:a16="http://schemas.microsoft.com/office/drawing/2014/main" val="974017011"/>
                  </a:ext>
                </a:extLst>
              </a:tr>
              <a:tr h="428625">
                <a:tc>
                  <a:txBody>
                    <a:bodyPr/>
                    <a:lstStyle/>
                    <a:p>
                      <a:r>
                        <a:rPr lang="en-US" sz="1800" b="1" dirty="0"/>
                        <a:t>Surveillance Case Definitions</a:t>
                      </a:r>
                    </a:p>
                  </a:txBody>
                  <a:tcPr/>
                </a:tc>
                <a:tc>
                  <a:txBody>
                    <a:bodyPr/>
                    <a:lstStyle/>
                    <a:p>
                      <a:r>
                        <a:rPr lang="en-US" sz="1800" b="0" i="0" kern="1200" dirty="0">
                          <a:solidFill>
                            <a:schemeClr val="dk1"/>
                          </a:solidFill>
                          <a:effectLst/>
                          <a:latin typeface="+mn-lt"/>
                          <a:ea typeface="+mn-ea"/>
                          <a:cs typeface="+mn-cs"/>
                        </a:rPr>
                        <a:t>https://wwwn.cdc.gov/nndss/conditions/</a:t>
                      </a:r>
                      <a:endParaRPr lang="en-US" sz="1800" dirty="0"/>
                    </a:p>
                  </a:txBody>
                  <a:tcPr/>
                </a:tc>
                <a:tc>
                  <a:txBody>
                    <a:bodyPr/>
                    <a:lstStyle/>
                    <a:p>
                      <a:r>
                        <a:rPr lang="en-US" sz="1800" dirty="0">
                          <a:hlinkClick r:id="rId4"/>
                        </a:rPr>
                        <a:t>https://ndc.services.cdc.gov/</a:t>
                      </a:r>
                      <a:r>
                        <a:rPr lang="en-US" sz="1800" dirty="0"/>
                        <a:t> </a:t>
                      </a:r>
                    </a:p>
                  </a:txBody>
                  <a:tcPr/>
                </a:tc>
                <a:extLst>
                  <a:ext uri="{0D108BD9-81ED-4DB2-BD59-A6C34878D82A}">
                    <a16:rowId xmlns:a16="http://schemas.microsoft.com/office/drawing/2014/main" val="1255055894"/>
                  </a:ext>
                </a:extLst>
              </a:tr>
              <a:tr h="390525">
                <a:tc>
                  <a:txBody>
                    <a:bodyPr/>
                    <a:lstStyle/>
                    <a:p>
                      <a:r>
                        <a:rPr lang="en-US" sz="1800" b="1" dirty="0"/>
                        <a:t>Technical Resource Center</a:t>
                      </a:r>
                    </a:p>
                  </a:txBody>
                  <a:tcPr/>
                </a:tc>
                <a:tc>
                  <a:txBody>
                    <a:bodyPr/>
                    <a:lstStyle/>
                    <a:p>
                      <a:r>
                        <a:rPr lang="en-US" sz="1800" b="0" i="0" kern="1200" dirty="0">
                          <a:solidFill>
                            <a:schemeClr val="dk1"/>
                          </a:solidFill>
                          <a:effectLst/>
                          <a:latin typeface="+mn-lt"/>
                          <a:ea typeface="+mn-ea"/>
                          <a:cs typeface="+mn-cs"/>
                        </a:rPr>
                        <a:t>https://wwwn.cdc.gov/nndss/downloads.html</a:t>
                      </a:r>
                      <a:endParaRPr lang="en-US" sz="1800" dirty="0"/>
                    </a:p>
                  </a:txBody>
                  <a:tcPr/>
                </a:tc>
                <a:tc>
                  <a:txBody>
                    <a:bodyPr/>
                    <a:lstStyle/>
                    <a:p>
                      <a:r>
                        <a:rPr lang="en-US" sz="1800" b="0" i="0" u="none" strike="noStrike" kern="1200" dirty="0">
                          <a:solidFill>
                            <a:schemeClr val="dk1"/>
                          </a:solidFill>
                          <a:effectLst/>
                          <a:latin typeface="+mn-lt"/>
                          <a:ea typeface="+mn-ea"/>
                          <a:cs typeface="+mn-cs"/>
                          <a:hlinkClick r:id="rId5"/>
                        </a:rPr>
                        <a:t>https://www.cdc.gov/nndss/trc/</a:t>
                      </a:r>
                      <a:endParaRPr lang="en-US" sz="1800" dirty="0"/>
                    </a:p>
                  </a:txBody>
                  <a:tcPr/>
                </a:tc>
                <a:extLst>
                  <a:ext uri="{0D108BD9-81ED-4DB2-BD59-A6C34878D82A}">
                    <a16:rowId xmlns:a16="http://schemas.microsoft.com/office/drawing/2014/main" val="3449250157"/>
                  </a:ext>
                </a:extLst>
              </a:tr>
              <a:tr h="0">
                <a:tc>
                  <a:txBody>
                    <a:bodyPr/>
                    <a:lstStyle/>
                    <a:p>
                      <a:r>
                        <a:rPr lang="en-US" sz="1800" b="1" dirty="0"/>
                        <a:t>Readers’ Guides</a:t>
                      </a:r>
                    </a:p>
                    <a:p>
                      <a:pPr marL="0" indent="0">
                        <a:buFont typeface="Arial" panose="020B0604020202020204" pitchFamily="34" charset="0"/>
                        <a:buNone/>
                      </a:pPr>
                      <a:r>
                        <a:rPr lang="en-US" sz="1800" dirty="0"/>
                        <a:t>   *for data tables 2019–current</a:t>
                      </a:r>
                    </a:p>
                  </a:txBody>
                  <a:tcPr/>
                </a:tc>
                <a:tc>
                  <a:txBody>
                    <a:bodyPr/>
                    <a:lstStyle/>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hlinkClick r:id="rId6"/>
                        </a:rPr>
                        <a:t>https://www.cdc.gov/nndss/docs/Readers-Guide-WONDER-Tables-20210421-508.pdf</a:t>
                      </a:r>
                      <a:endParaRPr lang="en-US" sz="1800" dirty="0"/>
                    </a:p>
                  </a:txBody>
                  <a:tcPr/>
                </a:tc>
                <a:extLst>
                  <a:ext uri="{0D108BD9-81ED-4DB2-BD59-A6C34878D82A}">
                    <a16:rowId xmlns:a16="http://schemas.microsoft.com/office/drawing/2014/main" val="1411199815"/>
                  </a:ext>
                </a:extLst>
              </a:tr>
              <a:tr h="420524">
                <a:tc>
                  <a:txBody>
                    <a:bodyPr/>
                    <a:lstStyle/>
                    <a:p>
                      <a:pPr marL="0" indent="0">
                        <a:buFont typeface="Arial" panose="020B0604020202020204" pitchFamily="34" charset="0"/>
                        <a:buNone/>
                      </a:pPr>
                      <a:r>
                        <a:rPr lang="en-US" sz="1800" dirty="0"/>
                        <a:t>    *for data tables 2016–2018</a:t>
                      </a:r>
                    </a:p>
                    <a:p>
                      <a:endParaRPr lang="en-US" sz="1800" dirty="0"/>
                    </a:p>
                  </a:txBody>
                  <a:tcPr/>
                </a:tc>
                <a:tc>
                  <a:txBody>
                    <a:bodyPr/>
                    <a:lstStyle/>
                    <a:p>
                      <a:r>
                        <a:rPr lang="en-US" sz="1800" b="0" i="0" kern="1200" dirty="0">
                          <a:solidFill>
                            <a:schemeClr val="dk1"/>
                          </a:solidFill>
                          <a:effectLst/>
                          <a:latin typeface="+mn-lt"/>
                          <a:ea typeface="+mn-ea"/>
                          <a:cs typeface="+mn-cs"/>
                        </a:rPr>
                        <a:t>https://wwwn.cdc.gov/nndss/document/Users_guide_WONDER_tables_cleared_final.pdf</a:t>
                      </a:r>
                      <a:endParaRPr lang="en-US" sz="1800" dirty="0"/>
                    </a:p>
                  </a:txBody>
                  <a:tcPr/>
                </a:tc>
                <a:tc>
                  <a:txBody>
                    <a:bodyPr/>
                    <a:lstStyle/>
                    <a:p>
                      <a:r>
                        <a:rPr lang="en-US" sz="1800" dirty="0">
                          <a:hlinkClick r:id="rId7"/>
                        </a:rPr>
                        <a:t>https://ndc.services.cdc.gov/wp-content/uploads/Users_guide_WONDER_tables_cleared_final.pdf</a:t>
                      </a:r>
                      <a:r>
                        <a:rPr lang="en-US" sz="1800" dirty="0"/>
                        <a:t> </a:t>
                      </a:r>
                    </a:p>
                  </a:txBody>
                  <a:tcPr/>
                </a:tc>
                <a:extLst>
                  <a:ext uri="{0D108BD9-81ED-4DB2-BD59-A6C34878D82A}">
                    <a16:rowId xmlns:a16="http://schemas.microsoft.com/office/drawing/2014/main" val="2039450325"/>
                  </a:ext>
                </a:extLst>
              </a:tr>
              <a:tr h="42052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     *for data tables 2006–2015</a:t>
                      </a:r>
                    </a:p>
                    <a:p>
                      <a:endParaRPr lang="en-US" sz="1800" dirty="0"/>
                    </a:p>
                  </a:txBody>
                  <a:tcPr/>
                </a:tc>
                <a:tc>
                  <a:txBody>
                    <a:bodyPr/>
                    <a:lstStyle/>
                    <a:p>
                      <a:r>
                        <a:rPr lang="en-US" sz="1800" b="0" i="0" kern="1200" dirty="0">
                          <a:solidFill>
                            <a:schemeClr val="dk1"/>
                          </a:solidFill>
                          <a:effectLst/>
                          <a:latin typeface="+mn-lt"/>
                          <a:ea typeface="+mn-ea"/>
                          <a:cs typeface="+mn-cs"/>
                        </a:rPr>
                        <a:t>https://wwwn.cdc.gov/nndss/document/guide_to_interpreting_provisional_and_finalized_nndss_data_tables.pdf</a:t>
                      </a:r>
                      <a:endParaRPr lang="en-US" sz="1800" dirty="0"/>
                    </a:p>
                  </a:txBody>
                  <a:tcPr/>
                </a:tc>
                <a:tc>
                  <a:txBody>
                    <a:bodyPr/>
                    <a:lstStyle/>
                    <a:p>
                      <a:r>
                        <a:rPr lang="en-US" sz="1800" dirty="0">
                          <a:hlinkClick r:id="rId8"/>
                        </a:rPr>
                        <a:t>https://ndc.services.cdc.gov/wp-content/uploads/ProvisionalNationaNotifiableDiseasesSurveillanceData20100927.pdf</a:t>
                      </a:r>
                      <a:r>
                        <a:rPr lang="en-US" sz="1800" dirty="0"/>
                        <a:t> </a:t>
                      </a:r>
                    </a:p>
                  </a:txBody>
                  <a:tcPr/>
                </a:tc>
                <a:extLst>
                  <a:ext uri="{0D108BD9-81ED-4DB2-BD59-A6C34878D82A}">
                    <a16:rowId xmlns:a16="http://schemas.microsoft.com/office/drawing/2014/main" val="441998675"/>
                  </a:ext>
                </a:extLst>
              </a:tr>
            </a:tbl>
          </a:graphicData>
        </a:graphic>
      </p:graphicFrame>
      <p:sp>
        <p:nvSpPr>
          <p:cNvPr id="4" name="Title 3">
            <a:extLst>
              <a:ext uri="{FF2B5EF4-FFF2-40B4-BE49-F238E27FC236}">
                <a16:creationId xmlns:a16="http://schemas.microsoft.com/office/drawing/2014/main" id="{89397164-BCE1-4AEB-AFD3-485811B0DB6D}"/>
              </a:ext>
            </a:extLst>
          </p:cNvPr>
          <p:cNvSpPr>
            <a:spLocks noGrp="1"/>
          </p:cNvSpPr>
          <p:nvPr>
            <p:ph type="title" idx="4294967295"/>
          </p:nvPr>
        </p:nvSpPr>
        <p:spPr>
          <a:xfrm>
            <a:off x="757555" y="-138907"/>
            <a:ext cx="10515600" cy="1325563"/>
          </a:xfrm>
        </p:spPr>
        <p:txBody>
          <a:bodyPr>
            <a:normAutofit/>
          </a:bodyPr>
          <a:lstStyle/>
          <a:p>
            <a:r>
              <a:rPr lang="en-US" sz="800" dirty="0">
                <a:solidFill>
                  <a:schemeClr val="bg1"/>
                </a:solidFill>
              </a:rPr>
              <a:t>URL Changes</a:t>
            </a:r>
          </a:p>
        </p:txBody>
      </p:sp>
    </p:spTree>
    <p:extLst>
      <p:ext uri="{BB962C8B-B14F-4D97-AF65-F5344CB8AC3E}">
        <p14:creationId xmlns:p14="http://schemas.microsoft.com/office/powerpoint/2010/main" val="124170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1BEB0D-998E-4867-8FD1-9528DF629440}"/>
              </a:ext>
            </a:extLst>
          </p:cNvPr>
          <p:cNvSpPr>
            <a:spLocks noGrp="1"/>
          </p:cNvSpPr>
          <p:nvPr>
            <p:ph sz="quarter" idx="10"/>
          </p:nvPr>
        </p:nvSpPr>
        <p:spPr>
          <a:xfrm>
            <a:off x="592931" y="504824"/>
            <a:ext cx="11006137" cy="6257925"/>
          </a:xfrm>
        </p:spPr>
        <p:txBody>
          <a:bodyPr vert="horz" lIns="91440" tIns="45720" rIns="91440" bIns="45720" rtlCol="0" anchor="t">
            <a:normAutofit/>
          </a:bodyPr>
          <a:lstStyle/>
          <a:p>
            <a:endParaRPr lang="en-US" dirty="0"/>
          </a:p>
          <a:p>
            <a:pPr marL="0" indent="0"/>
            <a:r>
              <a:rPr lang="en-US" dirty="0"/>
              <a:t>Beginning February 2022</a:t>
            </a:r>
          </a:p>
          <a:p>
            <a:pPr marL="0" indent="0"/>
            <a:r>
              <a:rPr lang="en-US" sz="3200" b="0" dirty="0">
                <a:solidFill>
                  <a:srgbClr val="000000"/>
                </a:solidFill>
              </a:rPr>
              <a:t>Will need to access resources via the new NNDSS website at </a:t>
            </a:r>
            <a:r>
              <a:rPr lang="en-US" sz="3200" b="0" i="0" u="none" strike="noStrike" kern="1200" dirty="0">
                <a:solidFill>
                  <a:srgbClr val="000000"/>
                </a:solidFill>
                <a:effectLst/>
                <a:latin typeface="+mn-lt"/>
                <a:ea typeface="+mn-ea"/>
                <a:cs typeface="+mn-cs"/>
                <a:hlinkClick r:id="rId2">
                  <a:extLst>
                    <a:ext uri="{A12FA001-AC4F-418D-AE19-62706E023703}">
                      <ahyp:hlinkClr xmlns:ahyp="http://schemas.microsoft.com/office/drawing/2018/hyperlinkcolor" val="tx"/>
                    </a:ext>
                  </a:extLst>
                </a:hlinkClick>
              </a:rPr>
              <a:t>https://www.cdc.gov/nndss/</a:t>
            </a:r>
            <a:r>
              <a:rPr lang="en-US" sz="3200" b="0" i="0" u="none" strike="noStrike" kern="1200" dirty="0">
                <a:solidFill>
                  <a:srgbClr val="000000"/>
                </a:solidFill>
                <a:effectLst/>
                <a:latin typeface="+mn-lt"/>
                <a:ea typeface="+mn-ea"/>
                <a:cs typeface="Calibri"/>
              </a:rPr>
              <a:t> to avoid getting </a:t>
            </a:r>
            <a:r>
              <a:rPr lang="en-US" sz="3200" b="0" dirty="0">
                <a:solidFill>
                  <a:srgbClr val="000000"/>
                </a:solidFill>
              </a:rPr>
              <a:t>broken links/“404-Page not found” errors</a:t>
            </a:r>
            <a:endParaRPr lang="en-US" sz="3200" b="0" dirty="0">
              <a:solidFill>
                <a:srgbClr val="000000"/>
              </a:solidFill>
              <a:cs typeface="Calibri"/>
            </a:endParaRPr>
          </a:p>
          <a:p>
            <a:pPr marL="0" indent="0"/>
            <a:endParaRPr lang="en-US" b="0" dirty="0">
              <a:cs typeface="Calibri"/>
            </a:endParaRPr>
          </a:p>
        </p:txBody>
      </p:sp>
      <p:sp>
        <p:nvSpPr>
          <p:cNvPr id="3" name="Slide Number Placeholder 2">
            <a:extLst>
              <a:ext uri="{FF2B5EF4-FFF2-40B4-BE49-F238E27FC236}">
                <a16:creationId xmlns:a16="http://schemas.microsoft.com/office/drawing/2014/main" id="{25A9B40D-9469-4C10-A052-4DA9ED4C65C6}"/>
              </a:ext>
            </a:extLst>
          </p:cNvPr>
          <p:cNvSpPr txBox="1">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buClrTx/>
              <a:buFontTx/>
              <a:defRPr/>
            </a:pPr>
            <a:fld id="{B1808B90-C856-4DD9-AE7E-B04D6EB9DAE8}" type="slidenum">
              <a:rPr lang="en-US" smtClean="0">
                <a:sym typeface="Arial"/>
              </a:rPr>
              <a:pPr>
                <a:lnSpc>
                  <a:spcPct val="100000"/>
                </a:lnSpc>
                <a:spcBef>
                  <a:spcPts val="0"/>
                </a:spcBef>
                <a:buClrTx/>
                <a:buFontTx/>
                <a:defRPr/>
              </a:pPr>
              <a:t>8</a:t>
            </a:fld>
            <a:endParaRPr lang="en-US" dirty="0">
              <a:sym typeface="Arial"/>
            </a:endParaRPr>
          </a:p>
        </p:txBody>
      </p:sp>
      <p:sp>
        <p:nvSpPr>
          <p:cNvPr id="4" name="Title 3">
            <a:extLst>
              <a:ext uri="{FF2B5EF4-FFF2-40B4-BE49-F238E27FC236}">
                <a16:creationId xmlns:a16="http://schemas.microsoft.com/office/drawing/2014/main" id="{0E3E5AD2-5436-4BDE-8DE9-F29DE83EB230}"/>
              </a:ext>
            </a:extLst>
          </p:cNvPr>
          <p:cNvSpPr>
            <a:spLocks noGrp="1"/>
          </p:cNvSpPr>
          <p:nvPr>
            <p:ph type="title" idx="4294967295"/>
          </p:nvPr>
        </p:nvSpPr>
        <p:spPr/>
        <p:txBody>
          <a:bodyPr>
            <a:normAutofit/>
          </a:bodyPr>
          <a:lstStyle/>
          <a:p>
            <a:r>
              <a:rPr lang="en-US" sz="800" dirty="0">
                <a:solidFill>
                  <a:schemeClr val="bg1"/>
                </a:solidFill>
              </a:rPr>
              <a:t>February </a:t>
            </a:r>
            <a:r>
              <a:rPr lang="en-US" sz="800" baseline="0" dirty="0">
                <a:solidFill>
                  <a:schemeClr val="bg1"/>
                </a:solidFill>
              </a:rPr>
              <a:t> 2022</a:t>
            </a:r>
            <a:endParaRPr lang="en-US" sz="800" dirty="0">
              <a:solidFill>
                <a:schemeClr val="bg1"/>
              </a:solidFill>
            </a:endParaRPr>
          </a:p>
        </p:txBody>
      </p:sp>
    </p:spTree>
    <p:extLst>
      <p:ext uri="{BB962C8B-B14F-4D97-AF65-F5344CB8AC3E}">
        <p14:creationId xmlns:p14="http://schemas.microsoft.com/office/powerpoint/2010/main" val="69737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9BDC0E-57A9-47DB-BE74-09A857E6A039}"/>
              </a:ext>
            </a:extLst>
          </p:cNvPr>
          <p:cNvSpPr>
            <a:spLocks noGrp="1"/>
          </p:cNvSpPr>
          <p:nvPr>
            <p:ph sz="quarter" idx="10"/>
          </p:nvPr>
        </p:nvSpPr>
        <p:spPr/>
        <p:txBody>
          <a:bodyPr/>
          <a:lstStyle/>
          <a:p>
            <a:endParaRPr lang="en-US" dirty="0"/>
          </a:p>
        </p:txBody>
      </p:sp>
      <p:sp>
        <p:nvSpPr>
          <p:cNvPr id="3" name="Text Placeholder 2">
            <a:extLst>
              <a:ext uri="{FF2B5EF4-FFF2-40B4-BE49-F238E27FC236}">
                <a16:creationId xmlns:a16="http://schemas.microsoft.com/office/drawing/2014/main" id="{5AF43181-1200-49C4-803D-14C4FAC6FFBB}"/>
              </a:ext>
            </a:extLst>
          </p:cNvPr>
          <p:cNvSpPr>
            <a:spLocks noGrp="1"/>
          </p:cNvSpPr>
          <p:nvPr>
            <p:ph type="body" idx="1"/>
          </p:nvPr>
        </p:nvSpPr>
        <p:spPr/>
        <p:txBody>
          <a:bodyPr/>
          <a:lstStyle/>
          <a:p>
            <a:endParaRPr lang="en-US" dirty="0"/>
          </a:p>
        </p:txBody>
      </p:sp>
      <p:pic>
        <p:nvPicPr>
          <p:cNvPr id="4" name="Content Placeholder 3" descr="A road sign on the road&#10;&#10;Description automatically generated with low confidence">
            <a:extLst>
              <a:ext uri="{FF2B5EF4-FFF2-40B4-BE49-F238E27FC236}">
                <a16:creationId xmlns:a16="http://schemas.microsoft.com/office/drawing/2014/main" id="{C33E0C75-1132-4911-8AD4-CFC7B67265AB}"/>
              </a:ext>
            </a:extLst>
          </p:cNvPr>
          <p:cNvPicPr>
            <a:picLocks noChangeAspect="1"/>
          </p:cNvPicPr>
          <p:nvPr/>
        </p:nvPicPr>
        <p:blipFill>
          <a:blip r:embed="rId2"/>
          <a:stretch>
            <a:fillRect/>
          </a:stretch>
        </p:blipFill>
        <p:spPr>
          <a:xfrm>
            <a:off x="0" y="0"/>
            <a:ext cx="12192000" cy="6927574"/>
          </a:xfrm>
          <a:prstGeom prst="rect">
            <a:avLst/>
          </a:prstGeom>
        </p:spPr>
      </p:pic>
      <p:sp>
        <p:nvSpPr>
          <p:cNvPr id="5" name="Title 4">
            <a:extLst>
              <a:ext uri="{FF2B5EF4-FFF2-40B4-BE49-F238E27FC236}">
                <a16:creationId xmlns:a16="http://schemas.microsoft.com/office/drawing/2014/main" id="{FEBC4C74-AEE1-4AC3-B18D-74CA9FEF6F5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solidFill>
                  <a:srgbClr val="262626"/>
                </a:solidFill>
              </a:rPr>
              <a:t>Moving forward – transition slide </a:t>
            </a:r>
          </a:p>
        </p:txBody>
      </p:sp>
    </p:spTree>
    <p:extLst>
      <p:ext uri="{BB962C8B-B14F-4D97-AF65-F5344CB8AC3E}">
        <p14:creationId xmlns:p14="http://schemas.microsoft.com/office/powerpoint/2010/main" val="2310678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81ca42d-3f97-4fd3-b254-bd4c63b39db0">
      <UserInfo>
        <DisplayName>Landon, Alexander (CDC/DDPHSS/CSELS/DHIS)</DisplayName>
        <AccountId>42</AccountId>
        <AccountType/>
      </UserInfo>
      <UserInfo>
        <DisplayName>Hoover, Michele (CDC/DDPHSS/CSELS/DHIS)</DisplayName>
        <AccountId>23</AccountId>
        <AccountType/>
      </UserInfo>
      <UserInfo>
        <DisplayName>Johnston, Sara (CDC/DDPHSS/CSELS/DHIS)</DisplayName>
        <AccountId>28</AccountId>
        <AccountType/>
      </UserInfo>
      <UserInfo>
        <DisplayName>Bastin, Lisa H. (CDC/DDPHSS/CSELS/DHIS)</DisplayName>
        <AccountId>53</AccountId>
        <AccountType/>
      </UserInfo>
      <UserInfo>
        <DisplayName>Strine, Tara (CDC/DDPHSS/CSELS/DHIS)</DisplayName>
        <AccountId>54</AccountId>
        <AccountType/>
      </UserInfo>
      <UserInfo>
        <DisplayName>Helmus, Lesliann E. (CDC/DDPHSS/CSELS/DHIS)</DisplayName>
        <AccountId>55</AccountId>
        <AccountType/>
      </UserInfo>
      <UserInfo>
        <DisplayName>Williams, Cassidy (CDC/DDPHSS/CSELS/DHIS) (CTR)</DisplayName>
        <AccountId>69</AccountId>
        <AccountType/>
      </UserInfo>
      <UserInfo>
        <DisplayName>Carey, Delicia (CDC/DDPHSS/CSELS/DHIS)</DisplayName>
        <AccountId>78</AccountId>
        <AccountType/>
      </UserInfo>
      <UserInfo>
        <DisplayName>Jajosky, Ruth Ann (CDC/DDPHSS/CSELS/DHIS)</DisplayName>
        <AccountId>79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A0D9F98F048A4897E4A08E0AF13FAF" ma:contentTypeVersion="10" ma:contentTypeDescription="Create a new document." ma:contentTypeScope="" ma:versionID="83c71d7f61fd76832ce7a38b2310c7a9">
  <xsd:schema xmlns:xsd="http://www.w3.org/2001/XMLSchema" xmlns:xs="http://www.w3.org/2001/XMLSchema" xmlns:p="http://schemas.microsoft.com/office/2006/metadata/properties" xmlns:ns2="79461409-555e-487c-9fe4-4566925eae7a" xmlns:ns3="381ca42d-3f97-4fd3-b254-bd4c63b39db0" targetNamespace="http://schemas.microsoft.com/office/2006/metadata/properties" ma:root="true" ma:fieldsID="851471c5b8dabc77ac479c7f1487d1dc" ns2:_="" ns3:_="">
    <xsd:import namespace="79461409-555e-487c-9fe4-4566925eae7a"/>
    <xsd:import namespace="381ca42d-3f97-4fd3-b254-bd4c63b39d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61409-555e-487c-9fe4-4566925ea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1ca42d-3f97-4fd3-b254-bd4c63b39d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EE5323-C354-4988-85CA-7879DC87F2E5}">
  <ds:schemaRefs>
    <ds:schemaRef ds:uri="http://schemas.microsoft.com/sharepoint/v3/contenttype/forms"/>
  </ds:schemaRefs>
</ds:datastoreItem>
</file>

<file path=customXml/itemProps2.xml><?xml version="1.0" encoding="utf-8"?>
<ds:datastoreItem xmlns:ds="http://schemas.openxmlformats.org/officeDocument/2006/customXml" ds:itemID="{CBC8682A-82B1-47FF-AFD9-3011AECF3453}">
  <ds:schemaRefs>
    <ds:schemaRef ds:uri="http://schemas.microsoft.com/office/2006/documentManagement/types"/>
    <ds:schemaRef ds:uri="http://purl.org/dc/term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381ca42d-3f97-4fd3-b254-bd4c63b39db0"/>
    <ds:schemaRef ds:uri="79461409-555e-487c-9fe4-4566925eae7a"/>
  </ds:schemaRefs>
</ds:datastoreItem>
</file>

<file path=customXml/itemProps3.xml><?xml version="1.0" encoding="utf-8"?>
<ds:datastoreItem xmlns:ds="http://schemas.openxmlformats.org/officeDocument/2006/customXml" ds:itemID="{813A89EC-FBBF-4554-8A8C-302B9BA6859B}">
  <ds:schemaRefs>
    <ds:schemaRef ds:uri="381ca42d-3f97-4fd3-b254-bd4c63b39db0"/>
    <ds:schemaRef ds:uri="79461409-555e-487c-9fe4-4566925eae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897</TotalTime>
  <Words>1793</Words>
  <Application>Microsoft Office PowerPoint</Application>
  <PresentationFormat>Widescreen</PresentationFormat>
  <Paragraphs>290</Paragraphs>
  <Slides>31</Slides>
  <Notes>25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31</vt:i4>
      </vt:variant>
    </vt:vector>
  </HeadingPairs>
  <TitlesOfParts>
    <vt:vector size="45" baseType="lpstr">
      <vt:lpstr>Arial</vt:lpstr>
      <vt:lpstr>Calibri</vt:lpstr>
      <vt:lpstr>Calibri Light</vt:lpstr>
      <vt:lpstr>Courier New</vt:lpstr>
      <vt:lpstr>Myriad Web Pro</vt:lpstr>
      <vt:lpstr>Noto Sans Symbols</vt:lpstr>
      <vt:lpstr>Open Sans</vt:lpstr>
      <vt:lpstr>Wingdings</vt:lpstr>
      <vt:lpstr>Office Theme</vt:lpstr>
      <vt:lpstr>20_NCEH_ATSDR_combined</vt:lpstr>
      <vt:lpstr>35_NCEH_ATSDR_combined</vt:lpstr>
      <vt:lpstr>1_Office Theme</vt:lpstr>
      <vt:lpstr>2_Office Theme</vt:lpstr>
      <vt:lpstr>4_Office Theme</vt:lpstr>
      <vt:lpstr>National Notifiable Diseases Surveillance System (NNDSS)  eSHARE January Webinar   </vt:lpstr>
      <vt:lpstr>Agenda</vt:lpstr>
      <vt:lpstr>NNDSS Updates and Announcements</vt:lpstr>
      <vt:lpstr>4</vt:lpstr>
      <vt:lpstr>URL Redirects</vt:lpstr>
      <vt:lpstr>Plan</vt:lpstr>
      <vt:lpstr>URL Changes</vt:lpstr>
      <vt:lpstr>February  2022</vt:lpstr>
      <vt:lpstr>Moving forward – transition slide </vt:lpstr>
      <vt:lpstr>Plan</vt:lpstr>
      <vt:lpstr>Plan</vt:lpstr>
      <vt:lpstr>Plan</vt:lpstr>
      <vt:lpstr>Plan</vt:lpstr>
      <vt:lpstr>14</vt:lpstr>
      <vt:lpstr>What States Need to Know for 2022!  </vt:lpstr>
      <vt:lpstr>16</vt:lpstr>
      <vt:lpstr>17</vt:lpstr>
      <vt:lpstr>Highlights: 2022 Letter to State Epidemiologists </vt:lpstr>
      <vt:lpstr>NNDSS Case Definition Updates </vt:lpstr>
      <vt:lpstr>2021 CSTE Position Statements </vt:lpstr>
      <vt:lpstr>COVID-19</vt:lpstr>
      <vt:lpstr>Slide22</vt:lpstr>
      <vt:lpstr>Slide23</vt:lpstr>
      <vt:lpstr>Slide24</vt:lpstr>
      <vt:lpstr>Slide25</vt:lpstr>
      <vt:lpstr>Slide26</vt:lpstr>
      <vt:lpstr>Updates: NNDSS Data Processing Redesign </vt:lpstr>
      <vt:lpstr>Slide28</vt:lpstr>
      <vt:lpstr>Slide29</vt:lpstr>
      <vt:lpstr>Open Discussion </vt:lpstr>
      <vt:lpstr>Next NNDSS Webinar: September 21, 2021</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January 2022</dc:title>
  <dc:subject>January eSHARE: What States Need to know in 2022; Highlights from the 2022 Letter to State Epis</dc:subject>
  <dc:creator>CDC</dc:creator>
  <cp:keywords>eSHARE, NNDSS, National Notifiable Diseases Surveillance System, Data Processing, MVPS, Message, Validation,Provisioning, and Processing System, Coronavirus disease 2019, Lab Test Type, Vaccine Type, Version 11, State Epidemiologist, data elements,  event code, annual NNDSS tables, COVID-19, data, Message Mapping Guide, MMG, Onboarding, HL7, Health Level 7, data, case notifcations, Reconciliation, Improvements to MVPS, MMG Implementation, URL Redirects, deactivate, resource changes, jurisdictions, piloting, position statements, updates clinical criteria, probable, confirmed, total cases, Chlamydia trachomatis, Lyme disease, viral hemorrhagic fever, acute flaccid myelitis, Alpha-gal syndrome, STD, NNDSS data processing redesign edx, electronic data exchange, resources</cp:keywords>
  <cp:lastModifiedBy>Laspina, Michael (CDC/DDPHSS/CSELS/DHIS)</cp:lastModifiedBy>
  <cp:revision>15</cp:revision>
  <dcterms:created xsi:type="dcterms:W3CDTF">2019-05-15T14:14:43Z</dcterms:created>
  <dcterms:modified xsi:type="dcterms:W3CDTF">2022-01-20T23:14:46Z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0x01010038A0D9F98F048A4897E4A08E0AF13FAF</vt:lpwstr>
  </property>
  <property fmtid="{D5CDD505-2E9C-101B-9397-08002B2CF9AE}" pid="3" name="MSIP_Label_7b94a7b8-f06c-4dfe-bdcc-9b548fd58c31_Enabled">
    <vt:lpwstr>true</vt:lpwstr>
  </property>
  <property fmtid="{D5CDD505-2E9C-101B-9397-08002B2CF9AE}" pid="4" name="MSIP_Label_7b94a7b8-f06c-4dfe-bdcc-9b548fd58c31_SetDate">
    <vt:lpwstr>2020-12-15T23:05:15Z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718ba122-f59b-433c-9a0d-cbe8015bd750</vt:lpwstr>
  </property>
  <property fmtid="{D5CDD505-2E9C-101B-9397-08002B2CF9AE}" pid="9" name="MSIP_Label_7b94a7b8-f06c-4dfe-bdcc-9b548fd58c31_ContentBits">
    <vt:lpwstr>0</vt:lpwstr>
  </property>
  <property fmtid="{D5CDD505-2E9C-101B-9397-08002B2CF9AE}" pid="10" name="_dlc_DocIdItemGuid">
    <vt:lpwstr>d1ba42dc-758b-48e8-a099-afc64271a614</vt:lpwstr>
  </property>
</Properties>
</file>