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70" r:id="rId4"/>
    <p:sldMasterId id="2147483676" r:id="rId5"/>
    <p:sldMasterId id="2147483683" r:id="rId6"/>
    <p:sldMasterId id="2147483706" r:id="rId7"/>
    <p:sldMasterId id="2147483712" r:id="rId8"/>
    <p:sldMasterId id="2147483718" r:id="rId9"/>
  </p:sldMasterIdLst>
  <p:notesMasterIdLst>
    <p:notesMasterId r:id="rId42"/>
  </p:notesMasterIdLst>
  <p:sldIdLst>
    <p:sldId id="4695" r:id="rId10"/>
    <p:sldId id="258" r:id="rId11"/>
    <p:sldId id="4782" r:id="rId12"/>
    <p:sldId id="4767" r:id="rId13"/>
    <p:sldId id="4712" r:id="rId14"/>
    <p:sldId id="4795" r:id="rId15"/>
    <p:sldId id="4791" r:id="rId16"/>
    <p:sldId id="4787" r:id="rId17"/>
    <p:sldId id="4803" r:id="rId18"/>
    <p:sldId id="4804" r:id="rId19"/>
    <p:sldId id="4796" r:id="rId20"/>
    <p:sldId id="4806" r:id="rId21"/>
    <p:sldId id="4793" r:id="rId22"/>
    <p:sldId id="4794" r:id="rId23"/>
    <p:sldId id="4780" r:id="rId24"/>
    <p:sldId id="4764" r:id="rId25"/>
    <p:sldId id="4786" r:id="rId26"/>
    <p:sldId id="4761" r:id="rId27"/>
    <p:sldId id="4800" r:id="rId28"/>
    <p:sldId id="4776" r:id="rId29"/>
    <p:sldId id="4801" r:id="rId30"/>
    <p:sldId id="4790" r:id="rId31"/>
    <p:sldId id="4774" r:id="rId32"/>
    <p:sldId id="4775" r:id="rId33"/>
    <p:sldId id="4781" r:id="rId34"/>
    <p:sldId id="4802" r:id="rId35"/>
    <p:sldId id="4769" r:id="rId36"/>
    <p:sldId id="4773" r:id="rId37"/>
    <p:sldId id="291" r:id="rId38"/>
    <p:sldId id="4778" r:id="rId39"/>
    <p:sldId id="4799" r:id="rId40"/>
    <p:sldId id="4805" r:id="rId4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51" roundtripDataSignature="AMtx7mjzZDe4IFT1K7U+Hg2K33N8qKESC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ren Carter" initials="" lastIdx="10" clrIdx="0"/>
  <p:cmAuthor id="1" name="Johnston, Sara (CDC/DDPHSS/CSELS/DHIS)" initials="JS(" lastIdx="3" clrIdx="1">
    <p:extLst>
      <p:ext uri="{19B8F6BF-5375-455C-9EA6-DF929625EA0E}">
        <p15:presenceInfo xmlns:p15="http://schemas.microsoft.com/office/powerpoint/2012/main" userId="S::vqg0@cdc.gov::bd0c3462-f13f-4b10-85a9-b365bf88e3bf" providerId="AD"/>
      </p:ext>
    </p:extLst>
  </p:cmAuthor>
  <p:cmAuthor id="2" name="Kuehl, Andrew (CDC/DDPHSS/CSELS/DHIS)" initials="KA(" lastIdx="2" clrIdx="2">
    <p:extLst>
      <p:ext uri="{19B8F6BF-5375-455C-9EA6-DF929625EA0E}">
        <p15:presenceInfo xmlns:p15="http://schemas.microsoft.com/office/powerpoint/2012/main" userId="S::vhi6@cdc.gov::df8d8e7b-d269-42a8-ba06-906f5adfad6f" providerId="AD"/>
      </p:ext>
    </p:extLst>
  </p:cmAuthor>
  <p:cmAuthor id="3" name="Tack, Danielle (CDC/DDPHSS/CSELS/DHIS)" initials="TD(" lastIdx="113" clrIdx="3">
    <p:extLst>
      <p:ext uri="{19B8F6BF-5375-455C-9EA6-DF929625EA0E}">
        <p15:presenceInfo xmlns:p15="http://schemas.microsoft.com/office/powerpoint/2012/main" userId="S::dot7@cdc.gov::c466bcf8-0f3d-4789-a510-d6af4bb59968" providerId="AD"/>
      </p:ext>
    </p:extLst>
  </p:cmAuthor>
  <p:cmAuthor id="4" name="Rodgers, Jessica (CDC/DDPHSS/CSELS/DHIS) (CTR)" initials="R(" lastIdx="23" clrIdx="4">
    <p:extLst>
      <p:ext uri="{19B8F6BF-5375-455C-9EA6-DF929625EA0E}">
        <p15:presenceInfo xmlns:p15="http://schemas.microsoft.com/office/powerpoint/2012/main" userId="S::qly5@cdc.gov::984ae24b-9141-498f-bb81-0cad7713c6d5" providerId="AD"/>
      </p:ext>
    </p:extLst>
  </p:cmAuthor>
  <p:cmAuthor id="5" name="Landon, Alexander (CDC/DDPHSS/CSELS/DHIS)" initials="LA(" lastIdx="25" clrIdx="5">
    <p:extLst>
      <p:ext uri="{19B8F6BF-5375-455C-9EA6-DF929625EA0E}">
        <p15:presenceInfo xmlns:p15="http://schemas.microsoft.com/office/powerpoint/2012/main" userId="S::vvs8@cdc.gov::b09320f4-f070-4dda-b5ce-579581d3ab09" providerId="AD"/>
      </p:ext>
    </p:extLst>
  </p:cmAuthor>
  <p:cmAuthor id="6" name="Nguyen, Thuy H. (CDC/DDPHSS/CSELS/DHIS)" initials="NTH(" lastIdx="35" clrIdx="6">
    <p:extLst>
      <p:ext uri="{19B8F6BF-5375-455C-9EA6-DF929625EA0E}">
        <p15:presenceInfo xmlns:p15="http://schemas.microsoft.com/office/powerpoint/2012/main" userId="S::yky3@cdc.gov::8a7e3e03-04d0-4c76-a337-fc65283f8224" providerId="AD"/>
      </p:ext>
    </p:extLst>
  </p:cmAuthor>
  <p:cmAuthor id="7" name="Jones, Amanda (CDC/DDPHSS/CSELS/DHIS)" initials="J(" lastIdx="13" clrIdx="7">
    <p:extLst>
      <p:ext uri="{19B8F6BF-5375-455C-9EA6-DF929625EA0E}">
        <p15:presenceInfo xmlns:p15="http://schemas.microsoft.com/office/powerpoint/2012/main" userId="S::qlv2@cdc.gov::141c1c97-ae9a-47b7-8748-b353f28cf1e4" providerId="AD"/>
      </p:ext>
    </p:extLst>
  </p:cmAuthor>
  <p:cmAuthor id="8" name="Robinson, Tamara (CDC/DDPHSS/CSELS/DHIS) (CTR)" initials="R(" lastIdx="91" clrIdx="8">
    <p:extLst>
      <p:ext uri="{19B8F6BF-5375-455C-9EA6-DF929625EA0E}">
        <p15:presenceInfo xmlns:p15="http://schemas.microsoft.com/office/powerpoint/2012/main" userId="S::okf9@cdc.gov::a16a7704-10a4-405e-9d16-ecfeead0d373" providerId="AD"/>
      </p:ext>
    </p:extLst>
  </p:cmAuthor>
  <p:cmAuthor id="9" name="Hoover, Michele (CDC/DDPHSS/CSELS/DHIS)" initials="HM(" lastIdx="11" clrIdx="9">
    <p:extLst>
      <p:ext uri="{19B8F6BF-5375-455C-9EA6-DF929625EA0E}">
        <p15:presenceInfo xmlns:p15="http://schemas.microsoft.com/office/powerpoint/2012/main" userId="S::mlh5@cdc.gov::9a9dd205-6d81-4b23-a69a-9c182c4f18af" providerId="AD"/>
      </p:ext>
    </p:extLst>
  </p:cmAuthor>
  <p:cmAuthor id="10" name="Helmus, Lesliann E. (CDC/DDPHSS/CSELS/DHIS)" initials="HLE(" lastIdx="36" clrIdx="10">
    <p:extLst>
      <p:ext uri="{19B8F6BF-5375-455C-9EA6-DF929625EA0E}">
        <p15:presenceInfo xmlns:p15="http://schemas.microsoft.com/office/powerpoint/2012/main" userId="S::lth7@cdc.gov::146eb41b-cd7a-4845-8c9f-18d5f43d2d11" providerId="AD"/>
      </p:ext>
    </p:extLst>
  </p:cmAuthor>
  <p:cmAuthor id="11" name="Thomas, Melinda Christine (CDC/DDPHSS/CSELS/DHIS)" initials="T(" lastIdx="6" clrIdx="11">
    <p:extLst>
      <p:ext uri="{19B8F6BF-5375-455C-9EA6-DF929625EA0E}">
        <p15:presenceInfo xmlns:p15="http://schemas.microsoft.com/office/powerpoint/2012/main" userId="S::kso8@cdc.gov::1e957d9e-4ad7-453f-9791-12af09c95064" providerId="AD"/>
      </p:ext>
    </p:extLst>
  </p:cmAuthor>
  <p:cmAuthor id="12" name="Arshad, Shawn (CDC/DDPHSS/CSELS/DHIS) (CTR)" initials="A(" lastIdx="12" clrIdx="12">
    <p:extLst>
      <p:ext uri="{19B8F6BF-5375-455C-9EA6-DF929625EA0E}">
        <p15:presenceInfo xmlns:p15="http://schemas.microsoft.com/office/powerpoint/2012/main" userId="S::qfc4@cdc.gov::441a81b3-c590-41c7-b503-6ab2ae1bb73c" providerId="AD"/>
      </p:ext>
    </p:extLst>
  </p:cmAuthor>
  <p:cmAuthor id="13" name="Strine, Tara (CDC/DDPHSS/CSELS/DHIS)" initials="ST(" lastIdx="2" clrIdx="13">
    <p:extLst>
      <p:ext uri="{19B8F6BF-5375-455C-9EA6-DF929625EA0E}">
        <p15:presenceInfo xmlns:p15="http://schemas.microsoft.com/office/powerpoint/2012/main" userId="S::tws2@cdc.gov::6fc4a39f-cf14-4db1-9fb9-b5c6a3a91a6e" providerId="AD"/>
      </p:ext>
    </p:extLst>
  </p:cmAuthor>
  <p:cmAuthor id="14" name="Bastin, Lisa H. (CDC/DDPHSS/CSELS/DHIS)" initials="BLH(" lastIdx="10" clrIdx="14">
    <p:extLst>
      <p:ext uri="{19B8F6BF-5375-455C-9EA6-DF929625EA0E}">
        <p15:presenceInfo xmlns:p15="http://schemas.microsoft.com/office/powerpoint/2012/main" userId="S::gnh1@cdc.gov::6fdd4b8c-193e-4084-8c4c-6d1bdda075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95F"/>
    <a:srgbClr val="111111"/>
    <a:srgbClr val="E18BBC"/>
    <a:srgbClr val="232323"/>
    <a:srgbClr val="FFFFFF"/>
    <a:srgbClr val="6D20AC"/>
    <a:srgbClr val="22C8AC"/>
    <a:srgbClr val="1697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0707A8-B1C8-4538-9775-FB5ACE049BF9}" v="10" dt="2021-11-16T21:18:06.274"/>
  </p1510:revLst>
</p1510:revInfo>
</file>

<file path=ppt/tableStyles.xml><?xml version="1.0" encoding="utf-8"?>
<a:tblStyleLst xmlns:a="http://schemas.openxmlformats.org/drawingml/2006/main" def="{26337D29-F06E-4BAE-ABD8-610F67AAAB7E}">
  <a:tblStyle styleId="{26337D29-F06E-4BAE-ABD8-610F67AAAB7E}"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3CFD438-E543-4D77-85F1-A5CC32530AB4}"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5" autoAdjust="0"/>
    <p:restoredTop sz="93372" autoAdjust="0"/>
  </p:normalViewPr>
  <p:slideViewPr>
    <p:cSldViewPr snapToGrid="0">
      <p:cViewPr varScale="1">
        <p:scale>
          <a:sx n="110" d="100"/>
          <a:sy n="110" d="100"/>
        </p:scale>
        <p:origin x="576"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53"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57"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tableStyles" Target="tableStyles.xml"/><Relationship Id="rId8" Type="http://schemas.openxmlformats.org/officeDocument/2006/relationships/slideMaster" Target="slideMasters/slideMaster5.xml"/><Relationship Id="rId51"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18C187-15C4-A94F-920B-A1D109E997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70508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5321-D264-4F89-A260-246F19BD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56186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07000"/>
              </a:lnSpc>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5321-D264-4F89-A260-246F19BD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97588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5321-D264-4F89-A260-246F19BD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4526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5321-D264-4F89-A260-246F19BD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41760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3570" lvl="2"/>
            <a:endParaRPr lang="en-US" sz="2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5321-D264-4F89-A260-246F19BD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32033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a:spcBef>
                <a:spcPts val="0"/>
              </a:spcBef>
              <a:spcAft>
                <a:spcPts val="0"/>
              </a:spcAft>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5321-D264-4F89-A260-246F19BD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02883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5321-D264-4F89-A260-246F19BD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46356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5321-D264-4F89-A260-246F19BD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34265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5321-D264-4F89-A260-246F19BD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34596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9092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18C187-15C4-A94F-920B-A1D109E997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42666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3570" lvl="2" indent="-290195"/>
            <a:endParaRPr lang="en-US" sz="1800" dirty="0">
              <a:solidFill>
                <a:srgbClr val="111111"/>
              </a:solidFill>
              <a:effectLst/>
              <a:latin typeface="Times New Roman"/>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5321-D264-4F89-A260-246F19BD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98834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5321-D264-4F89-A260-246F19BD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49476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5321-D264-4F89-A260-246F19BD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91496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5321-D264-4F89-A260-246F19BD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63318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4420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5321-D264-4F89-A260-246F19BD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34265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5321-D264-4F89-A260-246F19BD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25149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5321-D264-4F89-A260-246F19BD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79793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5321-D264-4F89-A260-246F19BD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57747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18C187-15C4-A94F-920B-A1D109E997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979774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F6D08-AA4D-4E4A-BC5A-6638DFC699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589934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18C187-15C4-A94F-920B-A1D109E997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74469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32553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5321-D264-4F89-A260-246F19BD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53960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5321-D264-4F89-A260-246F19BD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00284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5321-D264-4F89-A260-246F19BD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4867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608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just">
              <a:spcBef>
                <a:spcPts val="0"/>
              </a:spcBef>
              <a:spcAft>
                <a:spcPts val="0"/>
              </a:spcAft>
              <a:buFont typeface="Wingdings" panose="05000000000000000000" pitchFamily="2" charset="2"/>
              <a:buNone/>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F5321-D264-4F89-A260-246F19BD3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367356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FC025E-A984-463D-AC54-2320B6BE7BD6}"/>
              </a:ext>
            </a:extLst>
          </p:cNvPr>
          <p:cNvSpPr>
            <a:spLocks noChangeArrowheads="1"/>
          </p:cNvSpPr>
          <p:nvPr userDrawn="1"/>
        </p:nvSpPr>
        <p:spPr bwMode="auto">
          <a:xfrm>
            <a:off x="0" y="158190"/>
            <a:ext cx="12192000" cy="94550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dirty="0"/>
          </a:p>
        </p:txBody>
      </p:sp>
      <p:grpSp>
        <p:nvGrpSpPr>
          <p:cNvPr id="40" name="Group 39">
            <a:extLst>
              <a:ext uri="{FF2B5EF4-FFF2-40B4-BE49-F238E27FC236}">
                <a16:creationId xmlns:a16="http://schemas.microsoft.com/office/drawing/2014/main" id="{590D8C45-BBE3-4722-BE9E-CEFAC1F135B3}"/>
              </a:ext>
            </a:extLst>
          </p:cNvPr>
          <p:cNvGrpSpPr/>
          <p:nvPr userDrawn="1"/>
        </p:nvGrpSpPr>
        <p:grpSpPr>
          <a:xfrm>
            <a:off x="0" y="-11828"/>
            <a:ext cx="12213136" cy="190343"/>
            <a:chOff x="0" y="-11828"/>
            <a:chExt cx="12213136" cy="369332"/>
          </a:xfrm>
        </p:grpSpPr>
        <p:sp>
          <p:nvSpPr>
            <p:cNvPr id="23" name="bk object 25">
              <a:extLst>
                <a:ext uri="{FF2B5EF4-FFF2-40B4-BE49-F238E27FC236}">
                  <a16:creationId xmlns:a16="http://schemas.microsoft.com/office/drawing/2014/main" id="{0479014B-D9FA-41D1-A261-573CC480F4E4}"/>
                </a:ext>
              </a:extLst>
            </p:cNvPr>
            <p:cNvSpPr/>
            <p:nvPr userDrawn="1"/>
          </p:nvSpPr>
          <p:spPr>
            <a:xfrm>
              <a:off x="0" y="-11828"/>
              <a:ext cx="790507" cy="369332"/>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dirty="0"/>
            </a:p>
          </p:txBody>
        </p:sp>
        <p:sp>
          <p:nvSpPr>
            <p:cNvPr id="24" name="bk object 26">
              <a:extLst>
                <a:ext uri="{FF2B5EF4-FFF2-40B4-BE49-F238E27FC236}">
                  <a16:creationId xmlns:a16="http://schemas.microsoft.com/office/drawing/2014/main" id="{937A1180-277E-4546-A510-B04E9AF42343}"/>
                </a:ext>
              </a:extLst>
            </p:cNvPr>
            <p:cNvSpPr/>
            <p:nvPr userDrawn="1"/>
          </p:nvSpPr>
          <p:spPr>
            <a:xfrm>
              <a:off x="390701" y="-11828"/>
              <a:ext cx="1306808" cy="369332"/>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dirty="0"/>
            </a:p>
          </p:txBody>
        </p:sp>
        <p:sp>
          <p:nvSpPr>
            <p:cNvPr id="25" name="bk object 27">
              <a:extLst>
                <a:ext uri="{FF2B5EF4-FFF2-40B4-BE49-F238E27FC236}">
                  <a16:creationId xmlns:a16="http://schemas.microsoft.com/office/drawing/2014/main" id="{65781020-7583-45A2-B0DE-1E25E0F1ACCA}"/>
                </a:ext>
              </a:extLst>
            </p:cNvPr>
            <p:cNvSpPr/>
            <p:nvPr userDrawn="1"/>
          </p:nvSpPr>
          <p:spPr>
            <a:xfrm>
              <a:off x="1009093" y="-11828"/>
              <a:ext cx="2033078" cy="369332"/>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dirty="0"/>
            </a:p>
          </p:txBody>
        </p:sp>
        <p:sp>
          <p:nvSpPr>
            <p:cNvPr id="26" name="bk object 28">
              <a:extLst>
                <a:ext uri="{FF2B5EF4-FFF2-40B4-BE49-F238E27FC236}">
                  <a16:creationId xmlns:a16="http://schemas.microsoft.com/office/drawing/2014/main" id="{C7E5D72F-F12D-41E4-B628-780DFDFE5A1D}"/>
                </a:ext>
              </a:extLst>
            </p:cNvPr>
            <p:cNvSpPr/>
            <p:nvPr userDrawn="1"/>
          </p:nvSpPr>
          <p:spPr>
            <a:xfrm>
              <a:off x="1901050" y="-11828"/>
              <a:ext cx="2061841" cy="369332"/>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dirty="0"/>
            </a:p>
          </p:txBody>
        </p:sp>
        <p:sp>
          <p:nvSpPr>
            <p:cNvPr id="27" name="bk object 29">
              <a:extLst>
                <a:ext uri="{FF2B5EF4-FFF2-40B4-BE49-F238E27FC236}">
                  <a16:creationId xmlns:a16="http://schemas.microsoft.com/office/drawing/2014/main" id="{AD0F09A1-E084-4C54-82B8-DA58421B1792}"/>
                </a:ext>
              </a:extLst>
            </p:cNvPr>
            <p:cNvSpPr/>
            <p:nvPr userDrawn="1"/>
          </p:nvSpPr>
          <p:spPr>
            <a:xfrm>
              <a:off x="2648105" y="-11828"/>
              <a:ext cx="1418981" cy="369332"/>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dirty="0"/>
            </a:p>
          </p:txBody>
        </p:sp>
        <p:sp>
          <p:nvSpPr>
            <p:cNvPr id="28" name="bk object 30">
              <a:extLst>
                <a:ext uri="{FF2B5EF4-FFF2-40B4-BE49-F238E27FC236}">
                  <a16:creationId xmlns:a16="http://schemas.microsoft.com/office/drawing/2014/main" id="{6CC980B4-E7C4-4BB4-910D-2CCDAEC41F4D}"/>
                </a:ext>
              </a:extLst>
            </p:cNvPr>
            <p:cNvSpPr/>
            <p:nvPr userDrawn="1"/>
          </p:nvSpPr>
          <p:spPr>
            <a:xfrm>
              <a:off x="2935347" y="-11828"/>
              <a:ext cx="3758868" cy="369332"/>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dirty="0"/>
            </a:p>
          </p:txBody>
        </p:sp>
        <p:sp>
          <p:nvSpPr>
            <p:cNvPr id="29" name="bk object 31">
              <a:extLst>
                <a:ext uri="{FF2B5EF4-FFF2-40B4-BE49-F238E27FC236}">
                  <a16:creationId xmlns:a16="http://schemas.microsoft.com/office/drawing/2014/main" id="{C30CD1A4-65E7-4E5D-835E-574CA475E807}"/>
                </a:ext>
              </a:extLst>
            </p:cNvPr>
            <p:cNvSpPr/>
            <p:nvPr userDrawn="1"/>
          </p:nvSpPr>
          <p:spPr>
            <a:xfrm>
              <a:off x="4407193" y="-11828"/>
              <a:ext cx="2898370" cy="369332"/>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dirty="0"/>
            </a:p>
          </p:txBody>
        </p:sp>
        <p:sp>
          <p:nvSpPr>
            <p:cNvPr id="30" name="bk object 32">
              <a:extLst>
                <a:ext uri="{FF2B5EF4-FFF2-40B4-BE49-F238E27FC236}">
                  <a16:creationId xmlns:a16="http://schemas.microsoft.com/office/drawing/2014/main" id="{25872DC6-D455-4CFF-99BD-B4444761ADB2}"/>
                </a:ext>
              </a:extLst>
            </p:cNvPr>
            <p:cNvSpPr/>
            <p:nvPr userDrawn="1"/>
          </p:nvSpPr>
          <p:spPr>
            <a:xfrm>
              <a:off x="5123013" y="-11828"/>
              <a:ext cx="7090123" cy="369332"/>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dirty="0"/>
            </a:p>
          </p:txBody>
        </p:sp>
        <p:cxnSp>
          <p:nvCxnSpPr>
            <p:cNvPr id="31" name="Straight Connector 30">
              <a:extLst>
                <a:ext uri="{FF2B5EF4-FFF2-40B4-BE49-F238E27FC236}">
                  <a16:creationId xmlns:a16="http://schemas.microsoft.com/office/drawing/2014/main" id="{59578D96-7E9E-4856-8FFA-4F2E167ECD79}"/>
                </a:ext>
              </a:extLst>
            </p:cNvPr>
            <p:cNvCxnSpPr>
              <a:cxnSpLocks/>
            </p:cNvCxnSpPr>
            <p:nvPr userDrawn="1"/>
          </p:nvCxnSpPr>
          <p:spPr>
            <a:xfrm>
              <a:off x="0" y="338919"/>
              <a:ext cx="12213136"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grpSp>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956740"/>
            <a:ext cx="10839490" cy="1141737"/>
          </a:xfrm>
          <a:prstGeom prst="rect">
            <a:avLst/>
          </a:prstGeom>
        </p:spPr>
        <p:txBody>
          <a:bodyPr/>
          <a:lstStyle>
            <a:lvl1pPr algn="l">
              <a:lnSpc>
                <a:spcPts val="3000"/>
              </a:lnSpc>
              <a:defRPr sz="2800" b="1" baseline="0">
                <a:solidFill>
                  <a:srgbClr val="3F395F"/>
                </a:solidFill>
                <a:effectLst/>
                <a:latin typeface="Calibri" pitchFamily="34" charset="0"/>
              </a:defRPr>
            </a:lvl1pPr>
          </a:lstStyle>
          <a:p>
            <a:r>
              <a:rPr lang="en-US"/>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81BC0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Presenter’s Name</a:t>
            </a:r>
          </a:p>
          <a:p>
            <a:r>
              <a:rPr lang="en-US"/>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Event Title</a:t>
            </a:r>
          </a:p>
          <a:p>
            <a:pPr lvl="0"/>
            <a:r>
              <a:rPr lang="en-US"/>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p:txBody>
      </p:sp>
      <p:pic>
        <p:nvPicPr>
          <p:cNvPr id="36" name="Picture 35" descr="Logos of the U.S. Department of Health and Human Services and Centers for Disease Control and Prevention" title="LOGOS">
            <a:extLst>
              <a:ext uri="{FF2B5EF4-FFF2-40B4-BE49-F238E27FC236}">
                <a16:creationId xmlns:a16="http://schemas.microsoft.com/office/drawing/2014/main" id="{229C74C4-5ED8-4DF0-8819-21F31B9D39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5300" y="85079"/>
            <a:ext cx="1652455" cy="947350"/>
          </a:xfrm>
          <a:prstGeom prst="rect">
            <a:avLst/>
          </a:prstGeom>
        </p:spPr>
      </p:pic>
    </p:spTree>
    <p:extLst>
      <p:ext uri="{BB962C8B-B14F-4D97-AF65-F5344CB8AC3E}">
        <p14:creationId xmlns:p14="http://schemas.microsoft.com/office/powerpoint/2010/main" val="807891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sp>
        <p:nvSpPr>
          <p:cNvPr id="3" name="TextBox 2"/>
          <p:cNvSpPr txBox="1"/>
          <p:nvPr userDrawn="1"/>
        </p:nvSpPr>
        <p:spPr>
          <a:xfrm>
            <a:off x="351714" y="3662433"/>
            <a:ext cx="8852455" cy="1815882"/>
          </a:xfrm>
          <a:prstGeom prst="rect">
            <a:avLst/>
          </a:prstGeom>
          <a:noFill/>
        </p:spPr>
        <p:txBody>
          <a:bodyPr wrap="square" rtlCol="0">
            <a:spAutoFit/>
          </a:bodyPr>
          <a:lstStyle/>
          <a:p>
            <a:r>
              <a:rPr lang="en-US" sz="1600" dirty="0">
                <a:solidFill>
                  <a:srgbClr val="00213D"/>
                </a:solidFill>
                <a:latin typeface="Calibri" panose="020F0502020204030204" pitchFamily="34" charset="0"/>
              </a:rPr>
              <a:t>For more information, contact CDC</a:t>
            </a:r>
            <a:br>
              <a:rPr lang="en-US" sz="1600" dirty="0">
                <a:solidFill>
                  <a:srgbClr val="00213D"/>
                </a:solidFill>
                <a:latin typeface="Calibri" panose="020F0502020204030204" pitchFamily="34" charset="0"/>
              </a:rPr>
            </a:br>
            <a:r>
              <a:rPr lang="en-US" sz="1600" dirty="0">
                <a:solidFill>
                  <a:srgbClr val="00213D"/>
                </a:solidFill>
                <a:latin typeface="Calibri" panose="020F0502020204030204" pitchFamily="34" charset="0"/>
              </a:rPr>
              <a:t>1-800-CDC-INFO (232-4636)</a:t>
            </a:r>
            <a:br>
              <a:rPr lang="en-US" sz="1600" dirty="0">
                <a:solidFill>
                  <a:srgbClr val="00213D"/>
                </a:solidFill>
                <a:latin typeface="Calibri" panose="020F0502020204030204" pitchFamily="34" charset="0"/>
              </a:rPr>
            </a:br>
            <a:r>
              <a:rPr lang="en-US" sz="1600" dirty="0">
                <a:solidFill>
                  <a:srgbClr val="00213D"/>
                </a:solidFill>
                <a:latin typeface="Calibri" panose="020F0502020204030204" pitchFamily="34" charset="0"/>
              </a:rPr>
              <a:t>TTY:  1-888-232-6348    www.cdc.gov</a:t>
            </a:r>
            <a:br>
              <a:rPr lang="en-US" sz="1600" dirty="0">
                <a:solidFill>
                  <a:srgbClr val="00213D"/>
                </a:solidFill>
                <a:latin typeface="Calibri" panose="020F0502020204030204" pitchFamily="34" charset="0"/>
              </a:rPr>
            </a:br>
            <a:br>
              <a:rPr lang="en-US" sz="1600" dirty="0">
                <a:solidFill>
                  <a:srgbClr val="00213D"/>
                </a:solidFill>
                <a:latin typeface="Calibri" panose="020F0502020204030204" pitchFamily="34" charset="0"/>
              </a:rPr>
            </a:br>
            <a:br>
              <a:rPr lang="en-US" sz="1600" dirty="0">
                <a:solidFill>
                  <a:srgbClr val="00213D"/>
                </a:solidFill>
                <a:latin typeface="Calibri" panose="020F0502020204030204" pitchFamily="34" charset="0"/>
              </a:rPr>
            </a:br>
            <a:r>
              <a:rPr lang="en-US" sz="1600" dirty="0">
                <a:solidFill>
                  <a:srgbClr val="00213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7472"/>
          <a:stretch/>
        </p:blipFill>
        <p:spPr>
          <a:xfrm>
            <a:off x="0" y="5681288"/>
            <a:ext cx="12192000" cy="1176713"/>
          </a:xfrm>
          <a:prstGeom prst="rect">
            <a:avLst/>
          </a:prstGeom>
        </p:spPr>
      </p:pic>
    </p:spTree>
    <p:extLst>
      <p:ext uri="{BB962C8B-B14F-4D97-AF65-F5344CB8AC3E}">
        <p14:creationId xmlns:p14="http://schemas.microsoft.com/office/powerpoint/2010/main" val="212186007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Data Slide (for content heavy tables and charts)">
  <p:cSld name="5_Data Slide (for content heavy tables and charts)">
    <p:spTree>
      <p:nvGrpSpPr>
        <p:cNvPr id="1" name="Shape 132"/>
        <p:cNvGrpSpPr/>
        <p:nvPr/>
      </p:nvGrpSpPr>
      <p:grpSpPr>
        <a:xfrm>
          <a:off x="0" y="0"/>
          <a:ext cx="0" cy="0"/>
          <a:chOff x="0" y="0"/>
          <a:chExt cx="0" cy="0"/>
        </a:xfrm>
      </p:grpSpPr>
      <p:sp>
        <p:nvSpPr>
          <p:cNvPr id="133" name="Google Shape;133;p6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b" anchorCtr="0">
            <a:noAutofit/>
          </a:bodyPr>
          <a:lstStyle>
            <a:lvl1pPr marR="0" lvl="0" algn="l">
              <a:lnSpc>
                <a:spcPct val="107152"/>
              </a:lnSpc>
              <a:spcBef>
                <a:spcPts val="0"/>
              </a:spcBef>
              <a:spcAft>
                <a:spcPts val="0"/>
              </a:spcAft>
              <a:buClr>
                <a:srgbClr val="000000"/>
              </a:buClr>
              <a:buSzPts val="1400"/>
              <a:buFont typeface="Arial"/>
              <a:buNone/>
              <a:defRPr sz="3733" b="1" i="0" u="none" strike="noStrike" cap="none">
                <a:solidFill>
                  <a:srgbClr val="005DAB"/>
                </a:solidFill>
                <a:latin typeface="Calibri"/>
                <a:ea typeface="Calibri"/>
                <a:cs typeface="Calibri"/>
                <a:sym typeface="Calibri"/>
              </a:defRPr>
            </a:lvl1pPr>
            <a:lvl2pPr marR="0" lvl="1" algn="ctr">
              <a:lnSpc>
                <a:spcPct val="100000"/>
              </a:lnSpc>
              <a:spcBef>
                <a:spcPts val="0"/>
              </a:spcBef>
              <a:spcAft>
                <a:spcPts val="0"/>
              </a:spcAft>
              <a:buClr>
                <a:srgbClr val="000000"/>
              </a:buClr>
              <a:buSzPts val="1400"/>
              <a:buFont typeface="Arial"/>
              <a:buNone/>
              <a:defRPr sz="5867" b="0" i="0" u="none" strike="noStrike" cap="none">
                <a:solidFill>
                  <a:schemeClr val="dk1"/>
                </a:solidFill>
                <a:latin typeface="Open Sans"/>
                <a:ea typeface="Open Sans"/>
                <a:cs typeface="Open Sans"/>
                <a:sym typeface="Open Sans"/>
              </a:defRPr>
            </a:lvl2pPr>
            <a:lvl3pPr marR="0" lvl="2" algn="ctr">
              <a:lnSpc>
                <a:spcPct val="100000"/>
              </a:lnSpc>
              <a:spcBef>
                <a:spcPts val="0"/>
              </a:spcBef>
              <a:spcAft>
                <a:spcPts val="0"/>
              </a:spcAft>
              <a:buClr>
                <a:srgbClr val="000000"/>
              </a:buClr>
              <a:buSzPts val="1400"/>
              <a:buFont typeface="Arial"/>
              <a:buNone/>
              <a:defRPr sz="5867" b="0" i="0" u="none" strike="noStrike" cap="none">
                <a:solidFill>
                  <a:schemeClr val="dk1"/>
                </a:solidFill>
                <a:latin typeface="Open Sans"/>
                <a:ea typeface="Open Sans"/>
                <a:cs typeface="Open Sans"/>
                <a:sym typeface="Open Sans"/>
              </a:defRPr>
            </a:lvl3pPr>
            <a:lvl4pPr marR="0" lvl="3" algn="ctr">
              <a:lnSpc>
                <a:spcPct val="100000"/>
              </a:lnSpc>
              <a:spcBef>
                <a:spcPts val="0"/>
              </a:spcBef>
              <a:spcAft>
                <a:spcPts val="0"/>
              </a:spcAft>
              <a:buClr>
                <a:srgbClr val="000000"/>
              </a:buClr>
              <a:buSzPts val="1400"/>
              <a:buFont typeface="Arial"/>
              <a:buNone/>
              <a:defRPr sz="5867" b="0" i="0" u="none" strike="noStrike" cap="none">
                <a:solidFill>
                  <a:schemeClr val="dk1"/>
                </a:solidFill>
                <a:latin typeface="Open Sans"/>
                <a:ea typeface="Open Sans"/>
                <a:cs typeface="Open Sans"/>
                <a:sym typeface="Open Sans"/>
              </a:defRPr>
            </a:lvl4pPr>
            <a:lvl5pPr marR="0" lvl="4" algn="ctr">
              <a:lnSpc>
                <a:spcPct val="100000"/>
              </a:lnSpc>
              <a:spcBef>
                <a:spcPts val="0"/>
              </a:spcBef>
              <a:spcAft>
                <a:spcPts val="0"/>
              </a:spcAft>
              <a:buClr>
                <a:srgbClr val="000000"/>
              </a:buClr>
              <a:buSzPts val="1400"/>
              <a:buFont typeface="Arial"/>
              <a:buNone/>
              <a:defRPr sz="5867" b="0" i="0" u="none" strike="noStrike" cap="none">
                <a:solidFill>
                  <a:schemeClr val="dk1"/>
                </a:solidFill>
                <a:latin typeface="Open Sans"/>
                <a:ea typeface="Open Sans"/>
                <a:cs typeface="Open Sans"/>
                <a:sym typeface="Open Sans"/>
              </a:defRPr>
            </a:lvl5pPr>
            <a:lvl6pPr marR="0" lvl="5" algn="ctr">
              <a:lnSpc>
                <a:spcPct val="100000"/>
              </a:lnSpc>
              <a:spcBef>
                <a:spcPts val="0"/>
              </a:spcBef>
              <a:spcAft>
                <a:spcPts val="0"/>
              </a:spcAft>
              <a:buClr>
                <a:srgbClr val="000000"/>
              </a:buClr>
              <a:buSzPts val="1400"/>
              <a:buFont typeface="Arial"/>
              <a:buNone/>
              <a:defRPr sz="5867" b="0" i="0" u="none" strike="noStrike" cap="none">
                <a:solidFill>
                  <a:schemeClr val="dk1"/>
                </a:solidFill>
                <a:latin typeface="Open Sans"/>
                <a:ea typeface="Open Sans"/>
                <a:cs typeface="Open Sans"/>
                <a:sym typeface="Open Sans"/>
              </a:defRPr>
            </a:lvl6pPr>
            <a:lvl7pPr marR="0" lvl="6" algn="ctr">
              <a:lnSpc>
                <a:spcPct val="100000"/>
              </a:lnSpc>
              <a:spcBef>
                <a:spcPts val="0"/>
              </a:spcBef>
              <a:spcAft>
                <a:spcPts val="0"/>
              </a:spcAft>
              <a:buClr>
                <a:srgbClr val="000000"/>
              </a:buClr>
              <a:buSzPts val="1400"/>
              <a:buFont typeface="Arial"/>
              <a:buNone/>
              <a:defRPr sz="5867" b="0" i="0" u="none" strike="noStrike" cap="none">
                <a:solidFill>
                  <a:schemeClr val="dk1"/>
                </a:solidFill>
                <a:latin typeface="Open Sans"/>
                <a:ea typeface="Open Sans"/>
                <a:cs typeface="Open Sans"/>
                <a:sym typeface="Open Sans"/>
              </a:defRPr>
            </a:lvl7pPr>
            <a:lvl8pPr marR="0" lvl="7" algn="ctr">
              <a:lnSpc>
                <a:spcPct val="100000"/>
              </a:lnSpc>
              <a:spcBef>
                <a:spcPts val="0"/>
              </a:spcBef>
              <a:spcAft>
                <a:spcPts val="0"/>
              </a:spcAft>
              <a:buClr>
                <a:srgbClr val="000000"/>
              </a:buClr>
              <a:buSzPts val="1400"/>
              <a:buFont typeface="Arial"/>
              <a:buNone/>
              <a:defRPr sz="5867" b="0" i="0" u="none" strike="noStrike" cap="none">
                <a:solidFill>
                  <a:schemeClr val="dk1"/>
                </a:solidFill>
                <a:latin typeface="Open Sans"/>
                <a:ea typeface="Open Sans"/>
                <a:cs typeface="Open Sans"/>
                <a:sym typeface="Open Sans"/>
              </a:defRPr>
            </a:lvl8pPr>
            <a:lvl9pPr marR="0" lvl="8" algn="ctr">
              <a:lnSpc>
                <a:spcPct val="100000"/>
              </a:lnSpc>
              <a:spcBef>
                <a:spcPts val="0"/>
              </a:spcBef>
              <a:spcAft>
                <a:spcPts val="0"/>
              </a:spcAft>
              <a:buClr>
                <a:srgbClr val="000000"/>
              </a:buClr>
              <a:buSzPts val="1400"/>
              <a:buFont typeface="Arial"/>
              <a:buNone/>
              <a:defRPr sz="5867" b="0" i="0" u="none" strike="noStrike" cap="none">
                <a:solidFill>
                  <a:schemeClr val="dk1"/>
                </a:solidFill>
                <a:latin typeface="Open Sans"/>
                <a:ea typeface="Open Sans"/>
                <a:cs typeface="Open Sans"/>
                <a:sym typeface="Open Sans"/>
              </a:defRPr>
            </a:lvl9pPr>
          </a:lstStyle>
          <a:p>
            <a:endParaRPr/>
          </a:p>
        </p:txBody>
      </p:sp>
      <p:sp>
        <p:nvSpPr>
          <p:cNvPr id="134" name="Google Shape;134;p65"/>
          <p:cNvSpPr txBox="1">
            <a:spLocks noGrp="1"/>
          </p:cNvSpPr>
          <p:nvPr>
            <p:ph type="body" idx="1"/>
          </p:nvPr>
        </p:nvSpPr>
        <p:spPr>
          <a:xfrm>
            <a:off x="609600" y="1338635"/>
            <a:ext cx="10972800" cy="5410200"/>
          </a:xfrm>
          <a:prstGeom prst="rect">
            <a:avLst/>
          </a:prstGeom>
          <a:noFill/>
          <a:ln>
            <a:noFill/>
          </a:ln>
        </p:spPr>
        <p:txBody>
          <a:bodyPr spcFirstLastPara="1" wrap="square" lIns="91425" tIns="45700" rIns="91425" bIns="45700" anchor="t" anchorCtr="0">
            <a:noAutofit/>
          </a:bodyPr>
          <a:lstStyle>
            <a:lvl1pPr marL="457200" lvl="0" indent="-455104">
              <a:lnSpc>
                <a:spcPct val="115000"/>
              </a:lnSpc>
              <a:spcBef>
                <a:spcPts val="533"/>
              </a:spcBef>
              <a:spcAft>
                <a:spcPts val="0"/>
              </a:spcAft>
              <a:buClr>
                <a:srgbClr val="0088B7"/>
              </a:buClr>
              <a:buSzPts val="3567"/>
              <a:buFont typeface="Noto Sans Symbols"/>
              <a:buChar char="▪"/>
              <a:defRPr sz="2400">
                <a:solidFill>
                  <a:srgbClr val="00213D"/>
                </a:solidFill>
              </a:defRPr>
            </a:lvl1pPr>
            <a:lvl2pPr marL="914400" lvl="1" indent="-429704">
              <a:lnSpc>
                <a:spcPct val="115000"/>
              </a:lnSpc>
              <a:spcBef>
                <a:spcPts val="0"/>
              </a:spcBef>
              <a:spcAft>
                <a:spcPts val="0"/>
              </a:spcAft>
              <a:buClr>
                <a:srgbClr val="3D6C2A"/>
              </a:buClr>
              <a:buSzPts val="3167"/>
              <a:buChar char="‒"/>
              <a:defRPr sz="2000">
                <a:solidFill>
                  <a:srgbClr val="00213D"/>
                </a:solidFill>
              </a:defRPr>
            </a:lvl2pPr>
            <a:lvl3pPr marL="1371600" lvl="2" indent="-397954" algn="l">
              <a:lnSpc>
                <a:spcPct val="100000"/>
              </a:lnSpc>
              <a:spcBef>
                <a:spcPts val="533"/>
              </a:spcBef>
              <a:spcAft>
                <a:spcPts val="0"/>
              </a:spcAft>
              <a:buClr>
                <a:srgbClr val="7A003C"/>
              </a:buClr>
              <a:buSzPts val="2667"/>
              <a:buChar char="•"/>
              <a:defRPr sz="2667">
                <a:solidFill>
                  <a:srgbClr val="00213D"/>
                </a:solidFill>
              </a:defRPr>
            </a:lvl3pPr>
            <a:lvl4pPr marL="1828800" lvl="3" indent="-397954" algn="l">
              <a:lnSpc>
                <a:spcPct val="100000"/>
              </a:lnSpc>
              <a:spcBef>
                <a:spcPts val="533"/>
              </a:spcBef>
              <a:spcAft>
                <a:spcPts val="0"/>
              </a:spcAft>
              <a:buClr>
                <a:srgbClr val="5F5F5F"/>
              </a:buClr>
              <a:buSzPts val="2667"/>
              <a:buChar char="–"/>
              <a:defRPr sz="2667">
                <a:solidFill>
                  <a:srgbClr val="5F5F5F"/>
                </a:solidFill>
              </a:defRPr>
            </a:lvl4pPr>
            <a:lvl5pPr marL="2286000" lvl="4" indent="-397954" algn="l">
              <a:lnSpc>
                <a:spcPct val="100000"/>
              </a:lnSpc>
              <a:spcBef>
                <a:spcPts val="533"/>
              </a:spcBef>
              <a:spcAft>
                <a:spcPts val="0"/>
              </a:spcAft>
              <a:buClr>
                <a:srgbClr val="5F5F5F"/>
              </a:buClr>
              <a:buSzPts val="2667"/>
              <a:buChar char="»"/>
              <a:defRPr sz="2667">
                <a:solidFill>
                  <a:srgbClr val="5F5F5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35" name="Google Shape;135;p65"/>
          <p:cNvPicPr preferRelativeResize="0"/>
          <p:nvPr/>
        </p:nvPicPr>
        <p:blipFill rotWithShape="1">
          <a:blip r:embed="rId2">
            <a:alphaModFix/>
          </a:blip>
          <a:srcRect t="87829" b="-3988"/>
          <a:stretch/>
        </p:blipFill>
        <p:spPr>
          <a:xfrm>
            <a:off x="0" y="6685201"/>
            <a:ext cx="12191999" cy="230399"/>
          </a:xfrm>
          <a:prstGeom prst="rect">
            <a:avLst/>
          </a:prstGeom>
          <a:noFill/>
          <a:ln>
            <a:noFill/>
          </a:ln>
        </p:spPr>
      </p:pic>
      <p:sp>
        <p:nvSpPr>
          <p:cNvPr id="6" name="Slide Number Placeholder 2">
            <a:extLst>
              <a:ext uri="{FF2B5EF4-FFF2-40B4-BE49-F238E27FC236}">
                <a16:creationId xmlns:a16="http://schemas.microsoft.com/office/drawing/2014/main" id="{CAB67876-5E8B-4449-B163-B5C40D7C0E04}"/>
              </a:ext>
            </a:extLst>
          </p:cNvPr>
          <p:cNvSpPr txBox="1">
            <a:spLocks/>
          </p:cNvSpPr>
          <p:nvPr userDrawn="1"/>
        </p:nvSpPr>
        <p:spPr>
          <a:xfrm>
            <a:off x="8610600" y="63200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E9B5412-23E5-483C-89C1-E047B01A1ED9}"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1108361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CSELS">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4190"/>
          <a:stretch/>
        </p:blipFill>
        <p:spPr>
          <a:xfrm>
            <a:off x="0" y="-4314"/>
            <a:ext cx="12192000" cy="1223515"/>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005DAB"/>
                </a:solidFill>
                <a:effectLst/>
                <a:latin typeface="Calibri" pitchFamily="34" charset="0"/>
              </a:defRPr>
            </a:lvl1pPr>
          </a:lstStyle>
          <a:p>
            <a:endParaRPr lang="en-US"/>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00213D"/>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00213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609600" y="224573"/>
            <a:ext cx="9204101" cy="461665"/>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Center for Surveillance, Epidemiology, and Laboratory Services</a:t>
            </a:r>
          </a:p>
        </p:txBody>
      </p:sp>
    </p:spTree>
    <p:extLst>
      <p:ext uri="{BB962C8B-B14F-4D97-AF65-F5344CB8AC3E}">
        <p14:creationId xmlns:p14="http://schemas.microsoft.com/office/powerpoint/2010/main" val="119725918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5DAB"/>
                </a:solidFill>
                <a:effectLst/>
                <a:latin typeface="Calibri" pitchFamily="34" charset="0"/>
              </a:defRPr>
            </a:lvl1pPr>
          </a:lstStyle>
          <a:p>
            <a:r>
              <a:rPr lang="en-US"/>
              <a:t>Bottom band: CSELS</a:t>
            </a:r>
          </a:p>
        </p:txBody>
      </p:sp>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88B7"/>
              </a:buClr>
              <a:buFont typeface="Wingdings" panose="05000000000000000000" pitchFamily="2" charset="2"/>
              <a:buChar char="§"/>
              <a:defRPr sz="2667">
                <a:solidFill>
                  <a:srgbClr val="00213D"/>
                </a:solidFill>
              </a:defRPr>
            </a:lvl1pPr>
            <a:lvl2pPr>
              <a:buClr>
                <a:srgbClr val="3D6C2A"/>
              </a:buClr>
              <a:defRPr sz="2667">
                <a:solidFill>
                  <a:srgbClr val="00213D"/>
                </a:solidFill>
              </a:defRPr>
            </a:lvl2pPr>
            <a:lvl3pPr>
              <a:buClr>
                <a:srgbClr val="7A003C"/>
              </a:buClr>
              <a:defRPr sz="2667">
                <a:solidFill>
                  <a:srgbClr val="00213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829" b="-3988"/>
          <a:stretch/>
        </p:blipFill>
        <p:spPr>
          <a:xfrm>
            <a:off x="0" y="6685201"/>
            <a:ext cx="12192000" cy="230399"/>
          </a:xfrm>
          <a:prstGeom prst="rect">
            <a:avLst/>
          </a:prstGeom>
        </p:spPr>
      </p:pic>
      <p:sp>
        <p:nvSpPr>
          <p:cNvPr id="7" name="Slide Number Placeholder 2">
            <a:extLst>
              <a:ext uri="{FF2B5EF4-FFF2-40B4-BE49-F238E27FC236}">
                <a16:creationId xmlns:a16="http://schemas.microsoft.com/office/drawing/2014/main" id="{449AD42D-4287-4B28-924F-16F95B50F97E}"/>
              </a:ext>
            </a:extLst>
          </p:cNvPr>
          <p:cNvSpPr>
            <a:spLocks noGrp="1"/>
          </p:cNvSpPr>
          <p:nvPr>
            <p:ph type="sldNum" sz="quarter" idx="11"/>
          </p:nvPr>
        </p:nvSpPr>
        <p:spPr>
          <a:xfrm>
            <a:off x="8610600" y="6356350"/>
            <a:ext cx="2743200" cy="365125"/>
          </a:xfrm>
          <a:prstGeom prst="rect">
            <a:avLst/>
          </a:prstGeom>
        </p:spPr>
        <p:txBody>
          <a:bodyPr/>
          <a:lstStyle>
            <a:lvl1pPr algn="r">
              <a:defRPr b="1">
                <a:solidFill>
                  <a:srgbClr val="00213D"/>
                </a:solidFill>
                <a:latin typeface="Calibri" panose="020F0502020204030204" pitchFamily="34" charset="0"/>
                <a:cs typeface="Calibri" panose="020F0502020204030204" pitchFamily="34" charset="0"/>
              </a:defRPr>
            </a:lvl1pPr>
          </a:lstStyle>
          <a:p>
            <a:fld id="{BE9B5412-23E5-483C-89C1-E047B01A1ED9}" type="slidenum">
              <a:rPr lang="en-US" smtClean="0"/>
              <a:pPr/>
              <a:t>‹#›</a:t>
            </a:fld>
            <a:endParaRPr lang="en-US" dirty="0"/>
          </a:p>
        </p:txBody>
      </p:sp>
    </p:spTree>
    <p:extLst>
      <p:ext uri="{BB962C8B-B14F-4D97-AF65-F5344CB8AC3E}">
        <p14:creationId xmlns:p14="http://schemas.microsoft.com/office/powerpoint/2010/main" val="130497418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5DAB"/>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87829" b="-3988"/>
          <a:stretch/>
        </p:blipFill>
        <p:spPr>
          <a:xfrm>
            <a:off x="0" y="6685201"/>
            <a:ext cx="12192000" cy="230399"/>
          </a:xfrm>
          <a:prstGeom prst="rect">
            <a:avLst/>
          </a:prstGeom>
        </p:spPr>
      </p:pic>
    </p:spTree>
    <p:extLst>
      <p:ext uri="{BB962C8B-B14F-4D97-AF65-F5344CB8AC3E}">
        <p14:creationId xmlns:p14="http://schemas.microsoft.com/office/powerpoint/2010/main" val="32017933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4C4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81676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FC025E-A984-463D-AC54-2320B6BE7BD6}"/>
              </a:ext>
            </a:extLst>
          </p:cNvPr>
          <p:cNvSpPr>
            <a:spLocks noChangeArrowheads="1"/>
          </p:cNvSpPr>
          <p:nvPr userDrawn="1"/>
        </p:nvSpPr>
        <p:spPr bwMode="auto">
          <a:xfrm>
            <a:off x="0" y="158190"/>
            <a:ext cx="12192000" cy="94550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dirty="0"/>
          </a:p>
        </p:txBody>
      </p:sp>
      <p:grpSp>
        <p:nvGrpSpPr>
          <p:cNvPr id="40" name="Group 39">
            <a:extLst>
              <a:ext uri="{FF2B5EF4-FFF2-40B4-BE49-F238E27FC236}">
                <a16:creationId xmlns:a16="http://schemas.microsoft.com/office/drawing/2014/main" id="{590D8C45-BBE3-4722-BE9E-CEFAC1F135B3}"/>
              </a:ext>
            </a:extLst>
          </p:cNvPr>
          <p:cNvGrpSpPr/>
          <p:nvPr userDrawn="1"/>
        </p:nvGrpSpPr>
        <p:grpSpPr>
          <a:xfrm>
            <a:off x="0" y="-11828"/>
            <a:ext cx="12213136" cy="190343"/>
            <a:chOff x="0" y="-11828"/>
            <a:chExt cx="12213136" cy="369332"/>
          </a:xfrm>
        </p:grpSpPr>
        <p:sp>
          <p:nvSpPr>
            <p:cNvPr id="23" name="bk object 25">
              <a:extLst>
                <a:ext uri="{FF2B5EF4-FFF2-40B4-BE49-F238E27FC236}">
                  <a16:creationId xmlns:a16="http://schemas.microsoft.com/office/drawing/2014/main" id="{0479014B-D9FA-41D1-A261-573CC480F4E4}"/>
                </a:ext>
              </a:extLst>
            </p:cNvPr>
            <p:cNvSpPr/>
            <p:nvPr userDrawn="1"/>
          </p:nvSpPr>
          <p:spPr>
            <a:xfrm>
              <a:off x="0" y="-11828"/>
              <a:ext cx="790507" cy="369332"/>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dirty="0"/>
            </a:p>
          </p:txBody>
        </p:sp>
        <p:sp>
          <p:nvSpPr>
            <p:cNvPr id="24" name="bk object 26">
              <a:extLst>
                <a:ext uri="{FF2B5EF4-FFF2-40B4-BE49-F238E27FC236}">
                  <a16:creationId xmlns:a16="http://schemas.microsoft.com/office/drawing/2014/main" id="{937A1180-277E-4546-A510-B04E9AF42343}"/>
                </a:ext>
              </a:extLst>
            </p:cNvPr>
            <p:cNvSpPr/>
            <p:nvPr userDrawn="1"/>
          </p:nvSpPr>
          <p:spPr>
            <a:xfrm>
              <a:off x="390701" y="-11828"/>
              <a:ext cx="1306808" cy="369332"/>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dirty="0"/>
            </a:p>
          </p:txBody>
        </p:sp>
        <p:sp>
          <p:nvSpPr>
            <p:cNvPr id="25" name="bk object 27">
              <a:extLst>
                <a:ext uri="{FF2B5EF4-FFF2-40B4-BE49-F238E27FC236}">
                  <a16:creationId xmlns:a16="http://schemas.microsoft.com/office/drawing/2014/main" id="{65781020-7583-45A2-B0DE-1E25E0F1ACCA}"/>
                </a:ext>
              </a:extLst>
            </p:cNvPr>
            <p:cNvSpPr/>
            <p:nvPr userDrawn="1"/>
          </p:nvSpPr>
          <p:spPr>
            <a:xfrm>
              <a:off x="1009093" y="-11828"/>
              <a:ext cx="2033078" cy="369332"/>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dirty="0"/>
            </a:p>
          </p:txBody>
        </p:sp>
        <p:sp>
          <p:nvSpPr>
            <p:cNvPr id="26" name="bk object 28">
              <a:extLst>
                <a:ext uri="{FF2B5EF4-FFF2-40B4-BE49-F238E27FC236}">
                  <a16:creationId xmlns:a16="http://schemas.microsoft.com/office/drawing/2014/main" id="{C7E5D72F-F12D-41E4-B628-780DFDFE5A1D}"/>
                </a:ext>
              </a:extLst>
            </p:cNvPr>
            <p:cNvSpPr/>
            <p:nvPr userDrawn="1"/>
          </p:nvSpPr>
          <p:spPr>
            <a:xfrm>
              <a:off x="1901050" y="-11828"/>
              <a:ext cx="2061841" cy="369332"/>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dirty="0"/>
            </a:p>
          </p:txBody>
        </p:sp>
        <p:sp>
          <p:nvSpPr>
            <p:cNvPr id="27" name="bk object 29">
              <a:extLst>
                <a:ext uri="{FF2B5EF4-FFF2-40B4-BE49-F238E27FC236}">
                  <a16:creationId xmlns:a16="http://schemas.microsoft.com/office/drawing/2014/main" id="{AD0F09A1-E084-4C54-82B8-DA58421B1792}"/>
                </a:ext>
              </a:extLst>
            </p:cNvPr>
            <p:cNvSpPr/>
            <p:nvPr userDrawn="1"/>
          </p:nvSpPr>
          <p:spPr>
            <a:xfrm>
              <a:off x="2648105" y="-11828"/>
              <a:ext cx="1418981" cy="369332"/>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dirty="0"/>
            </a:p>
          </p:txBody>
        </p:sp>
        <p:sp>
          <p:nvSpPr>
            <p:cNvPr id="28" name="bk object 30">
              <a:extLst>
                <a:ext uri="{FF2B5EF4-FFF2-40B4-BE49-F238E27FC236}">
                  <a16:creationId xmlns:a16="http://schemas.microsoft.com/office/drawing/2014/main" id="{6CC980B4-E7C4-4BB4-910D-2CCDAEC41F4D}"/>
                </a:ext>
              </a:extLst>
            </p:cNvPr>
            <p:cNvSpPr/>
            <p:nvPr userDrawn="1"/>
          </p:nvSpPr>
          <p:spPr>
            <a:xfrm>
              <a:off x="2935347" y="-11828"/>
              <a:ext cx="3758868" cy="369332"/>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dirty="0"/>
            </a:p>
          </p:txBody>
        </p:sp>
        <p:sp>
          <p:nvSpPr>
            <p:cNvPr id="29" name="bk object 31">
              <a:extLst>
                <a:ext uri="{FF2B5EF4-FFF2-40B4-BE49-F238E27FC236}">
                  <a16:creationId xmlns:a16="http://schemas.microsoft.com/office/drawing/2014/main" id="{C30CD1A4-65E7-4E5D-835E-574CA475E807}"/>
                </a:ext>
              </a:extLst>
            </p:cNvPr>
            <p:cNvSpPr/>
            <p:nvPr userDrawn="1"/>
          </p:nvSpPr>
          <p:spPr>
            <a:xfrm>
              <a:off x="4407193" y="-11828"/>
              <a:ext cx="2898370" cy="369332"/>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dirty="0"/>
            </a:p>
          </p:txBody>
        </p:sp>
        <p:sp>
          <p:nvSpPr>
            <p:cNvPr id="30" name="bk object 32">
              <a:extLst>
                <a:ext uri="{FF2B5EF4-FFF2-40B4-BE49-F238E27FC236}">
                  <a16:creationId xmlns:a16="http://schemas.microsoft.com/office/drawing/2014/main" id="{25872DC6-D455-4CFF-99BD-B4444761ADB2}"/>
                </a:ext>
              </a:extLst>
            </p:cNvPr>
            <p:cNvSpPr/>
            <p:nvPr userDrawn="1"/>
          </p:nvSpPr>
          <p:spPr>
            <a:xfrm>
              <a:off x="5123013" y="-11828"/>
              <a:ext cx="7090123" cy="369332"/>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dirty="0"/>
            </a:p>
          </p:txBody>
        </p:sp>
        <p:cxnSp>
          <p:nvCxnSpPr>
            <p:cNvPr id="31" name="Straight Connector 30">
              <a:extLst>
                <a:ext uri="{FF2B5EF4-FFF2-40B4-BE49-F238E27FC236}">
                  <a16:creationId xmlns:a16="http://schemas.microsoft.com/office/drawing/2014/main" id="{59578D96-7E9E-4856-8FFA-4F2E167ECD79}"/>
                </a:ext>
              </a:extLst>
            </p:cNvPr>
            <p:cNvCxnSpPr>
              <a:cxnSpLocks/>
            </p:cNvCxnSpPr>
            <p:nvPr userDrawn="1"/>
          </p:nvCxnSpPr>
          <p:spPr>
            <a:xfrm>
              <a:off x="0" y="338919"/>
              <a:ext cx="12213136"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grpSp>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956740"/>
            <a:ext cx="10839490" cy="1141737"/>
          </a:xfrm>
          <a:prstGeom prst="rect">
            <a:avLst/>
          </a:prstGeom>
        </p:spPr>
        <p:txBody>
          <a:bodyPr/>
          <a:lstStyle>
            <a:lvl1pPr algn="l">
              <a:lnSpc>
                <a:spcPts val="3000"/>
              </a:lnSpc>
              <a:defRPr sz="2800" b="1" baseline="0">
                <a:solidFill>
                  <a:srgbClr val="3F395F"/>
                </a:solidFill>
                <a:effectLst/>
                <a:latin typeface="Calibri" pitchFamily="34" charset="0"/>
              </a:defRPr>
            </a:lvl1pPr>
          </a:lstStyle>
          <a:p>
            <a:r>
              <a:rPr lang="en-US"/>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81BC0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Presenter’s Name</a:t>
            </a:r>
          </a:p>
          <a:p>
            <a:r>
              <a:rPr lang="en-US"/>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Event Title</a:t>
            </a:r>
          </a:p>
          <a:p>
            <a:pPr lvl="0"/>
            <a:r>
              <a:rPr lang="en-US"/>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p:txBody>
      </p:sp>
      <p:pic>
        <p:nvPicPr>
          <p:cNvPr id="36" name="Picture 35" descr="Logos of the U.S. Department of Health and Human Services and Centers for Disease Control and Prevention" title="LOGOS">
            <a:extLst>
              <a:ext uri="{FF2B5EF4-FFF2-40B4-BE49-F238E27FC236}">
                <a16:creationId xmlns:a16="http://schemas.microsoft.com/office/drawing/2014/main" id="{229C74C4-5ED8-4DF0-8819-21F31B9D39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5300" y="85079"/>
            <a:ext cx="1652455" cy="947350"/>
          </a:xfrm>
          <a:prstGeom prst="rect">
            <a:avLst/>
          </a:prstGeom>
        </p:spPr>
      </p:pic>
    </p:spTree>
    <p:extLst>
      <p:ext uri="{BB962C8B-B14F-4D97-AF65-F5344CB8AC3E}">
        <p14:creationId xmlns:p14="http://schemas.microsoft.com/office/powerpoint/2010/main" val="1333114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3F395F"/>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4097048"/>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a:t>Click to edit Master text styles</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5161212"/>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grpSp>
        <p:nvGrpSpPr>
          <p:cNvPr id="27" name="Group 26">
            <a:extLst>
              <a:ext uri="{FF2B5EF4-FFF2-40B4-BE49-F238E27FC236}">
                <a16:creationId xmlns:a16="http://schemas.microsoft.com/office/drawing/2014/main" id="{C53344B6-9FDC-4F9B-9D85-E25B0383E348}"/>
              </a:ext>
            </a:extLst>
          </p:cNvPr>
          <p:cNvGrpSpPr/>
          <p:nvPr userDrawn="1"/>
        </p:nvGrpSpPr>
        <p:grpSpPr>
          <a:xfrm>
            <a:off x="0" y="6739363"/>
            <a:ext cx="12192000" cy="147710"/>
            <a:chOff x="0" y="6739363"/>
            <a:chExt cx="12192000" cy="147710"/>
          </a:xfrm>
        </p:grpSpPr>
        <p:sp>
          <p:nvSpPr>
            <p:cNvPr id="28" name="Rectangle 27">
              <a:extLst>
                <a:ext uri="{FF2B5EF4-FFF2-40B4-BE49-F238E27FC236}">
                  <a16:creationId xmlns:a16="http://schemas.microsoft.com/office/drawing/2014/main" id="{9185D118-92E5-446E-9669-F90175742BB5}"/>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9" name="Rectangle 20">
              <a:extLst>
                <a:ext uri="{FF2B5EF4-FFF2-40B4-BE49-F238E27FC236}">
                  <a16:creationId xmlns:a16="http://schemas.microsoft.com/office/drawing/2014/main" id="{709BC1B2-0C87-4A18-9875-5B2C4A807198}"/>
                </a:ext>
              </a:extLst>
            </p:cNvPr>
            <p:cNvSpPr>
              <a:spLocks noChangeArrowheads="1"/>
            </p:cNvSpPr>
            <p:nvPr userDrawn="1"/>
          </p:nvSpPr>
          <p:spPr bwMode="auto">
            <a:xfrm>
              <a:off x="0" y="6739363"/>
              <a:ext cx="8181933" cy="147710"/>
            </a:xfrm>
            <a:prstGeom prst="rect">
              <a:avLst/>
            </a:prstGeom>
            <a:solidFill>
              <a:srgbClr val="0197D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0" name="Rectangle 29">
              <a:extLst>
                <a:ext uri="{FF2B5EF4-FFF2-40B4-BE49-F238E27FC236}">
                  <a16:creationId xmlns:a16="http://schemas.microsoft.com/office/drawing/2014/main" id="{355A8F4B-0B55-486E-A6F3-52A7F5CF7CCD}"/>
                </a:ext>
              </a:extLst>
            </p:cNvPr>
            <p:cNvSpPr>
              <a:spLocks noChangeArrowheads="1"/>
            </p:cNvSpPr>
            <p:nvPr userDrawn="1"/>
          </p:nvSpPr>
          <p:spPr bwMode="auto">
            <a:xfrm>
              <a:off x="9773710" y="6739363"/>
              <a:ext cx="804110" cy="147710"/>
            </a:xfrm>
            <a:prstGeom prst="rect">
              <a:avLst/>
            </a:prstGeom>
            <a:solidFill>
              <a:srgbClr val="3F395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1" name="Rectangle 30">
              <a:extLst>
                <a:ext uri="{FF2B5EF4-FFF2-40B4-BE49-F238E27FC236}">
                  <a16:creationId xmlns:a16="http://schemas.microsoft.com/office/drawing/2014/main" id="{3D1AAB8B-8FF9-44A0-BD97-F796BBAE2F6E}"/>
                </a:ext>
              </a:extLst>
            </p:cNvPr>
            <p:cNvSpPr>
              <a:spLocks noChangeArrowheads="1"/>
            </p:cNvSpPr>
            <p:nvPr userDrawn="1"/>
          </p:nvSpPr>
          <p:spPr bwMode="auto">
            <a:xfrm>
              <a:off x="10567333" y="6739363"/>
              <a:ext cx="804110" cy="147710"/>
            </a:xfrm>
            <a:prstGeom prst="rect">
              <a:avLst/>
            </a:prstGeom>
            <a:solidFill>
              <a:srgbClr val="B07C5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2" name="Rectangle 31">
              <a:extLst>
                <a:ext uri="{FF2B5EF4-FFF2-40B4-BE49-F238E27FC236}">
                  <a16:creationId xmlns:a16="http://schemas.microsoft.com/office/drawing/2014/main" id="{8DE91F99-774C-467F-BFDE-FC2715B4B72F}"/>
                </a:ext>
              </a:extLst>
            </p:cNvPr>
            <p:cNvSpPr>
              <a:spLocks noChangeArrowheads="1"/>
            </p:cNvSpPr>
            <p:nvPr userDrawn="1"/>
          </p:nvSpPr>
          <p:spPr bwMode="auto">
            <a:xfrm>
              <a:off x="8969600" y="6739363"/>
              <a:ext cx="804110" cy="147710"/>
            </a:xfrm>
            <a:prstGeom prst="rect">
              <a:avLst/>
            </a:prstGeom>
            <a:solidFill>
              <a:srgbClr val="0099A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3" name="Rectangle 32">
              <a:extLst>
                <a:ext uri="{FF2B5EF4-FFF2-40B4-BE49-F238E27FC236}">
                  <a16:creationId xmlns:a16="http://schemas.microsoft.com/office/drawing/2014/main" id="{A68C175C-7FDD-4897-946D-0F23D0D5FB61}"/>
                </a:ext>
              </a:extLst>
            </p:cNvPr>
            <p:cNvSpPr>
              <a:spLocks noChangeArrowheads="1"/>
            </p:cNvSpPr>
            <p:nvPr userDrawn="1"/>
          </p:nvSpPr>
          <p:spPr bwMode="auto">
            <a:xfrm>
              <a:off x="8154363" y="6739363"/>
              <a:ext cx="825725" cy="147710"/>
            </a:xfrm>
            <a:prstGeom prst="rect">
              <a:avLst/>
            </a:prstGeom>
            <a:solidFill>
              <a:srgbClr val="81BC00"/>
            </a:solidFill>
            <a:ln>
              <a:noFill/>
            </a:ln>
          </p:spPr>
          <p:txBody>
            <a:bodyPr vert="horz" wrap="square" lIns="60960" tIns="30480" rIns="60960" bIns="30480" numCol="1" anchor="t" anchorCtr="0" compatLnSpc="1">
              <a:prstTxWarp prst="textNoShape">
                <a:avLst/>
              </a:prstTxWarp>
            </a:bodyPr>
            <a:lstStyle/>
            <a:p>
              <a:endParaRPr lang="en-US" sz="1667" dirty="0"/>
            </a:p>
          </p:txBody>
        </p:sp>
      </p:grpSp>
    </p:spTree>
    <p:extLst>
      <p:ext uri="{BB962C8B-B14F-4D97-AF65-F5344CB8AC3E}">
        <p14:creationId xmlns:p14="http://schemas.microsoft.com/office/powerpoint/2010/main" val="2605937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787791"/>
            <a:ext cx="11006137" cy="4529796"/>
          </a:xfrm>
        </p:spPr>
        <p:txBody>
          <a:bodyPr/>
          <a:lstStyle>
            <a:lvl1pPr>
              <a:spcAft>
                <a:spcPts val="1200"/>
              </a:spcAft>
              <a:buNone/>
              <a:defRPr sz="3600" b="1">
                <a:solidFill>
                  <a:srgbClr val="3F395F"/>
                </a:solidFill>
              </a:defRPr>
            </a:lvl1pPr>
            <a:lvl2pPr marL="290513" indent="-290513">
              <a:spcBef>
                <a:spcPts val="600"/>
              </a:spcBef>
              <a:spcAft>
                <a:spcPts val="600"/>
              </a:spcAft>
              <a:buClr>
                <a:srgbClr val="81BC00"/>
              </a:buClr>
              <a:buFont typeface="Wingdings" panose="05000000000000000000" pitchFamily="2" charset="2"/>
              <a:buChar char="§"/>
              <a:defRPr sz="2800"/>
            </a:lvl2pPr>
            <a:lvl3pPr marL="623888" indent="-333375">
              <a:spcBef>
                <a:spcPts val="600"/>
              </a:spcBef>
              <a:spcAft>
                <a:spcPts val="600"/>
              </a:spcAft>
              <a:buClr>
                <a:srgbClr val="692145"/>
              </a:buClr>
              <a:defRPr sz="2400"/>
            </a:lvl3pPr>
            <a:lvl4pPr marL="914400" indent="-231775">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C5E5EDB-FC8D-4CB6-8904-B0AE8623FC3D}"/>
              </a:ext>
            </a:extLst>
          </p:cNvPr>
          <p:cNvGrpSpPr/>
          <p:nvPr userDrawn="1"/>
        </p:nvGrpSpPr>
        <p:grpSpPr>
          <a:xfrm>
            <a:off x="0" y="6739363"/>
            <a:ext cx="12192000" cy="147710"/>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197D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3F395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B07C5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0099A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81BC00"/>
            </a:solidFill>
            <a:ln>
              <a:noFill/>
            </a:ln>
          </p:spPr>
          <p:txBody>
            <a:bodyPr vert="horz" wrap="square" lIns="60960" tIns="30480" rIns="60960" bIns="30480" numCol="1" anchor="t" anchorCtr="0" compatLnSpc="1">
              <a:prstTxWarp prst="textNoShape">
                <a:avLst/>
              </a:prstTxWarp>
            </a:bodyPr>
            <a:lstStyle/>
            <a:p>
              <a:endParaRPr lang="en-US" sz="1667" dirty="0"/>
            </a:p>
          </p:txBody>
        </p:sp>
      </p:grpSp>
    </p:spTree>
    <p:extLst>
      <p:ext uri="{BB962C8B-B14F-4D97-AF65-F5344CB8AC3E}">
        <p14:creationId xmlns:p14="http://schemas.microsoft.com/office/powerpoint/2010/main" val="2657657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007889"/>
                </a:solidFill>
                <a:latin typeface="+mn-lt"/>
              </a:defRPr>
            </a:lvl1pPr>
          </a:lstStyle>
          <a:p>
            <a:r>
              <a:rPr lang="en-US"/>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8" y="1828800"/>
            <a:ext cx="5157787" cy="4360863"/>
          </a:xfrm>
        </p:spPr>
        <p:txBody>
          <a:bodyPr/>
          <a:lstStyle>
            <a:lvl1pPr>
              <a:defRPr sz="2400" b="1">
                <a:solidFill>
                  <a:srgbClr val="7BA25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0" y="1828800"/>
            <a:ext cx="5183188" cy="4360863"/>
          </a:xfrm>
        </p:spPr>
        <p:txBody>
          <a:bodyPr/>
          <a:lstStyle>
            <a:lvl1pPr>
              <a:defRPr sz="2400" b="1">
                <a:solidFill>
                  <a:srgbClr val="7BA25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3" name="Group 32">
            <a:extLst>
              <a:ext uri="{FF2B5EF4-FFF2-40B4-BE49-F238E27FC236}">
                <a16:creationId xmlns:a16="http://schemas.microsoft.com/office/drawing/2014/main" id="{6F72A2E2-6AF6-457E-A77B-6D0ADEBF2287}"/>
              </a:ext>
            </a:extLst>
          </p:cNvPr>
          <p:cNvGrpSpPr/>
          <p:nvPr userDrawn="1"/>
        </p:nvGrpSpPr>
        <p:grpSpPr>
          <a:xfrm>
            <a:off x="0" y="6739363"/>
            <a:ext cx="12192000" cy="147710"/>
            <a:chOff x="0" y="6739363"/>
            <a:chExt cx="12192000" cy="147710"/>
          </a:xfrm>
        </p:grpSpPr>
        <p:sp>
          <p:nvSpPr>
            <p:cNvPr id="34" name="Rectangle 33">
              <a:extLst>
                <a:ext uri="{FF2B5EF4-FFF2-40B4-BE49-F238E27FC236}">
                  <a16:creationId xmlns:a16="http://schemas.microsoft.com/office/drawing/2014/main" id="{744C733B-5D5B-4D9B-8F6D-C0CEB4A589C5}"/>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5" name="Rectangle 20">
              <a:extLst>
                <a:ext uri="{FF2B5EF4-FFF2-40B4-BE49-F238E27FC236}">
                  <a16:creationId xmlns:a16="http://schemas.microsoft.com/office/drawing/2014/main" id="{F6B35C3F-F87A-45B0-81AD-F44450A63CBC}"/>
                </a:ext>
              </a:extLst>
            </p:cNvPr>
            <p:cNvSpPr>
              <a:spLocks noChangeArrowheads="1"/>
            </p:cNvSpPr>
            <p:nvPr userDrawn="1"/>
          </p:nvSpPr>
          <p:spPr bwMode="auto">
            <a:xfrm>
              <a:off x="0" y="6739363"/>
              <a:ext cx="8181933" cy="147710"/>
            </a:xfrm>
            <a:prstGeom prst="rect">
              <a:avLst/>
            </a:prstGeom>
            <a:solidFill>
              <a:srgbClr val="0197D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6" name="Rectangle 35">
              <a:extLst>
                <a:ext uri="{FF2B5EF4-FFF2-40B4-BE49-F238E27FC236}">
                  <a16:creationId xmlns:a16="http://schemas.microsoft.com/office/drawing/2014/main" id="{02C5C2A3-21DF-4BDC-817A-7918C5F8174E}"/>
                </a:ext>
              </a:extLst>
            </p:cNvPr>
            <p:cNvSpPr>
              <a:spLocks noChangeArrowheads="1"/>
            </p:cNvSpPr>
            <p:nvPr userDrawn="1"/>
          </p:nvSpPr>
          <p:spPr bwMode="auto">
            <a:xfrm>
              <a:off x="9773710" y="6739363"/>
              <a:ext cx="804110" cy="147710"/>
            </a:xfrm>
            <a:prstGeom prst="rect">
              <a:avLst/>
            </a:prstGeom>
            <a:solidFill>
              <a:srgbClr val="3F395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7" name="Rectangle 36">
              <a:extLst>
                <a:ext uri="{FF2B5EF4-FFF2-40B4-BE49-F238E27FC236}">
                  <a16:creationId xmlns:a16="http://schemas.microsoft.com/office/drawing/2014/main" id="{B282F15E-C678-4B4E-8F45-5B4F512D2F1B}"/>
                </a:ext>
              </a:extLst>
            </p:cNvPr>
            <p:cNvSpPr>
              <a:spLocks noChangeArrowheads="1"/>
            </p:cNvSpPr>
            <p:nvPr userDrawn="1"/>
          </p:nvSpPr>
          <p:spPr bwMode="auto">
            <a:xfrm>
              <a:off x="10567333" y="6739363"/>
              <a:ext cx="804110" cy="147710"/>
            </a:xfrm>
            <a:prstGeom prst="rect">
              <a:avLst/>
            </a:prstGeom>
            <a:solidFill>
              <a:srgbClr val="B07C5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8" name="Rectangle 37">
              <a:extLst>
                <a:ext uri="{FF2B5EF4-FFF2-40B4-BE49-F238E27FC236}">
                  <a16:creationId xmlns:a16="http://schemas.microsoft.com/office/drawing/2014/main" id="{92771B69-B994-4A7E-BFB2-49DB9A55E21D}"/>
                </a:ext>
              </a:extLst>
            </p:cNvPr>
            <p:cNvSpPr>
              <a:spLocks noChangeArrowheads="1"/>
            </p:cNvSpPr>
            <p:nvPr userDrawn="1"/>
          </p:nvSpPr>
          <p:spPr bwMode="auto">
            <a:xfrm>
              <a:off x="8969600" y="6739363"/>
              <a:ext cx="804110" cy="147710"/>
            </a:xfrm>
            <a:prstGeom prst="rect">
              <a:avLst/>
            </a:prstGeom>
            <a:solidFill>
              <a:srgbClr val="0099A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9" name="Rectangle 38">
              <a:extLst>
                <a:ext uri="{FF2B5EF4-FFF2-40B4-BE49-F238E27FC236}">
                  <a16:creationId xmlns:a16="http://schemas.microsoft.com/office/drawing/2014/main" id="{8E770738-F13C-4D7E-8847-00FB4E3E4B6C}"/>
                </a:ext>
              </a:extLst>
            </p:cNvPr>
            <p:cNvSpPr>
              <a:spLocks noChangeArrowheads="1"/>
            </p:cNvSpPr>
            <p:nvPr userDrawn="1"/>
          </p:nvSpPr>
          <p:spPr bwMode="auto">
            <a:xfrm>
              <a:off x="8154363" y="6739363"/>
              <a:ext cx="825725" cy="147710"/>
            </a:xfrm>
            <a:prstGeom prst="rect">
              <a:avLst/>
            </a:prstGeom>
            <a:solidFill>
              <a:srgbClr val="81BC00"/>
            </a:solidFill>
            <a:ln>
              <a:noFill/>
            </a:ln>
          </p:spPr>
          <p:txBody>
            <a:bodyPr vert="horz" wrap="square" lIns="60960" tIns="30480" rIns="60960" bIns="30480" numCol="1" anchor="t" anchorCtr="0" compatLnSpc="1">
              <a:prstTxWarp prst="textNoShape">
                <a:avLst/>
              </a:prstTxWarp>
            </a:bodyPr>
            <a:lstStyle/>
            <a:p>
              <a:endParaRPr lang="en-US" sz="1667" dirty="0"/>
            </a:p>
          </p:txBody>
        </p:sp>
      </p:grpSp>
    </p:spTree>
    <p:extLst>
      <p:ext uri="{BB962C8B-B14F-4D97-AF65-F5344CB8AC3E}">
        <p14:creationId xmlns:p14="http://schemas.microsoft.com/office/powerpoint/2010/main" val="1239596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3F395F"/>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4097048"/>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a:t>Click to edit Master text styles</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5161212"/>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grpSp>
        <p:nvGrpSpPr>
          <p:cNvPr id="27" name="Group 26">
            <a:extLst>
              <a:ext uri="{FF2B5EF4-FFF2-40B4-BE49-F238E27FC236}">
                <a16:creationId xmlns:a16="http://schemas.microsoft.com/office/drawing/2014/main" id="{C53344B6-9FDC-4F9B-9D85-E25B0383E348}"/>
              </a:ext>
            </a:extLst>
          </p:cNvPr>
          <p:cNvGrpSpPr/>
          <p:nvPr userDrawn="1"/>
        </p:nvGrpSpPr>
        <p:grpSpPr>
          <a:xfrm>
            <a:off x="0" y="6739363"/>
            <a:ext cx="12192000" cy="147710"/>
            <a:chOff x="0" y="6739363"/>
            <a:chExt cx="12192000" cy="147710"/>
          </a:xfrm>
        </p:grpSpPr>
        <p:sp>
          <p:nvSpPr>
            <p:cNvPr id="28" name="Rectangle 27">
              <a:extLst>
                <a:ext uri="{FF2B5EF4-FFF2-40B4-BE49-F238E27FC236}">
                  <a16:creationId xmlns:a16="http://schemas.microsoft.com/office/drawing/2014/main" id="{9185D118-92E5-446E-9669-F90175742BB5}"/>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9" name="Rectangle 20">
              <a:extLst>
                <a:ext uri="{FF2B5EF4-FFF2-40B4-BE49-F238E27FC236}">
                  <a16:creationId xmlns:a16="http://schemas.microsoft.com/office/drawing/2014/main" id="{709BC1B2-0C87-4A18-9875-5B2C4A807198}"/>
                </a:ext>
              </a:extLst>
            </p:cNvPr>
            <p:cNvSpPr>
              <a:spLocks noChangeArrowheads="1"/>
            </p:cNvSpPr>
            <p:nvPr userDrawn="1"/>
          </p:nvSpPr>
          <p:spPr bwMode="auto">
            <a:xfrm>
              <a:off x="0" y="6739363"/>
              <a:ext cx="8181933" cy="147710"/>
            </a:xfrm>
            <a:prstGeom prst="rect">
              <a:avLst/>
            </a:prstGeom>
            <a:solidFill>
              <a:srgbClr val="0197D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0" name="Rectangle 29">
              <a:extLst>
                <a:ext uri="{FF2B5EF4-FFF2-40B4-BE49-F238E27FC236}">
                  <a16:creationId xmlns:a16="http://schemas.microsoft.com/office/drawing/2014/main" id="{355A8F4B-0B55-486E-A6F3-52A7F5CF7CCD}"/>
                </a:ext>
              </a:extLst>
            </p:cNvPr>
            <p:cNvSpPr>
              <a:spLocks noChangeArrowheads="1"/>
            </p:cNvSpPr>
            <p:nvPr userDrawn="1"/>
          </p:nvSpPr>
          <p:spPr bwMode="auto">
            <a:xfrm>
              <a:off x="9773710" y="6739363"/>
              <a:ext cx="804110" cy="147710"/>
            </a:xfrm>
            <a:prstGeom prst="rect">
              <a:avLst/>
            </a:prstGeom>
            <a:solidFill>
              <a:srgbClr val="3F395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1" name="Rectangle 30">
              <a:extLst>
                <a:ext uri="{FF2B5EF4-FFF2-40B4-BE49-F238E27FC236}">
                  <a16:creationId xmlns:a16="http://schemas.microsoft.com/office/drawing/2014/main" id="{3D1AAB8B-8FF9-44A0-BD97-F796BBAE2F6E}"/>
                </a:ext>
              </a:extLst>
            </p:cNvPr>
            <p:cNvSpPr>
              <a:spLocks noChangeArrowheads="1"/>
            </p:cNvSpPr>
            <p:nvPr userDrawn="1"/>
          </p:nvSpPr>
          <p:spPr bwMode="auto">
            <a:xfrm>
              <a:off x="10567333" y="6739363"/>
              <a:ext cx="804110" cy="147710"/>
            </a:xfrm>
            <a:prstGeom prst="rect">
              <a:avLst/>
            </a:prstGeom>
            <a:solidFill>
              <a:srgbClr val="B07C5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2" name="Rectangle 31">
              <a:extLst>
                <a:ext uri="{FF2B5EF4-FFF2-40B4-BE49-F238E27FC236}">
                  <a16:creationId xmlns:a16="http://schemas.microsoft.com/office/drawing/2014/main" id="{8DE91F99-774C-467F-BFDE-FC2715B4B72F}"/>
                </a:ext>
              </a:extLst>
            </p:cNvPr>
            <p:cNvSpPr>
              <a:spLocks noChangeArrowheads="1"/>
            </p:cNvSpPr>
            <p:nvPr userDrawn="1"/>
          </p:nvSpPr>
          <p:spPr bwMode="auto">
            <a:xfrm>
              <a:off x="8969600" y="6739363"/>
              <a:ext cx="804110" cy="147710"/>
            </a:xfrm>
            <a:prstGeom prst="rect">
              <a:avLst/>
            </a:prstGeom>
            <a:solidFill>
              <a:srgbClr val="0099A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3" name="Rectangle 32">
              <a:extLst>
                <a:ext uri="{FF2B5EF4-FFF2-40B4-BE49-F238E27FC236}">
                  <a16:creationId xmlns:a16="http://schemas.microsoft.com/office/drawing/2014/main" id="{A68C175C-7FDD-4897-946D-0F23D0D5FB61}"/>
                </a:ext>
              </a:extLst>
            </p:cNvPr>
            <p:cNvSpPr>
              <a:spLocks noChangeArrowheads="1"/>
            </p:cNvSpPr>
            <p:nvPr userDrawn="1"/>
          </p:nvSpPr>
          <p:spPr bwMode="auto">
            <a:xfrm>
              <a:off x="8154363" y="6739363"/>
              <a:ext cx="825725" cy="147710"/>
            </a:xfrm>
            <a:prstGeom prst="rect">
              <a:avLst/>
            </a:prstGeom>
            <a:solidFill>
              <a:srgbClr val="81BC00"/>
            </a:solidFill>
            <a:ln>
              <a:noFill/>
            </a:ln>
          </p:spPr>
          <p:txBody>
            <a:bodyPr vert="horz" wrap="square" lIns="60960" tIns="30480" rIns="60960" bIns="30480" numCol="1" anchor="t" anchorCtr="0" compatLnSpc="1">
              <a:prstTxWarp prst="textNoShape">
                <a:avLst/>
              </a:prstTxWarp>
            </a:bodyPr>
            <a:lstStyle/>
            <a:p>
              <a:endParaRPr lang="en-US" sz="1667" dirty="0"/>
            </a:p>
          </p:txBody>
        </p:sp>
      </p:grpSp>
      <p:sp>
        <p:nvSpPr>
          <p:cNvPr id="11" name="Slide Number Placeholder 5">
            <a:extLst>
              <a:ext uri="{FF2B5EF4-FFF2-40B4-BE49-F238E27FC236}">
                <a16:creationId xmlns:a16="http://schemas.microsoft.com/office/drawing/2014/main" id="{2B8BE744-0BCB-49A6-8565-0C28A09FD4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dirty="0"/>
          </a:p>
        </p:txBody>
      </p:sp>
    </p:spTree>
    <p:extLst>
      <p:ext uri="{BB962C8B-B14F-4D97-AF65-F5344CB8AC3E}">
        <p14:creationId xmlns:p14="http://schemas.microsoft.com/office/powerpoint/2010/main" val="1872990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534426-4588-40A8-AB16-C2AF7D010CE5}"/>
              </a:ext>
            </a:extLst>
          </p:cNvPr>
          <p:cNvSpPr txBox="1"/>
          <p:nvPr userDrawn="1"/>
        </p:nvSpPr>
        <p:spPr>
          <a:xfrm>
            <a:off x="127218" y="4049187"/>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6" name="Group 5">
            <a:extLst>
              <a:ext uri="{FF2B5EF4-FFF2-40B4-BE49-F238E27FC236}">
                <a16:creationId xmlns:a16="http://schemas.microsoft.com/office/drawing/2014/main" id="{86526D09-8127-4A81-B770-A8FC6245C774}"/>
              </a:ext>
            </a:extLst>
          </p:cNvPr>
          <p:cNvGrpSpPr/>
          <p:nvPr userDrawn="1"/>
        </p:nvGrpSpPr>
        <p:grpSpPr>
          <a:xfrm>
            <a:off x="0" y="5675086"/>
            <a:ext cx="12192000" cy="1182914"/>
            <a:chOff x="0" y="-11827"/>
            <a:chExt cx="9144000" cy="170018"/>
          </a:xfrm>
        </p:grpSpPr>
        <p:sp>
          <p:nvSpPr>
            <p:cNvPr id="7" name="bk object 25">
              <a:extLst>
                <a:ext uri="{FF2B5EF4-FFF2-40B4-BE49-F238E27FC236}">
                  <a16:creationId xmlns:a16="http://schemas.microsoft.com/office/drawing/2014/main" id="{D2B650CA-A85E-4F14-B69A-114F1AC71E52}"/>
                </a:ext>
              </a:extLst>
            </p:cNvPr>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dirty="0"/>
            </a:p>
          </p:txBody>
        </p:sp>
        <p:sp>
          <p:nvSpPr>
            <p:cNvPr id="8" name="bk object 26">
              <a:extLst>
                <a:ext uri="{FF2B5EF4-FFF2-40B4-BE49-F238E27FC236}">
                  <a16:creationId xmlns:a16="http://schemas.microsoft.com/office/drawing/2014/main" id="{C645D4BD-0C9B-4E33-9FAD-69F09CDBABB5}"/>
                </a:ext>
              </a:extLst>
            </p:cNvPr>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dirty="0"/>
            </a:p>
          </p:txBody>
        </p:sp>
        <p:sp>
          <p:nvSpPr>
            <p:cNvPr id="9" name="bk object 27">
              <a:extLst>
                <a:ext uri="{FF2B5EF4-FFF2-40B4-BE49-F238E27FC236}">
                  <a16:creationId xmlns:a16="http://schemas.microsoft.com/office/drawing/2014/main" id="{53F5EAF7-44AE-4DA0-A66F-7457F8E97247}"/>
                </a:ext>
              </a:extLst>
            </p:cNvPr>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dirty="0"/>
            </a:p>
          </p:txBody>
        </p:sp>
        <p:sp>
          <p:nvSpPr>
            <p:cNvPr id="10" name="bk object 28">
              <a:extLst>
                <a:ext uri="{FF2B5EF4-FFF2-40B4-BE49-F238E27FC236}">
                  <a16:creationId xmlns:a16="http://schemas.microsoft.com/office/drawing/2014/main" id="{6E72D0F0-942E-439C-B474-A2ED6D1D1896}"/>
                </a:ext>
              </a:extLst>
            </p:cNvPr>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dirty="0"/>
            </a:p>
          </p:txBody>
        </p:sp>
        <p:sp>
          <p:nvSpPr>
            <p:cNvPr id="11" name="bk object 29">
              <a:extLst>
                <a:ext uri="{FF2B5EF4-FFF2-40B4-BE49-F238E27FC236}">
                  <a16:creationId xmlns:a16="http://schemas.microsoft.com/office/drawing/2014/main" id="{E926208D-BD33-4667-B501-F0C54FE47583}"/>
                </a:ext>
              </a:extLst>
            </p:cNvPr>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dirty="0"/>
            </a:p>
          </p:txBody>
        </p:sp>
        <p:sp>
          <p:nvSpPr>
            <p:cNvPr id="12" name="bk object 30">
              <a:extLst>
                <a:ext uri="{FF2B5EF4-FFF2-40B4-BE49-F238E27FC236}">
                  <a16:creationId xmlns:a16="http://schemas.microsoft.com/office/drawing/2014/main" id="{674CBAFF-F854-4B57-9205-98C19A1D26EC}"/>
                </a:ext>
              </a:extLst>
            </p:cNvPr>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dirty="0"/>
            </a:p>
          </p:txBody>
        </p:sp>
        <p:sp>
          <p:nvSpPr>
            <p:cNvPr id="13" name="bk object 31">
              <a:extLst>
                <a:ext uri="{FF2B5EF4-FFF2-40B4-BE49-F238E27FC236}">
                  <a16:creationId xmlns:a16="http://schemas.microsoft.com/office/drawing/2014/main" id="{E8E051EE-6DB1-421F-A774-48B9DAF2ADFF}"/>
                </a:ext>
              </a:extLst>
            </p:cNvPr>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dirty="0"/>
            </a:p>
          </p:txBody>
        </p:sp>
        <p:sp>
          <p:nvSpPr>
            <p:cNvPr id="14" name="bk object 32">
              <a:extLst>
                <a:ext uri="{FF2B5EF4-FFF2-40B4-BE49-F238E27FC236}">
                  <a16:creationId xmlns:a16="http://schemas.microsoft.com/office/drawing/2014/main" id="{1713FC97-638B-42A2-AAB4-9FBCBB80E5DD}"/>
                </a:ext>
              </a:extLst>
            </p:cNvPr>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dirty="0"/>
            </a:p>
          </p:txBody>
        </p:sp>
      </p:grpSp>
    </p:spTree>
    <p:extLst>
      <p:ext uri="{BB962C8B-B14F-4D97-AF65-F5344CB8AC3E}">
        <p14:creationId xmlns:p14="http://schemas.microsoft.com/office/powerpoint/2010/main" val="3511200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FC025E-A984-463D-AC54-2320B6BE7BD6}"/>
              </a:ext>
            </a:extLst>
          </p:cNvPr>
          <p:cNvSpPr>
            <a:spLocks noChangeArrowheads="1"/>
          </p:cNvSpPr>
          <p:nvPr userDrawn="1"/>
        </p:nvSpPr>
        <p:spPr bwMode="auto">
          <a:xfrm>
            <a:off x="0" y="158190"/>
            <a:ext cx="12192000" cy="94550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dirty="0"/>
          </a:p>
        </p:txBody>
      </p:sp>
      <p:grpSp>
        <p:nvGrpSpPr>
          <p:cNvPr id="40" name="Group 39">
            <a:extLst>
              <a:ext uri="{FF2B5EF4-FFF2-40B4-BE49-F238E27FC236}">
                <a16:creationId xmlns:a16="http://schemas.microsoft.com/office/drawing/2014/main" id="{590D8C45-BBE3-4722-BE9E-CEFAC1F135B3}"/>
              </a:ext>
            </a:extLst>
          </p:cNvPr>
          <p:cNvGrpSpPr/>
          <p:nvPr userDrawn="1"/>
        </p:nvGrpSpPr>
        <p:grpSpPr>
          <a:xfrm>
            <a:off x="0" y="-11828"/>
            <a:ext cx="12213136" cy="190343"/>
            <a:chOff x="0" y="-11828"/>
            <a:chExt cx="12213136" cy="369332"/>
          </a:xfrm>
        </p:grpSpPr>
        <p:sp>
          <p:nvSpPr>
            <p:cNvPr id="23" name="bk object 25">
              <a:extLst>
                <a:ext uri="{FF2B5EF4-FFF2-40B4-BE49-F238E27FC236}">
                  <a16:creationId xmlns:a16="http://schemas.microsoft.com/office/drawing/2014/main" id="{0479014B-D9FA-41D1-A261-573CC480F4E4}"/>
                </a:ext>
              </a:extLst>
            </p:cNvPr>
            <p:cNvSpPr/>
            <p:nvPr userDrawn="1"/>
          </p:nvSpPr>
          <p:spPr>
            <a:xfrm>
              <a:off x="0" y="-11828"/>
              <a:ext cx="790507" cy="369332"/>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dirty="0"/>
            </a:p>
          </p:txBody>
        </p:sp>
        <p:sp>
          <p:nvSpPr>
            <p:cNvPr id="24" name="bk object 26">
              <a:extLst>
                <a:ext uri="{FF2B5EF4-FFF2-40B4-BE49-F238E27FC236}">
                  <a16:creationId xmlns:a16="http://schemas.microsoft.com/office/drawing/2014/main" id="{937A1180-277E-4546-A510-B04E9AF42343}"/>
                </a:ext>
              </a:extLst>
            </p:cNvPr>
            <p:cNvSpPr/>
            <p:nvPr userDrawn="1"/>
          </p:nvSpPr>
          <p:spPr>
            <a:xfrm>
              <a:off x="390701" y="-11828"/>
              <a:ext cx="1306808" cy="369332"/>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dirty="0"/>
            </a:p>
          </p:txBody>
        </p:sp>
        <p:sp>
          <p:nvSpPr>
            <p:cNvPr id="25" name="bk object 27">
              <a:extLst>
                <a:ext uri="{FF2B5EF4-FFF2-40B4-BE49-F238E27FC236}">
                  <a16:creationId xmlns:a16="http://schemas.microsoft.com/office/drawing/2014/main" id="{65781020-7583-45A2-B0DE-1E25E0F1ACCA}"/>
                </a:ext>
              </a:extLst>
            </p:cNvPr>
            <p:cNvSpPr/>
            <p:nvPr userDrawn="1"/>
          </p:nvSpPr>
          <p:spPr>
            <a:xfrm>
              <a:off x="1009093" y="-11828"/>
              <a:ext cx="2033078" cy="369332"/>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dirty="0"/>
            </a:p>
          </p:txBody>
        </p:sp>
        <p:sp>
          <p:nvSpPr>
            <p:cNvPr id="26" name="bk object 28">
              <a:extLst>
                <a:ext uri="{FF2B5EF4-FFF2-40B4-BE49-F238E27FC236}">
                  <a16:creationId xmlns:a16="http://schemas.microsoft.com/office/drawing/2014/main" id="{C7E5D72F-F12D-41E4-B628-780DFDFE5A1D}"/>
                </a:ext>
              </a:extLst>
            </p:cNvPr>
            <p:cNvSpPr/>
            <p:nvPr userDrawn="1"/>
          </p:nvSpPr>
          <p:spPr>
            <a:xfrm>
              <a:off x="1901050" y="-11828"/>
              <a:ext cx="2061841" cy="369332"/>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dirty="0"/>
            </a:p>
          </p:txBody>
        </p:sp>
        <p:sp>
          <p:nvSpPr>
            <p:cNvPr id="27" name="bk object 29">
              <a:extLst>
                <a:ext uri="{FF2B5EF4-FFF2-40B4-BE49-F238E27FC236}">
                  <a16:creationId xmlns:a16="http://schemas.microsoft.com/office/drawing/2014/main" id="{AD0F09A1-E084-4C54-82B8-DA58421B1792}"/>
                </a:ext>
              </a:extLst>
            </p:cNvPr>
            <p:cNvSpPr/>
            <p:nvPr userDrawn="1"/>
          </p:nvSpPr>
          <p:spPr>
            <a:xfrm>
              <a:off x="2648105" y="-11828"/>
              <a:ext cx="1418981" cy="369332"/>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dirty="0"/>
            </a:p>
          </p:txBody>
        </p:sp>
        <p:sp>
          <p:nvSpPr>
            <p:cNvPr id="28" name="bk object 30">
              <a:extLst>
                <a:ext uri="{FF2B5EF4-FFF2-40B4-BE49-F238E27FC236}">
                  <a16:creationId xmlns:a16="http://schemas.microsoft.com/office/drawing/2014/main" id="{6CC980B4-E7C4-4BB4-910D-2CCDAEC41F4D}"/>
                </a:ext>
              </a:extLst>
            </p:cNvPr>
            <p:cNvSpPr/>
            <p:nvPr userDrawn="1"/>
          </p:nvSpPr>
          <p:spPr>
            <a:xfrm>
              <a:off x="2935347" y="-11828"/>
              <a:ext cx="3758868" cy="369332"/>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dirty="0"/>
            </a:p>
          </p:txBody>
        </p:sp>
        <p:sp>
          <p:nvSpPr>
            <p:cNvPr id="29" name="bk object 31">
              <a:extLst>
                <a:ext uri="{FF2B5EF4-FFF2-40B4-BE49-F238E27FC236}">
                  <a16:creationId xmlns:a16="http://schemas.microsoft.com/office/drawing/2014/main" id="{C30CD1A4-65E7-4E5D-835E-574CA475E807}"/>
                </a:ext>
              </a:extLst>
            </p:cNvPr>
            <p:cNvSpPr/>
            <p:nvPr userDrawn="1"/>
          </p:nvSpPr>
          <p:spPr>
            <a:xfrm>
              <a:off x="4407193" y="-11828"/>
              <a:ext cx="2898370" cy="369332"/>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dirty="0"/>
            </a:p>
          </p:txBody>
        </p:sp>
        <p:sp>
          <p:nvSpPr>
            <p:cNvPr id="30" name="bk object 32">
              <a:extLst>
                <a:ext uri="{FF2B5EF4-FFF2-40B4-BE49-F238E27FC236}">
                  <a16:creationId xmlns:a16="http://schemas.microsoft.com/office/drawing/2014/main" id="{25872DC6-D455-4CFF-99BD-B4444761ADB2}"/>
                </a:ext>
              </a:extLst>
            </p:cNvPr>
            <p:cNvSpPr/>
            <p:nvPr userDrawn="1"/>
          </p:nvSpPr>
          <p:spPr>
            <a:xfrm>
              <a:off x="5123013" y="-11828"/>
              <a:ext cx="7090123" cy="369332"/>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dirty="0"/>
            </a:p>
          </p:txBody>
        </p:sp>
        <p:cxnSp>
          <p:nvCxnSpPr>
            <p:cNvPr id="31" name="Straight Connector 30">
              <a:extLst>
                <a:ext uri="{FF2B5EF4-FFF2-40B4-BE49-F238E27FC236}">
                  <a16:creationId xmlns:a16="http://schemas.microsoft.com/office/drawing/2014/main" id="{59578D96-7E9E-4856-8FFA-4F2E167ECD79}"/>
                </a:ext>
              </a:extLst>
            </p:cNvPr>
            <p:cNvCxnSpPr>
              <a:cxnSpLocks/>
            </p:cNvCxnSpPr>
            <p:nvPr userDrawn="1"/>
          </p:nvCxnSpPr>
          <p:spPr>
            <a:xfrm>
              <a:off x="0" y="338919"/>
              <a:ext cx="12213136"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grpSp>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956740"/>
            <a:ext cx="10839490" cy="1141737"/>
          </a:xfrm>
          <a:prstGeom prst="rect">
            <a:avLst/>
          </a:prstGeom>
        </p:spPr>
        <p:txBody>
          <a:bodyPr/>
          <a:lstStyle>
            <a:lvl1pPr algn="l">
              <a:lnSpc>
                <a:spcPts val="3000"/>
              </a:lnSpc>
              <a:defRPr sz="2800" b="1" baseline="0">
                <a:solidFill>
                  <a:srgbClr val="3F395F"/>
                </a:solidFill>
                <a:effectLst/>
                <a:latin typeface="Calibri" pitchFamily="34" charset="0"/>
              </a:defRPr>
            </a:lvl1pPr>
          </a:lstStyle>
          <a:p>
            <a:r>
              <a:rPr lang="en-US"/>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81BC0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Presenter’s Name</a:t>
            </a:r>
          </a:p>
          <a:p>
            <a:r>
              <a:rPr lang="en-US"/>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Event Title</a:t>
            </a:r>
          </a:p>
          <a:p>
            <a:pPr lvl="0"/>
            <a:r>
              <a:rPr lang="en-US"/>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p:txBody>
      </p:sp>
      <p:pic>
        <p:nvPicPr>
          <p:cNvPr id="36" name="Picture 35" descr="Logos of the U.S. Department of Health and Human Services and Centers for Disease Control and Prevention" title="LOGOS">
            <a:extLst>
              <a:ext uri="{FF2B5EF4-FFF2-40B4-BE49-F238E27FC236}">
                <a16:creationId xmlns:a16="http://schemas.microsoft.com/office/drawing/2014/main" id="{229C74C4-5ED8-4DF0-8819-21F31B9D39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5300" y="85079"/>
            <a:ext cx="1652455" cy="947350"/>
          </a:xfrm>
          <a:prstGeom prst="rect">
            <a:avLst/>
          </a:prstGeom>
        </p:spPr>
      </p:pic>
    </p:spTree>
    <p:extLst>
      <p:ext uri="{BB962C8B-B14F-4D97-AF65-F5344CB8AC3E}">
        <p14:creationId xmlns:p14="http://schemas.microsoft.com/office/powerpoint/2010/main" val="2796106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3F395F"/>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4097048"/>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a:t>Click to edit Master text styles</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5161212"/>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grpSp>
        <p:nvGrpSpPr>
          <p:cNvPr id="27" name="Group 26">
            <a:extLst>
              <a:ext uri="{FF2B5EF4-FFF2-40B4-BE49-F238E27FC236}">
                <a16:creationId xmlns:a16="http://schemas.microsoft.com/office/drawing/2014/main" id="{C53344B6-9FDC-4F9B-9D85-E25B0383E348}"/>
              </a:ext>
            </a:extLst>
          </p:cNvPr>
          <p:cNvGrpSpPr/>
          <p:nvPr userDrawn="1"/>
        </p:nvGrpSpPr>
        <p:grpSpPr>
          <a:xfrm>
            <a:off x="0" y="6739363"/>
            <a:ext cx="12192000" cy="147710"/>
            <a:chOff x="0" y="6739363"/>
            <a:chExt cx="12192000" cy="147710"/>
          </a:xfrm>
        </p:grpSpPr>
        <p:sp>
          <p:nvSpPr>
            <p:cNvPr id="28" name="Rectangle 27">
              <a:extLst>
                <a:ext uri="{FF2B5EF4-FFF2-40B4-BE49-F238E27FC236}">
                  <a16:creationId xmlns:a16="http://schemas.microsoft.com/office/drawing/2014/main" id="{9185D118-92E5-446E-9669-F90175742BB5}"/>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9" name="Rectangle 20">
              <a:extLst>
                <a:ext uri="{FF2B5EF4-FFF2-40B4-BE49-F238E27FC236}">
                  <a16:creationId xmlns:a16="http://schemas.microsoft.com/office/drawing/2014/main" id="{709BC1B2-0C87-4A18-9875-5B2C4A807198}"/>
                </a:ext>
              </a:extLst>
            </p:cNvPr>
            <p:cNvSpPr>
              <a:spLocks noChangeArrowheads="1"/>
            </p:cNvSpPr>
            <p:nvPr userDrawn="1"/>
          </p:nvSpPr>
          <p:spPr bwMode="auto">
            <a:xfrm>
              <a:off x="0" y="6739363"/>
              <a:ext cx="8181933" cy="147710"/>
            </a:xfrm>
            <a:prstGeom prst="rect">
              <a:avLst/>
            </a:prstGeom>
            <a:solidFill>
              <a:srgbClr val="0197D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0" name="Rectangle 29">
              <a:extLst>
                <a:ext uri="{FF2B5EF4-FFF2-40B4-BE49-F238E27FC236}">
                  <a16:creationId xmlns:a16="http://schemas.microsoft.com/office/drawing/2014/main" id="{355A8F4B-0B55-486E-A6F3-52A7F5CF7CCD}"/>
                </a:ext>
              </a:extLst>
            </p:cNvPr>
            <p:cNvSpPr>
              <a:spLocks noChangeArrowheads="1"/>
            </p:cNvSpPr>
            <p:nvPr userDrawn="1"/>
          </p:nvSpPr>
          <p:spPr bwMode="auto">
            <a:xfrm>
              <a:off x="9773710" y="6739363"/>
              <a:ext cx="804110" cy="147710"/>
            </a:xfrm>
            <a:prstGeom prst="rect">
              <a:avLst/>
            </a:prstGeom>
            <a:solidFill>
              <a:srgbClr val="3F395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1" name="Rectangle 30">
              <a:extLst>
                <a:ext uri="{FF2B5EF4-FFF2-40B4-BE49-F238E27FC236}">
                  <a16:creationId xmlns:a16="http://schemas.microsoft.com/office/drawing/2014/main" id="{3D1AAB8B-8FF9-44A0-BD97-F796BBAE2F6E}"/>
                </a:ext>
              </a:extLst>
            </p:cNvPr>
            <p:cNvSpPr>
              <a:spLocks noChangeArrowheads="1"/>
            </p:cNvSpPr>
            <p:nvPr userDrawn="1"/>
          </p:nvSpPr>
          <p:spPr bwMode="auto">
            <a:xfrm>
              <a:off x="10567333" y="6739363"/>
              <a:ext cx="804110" cy="147710"/>
            </a:xfrm>
            <a:prstGeom prst="rect">
              <a:avLst/>
            </a:prstGeom>
            <a:solidFill>
              <a:srgbClr val="B07C5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2" name="Rectangle 31">
              <a:extLst>
                <a:ext uri="{FF2B5EF4-FFF2-40B4-BE49-F238E27FC236}">
                  <a16:creationId xmlns:a16="http://schemas.microsoft.com/office/drawing/2014/main" id="{8DE91F99-774C-467F-BFDE-FC2715B4B72F}"/>
                </a:ext>
              </a:extLst>
            </p:cNvPr>
            <p:cNvSpPr>
              <a:spLocks noChangeArrowheads="1"/>
            </p:cNvSpPr>
            <p:nvPr userDrawn="1"/>
          </p:nvSpPr>
          <p:spPr bwMode="auto">
            <a:xfrm>
              <a:off x="8969600" y="6739363"/>
              <a:ext cx="804110" cy="147710"/>
            </a:xfrm>
            <a:prstGeom prst="rect">
              <a:avLst/>
            </a:prstGeom>
            <a:solidFill>
              <a:srgbClr val="0099A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3" name="Rectangle 32">
              <a:extLst>
                <a:ext uri="{FF2B5EF4-FFF2-40B4-BE49-F238E27FC236}">
                  <a16:creationId xmlns:a16="http://schemas.microsoft.com/office/drawing/2014/main" id="{A68C175C-7FDD-4897-946D-0F23D0D5FB61}"/>
                </a:ext>
              </a:extLst>
            </p:cNvPr>
            <p:cNvSpPr>
              <a:spLocks noChangeArrowheads="1"/>
            </p:cNvSpPr>
            <p:nvPr userDrawn="1"/>
          </p:nvSpPr>
          <p:spPr bwMode="auto">
            <a:xfrm>
              <a:off x="8154363" y="6739363"/>
              <a:ext cx="825725" cy="147710"/>
            </a:xfrm>
            <a:prstGeom prst="rect">
              <a:avLst/>
            </a:prstGeom>
            <a:solidFill>
              <a:srgbClr val="81BC00"/>
            </a:solidFill>
            <a:ln>
              <a:noFill/>
            </a:ln>
          </p:spPr>
          <p:txBody>
            <a:bodyPr vert="horz" wrap="square" lIns="60960" tIns="30480" rIns="60960" bIns="30480" numCol="1" anchor="t" anchorCtr="0" compatLnSpc="1">
              <a:prstTxWarp prst="textNoShape">
                <a:avLst/>
              </a:prstTxWarp>
            </a:bodyPr>
            <a:lstStyle/>
            <a:p>
              <a:endParaRPr lang="en-US" sz="1667" dirty="0"/>
            </a:p>
          </p:txBody>
        </p:sp>
      </p:grpSp>
    </p:spTree>
    <p:extLst>
      <p:ext uri="{BB962C8B-B14F-4D97-AF65-F5344CB8AC3E}">
        <p14:creationId xmlns:p14="http://schemas.microsoft.com/office/powerpoint/2010/main" val="1594149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787791"/>
            <a:ext cx="11006137" cy="4529796"/>
          </a:xfrm>
        </p:spPr>
        <p:txBody>
          <a:bodyPr/>
          <a:lstStyle>
            <a:lvl1pPr>
              <a:spcAft>
                <a:spcPts val="1200"/>
              </a:spcAft>
              <a:buNone/>
              <a:defRPr sz="3600" b="1">
                <a:solidFill>
                  <a:srgbClr val="3F395F"/>
                </a:solidFill>
              </a:defRPr>
            </a:lvl1pPr>
            <a:lvl2pPr marL="290513" indent="-290513">
              <a:spcBef>
                <a:spcPts val="600"/>
              </a:spcBef>
              <a:spcAft>
                <a:spcPts val="600"/>
              </a:spcAft>
              <a:buClr>
                <a:srgbClr val="81BC00"/>
              </a:buClr>
              <a:buFont typeface="Wingdings" panose="05000000000000000000" pitchFamily="2" charset="2"/>
              <a:buChar char="§"/>
              <a:defRPr sz="2800"/>
            </a:lvl2pPr>
            <a:lvl3pPr marL="623888" indent="-333375">
              <a:spcBef>
                <a:spcPts val="600"/>
              </a:spcBef>
              <a:spcAft>
                <a:spcPts val="600"/>
              </a:spcAft>
              <a:buClr>
                <a:srgbClr val="692145"/>
              </a:buClr>
              <a:defRPr sz="2400"/>
            </a:lvl3pPr>
            <a:lvl4pPr marL="914400" indent="-231775">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C5E5EDB-FC8D-4CB6-8904-B0AE8623FC3D}"/>
              </a:ext>
            </a:extLst>
          </p:cNvPr>
          <p:cNvGrpSpPr/>
          <p:nvPr userDrawn="1"/>
        </p:nvGrpSpPr>
        <p:grpSpPr>
          <a:xfrm>
            <a:off x="0" y="6739363"/>
            <a:ext cx="12192000" cy="147710"/>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197D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3F395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B07C5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0099A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81BC00"/>
            </a:solidFill>
            <a:ln>
              <a:noFill/>
            </a:ln>
          </p:spPr>
          <p:txBody>
            <a:bodyPr vert="horz" wrap="square" lIns="60960" tIns="30480" rIns="60960" bIns="30480" numCol="1" anchor="t" anchorCtr="0" compatLnSpc="1">
              <a:prstTxWarp prst="textNoShape">
                <a:avLst/>
              </a:prstTxWarp>
            </a:bodyPr>
            <a:lstStyle/>
            <a:p>
              <a:endParaRPr lang="en-US" sz="1667" dirty="0"/>
            </a:p>
          </p:txBody>
        </p:sp>
      </p:grpSp>
      <p:sp>
        <p:nvSpPr>
          <p:cNvPr id="11" name="Slide Number Placeholder 2">
            <a:extLst>
              <a:ext uri="{FF2B5EF4-FFF2-40B4-BE49-F238E27FC236}">
                <a16:creationId xmlns:a16="http://schemas.microsoft.com/office/drawing/2014/main" id="{316EE542-48B0-4064-90BD-9C0F067612A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04293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007889"/>
                </a:solidFill>
                <a:latin typeface="+mn-lt"/>
              </a:defRPr>
            </a:lvl1pPr>
          </a:lstStyle>
          <a:p>
            <a:r>
              <a:rPr lang="en-US"/>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8" y="1828800"/>
            <a:ext cx="5157787" cy="4360863"/>
          </a:xfrm>
        </p:spPr>
        <p:txBody>
          <a:bodyPr/>
          <a:lstStyle>
            <a:lvl1pPr>
              <a:defRPr sz="2400" b="1">
                <a:solidFill>
                  <a:srgbClr val="7BA25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0" y="1828800"/>
            <a:ext cx="5183188" cy="4360863"/>
          </a:xfrm>
        </p:spPr>
        <p:txBody>
          <a:bodyPr/>
          <a:lstStyle>
            <a:lvl1pPr>
              <a:defRPr sz="2400" b="1">
                <a:solidFill>
                  <a:srgbClr val="7BA25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3" name="Group 32">
            <a:extLst>
              <a:ext uri="{FF2B5EF4-FFF2-40B4-BE49-F238E27FC236}">
                <a16:creationId xmlns:a16="http://schemas.microsoft.com/office/drawing/2014/main" id="{6F72A2E2-6AF6-457E-A77B-6D0ADEBF2287}"/>
              </a:ext>
            </a:extLst>
          </p:cNvPr>
          <p:cNvGrpSpPr/>
          <p:nvPr userDrawn="1"/>
        </p:nvGrpSpPr>
        <p:grpSpPr>
          <a:xfrm>
            <a:off x="0" y="6739363"/>
            <a:ext cx="12192000" cy="147710"/>
            <a:chOff x="0" y="6739363"/>
            <a:chExt cx="12192000" cy="147710"/>
          </a:xfrm>
        </p:grpSpPr>
        <p:sp>
          <p:nvSpPr>
            <p:cNvPr id="34" name="Rectangle 33">
              <a:extLst>
                <a:ext uri="{FF2B5EF4-FFF2-40B4-BE49-F238E27FC236}">
                  <a16:creationId xmlns:a16="http://schemas.microsoft.com/office/drawing/2014/main" id="{744C733B-5D5B-4D9B-8F6D-C0CEB4A589C5}"/>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5" name="Rectangle 20">
              <a:extLst>
                <a:ext uri="{FF2B5EF4-FFF2-40B4-BE49-F238E27FC236}">
                  <a16:creationId xmlns:a16="http://schemas.microsoft.com/office/drawing/2014/main" id="{F6B35C3F-F87A-45B0-81AD-F44450A63CBC}"/>
                </a:ext>
              </a:extLst>
            </p:cNvPr>
            <p:cNvSpPr>
              <a:spLocks noChangeArrowheads="1"/>
            </p:cNvSpPr>
            <p:nvPr userDrawn="1"/>
          </p:nvSpPr>
          <p:spPr bwMode="auto">
            <a:xfrm>
              <a:off x="0" y="6739363"/>
              <a:ext cx="8181933" cy="147710"/>
            </a:xfrm>
            <a:prstGeom prst="rect">
              <a:avLst/>
            </a:prstGeom>
            <a:solidFill>
              <a:srgbClr val="0197D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6" name="Rectangle 35">
              <a:extLst>
                <a:ext uri="{FF2B5EF4-FFF2-40B4-BE49-F238E27FC236}">
                  <a16:creationId xmlns:a16="http://schemas.microsoft.com/office/drawing/2014/main" id="{02C5C2A3-21DF-4BDC-817A-7918C5F8174E}"/>
                </a:ext>
              </a:extLst>
            </p:cNvPr>
            <p:cNvSpPr>
              <a:spLocks noChangeArrowheads="1"/>
            </p:cNvSpPr>
            <p:nvPr userDrawn="1"/>
          </p:nvSpPr>
          <p:spPr bwMode="auto">
            <a:xfrm>
              <a:off x="9773710" y="6739363"/>
              <a:ext cx="804110" cy="147710"/>
            </a:xfrm>
            <a:prstGeom prst="rect">
              <a:avLst/>
            </a:prstGeom>
            <a:solidFill>
              <a:srgbClr val="3F395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7" name="Rectangle 36">
              <a:extLst>
                <a:ext uri="{FF2B5EF4-FFF2-40B4-BE49-F238E27FC236}">
                  <a16:creationId xmlns:a16="http://schemas.microsoft.com/office/drawing/2014/main" id="{B282F15E-C678-4B4E-8F45-5B4F512D2F1B}"/>
                </a:ext>
              </a:extLst>
            </p:cNvPr>
            <p:cNvSpPr>
              <a:spLocks noChangeArrowheads="1"/>
            </p:cNvSpPr>
            <p:nvPr userDrawn="1"/>
          </p:nvSpPr>
          <p:spPr bwMode="auto">
            <a:xfrm>
              <a:off x="10567333" y="6739363"/>
              <a:ext cx="804110" cy="147710"/>
            </a:xfrm>
            <a:prstGeom prst="rect">
              <a:avLst/>
            </a:prstGeom>
            <a:solidFill>
              <a:srgbClr val="B07C5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8" name="Rectangle 37">
              <a:extLst>
                <a:ext uri="{FF2B5EF4-FFF2-40B4-BE49-F238E27FC236}">
                  <a16:creationId xmlns:a16="http://schemas.microsoft.com/office/drawing/2014/main" id="{92771B69-B994-4A7E-BFB2-49DB9A55E21D}"/>
                </a:ext>
              </a:extLst>
            </p:cNvPr>
            <p:cNvSpPr>
              <a:spLocks noChangeArrowheads="1"/>
            </p:cNvSpPr>
            <p:nvPr userDrawn="1"/>
          </p:nvSpPr>
          <p:spPr bwMode="auto">
            <a:xfrm>
              <a:off x="8969600" y="6739363"/>
              <a:ext cx="804110" cy="147710"/>
            </a:xfrm>
            <a:prstGeom prst="rect">
              <a:avLst/>
            </a:prstGeom>
            <a:solidFill>
              <a:srgbClr val="0099A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9" name="Rectangle 38">
              <a:extLst>
                <a:ext uri="{FF2B5EF4-FFF2-40B4-BE49-F238E27FC236}">
                  <a16:creationId xmlns:a16="http://schemas.microsoft.com/office/drawing/2014/main" id="{8E770738-F13C-4D7E-8847-00FB4E3E4B6C}"/>
                </a:ext>
              </a:extLst>
            </p:cNvPr>
            <p:cNvSpPr>
              <a:spLocks noChangeArrowheads="1"/>
            </p:cNvSpPr>
            <p:nvPr userDrawn="1"/>
          </p:nvSpPr>
          <p:spPr bwMode="auto">
            <a:xfrm>
              <a:off x="8154363" y="6739363"/>
              <a:ext cx="825725" cy="147710"/>
            </a:xfrm>
            <a:prstGeom prst="rect">
              <a:avLst/>
            </a:prstGeom>
            <a:solidFill>
              <a:srgbClr val="81BC00"/>
            </a:solidFill>
            <a:ln>
              <a:noFill/>
            </a:ln>
          </p:spPr>
          <p:txBody>
            <a:bodyPr vert="horz" wrap="square" lIns="60960" tIns="30480" rIns="60960" bIns="30480" numCol="1" anchor="t" anchorCtr="0" compatLnSpc="1">
              <a:prstTxWarp prst="textNoShape">
                <a:avLst/>
              </a:prstTxWarp>
            </a:bodyPr>
            <a:lstStyle/>
            <a:p>
              <a:endParaRPr lang="en-US" sz="1667" dirty="0"/>
            </a:p>
          </p:txBody>
        </p:sp>
      </p:grpSp>
      <p:sp>
        <p:nvSpPr>
          <p:cNvPr id="12" name="Slide Number Placeholder 2">
            <a:extLst>
              <a:ext uri="{FF2B5EF4-FFF2-40B4-BE49-F238E27FC236}">
                <a16:creationId xmlns:a16="http://schemas.microsoft.com/office/drawing/2014/main" id="{26CB85D2-A6B0-42C1-94BD-368310197C50}"/>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8148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534426-4588-40A8-AB16-C2AF7D010CE5}"/>
              </a:ext>
            </a:extLst>
          </p:cNvPr>
          <p:cNvSpPr txBox="1"/>
          <p:nvPr userDrawn="1"/>
        </p:nvSpPr>
        <p:spPr>
          <a:xfrm>
            <a:off x="127218" y="4049187"/>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6" name="Group 5">
            <a:extLst>
              <a:ext uri="{FF2B5EF4-FFF2-40B4-BE49-F238E27FC236}">
                <a16:creationId xmlns:a16="http://schemas.microsoft.com/office/drawing/2014/main" id="{86526D09-8127-4A81-B770-A8FC6245C774}"/>
              </a:ext>
            </a:extLst>
          </p:cNvPr>
          <p:cNvGrpSpPr/>
          <p:nvPr userDrawn="1"/>
        </p:nvGrpSpPr>
        <p:grpSpPr>
          <a:xfrm>
            <a:off x="0" y="5675086"/>
            <a:ext cx="12192000" cy="1182914"/>
            <a:chOff x="0" y="-11827"/>
            <a:chExt cx="9144000" cy="170018"/>
          </a:xfrm>
        </p:grpSpPr>
        <p:sp>
          <p:nvSpPr>
            <p:cNvPr id="7" name="bk object 25">
              <a:extLst>
                <a:ext uri="{FF2B5EF4-FFF2-40B4-BE49-F238E27FC236}">
                  <a16:creationId xmlns:a16="http://schemas.microsoft.com/office/drawing/2014/main" id="{D2B650CA-A85E-4F14-B69A-114F1AC71E52}"/>
                </a:ext>
              </a:extLst>
            </p:cNvPr>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dirty="0"/>
            </a:p>
          </p:txBody>
        </p:sp>
        <p:sp>
          <p:nvSpPr>
            <p:cNvPr id="8" name="bk object 26">
              <a:extLst>
                <a:ext uri="{FF2B5EF4-FFF2-40B4-BE49-F238E27FC236}">
                  <a16:creationId xmlns:a16="http://schemas.microsoft.com/office/drawing/2014/main" id="{C645D4BD-0C9B-4E33-9FAD-69F09CDBABB5}"/>
                </a:ext>
              </a:extLst>
            </p:cNvPr>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dirty="0"/>
            </a:p>
          </p:txBody>
        </p:sp>
        <p:sp>
          <p:nvSpPr>
            <p:cNvPr id="9" name="bk object 27">
              <a:extLst>
                <a:ext uri="{FF2B5EF4-FFF2-40B4-BE49-F238E27FC236}">
                  <a16:creationId xmlns:a16="http://schemas.microsoft.com/office/drawing/2014/main" id="{53F5EAF7-44AE-4DA0-A66F-7457F8E97247}"/>
                </a:ext>
              </a:extLst>
            </p:cNvPr>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dirty="0"/>
            </a:p>
          </p:txBody>
        </p:sp>
        <p:sp>
          <p:nvSpPr>
            <p:cNvPr id="10" name="bk object 28">
              <a:extLst>
                <a:ext uri="{FF2B5EF4-FFF2-40B4-BE49-F238E27FC236}">
                  <a16:creationId xmlns:a16="http://schemas.microsoft.com/office/drawing/2014/main" id="{6E72D0F0-942E-439C-B474-A2ED6D1D1896}"/>
                </a:ext>
              </a:extLst>
            </p:cNvPr>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dirty="0"/>
            </a:p>
          </p:txBody>
        </p:sp>
        <p:sp>
          <p:nvSpPr>
            <p:cNvPr id="11" name="bk object 29">
              <a:extLst>
                <a:ext uri="{FF2B5EF4-FFF2-40B4-BE49-F238E27FC236}">
                  <a16:creationId xmlns:a16="http://schemas.microsoft.com/office/drawing/2014/main" id="{E926208D-BD33-4667-B501-F0C54FE47583}"/>
                </a:ext>
              </a:extLst>
            </p:cNvPr>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dirty="0"/>
            </a:p>
          </p:txBody>
        </p:sp>
        <p:sp>
          <p:nvSpPr>
            <p:cNvPr id="12" name="bk object 30">
              <a:extLst>
                <a:ext uri="{FF2B5EF4-FFF2-40B4-BE49-F238E27FC236}">
                  <a16:creationId xmlns:a16="http://schemas.microsoft.com/office/drawing/2014/main" id="{674CBAFF-F854-4B57-9205-98C19A1D26EC}"/>
                </a:ext>
              </a:extLst>
            </p:cNvPr>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dirty="0"/>
            </a:p>
          </p:txBody>
        </p:sp>
        <p:sp>
          <p:nvSpPr>
            <p:cNvPr id="13" name="bk object 31">
              <a:extLst>
                <a:ext uri="{FF2B5EF4-FFF2-40B4-BE49-F238E27FC236}">
                  <a16:creationId xmlns:a16="http://schemas.microsoft.com/office/drawing/2014/main" id="{E8E051EE-6DB1-421F-A774-48B9DAF2ADFF}"/>
                </a:ext>
              </a:extLst>
            </p:cNvPr>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dirty="0"/>
            </a:p>
          </p:txBody>
        </p:sp>
        <p:sp>
          <p:nvSpPr>
            <p:cNvPr id="14" name="bk object 32">
              <a:extLst>
                <a:ext uri="{FF2B5EF4-FFF2-40B4-BE49-F238E27FC236}">
                  <a16:creationId xmlns:a16="http://schemas.microsoft.com/office/drawing/2014/main" id="{1713FC97-638B-42A2-AAB4-9FBCBB80E5DD}"/>
                </a:ext>
              </a:extLst>
            </p:cNvPr>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dirty="0"/>
            </a:p>
          </p:txBody>
        </p:sp>
      </p:grpSp>
    </p:spTree>
    <p:extLst>
      <p:ext uri="{BB962C8B-B14F-4D97-AF65-F5344CB8AC3E}">
        <p14:creationId xmlns:p14="http://schemas.microsoft.com/office/powerpoint/2010/main" val="2871171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FC025E-A984-463D-AC54-2320B6BE7BD6}"/>
              </a:ext>
            </a:extLst>
          </p:cNvPr>
          <p:cNvSpPr>
            <a:spLocks noChangeArrowheads="1"/>
          </p:cNvSpPr>
          <p:nvPr userDrawn="1"/>
        </p:nvSpPr>
        <p:spPr bwMode="auto">
          <a:xfrm>
            <a:off x="0" y="158190"/>
            <a:ext cx="12192000" cy="94550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dirty="0"/>
          </a:p>
        </p:txBody>
      </p:sp>
      <p:grpSp>
        <p:nvGrpSpPr>
          <p:cNvPr id="40" name="Group 39">
            <a:extLst>
              <a:ext uri="{FF2B5EF4-FFF2-40B4-BE49-F238E27FC236}">
                <a16:creationId xmlns:a16="http://schemas.microsoft.com/office/drawing/2014/main" id="{590D8C45-BBE3-4722-BE9E-CEFAC1F135B3}"/>
              </a:ext>
            </a:extLst>
          </p:cNvPr>
          <p:cNvGrpSpPr/>
          <p:nvPr userDrawn="1"/>
        </p:nvGrpSpPr>
        <p:grpSpPr>
          <a:xfrm>
            <a:off x="0" y="-11828"/>
            <a:ext cx="12213136" cy="190343"/>
            <a:chOff x="0" y="-11828"/>
            <a:chExt cx="12213136" cy="369332"/>
          </a:xfrm>
        </p:grpSpPr>
        <p:sp>
          <p:nvSpPr>
            <p:cNvPr id="23" name="bk object 25">
              <a:extLst>
                <a:ext uri="{FF2B5EF4-FFF2-40B4-BE49-F238E27FC236}">
                  <a16:creationId xmlns:a16="http://schemas.microsoft.com/office/drawing/2014/main" id="{0479014B-D9FA-41D1-A261-573CC480F4E4}"/>
                </a:ext>
              </a:extLst>
            </p:cNvPr>
            <p:cNvSpPr/>
            <p:nvPr userDrawn="1"/>
          </p:nvSpPr>
          <p:spPr>
            <a:xfrm>
              <a:off x="0" y="-11828"/>
              <a:ext cx="790507" cy="369332"/>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dirty="0"/>
            </a:p>
          </p:txBody>
        </p:sp>
        <p:sp>
          <p:nvSpPr>
            <p:cNvPr id="24" name="bk object 26">
              <a:extLst>
                <a:ext uri="{FF2B5EF4-FFF2-40B4-BE49-F238E27FC236}">
                  <a16:creationId xmlns:a16="http://schemas.microsoft.com/office/drawing/2014/main" id="{937A1180-277E-4546-A510-B04E9AF42343}"/>
                </a:ext>
              </a:extLst>
            </p:cNvPr>
            <p:cNvSpPr/>
            <p:nvPr userDrawn="1"/>
          </p:nvSpPr>
          <p:spPr>
            <a:xfrm>
              <a:off x="390701" y="-11828"/>
              <a:ext cx="1306808" cy="369332"/>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dirty="0"/>
            </a:p>
          </p:txBody>
        </p:sp>
        <p:sp>
          <p:nvSpPr>
            <p:cNvPr id="25" name="bk object 27">
              <a:extLst>
                <a:ext uri="{FF2B5EF4-FFF2-40B4-BE49-F238E27FC236}">
                  <a16:creationId xmlns:a16="http://schemas.microsoft.com/office/drawing/2014/main" id="{65781020-7583-45A2-B0DE-1E25E0F1ACCA}"/>
                </a:ext>
              </a:extLst>
            </p:cNvPr>
            <p:cNvSpPr/>
            <p:nvPr userDrawn="1"/>
          </p:nvSpPr>
          <p:spPr>
            <a:xfrm>
              <a:off x="1009093" y="-11828"/>
              <a:ext cx="2033078" cy="369332"/>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dirty="0"/>
            </a:p>
          </p:txBody>
        </p:sp>
        <p:sp>
          <p:nvSpPr>
            <p:cNvPr id="26" name="bk object 28">
              <a:extLst>
                <a:ext uri="{FF2B5EF4-FFF2-40B4-BE49-F238E27FC236}">
                  <a16:creationId xmlns:a16="http://schemas.microsoft.com/office/drawing/2014/main" id="{C7E5D72F-F12D-41E4-B628-780DFDFE5A1D}"/>
                </a:ext>
              </a:extLst>
            </p:cNvPr>
            <p:cNvSpPr/>
            <p:nvPr userDrawn="1"/>
          </p:nvSpPr>
          <p:spPr>
            <a:xfrm>
              <a:off x="1901050" y="-11828"/>
              <a:ext cx="2061841" cy="369332"/>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dirty="0"/>
            </a:p>
          </p:txBody>
        </p:sp>
        <p:sp>
          <p:nvSpPr>
            <p:cNvPr id="27" name="bk object 29">
              <a:extLst>
                <a:ext uri="{FF2B5EF4-FFF2-40B4-BE49-F238E27FC236}">
                  <a16:creationId xmlns:a16="http://schemas.microsoft.com/office/drawing/2014/main" id="{AD0F09A1-E084-4C54-82B8-DA58421B1792}"/>
                </a:ext>
              </a:extLst>
            </p:cNvPr>
            <p:cNvSpPr/>
            <p:nvPr userDrawn="1"/>
          </p:nvSpPr>
          <p:spPr>
            <a:xfrm>
              <a:off x="2648105" y="-11828"/>
              <a:ext cx="1418981" cy="369332"/>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dirty="0"/>
            </a:p>
          </p:txBody>
        </p:sp>
        <p:sp>
          <p:nvSpPr>
            <p:cNvPr id="28" name="bk object 30">
              <a:extLst>
                <a:ext uri="{FF2B5EF4-FFF2-40B4-BE49-F238E27FC236}">
                  <a16:creationId xmlns:a16="http://schemas.microsoft.com/office/drawing/2014/main" id="{6CC980B4-E7C4-4BB4-910D-2CCDAEC41F4D}"/>
                </a:ext>
              </a:extLst>
            </p:cNvPr>
            <p:cNvSpPr/>
            <p:nvPr userDrawn="1"/>
          </p:nvSpPr>
          <p:spPr>
            <a:xfrm>
              <a:off x="2935347" y="-11828"/>
              <a:ext cx="3758868" cy="369332"/>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dirty="0"/>
            </a:p>
          </p:txBody>
        </p:sp>
        <p:sp>
          <p:nvSpPr>
            <p:cNvPr id="29" name="bk object 31">
              <a:extLst>
                <a:ext uri="{FF2B5EF4-FFF2-40B4-BE49-F238E27FC236}">
                  <a16:creationId xmlns:a16="http://schemas.microsoft.com/office/drawing/2014/main" id="{C30CD1A4-65E7-4E5D-835E-574CA475E807}"/>
                </a:ext>
              </a:extLst>
            </p:cNvPr>
            <p:cNvSpPr/>
            <p:nvPr userDrawn="1"/>
          </p:nvSpPr>
          <p:spPr>
            <a:xfrm>
              <a:off x="4407193" y="-11828"/>
              <a:ext cx="2898370" cy="369332"/>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dirty="0"/>
            </a:p>
          </p:txBody>
        </p:sp>
        <p:sp>
          <p:nvSpPr>
            <p:cNvPr id="30" name="bk object 32">
              <a:extLst>
                <a:ext uri="{FF2B5EF4-FFF2-40B4-BE49-F238E27FC236}">
                  <a16:creationId xmlns:a16="http://schemas.microsoft.com/office/drawing/2014/main" id="{25872DC6-D455-4CFF-99BD-B4444761ADB2}"/>
                </a:ext>
              </a:extLst>
            </p:cNvPr>
            <p:cNvSpPr/>
            <p:nvPr userDrawn="1"/>
          </p:nvSpPr>
          <p:spPr>
            <a:xfrm>
              <a:off x="5123013" y="-11828"/>
              <a:ext cx="7090123" cy="369332"/>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dirty="0"/>
            </a:p>
          </p:txBody>
        </p:sp>
        <p:cxnSp>
          <p:nvCxnSpPr>
            <p:cNvPr id="31" name="Straight Connector 30">
              <a:extLst>
                <a:ext uri="{FF2B5EF4-FFF2-40B4-BE49-F238E27FC236}">
                  <a16:creationId xmlns:a16="http://schemas.microsoft.com/office/drawing/2014/main" id="{59578D96-7E9E-4856-8FFA-4F2E167ECD79}"/>
                </a:ext>
              </a:extLst>
            </p:cNvPr>
            <p:cNvCxnSpPr>
              <a:cxnSpLocks/>
            </p:cNvCxnSpPr>
            <p:nvPr userDrawn="1"/>
          </p:nvCxnSpPr>
          <p:spPr>
            <a:xfrm>
              <a:off x="0" y="338919"/>
              <a:ext cx="12213136"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grpSp>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956740"/>
            <a:ext cx="10839490" cy="1141737"/>
          </a:xfrm>
          <a:prstGeom prst="rect">
            <a:avLst/>
          </a:prstGeom>
        </p:spPr>
        <p:txBody>
          <a:bodyPr/>
          <a:lstStyle>
            <a:lvl1pPr algn="l">
              <a:lnSpc>
                <a:spcPts val="3000"/>
              </a:lnSpc>
              <a:defRPr sz="2800" b="1" baseline="0">
                <a:solidFill>
                  <a:srgbClr val="3F395F"/>
                </a:solidFill>
                <a:effectLst/>
                <a:latin typeface="Calibri" pitchFamily="34" charset="0"/>
              </a:defRPr>
            </a:lvl1pPr>
          </a:lstStyle>
          <a:p>
            <a:r>
              <a:rPr lang="en-US"/>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81BC0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Presenter’s Name</a:t>
            </a:r>
          </a:p>
          <a:p>
            <a:r>
              <a:rPr lang="en-US"/>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Event Title</a:t>
            </a:r>
          </a:p>
          <a:p>
            <a:pPr lvl="0"/>
            <a:r>
              <a:rPr lang="en-US"/>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p:txBody>
      </p:sp>
      <p:pic>
        <p:nvPicPr>
          <p:cNvPr id="36" name="Picture 35" descr="Logos of the U.S. Department of Health and Human Services and Centers for Disease Control and Prevention" title="LOGOS">
            <a:extLst>
              <a:ext uri="{FF2B5EF4-FFF2-40B4-BE49-F238E27FC236}">
                <a16:creationId xmlns:a16="http://schemas.microsoft.com/office/drawing/2014/main" id="{229C74C4-5ED8-4DF0-8819-21F31B9D39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5300" y="85079"/>
            <a:ext cx="1652455" cy="947350"/>
          </a:xfrm>
          <a:prstGeom prst="rect">
            <a:avLst/>
          </a:prstGeom>
        </p:spPr>
      </p:pic>
      <p:sp>
        <p:nvSpPr>
          <p:cNvPr id="18" name="Slide Number Placeholder 2">
            <a:extLst>
              <a:ext uri="{FF2B5EF4-FFF2-40B4-BE49-F238E27FC236}">
                <a16:creationId xmlns:a16="http://schemas.microsoft.com/office/drawing/2014/main" id="{90688596-B488-9D45-8C59-E7C67BF9841C}"/>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a:t>
            </a:fld>
            <a:endParaRPr lang="en-US" dirty="0"/>
          </a:p>
        </p:txBody>
      </p:sp>
    </p:spTree>
    <p:extLst>
      <p:ext uri="{BB962C8B-B14F-4D97-AF65-F5344CB8AC3E}">
        <p14:creationId xmlns:p14="http://schemas.microsoft.com/office/powerpoint/2010/main" val="1945087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3F395F"/>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4097048"/>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a:t>Click to edit Master text styles</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5161212"/>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grpSp>
        <p:nvGrpSpPr>
          <p:cNvPr id="27" name="Group 26">
            <a:extLst>
              <a:ext uri="{FF2B5EF4-FFF2-40B4-BE49-F238E27FC236}">
                <a16:creationId xmlns:a16="http://schemas.microsoft.com/office/drawing/2014/main" id="{C53344B6-9FDC-4F9B-9D85-E25B0383E348}"/>
              </a:ext>
            </a:extLst>
          </p:cNvPr>
          <p:cNvGrpSpPr/>
          <p:nvPr userDrawn="1"/>
        </p:nvGrpSpPr>
        <p:grpSpPr>
          <a:xfrm>
            <a:off x="0" y="6739363"/>
            <a:ext cx="12192000" cy="147710"/>
            <a:chOff x="0" y="6739363"/>
            <a:chExt cx="12192000" cy="147710"/>
          </a:xfrm>
        </p:grpSpPr>
        <p:sp>
          <p:nvSpPr>
            <p:cNvPr id="28" name="Rectangle 27">
              <a:extLst>
                <a:ext uri="{FF2B5EF4-FFF2-40B4-BE49-F238E27FC236}">
                  <a16:creationId xmlns:a16="http://schemas.microsoft.com/office/drawing/2014/main" id="{9185D118-92E5-446E-9669-F90175742BB5}"/>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9" name="Rectangle 20">
              <a:extLst>
                <a:ext uri="{FF2B5EF4-FFF2-40B4-BE49-F238E27FC236}">
                  <a16:creationId xmlns:a16="http://schemas.microsoft.com/office/drawing/2014/main" id="{709BC1B2-0C87-4A18-9875-5B2C4A807198}"/>
                </a:ext>
              </a:extLst>
            </p:cNvPr>
            <p:cNvSpPr>
              <a:spLocks noChangeArrowheads="1"/>
            </p:cNvSpPr>
            <p:nvPr userDrawn="1"/>
          </p:nvSpPr>
          <p:spPr bwMode="auto">
            <a:xfrm>
              <a:off x="0" y="6739363"/>
              <a:ext cx="8181933" cy="147710"/>
            </a:xfrm>
            <a:prstGeom prst="rect">
              <a:avLst/>
            </a:prstGeom>
            <a:solidFill>
              <a:srgbClr val="0197D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0" name="Rectangle 29">
              <a:extLst>
                <a:ext uri="{FF2B5EF4-FFF2-40B4-BE49-F238E27FC236}">
                  <a16:creationId xmlns:a16="http://schemas.microsoft.com/office/drawing/2014/main" id="{355A8F4B-0B55-486E-A6F3-52A7F5CF7CCD}"/>
                </a:ext>
              </a:extLst>
            </p:cNvPr>
            <p:cNvSpPr>
              <a:spLocks noChangeArrowheads="1"/>
            </p:cNvSpPr>
            <p:nvPr userDrawn="1"/>
          </p:nvSpPr>
          <p:spPr bwMode="auto">
            <a:xfrm>
              <a:off x="9773710" y="6739363"/>
              <a:ext cx="804110" cy="147710"/>
            </a:xfrm>
            <a:prstGeom prst="rect">
              <a:avLst/>
            </a:prstGeom>
            <a:solidFill>
              <a:srgbClr val="3F395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1" name="Rectangle 30">
              <a:extLst>
                <a:ext uri="{FF2B5EF4-FFF2-40B4-BE49-F238E27FC236}">
                  <a16:creationId xmlns:a16="http://schemas.microsoft.com/office/drawing/2014/main" id="{3D1AAB8B-8FF9-44A0-BD97-F796BBAE2F6E}"/>
                </a:ext>
              </a:extLst>
            </p:cNvPr>
            <p:cNvSpPr>
              <a:spLocks noChangeArrowheads="1"/>
            </p:cNvSpPr>
            <p:nvPr userDrawn="1"/>
          </p:nvSpPr>
          <p:spPr bwMode="auto">
            <a:xfrm>
              <a:off x="10567333" y="6739363"/>
              <a:ext cx="804110" cy="147710"/>
            </a:xfrm>
            <a:prstGeom prst="rect">
              <a:avLst/>
            </a:prstGeom>
            <a:solidFill>
              <a:srgbClr val="B07C5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2" name="Rectangle 31">
              <a:extLst>
                <a:ext uri="{FF2B5EF4-FFF2-40B4-BE49-F238E27FC236}">
                  <a16:creationId xmlns:a16="http://schemas.microsoft.com/office/drawing/2014/main" id="{8DE91F99-774C-467F-BFDE-FC2715B4B72F}"/>
                </a:ext>
              </a:extLst>
            </p:cNvPr>
            <p:cNvSpPr>
              <a:spLocks noChangeArrowheads="1"/>
            </p:cNvSpPr>
            <p:nvPr userDrawn="1"/>
          </p:nvSpPr>
          <p:spPr bwMode="auto">
            <a:xfrm>
              <a:off x="8969600" y="6739363"/>
              <a:ext cx="804110" cy="147710"/>
            </a:xfrm>
            <a:prstGeom prst="rect">
              <a:avLst/>
            </a:prstGeom>
            <a:solidFill>
              <a:srgbClr val="0099A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3" name="Rectangle 32">
              <a:extLst>
                <a:ext uri="{FF2B5EF4-FFF2-40B4-BE49-F238E27FC236}">
                  <a16:creationId xmlns:a16="http://schemas.microsoft.com/office/drawing/2014/main" id="{A68C175C-7FDD-4897-946D-0F23D0D5FB61}"/>
                </a:ext>
              </a:extLst>
            </p:cNvPr>
            <p:cNvSpPr>
              <a:spLocks noChangeArrowheads="1"/>
            </p:cNvSpPr>
            <p:nvPr userDrawn="1"/>
          </p:nvSpPr>
          <p:spPr bwMode="auto">
            <a:xfrm>
              <a:off x="8154363" y="6739363"/>
              <a:ext cx="825725" cy="147710"/>
            </a:xfrm>
            <a:prstGeom prst="rect">
              <a:avLst/>
            </a:prstGeom>
            <a:solidFill>
              <a:srgbClr val="81BC00"/>
            </a:solidFill>
            <a:ln>
              <a:noFill/>
            </a:ln>
          </p:spPr>
          <p:txBody>
            <a:bodyPr vert="horz" wrap="square" lIns="60960" tIns="30480" rIns="60960" bIns="30480" numCol="1" anchor="t" anchorCtr="0" compatLnSpc="1">
              <a:prstTxWarp prst="textNoShape">
                <a:avLst/>
              </a:prstTxWarp>
            </a:bodyPr>
            <a:lstStyle/>
            <a:p>
              <a:endParaRPr lang="en-US" sz="1667" dirty="0"/>
            </a:p>
          </p:txBody>
        </p:sp>
      </p:grpSp>
    </p:spTree>
    <p:extLst>
      <p:ext uri="{BB962C8B-B14F-4D97-AF65-F5344CB8AC3E}">
        <p14:creationId xmlns:p14="http://schemas.microsoft.com/office/powerpoint/2010/main" val="1473483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787791"/>
            <a:ext cx="11006137" cy="4529796"/>
          </a:xfrm>
        </p:spPr>
        <p:txBody>
          <a:bodyPr/>
          <a:lstStyle>
            <a:lvl1pPr>
              <a:spcAft>
                <a:spcPts val="1200"/>
              </a:spcAft>
              <a:buNone/>
              <a:defRPr sz="3600" b="1">
                <a:solidFill>
                  <a:srgbClr val="3F395F"/>
                </a:solidFill>
              </a:defRPr>
            </a:lvl1pPr>
            <a:lvl2pPr marL="290513" indent="-290513">
              <a:spcBef>
                <a:spcPts val="600"/>
              </a:spcBef>
              <a:spcAft>
                <a:spcPts val="600"/>
              </a:spcAft>
              <a:buClr>
                <a:srgbClr val="81BC00"/>
              </a:buClr>
              <a:buFont typeface="Wingdings" panose="05000000000000000000" pitchFamily="2" charset="2"/>
              <a:buChar char="§"/>
              <a:defRPr sz="2800"/>
            </a:lvl2pPr>
            <a:lvl3pPr marL="623888" indent="-333375">
              <a:spcBef>
                <a:spcPts val="600"/>
              </a:spcBef>
              <a:spcAft>
                <a:spcPts val="600"/>
              </a:spcAft>
              <a:buClr>
                <a:srgbClr val="692145"/>
              </a:buClr>
              <a:defRPr sz="2400"/>
            </a:lvl3pPr>
            <a:lvl4pPr marL="914400" indent="-231775">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C5E5EDB-FC8D-4CB6-8904-B0AE8623FC3D}"/>
              </a:ext>
            </a:extLst>
          </p:cNvPr>
          <p:cNvGrpSpPr/>
          <p:nvPr userDrawn="1"/>
        </p:nvGrpSpPr>
        <p:grpSpPr>
          <a:xfrm>
            <a:off x="0" y="6739363"/>
            <a:ext cx="12192000" cy="147710"/>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197D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3F395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B07C5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0099A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81BC00"/>
            </a:solidFill>
            <a:ln>
              <a:noFill/>
            </a:ln>
          </p:spPr>
          <p:txBody>
            <a:bodyPr vert="horz" wrap="square" lIns="60960" tIns="30480" rIns="60960" bIns="30480" numCol="1" anchor="t" anchorCtr="0" compatLnSpc="1">
              <a:prstTxWarp prst="textNoShape">
                <a:avLst/>
              </a:prstTxWarp>
            </a:bodyPr>
            <a:lstStyle/>
            <a:p>
              <a:endParaRPr lang="en-US" sz="1667" dirty="0"/>
            </a:p>
          </p:txBody>
        </p:sp>
      </p:grpSp>
      <p:sp>
        <p:nvSpPr>
          <p:cNvPr id="10" name="Slide Number Placeholder 2">
            <a:extLst>
              <a:ext uri="{FF2B5EF4-FFF2-40B4-BE49-F238E27FC236}">
                <a16:creationId xmlns:a16="http://schemas.microsoft.com/office/drawing/2014/main" id="{96A654BA-3720-CF46-8A1D-D11411308700}"/>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a:t>
            </a:fld>
            <a:endParaRPr lang="en-US" dirty="0"/>
          </a:p>
        </p:txBody>
      </p:sp>
    </p:spTree>
    <p:extLst>
      <p:ext uri="{BB962C8B-B14F-4D97-AF65-F5344CB8AC3E}">
        <p14:creationId xmlns:p14="http://schemas.microsoft.com/office/powerpoint/2010/main" val="3791516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007889"/>
                </a:solidFill>
                <a:latin typeface="+mn-lt"/>
              </a:defRPr>
            </a:lvl1pPr>
          </a:lstStyle>
          <a:p>
            <a:r>
              <a:rPr lang="en-US"/>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8" y="1828800"/>
            <a:ext cx="5157787" cy="4360863"/>
          </a:xfrm>
        </p:spPr>
        <p:txBody>
          <a:bodyPr/>
          <a:lstStyle>
            <a:lvl1pPr>
              <a:defRPr sz="2400" b="1">
                <a:solidFill>
                  <a:srgbClr val="7BA25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0" y="1828800"/>
            <a:ext cx="5183188" cy="4360863"/>
          </a:xfrm>
        </p:spPr>
        <p:txBody>
          <a:bodyPr/>
          <a:lstStyle>
            <a:lvl1pPr>
              <a:defRPr sz="2400" b="1">
                <a:solidFill>
                  <a:srgbClr val="7BA25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3" name="Group 32">
            <a:extLst>
              <a:ext uri="{FF2B5EF4-FFF2-40B4-BE49-F238E27FC236}">
                <a16:creationId xmlns:a16="http://schemas.microsoft.com/office/drawing/2014/main" id="{6F72A2E2-6AF6-457E-A77B-6D0ADEBF2287}"/>
              </a:ext>
            </a:extLst>
          </p:cNvPr>
          <p:cNvGrpSpPr/>
          <p:nvPr userDrawn="1"/>
        </p:nvGrpSpPr>
        <p:grpSpPr>
          <a:xfrm>
            <a:off x="0" y="6739363"/>
            <a:ext cx="12192000" cy="147710"/>
            <a:chOff x="0" y="6739363"/>
            <a:chExt cx="12192000" cy="147710"/>
          </a:xfrm>
        </p:grpSpPr>
        <p:sp>
          <p:nvSpPr>
            <p:cNvPr id="34" name="Rectangle 33">
              <a:extLst>
                <a:ext uri="{FF2B5EF4-FFF2-40B4-BE49-F238E27FC236}">
                  <a16:creationId xmlns:a16="http://schemas.microsoft.com/office/drawing/2014/main" id="{744C733B-5D5B-4D9B-8F6D-C0CEB4A589C5}"/>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5" name="Rectangle 20">
              <a:extLst>
                <a:ext uri="{FF2B5EF4-FFF2-40B4-BE49-F238E27FC236}">
                  <a16:creationId xmlns:a16="http://schemas.microsoft.com/office/drawing/2014/main" id="{F6B35C3F-F87A-45B0-81AD-F44450A63CBC}"/>
                </a:ext>
              </a:extLst>
            </p:cNvPr>
            <p:cNvSpPr>
              <a:spLocks noChangeArrowheads="1"/>
            </p:cNvSpPr>
            <p:nvPr userDrawn="1"/>
          </p:nvSpPr>
          <p:spPr bwMode="auto">
            <a:xfrm>
              <a:off x="0" y="6739363"/>
              <a:ext cx="8181933" cy="147710"/>
            </a:xfrm>
            <a:prstGeom prst="rect">
              <a:avLst/>
            </a:prstGeom>
            <a:solidFill>
              <a:srgbClr val="0197D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6" name="Rectangle 35">
              <a:extLst>
                <a:ext uri="{FF2B5EF4-FFF2-40B4-BE49-F238E27FC236}">
                  <a16:creationId xmlns:a16="http://schemas.microsoft.com/office/drawing/2014/main" id="{02C5C2A3-21DF-4BDC-817A-7918C5F8174E}"/>
                </a:ext>
              </a:extLst>
            </p:cNvPr>
            <p:cNvSpPr>
              <a:spLocks noChangeArrowheads="1"/>
            </p:cNvSpPr>
            <p:nvPr userDrawn="1"/>
          </p:nvSpPr>
          <p:spPr bwMode="auto">
            <a:xfrm>
              <a:off x="9773710" y="6739363"/>
              <a:ext cx="804110" cy="147710"/>
            </a:xfrm>
            <a:prstGeom prst="rect">
              <a:avLst/>
            </a:prstGeom>
            <a:solidFill>
              <a:srgbClr val="3F395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7" name="Rectangle 36">
              <a:extLst>
                <a:ext uri="{FF2B5EF4-FFF2-40B4-BE49-F238E27FC236}">
                  <a16:creationId xmlns:a16="http://schemas.microsoft.com/office/drawing/2014/main" id="{B282F15E-C678-4B4E-8F45-5B4F512D2F1B}"/>
                </a:ext>
              </a:extLst>
            </p:cNvPr>
            <p:cNvSpPr>
              <a:spLocks noChangeArrowheads="1"/>
            </p:cNvSpPr>
            <p:nvPr userDrawn="1"/>
          </p:nvSpPr>
          <p:spPr bwMode="auto">
            <a:xfrm>
              <a:off x="10567333" y="6739363"/>
              <a:ext cx="804110" cy="147710"/>
            </a:xfrm>
            <a:prstGeom prst="rect">
              <a:avLst/>
            </a:prstGeom>
            <a:solidFill>
              <a:srgbClr val="B07C5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8" name="Rectangle 37">
              <a:extLst>
                <a:ext uri="{FF2B5EF4-FFF2-40B4-BE49-F238E27FC236}">
                  <a16:creationId xmlns:a16="http://schemas.microsoft.com/office/drawing/2014/main" id="{92771B69-B994-4A7E-BFB2-49DB9A55E21D}"/>
                </a:ext>
              </a:extLst>
            </p:cNvPr>
            <p:cNvSpPr>
              <a:spLocks noChangeArrowheads="1"/>
            </p:cNvSpPr>
            <p:nvPr userDrawn="1"/>
          </p:nvSpPr>
          <p:spPr bwMode="auto">
            <a:xfrm>
              <a:off x="8969600" y="6739363"/>
              <a:ext cx="804110" cy="147710"/>
            </a:xfrm>
            <a:prstGeom prst="rect">
              <a:avLst/>
            </a:prstGeom>
            <a:solidFill>
              <a:srgbClr val="0099A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9" name="Rectangle 38">
              <a:extLst>
                <a:ext uri="{FF2B5EF4-FFF2-40B4-BE49-F238E27FC236}">
                  <a16:creationId xmlns:a16="http://schemas.microsoft.com/office/drawing/2014/main" id="{8E770738-F13C-4D7E-8847-00FB4E3E4B6C}"/>
                </a:ext>
              </a:extLst>
            </p:cNvPr>
            <p:cNvSpPr>
              <a:spLocks noChangeArrowheads="1"/>
            </p:cNvSpPr>
            <p:nvPr userDrawn="1"/>
          </p:nvSpPr>
          <p:spPr bwMode="auto">
            <a:xfrm>
              <a:off x="8154363" y="6739363"/>
              <a:ext cx="825725" cy="147710"/>
            </a:xfrm>
            <a:prstGeom prst="rect">
              <a:avLst/>
            </a:prstGeom>
            <a:solidFill>
              <a:srgbClr val="81BC00"/>
            </a:solidFill>
            <a:ln>
              <a:noFill/>
            </a:ln>
          </p:spPr>
          <p:txBody>
            <a:bodyPr vert="horz" wrap="square" lIns="60960" tIns="30480" rIns="60960" bIns="30480" numCol="1" anchor="t" anchorCtr="0" compatLnSpc="1">
              <a:prstTxWarp prst="textNoShape">
                <a:avLst/>
              </a:prstTxWarp>
            </a:bodyPr>
            <a:lstStyle/>
            <a:p>
              <a:endParaRPr lang="en-US" sz="1667" dirty="0"/>
            </a:p>
          </p:txBody>
        </p:sp>
      </p:grpSp>
      <p:sp>
        <p:nvSpPr>
          <p:cNvPr id="12" name="Slide Number Placeholder 2">
            <a:extLst>
              <a:ext uri="{FF2B5EF4-FFF2-40B4-BE49-F238E27FC236}">
                <a16:creationId xmlns:a16="http://schemas.microsoft.com/office/drawing/2014/main" id="{84B85D9D-C599-674F-A384-DF0909002CF2}"/>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a:t>
            </a:fld>
            <a:endParaRPr lang="en-US" dirty="0"/>
          </a:p>
        </p:txBody>
      </p:sp>
    </p:spTree>
    <p:extLst>
      <p:ext uri="{BB962C8B-B14F-4D97-AF65-F5344CB8AC3E}">
        <p14:creationId xmlns:p14="http://schemas.microsoft.com/office/powerpoint/2010/main" val="2929321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787791"/>
            <a:ext cx="11006137" cy="4529796"/>
          </a:xfrm>
        </p:spPr>
        <p:txBody>
          <a:bodyPr/>
          <a:lstStyle>
            <a:lvl1pPr>
              <a:spcAft>
                <a:spcPts val="1200"/>
              </a:spcAft>
              <a:buNone/>
              <a:defRPr sz="3600" b="1">
                <a:solidFill>
                  <a:srgbClr val="3F395F"/>
                </a:solidFill>
              </a:defRPr>
            </a:lvl1pPr>
            <a:lvl2pPr marL="290513" indent="-290513">
              <a:spcBef>
                <a:spcPts val="600"/>
              </a:spcBef>
              <a:spcAft>
                <a:spcPts val="600"/>
              </a:spcAft>
              <a:buClr>
                <a:srgbClr val="81BC00"/>
              </a:buClr>
              <a:buFont typeface="Wingdings" panose="05000000000000000000" pitchFamily="2" charset="2"/>
              <a:buChar char="§"/>
              <a:defRPr sz="2800"/>
            </a:lvl2pPr>
            <a:lvl3pPr marL="623888" indent="-333375">
              <a:spcBef>
                <a:spcPts val="600"/>
              </a:spcBef>
              <a:spcAft>
                <a:spcPts val="600"/>
              </a:spcAft>
              <a:buClr>
                <a:srgbClr val="692145"/>
              </a:buClr>
              <a:defRPr sz="2400"/>
            </a:lvl3pPr>
            <a:lvl4pPr marL="914400" indent="-231775">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C5E5EDB-FC8D-4CB6-8904-B0AE8623FC3D}"/>
              </a:ext>
            </a:extLst>
          </p:cNvPr>
          <p:cNvGrpSpPr/>
          <p:nvPr userDrawn="1"/>
        </p:nvGrpSpPr>
        <p:grpSpPr>
          <a:xfrm>
            <a:off x="0" y="6739363"/>
            <a:ext cx="12192000" cy="147710"/>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197D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3F395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B07C5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0099A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81BC00"/>
            </a:solidFill>
            <a:ln>
              <a:noFill/>
            </a:ln>
          </p:spPr>
          <p:txBody>
            <a:bodyPr vert="horz" wrap="square" lIns="60960" tIns="30480" rIns="60960" bIns="30480" numCol="1" anchor="t" anchorCtr="0" compatLnSpc="1">
              <a:prstTxWarp prst="textNoShape">
                <a:avLst/>
              </a:prstTxWarp>
            </a:bodyPr>
            <a:lstStyle/>
            <a:p>
              <a:endParaRPr lang="en-US" sz="1667" dirty="0"/>
            </a:p>
          </p:txBody>
        </p:sp>
      </p:grpSp>
      <p:sp>
        <p:nvSpPr>
          <p:cNvPr id="10" name="Slide Number Placeholder 5">
            <a:extLst>
              <a:ext uri="{FF2B5EF4-FFF2-40B4-BE49-F238E27FC236}">
                <a16:creationId xmlns:a16="http://schemas.microsoft.com/office/drawing/2014/main" id="{9DE74C43-3F75-44EB-A652-277642A1F9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dirty="0"/>
          </a:p>
        </p:txBody>
      </p:sp>
    </p:spTree>
    <p:extLst>
      <p:ext uri="{BB962C8B-B14F-4D97-AF65-F5344CB8AC3E}">
        <p14:creationId xmlns:p14="http://schemas.microsoft.com/office/powerpoint/2010/main" val="3235348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534426-4588-40A8-AB16-C2AF7D010CE5}"/>
              </a:ext>
            </a:extLst>
          </p:cNvPr>
          <p:cNvSpPr txBox="1"/>
          <p:nvPr userDrawn="1"/>
        </p:nvSpPr>
        <p:spPr>
          <a:xfrm>
            <a:off x="127218" y="4049187"/>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6" name="Group 5">
            <a:extLst>
              <a:ext uri="{FF2B5EF4-FFF2-40B4-BE49-F238E27FC236}">
                <a16:creationId xmlns:a16="http://schemas.microsoft.com/office/drawing/2014/main" id="{86526D09-8127-4A81-B770-A8FC6245C774}"/>
              </a:ext>
            </a:extLst>
          </p:cNvPr>
          <p:cNvGrpSpPr/>
          <p:nvPr userDrawn="1"/>
        </p:nvGrpSpPr>
        <p:grpSpPr>
          <a:xfrm>
            <a:off x="0" y="5675086"/>
            <a:ext cx="12192000" cy="1182914"/>
            <a:chOff x="0" y="-11827"/>
            <a:chExt cx="9144000" cy="170018"/>
          </a:xfrm>
        </p:grpSpPr>
        <p:sp>
          <p:nvSpPr>
            <p:cNvPr id="7" name="bk object 25">
              <a:extLst>
                <a:ext uri="{FF2B5EF4-FFF2-40B4-BE49-F238E27FC236}">
                  <a16:creationId xmlns:a16="http://schemas.microsoft.com/office/drawing/2014/main" id="{D2B650CA-A85E-4F14-B69A-114F1AC71E52}"/>
                </a:ext>
              </a:extLst>
            </p:cNvPr>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dirty="0"/>
            </a:p>
          </p:txBody>
        </p:sp>
        <p:sp>
          <p:nvSpPr>
            <p:cNvPr id="8" name="bk object 26">
              <a:extLst>
                <a:ext uri="{FF2B5EF4-FFF2-40B4-BE49-F238E27FC236}">
                  <a16:creationId xmlns:a16="http://schemas.microsoft.com/office/drawing/2014/main" id="{C645D4BD-0C9B-4E33-9FAD-69F09CDBABB5}"/>
                </a:ext>
              </a:extLst>
            </p:cNvPr>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dirty="0"/>
            </a:p>
          </p:txBody>
        </p:sp>
        <p:sp>
          <p:nvSpPr>
            <p:cNvPr id="9" name="bk object 27">
              <a:extLst>
                <a:ext uri="{FF2B5EF4-FFF2-40B4-BE49-F238E27FC236}">
                  <a16:creationId xmlns:a16="http://schemas.microsoft.com/office/drawing/2014/main" id="{53F5EAF7-44AE-4DA0-A66F-7457F8E97247}"/>
                </a:ext>
              </a:extLst>
            </p:cNvPr>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dirty="0"/>
            </a:p>
          </p:txBody>
        </p:sp>
        <p:sp>
          <p:nvSpPr>
            <p:cNvPr id="10" name="bk object 28">
              <a:extLst>
                <a:ext uri="{FF2B5EF4-FFF2-40B4-BE49-F238E27FC236}">
                  <a16:creationId xmlns:a16="http://schemas.microsoft.com/office/drawing/2014/main" id="{6E72D0F0-942E-439C-B474-A2ED6D1D1896}"/>
                </a:ext>
              </a:extLst>
            </p:cNvPr>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dirty="0"/>
            </a:p>
          </p:txBody>
        </p:sp>
        <p:sp>
          <p:nvSpPr>
            <p:cNvPr id="11" name="bk object 29">
              <a:extLst>
                <a:ext uri="{FF2B5EF4-FFF2-40B4-BE49-F238E27FC236}">
                  <a16:creationId xmlns:a16="http://schemas.microsoft.com/office/drawing/2014/main" id="{E926208D-BD33-4667-B501-F0C54FE47583}"/>
                </a:ext>
              </a:extLst>
            </p:cNvPr>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dirty="0"/>
            </a:p>
          </p:txBody>
        </p:sp>
        <p:sp>
          <p:nvSpPr>
            <p:cNvPr id="12" name="bk object 30">
              <a:extLst>
                <a:ext uri="{FF2B5EF4-FFF2-40B4-BE49-F238E27FC236}">
                  <a16:creationId xmlns:a16="http://schemas.microsoft.com/office/drawing/2014/main" id="{674CBAFF-F854-4B57-9205-98C19A1D26EC}"/>
                </a:ext>
              </a:extLst>
            </p:cNvPr>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dirty="0"/>
            </a:p>
          </p:txBody>
        </p:sp>
        <p:sp>
          <p:nvSpPr>
            <p:cNvPr id="13" name="bk object 31">
              <a:extLst>
                <a:ext uri="{FF2B5EF4-FFF2-40B4-BE49-F238E27FC236}">
                  <a16:creationId xmlns:a16="http://schemas.microsoft.com/office/drawing/2014/main" id="{E8E051EE-6DB1-421F-A774-48B9DAF2ADFF}"/>
                </a:ext>
              </a:extLst>
            </p:cNvPr>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dirty="0"/>
            </a:p>
          </p:txBody>
        </p:sp>
        <p:sp>
          <p:nvSpPr>
            <p:cNvPr id="14" name="bk object 32">
              <a:extLst>
                <a:ext uri="{FF2B5EF4-FFF2-40B4-BE49-F238E27FC236}">
                  <a16:creationId xmlns:a16="http://schemas.microsoft.com/office/drawing/2014/main" id="{1713FC97-638B-42A2-AAB4-9FBCBB80E5DD}"/>
                </a:ext>
              </a:extLst>
            </p:cNvPr>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dirty="0"/>
            </a:p>
          </p:txBody>
        </p:sp>
      </p:grpSp>
    </p:spTree>
    <p:extLst>
      <p:ext uri="{BB962C8B-B14F-4D97-AF65-F5344CB8AC3E}">
        <p14:creationId xmlns:p14="http://schemas.microsoft.com/office/powerpoint/2010/main" val="2519205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007889"/>
                </a:solidFill>
                <a:latin typeface="+mn-lt"/>
              </a:defRPr>
            </a:lvl1pPr>
          </a:lstStyle>
          <a:p>
            <a:r>
              <a:rPr lang="en-US"/>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8" y="1828800"/>
            <a:ext cx="5157787" cy="4360863"/>
          </a:xfrm>
        </p:spPr>
        <p:txBody>
          <a:bodyPr/>
          <a:lstStyle>
            <a:lvl1pPr>
              <a:defRPr sz="2400" b="1">
                <a:solidFill>
                  <a:srgbClr val="7BA25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0" y="1828800"/>
            <a:ext cx="5183188" cy="4360863"/>
          </a:xfrm>
        </p:spPr>
        <p:txBody>
          <a:bodyPr/>
          <a:lstStyle>
            <a:lvl1pPr>
              <a:defRPr sz="2400" b="1">
                <a:solidFill>
                  <a:srgbClr val="7BA25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3" name="Group 32">
            <a:extLst>
              <a:ext uri="{FF2B5EF4-FFF2-40B4-BE49-F238E27FC236}">
                <a16:creationId xmlns:a16="http://schemas.microsoft.com/office/drawing/2014/main" id="{6F72A2E2-6AF6-457E-A77B-6D0ADEBF2287}"/>
              </a:ext>
            </a:extLst>
          </p:cNvPr>
          <p:cNvGrpSpPr/>
          <p:nvPr userDrawn="1"/>
        </p:nvGrpSpPr>
        <p:grpSpPr>
          <a:xfrm>
            <a:off x="0" y="6739363"/>
            <a:ext cx="12192000" cy="147710"/>
            <a:chOff x="0" y="6739363"/>
            <a:chExt cx="12192000" cy="147710"/>
          </a:xfrm>
        </p:grpSpPr>
        <p:sp>
          <p:nvSpPr>
            <p:cNvPr id="34" name="Rectangle 33">
              <a:extLst>
                <a:ext uri="{FF2B5EF4-FFF2-40B4-BE49-F238E27FC236}">
                  <a16:creationId xmlns:a16="http://schemas.microsoft.com/office/drawing/2014/main" id="{744C733B-5D5B-4D9B-8F6D-C0CEB4A589C5}"/>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5" name="Rectangle 20">
              <a:extLst>
                <a:ext uri="{FF2B5EF4-FFF2-40B4-BE49-F238E27FC236}">
                  <a16:creationId xmlns:a16="http://schemas.microsoft.com/office/drawing/2014/main" id="{F6B35C3F-F87A-45B0-81AD-F44450A63CBC}"/>
                </a:ext>
              </a:extLst>
            </p:cNvPr>
            <p:cNvSpPr>
              <a:spLocks noChangeArrowheads="1"/>
            </p:cNvSpPr>
            <p:nvPr userDrawn="1"/>
          </p:nvSpPr>
          <p:spPr bwMode="auto">
            <a:xfrm>
              <a:off x="0" y="6739363"/>
              <a:ext cx="8181933" cy="147710"/>
            </a:xfrm>
            <a:prstGeom prst="rect">
              <a:avLst/>
            </a:prstGeom>
            <a:solidFill>
              <a:srgbClr val="0197D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6" name="Rectangle 35">
              <a:extLst>
                <a:ext uri="{FF2B5EF4-FFF2-40B4-BE49-F238E27FC236}">
                  <a16:creationId xmlns:a16="http://schemas.microsoft.com/office/drawing/2014/main" id="{02C5C2A3-21DF-4BDC-817A-7918C5F8174E}"/>
                </a:ext>
              </a:extLst>
            </p:cNvPr>
            <p:cNvSpPr>
              <a:spLocks noChangeArrowheads="1"/>
            </p:cNvSpPr>
            <p:nvPr userDrawn="1"/>
          </p:nvSpPr>
          <p:spPr bwMode="auto">
            <a:xfrm>
              <a:off x="9773710" y="6739363"/>
              <a:ext cx="804110" cy="147710"/>
            </a:xfrm>
            <a:prstGeom prst="rect">
              <a:avLst/>
            </a:prstGeom>
            <a:solidFill>
              <a:srgbClr val="3F395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7" name="Rectangle 36">
              <a:extLst>
                <a:ext uri="{FF2B5EF4-FFF2-40B4-BE49-F238E27FC236}">
                  <a16:creationId xmlns:a16="http://schemas.microsoft.com/office/drawing/2014/main" id="{B282F15E-C678-4B4E-8F45-5B4F512D2F1B}"/>
                </a:ext>
              </a:extLst>
            </p:cNvPr>
            <p:cNvSpPr>
              <a:spLocks noChangeArrowheads="1"/>
            </p:cNvSpPr>
            <p:nvPr userDrawn="1"/>
          </p:nvSpPr>
          <p:spPr bwMode="auto">
            <a:xfrm>
              <a:off x="10567333" y="6739363"/>
              <a:ext cx="804110" cy="147710"/>
            </a:xfrm>
            <a:prstGeom prst="rect">
              <a:avLst/>
            </a:prstGeom>
            <a:solidFill>
              <a:srgbClr val="B07C5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8" name="Rectangle 37">
              <a:extLst>
                <a:ext uri="{FF2B5EF4-FFF2-40B4-BE49-F238E27FC236}">
                  <a16:creationId xmlns:a16="http://schemas.microsoft.com/office/drawing/2014/main" id="{92771B69-B994-4A7E-BFB2-49DB9A55E21D}"/>
                </a:ext>
              </a:extLst>
            </p:cNvPr>
            <p:cNvSpPr>
              <a:spLocks noChangeArrowheads="1"/>
            </p:cNvSpPr>
            <p:nvPr userDrawn="1"/>
          </p:nvSpPr>
          <p:spPr bwMode="auto">
            <a:xfrm>
              <a:off x="8969600" y="6739363"/>
              <a:ext cx="804110" cy="147710"/>
            </a:xfrm>
            <a:prstGeom prst="rect">
              <a:avLst/>
            </a:prstGeom>
            <a:solidFill>
              <a:srgbClr val="0099A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9" name="Rectangle 38">
              <a:extLst>
                <a:ext uri="{FF2B5EF4-FFF2-40B4-BE49-F238E27FC236}">
                  <a16:creationId xmlns:a16="http://schemas.microsoft.com/office/drawing/2014/main" id="{8E770738-F13C-4D7E-8847-00FB4E3E4B6C}"/>
                </a:ext>
              </a:extLst>
            </p:cNvPr>
            <p:cNvSpPr>
              <a:spLocks noChangeArrowheads="1"/>
            </p:cNvSpPr>
            <p:nvPr userDrawn="1"/>
          </p:nvSpPr>
          <p:spPr bwMode="auto">
            <a:xfrm>
              <a:off x="8154363" y="6739363"/>
              <a:ext cx="825725" cy="147710"/>
            </a:xfrm>
            <a:prstGeom prst="rect">
              <a:avLst/>
            </a:prstGeom>
            <a:solidFill>
              <a:srgbClr val="81BC00"/>
            </a:solidFill>
            <a:ln>
              <a:noFill/>
            </a:ln>
          </p:spPr>
          <p:txBody>
            <a:bodyPr vert="horz" wrap="square" lIns="60960" tIns="30480" rIns="60960" bIns="30480" numCol="1" anchor="t" anchorCtr="0" compatLnSpc="1">
              <a:prstTxWarp prst="textNoShape">
                <a:avLst/>
              </a:prstTxWarp>
            </a:bodyPr>
            <a:lstStyle/>
            <a:p>
              <a:endParaRPr lang="en-US" sz="1667" dirty="0"/>
            </a:p>
          </p:txBody>
        </p:sp>
      </p:grpSp>
      <p:sp>
        <p:nvSpPr>
          <p:cNvPr id="12" name="Slide Number Placeholder 5">
            <a:extLst>
              <a:ext uri="{FF2B5EF4-FFF2-40B4-BE49-F238E27FC236}">
                <a16:creationId xmlns:a16="http://schemas.microsoft.com/office/drawing/2014/main" id="{0FDC4FB4-625B-4D58-924A-685974F0A1A4}"/>
              </a:ext>
            </a:extLst>
          </p:cNvPr>
          <p:cNvSpPr>
            <a:spLocks noGrp="1"/>
          </p:cNvSpPr>
          <p:nvPr>
            <p:ph type="sldNum" sz="quarter" idx="10"/>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dirty="0"/>
          </a:p>
        </p:txBody>
      </p:sp>
    </p:spTree>
    <p:extLst>
      <p:ext uri="{BB962C8B-B14F-4D97-AF65-F5344CB8AC3E}">
        <p14:creationId xmlns:p14="http://schemas.microsoft.com/office/powerpoint/2010/main" val="1492228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534426-4588-40A8-AB16-C2AF7D010CE5}"/>
              </a:ext>
            </a:extLst>
          </p:cNvPr>
          <p:cNvSpPr txBox="1"/>
          <p:nvPr userDrawn="1"/>
        </p:nvSpPr>
        <p:spPr>
          <a:xfrm>
            <a:off x="127218" y="4049187"/>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6" name="Group 5">
            <a:extLst>
              <a:ext uri="{FF2B5EF4-FFF2-40B4-BE49-F238E27FC236}">
                <a16:creationId xmlns:a16="http://schemas.microsoft.com/office/drawing/2014/main" id="{86526D09-8127-4A81-B770-A8FC6245C774}"/>
              </a:ext>
            </a:extLst>
          </p:cNvPr>
          <p:cNvGrpSpPr/>
          <p:nvPr userDrawn="1"/>
        </p:nvGrpSpPr>
        <p:grpSpPr>
          <a:xfrm>
            <a:off x="0" y="5675086"/>
            <a:ext cx="12192000" cy="1182914"/>
            <a:chOff x="0" y="-11827"/>
            <a:chExt cx="9144000" cy="170018"/>
          </a:xfrm>
        </p:grpSpPr>
        <p:sp>
          <p:nvSpPr>
            <p:cNvPr id="7" name="bk object 25">
              <a:extLst>
                <a:ext uri="{FF2B5EF4-FFF2-40B4-BE49-F238E27FC236}">
                  <a16:creationId xmlns:a16="http://schemas.microsoft.com/office/drawing/2014/main" id="{D2B650CA-A85E-4F14-B69A-114F1AC71E52}"/>
                </a:ext>
              </a:extLst>
            </p:cNvPr>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dirty="0"/>
            </a:p>
          </p:txBody>
        </p:sp>
        <p:sp>
          <p:nvSpPr>
            <p:cNvPr id="8" name="bk object 26">
              <a:extLst>
                <a:ext uri="{FF2B5EF4-FFF2-40B4-BE49-F238E27FC236}">
                  <a16:creationId xmlns:a16="http://schemas.microsoft.com/office/drawing/2014/main" id="{C645D4BD-0C9B-4E33-9FAD-69F09CDBABB5}"/>
                </a:ext>
              </a:extLst>
            </p:cNvPr>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dirty="0"/>
            </a:p>
          </p:txBody>
        </p:sp>
        <p:sp>
          <p:nvSpPr>
            <p:cNvPr id="9" name="bk object 27">
              <a:extLst>
                <a:ext uri="{FF2B5EF4-FFF2-40B4-BE49-F238E27FC236}">
                  <a16:creationId xmlns:a16="http://schemas.microsoft.com/office/drawing/2014/main" id="{53F5EAF7-44AE-4DA0-A66F-7457F8E97247}"/>
                </a:ext>
              </a:extLst>
            </p:cNvPr>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dirty="0"/>
            </a:p>
          </p:txBody>
        </p:sp>
        <p:sp>
          <p:nvSpPr>
            <p:cNvPr id="10" name="bk object 28">
              <a:extLst>
                <a:ext uri="{FF2B5EF4-FFF2-40B4-BE49-F238E27FC236}">
                  <a16:creationId xmlns:a16="http://schemas.microsoft.com/office/drawing/2014/main" id="{6E72D0F0-942E-439C-B474-A2ED6D1D1896}"/>
                </a:ext>
              </a:extLst>
            </p:cNvPr>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dirty="0"/>
            </a:p>
          </p:txBody>
        </p:sp>
        <p:sp>
          <p:nvSpPr>
            <p:cNvPr id="11" name="bk object 29">
              <a:extLst>
                <a:ext uri="{FF2B5EF4-FFF2-40B4-BE49-F238E27FC236}">
                  <a16:creationId xmlns:a16="http://schemas.microsoft.com/office/drawing/2014/main" id="{E926208D-BD33-4667-B501-F0C54FE47583}"/>
                </a:ext>
              </a:extLst>
            </p:cNvPr>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dirty="0"/>
            </a:p>
          </p:txBody>
        </p:sp>
        <p:sp>
          <p:nvSpPr>
            <p:cNvPr id="12" name="bk object 30">
              <a:extLst>
                <a:ext uri="{FF2B5EF4-FFF2-40B4-BE49-F238E27FC236}">
                  <a16:creationId xmlns:a16="http://schemas.microsoft.com/office/drawing/2014/main" id="{674CBAFF-F854-4B57-9205-98C19A1D26EC}"/>
                </a:ext>
              </a:extLst>
            </p:cNvPr>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dirty="0"/>
            </a:p>
          </p:txBody>
        </p:sp>
        <p:sp>
          <p:nvSpPr>
            <p:cNvPr id="13" name="bk object 31">
              <a:extLst>
                <a:ext uri="{FF2B5EF4-FFF2-40B4-BE49-F238E27FC236}">
                  <a16:creationId xmlns:a16="http://schemas.microsoft.com/office/drawing/2014/main" id="{E8E051EE-6DB1-421F-A774-48B9DAF2ADFF}"/>
                </a:ext>
              </a:extLst>
            </p:cNvPr>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dirty="0"/>
            </a:p>
          </p:txBody>
        </p:sp>
        <p:sp>
          <p:nvSpPr>
            <p:cNvPr id="14" name="bk object 32">
              <a:extLst>
                <a:ext uri="{FF2B5EF4-FFF2-40B4-BE49-F238E27FC236}">
                  <a16:creationId xmlns:a16="http://schemas.microsoft.com/office/drawing/2014/main" id="{1713FC97-638B-42A2-AAB4-9FBCBB80E5DD}"/>
                </a:ext>
              </a:extLst>
            </p:cNvPr>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dirty="0"/>
            </a:p>
          </p:txBody>
        </p:sp>
      </p:grpSp>
    </p:spTree>
    <p:extLst>
      <p:ext uri="{BB962C8B-B14F-4D97-AF65-F5344CB8AC3E}">
        <p14:creationId xmlns:p14="http://schemas.microsoft.com/office/powerpoint/2010/main" val="2676291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CSELS">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4190"/>
          <a:stretch/>
        </p:blipFill>
        <p:spPr>
          <a:xfrm>
            <a:off x="0" y="-4314"/>
            <a:ext cx="12192000" cy="1223515"/>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005DAB"/>
                </a:solidFill>
                <a:effectLst/>
                <a:latin typeface="Calibri" pitchFamily="34" charset="0"/>
              </a:defRPr>
            </a:lvl1pPr>
          </a:lstStyle>
          <a:p>
            <a:endParaRPr lang="en-US"/>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00213D"/>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00213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609600" y="224573"/>
            <a:ext cx="9204101" cy="461665"/>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Center for Surveillance, Epidemiology, and Laboratory Services</a:t>
            </a:r>
          </a:p>
        </p:txBody>
      </p:sp>
      <p:sp>
        <p:nvSpPr>
          <p:cNvPr id="2" name="Slide Number Placeholder 1"/>
          <p:cNvSpPr>
            <a:spLocks noGrp="1"/>
          </p:cNvSpPr>
          <p:nvPr>
            <p:ph type="sldNum" sz="quarter" idx="11"/>
          </p:nvPr>
        </p:nvSpPr>
        <p:spPr/>
        <p:txBody>
          <a:bodyPr/>
          <a:lstStyle/>
          <a:p>
            <a:fld id="{B1808B90-C856-4DD9-AE7E-B04D6EB9DAE8}" type="slidenum">
              <a:rPr lang="en-US" smtClean="0"/>
              <a:t>‹#›</a:t>
            </a:fld>
            <a:endParaRPr lang="en-US" dirty="0"/>
          </a:p>
        </p:txBody>
      </p:sp>
    </p:spTree>
    <p:extLst>
      <p:ext uri="{BB962C8B-B14F-4D97-AF65-F5344CB8AC3E}">
        <p14:creationId xmlns:p14="http://schemas.microsoft.com/office/powerpoint/2010/main" val="179538165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5DAB"/>
                </a:solidFill>
                <a:effectLst/>
                <a:latin typeface="Calibri" pitchFamily="34" charset="0"/>
              </a:defRPr>
            </a:lvl1pPr>
          </a:lstStyle>
          <a:p>
            <a:r>
              <a:rPr lang="en-US"/>
              <a:t>Bottom band: CSELS</a:t>
            </a:r>
          </a:p>
        </p:txBody>
      </p:sp>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88B7"/>
              </a:buClr>
              <a:buFont typeface="Wingdings" panose="05000000000000000000" pitchFamily="2" charset="2"/>
              <a:buChar char="§"/>
              <a:defRPr sz="2667">
                <a:solidFill>
                  <a:srgbClr val="00213D"/>
                </a:solidFill>
              </a:defRPr>
            </a:lvl1pPr>
            <a:lvl2pPr>
              <a:buClr>
                <a:srgbClr val="3D6C2A"/>
              </a:buClr>
              <a:defRPr sz="2667">
                <a:solidFill>
                  <a:srgbClr val="00213D"/>
                </a:solidFill>
              </a:defRPr>
            </a:lvl2pPr>
            <a:lvl3pPr>
              <a:buClr>
                <a:srgbClr val="7A003C"/>
              </a:buClr>
              <a:defRPr sz="2667">
                <a:solidFill>
                  <a:srgbClr val="00213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829" b="-3988"/>
          <a:stretch/>
        </p:blipFill>
        <p:spPr>
          <a:xfrm>
            <a:off x="0" y="6685201"/>
            <a:ext cx="12192000" cy="230399"/>
          </a:xfrm>
          <a:prstGeom prst="rect">
            <a:avLst/>
          </a:prstGeom>
        </p:spPr>
      </p:pic>
      <p:sp>
        <p:nvSpPr>
          <p:cNvPr id="3" name="Slide Number Placeholder 2"/>
          <p:cNvSpPr>
            <a:spLocks noGrp="1"/>
          </p:cNvSpPr>
          <p:nvPr>
            <p:ph type="sldNum" sz="quarter" idx="11"/>
          </p:nvPr>
        </p:nvSpPr>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a:t>
            </a:fld>
            <a:endParaRPr lang="en-US" dirty="0"/>
          </a:p>
        </p:txBody>
      </p:sp>
    </p:spTree>
    <p:extLst>
      <p:ext uri="{BB962C8B-B14F-4D97-AF65-F5344CB8AC3E}">
        <p14:creationId xmlns:p14="http://schemas.microsoft.com/office/powerpoint/2010/main" val="223861147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5DAB"/>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87829" b="-3988"/>
          <a:stretch/>
        </p:blipFill>
        <p:spPr>
          <a:xfrm>
            <a:off x="0" y="6685201"/>
            <a:ext cx="12192000" cy="230399"/>
          </a:xfrm>
          <a:prstGeom prst="rect">
            <a:avLst/>
          </a:prstGeom>
        </p:spPr>
      </p:pic>
      <p:sp>
        <p:nvSpPr>
          <p:cNvPr id="4" name="Slide Number Placeholder 3"/>
          <p:cNvSpPr>
            <a:spLocks noGrp="1"/>
          </p:cNvSpPr>
          <p:nvPr>
            <p:ph type="sldNum" sz="quarter" idx="11"/>
          </p:nvPr>
        </p:nvSpPr>
        <p:spPr/>
        <p:txBody>
          <a:bodyPr/>
          <a:lstStyle/>
          <a:p>
            <a:fld id="{B1808B90-C856-4DD9-AE7E-B04D6EB9DAE8}" type="slidenum">
              <a:rPr lang="en-US" smtClean="0"/>
              <a:t>‹#›</a:t>
            </a:fld>
            <a:endParaRPr lang="en-US" dirty="0"/>
          </a:p>
        </p:txBody>
      </p:sp>
      <p:sp>
        <p:nvSpPr>
          <p:cNvPr id="7" name="Slide Number Placeholder 2">
            <a:extLst>
              <a:ext uri="{FF2B5EF4-FFF2-40B4-BE49-F238E27FC236}">
                <a16:creationId xmlns:a16="http://schemas.microsoft.com/office/drawing/2014/main" id="{7F6EC189-4A28-ED43-ACB5-9FA24B186BF8}"/>
              </a:ext>
            </a:extLst>
          </p:cNvPr>
          <p:cNvSpPr txBox="1">
            <a:spLocks/>
          </p:cNvSpPr>
          <p:nvPr userDrawn="1"/>
        </p:nvSpPr>
        <p:spPr>
          <a:xfrm>
            <a:off x="8610600" y="63200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E9B5412-23E5-483C-89C1-E047B01A1ED9}"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562289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4C4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3899526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6.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4C07E-5164-4D00-86DD-F73FD4EB4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306DF7-4E36-47C5-869B-B94280266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6764E-2D17-4B26-AF07-457DF8390B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ED3E5A-78AE-4AD9-A398-6C09F13B7FC9}" type="datetime1">
              <a:rPr lang="en-US" smtClean="0"/>
              <a:t>11/17/2021</a:t>
            </a:fld>
            <a:endParaRPr lang="en-US" dirty="0"/>
          </a:p>
        </p:txBody>
      </p:sp>
      <p:sp>
        <p:nvSpPr>
          <p:cNvPr id="5" name="Footer Placeholder 4">
            <a:extLst>
              <a:ext uri="{FF2B5EF4-FFF2-40B4-BE49-F238E27FC236}">
                <a16:creationId xmlns:a16="http://schemas.microsoft.com/office/drawing/2014/main" id="{3B49B2CC-8BA1-4006-B724-FC7BDC858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15576BB-67DE-4593-9C97-FAF1C16F7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dirty="0"/>
          </a:p>
        </p:txBody>
      </p:sp>
    </p:spTree>
    <p:extLst>
      <p:ext uri="{BB962C8B-B14F-4D97-AF65-F5344CB8AC3E}">
        <p14:creationId xmlns:p14="http://schemas.microsoft.com/office/powerpoint/2010/main" val="41523194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Slide Number Placeholder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1">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a:t>
            </a:fld>
            <a:endParaRPr lang="en-US" dirty="0"/>
          </a:p>
        </p:txBody>
      </p:sp>
    </p:spTree>
    <p:extLst>
      <p:ext uri="{BB962C8B-B14F-4D97-AF65-F5344CB8AC3E}">
        <p14:creationId xmlns:p14="http://schemas.microsoft.com/office/powerpoint/2010/main" val="189199932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005DAB"/>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00213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00213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00213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00213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08356966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005DAB"/>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00213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00213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00213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00213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4C07E-5164-4D00-86DD-F73FD4EB4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306DF7-4E36-47C5-869B-B94280266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6764E-2D17-4B26-AF07-457DF8390B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2D435-8EB2-4B14-83D0-85CE5CE5CD37}" type="datetimeFigureOut">
              <a:rPr lang="en-US" smtClean="0"/>
              <a:t>11/17/2021</a:t>
            </a:fld>
            <a:endParaRPr lang="en-US" dirty="0"/>
          </a:p>
        </p:txBody>
      </p:sp>
      <p:sp>
        <p:nvSpPr>
          <p:cNvPr id="5" name="Footer Placeholder 4">
            <a:extLst>
              <a:ext uri="{FF2B5EF4-FFF2-40B4-BE49-F238E27FC236}">
                <a16:creationId xmlns:a16="http://schemas.microsoft.com/office/drawing/2014/main" id="{3B49B2CC-8BA1-4006-B724-FC7BDC858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15576BB-67DE-4593-9C97-FAF1C16F7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dirty="0"/>
          </a:p>
        </p:txBody>
      </p:sp>
    </p:spTree>
    <p:extLst>
      <p:ext uri="{BB962C8B-B14F-4D97-AF65-F5344CB8AC3E}">
        <p14:creationId xmlns:p14="http://schemas.microsoft.com/office/powerpoint/2010/main" val="425103138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4C07E-5164-4D00-86DD-F73FD4EB4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306DF7-4E36-47C5-869B-B94280266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6764E-2D17-4B26-AF07-457DF8390B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2B071-D228-4A0D-A4CC-BF7AE382CAD6}" type="datetime1">
              <a:rPr lang="en-US" smtClean="0"/>
              <a:t>11/17/2021</a:t>
            </a:fld>
            <a:endParaRPr lang="en-US" dirty="0"/>
          </a:p>
        </p:txBody>
      </p:sp>
      <p:sp>
        <p:nvSpPr>
          <p:cNvPr id="5" name="Footer Placeholder 4">
            <a:extLst>
              <a:ext uri="{FF2B5EF4-FFF2-40B4-BE49-F238E27FC236}">
                <a16:creationId xmlns:a16="http://schemas.microsoft.com/office/drawing/2014/main" id="{3B49B2CC-8BA1-4006-B724-FC7BDC858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15576BB-67DE-4593-9C97-FAF1C16F7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dirty="0"/>
          </a:p>
        </p:txBody>
      </p:sp>
    </p:spTree>
    <p:extLst>
      <p:ext uri="{BB962C8B-B14F-4D97-AF65-F5344CB8AC3E}">
        <p14:creationId xmlns:p14="http://schemas.microsoft.com/office/powerpoint/2010/main" val="100357110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4C07E-5164-4D00-86DD-F73FD4EB4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306DF7-4E36-47C5-869B-B94280266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6764E-2D17-4B26-AF07-457DF8390B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2D435-8EB2-4B14-83D0-85CE5CE5CD37}" type="datetimeFigureOut">
              <a:rPr lang="en-US" smtClean="0"/>
              <a:t>11/17/2021</a:t>
            </a:fld>
            <a:endParaRPr lang="en-US" dirty="0"/>
          </a:p>
        </p:txBody>
      </p:sp>
      <p:sp>
        <p:nvSpPr>
          <p:cNvPr id="5" name="Footer Placeholder 4">
            <a:extLst>
              <a:ext uri="{FF2B5EF4-FFF2-40B4-BE49-F238E27FC236}">
                <a16:creationId xmlns:a16="http://schemas.microsoft.com/office/drawing/2014/main" id="{3B49B2CC-8BA1-4006-B724-FC7BDC858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15576BB-67DE-4593-9C97-FAF1C16F7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dirty="0"/>
          </a:p>
        </p:txBody>
      </p:sp>
    </p:spTree>
    <p:extLst>
      <p:ext uri="{BB962C8B-B14F-4D97-AF65-F5344CB8AC3E}">
        <p14:creationId xmlns:p14="http://schemas.microsoft.com/office/powerpoint/2010/main" val="55808830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omatosphere.net/forumpost/visual-journey-epidemic-covid-1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mailto:vbdelc@cdc.gov" TargetMode="External"/><Relationship Id="rId4" Type="http://schemas.openxmlformats.org/officeDocument/2006/relationships/hyperlink" Target="http://pngimg.com/download/1817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mailto:vbdelc@cdc.go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mailto:edx@cdc.gov"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hyperlink" Target="mailto:edx@cdc.gov" TargetMode="External"/><Relationship Id="rId4" Type="http://schemas.openxmlformats.org/officeDocument/2006/relationships/hyperlink" Target="http://revistas.urp.edu.pe/index.php/RFMH/article/view/2253"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hyperlink" Target="https://www.pngall.com/meeting-png/download/24519"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cdc.gov/ncezid/dpei/pdf/guidance-strengthening-haiar-program-capicity-508.pdf"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adefenza.blogspot.com/2017/12/scienziati-dimostrano-che-le-persone.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edx@cdc.gov"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hyperlink" Target="mailto:edx@cdc.gov"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hyperlink" Target="mailto:edx@cdc.gov" TargetMode="External"/><Relationship Id="rId4" Type="http://schemas.openxmlformats.org/officeDocument/2006/relationships/hyperlink" Target="https://ndc.services.cdc.gov/message-mapping-guide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hyperlink" Target="http://www.pngall.com/thank-you-p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hyperlink" Target="mailto:edx@cdc.gov" TargetMode="External"/><Relationship Id="rId5" Type="http://schemas.openxmlformats.org/officeDocument/2006/relationships/hyperlink" Target="https://www.cdc.gov/nndss/trc/index.html" TargetMode="External"/><Relationship Id="rId4" Type="http://schemas.openxmlformats.org/officeDocument/2006/relationships/hyperlink" Target="https://www.cdc.gov/nndss/trc/onboarding/eshare.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hyperlink" Target="https://www.openwiselearning.org/what-we-do/why-we-do-it/network-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pixabay.com/en/money-dollar-us-dollar-usa-funds-107826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pngall.com/meeting-png"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0AA8DFBB-47A0-6246-9688-278FA9510507}"/>
              </a:ext>
            </a:extLst>
          </p:cNvPr>
          <p:cNvSpPr>
            <a:spLocks noGrp="1"/>
          </p:cNvSpPr>
          <p:nvPr>
            <p:ph type="title"/>
          </p:nvPr>
        </p:nvSpPr>
        <p:spPr>
          <a:xfrm>
            <a:off x="482598" y="1777473"/>
            <a:ext cx="10590801" cy="2550907"/>
          </a:xfrm>
        </p:spPr>
        <p:txBody>
          <a:bodyPr>
            <a:normAutofit fontScale="90000"/>
          </a:bodyPr>
          <a:lstStyle/>
          <a:p>
            <a:pPr>
              <a:lnSpc>
                <a:spcPct val="100000"/>
              </a:lnSpc>
            </a:pPr>
            <a:r>
              <a:rPr lang="en-US" sz="3500" dirty="0">
                <a:solidFill>
                  <a:srgbClr val="00606B"/>
                </a:solidFill>
                <a:latin typeface="Calibri"/>
                <a:cs typeface="Calibri"/>
              </a:rPr>
              <a:t>National Notifiable Diseases Surveillance System (NNDSS) </a:t>
            </a:r>
            <a:br>
              <a:rPr lang="en-US" sz="3500" dirty="0">
                <a:solidFill>
                  <a:srgbClr val="00606B"/>
                </a:solidFill>
                <a:latin typeface="Calibri"/>
                <a:cs typeface="Calibri"/>
              </a:rPr>
            </a:br>
            <a:r>
              <a:rPr lang="en-US" sz="3500" dirty="0">
                <a:solidFill>
                  <a:srgbClr val="00606B"/>
                </a:solidFill>
                <a:latin typeface="Calibri"/>
                <a:cs typeface="Calibri"/>
              </a:rPr>
              <a:t>eSHARE November Webinar</a:t>
            </a:r>
            <a:br>
              <a:rPr lang="en-US" sz="3600" dirty="0">
                <a:cs typeface="Calibri"/>
              </a:rPr>
            </a:br>
            <a:br>
              <a:rPr lang="en-US" sz="3200" dirty="0"/>
            </a:br>
            <a:endParaRPr lang="en-US" altLang="en-US" sz="3200" dirty="0">
              <a:solidFill>
                <a:srgbClr val="FF0000"/>
              </a:solidFill>
            </a:endParaRPr>
          </a:p>
        </p:txBody>
      </p:sp>
      <p:sp>
        <p:nvSpPr>
          <p:cNvPr id="12" name="Text Placeholder 5">
            <a:extLst>
              <a:ext uri="{FF2B5EF4-FFF2-40B4-BE49-F238E27FC236}">
                <a16:creationId xmlns:a16="http://schemas.microsoft.com/office/drawing/2014/main" id="{674103C2-9213-854D-80D2-3EE908ADD8A8}"/>
              </a:ext>
            </a:extLst>
          </p:cNvPr>
          <p:cNvSpPr>
            <a:spLocks noGrp="1"/>
          </p:cNvSpPr>
          <p:nvPr>
            <p:ph type="body" sz="quarter" idx="10"/>
          </p:nvPr>
        </p:nvSpPr>
        <p:spPr>
          <a:xfrm>
            <a:off x="457198" y="6077224"/>
            <a:ext cx="6128797" cy="437877"/>
          </a:xfrm>
        </p:spPr>
        <p:txBody>
          <a:bodyPr/>
          <a:lstStyle/>
          <a:p>
            <a:r>
              <a:rPr lang="en-US" b="1" dirty="0">
                <a:solidFill>
                  <a:srgbClr val="005DAB"/>
                </a:solidFill>
                <a:ea typeface="+mj-ea"/>
                <a:cs typeface="+mj-cs"/>
              </a:rPr>
              <a:t>Division of Health Informatics and Surveillance</a:t>
            </a:r>
          </a:p>
          <a:p>
            <a:endParaRPr lang="en-US" b="1" dirty="0"/>
          </a:p>
        </p:txBody>
      </p:sp>
      <p:pic>
        <p:nvPicPr>
          <p:cNvPr id="13" name="Picture 12" descr="NNDSS branding element" title="NNDSS branding element">
            <a:extLst>
              <a:ext uri="{FF2B5EF4-FFF2-40B4-BE49-F238E27FC236}">
                <a16:creationId xmlns:a16="http://schemas.microsoft.com/office/drawing/2014/main" id="{3C1BDF2C-5433-FB4E-A146-CC697007D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79" y="4227645"/>
            <a:ext cx="3981359" cy="1563829"/>
          </a:xfrm>
          <a:prstGeom prst="rect">
            <a:avLst/>
          </a:prstGeom>
        </p:spPr>
      </p:pic>
      <p:sp>
        <p:nvSpPr>
          <p:cNvPr id="14" name="Rectangle 13">
            <a:extLst>
              <a:ext uri="{FF2B5EF4-FFF2-40B4-BE49-F238E27FC236}">
                <a16:creationId xmlns:a16="http://schemas.microsoft.com/office/drawing/2014/main" id="{851B9677-9DAE-9344-86B4-5F7C57B57654}"/>
              </a:ext>
            </a:extLst>
          </p:cNvPr>
          <p:cNvSpPr/>
          <p:nvPr/>
        </p:nvSpPr>
        <p:spPr>
          <a:xfrm>
            <a:off x="8398565" y="6053436"/>
            <a:ext cx="27916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5DAB"/>
                </a:solidFill>
                <a:latin typeface="Calibri" pitchFamily="34" charset="0"/>
                <a:ea typeface="+mn-ea"/>
              </a:rPr>
              <a:t>November</a:t>
            </a:r>
            <a:r>
              <a:rPr kumimoji="0" lang="en-US" sz="2400" b="1" i="0" u="none" strike="noStrike" kern="1200" cap="none" spc="0" normalizeH="0" baseline="0" noProof="0" dirty="0">
                <a:ln>
                  <a:noFill/>
                </a:ln>
                <a:solidFill>
                  <a:srgbClr val="005DAB"/>
                </a:solidFill>
                <a:effectLst/>
                <a:uLnTx/>
                <a:uFillTx/>
                <a:latin typeface="Calibri" pitchFamily="34" charset="0"/>
                <a:ea typeface="+mn-ea"/>
                <a:cs typeface="Arial"/>
                <a:sym typeface="Arial"/>
              </a:rPr>
              <a:t> 16, 2021</a:t>
            </a:r>
            <a:endParaRPr kumimoji="0" lang="en-US" sz="1800" b="0" i="0" u="none" strike="noStrike" kern="1200" cap="none" spc="0" normalizeH="0" baseline="0" noProof="0" dirty="0">
              <a:ln>
                <a:noFill/>
              </a:ln>
              <a:solidFill>
                <a:srgbClr val="0F56DC"/>
              </a:solidFill>
              <a:effectLst/>
              <a:uLnTx/>
              <a:uFillTx/>
              <a:latin typeface="Myriad Web Pro"/>
              <a:ea typeface="+mn-ea"/>
              <a:cs typeface="Arial"/>
              <a:sym typeface="Arial"/>
            </a:endParaRPr>
          </a:p>
        </p:txBody>
      </p:sp>
      <p:sp>
        <p:nvSpPr>
          <p:cNvPr id="15" name="TextBox 14">
            <a:extLst>
              <a:ext uri="{FF2B5EF4-FFF2-40B4-BE49-F238E27FC236}">
                <a16:creationId xmlns:a16="http://schemas.microsoft.com/office/drawing/2014/main" id="{FE717234-D8B6-AF4A-A599-709EC53D8C46}"/>
              </a:ext>
            </a:extLst>
          </p:cNvPr>
          <p:cNvSpPr txBox="1"/>
          <p:nvPr/>
        </p:nvSpPr>
        <p:spPr>
          <a:xfrm>
            <a:off x="457198" y="596110"/>
            <a:ext cx="80202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a:sym typeface="Arial"/>
              </a:rPr>
              <a:t>Center for Surveillance, Epidemiology, and Laboratory Services</a:t>
            </a:r>
          </a:p>
        </p:txBody>
      </p:sp>
      <p:pic>
        <p:nvPicPr>
          <p:cNvPr id="4" name="Picture 3" descr="Happy Thanksgiving Image">
            <a:extLst>
              <a:ext uri="{FF2B5EF4-FFF2-40B4-BE49-F238E27FC236}">
                <a16:creationId xmlns:a16="http://schemas.microsoft.com/office/drawing/2014/main" id="{789A6EC3-828D-434C-A854-4FB6CB6F93DA}"/>
              </a:ext>
            </a:extLst>
          </p:cNvPr>
          <p:cNvPicPr>
            <a:picLocks noChangeAspect="1"/>
          </p:cNvPicPr>
          <p:nvPr/>
        </p:nvPicPr>
        <p:blipFill>
          <a:blip r:embed="rId4"/>
          <a:stretch>
            <a:fillRect/>
          </a:stretch>
        </p:blipFill>
        <p:spPr>
          <a:xfrm>
            <a:off x="8292029" y="3042158"/>
            <a:ext cx="3011277" cy="3011277"/>
          </a:xfrm>
          <a:prstGeom prst="rect">
            <a:avLst/>
          </a:prstGeom>
        </p:spPr>
      </p:pic>
    </p:spTree>
    <p:extLst>
      <p:ext uri="{BB962C8B-B14F-4D97-AF65-F5344CB8AC3E}">
        <p14:creationId xmlns:p14="http://schemas.microsoft.com/office/powerpoint/2010/main" val="2282469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unch of red flowers&#10;&#10;Description automatically generated with medium confidence">
            <a:extLst>
              <a:ext uri="{FF2B5EF4-FFF2-40B4-BE49-F238E27FC236}">
                <a16:creationId xmlns:a16="http://schemas.microsoft.com/office/drawing/2014/main" id="{482A8289-569E-4E3F-B610-63A3D89CF7D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519487" y="475287"/>
            <a:ext cx="4538949" cy="2553159"/>
          </a:xfrm>
          <a:prstGeom prst="rect">
            <a:avLst/>
          </a:prstGeom>
        </p:spPr>
      </p:pic>
      <p:sp>
        <p:nvSpPr>
          <p:cNvPr id="7" name="Slide Number Placeholder 2">
            <a:extLst>
              <a:ext uri="{FF2B5EF4-FFF2-40B4-BE49-F238E27FC236}">
                <a16:creationId xmlns:a16="http://schemas.microsoft.com/office/drawing/2014/main" id="{9144ADAD-5CE1-4189-A417-B5109542BD80}"/>
              </a:ext>
            </a:extLst>
          </p:cNvPr>
          <p:cNvSpPr txBox="1">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5" name="Content Placeholder 4">
            <a:extLst>
              <a:ext uri="{FF2B5EF4-FFF2-40B4-BE49-F238E27FC236}">
                <a16:creationId xmlns:a16="http://schemas.microsoft.com/office/drawing/2014/main" id="{016248AB-92C4-421F-8747-17C94E0A4F92}"/>
              </a:ext>
            </a:extLst>
          </p:cNvPr>
          <p:cNvSpPr>
            <a:spLocks noGrp="1"/>
          </p:cNvSpPr>
          <p:nvPr>
            <p:ph type="title" idx="4294967295"/>
          </p:nvPr>
        </p:nvSpPr>
        <p:spPr>
          <a:xfrm>
            <a:off x="576263" y="787400"/>
            <a:ext cx="10671175" cy="5765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3300" b="1" i="0" u="none" strike="noStrike" kern="1200" cap="none" spc="0" normalizeH="0" baseline="0" noProof="0" dirty="0">
                <a:ln>
                  <a:noFill/>
                </a:ln>
                <a:solidFill>
                  <a:srgbClr val="3F395F"/>
                </a:solidFill>
                <a:effectLst/>
                <a:uLnTx/>
                <a:uFillTx/>
                <a:latin typeface="+mn-lt"/>
                <a:ea typeface="+mn-ea"/>
                <a:cs typeface="+mn-cs"/>
              </a:rPr>
              <a:t>COVID-19 MMG</a:t>
            </a:r>
          </a:p>
          <a:p>
            <a:pPr marL="290195" marR="0" lvl="1" indent="-290195"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MMG status  </a:t>
            </a:r>
            <a:endParaRPr kumimoji="0" lang="en-US" sz="2800" b="0" i="0" u="none" strike="noStrike" kern="1200" cap="none" spc="0" normalizeH="0" baseline="0" noProof="0" dirty="0">
              <a:ln>
                <a:noFill/>
              </a:ln>
              <a:solidFill>
                <a:schemeClr val="tx1"/>
              </a:solidFill>
              <a:effectLst/>
              <a:uLnTx/>
              <a:uFillTx/>
              <a:latin typeface="+mn-lt"/>
              <a:ea typeface="+mn-ea"/>
              <a:cs typeface="Calibri"/>
            </a:endParaRPr>
          </a:p>
          <a:p>
            <a:pPr marL="623570" marR="0" lvl="2" indent="-29019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Calibri"/>
              </a:rPr>
              <a:t>COVID-19 v1.1 is </a:t>
            </a:r>
            <a:r>
              <a:rPr kumimoji="0" lang="en-US" sz="2600" b="1" i="0" u="none" strike="noStrike" kern="1200" cap="none" spc="0" normalizeH="0" baseline="0" noProof="0" dirty="0">
                <a:ln>
                  <a:noFill/>
                </a:ln>
                <a:solidFill>
                  <a:srgbClr val="00B050"/>
                </a:solidFill>
                <a:effectLst/>
                <a:uLnTx/>
                <a:uFillTx/>
                <a:latin typeface="+mn-lt"/>
                <a:ea typeface="+mn-ea"/>
                <a:cs typeface="Calibri"/>
              </a:rPr>
              <a:t>open for general onboarding</a:t>
            </a:r>
          </a:p>
          <a:p>
            <a:pPr marL="290195" marR="0" lvl="1" indent="-290195"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Calibri"/>
              </a:rPr>
              <a:t>Onboarding capacity</a:t>
            </a:r>
          </a:p>
          <a:p>
            <a:pPr marL="623570" marR="0" lvl="2" indent="-33337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Calibri"/>
              </a:rPr>
              <a:t>Currently supporting onboarding and pre-onboarding for 20 jurisdictions</a:t>
            </a:r>
          </a:p>
          <a:p>
            <a:pPr marL="290195" marR="0" lvl="1" indent="-290513"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Benefits of sending data through the MMG</a:t>
            </a:r>
            <a:endParaRPr kumimoji="0" lang="en-US" sz="2800" b="0" i="0" u="none" strike="noStrike" kern="1200" cap="none" spc="0" normalizeH="0" baseline="0" noProof="0" dirty="0">
              <a:ln>
                <a:noFill/>
              </a:ln>
              <a:solidFill>
                <a:schemeClr val="tx1"/>
              </a:solidFill>
              <a:effectLst/>
              <a:uLnTx/>
              <a:uFillTx/>
              <a:latin typeface="+mn-lt"/>
              <a:ea typeface="+mn-ea"/>
              <a:cs typeface="Calibri"/>
            </a:endParaRPr>
          </a:p>
          <a:p>
            <a:pPr marL="623253" marR="0" lvl="2" indent="-33337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Turn off data extracts and uploads </a:t>
            </a:r>
          </a:p>
          <a:p>
            <a:pPr marL="913765" marR="0" lvl="3" indent="-231775"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CSV DCIPHER uploads</a:t>
            </a:r>
          </a:p>
          <a:p>
            <a:pPr marL="913765" marR="0" lvl="3" indent="-231775"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Vaccine breakthrough data entry and uploads to REDCap</a:t>
            </a:r>
          </a:p>
          <a:p>
            <a:pPr marL="623253" marR="0" lvl="2" indent="-33337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mn-lt"/>
                <a:ea typeface="+mn-lt"/>
                <a:cs typeface="+mn-lt"/>
              </a:rPr>
              <a:t>Used in major reports and publications</a:t>
            </a:r>
            <a:endParaRPr kumimoji="0" lang="en-US" sz="2600" b="0" i="0" u="none" strike="noStrike" kern="1200" cap="none" spc="0" normalizeH="0" baseline="0" noProof="0" dirty="0">
              <a:ln>
                <a:noFill/>
              </a:ln>
              <a:solidFill>
                <a:schemeClr val="tx1"/>
              </a:solidFill>
              <a:effectLst/>
              <a:uLnTx/>
              <a:uFillTx/>
              <a:latin typeface="+mn-lt"/>
              <a:ea typeface="+mn-ea"/>
              <a:cs typeface="Calibri"/>
            </a:endParaRPr>
          </a:p>
        </p:txBody>
      </p:sp>
    </p:spTree>
    <p:extLst>
      <p:ext uri="{BB962C8B-B14F-4D97-AF65-F5344CB8AC3E}">
        <p14:creationId xmlns:p14="http://schemas.microsoft.com/office/powerpoint/2010/main" val="3603751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up of a spider&#10;&#10;Description automatically generated with medium confidence">
            <a:extLst>
              <a:ext uri="{FF2B5EF4-FFF2-40B4-BE49-F238E27FC236}">
                <a16:creationId xmlns:a16="http://schemas.microsoft.com/office/drawing/2014/main" id="{E78D8BB5-DEA8-4713-B170-4637227B69B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076395" y="0"/>
            <a:ext cx="3236627" cy="2842352"/>
          </a:xfrm>
          <a:prstGeom prst="rect">
            <a:avLst/>
          </a:prstGeom>
        </p:spPr>
      </p:pic>
      <p:sp>
        <p:nvSpPr>
          <p:cNvPr id="7" name="Slide Number Placeholder 2">
            <a:extLst>
              <a:ext uri="{FF2B5EF4-FFF2-40B4-BE49-F238E27FC236}">
                <a16:creationId xmlns:a16="http://schemas.microsoft.com/office/drawing/2014/main" id="{9144ADAD-5CE1-4189-A417-B5109542BD80}"/>
              </a:ext>
            </a:extLst>
          </p:cNvPr>
          <p:cNvSpPr txBox="1">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576264" y="787399"/>
            <a:ext cx="11206764" cy="6201230"/>
          </a:xfrm>
        </p:spPr>
        <p:txBody>
          <a:bodyPr vert="horz" lIns="91440" tIns="45720" rIns="91440" bIns="45720" rtlCol="0" anchor="t">
            <a:normAutofit fontScale="32500" lnSpcReduction="20000"/>
          </a:bodyPr>
          <a:lstStyle/>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10200" b="1" i="0" u="none" strike="noStrike" kern="1200" cap="none" spc="0" normalizeH="0" baseline="0" noProof="0" dirty="0">
                <a:ln>
                  <a:noFill/>
                </a:ln>
                <a:solidFill>
                  <a:srgbClr val="3F395F"/>
                </a:solidFill>
                <a:effectLst/>
                <a:uLnTx/>
                <a:uFillTx/>
                <a:latin typeface="+mn-lt"/>
                <a:ea typeface="+mn-ea"/>
                <a:cs typeface="+mn-cs"/>
              </a:rPr>
              <a:t>Arboviral MMG</a:t>
            </a:r>
          </a:p>
          <a:p>
            <a:pPr marL="290195" marR="0" lvl="1" indent="-290195"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sz="8000" b="0" i="0" u="none" strike="noStrike" kern="1200" cap="none" spc="0" normalizeH="0" baseline="0" noProof="0" dirty="0">
                <a:ln>
                  <a:noFill/>
                </a:ln>
                <a:solidFill>
                  <a:schemeClr val="tx1"/>
                </a:solidFill>
                <a:effectLst/>
                <a:uLnTx/>
                <a:uFillTx/>
                <a:latin typeface="+mn-lt"/>
                <a:ea typeface="+mn-ea"/>
                <a:cs typeface="+mn-cs"/>
              </a:rPr>
              <a:t>MMG status  </a:t>
            </a:r>
            <a:endParaRPr kumimoji="0" lang="en-US" sz="8000" b="0" i="0" u="none" strike="noStrike" kern="1200" cap="none" spc="0" normalizeH="0" baseline="0" noProof="0" dirty="0">
              <a:ln>
                <a:noFill/>
              </a:ln>
              <a:solidFill>
                <a:schemeClr val="tx1"/>
              </a:solidFill>
              <a:effectLst/>
              <a:uLnTx/>
              <a:uFillTx/>
              <a:latin typeface="+mn-lt"/>
              <a:ea typeface="+mn-ea"/>
              <a:cs typeface="Calibri"/>
            </a:endParaRPr>
          </a:p>
          <a:p>
            <a:pPr marL="623570" marR="0" lvl="2" indent="-29019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7400" b="0" i="0" u="none" strike="noStrike" kern="1200" cap="none" spc="0" normalizeH="0" baseline="0" noProof="0" dirty="0">
                <a:ln>
                  <a:noFill/>
                </a:ln>
                <a:solidFill>
                  <a:schemeClr val="tx1"/>
                </a:solidFill>
                <a:effectLst/>
                <a:uLnTx/>
                <a:uFillTx/>
                <a:latin typeface="+mn-lt"/>
                <a:ea typeface="+mn-ea"/>
                <a:cs typeface="Calibri"/>
              </a:rPr>
              <a:t>Arboviral v1.3.2 is </a:t>
            </a:r>
            <a:r>
              <a:rPr kumimoji="0" lang="en-US" sz="7400" b="1" i="0" u="none" strike="noStrike" kern="1200" cap="none" spc="0" normalizeH="0" baseline="0" noProof="0" dirty="0">
                <a:ln>
                  <a:noFill/>
                </a:ln>
                <a:solidFill>
                  <a:srgbClr val="00B050"/>
                </a:solidFill>
                <a:effectLst/>
                <a:uLnTx/>
                <a:uFillTx/>
                <a:latin typeface="+mn-lt"/>
                <a:ea typeface="+mn-ea"/>
                <a:cs typeface="Calibri"/>
              </a:rPr>
              <a:t>open for general onboarding</a:t>
            </a:r>
          </a:p>
          <a:p>
            <a:pPr marL="623570" marR="0" lvl="2" indent="-29019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7400" b="0" i="0" u="none" strike="noStrike" kern="1200" cap="none" spc="0" normalizeH="0" baseline="0" noProof="0" dirty="0">
                <a:ln>
                  <a:noFill/>
                </a:ln>
                <a:solidFill>
                  <a:schemeClr val="tx1"/>
                </a:solidFill>
                <a:effectLst/>
                <a:uLnTx/>
                <a:uFillTx/>
                <a:latin typeface="+mn-lt"/>
                <a:ea typeface="+mn-ea"/>
                <a:cs typeface="+mn-cs"/>
              </a:rPr>
              <a:t>Considering an update to the guide in 2023 to at least incorporate </a:t>
            </a:r>
            <a:br>
              <a:rPr kumimoji="0" lang="en-US" sz="7400" b="0" i="0" u="none" strike="noStrike" kern="1200" cap="none" spc="0" normalizeH="0" baseline="0" noProof="0" dirty="0">
                <a:ln>
                  <a:noFill/>
                </a:ln>
                <a:solidFill>
                  <a:schemeClr val="tx1"/>
                </a:solidFill>
                <a:effectLst/>
                <a:uLnTx/>
                <a:uFillTx/>
                <a:latin typeface="+mn-lt"/>
                <a:ea typeface="+mn-ea"/>
                <a:cs typeface="+mn-cs"/>
              </a:rPr>
            </a:br>
            <a:r>
              <a:rPr kumimoji="0" lang="en-US" sz="7400" b="0" i="0" u="none" strike="noStrike" kern="1200" cap="none" spc="0" normalizeH="0" baseline="0" noProof="0" dirty="0">
                <a:ln>
                  <a:noFill/>
                </a:ln>
                <a:solidFill>
                  <a:schemeClr val="tx1"/>
                </a:solidFill>
                <a:effectLst/>
                <a:uLnTx/>
                <a:uFillTx/>
                <a:latin typeface="+mn-lt"/>
                <a:ea typeface="+mn-ea"/>
                <a:cs typeface="+mn-cs"/>
              </a:rPr>
              <a:t>vaccine data for dengue</a:t>
            </a:r>
            <a:endParaRPr kumimoji="0" lang="en-US" sz="7400" b="0" i="0" u="none" strike="noStrike" kern="1200" cap="none" spc="0" normalizeH="0" baseline="0" noProof="0" dirty="0">
              <a:ln>
                <a:noFill/>
              </a:ln>
              <a:solidFill>
                <a:schemeClr val="tx1"/>
              </a:solidFill>
              <a:effectLst/>
              <a:uLnTx/>
              <a:uFillTx/>
              <a:latin typeface="+mn-lt"/>
              <a:ea typeface="+mn-ea"/>
              <a:cs typeface="Calibri"/>
            </a:endParaRPr>
          </a:p>
          <a:p>
            <a:pPr marL="290195" marR="0" lvl="1" indent="-290195"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sz="8000" b="0" i="0" u="none" strike="noStrike" kern="1200" cap="none" spc="0" normalizeH="0" baseline="0" noProof="0" dirty="0">
                <a:ln>
                  <a:noFill/>
                </a:ln>
                <a:solidFill>
                  <a:schemeClr val="tx1"/>
                </a:solidFill>
                <a:effectLst/>
                <a:uLnTx/>
                <a:uFillTx/>
                <a:latin typeface="+mn-lt"/>
                <a:ea typeface="+mn-ea"/>
                <a:cs typeface="Calibri"/>
              </a:rPr>
              <a:t>Onboarding capacity</a:t>
            </a:r>
          </a:p>
          <a:p>
            <a:pPr marL="623570" marR="0" lvl="2" indent="-33337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7400" b="0" i="0" u="none" strike="noStrike" kern="1200" cap="none" spc="0" normalizeH="0" baseline="0" noProof="0" dirty="0">
                <a:ln>
                  <a:noFill/>
                </a:ln>
                <a:solidFill>
                  <a:schemeClr val="tx1"/>
                </a:solidFill>
                <a:effectLst/>
                <a:uLnTx/>
                <a:uFillTx/>
                <a:latin typeface="+mn-lt"/>
                <a:ea typeface="+mn-ea"/>
                <a:cs typeface="Calibri"/>
              </a:rPr>
              <a:t>5–7 jurisdictions may onboard at once</a:t>
            </a:r>
            <a:endParaRPr kumimoji="0" lang="en-US" sz="7400" b="0" i="0" u="none" strike="noStrike" kern="1200" cap="none" spc="0" normalizeH="0" baseline="0" noProof="0" dirty="0">
              <a:ln>
                <a:noFill/>
              </a:ln>
              <a:solidFill>
                <a:srgbClr val="FF0000"/>
              </a:solidFill>
              <a:effectLst/>
              <a:uLnTx/>
              <a:uFillTx/>
              <a:latin typeface="+mn-lt"/>
              <a:ea typeface="+mn-ea"/>
              <a:cs typeface="Calibri"/>
            </a:endParaRPr>
          </a:p>
          <a:p>
            <a:pPr marL="290195" marR="0" lvl="1" indent="-290195"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sz="8000" b="0" i="0" u="none" strike="noStrike" kern="1200" cap="none" spc="0" normalizeH="0" baseline="0" noProof="0" dirty="0">
                <a:ln>
                  <a:noFill/>
                </a:ln>
                <a:solidFill>
                  <a:schemeClr val="tx1"/>
                </a:solidFill>
                <a:effectLst/>
                <a:uLnTx/>
                <a:uFillTx/>
                <a:latin typeface="+mn-lt"/>
                <a:ea typeface="+mn-ea"/>
                <a:cs typeface="+mn-cs"/>
              </a:rPr>
              <a:t>Benefits of sending data through the MMG</a:t>
            </a:r>
          </a:p>
          <a:p>
            <a:pPr marL="623570" marR="0" lvl="2" indent="-33337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7200" b="0" i="0" u="none" strike="noStrike" kern="1200" cap="none" spc="0" normalizeH="0" baseline="0" noProof="0" dirty="0">
                <a:ln>
                  <a:noFill/>
                </a:ln>
                <a:solidFill>
                  <a:schemeClr val="tx1"/>
                </a:solidFill>
                <a:effectLst/>
                <a:uLnTx/>
                <a:uFillTx/>
                <a:latin typeface="+mn-lt"/>
                <a:ea typeface="Times New Roman" panose="02020603050405020304" pitchFamily="18" charset="0"/>
                <a:cs typeface="Calibri"/>
              </a:rPr>
              <a:t>Stop data entry into ArboNET and other formats</a:t>
            </a:r>
          </a:p>
          <a:p>
            <a:pPr marL="842645" marR="0" lvl="2" indent="-228600" algn="l" defTabSz="914400" rtl="0" eaLnBrk="1" fontAlgn="ctr" latinLnBrk="0" hangingPunct="1">
              <a:lnSpc>
                <a:spcPct val="107000"/>
              </a:lnSpc>
              <a:spcBef>
                <a:spcPts val="0"/>
              </a:spcBef>
              <a:spcAft>
                <a:spcPts val="0"/>
              </a:spcAft>
              <a:buClr>
                <a:srgbClr val="692145"/>
              </a:buClr>
              <a:buSzPts val="1000"/>
              <a:buFont typeface="Symbol" panose="05050102010706020507" pitchFamily="18" charset="2"/>
              <a:buChar char=""/>
              <a:tabLst>
                <a:tab pos="1371600" algn="l"/>
              </a:tabLst>
              <a:defRPr/>
            </a:pPr>
            <a:r>
              <a:rPr kumimoji="0" lang="en-US" sz="6800" b="0" i="0" u="none" strike="noStrike" kern="1200" cap="none" spc="0" normalizeH="0" baseline="0" noProof="0" dirty="0">
                <a:ln>
                  <a:noFill/>
                </a:ln>
                <a:solidFill>
                  <a:schemeClr val="tx1"/>
                </a:solidFill>
                <a:effectLst/>
                <a:uLnTx/>
                <a:uFillTx/>
                <a:latin typeface="+mn-lt"/>
                <a:ea typeface="Times New Roman" panose="02020603050405020304" pitchFamily="18" charset="0"/>
                <a:cs typeface="Calibri"/>
              </a:rPr>
              <a:t>Streamlines reporting by sending data integrated into surveillance systems</a:t>
            </a:r>
          </a:p>
          <a:p>
            <a:pPr marL="842645" marR="0" lvl="2" indent="-228600" algn="l" defTabSz="914400" rtl="0" eaLnBrk="1" fontAlgn="ctr" latinLnBrk="0" hangingPunct="1">
              <a:lnSpc>
                <a:spcPct val="107000"/>
              </a:lnSpc>
              <a:spcBef>
                <a:spcPts val="0"/>
              </a:spcBef>
              <a:spcAft>
                <a:spcPts val="0"/>
              </a:spcAft>
              <a:buClr>
                <a:srgbClr val="692145"/>
              </a:buClr>
              <a:buSzPts val="1000"/>
              <a:buFont typeface="Symbol" panose="05050102010706020507" pitchFamily="18" charset="2"/>
              <a:buChar char=""/>
              <a:tabLst>
                <a:tab pos="1371600" algn="l"/>
              </a:tabLst>
              <a:defRPr/>
            </a:pPr>
            <a:r>
              <a:rPr kumimoji="0" lang="en-US" sz="6800" b="0" i="0" u="none" strike="noStrike" kern="1200" cap="none" spc="0" normalizeH="0" baseline="0" noProof="0" dirty="0">
                <a:ln>
                  <a:noFill/>
                </a:ln>
                <a:solidFill>
                  <a:schemeClr val="tx1"/>
                </a:solidFill>
                <a:effectLst/>
                <a:uLnTx/>
                <a:uFillTx/>
                <a:latin typeface="+mn-lt"/>
                <a:ea typeface="Times New Roman" panose="02020603050405020304" pitchFamily="18" charset="0"/>
                <a:cs typeface="Calibri"/>
              </a:rPr>
              <a:t>Eliminates the need to export data from other systems </a:t>
            </a:r>
          </a:p>
          <a:p>
            <a:pPr marL="623570" marR="0" lvl="2" indent="-33337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8000" b="0" i="0" u="none" strike="noStrike" kern="1200" cap="none" spc="0" normalizeH="0" baseline="0" noProof="0" dirty="0">
                <a:ln>
                  <a:noFill/>
                </a:ln>
                <a:solidFill>
                  <a:schemeClr val="tx1"/>
                </a:solidFill>
                <a:effectLst/>
                <a:uLnTx/>
                <a:uFillTx/>
                <a:latin typeface="+mn-lt"/>
                <a:ea typeface="Times New Roman" panose="02020603050405020304" pitchFamily="18" charset="0"/>
                <a:cs typeface="Calibri"/>
              </a:rPr>
              <a:t>39 conditions for </a:t>
            </a:r>
            <a:r>
              <a:rPr kumimoji="0" lang="en-US" sz="8000" b="0" i="0" u="sng" strike="noStrike" kern="1200" cap="none" spc="0" normalizeH="0" baseline="0" noProof="0" dirty="0">
                <a:ln>
                  <a:noFill/>
                </a:ln>
                <a:solidFill>
                  <a:schemeClr val="tx1"/>
                </a:solidFill>
                <a:effectLst/>
                <a:uLnTx/>
                <a:uFillTx/>
                <a:latin typeface="+mn-lt"/>
                <a:ea typeface="Times New Roman" panose="02020603050405020304" pitchFamily="18" charset="0"/>
                <a:cs typeface="Calibri"/>
              </a:rPr>
              <a:t>one</a:t>
            </a:r>
            <a:r>
              <a:rPr kumimoji="0" lang="en-US" sz="8000" b="0" i="0" u="none" strike="noStrike" kern="1200" cap="none" spc="0" normalizeH="0" baseline="0" noProof="0" dirty="0">
                <a:ln>
                  <a:noFill/>
                </a:ln>
                <a:solidFill>
                  <a:schemeClr val="tx1"/>
                </a:solidFill>
                <a:effectLst/>
                <a:uLnTx/>
                <a:uFillTx/>
                <a:latin typeface="+mn-lt"/>
                <a:ea typeface="Times New Roman" panose="02020603050405020304" pitchFamily="18" charset="0"/>
                <a:cs typeface="Calibri"/>
              </a:rPr>
              <a:t> MMG</a:t>
            </a:r>
            <a:endParaRPr kumimoji="0" lang="en-US" sz="7600" b="0" i="0" u="none" strike="noStrike" kern="1200" cap="none" spc="0" normalizeH="0" baseline="0" noProof="0" dirty="0">
              <a:ln>
                <a:noFill/>
              </a:ln>
              <a:solidFill>
                <a:schemeClr val="tx1"/>
              </a:solidFill>
              <a:effectLst/>
              <a:uLnTx/>
              <a:uFillTx/>
              <a:latin typeface="+mn-lt"/>
              <a:ea typeface="Times New Roman" panose="02020603050405020304" pitchFamily="18" charset="0"/>
              <a:cs typeface="Calibri"/>
            </a:endParaRPr>
          </a:p>
          <a:p>
            <a:pPr marL="290195" marR="0" lvl="1" indent="-290195"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sz="8000" b="0" i="0" u="none" strike="noStrike" kern="1200" cap="none" spc="0" normalizeH="0" baseline="0" noProof="0" dirty="0">
                <a:ln>
                  <a:noFill/>
                </a:ln>
                <a:solidFill>
                  <a:schemeClr val="tx1"/>
                </a:solidFill>
                <a:effectLst/>
                <a:uLnTx/>
                <a:uFillTx/>
                <a:latin typeface="+mn-lt"/>
                <a:ea typeface="+mn-ea"/>
                <a:cs typeface="+mn-cs"/>
              </a:rPr>
              <a:t>Additional informatics funding</a:t>
            </a:r>
            <a:endParaRPr kumimoji="0" lang="en-US" sz="8000" b="0" i="0" u="none" strike="noStrike" kern="1200" cap="none" spc="0" normalizeH="0" baseline="0" noProof="0" dirty="0">
              <a:ln>
                <a:noFill/>
              </a:ln>
              <a:solidFill>
                <a:schemeClr val="tx1"/>
              </a:solidFill>
              <a:effectLst/>
              <a:uLnTx/>
              <a:uFillTx/>
              <a:latin typeface="+mn-lt"/>
              <a:ea typeface="+mn-ea"/>
              <a:cs typeface="Calibri"/>
            </a:endParaRPr>
          </a:p>
          <a:p>
            <a:pPr marL="622935" marR="0" lvl="2" indent="-33337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7400" b="0" i="0" u="none" strike="noStrike" kern="1200" cap="none" spc="0" normalizeH="0" baseline="0" noProof="0" dirty="0">
                <a:ln>
                  <a:noFill/>
                </a:ln>
                <a:solidFill>
                  <a:schemeClr val="tx1"/>
                </a:solidFill>
                <a:effectLst/>
                <a:uLnTx/>
                <a:uFillTx/>
                <a:latin typeface="+mn-lt"/>
                <a:ea typeface="Times New Roman" panose="02020603050405020304" pitchFamily="18" charset="0"/>
                <a:cs typeface="Calibri"/>
              </a:rPr>
              <a:t>For jurisdictions not yet onboarded, funding may be available; please contact the Vector-borne ELC mailbox (</a:t>
            </a:r>
            <a:r>
              <a:rPr kumimoji="0" lang="en-US" sz="7400" b="0" i="0" u="none" strike="noStrike" kern="1200" cap="none" spc="0" normalizeH="0" baseline="0" noProof="0" dirty="0">
                <a:ln>
                  <a:noFill/>
                </a:ln>
                <a:solidFill>
                  <a:schemeClr val="tx1"/>
                </a:solidFill>
                <a:effectLst/>
                <a:uLnTx/>
                <a:uFillTx/>
                <a:latin typeface="+mn-lt"/>
                <a:ea typeface="Times New Roman" panose="02020603050405020304" pitchFamily="18" charset="0"/>
                <a:cs typeface="Calibri"/>
                <a:hlinkClick r:id="rId5">
                  <a:extLst>
                    <a:ext uri="{A12FA001-AC4F-418D-AE19-62706E023703}">
                      <ahyp:hlinkClr xmlns:ahyp="http://schemas.microsoft.com/office/drawing/2018/hyperlinkcolor" val="tx"/>
                    </a:ext>
                  </a:extLst>
                </a:hlinkClick>
              </a:rPr>
              <a:t>vbdelc@cdc.gov</a:t>
            </a:r>
            <a:r>
              <a:rPr kumimoji="0" lang="en-US" sz="7400" b="0" i="0" u="none" strike="noStrike" kern="1200" cap="none" spc="0" normalizeH="0" baseline="0" noProof="0" dirty="0">
                <a:ln>
                  <a:noFill/>
                </a:ln>
                <a:solidFill>
                  <a:schemeClr val="tx1"/>
                </a:solidFill>
                <a:effectLst/>
                <a:uLnTx/>
                <a:uFillTx/>
                <a:latin typeface="+mn-lt"/>
                <a:ea typeface="Times New Roman" panose="02020603050405020304" pitchFamily="18" charset="0"/>
                <a:cs typeface="Calibri"/>
              </a:rPr>
              <a:t>), if interested</a:t>
            </a:r>
            <a:endParaRPr kumimoji="0" lang="en-US" sz="7400" b="0" i="0" u="none" strike="noStrike" kern="1200" cap="none" spc="0" normalizeH="0" baseline="0" noProof="0" dirty="0">
              <a:ln>
                <a:noFill/>
              </a:ln>
              <a:solidFill>
                <a:schemeClr val="tx1"/>
              </a:solidFill>
              <a:effectLst/>
              <a:uLnTx/>
              <a:uFillTx/>
              <a:latin typeface="+mn-lt"/>
              <a:ea typeface="+mn-ea"/>
              <a:cs typeface="Calibri"/>
            </a:endParaRPr>
          </a:p>
        </p:txBody>
      </p:sp>
      <p:sp>
        <p:nvSpPr>
          <p:cNvPr id="2" name="Title 1">
            <a:extLst>
              <a:ext uri="{FF2B5EF4-FFF2-40B4-BE49-F238E27FC236}">
                <a16:creationId xmlns:a16="http://schemas.microsoft.com/office/drawing/2014/main" id="{93D54449-C45F-4A80-A70D-F531217A06A0}"/>
              </a:ext>
            </a:extLst>
          </p:cNvPr>
          <p:cNvSpPr>
            <a:spLocks noGrp="1"/>
          </p:cNvSpPr>
          <p:nvPr>
            <p:ph type="title" idx="4294967295"/>
          </p:nvPr>
        </p:nvSpPr>
        <p:spPr/>
        <p:txBody>
          <a:bodyPr/>
          <a:lstStyle/>
          <a:p>
            <a:r>
              <a:rPr lang="en-US" dirty="0"/>
              <a:t>                                           </a:t>
            </a:r>
            <a:r>
              <a:rPr lang="en-US" sz="800" dirty="0">
                <a:solidFill>
                  <a:schemeClr val="bg1"/>
                </a:solidFill>
              </a:rPr>
              <a:t>Arbo</a:t>
            </a:r>
          </a:p>
        </p:txBody>
      </p:sp>
    </p:spTree>
    <p:extLst>
      <p:ext uri="{BB962C8B-B14F-4D97-AF65-F5344CB8AC3E}">
        <p14:creationId xmlns:p14="http://schemas.microsoft.com/office/powerpoint/2010/main" val="4023074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144ADAD-5CE1-4189-A417-B5109542BD80}"/>
              </a:ext>
            </a:extLst>
          </p:cNvPr>
          <p:cNvSpPr txBox="1">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576264" y="726836"/>
            <a:ext cx="11086084" cy="5934075"/>
          </a:xfrm>
        </p:spPr>
        <p:txBody>
          <a:bodyPr vert="horz" lIns="91440" tIns="45720" rIns="91440" bIns="45720" rtlCol="0" anchor="t">
            <a:normAutofit fontScale="25000" lnSpcReduction="20000"/>
          </a:bodyPr>
          <a:lstStyle/>
          <a:p>
            <a:r>
              <a:rPr lang="en-US" sz="13200" dirty="0"/>
              <a:t>Babesiosis MMG</a:t>
            </a:r>
          </a:p>
          <a:p>
            <a:pPr marL="290195" lvl="1" indent="-290195"/>
            <a:r>
              <a:rPr lang="en-US" sz="9600" dirty="0"/>
              <a:t>MMG status </a:t>
            </a:r>
            <a:endParaRPr lang="en-US" sz="9600" dirty="0">
              <a:cs typeface="Calibri"/>
            </a:endParaRPr>
          </a:p>
          <a:p>
            <a:pPr marL="623570" lvl="2" indent="-290195"/>
            <a:r>
              <a:rPr lang="en-US" sz="8000" dirty="0">
                <a:cs typeface="Calibri"/>
              </a:rPr>
              <a:t>Babesiosis v1.0.2 is </a:t>
            </a:r>
            <a:r>
              <a:rPr lang="en-US" sz="8000" b="1" dirty="0">
                <a:solidFill>
                  <a:srgbClr val="00B050"/>
                </a:solidFill>
                <a:cs typeface="Calibri"/>
              </a:rPr>
              <a:t>open for general onboarding</a:t>
            </a:r>
          </a:p>
          <a:p>
            <a:pPr marL="623570" lvl="2" indent="-290195"/>
            <a:r>
              <a:rPr lang="en-US" sz="8000" dirty="0">
                <a:cs typeface="Calibri"/>
              </a:rPr>
              <a:t>Adding “Mother’s Local Record ID” in early 2022</a:t>
            </a:r>
          </a:p>
          <a:p>
            <a:pPr marL="290195" lvl="1" indent="-290195"/>
            <a:r>
              <a:rPr lang="en-US" sz="9600" dirty="0">
                <a:cs typeface="Calibri"/>
              </a:rPr>
              <a:t>Onboarding capacity</a:t>
            </a:r>
          </a:p>
          <a:p>
            <a:pPr marL="623570" lvl="2"/>
            <a:r>
              <a:rPr lang="en-US" sz="8000" dirty="0"/>
              <a:t>3–4 jurisdictions may onboard all 3 MMGs</a:t>
            </a:r>
            <a:r>
              <a:rPr lang="en-US" sz="8000" dirty="0">
                <a:ea typeface="+mn-lt"/>
                <a:cs typeface="+mn-lt"/>
              </a:rPr>
              <a:t> from the CDC’s Division of Parasitic Diseases and Malaria at once: malaria, babesiosis, and trichinellosis</a:t>
            </a:r>
          </a:p>
          <a:p>
            <a:pPr marL="623570" lvl="2"/>
            <a:r>
              <a:rPr lang="en-US" sz="8000" dirty="0">
                <a:cs typeface="Calibri"/>
              </a:rPr>
              <a:t>Planning 3–4 states in a joint cohort per quarter</a:t>
            </a:r>
            <a:endParaRPr lang="en-US" sz="8000" dirty="0">
              <a:ea typeface="+mn-lt"/>
              <a:cs typeface="+mn-lt"/>
            </a:endParaRPr>
          </a:p>
          <a:p>
            <a:pPr marL="290195" lvl="1" indent="-290195"/>
            <a:r>
              <a:rPr lang="en-US" sz="9600" dirty="0"/>
              <a:t>Benefits of sending data through the MMG</a:t>
            </a:r>
            <a:endParaRPr lang="en-US" sz="9600" dirty="0">
              <a:cs typeface="Calibri"/>
            </a:endParaRPr>
          </a:p>
          <a:p>
            <a:pPr marL="623570" lvl="2"/>
            <a:r>
              <a:rPr lang="en-US" sz="8000" dirty="0">
                <a:effectLst/>
                <a:ea typeface="Times New Roman" panose="02020603050405020304" pitchFamily="18" charset="0"/>
                <a:cs typeface="Calibri"/>
              </a:rPr>
              <a:t>Opportunity to </a:t>
            </a:r>
            <a:r>
              <a:rPr lang="en-US" sz="8000" dirty="0">
                <a:ea typeface="Times New Roman" panose="02020603050405020304" pitchFamily="18" charset="0"/>
                <a:cs typeface="Calibri"/>
              </a:rPr>
              <a:t>implement with 2 other MMGs, </a:t>
            </a:r>
            <a:r>
              <a:rPr lang="en-US" sz="8000" dirty="0">
                <a:ea typeface="Times New Roman" panose="02020603050405020304" pitchFamily="18" charset="0"/>
              </a:rPr>
              <a:t>which would give Epidemiology and Laboratory Capacity Health Information Systems (ELC HIS) credit for 3 MMGs</a:t>
            </a:r>
            <a:endParaRPr lang="en-US" sz="8000" dirty="0"/>
          </a:p>
          <a:p>
            <a:pPr marL="622935" lvl="2"/>
            <a:r>
              <a:rPr lang="en-US" sz="8000" dirty="0">
                <a:effectLst/>
                <a:ea typeface="Times New Roman" panose="02020603050405020304" pitchFamily="18" charset="0"/>
                <a:cs typeface="Calibri"/>
              </a:rPr>
              <a:t>Turn off legacy formats of reporting (i.e., paper or surveillance system exports)</a:t>
            </a:r>
          </a:p>
          <a:p>
            <a:pPr marL="622935" lvl="2"/>
            <a:r>
              <a:rPr lang="en-US" sz="8000" dirty="0">
                <a:effectLst/>
                <a:ea typeface="Times New Roman" panose="02020603050405020304" pitchFamily="18" charset="0"/>
              </a:rPr>
              <a:t>More standardization for better consistency across the nation</a:t>
            </a:r>
            <a:endParaRPr lang="en-US" sz="8000" dirty="0">
              <a:effectLst/>
              <a:ea typeface="Times New Roman" panose="02020603050405020304" pitchFamily="18" charset="0"/>
              <a:cs typeface="Calibri"/>
            </a:endParaRPr>
          </a:p>
          <a:p>
            <a:pPr marL="622935" lvl="2"/>
            <a:r>
              <a:rPr lang="en-US" sz="8000" dirty="0">
                <a:effectLst/>
                <a:ea typeface="Times New Roman" panose="02020603050405020304" pitchFamily="18" charset="0"/>
              </a:rPr>
              <a:t>Helps raise national awareness of this </a:t>
            </a:r>
            <a:r>
              <a:rPr lang="en-US" sz="8000" dirty="0">
                <a:ea typeface="Times New Roman" panose="02020603050405020304" pitchFamily="18" charset="0"/>
              </a:rPr>
              <a:t>emerging</a:t>
            </a:r>
            <a:r>
              <a:rPr lang="en-US" sz="8000" dirty="0">
                <a:effectLst/>
                <a:ea typeface="Times New Roman" panose="02020603050405020304" pitchFamily="18" charset="0"/>
              </a:rPr>
              <a:t> </a:t>
            </a:r>
            <a:r>
              <a:rPr lang="en-US" sz="8000" dirty="0">
                <a:ea typeface="Times New Roman" panose="02020603050405020304" pitchFamily="18" charset="0"/>
              </a:rPr>
              <a:t>infection</a:t>
            </a:r>
            <a:endParaRPr lang="en-US" sz="8000" dirty="0">
              <a:effectLst/>
              <a:ea typeface="Times New Roman" panose="02020603050405020304" pitchFamily="18" charset="0"/>
              <a:cs typeface="Calibri"/>
            </a:endParaRPr>
          </a:p>
          <a:p>
            <a:pPr marL="289560" lvl="1" indent="-290195"/>
            <a:r>
              <a:rPr lang="en-US" sz="9600" dirty="0"/>
              <a:t>Additional informatics funding</a:t>
            </a:r>
            <a:endParaRPr lang="en-US" sz="9600" b="1" dirty="0">
              <a:solidFill>
                <a:srgbClr val="3F395F"/>
              </a:solidFill>
              <a:cs typeface="Calibri"/>
            </a:endParaRPr>
          </a:p>
          <a:p>
            <a:pPr marL="622935" lvl="2"/>
            <a:r>
              <a:rPr lang="en-US" sz="8000" b="0" dirty="0">
                <a:solidFill>
                  <a:srgbClr val="232323"/>
                </a:solidFill>
                <a:ea typeface="Times New Roman" panose="02020603050405020304" pitchFamily="18" charset="0"/>
                <a:cs typeface="Calibri"/>
              </a:rPr>
              <a:t>Funding </a:t>
            </a:r>
            <a:r>
              <a:rPr lang="en-US" sz="8000" dirty="0">
                <a:solidFill>
                  <a:srgbClr val="232323"/>
                </a:solidFill>
                <a:ea typeface="Times New Roman" panose="02020603050405020304" pitchFamily="18" charset="0"/>
                <a:cs typeface="Calibri"/>
              </a:rPr>
              <a:t>for general </a:t>
            </a:r>
            <a:r>
              <a:rPr lang="en-US" sz="8000" b="0" dirty="0">
                <a:solidFill>
                  <a:srgbClr val="232323"/>
                </a:solidFill>
                <a:effectLst/>
                <a:ea typeface="Times New Roman" panose="02020603050405020304" pitchFamily="18" charset="0"/>
                <a:cs typeface="Calibri"/>
              </a:rPr>
              <a:t>tickborne disease surveillance activities is available through Division of </a:t>
            </a:r>
            <a:br>
              <a:rPr lang="en-US" sz="8000" b="0" dirty="0">
                <a:solidFill>
                  <a:srgbClr val="232323"/>
                </a:solidFill>
                <a:effectLst/>
                <a:ea typeface="Times New Roman" panose="02020603050405020304" pitchFamily="18" charset="0"/>
                <a:cs typeface="Calibri"/>
              </a:rPr>
            </a:br>
            <a:r>
              <a:rPr lang="en-US" sz="8000" b="0" dirty="0">
                <a:solidFill>
                  <a:srgbClr val="232323"/>
                </a:solidFill>
                <a:effectLst/>
                <a:ea typeface="Times New Roman" panose="02020603050405020304" pitchFamily="18" charset="0"/>
                <a:cs typeface="Calibri"/>
              </a:rPr>
              <a:t>Vector-Borne Diseases (DVBD)</a:t>
            </a:r>
            <a:endParaRPr lang="en-US" sz="8000" dirty="0">
              <a:solidFill>
                <a:srgbClr val="232323"/>
              </a:solidFill>
              <a:effectLst/>
              <a:ea typeface="Calibri" panose="020F0502020204030204" pitchFamily="34" charset="0"/>
              <a:cs typeface="Calibri"/>
            </a:endParaRPr>
          </a:p>
        </p:txBody>
      </p:sp>
      <p:pic>
        <p:nvPicPr>
          <p:cNvPr id="3" name="Picture 2" descr="Background pattern&#10;&#10;Description automatically generated">
            <a:extLst>
              <a:ext uri="{FF2B5EF4-FFF2-40B4-BE49-F238E27FC236}">
                <a16:creationId xmlns:a16="http://schemas.microsoft.com/office/drawing/2014/main" id="{36A2BB84-A829-4EE9-B857-4E506298DF68}"/>
              </a:ext>
            </a:extLst>
          </p:cNvPr>
          <p:cNvPicPr>
            <a:picLocks noChangeAspect="1"/>
          </p:cNvPicPr>
          <p:nvPr/>
        </p:nvPicPr>
        <p:blipFill>
          <a:blip r:embed="rId3"/>
          <a:stretch>
            <a:fillRect/>
          </a:stretch>
        </p:blipFill>
        <p:spPr>
          <a:xfrm>
            <a:off x="7974767" y="136525"/>
            <a:ext cx="4090486" cy="2693407"/>
          </a:xfrm>
          <a:prstGeom prst="rect">
            <a:avLst/>
          </a:prstGeom>
        </p:spPr>
      </p:pic>
      <p:sp>
        <p:nvSpPr>
          <p:cNvPr id="2" name="Title 1">
            <a:extLst>
              <a:ext uri="{FF2B5EF4-FFF2-40B4-BE49-F238E27FC236}">
                <a16:creationId xmlns:a16="http://schemas.microsoft.com/office/drawing/2014/main" id="{986E1EDF-02B9-49A9-BE1B-3806AD139306}"/>
              </a:ext>
            </a:extLst>
          </p:cNvPr>
          <p:cNvSpPr>
            <a:spLocks noGrp="1"/>
          </p:cNvSpPr>
          <p:nvPr>
            <p:ph type="title" idx="4294967295"/>
          </p:nvPr>
        </p:nvSpPr>
        <p:spPr/>
        <p:txBody>
          <a:bodyPr/>
          <a:lstStyle/>
          <a:p>
            <a:r>
              <a:rPr lang="en-US" dirty="0"/>
              <a:t>                                         </a:t>
            </a:r>
            <a:r>
              <a:rPr lang="en-US" sz="800" dirty="0">
                <a:solidFill>
                  <a:schemeClr val="bg1"/>
                </a:solidFill>
              </a:rPr>
              <a:t>Babesiosis</a:t>
            </a:r>
          </a:p>
        </p:txBody>
      </p:sp>
    </p:spTree>
    <p:extLst>
      <p:ext uri="{BB962C8B-B14F-4D97-AF65-F5344CB8AC3E}">
        <p14:creationId xmlns:p14="http://schemas.microsoft.com/office/powerpoint/2010/main" val="4181083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144ADAD-5CE1-4189-A417-B5109542BD80}"/>
              </a:ext>
            </a:extLst>
          </p:cNvPr>
          <p:cNvSpPr txBox="1">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576263" y="787400"/>
            <a:ext cx="11026123" cy="5744029"/>
          </a:xfrm>
        </p:spPr>
        <p:txBody>
          <a:bodyPr vert="horz" lIns="91440" tIns="45720" rIns="91440" bIns="45720" rtlCol="0" anchor="t">
            <a:normAutofit/>
          </a:bodyPr>
          <a:lstStyle/>
          <a:p>
            <a:r>
              <a:rPr lang="en-US" sz="3300" dirty="0"/>
              <a:t>Malaria MMG</a:t>
            </a:r>
          </a:p>
          <a:p>
            <a:pPr marL="290195" lvl="1" indent="-290195"/>
            <a:r>
              <a:rPr lang="en-US" sz="2600" dirty="0"/>
              <a:t>MMG status </a:t>
            </a:r>
            <a:endParaRPr lang="en-US" sz="2600" dirty="0">
              <a:cs typeface="Calibri"/>
            </a:endParaRPr>
          </a:p>
          <a:p>
            <a:pPr marL="623570" lvl="2" indent="-290195"/>
            <a:r>
              <a:rPr lang="en-US" dirty="0">
                <a:cs typeface="Calibri"/>
              </a:rPr>
              <a:t>Malaria v1.0.2 is </a:t>
            </a:r>
            <a:r>
              <a:rPr lang="en-US" b="1" dirty="0">
                <a:solidFill>
                  <a:srgbClr val="00B050"/>
                </a:solidFill>
                <a:cs typeface="Calibri"/>
              </a:rPr>
              <a:t>open for general onboarding</a:t>
            </a:r>
            <a:endParaRPr lang="en-US" sz="2000" b="1" dirty="0">
              <a:solidFill>
                <a:srgbClr val="00B050"/>
              </a:solidFill>
              <a:cs typeface="Calibri"/>
            </a:endParaRPr>
          </a:p>
          <a:p>
            <a:pPr marL="290195" lvl="1" indent="-290195"/>
            <a:r>
              <a:rPr lang="en-US" sz="2600" dirty="0">
                <a:cs typeface="Calibri"/>
              </a:rPr>
              <a:t>Onboarding capacity</a:t>
            </a:r>
          </a:p>
          <a:p>
            <a:pPr marL="623570" lvl="2"/>
            <a:r>
              <a:rPr lang="en-US" sz="2400" dirty="0"/>
              <a:t>3–4 jurisdictions may onboard all 3 MMGs from the CDC’s Division of Parasitic </a:t>
            </a:r>
            <a:r>
              <a:rPr lang="en-US" dirty="0"/>
              <a:t>Diseases and Malaria at once: malaria, babesiosis, and trichinellosis</a:t>
            </a:r>
          </a:p>
          <a:p>
            <a:pPr marL="623570" lvl="2"/>
            <a:r>
              <a:rPr lang="en-US" dirty="0">
                <a:cs typeface="Calibri"/>
              </a:rPr>
              <a:t>Planning 3–4 states in a joint cohort per quarter</a:t>
            </a:r>
          </a:p>
          <a:p>
            <a:pPr marL="290513" marR="0" lvl="1" indent="-290513"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Calibri"/>
              </a:rPr>
              <a:t>Benefits of sending data through the MMG</a:t>
            </a:r>
          </a:p>
          <a:p>
            <a:pPr marL="623570" lvl="2"/>
            <a:r>
              <a:rPr lang="en-US" dirty="0">
                <a:effectLst/>
                <a:ea typeface="Times New Roman" panose="02020603050405020304" pitchFamily="18" charset="0"/>
                <a:cs typeface="Calibri"/>
              </a:rPr>
              <a:t>Opportunity to </a:t>
            </a:r>
            <a:r>
              <a:rPr lang="en-US" sz="2400" dirty="0">
                <a:ea typeface="Times New Roman" panose="02020603050405020304" pitchFamily="18" charset="0"/>
                <a:cs typeface="Calibri"/>
              </a:rPr>
              <a:t>implement with 2 other MMGs, </a:t>
            </a:r>
            <a:r>
              <a:rPr lang="en-US" sz="2400" dirty="0">
                <a:ea typeface="Times New Roman" panose="02020603050405020304" pitchFamily="18" charset="0"/>
              </a:rPr>
              <a:t>which would give ELC HIS credit for</a:t>
            </a:r>
            <a:r>
              <a:rPr lang="en-US" sz="2400" dirty="0">
                <a:ea typeface="Times New Roman" panose="02020603050405020304" pitchFamily="18" charset="0"/>
                <a:cs typeface="Calibri"/>
              </a:rPr>
              <a:t> 3 MMGs</a:t>
            </a:r>
            <a:endParaRPr lang="en-US" dirty="0"/>
          </a:p>
          <a:p>
            <a:pPr marL="623253" lvl="2"/>
            <a:r>
              <a:rPr lang="en-US" dirty="0">
                <a:effectLst/>
                <a:latin typeface="Calibri" panose="020F0502020204030204" pitchFamily="34" charset="0"/>
                <a:ea typeface="Times New Roman" panose="02020603050405020304" pitchFamily="18" charset="0"/>
                <a:cs typeface="Calibri" panose="020F0502020204030204" pitchFamily="34" charset="0"/>
              </a:rPr>
              <a:t>Turn off legacy formats of reporting (i.e., paper or surveillance system exports)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70CF953-F153-47FA-9DF5-761783644D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99367" y="0"/>
            <a:ext cx="3392633" cy="2987899"/>
          </a:xfrm>
          <a:prstGeom prst="rect">
            <a:avLst/>
          </a:prstGeom>
        </p:spPr>
      </p:pic>
      <p:sp>
        <p:nvSpPr>
          <p:cNvPr id="2" name="Title 1">
            <a:extLst>
              <a:ext uri="{FF2B5EF4-FFF2-40B4-BE49-F238E27FC236}">
                <a16:creationId xmlns:a16="http://schemas.microsoft.com/office/drawing/2014/main" id="{CDA4300D-1107-489F-9326-514A364EB113}"/>
              </a:ext>
            </a:extLst>
          </p:cNvPr>
          <p:cNvSpPr>
            <a:spLocks noGrp="1"/>
          </p:cNvSpPr>
          <p:nvPr>
            <p:ph type="title" idx="4294967295"/>
          </p:nvPr>
        </p:nvSpPr>
        <p:spPr/>
        <p:txBody>
          <a:bodyPr/>
          <a:lstStyle/>
          <a:p>
            <a:r>
              <a:rPr lang="en-US" dirty="0"/>
              <a:t>                                           </a:t>
            </a:r>
            <a:r>
              <a:rPr lang="en-US" sz="800" dirty="0">
                <a:solidFill>
                  <a:schemeClr val="bg1"/>
                </a:solidFill>
              </a:rPr>
              <a:t>Malaria</a:t>
            </a:r>
          </a:p>
        </p:txBody>
      </p:sp>
    </p:spTree>
    <p:extLst>
      <p:ext uri="{BB962C8B-B14F-4D97-AF65-F5344CB8AC3E}">
        <p14:creationId xmlns:p14="http://schemas.microsoft.com/office/powerpoint/2010/main" val="1731253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144ADAD-5CE1-4189-A417-B5109542BD80}"/>
              </a:ext>
            </a:extLst>
          </p:cNvPr>
          <p:cNvSpPr txBox="1">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576264" y="787399"/>
            <a:ext cx="10942801" cy="5767947"/>
          </a:xfrm>
        </p:spPr>
        <p:txBody>
          <a:bodyPr vert="horz" lIns="91440" tIns="45720" rIns="91440" bIns="45720" rtlCol="0" anchor="t">
            <a:normAutofit fontScale="70000" lnSpcReduction="20000"/>
          </a:bodyPr>
          <a:lstStyle/>
          <a:p>
            <a:r>
              <a:rPr lang="en-US" sz="4300" dirty="0"/>
              <a:t>Trichinellosis MMG</a:t>
            </a:r>
          </a:p>
          <a:p>
            <a:pPr marL="290195" lvl="1" indent="-290195"/>
            <a:r>
              <a:rPr lang="en-US" sz="3700" dirty="0"/>
              <a:t>MMG status </a:t>
            </a:r>
            <a:endParaRPr lang="en-US" sz="3700" dirty="0">
              <a:cs typeface="Calibri"/>
            </a:endParaRPr>
          </a:p>
          <a:p>
            <a:pPr marL="623570" lvl="2" indent="-290195"/>
            <a:r>
              <a:rPr lang="en-US" sz="3400" dirty="0">
                <a:cs typeface="Calibri"/>
              </a:rPr>
              <a:t>Trichinellosis v1.0.3 is </a:t>
            </a:r>
            <a:r>
              <a:rPr lang="en-US" sz="3400" b="1" dirty="0">
                <a:solidFill>
                  <a:srgbClr val="00B050"/>
                </a:solidFill>
                <a:cs typeface="Calibri"/>
              </a:rPr>
              <a:t>open for general onboarding</a:t>
            </a:r>
          </a:p>
          <a:p>
            <a:pPr marL="290195" lvl="1" indent="-290195"/>
            <a:r>
              <a:rPr lang="en-US" sz="3700" dirty="0">
                <a:cs typeface="Calibri"/>
              </a:rPr>
              <a:t>Onboarding capacity</a:t>
            </a:r>
          </a:p>
          <a:p>
            <a:pPr marL="623570" lvl="2"/>
            <a:r>
              <a:rPr lang="en-US" sz="3400" dirty="0"/>
              <a:t>3–4 jurisdictions may onboard all 3 MMGs from the CDC’s </a:t>
            </a:r>
            <a:br>
              <a:rPr lang="en-US" sz="3400" dirty="0"/>
            </a:br>
            <a:r>
              <a:rPr lang="en-US" sz="3400" dirty="0"/>
              <a:t>Division of Parasitic Diseases and Malaria at once: malaria, </a:t>
            </a:r>
            <a:br>
              <a:rPr lang="en-US" sz="3400" dirty="0"/>
            </a:br>
            <a:r>
              <a:rPr lang="en-US" sz="3400" dirty="0"/>
              <a:t>babesiosis, and trichinellosis</a:t>
            </a:r>
          </a:p>
          <a:p>
            <a:pPr marL="623570" lvl="2"/>
            <a:r>
              <a:rPr lang="en-US" sz="3400" dirty="0">
                <a:cs typeface="Calibri"/>
              </a:rPr>
              <a:t>Planning 3–4 states in a joint cohort per quarter</a:t>
            </a:r>
          </a:p>
          <a:p>
            <a:pPr marL="290195" marR="0" lvl="1" indent="-290195"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sz="3700" b="0" i="0" u="none" strike="noStrike" kern="1200" cap="none" spc="0" normalizeH="0" baseline="0" noProof="0" dirty="0">
                <a:ln>
                  <a:noFill/>
                </a:ln>
                <a:effectLst/>
                <a:uLnTx/>
                <a:uFillTx/>
                <a:latin typeface="Calibri" panose="020F0502020204030204"/>
                <a:ea typeface="+mn-ea"/>
                <a:cs typeface="Calibri"/>
              </a:rPr>
              <a:t>Benefits of sending data through the MMG</a:t>
            </a:r>
            <a:endParaRPr lang="en-US" sz="3700" b="0" i="0" u="none" strike="noStrike" kern="1200" cap="none" spc="0" normalizeH="0" baseline="0" noProof="0" dirty="0">
              <a:ln>
                <a:noFill/>
              </a:ln>
              <a:effectLst/>
              <a:uLnTx/>
              <a:uFillTx/>
              <a:latin typeface="Calibri" panose="020F0502020204030204"/>
              <a:cs typeface="Calibri"/>
            </a:endParaRPr>
          </a:p>
          <a:p>
            <a:pPr marL="622935" lvl="2"/>
            <a:r>
              <a:rPr lang="en-US" sz="3400" dirty="0">
                <a:ea typeface="Times New Roman" panose="02020603050405020304" pitchFamily="18" charset="0"/>
              </a:rPr>
              <a:t>Opportunity to implement with 2 other MMGs, which would give ELC HIS credit for 3 MMGs</a:t>
            </a:r>
          </a:p>
          <a:p>
            <a:pPr marL="622935" lvl="2"/>
            <a:r>
              <a:rPr lang="en-US" sz="3400" dirty="0">
                <a:effectLst/>
                <a:latin typeface="Calibri"/>
                <a:ea typeface="Times New Roman" panose="02020603050405020304" pitchFamily="18" charset="0"/>
                <a:cs typeface="Calibri"/>
              </a:rPr>
              <a:t>Turn off legacy formats of reporting (i.e., paper or surveillance system exports)</a:t>
            </a:r>
            <a:endParaRPr lang="en-US" sz="3400" dirty="0">
              <a:effectLst/>
              <a:latin typeface="Calibri"/>
              <a:ea typeface="Calibri" panose="020F0502020204030204" pitchFamily="34" charset="0"/>
              <a:cs typeface="Calibri"/>
            </a:endParaRPr>
          </a:p>
          <a:p>
            <a:pPr marL="622935" lvl="2"/>
            <a:r>
              <a:rPr lang="en-US" sz="3400" dirty="0">
                <a:effectLst/>
                <a:ea typeface="Times New Roman" panose="02020603050405020304" pitchFamily="18" charset="0"/>
                <a:cs typeface="Calibri"/>
              </a:rPr>
              <a:t>Generic V2 (GenV2) data elements will help enhance national surveillance along with the </a:t>
            </a:r>
            <a:r>
              <a:rPr lang="en-US" sz="3400" dirty="0">
                <a:ea typeface="Times New Roman" panose="02020603050405020304" pitchFamily="18" charset="0"/>
                <a:cs typeface="Calibri"/>
              </a:rPr>
              <a:t>ability to capture </a:t>
            </a:r>
            <a:r>
              <a:rPr lang="en-US" sz="3400" dirty="0">
                <a:effectLst/>
                <a:ea typeface="Times New Roman" panose="02020603050405020304" pitchFamily="18" charset="0"/>
                <a:cs typeface="Calibri"/>
              </a:rPr>
              <a:t>multiple iterations of data through repeating blocks</a:t>
            </a:r>
            <a:endParaRPr lang="en-US" sz="3400" dirty="0">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766C52C7-BB8D-464C-8EDB-1FD319AE3B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96425" y="0"/>
            <a:ext cx="2695575" cy="4048125"/>
          </a:xfrm>
          <a:prstGeom prst="rect">
            <a:avLst/>
          </a:prstGeom>
        </p:spPr>
      </p:pic>
      <p:sp>
        <p:nvSpPr>
          <p:cNvPr id="2" name="Title 1">
            <a:extLst>
              <a:ext uri="{FF2B5EF4-FFF2-40B4-BE49-F238E27FC236}">
                <a16:creationId xmlns:a16="http://schemas.microsoft.com/office/drawing/2014/main" id="{04AA7C5B-93CB-4D5F-AAD9-D92FAEC8D74F}"/>
              </a:ext>
            </a:extLst>
          </p:cNvPr>
          <p:cNvSpPr>
            <a:spLocks noGrp="1"/>
          </p:cNvSpPr>
          <p:nvPr>
            <p:ph type="title" idx="4294967295"/>
          </p:nvPr>
        </p:nvSpPr>
        <p:spPr/>
        <p:txBody>
          <a:bodyPr/>
          <a:lstStyle/>
          <a:p>
            <a:r>
              <a:rPr lang="en-US" dirty="0"/>
              <a:t>                           </a:t>
            </a:r>
            <a:r>
              <a:rPr lang="en-US" sz="800" dirty="0">
                <a:solidFill>
                  <a:schemeClr val="bg1"/>
                </a:solidFill>
              </a:rPr>
              <a:t>Trichinellosis</a:t>
            </a:r>
          </a:p>
        </p:txBody>
      </p:sp>
    </p:spTree>
    <p:extLst>
      <p:ext uri="{BB962C8B-B14F-4D97-AF65-F5344CB8AC3E}">
        <p14:creationId xmlns:p14="http://schemas.microsoft.com/office/powerpoint/2010/main" val="1467630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icks Surprise Us:&amp;#39; 2021 May Be Big Lyme Disease Year">
            <a:extLst>
              <a:ext uri="{FF2B5EF4-FFF2-40B4-BE49-F238E27FC236}">
                <a16:creationId xmlns:a16="http://schemas.microsoft.com/office/drawing/2014/main" id="{FED1225D-D4BF-492E-84D6-6752378CD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231" y="0"/>
            <a:ext cx="3635769" cy="24638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2">
            <a:extLst>
              <a:ext uri="{FF2B5EF4-FFF2-40B4-BE49-F238E27FC236}">
                <a16:creationId xmlns:a16="http://schemas.microsoft.com/office/drawing/2014/main" id="{9144ADAD-5CE1-4189-A417-B5109542BD80}"/>
              </a:ext>
            </a:extLst>
          </p:cNvPr>
          <p:cNvSpPr txBox="1">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576264" y="787399"/>
            <a:ext cx="10777536" cy="5934075"/>
          </a:xfrm>
        </p:spPr>
        <p:txBody>
          <a:bodyPr vert="horz" lIns="91440" tIns="45720" rIns="91440" bIns="45720" rtlCol="0" anchor="t">
            <a:normAutofit fontScale="85000" lnSpcReduction="20000"/>
          </a:bodyPr>
          <a:lstStyle/>
          <a:p>
            <a:pPr>
              <a:lnSpc>
                <a:spcPct val="60000"/>
              </a:lnSpc>
            </a:pPr>
            <a:r>
              <a:rPr lang="en-US" sz="3800" dirty="0"/>
              <a:t>Lyme and </a:t>
            </a:r>
            <a:r>
              <a:rPr lang="en-US" sz="3800" i="0" dirty="0">
                <a:effectLst/>
              </a:rPr>
              <a:t>Tickborne Rickettsial Diseases </a:t>
            </a:r>
            <a:endParaRPr lang="en-US" sz="3800" dirty="0"/>
          </a:p>
          <a:p>
            <a:pPr marL="0" lvl="1" indent="0">
              <a:lnSpc>
                <a:spcPct val="60000"/>
              </a:lnSpc>
              <a:buNone/>
            </a:pPr>
            <a:r>
              <a:rPr lang="en-US" sz="3800" b="1" dirty="0">
                <a:solidFill>
                  <a:srgbClr val="3F395F"/>
                </a:solidFill>
              </a:rPr>
              <a:t>(TBRD) MMG</a:t>
            </a:r>
          </a:p>
          <a:p>
            <a:pPr marL="0" lvl="1" indent="0">
              <a:lnSpc>
                <a:spcPct val="40000"/>
              </a:lnSpc>
              <a:buNone/>
            </a:pPr>
            <a:endParaRPr lang="en-US" sz="3900" b="1" dirty="0">
              <a:solidFill>
                <a:srgbClr val="3F395F"/>
              </a:solidFill>
            </a:endParaRPr>
          </a:p>
          <a:p>
            <a:pPr marL="290195" lvl="1" indent="-290195"/>
            <a:r>
              <a:rPr lang="en-US" dirty="0"/>
              <a:t>MMG status  </a:t>
            </a:r>
            <a:endParaRPr lang="en-US" dirty="0">
              <a:cs typeface="Calibri"/>
            </a:endParaRPr>
          </a:p>
          <a:p>
            <a:pPr marL="623570" lvl="2" indent="-290195"/>
            <a:r>
              <a:rPr lang="en-US" sz="2600" dirty="0">
                <a:cs typeface="Calibri"/>
              </a:rPr>
              <a:t>Lyme/TBRD v1.0.1 is </a:t>
            </a:r>
            <a:r>
              <a:rPr lang="en-US" sz="2600" b="1" dirty="0">
                <a:solidFill>
                  <a:srgbClr val="00B050"/>
                </a:solidFill>
                <a:cs typeface="Calibri"/>
              </a:rPr>
              <a:t>open for general onboarding</a:t>
            </a:r>
          </a:p>
          <a:p>
            <a:pPr marL="290195" lvl="1" indent="-290195"/>
            <a:r>
              <a:rPr lang="en-US" dirty="0">
                <a:cs typeface="Calibri"/>
              </a:rPr>
              <a:t>Onboarding capacity</a:t>
            </a:r>
            <a:endParaRPr lang="en-US" sz="2400" dirty="0">
              <a:cs typeface="Calibri"/>
            </a:endParaRPr>
          </a:p>
          <a:p>
            <a:pPr marL="623570" lvl="2"/>
            <a:r>
              <a:rPr lang="en-US" sz="2600" dirty="0"/>
              <a:t>To be assessed as programs onboard jurisdictions</a:t>
            </a:r>
            <a:endParaRPr lang="en-US" sz="2600" dirty="0">
              <a:cs typeface="Calibri"/>
            </a:endParaRPr>
          </a:p>
          <a:p>
            <a:pPr marL="290195" marR="0" lvl="1" indent="-290195"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b="0" i="0" u="none" strike="noStrike" kern="1200" cap="none" spc="0" normalizeH="0" baseline="0" noProof="0" dirty="0">
                <a:ln>
                  <a:noFill/>
                </a:ln>
                <a:effectLst/>
                <a:uLnTx/>
                <a:uFillTx/>
                <a:latin typeface="Calibri" panose="020F0502020204030204"/>
                <a:ea typeface="+mn-ea"/>
                <a:cs typeface="Calibri"/>
              </a:rPr>
              <a:t>Benefits of sending data through the MMG</a:t>
            </a:r>
            <a:endParaRPr lang="en-US" b="0" i="0" u="none" strike="noStrike" kern="1200" cap="none" spc="0" normalizeH="0" baseline="0" noProof="0" dirty="0">
              <a:ln>
                <a:noFill/>
              </a:ln>
              <a:effectLst/>
              <a:uLnTx/>
              <a:uFillTx/>
              <a:latin typeface="Calibri" panose="020F0502020204030204"/>
              <a:cs typeface="Calibri"/>
            </a:endParaRPr>
          </a:p>
          <a:p>
            <a:pPr marL="623570" lvl="2"/>
            <a:r>
              <a:rPr lang="en-US" sz="2600" dirty="0">
                <a:solidFill>
                  <a:srgbClr val="000000"/>
                </a:solidFill>
                <a:effectLst/>
              </a:rPr>
              <a:t>Faster, more </a:t>
            </a:r>
            <a:r>
              <a:rPr lang="en-US" sz="2600" dirty="0">
                <a:solidFill>
                  <a:srgbClr val="000000"/>
                </a:solidFill>
              </a:rPr>
              <a:t>complete national surveillance results</a:t>
            </a:r>
            <a:r>
              <a:rPr lang="en-US" sz="2600" dirty="0">
                <a:solidFill>
                  <a:srgbClr val="000000"/>
                </a:solidFill>
                <a:effectLst/>
              </a:rPr>
              <a:t> reported</a:t>
            </a:r>
            <a:r>
              <a:rPr lang="en-US" sz="2600" dirty="0">
                <a:solidFill>
                  <a:srgbClr val="000000"/>
                </a:solidFill>
              </a:rPr>
              <a:t> by</a:t>
            </a:r>
            <a:r>
              <a:rPr lang="en-US" sz="2600" dirty="0">
                <a:solidFill>
                  <a:srgbClr val="000000"/>
                </a:solidFill>
                <a:effectLst/>
              </a:rPr>
              <a:t> CDC</a:t>
            </a:r>
            <a:r>
              <a:rPr lang="en-US" sz="2600" dirty="0">
                <a:solidFill>
                  <a:srgbClr val="000000"/>
                </a:solidFill>
              </a:rPr>
              <a:t>,</a:t>
            </a:r>
            <a:r>
              <a:rPr lang="en-US" sz="2600" dirty="0">
                <a:solidFill>
                  <a:srgbClr val="000000"/>
                </a:solidFill>
                <a:effectLst/>
              </a:rPr>
              <a:t> if data are </a:t>
            </a:r>
            <a:r>
              <a:rPr lang="en-US" sz="2600" dirty="0">
                <a:solidFill>
                  <a:srgbClr val="000000"/>
                </a:solidFill>
              </a:rPr>
              <a:t>submitted</a:t>
            </a:r>
            <a:r>
              <a:rPr lang="en-US" sz="2600" dirty="0">
                <a:solidFill>
                  <a:srgbClr val="000000"/>
                </a:solidFill>
                <a:effectLst/>
              </a:rPr>
              <a:t> </a:t>
            </a:r>
            <a:r>
              <a:rPr lang="en-US" sz="2600" dirty="0">
                <a:solidFill>
                  <a:srgbClr val="000000"/>
                </a:solidFill>
              </a:rPr>
              <a:t>with MMG</a:t>
            </a:r>
            <a:endParaRPr lang="en-US" sz="2600" dirty="0">
              <a:solidFill>
                <a:srgbClr val="000000"/>
              </a:solidFill>
              <a:effectLst/>
              <a:cs typeface="Calibri"/>
            </a:endParaRPr>
          </a:p>
          <a:p>
            <a:pPr marL="623570" lvl="2"/>
            <a:r>
              <a:rPr lang="en-US" sz="2600" dirty="0">
                <a:solidFill>
                  <a:srgbClr val="000000"/>
                </a:solidFill>
                <a:effectLst/>
              </a:rPr>
              <a:t>Reconciliation: Close out will be more streamlined if reporting through one mechanism</a:t>
            </a:r>
            <a:endParaRPr lang="en-US" sz="2600" dirty="0">
              <a:solidFill>
                <a:srgbClr val="000000"/>
              </a:solidFill>
              <a:effectLst/>
              <a:cs typeface="Calibri"/>
            </a:endParaRPr>
          </a:p>
          <a:p>
            <a:pPr marL="623570" lvl="2"/>
            <a:r>
              <a:rPr lang="en-US" sz="2600" dirty="0">
                <a:solidFill>
                  <a:srgbClr val="000000"/>
                </a:solidFill>
                <a:effectLst/>
              </a:rPr>
              <a:t>Turn off legacy formats of reporting (i.e., paper or surveillance system exports)</a:t>
            </a:r>
            <a:endParaRPr lang="en-US" sz="2600" dirty="0">
              <a:solidFill>
                <a:srgbClr val="000000"/>
              </a:solidFill>
              <a:effectLst/>
              <a:cs typeface="Calibri"/>
            </a:endParaRPr>
          </a:p>
          <a:p>
            <a:pPr marL="623570" lvl="2"/>
            <a:r>
              <a:rPr lang="en-US" sz="2600" dirty="0">
                <a:solidFill>
                  <a:srgbClr val="000000"/>
                </a:solidFill>
                <a:effectLst/>
              </a:rPr>
              <a:t>Less need of paper and manual data entry  </a:t>
            </a:r>
            <a:endParaRPr lang="en-US" sz="2600" dirty="0">
              <a:solidFill>
                <a:srgbClr val="000000"/>
              </a:solidFill>
              <a:effectLst/>
              <a:cs typeface="Calibri"/>
            </a:endParaRPr>
          </a:p>
          <a:p>
            <a:pPr marL="290195" lvl="1" indent="-290195"/>
            <a:r>
              <a:rPr lang="en-US" dirty="0">
                <a:solidFill>
                  <a:srgbClr val="000000"/>
                </a:solidFill>
                <a:effectLst/>
              </a:rPr>
              <a:t>Additional informatics funding</a:t>
            </a:r>
            <a:r>
              <a:rPr lang="en-US" dirty="0">
                <a:solidFill>
                  <a:srgbClr val="000000"/>
                </a:solidFill>
              </a:rPr>
              <a:t> </a:t>
            </a:r>
            <a:endParaRPr lang="en-US" dirty="0">
              <a:solidFill>
                <a:srgbClr val="000000"/>
              </a:solidFill>
              <a:effectLst/>
              <a:cs typeface="Calibri" panose="020F0502020204030204"/>
            </a:endParaRPr>
          </a:p>
          <a:p>
            <a:pPr marL="623570" lvl="2"/>
            <a:r>
              <a:rPr lang="en-US" sz="2600" dirty="0">
                <a:latin typeface="Calibri"/>
                <a:ea typeface="Times New Roman" panose="02020603050405020304" pitchFamily="18" charset="0"/>
                <a:cs typeface="Calibri"/>
              </a:rPr>
              <a:t>Pl</a:t>
            </a:r>
            <a:r>
              <a:rPr lang="en-US" sz="2600" dirty="0">
                <a:effectLst/>
                <a:latin typeface="Calibri"/>
                <a:ea typeface="Times New Roman" panose="02020603050405020304" pitchFamily="18" charset="0"/>
                <a:cs typeface="Calibri"/>
              </a:rPr>
              <a:t>ease contact the Vector-borne ELC mailbox (</a:t>
            </a:r>
            <a:r>
              <a:rPr lang="en-US" sz="2600" dirty="0">
                <a:effectLst/>
                <a:latin typeface="Calibri"/>
                <a:ea typeface="Times New Roman" panose="02020603050405020304" pitchFamily="18" charset="0"/>
                <a:cs typeface="Calibri"/>
                <a:hlinkClick r:id="rId4"/>
              </a:rPr>
              <a:t>vbdelc@cdc.gov</a:t>
            </a:r>
            <a:r>
              <a:rPr lang="en-US" sz="2600" dirty="0">
                <a:effectLst/>
                <a:latin typeface="Calibri"/>
                <a:ea typeface="Times New Roman" panose="02020603050405020304" pitchFamily="18" charset="0"/>
                <a:cs typeface="Calibri"/>
              </a:rPr>
              <a:t>), if interested</a:t>
            </a:r>
            <a:endParaRPr lang="en-US" sz="2600" dirty="0">
              <a:latin typeface="Calibri"/>
              <a:cs typeface="Calibri"/>
            </a:endParaRPr>
          </a:p>
          <a:p>
            <a:pPr marL="913765" lvl="3"/>
            <a:endParaRPr lang="en-US" sz="2600" dirty="0">
              <a:highlight>
                <a:srgbClr val="FFFF00"/>
              </a:highlight>
              <a:cs typeface="Calibri" panose="020F0502020204030204"/>
            </a:endParaRPr>
          </a:p>
        </p:txBody>
      </p:sp>
      <p:sp>
        <p:nvSpPr>
          <p:cNvPr id="2" name="Title 1">
            <a:extLst>
              <a:ext uri="{FF2B5EF4-FFF2-40B4-BE49-F238E27FC236}">
                <a16:creationId xmlns:a16="http://schemas.microsoft.com/office/drawing/2014/main" id="{C03C7C63-D79A-4B15-A47C-D2698644CF8B}"/>
              </a:ext>
            </a:extLst>
          </p:cNvPr>
          <p:cNvSpPr>
            <a:spLocks noGrp="1"/>
          </p:cNvSpPr>
          <p:nvPr>
            <p:ph type="title" idx="4294967295"/>
          </p:nvPr>
        </p:nvSpPr>
        <p:spPr/>
        <p:txBody>
          <a:bodyPr/>
          <a:lstStyle/>
          <a:p>
            <a:r>
              <a:rPr lang="en-US" dirty="0"/>
              <a:t>                                                        </a:t>
            </a:r>
            <a:r>
              <a:rPr lang="en-US" sz="800" dirty="0">
                <a:solidFill>
                  <a:schemeClr val="bg1"/>
                </a:solidFill>
              </a:rPr>
              <a:t>Lyme</a:t>
            </a:r>
          </a:p>
        </p:txBody>
      </p:sp>
    </p:spTree>
    <p:extLst>
      <p:ext uri="{BB962C8B-B14F-4D97-AF65-F5344CB8AC3E}">
        <p14:creationId xmlns:p14="http://schemas.microsoft.com/office/powerpoint/2010/main" val="2231583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Antibiotic-Resistant STDs Have Become Super Bugs | Shape">
            <a:extLst>
              <a:ext uri="{FF2B5EF4-FFF2-40B4-BE49-F238E27FC236}">
                <a16:creationId xmlns:a16="http://schemas.microsoft.com/office/drawing/2014/main" id="{72502319-AD6A-42C7-BF95-B8FF0DA28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1"/>
            <a:ext cx="3429000" cy="3087148"/>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2">
            <a:extLst>
              <a:ext uri="{FF2B5EF4-FFF2-40B4-BE49-F238E27FC236}">
                <a16:creationId xmlns:a16="http://schemas.microsoft.com/office/drawing/2014/main" id="{9144ADAD-5CE1-4189-A417-B5109542BD80}"/>
              </a:ext>
            </a:extLst>
          </p:cNvPr>
          <p:cNvSpPr txBox="1">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576262" y="787400"/>
            <a:ext cx="10777537" cy="5765800"/>
          </a:xfrm>
        </p:spPr>
        <p:txBody>
          <a:bodyPr vert="horz" lIns="91440" tIns="45720" rIns="91440" bIns="45720" rtlCol="0" anchor="t">
            <a:normAutofit fontScale="92500" lnSpcReduction="20000"/>
          </a:bodyPr>
          <a:lstStyle/>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3500" b="1" i="0" u="none" strike="noStrike" kern="1200" cap="none" spc="0" normalizeH="0" baseline="0" noProof="0" dirty="0">
                <a:ln>
                  <a:noFill/>
                </a:ln>
                <a:solidFill>
                  <a:srgbClr val="3F395F"/>
                </a:solidFill>
                <a:effectLst/>
                <a:uLnTx/>
                <a:uFillTx/>
                <a:latin typeface="+mn-lt"/>
                <a:ea typeface="+mn-ea"/>
                <a:cs typeface="+mn-cs"/>
              </a:rPr>
              <a:t>STD and Congenital Syphilis (CS) MMG</a:t>
            </a:r>
          </a:p>
          <a:p>
            <a:pPr marL="290513" marR="0" lvl="1" indent="-290513"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MMG status  </a:t>
            </a:r>
          </a:p>
          <a:p>
            <a:pPr marL="623570" marR="0" lvl="2" indent="-29019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Calibri"/>
              </a:rPr>
              <a:t>STD v1.1 and CS v1.1 are </a:t>
            </a:r>
            <a:r>
              <a:rPr kumimoji="0" lang="en-US" sz="2400" b="1" i="0" u="none" strike="noStrike" kern="1200" cap="none" spc="0" normalizeH="0" baseline="0" noProof="0" dirty="0">
                <a:ln>
                  <a:noFill/>
                </a:ln>
                <a:solidFill>
                  <a:srgbClr val="00B050"/>
                </a:solidFill>
                <a:effectLst/>
                <a:uLnTx/>
                <a:uFillTx/>
                <a:latin typeface="+mn-lt"/>
                <a:ea typeface="+mn-ea"/>
                <a:cs typeface="Calibri"/>
              </a:rPr>
              <a:t>open for general onboarding</a:t>
            </a:r>
          </a:p>
          <a:p>
            <a:pPr marL="623570" marR="0" lvl="2" indent="-29019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Calibri"/>
              </a:rPr>
              <a:t>Updated versions of STD and CS guides anticipated for early 2022</a:t>
            </a:r>
          </a:p>
          <a:p>
            <a:pPr marL="914082" marR="0" lvl="3" indent="-290195"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tx1"/>
                </a:solidFill>
                <a:effectLst/>
                <a:uLnTx/>
                <a:uFillTx/>
                <a:latin typeface="+mn-lt"/>
                <a:ea typeface="+mn-ea"/>
                <a:cs typeface="Calibri"/>
              </a:rPr>
              <a:t>Updated value set for Test Type (INV290) for STD and CS guides</a:t>
            </a:r>
          </a:p>
          <a:p>
            <a:pPr marL="914082" marR="0" lvl="3" indent="-290195"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tx1"/>
                </a:solidFill>
                <a:effectLst/>
                <a:uLnTx/>
                <a:uFillTx/>
                <a:latin typeface="+mn-lt"/>
                <a:ea typeface="+mn-ea"/>
                <a:cs typeface="Calibri"/>
              </a:rPr>
              <a:t>Updated value set for Type of Complications Indicator to align with </a:t>
            </a:r>
            <a:br>
              <a:rPr kumimoji="0" lang="en-US" sz="2200" b="0" i="0" u="none" strike="noStrike" kern="1200" cap="none" spc="0" normalizeH="0" baseline="0" noProof="0" dirty="0">
                <a:ln>
                  <a:noFill/>
                </a:ln>
                <a:solidFill>
                  <a:schemeClr val="tx1"/>
                </a:solidFill>
                <a:effectLst/>
                <a:uLnTx/>
                <a:uFillTx/>
                <a:latin typeface="+mn-lt"/>
                <a:ea typeface="+mn-ea"/>
                <a:cs typeface="Calibri"/>
              </a:rPr>
            </a:br>
            <a:r>
              <a:rPr kumimoji="0" lang="en-US" sz="2200" b="0" i="0" u="none" strike="noStrike" kern="1200" cap="none" spc="0" normalizeH="0" baseline="0" noProof="0" dirty="0">
                <a:ln>
                  <a:noFill/>
                </a:ln>
                <a:solidFill>
                  <a:schemeClr val="tx1"/>
                </a:solidFill>
                <a:effectLst/>
                <a:uLnTx/>
                <a:uFillTx/>
                <a:latin typeface="+mn-lt"/>
                <a:ea typeface="+mn-ea"/>
                <a:cs typeface="Calibri"/>
              </a:rPr>
              <a:t>the approved chlamydia position statement to include information on </a:t>
            </a:r>
            <a:br>
              <a:rPr kumimoji="0" lang="en-US" sz="2200" b="0" i="0" u="none" strike="noStrike" kern="1200" cap="none" spc="0" normalizeH="0" baseline="0" noProof="0" dirty="0">
                <a:ln>
                  <a:noFill/>
                </a:ln>
                <a:solidFill>
                  <a:schemeClr val="tx1"/>
                </a:solidFill>
                <a:effectLst/>
                <a:uLnTx/>
                <a:uFillTx/>
                <a:latin typeface="+mn-lt"/>
                <a:ea typeface="+mn-ea"/>
                <a:cs typeface="Calibri"/>
              </a:rPr>
            </a:br>
            <a:r>
              <a:rPr kumimoji="0" lang="en-US" sz="2200" b="0" i="0" u="none" strike="noStrike" kern="1200" cap="none" spc="0" normalizeH="0" baseline="0" noProof="0" dirty="0">
                <a:ln>
                  <a:noFill/>
                </a:ln>
                <a:solidFill>
                  <a:schemeClr val="tx1"/>
                </a:solidFill>
                <a:effectLst/>
                <a:uLnTx/>
                <a:uFillTx/>
                <a:latin typeface="+mn-lt"/>
                <a:ea typeface="+mn-ea"/>
                <a:cs typeface="Calibri"/>
              </a:rPr>
              <a:t>Lymphogranuloma venereum (LGV)</a:t>
            </a:r>
          </a:p>
          <a:p>
            <a:pPr marL="290195" marR="0" lvl="1" indent="-290195"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Calibri"/>
              </a:rPr>
              <a:t>Onboarding capacity</a:t>
            </a:r>
          </a:p>
          <a:p>
            <a:pPr marL="623570" marR="0" lvl="2" indent="-33337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5 jurisdictions may onboard at once</a:t>
            </a:r>
          </a:p>
          <a:p>
            <a:pPr marL="290513" marR="0" lvl="1" indent="-290513"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Calibri"/>
              </a:rPr>
              <a:t>Benefits of sending data through the MMG</a:t>
            </a:r>
          </a:p>
          <a:p>
            <a:pPr marL="623570" marR="0" lvl="2" indent="-33337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Turn off Congenital Syphilis REDCap reporting </a:t>
            </a:r>
          </a:p>
          <a:p>
            <a:pPr marL="623570" marR="0" lvl="2" indent="-33337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Faster results reported from CDC if data are provided to NNDSS</a:t>
            </a:r>
          </a:p>
          <a:p>
            <a:pPr marL="623570" marR="0" lvl="2" indent="-33337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Reconciliation: Close out will be more streamlined if reporting through one mechanism  </a:t>
            </a:r>
          </a:p>
          <a:p>
            <a:pPr marL="623570" marR="0" lvl="2" indent="-33337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tx1"/>
              </a:solidFill>
              <a:effectLst/>
              <a:highlight>
                <a:srgbClr val="FFFF00"/>
              </a:highlight>
              <a:uLnTx/>
              <a:uFillTx/>
              <a:latin typeface="+mn-lt"/>
              <a:ea typeface="+mn-ea"/>
              <a:cs typeface="+mn-cs"/>
            </a:endParaRPr>
          </a:p>
        </p:txBody>
      </p:sp>
      <p:sp>
        <p:nvSpPr>
          <p:cNvPr id="2" name="Title 1">
            <a:extLst>
              <a:ext uri="{FF2B5EF4-FFF2-40B4-BE49-F238E27FC236}">
                <a16:creationId xmlns:a16="http://schemas.microsoft.com/office/drawing/2014/main" id="{B14806E5-A8B0-4716-9DB7-90D758D5FD7C}"/>
              </a:ext>
            </a:extLst>
          </p:cNvPr>
          <p:cNvSpPr>
            <a:spLocks noGrp="1"/>
          </p:cNvSpPr>
          <p:nvPr>
            <p:ph type="title" idx="4294967295"/>
          </p:nvPr>
        </p:nvSpPr>
        <p:spPr/>
        <p:txBody>
          <a:bodyPr/>
          <a:lstStyle/>
          <a:p>
            <a:r>
              <a:rPr lang="en-US" dirty="0"/>
              <a:t>                                                       </a:t>
            </a:r>
            <a:r>
              <a:rPr lang="en-US" sz="800" dirty="0">
                <a:solidFill>
                  <a:schemeClr val="bg1"/>
                </a:solidFill>
              </a:rPr>
              <a:t>STD</a:t>
            </a:r>
          </a:p>
        </p:txBody>
      </p:sp>
    </p:spTree>
    <p:extLst>
      <p:ext uri="{BB962C8B-B14F-4D97-AF65-F5344CB8AC3E}">
        <p14:creationId xmlns:p14="http://schemas.microsoft.com/office/powerpoint/2010/main" val="2579551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144ADAD-5CE1-4189-A417-B5109542BD80}"/>
              </a:ext>
            </a:extLst>
          </p:cNvPr>
          <p:cNvSpPr txBox="1">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389872" y="685800"/>
            <a:ext cx="11592331" cy="6035675"/>
          </a:xfrm>
        </p:spPr>
        <p:txBody>
          <a:bodyPr vert="horz" lIns="91440" tIns="45720" rIns="91440" bIns="45720" rtlCol="0" anchor="t">
            <a:normAutofit fontScale="25000" lnSpcReduction="20000"/>
          </a:bodyPr>
          <a:lstStyle/>
          <a:p>
            <a:r>
              <a:rPr lang="en-US" sz="13200" dirty="0"/>
              <a:t>Tuberculosis and Latent TB Infection (LTBI) MMG</a:t>
            </a:r>
          </a:p>
          <a:p>
            <a:pPr marL="290195" lvl="1" indent="-290195"/>
            <a:r>
              <a:rPr lang="en-US" sz="10400" dirty="0"/>
              <a:t>MMG status  </a:t>
            </a:r>
            <a:endParaRPr lang="en-US" sz="10400" dirty="0">
              <a:cs typeface="Calibri"/>
            </a:endParaRPr>
          </a:p>
          <a:p>
            <a:pPr marL="623570" lvl="2" indent="-290195"/>
            <a:r>
              <a:rPr lang="en-US" sz="9600" dirty="0">
                <a:cs typeface="Calibri"/>
              </a:rPr>
              <a:t>TB/LTBI MMG v3.0.2 is </a:t>
            </a:r>
            <a:r>
              <a:rPr lang="en-US" sz="9600" b="1" dirty="0">
                <a:solidFill>
                  <a:srgbClr val="00B050"/>
                </a:solidFill>
                <a:cs typeface="Calibri"/>
              </a:rPr>
              <a:t>open for general onboarding</a:t>
            </a:r>
          </a:p>
          <a:p>
            <a:pPr marL="623570" lvl="2" indent="-290195"/>
            <a:r>
              <a:rPr lang="en-US" sz="9600" dirty="0">
                <a:cs typeface="Calibri"/>
              </a:rPr>
              <a:t>Establishing additional TB/LTBI MMG cohorts for 2022</a:t>
            </a:r>
          </a:p>
          <a:p>
            <a:pPr marL="913765" lvl="3" indent="-290195"/>
            <a:r>
              <a:rPr lang="en-US" sz="8000" dirty="0">
                <a:cs typeface="Calibri"/>
              </a:rPr>
              <a:t>Email </a:t>
            </a:r>
            <a:r>
              <a:rPr lang="en-US" sz="8000" dirty="0">
                <a:cs typeface="Calibri"/>
                <a:hlinkClick r:id="rId3"/>
              </a:rPr>
              <a:t>edx@cdc.gov</a:t>
            </a:r>
            <a:r>
              <a:rPr lang="en-US" sz="8000" dirty="0">
                <a:cs typeface="Calibri"/>
              </a:rPr>
              <a:t> if interested in joining </a:t>
            </a:r>
          </a:p>
          <a:p>
            <a:pPr marL="290195" lvl="1" indent="-290195"/>
            <a:r>
              <a:rPr lang="en-US" sz="10400" dirty="0">
                <a:cs typeface="Calibri"/>
              </a:rPr>
              <a:t>Onboarding capacity</a:t>
            </a:r>
          </a:p>
          <a:p>
            <a:pPr marL="623570" lvl="2"/>
            <a:r>
              <a:rPr lang="en-US" sz="9600" dirty="0"/>
              <a:t>5–8 jurisdictions may onboard at once</a:t>
            </a:r>
            <a:endParaRPr lang="en-US" sz="9600" dirty="0">
              <a:cs typeface="Calibri"/>
            </a:endParaRPr>
          </a:p>
          <a:p>
            <a:pPr marL="290195" marR="0" lvl="1" indent="-290195"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sz="10400" b="0" i="0" u="none" strike="noStrike" kern="1200" cap="none" spc="0" normalizeH="0" baseline="0" noProof="0" dirty="0">
                <a:ln>
                  <a:noFill/>
                </a:ln>
                <a:effectLst/>
                <a:uLnTx/>
                <a:uFillTx/>
                <a:latin typeface="Calibri" panose="020F0502020204030204"/>
                <a:ea typeface="+mn-ea"/>
                <a:cs typeface="Calibri"/>
              </a:rPr>
              <a:t>Benefits of sending data through the MMG</a:t>
            </a:r>
            <a:endParaRPr lang="en-US" sz="10400" b="0" i="0" u="none" strike="noStrike" kern="1200" cap="none" spc="0" normalizeH="0" baseline="0" noProof="0" dirty="0">
              <a:ln>
                <a:noFill/>
              </a:ln>
              <a:effectLst/>
              <a:uLnTx/>
              <a:uFillTx/>
              <a:latin typeface="Calibri" panose="020F0502020204030204"/>
              <a:cs typeface="Calibri"/>
            </a:endParaRPr>
          </a:p>
          <a:p>
            <a:pPr marL="622935" lvl="2"/>
            <a:r>
              <a:rPr lang="en-US" sz="9600" dirty="0">
                <a:effectLst/>
                <a:latin typeface="Calibri" panose="020F0502020204030204" pitchFamily="34" charset="0"/>
                <a:ea typeface="Calibri" panose="020F0502020204030204" pitchFamily="34" charset="0"/>
              </a:rPr>
              <a:t>Incorporates the RVCT2020 reporting requirements, including Molecular Drug Susceptibility Testing (DST) and Multi-drug resistant (MDR) supplemental data</a:t>
            </a:r>
            <a:endParaRPr lang="en-US" sz="9600" dirty="0">
              <a:cs typeface="Calibri"/>
            </a:endParaRPr>
          </a:p>
          <a:p>
            <a:pPr marL="622935" lvl="2"/>
            <a:r>
              <a:rPr lang="en-US" sz="9600" dirty="0">
                <a:cs typeface="Calibri"/>
              </a:rPr>
              <a:t>Responsive to new tests and drugs with minimal modifications and vocabulary updates</a:t>
            </a:r>
          </a:p>
          <a:p>
            <a:pPr marL="622935" lvl="2"/>
            <a:r>
              <a:rPr lang="en-US" sz="9600" dirty="0">
                <a:cs typeface="Calibri"/>
              </a:rPr>
              <a:t>Aligns with the structure and harmonized vocabulary used in GenV2</a:t>
            </a:r>
          </a:p>
          <a:p>
            <a:pPr marL="622935" lvl="2"/>
            <a:r>
              <a:rPr lang="en-US" sz="9600" dirty="0">
                <a:cs typeface="Calibri"/>
              </a:rPr>
              <a:t>Data are received through the Message Validation, Processing, and Provisioning System, offering more transparency to examine message status and data validation</a:t>
            </a:r>
          </a:p>
        </p:txBody>
      </p:sp>
      <p:pic>
        <p:nvPicPr>
          <p:cNvPr id="1028" name="Picture 4" descr="Lung x-ray on tablet">
            <a:extLst>
              <a:ext uri="{FF2B5EF4-FFF2-40B4-BE49-F238E27FC236}">
                <a16:creationId xmlns:a16="http://schemas.microsoft.com/office/drawing/2014/main" id="{1CC7015E-256E-4208-8174-F705CA3B0F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6662" y="0"/>
            <a:ext cx="3205338" cy="24787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CA7E6EE-2493-43CC-B1B1-F42ACBCD7C14}"/>
              </a:ext>
            </a:extLst>
          </p:cNvPr>
          <p:cNvSpPr>
            <a:spLocks noGrp="1"/>
          </p:cNvSpPr>
          <p:nvPr>
            <p:ph type="title" idx="4294967295"/>
          </p:nvPr>
        </p:nvSpPr>
        <p:spPr/>
        <p:txBody>
          <a:bodyPr/>
          <a:lstStyle/>
          <a:p>
            <a:r>
              <a:rPr lang="en-US" dirty="0"/>
              <a:t>                                           </a:t>
            </a:r>
            <a:r>
              <a:rPr lang="en-US" baseline="0" dirty="0"/>
              <a:t>                    </a:t>
            </a:r>
            <a:r>
              <a:rPr lang="en-US" sz="800" baseline="0" dirty="0">
                <a:solidFill>
                  <a:schemeClr val="bg1"/>
                </a:solidFill>
              </a:rPr>
              <a:t>TB</a:t>
            </a:r>
            <a:endParaRPr lang="en-US" sz="800" dirty="0">
              <a:solidFill>
                <a:schemeClr val="bg1"/>
              </a:solidFill>
            </a:endParaRPr>
          </a:p>
        </p:txBody>
      </p:sp>
    </p:spTree>
    <p:extLst>
      <p:ext uri="{BB962C8B-B14F-4D97-AF65-F5344CB8AC3E}">
        <p14:creationId xmlns:p14="http://schemas.microsoft.com/office/powerpoint/2010/main" val="1835987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144ADAD-5CE1-4189-A417-B5109542BD80}"/>
              </a:ext>
            </a:extLst>
          </p:cNvPr>
          <p:cNvSpPr txBox="1">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pic>
        <p:nvPicPr>
          <p:cNvPr id="9" name="Picture 8" descr="A picture containing blue, plastic&#10;&#10;Description automatically generated">
            <a:extLst>
              <a:ext uri="{FF2B5EF4-FFF2-40B4-BE49-F238E27FC236}">
                <a16:creationId xmlns:a16="http://schemas.microsoft.com/office/drawing/2014/main" id="{0C33CA6C-A806-4966-9439-E08BDE2E457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381500" y="0"/>
            <a:ext cx="2810500" cy="2975106"/>
          </a:xfrm>
          <a:prstGeom prst="rect">
            <a:avLst/>
          </a:prstGeom>
        </p:spPr>
      </p:pic>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431424" y="763162"/>
            <a:ext cx="10636379" cy="5958313"/>
          </a:xfrm>
        </p:spPr>
        <p:txBody>
          <a:bodyPr vert="horz" lIns="91440" tIns="45720" rIns="91440" bIns="45720" rtlCol="0" anchor="t">
            <a:normAutofit fontScale="25000" lnSpcReduction="20000"/>
          </a:bodyPr>
          <a:lstStyle/>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13200" b="1" i="0" u="none" strike="noStrike" kern="1200" cap="none" spc="0" normalizeH="0" baseline="0" noProof="0" dirty="0">
                <a:ln>
                  <a:noFill/>
                </a:ln>
                <a:solidFill>
                  <a:srgbClr val="3F395F"/>
                </a:solidFill>
                <a:effectLst/>
                <a:uLnTx/>
                <a:uFillTx/>
                <a:latin typeface="+mn-lt"/>
                <a:ea typeface="+mn-ea"/>
                <a:cs typeface="+mn-cs"/>
              </a:rPr>
              <a:t>Hepatitis MMG</a:t>
            </a:r>
            <a:endParaRPr kumimoji="0" lang="en-US" sz="13200" b="1" i="0" u="none" strike="noStrike" kern="1200" cap="none" spc="0" normalizeH="0" baseline="0" noProof="0" dirty="0">
              <a:ln>
                <a:noFill/>
              </a:ln>
              <a:solidFill>
                <a:schemeClr val="tx1"/>
              </a:solidFill>
              <a:effectLst/>
              <a:uLnTx/>
              <a:uFillTx/>
              <a:latin typeface="+mn-lt"/>
              <a:ea typeface="+mn-ea"/>
              <a:cs typeface="Calibri"/>
            </a:endParaRPr>
          </a:p>
          <a:p>
            <a:pPr marL="290195" marR="0" lvl="1" indent="-290195"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sz="9600" b="0" i="0" u="none" strike="noStrike" kern="1200" cap="none" spc="0" normalizeH="0" baseline="0" noProof="0" dirty="0">
                <a:ln>
                  <a:noFill/>
                </a:ln>
                <a:solidFill>
                  <a:schemeClr val="tx1"/>
                </a:solidFill>
                <a:effectLst/>
                <a:uLnTx/>
                <a:uFillTx/>
                <a:latin typeface="+mn-lt"/>
                <a:ea typeface="+mn-ea"/>
                <a:cs typeface="Calibri"/>
              </a:rPr>
              <a:t>MMG status</a:t>
            </a:r>
          </a:p>
          <a:p>
            <a:pPr marL="623570" marR="0" lvl="2" indent="-29019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8800" b="0" i="0" u="none" strike="noStrike" kern="1200" cap="none" spc="0" normalizeH="0" baseline="0" noProof="0" dirty="0">
                <a:ln>
                  <a:noFill/>
                </a:ln>
                <a:solidFill>
                  <a:schemeClr val="tx1"/>
                </a:solidFill>
                <a:effectLst/>
                <a:uLnTx/>
                <a:uFillTx/>
                <a:latin typeface="+mn-lt"/>
                <a:ea typeface="+mn-ea"/>
                <a:cs typeface="Calibri"/>
              </a:rPr>
              <a:t>Hepatitis v1.0.1 is </a:t>
            </a:r>
            <a:r>
              <a:rPr kumimoji="0" lang="en-US" sz="8800" b="1" i="0" u="none" strike="noStrike" kern="1200" cap="none" spc="0" normalizeH="0" baseline="0" noProof="0" dirty="0">
                <a:ln>
                  <a:noFill/>
                </a:ln>
                <a:solidFill>
                  <a:srgbClr val="00B050"/>
                </a:solidFill>
                <a:effectLst/>
                <a:uLnTx/>
                <a:uFillTx/>
                <a:latin typeface="+mn-lt"/>
                <a:ea typeface="+mn-ea"/>
                <a:cs typeface="Calibri"/>
              </a:rPr>
              <a:t>open for general onboarding</a:t>
            </a:r>
            <a:endParaRPr kumimoji="0" lang="en-US" sz="8800" b="1" i="0" u="none" strike="noStrike" kern="1200" cap="none" spc="0" normalizeH="0" baseline="0" noProof="0" dirty="0">
              <a:ln>
                <a:noFill/>
              </a:ln>
              <a:solidFill>
                <a:srgbClr val="00B050"/>
              </a:solidFill>
              <a:effectLst/>
              <a:uLnTx/>
              <a:uFillTx/>
              <a:latin typeface="+mn-lt"/>
              <a:ea typeface="+mn-lt"/>
              <a:cs typeface="+mn-lt"/>
            </a:endParaRPr>
          </a:p>
          <a:p>
            <a:pPr marL="623570" marR="0" lvl="2" indent="-29019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8800" b="0" i="0" u="none" strike="noStrike" kern="1200" cap="none" spc="0" normalizeH="0" baseline="0" noProof="0" dirty="0">
                <a:ln>
                  <a:noFill/>
                </a:ln>
                <a:solidFill>
                  <a:schemeClr val="tx1"/>
                </a:solidFill>
                <a:effectLst/>
                <a:uLnTx/>
                <a:uFillTx/>
                <a:latin typeface="+mn-lt"/>
                <a:ea typeface="+mn-lt"/>
                <a:cs typeface="+mn-lt"/>
              </a:rPr>
              <a:t>New major version, Hepatitis v2.0, anticipated in 2022</a:t>
            </a:r>
          </a:p>
          <a:p>
            <a:pPr marL="914082" marR="0" lvl="3" indent="-290195"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7400" b="0" i="0" u="none" strike="noStrike" kern="1200" cap="none" spc="0" normalizeH="0" baseline="0" noProof="0" dirty="0">
                <a:ln>
                  <a:noFill/>
                </a:ln>
                <a:solidFill>
                  <a:schemeClr val="tx1"/>
                </a:solidFill>
                <a:effectLst/>
                <a:uLnTx/>
                <a:uFillTx/>
                <a:latin typeface="+mn-lt"/>
                <a:ea typeface="+mn-ea"/>
                <a:cs typeface="Calibri"/>
              </a:rPr>
              <a:t>Email </a:t>
            </a:r>
            <a:r>
              <a:rPr kumimoji="0" lang="en-US" sz="7400" b="0" i="0" u="none" strike="noStrike" kern="1200" cap="none" spc="0" normalizeH="0" baseline="0" noProof="0" dirty="0">
                <a:ln>
                  <a:noFill/>
                </a:ln>
                <a:solidFill>
                  <a:schemeClr val="tx1"/>
                </a:solidFill>
                <a:effectLst/>
                <a:uLnTx/>
                <a:uFillTx/>
                <a:latin typeface="+mn-lt"/>
                <a:ea typeface="+mn-ea"/>
                <a:cs typeface="Calibri"/>
                <a:hlinkClick r:id="rId5"/>
              </a:rPr>
              <a:t>edx@cdc.gov</a:t>
            </a:r>
            <a:r>
              <a:rPr kumimoji="0" lang="en-US" sz="7400" b="0" i="0" u="none" strike="noStrike" kern="1200" cap="none" spc="0" normalizeH="0" baseline="0" noProof="0" dirty="0">
                <a:ln>
                  <a:noFill/>
                </a:ln>
                <a:solidFill>
                  <a:schemeClr val="tx1"/>
                </a:solidFill>
                <a:effectLst/>
                <a:uLnTx/>
                <a:uFillTx/>
                <a:latin typeface="+mn-lt"/>
                <a:ea typeface="+mn-ea"/>
                <a:cs typeface="Calibri"/>
              </a:rPr>
              <a:t> if interested in joining the v2.0 pilot</a:t>
            </a:r>
            <a:endParaRPr kumimoji="0" lang="en-US" sz="7400" b="0" i="0" u="none" strike="noStrike" kern="1200" cap="none" spc="0" normalizeH="0" baseline="0" noProof="0" dirty="0">
              <a:ln>
                <a:noFill/>
              </a:ln>
              <a:solidFill>
                <a:schemeClr val="tx1"/>
              </a:solidFill>
              <a:effectLst/>
              <a:uLnTx/>
              <a:uFillTx/>
              <a:latin typeface="+mn-lt"/>
              <a:ea typeface="+mn-lt"/>
              <a:cs typeface="+mn-lt"/>
            </a:endParaRPr>
          </a:p>
          <a:p>
            <a:pPr marL="290195" marR="0" lvl="1" indent="-290195"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sz="9600" b="0" i="0" u="none" strike="noStrike" kern="1200" cap="none" spc="0" normalizeH="0" baseline="0" noProof="0" dirty="0">
                <a:ln>
                  <a:noFill/>
                </a:ln>
                <a:solidFill>
                  <a:schemeClr val="tx1"/>
                </a:solidFill>
                <a:effectLst/>
                <a:uLnTx/>
                <a:uFillTx/>
                <a:latin typeface="+mn-lt"/>
                <a:ea typeface="+mn-ea"/>
                <a:cs typeface="Calibri"/>
              </a:rPr>
              <a:t>Onboarding capacity</a:t>
            </a:r>
          </a:p>
          <a:p>
            <a:pPr marL="623570" marR="0" lvl="2" indent="-33337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8800" b="0" i="0" u="none" strike="noStrike" kern="1200" cap="none" spc="0" normalizeH="0" baseline="0" noProof="0" dirty="0">
                <a:ln>
                  <a:noFill/>
                </a:ln>
                <a:solidFill>
                  <a:schemeClr val="tx1"/>
                </a:solidFill>
                <a:effectLst/>
                <a:uLnTx/>
                <a:uFillTx/>
                <a:latin typeface="+mn-lt"/>
                <a:ea typeface="+mn-ea"/>
                <a:cs typeface="Calibri"/>
              </a:rPr>
              <a:t>5–7 jurisdictions may onboard at once</a:t>
            </a:r>
          </a:p>
          <a:p>
            <a:pPr marL="290195" marR="0" lvl="1" indent="-290195"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sz="9600" b="0" i="0" u="none" strike="noStrike" kern="1200" cap="none" spc="0" normalizeH="0" baseline="0" noProof="0" dirty="0">
                <a:ln>
                  <a:noFill/>
                </a:ln>
                <a:solidFill>
                  <a:schemeClr val="tx1"/>
                </a:solidFill>
                <a:effectLst/>
                <a:uLnTx/>
                <a:uFillTx/>
                <a:latin typeface="+mn-lt"/>
                <a:ea typeface="+mn-ea"/>
                <a:cs typeface="Calibri"/>
              </a:rPr>
              <a:t>Benefits of sending data through the MMG</a:t>
            </a:r>
          </a:p>
          <a:p>
            <a:pPr marL="623570" marR="0" lvl="2" indent="-33337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8800" b="0" i="0" u="none" strike="noStrike" kern="1200" cap="none" spc="0" normalizeH="0" baseline="0" noProof="0" dirty="0">
                <a:ln>
                  <a:noFill/>
                </a:ln>
                <a:solidFill>
                  <a:srgbClr val="111111"/>
                </a:solidFill>
                <a:effectLst/>
                <a:uLnTx/>
                <a:uFillTx/>
                <a:latin typeface="+mn-lt"/>
                <a:ea typeface="+mn-ea"/>
                <a:cs typeface="+mn-cs"/>
              </a:rPr>
              <a:t>Enhanced</a:t>
            </a:r>
            <a:r>
              <a:rPr kumimoji="0" lang="en-US" sz="8800" b="0" i="0" u="none" strike="noStrike" kern="1200" cap="none" spc="0" normalizeH="0" baseline="0" noProof="0" dirty="0">
                <a:ln>
                  <a:noFill/>
                </a:ln>
                <a:solidFill>
                  <a:srgbClr val="111111"/>
                </a:solidFill>
                <a:effectLst/>
                <a:uLnTx/>
                <a:uFillTx/>
                <a:latin typeface="+mn-lt"/>
                <a:ea typeface="+mn-lt"/>
                <a:cs typeface="+mn-lt"/>
              </a:rPr>
              <a:t> clinical, risk factor information</a:t>
            </a:r>
          </a:p>
          <a:p>
            <a:pPr marL="623570" marR="0" lvl="2" indent="-33337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8800" b="0" i="0" u="none" strike="noStrike" kern="1200" cap="none" spc="0" normalizeH="0" baseline="0" noProof="0" dirty="0">
                <a:ln>
                  <a:noFill/>
                </a:ln>
                <a:solidFill>
                  <a:schemeClr val="tx1"/>
                </a:solidFill>
                <a:effectLst/>
                <a:uLnTx/>
                <a:uFillTx/>
                <a:latin typeface="+mn-lt"/>
                <a:ea typeface="+mn-lt"/>
                <a:cs typeface="+mn-lt"/>
              </a:rPr>
              <a:t>Used in major reports/publications such as the CDC Viral Hepatitis Annual Surveillance Report and Healthy People 2030, and other research/scientific manuscripts</a:t>
            </a:r>
            <a:endParaRPr kumimoji="0" lang="en-US" sz="8800" b="0" i="0" u="none" strike="sngStrike" kern="1200" cap="none" spc="0" normalizeH="0" baseline="0" noProof="0" dirty="0">
              <a:ln>
                <a:noFill/>
              </a:ln>
              <a:solidFill>
                <a:schemeClr val="tx1"/>
              </a:solidFill>
              <a:effectLst/>
              <a:uLnTx/>
              <a:uFillTx/>
              <a:latin typeface="+mn-lt"/>
              <a:ea typeface="+mn-lt"/>
              <a:cs typeface="+mn-lt"/>
            </a:endParaRPr>
          </a:p>
          <a:p>
            <a:pPr marL="623570" marR="0" lvl="2" indent="-33337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8800" b="0" i="0" u="none" strike="noStrike" kern="1200" cap="none" spc="0" normalizeH="0" baseline="0" noProof="0" dirty="0">
                <a:ln>
                  <a:noFill/>
                </a:ln>
                <a:solidFill>
                  <a:schemeClr val="tx1"/>
                </a:solidFill>
                <a:effectLst/>
                <a:uLnTx/>
                <a:uFillTx/>
                <a:latin typeface="+mn-lt"/>
                <a:ea typeface="+mn-lt"/>
                <a:cs typeface="+mn-lt"/>
              </a:rPr>
              <a:t>New focus: completion of data elements for pregnancy status and country of birth</a:t>
            </a:r>
            <a:endParaRPr kumimoji="0" lang="en-US" sz="8800" b="0" i="0" u="none" strike="noStrike" kern="1200" cap="none" spc="0" normalizeH="0" baseline="0" noProof="0" dirty="0">
              <a:ln>
                <a:noFill/>
              </a:ln>
              <a:solidFill>
                <a:schemeClr val="tx1"/>
              </a:solidFill>
              <a:effectLst/>
              <a:uLnTx/>
              <a:uFillTx/>
              <a:latin typeface="+mn-lt"/>
              <a:ea typeface="+mn-ea"/>
              <a:cs typeface="Calibri" panose="020F0502020204030204"/>
            </a:endParaRPr>
          </a:p>
          <a:p>
            <a:pPr marL="290195" marR="0" lvl="1" indent="-290195" algn="l" defTabSz="914400" rtl="0" eaLnBrk="1" fontAlgn="auto" latinLnBrk="0" hangingPunct="1">
              <a:lnSpc>
                <a:spcPct val="90000"/>
              </a:lnSpc>
              <a:spcBef>
                <a:spcPts val="600"/>
              </a:spcBef>
              <a:spcAft>
                <a:spcPts val="600"/>
              </a:spcAft>
              <a:buClr>
                <a:srgbClr val="81BC00"/>
              </a:buClr>
              <a:buSzTx/>
              <a:buFont typeface="Wingdings" panose="020B0604020202020204" pitchFamily="34" charset="0"/>
              <a:buChar char="§"/>
              <a:tabLst/>
              <a:defRPr/>
            </a:pPr>
            <a:r>
              <a:rPr kumimoji="0" lang="en-US" sz="9600" b="0" i="0" u="none" strike="noStrike" kern="1200" cap="none" spc="0" normalizeH="0" baseline="0" noProof="0" dirty="0">
                <a:ln>
                  <a:noFill/>
                </a:ln>
                <a:solidFill>
                  <a:schemeClr val="tx1"/>
                </a:solidFill>
                <a:effectLst/>
                <a:uLnTx/>
                <a:uFillTx/>
                <a:latin typeface="+mn-lt"/>
                <a:ea typeface="+mn-lt"/>
                <a:cs typeface="+mn-lt"/>
              </a:rPr>
              <a:t>Additional Informatics funding</a:t>
            </a:r>
          </a:p>
          <a:p>
            <a:pPr marL="622935" marR="0" lvl="2" indent="-33337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8800" b="0" i="0" u="none" strike="noStrike" kern="1200" cap="none" spc="0" normalizeH="0" baseline="0" noProof="0" dirty="0">
                <a:ln>
                  <a:noFill/>
                </a:ln>
                <a:solidFill>
                  <a:schemeClr val="tx1"/>
                </a:solidFill>
                <a:effectLst/>
                <a:uLnTx/>
                <a:uFillTx/>
                <a:latin typeface="+mn-lt"/>
                <a:ea typeface="+mn-ea"/>
                <a:cs typeface="+mn-cs"/>
              </a:rPr>
              <a:t>PS21-2103 Cooperative Agreement will support informatics work for surveillance</a:t>
            </a:r>
            <a:endParaRPr kumimoji="0" lang="en-US" sz="8800" b="0" i="0" u="none" strike="noStrike" kern="1200" cap="none" spc="0" normalizeH="0" baseline="0" noProof="0" dirty="0">
              <a:ln>
                <a:noFill/>
              </a:ln>
              <a:solidFill>
                <a:schemeClr val="tx1"/>
              </a:solidFill>
              <a:effectLst/>
              <a:uLnTx/>
              <a:uFillTx/>
              <a:latin typeface="+mn-lt"/>
              <a:ea typeface="+mn-ea"/>
              <a:cs typeface="Calibri" panose="020F0502020204030204"/>
            </a:endParaRPr>
          </a:p>
        </p:txBody>
      </p:sp>
      <p:sp>
        <p:nvSpPr>
          <p:cNvPr id="2" name="Title 1">
            <a:extLst>
              <a:ext uri="{FF2B5EF4-FFF2-40B4-BE49-F238E27FC236}">
                <a16:creationId xmlns:a16="http://schemas.microsoft.com/office/drawing/2014/main" id="{8081525A-9CF6-4118-B4B5-669E6B32D8E8}"/>
              </a:ext>
            </a:extLst>
          </p:cNvPr>
          <p:cNvSpPr>
            <a:spLocks noGrp="1"/>
          </p:cNvSpPr>
          <p:nvPr>
            <p:ph type="title" idx="4294967295"/>
          </p:nvPr>
        </p:nvSpPr>
        <p:spPr/>
        <p:txBody>
          <a:bodyPr/>
          <a:lstStyle/>
          <a:p>
            <a:r>
              <a:rPr lang="en-US" dirty="0"/>
              <a:t>                             </a:t>
            </a:r>
            <a:r>
              <a:rPr lang="en-US" sz="800" dirty="0">
                <a:solidFill>
                  <a:schemeClr val="bg1"/>
                </a:solidFill>
              </a:rPr>
              <a:t>Hepatitis</a:t>
            </a:r>
          </a:p>
        </p:txBody>
      </p:sp>
    </p:spTree>
    <p:extLst>
      <p:ext uri="{BB962C8B-B14F-4D97-AF65-F5344CB8AC3E}">
        <p14:creationId xmlns:p14="http://schemas.microsoft.com/office/powerpoint/2010/main" val="2948634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AE83E10-B672-40BB-8820-6500FEF37B06}"/>
              </a:ext>
            </a:extLst>
          </p:cNvPr>
          <p:cNvSpPr>
            <a:spLocks noGrp="1"/>
          </p:cNvSpPr>
          <p:nvPr>
            <p:ph type="title" idx="4294967295"/>
          </p:nvPr>
        </p:nvSpPr>
        <p:spPr>
          <a:xfrm>
            <a:off x="576263" y="4097338"/>
            <a:ext cx="11006137" cy="7651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bg1"/>
                </a:solidFill>
                <a:effectLst/>
                <a:uLnTx/>
                <a:uFillTx/>
                <a:latin typeface="+mn-lt"/>
                <a:ea typeface="+mn-ea"/>
                <a:cs typeface="+mn-cs"/>
              </a:rPr>
              <a:t>Opening Soon</a:t>
            </a:r>
          </a:p>
        </p:txBody>
      </p:sp>
    </p:spTree>
    <p:extLst>
      <p:ext uri="{BB962C8B-B14F-4D97-AF65-F5344CB8AC3E}">
        <p14:creationId xmlns:p14="http://schemas.microsoft.com/office/powerpoint/2010/main" val="1719088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576263" y="787400"/>
            <a:ext cx="10616873" cy="4530725"/>
          </a:xfrm>
        </p:spPr>
        <p:txBody>
          <a:bodyPr vert="horz" lIns="91440" tIns="45720" rIns="91440" bIns="45720" rtlCol="0" anchor="t">
            <a:normAutofit/>
          </a:bodyPr>
          <a:lstStyle/>
          <a:p>
            <a:r>
              <a:rPr lang="en-US" dirty="0"/>
              <a:t>Agenda</a:t>
            </a:r>
          </a:p>
          <a:p>
            <a:pPr marL="290195" lvl="1" indent="-290195">
              <a:lnSpc>
                <a:spcPct val="100000"/>
              </a:lnSpc>
            </a:pPr>
            <a:r>
              <a:rPr lang="en-US" dirty="0"/>
              <a:t>NNDSS Updates and Announcements</a:t>
            </a:r>
            <a:endParaRPr lang="en-US" dirty="0">
              <a:cs typeface="Calibri"/>
            </a:endParaRPr>
          </a:p>
          <a:p>
            <a:pPr marL="290195" lvl="1" indent="-290195">
              <a:lnSpc>
                <a:spcPct val="100000"/>
              </a:lnSpc>
            </a:pPr>
            <a:r>
              <a:rPr lang="en-US" dirty="0">
                <a:cs typeface="Calibri"/>
              </a:rPr>
              <a:t>Planning Ahead to 2022: Message Mapping Guide (MMG) Roundup </a:t>
            </a:r>
          </a:p>
          <a:p>
            <a:pPr marL="290195" lvl="1" indent="-290195">
              <a:lnSpc>
                <a:spcPct val="100000"/>
              </a:lnSpc>
            </a:pPr>
            <a:r>
              <a:rPr lang="en-US" dirty="0">
                <a:cs typeface="Calibri"/>
              </a:rPr>
              <a:t>Questions and Answers</a:t>
            </a:r>
          </a:p>
        </p:txBody>
      </p:sp>
      <p:sp>
        <p:nvSpPr>
          <p:cNvPr id="6" name="Slide Number Placeholder 2">
            <a:extLst>
              <a:ext uri="{FF2B5EF4-FFF2-40B4-BE49-F238E27FC236}">
                <a16:creationId xmlns:a16="http://schemas.microsoft.com/office/drawing/2014/main" id="{4530FC83-B5CA-BD40-A453-29445A713BA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0"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2" name="Title 1">
            <a:extLst>
              <a:ext uri="{FF2B5EF4-FFF2-40B4-BE49-F238E27FC236}">
                <a16:creationId xmlns:a16="http://schemas.microsoft.com/office/drawing/2014/main" id="{E02F0E69-A4A9-5E4F-9165-3DE8E339D400}"/>
              </a:ext>
            </a:extLst>
          </p:cNvPr>
          <p:cNvSpPr>
            <a:spLocks noGrp="1"/>
          </p:cNvSpPr>
          <p:nvPr>
            <p:ph type="title" idx="4294967295"/>
          </p:nvPr>
        </p:nvSpPr>
        <p:spPr>
          <a:xfrm>
            <a:off x="838200" y="-6833"/>
            <a:ext cx="10515600" cy="1325563"/>
          </a:xfrm>
        </p:spPr>
        <p:txBody>
          <a:bodyPr>
            <a:normAutofit/>
          </a:bodyPr>
          <a:lstStyle/>
          <a:p>
            <a:r>
              <a:rPr lang="en-US" sz="1000" dirty="0">
                <a:solidFill>
                  <a:schemeClr val="bg1"/>
                </a:solidFill>
              </a:rPr>
              <a:t>Agenda</a:t>
            </a:r>
          </a:p>
        </p:txBody>
      </p:sp>
      <p:sp>
        <p:nvSpPr>
          <p:cNvPr id="7" name="Slide Number Placeholder 2">
            <a:extLst>
              <a:ext uri="{FF2B5EF4-FFF2-40B4-BE49-F238E27FC236}">
                <a16:creationId xmlns:a16="http://schemas.microsoft.com/office/drawing/2014/main" id="{33BB7EA9-F6F5-4670-91C9-522DA292B25E}"/>
              </a:ext>
            </a:extLst>
          </p:cNvPr>
          <p:cNvSpPr txBox="1">
            <a:spLocks/>
          </p:cNvSpPr>
          <p:nvPr/>
        </p:nvSpPr>
        <p:spPr>
          <a:xfrm>
            <a:off x="8610600"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pic>
        <p:nvPicPr>
          <p:cNvPr id="16" name="Picture 15">
            <a:extLst>
              <a:ext uri="{FF2B5EF4-FFF2-40B4-BE49-F238E27FC236}">
                <a16:creationId xmlns:a16="http://schemas.microsoft.com/office/drawing/2014/main" id="{05F9CA70-093A-4D37-BE33-735EE0EA585D}"/>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863254" y="-103452"/>
            <a:ext cx="3328746" cy="2596424"/>
          </a:xfrm>
          <a:prstGeom prst="rect">
            <a:avLst/>
          </a:prstGeom>
        </p:spPr>
      </p:pic>
    </p:spTree>
    <p:extLst>
      <p:ext uri="{BB962C8B-B14F-4D97-AF65-F5344CB8AC3E}">
        <p14:creationId xmlns:p14="http://schemas.microsoft.com/office/powerpoint/2010/main" val="3407289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144ADAD-5CE1-4189-A417-B5109542BD80}"/>
              </a:ext>
            </a:extLst>
          </p:cNvPr>
          <p:cNvSpPr txBox="1">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590641" y="456721"/>
            <a:ext cx="11165929" cy="6269007"/>
          </a:xfrm>
        </p:spPr>
        <p:txBody>
          <a:bodyPr vert="horz" lIns="91440" tIns="45720" rIns="91440" bIns="45720" rtlCol="0" anchor="t">
            <a:normAutofit fontScale="25000" lnSpcReduction="20000"/>
          </a:bodyPr>
          <a:lstStyle/>
          <a:p>
            <a:pPr>
              <a:spcBef>
                <a:spcPts val="0"/>
              </a:spcBef>
              <a:spcAft>
                <a:spcPts val="0"/>
              </a:spcAft>
            </a:pPr>
            <a:r>
              <a:rPr lang="en-US" sz="12400" dirty="0"/>
              <a:t>Healthcare-Associated Infections, </a:t>
            </a:r>
          </a:p>
          <a:p>
            <a:pPr>
              <a:spcBef>
                <a:spcPts val="0"/>
              </a:spcBef>
              <a:spcAft>
                <a:spcPts val="0"/>
              </a:spcAft>
            </a:pPr>
            <a:r>
              <a:rPr lang="en-US" sz="12400" dirty="0"/>
              <a:t>Multidrug Resistant Organisms (HAI-MDRO) MMG</a:t>
            </a:r>
            <a:endParaRPr lang="en-US" sz="12400" dirty="0">
              <a:cs typeface="Calibri"/>
            </a:endParaRPr>
          </a:p>
          <a:p>
            <a:pPr>
              <a:spcBef>
                <a:spcPts val="0"/>
              </a:spcBef>
              <a:spcAft>
                <a:spcPts val="0"/>
              </a:spcAft>
            </a:pPr>
            <a:endParaRPr lang="en-US" sz="6000" dirty="0">
              <a:cs typeface="Calibri"/>
            </a:endParaRPr>
          </a:p>
          <a:p>
            <a:pPr marL="290195" lvl="1" indent="-290195"/>
            <a:r>
              <a:rPr lang="en-US" sz="10400" dirty="0"/>
              <a:t>MMG status </a:t>
            </a:r>
            <a:endParaRPr lang="en-US" sz="10400" dirty="0">
              <a:cs typeface="Calibri"/>
            </a:endParaRPr>
          </a:p>
          <a:p>
            <a:pPr marL="623570" lvl="2" indent="-290195"/>
            <a:r>
              <a:rPr lang="en-US" sz="8800" dirty="0">
                <a:cs typeface="Calibri"/>
              </a:rPr>
              <a:t>V1.0.1 anticipated for general onboarding before the end of the year </a:t>
            </a:r>
          </a:p>
          <a:p>
            <a:pPr marL="623570" lvl="2" indent="-290195"/>
            <a:r>
              <a:rPr lang="en-US" sz="8800" dirty="0">
                <a:cs typeface="Calibri"/>
              </a:rPr>
              <a:t>CDC is re-engaging with Emerging Infections Program (EIP) sites to assess ability to send MuGSI conditions alongside HAI-MDRO national notifiable conditions</a:t>
            </a:r>
          </a:p>
          <a:p>
            <a:pPr marL="290195" lvl="1" indent="-290195"/>
            <a:r>
              <a:rPr lang="en-US" sz="10400" dirty="0">
                <a:cs typeface="Calibri"/>
              </a:rPr>
              <a:t>Onboarding capacity</a:t>
            </a:r>
          </a:p>
          <a:p>
            <a:pPr marL="623570" lvl="2"/>
            <a:r>
              <a:rPr lang="en-US" sz="8800" dirty="0"/>
              <a:t>5–8 jurisdictions may onboard at once</a:t>
            </a:r>
            <a:endParaRPr lang="en-US" sz="8800" dirty="0">
              <a:cs typeface="Calibri"/>
            </a:endParaRPr>
          </a:p>
          <a:p>
            <a:pPr marL="290195" marR="0" lvl="1" indent="-290195"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sz="9600" b="0" i="0" u="none" strike="noStrike" kern="1200" cap="none" spc="0" normalizeH="0" baseline="0" noProof="0" dirty="0">
                <a:ln>
                  <a:noFill/>
                </a:ln>
                <a:effectLst/>
                <a:uLnTx/>
                <a:uFillTx/>
                <a:latin typeface="Calibri" panose="020F0502020204030204"/>
                <a:ea typeface="+mn-ea"/>
                <a:cs typeface="Calibri"/>
              </a:rPr>
              <a:t>Benefits of sending data through the MMG</a:t>
            </a:r>
            <a:endParaRPr lang="en-US" sz="9600" b="0" i="0" u="none" strike="noStrike" kern="1200" cap="none" spc="0" normalizeH="0" baseline="0" noProof="0" dirty="0">
              <a:ln>
                <a:noFill/>
              </a:ln>
              <a:effectLst/>
              <a:uLnTx/>
              <a:uFillTx/>
              <a:latin typeface="Calibri" panose="020F0502020204030204"/>
              <a:cs typeface="Calibri"/>
            </a:endParaRPr>
          </a:p>
          <a:p>
            <a:pPr marL="623570" lvl="2"/>
            <a:r>
              <a:rPr lang="en-US" sz="8800" dirty="0"/>
              <a:t>Improves</a:t>
            </a:r>
            <a:r>
              <a:rPr lang="en-US" sz="8800" dirty="0">
                <a:ea typeface="+mn-lt"/>
                <a:cs typeface="+mn-lt"/>
              </a:rPr>
              <a:t> surveillance, supports urgent public health response, reduces duplication, and provides CDC with data unavailable elsewhere (e.g., health disparities)</a:t>
            </a:r>
          </a:p>
          <a:p>
            <a:pPr marL="623570" lvl="2"/>
            <a:r>
              <a:rPr lang="en-US" sz="8800" dirty="0">
                <a:ea typeface="+mn-lt"/>
                <a:cs typeface="+mn-lt"/>
              </a:rPr>
              <a:t>HL7 is the only reporting method for HAI/MDROs for NNDSS</a:t>
            </a:r>
          </a:p>
          <a:p>
            <a:pPr marL="622935" lvl="2"/>
            <a:r>
              <a:rPr lang="en-US" sz="8800" dirty="0">
                <a:ea typeface="+mn-lt"/>
                <a:cs typeface="+mn-lt"/>
              </a:rPr>
              <a:t>Use in major reports/publications and national strategic planning</a:t>
            </a:r>
            <a:endParaRPr lang="en-US" sz="8800" dirty="0">
              <a:cs typeface="Calibri"/>
            </a:endParaRPr>
          </a:p>
          <a:p>
            <a:pPr marL="290195" lvl="1" indent="-290195"/>
            <a:r>
              <a:rPr lang="en-US" sz="9200" dirty="0"/>
              <a:t>Additional informatics funding</a:t>
            </a:r>
            <a:endParaRPr lang="en-US" sz="9200" dirty="0">
              <a:cs typeface="Calibri"/>
            </a:endParaRPr>
          </a:p>
          <a:p>
            <a:pPr marL="623570" lvl="2"/>
            <a:r>
              <a:rPr lang="en-US" sz="8800" dirty="0">
                <a:cs typeface="Calibri"/>
                <a:hlinkClick r:id="rId3"/>
              </a:rPr>
              <a:t>ELC Strengthening</a:t>
            </a:r>
            <a:r>
              <a:rPr lang="en-US" sz="8800" dirty="0">
                <a:ea typeface="+mn-lt"/>
                <a:cs typeface="+mn-lt"/>
                <a:hlinkClick r:id="rId3"/>
              </a:rPr>
              <a:t> HAI/AR Program Capacity (ARP) supplement</a:t>
            </a:r>
            <a:r>
              <a:rPr lang="en-US" sz="8800" dirty="0">
                <a:ea typeface="+mn-lt"/>
                <a:cs typeface="+mn-lt"/>
              </a:rPr>
              <a:t> may be used for epidemiology and laboratory support</a:t>
            </a:r>
          </a:p>
        </p:txBody>
      </p:sp>
      <p:pic>
        <p:nvPicPr>
          <p:cNvPr id="6" name="Picture 5" descr="Diagram&#10;&#10;Description automatically generated">
            <a:extLst>
              <a:ext uri="{FF2B5EF4-FFF2-40B4-BE49-F238E27FC236}">
                <a16:creationId xmlns:a16="http://schemas.microsoft.com/office/drawing/2014/main" id="{9ADB36BB-8747-4C24-927C-C046F29EB29D}"/>
              </a:ext>
            </a:extLst>
          </p:cNvPr>
          <p:cNvPicPr>
            <a:picLocks noChangeAspect="1"/>
          </p:cNvPicPr>
          <p:nvPr/>
        </p:nvPicPr>
        <p:blipFill>
          <a:blip r:embed="rId4"/>
          <a:stretch>
            <a:fillRect/>
          </a:stretch>
        </p:blipFill>
        <p:spPr>
          <a:xfrm>
            <a:off x="8901628" y="0"/>
            <a:ext cx="3290371" cy="1619479"/>
          </a:xfrm>
          <a:prstGeom prst="rect">
            <a:avLst/>
          </a:prstGeom>
        </p:spPr>
      </p:pic>
      <p:sp>
        <p:nvSpPr>
          <p:cNvPr id="2" name="Title 1">
            <a:extLst>
              <a:ext uri="{FF2B5EF4-FFF2-40B4-BE49-F238E27FC236}">
                <a16:creationId xmlns:a16="http://schemas.microsoft.com/office/drawing/2014/main" id="{AD077BA8-24CF-4A4D-B8AC-44728138907B}"/>
              </a:ext>
            </a:extLst>
          </p:cNvPr>
          <p:cNvSpPr>
            <a:spLocks noGrp="1"/>
          </p:cNvSpPr>
          <p:nvPr>
            <p:ph type="title" idx="4294967295"/>
          </p:nvPr>
        </p:nvSpPr>
        <p:spPr/>
        <p:txBody>
          <a:bodyPr/>
          <a:lstStyle/>
          <a:p>
            <a:r>
              <a:rPr lang="en-US" dirty="0"/>
              <a:t>                                                                                   </a:t>
            </a:r>
            <a:r>
              <a:rPr lang="en-US" sz="800" dirty="0">
                <a:solidFill>
                  <a:schemeClr val="bg1"/>
                </a:solidFill>
              </a:rPr>
              <a:t>H                   </a:t>
            </a:r>
            <a:r>
              <a:rPr lang="en-US" sz="800" baseline="0" dirty="0">
                <a:solidFill>
                  <a:schemeClr val="bg1"/>
                </a:solidFill>
              </a:rPr>
              <a:t>                       </a:t>
            </a:r>
            <a:endParaRPr lang="en-US" sz="800" dirty="0">
              <a:solidFill>
                <a:schemeClr val="bg1"/>
              </a:solidFill>
            </a:endParaRPr>
          </a:p>
        </p:txBody>
      </p:sp>
    </p:spTree>
    <p:extLst>
      <p:ext uri="{BB962C8B-B14F-4D97-AF65-F5344CB8AC3E}">
        <p14:creationId xmlns:p14="http://schemas.microsoft.com/office/powerpoint/2010/main" val="870248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AE83E10-B672-40BB-8820-6500FEF37B06}"/>
              </a:ext>
            </a:extLst>
          </p:cNvPr>
          <p:cNvSpPr>
            <a:spLocks noGrp="1"/>
          </p:cNvSpPr>
          <p:nvPr>
            <p:ph type="title" idx="4294967295"/>
          </p:nvPr>
        </p:nvSpPr>
        <p:spPr>
          <a:xfrm>
            <a:off x="576263" y="4097338"/>
            <a:ext cx="11006137" cy="7651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bg1"/>
                </a:solidFill>
                <a:effectLst/>
                <a:uLnTx/>
                <a:uFillTx/>
                <a:latin typeface="+mn-lt"/>
                <a:ea typeface="+mn-ea"/>
                <a:cs typeface="+mn-cs"/>
              </a:rPr>
              <a:t>Coming in 2022</a:t>
            </a:r>
          </a:p>
        </p:txBody>
      </p:sp>
    </p:spTree>
    <p:extLst>
      <p:ext uri="{BB962C8B-B14F-4D97-AF65-F5344CB8AC3E}">
        <p14:creationId xmlns:p14="http://schemas.microsoft.com/office/powerpoint/2010/main" val="3397746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What&amp;#39;s making you sick: an in-depth look at food-borne illnesses - News |  UAB">
            <a:extLst>
              <a:ext uri="{FF2B5EF4-FFF2-40B4-BE49-F238E27FC236}">
                <a16:creationId xmlns:a16="http://schemas.microsoft.com/office/drawing/2014/main" id="{96CECA20-C175-422B-AAD4-26B12CF53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4343" y="0"/>
            <a:ext cx="3477657" cy="261140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2">
            <a:extLst>
              <a:ext uri="{FF2B5EF4-FFF2-40B4-BE49-F238E27FC236}">
                <a16:creationId xmlns:a16="http://schemas.microsoft.com/office/drawing/2014/main" id="{9144ADAD-5CE1-4189-A417-B5109542BD80}"/>
              </a:ext>
            </a:extLst>
          </p:cNvPr>
          <p:cNvSpPr txBox="1">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377959" y="784835"/>
            <a:ext cx="11571234" cy="5936640"/>
          </a:xfrm>
        </p:spPr>
        <p:txBody>
          <a:bodyPr vert="horz" lIns="91440" tIns="45720" rIns="91440" bIns="45720" rtlCol="0" anchor="t">
            <a:normAutofit fontScale="92500" lnSpcReduction="10000"/>
          </a:bodyPr>
          <a:lstStyle/>
          <a:p>
            <a:r>
              <a:rPr lang="en-US" sz="3300" dirty="0"/>
              <a:t>Foodborne and Diarrheal Diseases (FDD) MMG</a:t>
            </a:r>
          </a:p>
          <a:p>
            <a:pPr marL="290195" lvl="1" indent="-290195"/>
            <a:r>
              <a:rPr lang="en-US" dirty="0"/>
              <a:t>MMG status  </a:t>
            </a:r>
            <a:endParaRPr lang="en-US" dirty="0">
              <a:cs typeface="Calibri"/>
            </a:endParaRPr>
          </a:p>
          <a:p>
            <a:pPr marL="623570" lvl="2" indent="-290195"/>
            <a:r>
              <a:rPr lang="en-US" sz="2600" dirty="0">
                <a:cs typeface="Calibri"/>
              </a:rPr>
              <a:t>Updated V1.2 of FDD guide projected to be posted early 2022</a:t>
            </a:r>
          </a:p>
          <a:p>
            <a:pPr marL="290195" lvl="1" indent="-290195"/>
            <a:r>
              <a:rPr lang="en-US" dirty="0">
                <a:cs typeface="Calibri"/>
              </a:rPr>
              <a:t>Onboarding capacity</a:t>
            </a:r>
          </a:p>
          <a:p>
            <a:pPr marL="623570" lvl="2"/>
            <a:r>
              <a:rPr lang="en-US" sz="2600" dirty="0">
                <a:cs typeface="Calibri"/>
              </a:rPr>
              <a:t>To be assessed once open for general onboarding, estimated for late summer 2022</a:t>
            </a:r>
          </a:p>
          <a:p>
            <a:pPr marL="290195" lvl="1" indent="-290195"/>
            <a:r>
              <a:rPr lang="en-US" dirty="0"/>
              <a:t>Benefits of sending data through the MMG</a:t>
            </a:r>
            <a:endParaRPr lang="en-US" dirty="0">
              <a:cs typeface="Calibri"/>
            </a:endParaRPr>
          </a:p>
          <a:p>
            <a:pPr marL="633413" lvl="2" indent="-352425">
              <a:spcBef>
                <a:spcPts val="0"/>
              </a:spcBef>
              <a:spcAft>
                <a:spcPts val="0"/>
              </a:spcAft>
            </a:pPr>
            <a:r>
              <a:rPr lang="en-US" sz="2600" dirty="0">
                <a:solidFill>
                  <a:srgbClr val="111111"/>
                </a:solidFill>
                <a:effectLst/>
                <a:latin typeface="Calibri"/>
                <a:ea typeface="Times New Roman" panose="02020603050405020304" pitchFamily="18" charset="0"/>
                <a:cs typeface="Calibri"/>
              </a:rPr>
              <a:t>Meeting ELC goals </a:t>
            </a:r>
          </a:p>
          <a:p>
            <a:pPr marL="633413" lvl="2" indent="-352425">
              <a:spcBef>
                <a:spcPts val="0"/>
              </a:spcBef>
              <a:spcAft>
                <a:spcPts val="0"/>
              </a:spcAft>
            </a:pPr>
            <a:r>
              <a:rPr lang="en-US" sz="2600" dirty="0">
                <a:solidFill>
                  <a:srgbClr val="111111"/>
                </a:solidFill>
                <a:latin typeface="Calibri"/>
                <a:ea typeface="Times New Roman" panose="02020603050405020304" pitchFamily="18" charset="0"/>
                <a:cs typeface="Calibri"/>
              </a:rPr>
              <a:t>Stop sending </a:t>
            </a:r>
            <a:r>
              <a:rPr lang="en-US" sz="2600" dirty="0">
                <a:solidFill>
                  <a:srgbClr val="111111"/>
                </a:solidFill>
                <a:effectLst/>
                <a:latin typeface="Calibri"/>
                <a:ea typeface="Times New Roman" panose="02020603050405020304" pitchFamily="18" charset="0"/>
                <a:cs typeface="Calibri"/>
              </a:rPr>
              <a:t>paper case report forms</a:t>
            </a:r>
          </a:p>
          <a:p>
            <a:pPr marL="633413" lvl="2" indent="-352425">
              <a:spcBef>
                <a:spcPts val="0"/>
              </a:spcBef>
              <a:spcAft>
                <a:spcPts val="0"/>
              </a:spcAft>
            </a:pPr>
            <a:r>
              <a:rPr lang="en-US" sz="2600" dirty="0">
                <a:solidFill>
                  <a:srgbClr val="111111"/>
                </a:solidFill>
                <a:latin typeface="Calibri"/>
                <a:ea typeface="Times New Roman" panose="02020603050405020304" pitchFamily="18" charset="0"/>
                <a:cs typeface="Calibri"/>
              </a:rPr>
              <a:t>Reconciliation: Close out will be more streamlined if reporting through one mechanism</a:t>
            </a:r>
          </a:p>
          <a:p>
            <a:pPr marL="633413" lvl="2" indent="-352425">
              <a:spcBef>
                <a:spcPts val="0"/>
              </a:spcBef>
              <a:spcAft>
                <a:spcPts val="0"/>
              </a:spcAft>
            </a:pPr>
            <a:r>
              <a:rPr lang="en-US" sz="2600" dirty="0">
                <a:solidFill>
                  <a:srgbClr val="111111"/>
                </a:solidFill>
                <a:latin typeface="Calibri"/>
                <a:ea typeface="Times New Roman" panose="02020603050405020304" pitchFamily="18" charset="0"/>
                <a:cs typeface="Calibri"/>
              </a:rPr>
              <a:t>Timely data collection and analysis: outbreak investigations, epi tends, &amp; risk factors</a:t>
            </a:r>
            <a:endParaRPr lang="en-US" sz="2600" dirty="0">
              <a:solidFill>
                <a:srgbClr val="111111"/>
              </a:solidFill>
              <a:latin typeface="Times New Roman"/>
              <a:ea typeface="Times New Roman" panose="02020603050405020304" pitchFamily="18" charset="0"/>
              <a:cs typeface="Calibri"/>
            </a:endParaRPr>
          </a:p>
          <a:p>
            <a:pPr marL="633413" lvl="2" indent="-352425">
              <a:spcBef>
                <a:spcPts val="0"/>
              </a:spcBef>
              <a:spcAft>
                <a:spcPts val="0"/>
              </a:spcAft>
            </a:pPr>
            <a:r>
              <a:rPr lang="en-US" sz="2600" dirty="0">
                <a:solidFill>
                  <a:srgbClr val="111111"/>
                </a:solidFill>
                <a:effectLst/>
                <a:latin typeface="Calibri"/>
                <a:ea typeface="Times New Roman" panose="02020603050405020304" pitchFamily="18" charset="0"/>
                <a:cs typeface="Calibri"/>
              </a:rPr>
              <a:t>More secure data </a:t>
            </a:r>
            <a:r>
              <a:rPr lang="en-US" sz="2600" dirty="0">
                <a:solidFill>
                  <a:srgbClr val="111111"/>
                </a:solidFill>
                <a:latin typeface="Calibri"/>
                <a:ea typeface="Times New Roman" panose="02020603050405020304" pitchFamily="18" charset="0"/>
                <a:cs typeface="Calibri"/>
              </a:rPr>
              <a:t>transmission</a:t>
            </a:r>
          </a:p>
          <a:p>
            <a:pPr marL="633413" lvl="2" indent="-352425">
              <a:spcBef>
                <a:spcPts val="0"/>
              </a:spcBef>
              <a:spcAft>
                <a:spcPts val="0"/>
              </a:spcAft>
            </a:pPr>
            <a:r>
              <a:rPr lang="en-US" sz="2600" dirty="0">
                <a:solidFill>
                  <a:srgbClr val="111111"/>
                </a:solidFill>
                <a:effectLst/>
                <a:latin typeface="Calibri"/>
                <a:ea typeface="Times New Roman" panose="02020603050405020304" pitchFamily="18" charset="0"/>
                <a:cs typeface="Calibri"/>
              </a:rPr>
              <a:t>FoodNet</a:t>
            </a:r>
            <a:r>
              <a:rPr lang="en-US" sz="2600" dirty="0">
                <a:solidFill>
                  <a:srgbClr val="111111"/>
                </a:solidFill>
                <a:latin typeface="Calibri"/>
                <a:ea typeface="Times New Roman" panose="02020603050405020304" pitchFamily="18" charset="0"/>
                <a:cs typeface="Calibri"/>
              </a:rPr>
              <a:t> able</a:t>
            </a:r>
            <a:r>
              <a:rPr lang="en-US" sz="2600" dirty="0">
                <a:solidFill>
                  <a:srgbClr val="111111"/>
                </a:solidFill>
                <a:effectLst/>
                <a:latin typeface="Calibri"/>
                <a:ea typeface="Times New Roman" panose="02020603050405020304" pitchFamily="18" charset="0"/>
                <a:cs typeface="Calibri"/>
              </a:rPr>
              <a:t> to capture case metadata and improve identification of co-infections</a:t>
            </a:r>
          </a:p>
          <a:p>
            <a:pPr marL="223520" lvl="2" indent="0">
              <a:spcBef>
                <a:spcPts val="0"/>
              </a:spcBef>
              <a:spcAft>
                <a:spcPts val="0"/>
              </a:spcAft>
              <a:buNone/>
            </a:pPr>
            <a:endParaRPr lang="en-US" sz="1200" dirty="0">
              <a:cs typeface="Calibri" panose="020F0502020204030204"/>
            </a:endParaRPr>
          </a:p>
          <a:p>
            <a:pPr marL="290195" lvl="1" indent="-290195"/>
            <a:r>
              <a:rPr lang="en-US" dirty="0">
                <a:cs typeface="Calibri"/>
              </a:rPr>
              <a:t>Additional informatics funding</a:t>
            </a:r>
          </a:p>
          <a:p>
            <a:pPr marL="623570" lvl="2"/>
            <a:r>
              <a:rPr lang="en-US" sz="2600" dirty="0">
                <a:cs typeface="Calibri"/>
              </a:rPr>
              <a:t>EIP funding for existing FoodNet sites </a:t>
            </a:r>
          </a:p>
          <a:p>
            <a:pPr marL="737870" indent="-342900" algn="just">
              <a:spcBef>
                <a:spcPts val="0"/>
              </a:spcBef>
              <a:spcAft>
                <a:spcPts val="0"/>
              </a:spcAft>
            </a:pPr>
            <a:endParaRPr lang="en-US" sz="3400" dirty="0">
              <a:solidFill>
                <a:srgbClr val="111111"/>
              </a:solidFill>
              <a:effectLst/>
              <a:latin typeface="Calibri"/>
              <a:ea typeface="Times New Roman" panose="02020603050405020304" pitchFamily="18" charset="0"/>
              <a:cs typeface="Calibri"/>
            </a:endParaRPr>
          </a:p>
          <a:p>
            <a:pPr marL="790575" lvl="2" indent="0" algn="just">
              <a:spcBef>
                <a:spcPts val="0"/>
              </a:spcBef>
              <a:spcAft>
                <a:spcPts val="0"/>
              </a:spcAft>
              <a:buNone/>
            </a:pPr>
            <a:endParaRPr lang="en-US" sz="2200" dirty="0">
              <a:solidFill>
                <a:srgbClr val="111111"/>
              </a:solidFill>
              <a:effectLst/>
              <a:latin typeface="Times New Roman"/>
              <a:ea typeface="Calibri" panose="020F0502020204030204" pitchFamily="34" charset="0"/>
              <a:cs typeface="Calibri"/>
            </a:endParaRPr>
          </a:p>
          <a:p>
            <a:pPr marL="1076325" lvl="2" indent="-285750" algn="just">
              <a:spcBef>
                <a:spcPts val="0"/>
              </a:spcBef>
              <a:spcAft>
                <a:spcPts val="0"/>
              </a:spcAft>
            </a:pPr>
            <a:endParaRPr lang="en-US" sz="1800" dirty="0">
              <a:solidFill>
                <a:srgbClr val="111111"/>
              </a:solidFill>
              <a:effectLst/>
              <a:latin typeface="Times New Roman"/>
              <a:ea typeface="Calibri" panose="020F0502020204030204" pitchFamily="34" charset="0"/>
            </a:endParaRPr>
          </a:p>
          <a:p>
            <a:pPr marL="681990" lvl="3" indent="0">
              <a:buNone/>
            </a:pPr>
            <a:endParaRPr lang="en-US" sz="2600" dirty="0">
              <a:highlight>
                <a:srgbClr val="FFFF00"/>
              </a:highlight>
              <a:cs typeface="Calibri" panose="020F0502020204030204"/>
            </a:endParaRPr>
          </a:p>
        </p:txBody>
      </p:sp>
      <p:sp>
        <p:nvSpPr>
          <p:cNvPr id="2" name="Title 1">
            <a:extLst>
              <a:ext uri="{FF2B5EF4-FFF2-40B4-BE49-F238E27FC236}">
                <a16:creationId xmlns:a16="http://schemas.microsoft.com/office/drawing/2014/main" id="{C29F98D1-A0D8-4377-8A97-A5C583C3128C}"/>
              </a:ext>
            </a:extLst>
          </p:cNvPr>
          <p:cNvSpPr>
            <a:spLocks noGrp="1"/>
          </p:cNvSpPr>
          <p:nvPr>
            <p:ph type="title" idx="4294967295"/>
          </p:nvPr>
        </p:nvSpPr>
        <p:spPr/>
        <p:txBody>
          <a:bodyPr/>
          <a:lstStyle/>
          <a:p>
            <a:r>
              <a:rPr lang="en-US" dirty="0"/>
              <a:t>                                                         </a:t>
            </a:r>
            <a:r>
              <a:rPr lang="en-US" sz="800" dirty="0">
                <a:solidFill>
                  <a:schemeClr val="bg1"/>
                </a:solidFill>
              </a:rPr>
              <a:t>FDD</a:t>
            </a:r>
          </a:p>
        </p:txBody>
      </p:sp>
    </p:spTree>
    <p:extLst>
      <p:ext uri="{BB962C8B-B14F-4D97-AF65-F5344CB8AC3E}">
        <p14:creationId xmlns:p14="http://schemas.microsoft.com/office/powerpoint/2010/main" val="2624213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magnifying glass with bacteria symbol">
            <a:extLst>
              <a:ext uri="{FF2B5EF4-FFF2-40B4-BE49-F238E27FC236}">
                <a16:creationId xmlns:a16="http://schemas.microsoft.com/office/drawing/2014/main" id="{F2D658B7-828D-4C51-AC1C-4DFFB15B9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5379" y="0"/>
            <a:ext cx="4196621" cy="249500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2">
            <a:extLst>
              <a:ext uri="{FF2B5EF4-FFF2-40B4-BE49-F238E27FC236}">
                <a16:creationId xmlns:a16="http://schemas.microsoft.com/office/drawing/2014/main" id="{9144ADAD-5CE1-4189-A417-B5109542BD80}"/>
              </a:ext>
            </a:extLst>
          </p:cNvPr>
          <p:cNvSpPr txBox="1">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576263" y="787399"/>
            <a:ext cx="10777537" cy="6070601"/>
          </a:xfrm>
        </p:spPr>
        <p:txBody>
          <a:bodyPr vert="horz" lIns="91440" tIns="45720" rIns="91440" bIns="45720" rtlCol="0" anchor="t">
            <a:normAutofit fontScale="77500" lnSpcReduction="20000"/>
          </a:bodyPr>
          <a:lstStyle/>
          <a:p>
            <a:pPr marL="0">
              <a:spcBef>
                <a:spcPts val="0"/>
              </a:spcBef>
              <a:spcAft>
                <a:spcPts val="0"/>
              </a:spcAft>
            </a:pPr>
            <a:r>
              <a:rPr lang="en-US" sz="4300" dirty="0"/>
              <a:t>Respiratory and Invasive Bacterial Diseases </a:t>
            </a:r>
            <a:br>
              <a:rPr lang="en-US" sz="4300" dirty="0"/>
            </a:br>
            <a:r>
              <a:rPr lang="en-US" sz="4300" dirty="0"/>
              <a:t>(RIBD) MMG</a:t>
            </a:r>
          </a:p>
          <a:p>
            <a:pPr>
              <a:spcBef>
                <a:spcPts val="0"/>
              </a:spcBef>
              <a:spcAft>
                <a:spcPts val="0"/>
              </a:spcAft>
            </a:pPr>
            <a:endParaRPr lang="en-US" sz="1500" dirty="0"/>
          </a:p>
          <a:p>
            <a:pPr marL="290195" lvl="1" indent="-290195"/>
            <a:r>
              <a:rPr lang="en-US" sz="3100" dirty="0"/>
              <a:t>MMG status </a:t>
            </a:r>
            <a:endParaRPr lang="en-US" sz="3100" dirty="0">
              <a:effectLst/>
              <a:latin typeface="Calibri" panose="020F0502020204030204" pitchFamily="34" charset="0"/>
              <a:ea typeface="Calibri" panose="020F0502020204030204" pitchFamily="34" charset="0"/>
            </a:endParaRPr>
          </a:p>
          <a:p>
            <a:pPr marL="623570" lvl="2" indent="-290195"/>
            <a:r>
              <a:rPr lang="en-US" sz="2800" dirty="0">
                <a:solidFill>
                  <a:srgbClr val="323130"/>
                </a:solidFill>
                <a:latin typeface="Calibri"/>
                <a:cs typeface="Calibri"/>
              </a:rPr>
              <a:t>RIBD v1.1.1 currently published </a:t>
            </a:r>
          </a:p>
          <a:p>
            <a:pPr marL="623570" lvl="2" indent="-290195"/>
            <a:r>
              <a:rPr lang="en-US" sz="2800" dirty="0">
                <a:ea typeface="+mn-lt"/>
                <a:cs typeface="+mn-lt"/>
              </a:rPr>
              <a:t>An updated version anticipated for early 2022</a:t>
            </a:r>
            <a:endParaRPr lang="en-US" sz="2800" dirty="0">
              <a:solidFill>
                <a:srgbClr val="FF0000"/>
              </a:solidFill>
              <a:ea typeface="+mn-lt"/>
              <a:cs typeface="+mn-lt"/>
            </a:endParaRPr>
          </a:p>
          <a:p>
            <a:pPr lvl="3"/>
            <a:r>
              <a:rPr lang="en-US" sz="2600" dirty="0">
                <a:cs typeface="Calibri"/>
              </a:rPr>
              <a:t>Minor updates to align with current shared MMG standards</a:t>
            </a:r>
          </a:p>
          <a:p>
            <a:pPr marL="290195" lvl="1" indent="-290195"/>
            <a:r>
              <a:rPr lang="en-US" sz="3100" dirty="0">
                <a:cs typeface="Calibri"/>
              </a:rPr>
              <a:t>Onboarding capacity</a:t>
            </a:r>
          </a:p>
          <a:p>
            <a:pPr marL="623570" marR="0" lvl="2" indent="-33337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panose="020F0502020204030204"/>
                <a:ea typeface="+mn-ea"/>
                <a:cs typeface="Calibri"/>
              </a:rPr>
              <a:t>Target date for onboarding is unknown at this time, due to COVID-19 </a:t>
            </a:r>
            <a:r>
              <a:rPr lang="en-US" sz="2800" dirty="0">
                <a:latin typeface="Calibri" panose="020F0502020204030204"/>
                <a:cs typeface="Calibri"/>
              </a:rPr>
              <a:t>MMG onboarding </a:t>
            </a:r>
            <a:r>
              <a:rPr kumimoji="0" lang="en-US" sz="2800" b="0" i="0" u="none" strike="noStrike" kern="1200" cap="none" spc="0" normalizeH="0" baseline="0" noProof="0" dirty="0">
                <a:ln>
                  <a:noFill/>
                </a:ln>
                <a:effectLst/>
                <a:uLnTx/>
                <a:uFillTx/>
                <a:latin typeface="Calibri" panose="020F0502020204030204"/>
                <a:ea typeface="+mn-ea"/>
                <a:cs typeface="Calibri"/>
              </a:rPr>
              <a:t>priority</a:t>
            </a:r>
          </a:p>
          <a:p>
            <a:pPr marL="623570" marR="0" lvl="2" indent="-33337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lang="en-US" sz="2800" dirty="0">
                <a:latin typeface="Calibri" panose="020F0502020204030204"/>
                <a:cs typeface="Calibri"/>
              </a:rPr>
              <a:t>Jurisdictions that received funding for “pre-onboarding” work are encouraged to work on those activities, although timing for movement to “onboarding” is not yet known</a:t>
            </a:r>
          </a:p>
          <a:p>
            <a:pPr lvl="1">
              <a:defRPr/>
            </a:pPr>
            <a:r>
              <a:rPr lang="en-US" sz="3100" dirty="0">
                <a:latin typeface="Calibri" panose="020F0502020204030204"/>
                <a:cs typeface="Calibri"/>
              </a:rPr>
              <a:t>Benefits of sending data through the MMG</a:t>
            </a:r>
          </a:p>
          <a:p>
            <a:pPr lvl="2">
              <a:defRPr/>
            </a:pPr>
            <a:r>
              <a:rPr lang="en-US" sz="2800" dirty="0">
                <a:latin typeface="Calibri" panose="020F0502020204030204"/>
                <a:cs typeface="Calibri"/>
              </a:rPr>
              <a:t>Turn off legacy reporting streams</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lvl="1">
              <a:defRPr/>
            </a:pPr>
            <a:r>
              <a:rPr lang="en-US" sz="3100" b="0" i="0" u="none" strike="noStrike" dirty="0">
                <a:solidFill>
                  <a:srgbClr val="000000"/>
                </a:solidFill>
                <a:effectLst/>
                <a:latin typeface="Calibri" panose="020F0502020204030204" pitchFamily="34" charset="0"/>
              </a:rPr>
              <a:t>Additional informatics funding</a:t>
            </a:r>
          </a:p>
          <a:p>
            <a:pPr lvl="2">
              <a:defRPr/>
            </a:pPr>
            <a:r>
              <a:rPr lang="en-US" sz="2800" b="0" i="0" u="none" strike="noStrike" dirty="0">
                <a:solidFill>
                  <a:srgbClr val="000000"/>
                </a:solidFill>
                <a:effectLst/>
                <a:latin typeface="Calibri" panose="020F0502020204030204" pitchFamily="34" charset="0"/>
              </a:rPr>
              <a:t>Anticipated to help support surveillance for legionella, psittacosis, invasive pneumococcal disease (IPD), </a:t>
            </a:r>
            <a:r>
              <a:rPr lang="en-US" sz="2800" b="0" i="1" u="none" strike="noStrike" dirty="0">
                <a:solidFill>
                  <a:srgbClr val="000000"/>
                </a:solidFill>
                <a:effectLst/>
                <a:latin typeface="Calibri" panose="020F0502020204030204" pitchFamily="34" charset="0"/>
              </a:rPr>
              <a:t>Haemophilus influenzae</a:t>
            </a:r>
            <a:r>
              <a:rPr lang="en-US" sz="2800" b="0" i="0" u="none" strike="noStrike" dirty="0">
                <a:solidFill>
                  <a:srgbClr val="000000"/>
                </a:solidFill>
                <a:effectLst/>
                <a:latin typeface="Calibri" panose="020F0502020204030204" pitchFamily="34" charset="0"/>
              </a:rPr>
              <a:t>, and meningococcal disease</a:t>
            </a:r>
            <a:endParaRPr lang="en-US" sz="2800" dirty="0">
              <a:latin typeface="Calibri" panose="020F0502020204030204"/>
              <a:cs typeface="Calibri"/>
            </a:endParaRPr>
          </a:p>
          <a:p>
            <a:pPr marL="623570" marR="0" lvl="3" indent="0">
              <a:buNone/>
            </a:pPr>
            <a:endParaRPr lang="en-US" sz="2400" dirty="0">
              <a:effectLst/>
              <a:latin typeface="Calibri" panose="020F0502020204030204" pitchFamily="34" charset="0"/>
              <a:ea typeface="Calibri" panose="020F0502020204030204" pitchFamily="34" charset="0"/>
              <a:cs typeface="Calibri"/>
            </a:endParaRPr>
          </a:p>
          <a:p>
            <a:pPr marL="914400" marR="0" lvl="2" indent="0" algn="just">
              <a:spcBef>
                <a:spcPts val="0"/>
              </a:spcBef>
              <a:spcAft>
                <a:spcPts val="0"/>
              </a:spcAft>
              <a:buNone/>
            </a:pPr>
            <a:endParaRPr lang="en-US" sz="2600" dirty="0">
              <a:effectLst/>
              <a:latin typeface="Calibri" panose="020F0502020204030204" pitchFamily="34" charset="0"/>
              <a:ea typeface="Calibri" panose="020F0502020204030204" pitchFamily="34" charset="0"/>
              <a:cs typeface="Calibri" panose="020F0502020204030204" pitchFamily="34" charset="0"/>
            </a:endParaRPr>
          </a:p>
          <a:p>
            <a:pPr marL="1371600" lvl="3" indent="0" algn="just">
              <a:spcBef>
                <a:spcPts val="0"/>
              </a:spcBef>
              <a:spcAft>
                <a:spcPts val="0"/>
              </a:spcAft>
              <a:buNone/>
            </a:pPr>
            <a:endParaRPr lang="en-US" sz="2600" dirty="0">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7F3D7CF1-79A8-4A81-A994-75E4882BF792}"/>
              </a:ext>
            </a:extLst>
          </p:cNvPr>
          <p:cNvSpPr>
            <a:spLocks noGrp="1"/>
          </p:cNvSpPr>
          <p:nvPr>
            <p:ph type="title" idx="4294967295"/>
          </p:nvPr>
        </p:nvSpPr>
        <p:spPr/>
        <p:txBody>
          <a:bodyPr/>
          <a:lstStyle/>
          <a:p>
            <a:r>
              <a:rPr lang="en-US" dirty="0"/>
              <a:t>                                                             </a:t>
            </a:r>
            <a:r>
              <a:rPr lang="en-US" sz="800" dirty="0">
                <a:solidFill>
                  <a:schemeClr val="bg1"/>
                </a:solidFill>
              </a:rPr>
              <a:t>RIBD</a:t>
            </a:r>
          </a:p>
        </p:txBody>
      </p:sp>
    </p:spTree>
    <p:extLst>
      <p:ext uri="{BB962C8B-B14F-4D97-AF65-F5344CB8AC3E}">
        <p14:creationId xmlns:p14="http://schemas.microsoft.com/office/powerpoint/2010/main" val="964569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144ADAD-5CE1-4189-A417-B5109542BD80}"/>
              </a:ext>
            </a:extLst>
          </p:cNvPr>
          <p:cNvSpPr txBox="1">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576263" y="787400"/>
            <a:ext cx="10066031" cy="5765800"/>
          </a:xfrm>
        </p:spPr>
        <p:txBody>
          <a:bodyPr vert="horz" lIns="91440" tIns="45720" rIns="91440" bIns="45720" rtlCol="0" anchor="t">
            <a:normAutofit/>
          </a:bodyPr>
          <a:lstStyle/>
          <a:p>
            <a:pPr marL="0"/>
            <a:r>
              <a:rPr lang="en-US" sz="3300" dirty="0"/>
              <a:t>Vaccine Preventable Diseases (VPDs): Mumps,     Pertussis, and Varicella MMGs</a:t>
            </a:r>
          </a:p>
          <a:p>
            <a:pPr marL="290195" lvl="1" indent="-290195"/>
            <a:r>
              <a:rPr lang="en-US" sz="2600" dirty="0"/>
              <a:t>MMG status </a:t>
            </a:r>
            <a:endParaRPr lang="en-US" sz="2600" dirty="0">
              <a:effectLst/>
              <a:latin typeface="Calibri" panose="020F0502020204030204" pitchFamily="34" charset="0"/>
              <a:ea typeface="Calibri" panose="020F0502020204030204" pitchFamily="34" charset="0"/>
            </a:endParaRPr>
          </a:p>
          <a:p>
            <a:pPr marL="623570" lvl="2" indent="-290195"/>
            <a:r>
              <a:rPr lang="en-US" dirty="0">
                <a:solidFill>
                  <a:srgbClr val="323130"/>
                </a:solidFill>
                <a:latin typeface="Calibri"/>
                <a:cs typeface="Calibri"/>
              </a:rPr>
              <a:t>Mumps v1.0.1, Pertussis v1.0.1, and Varicella v3.0.1 guides are</a:t>
            </a:r>
            <a:br>
              <a:rPr lang="en-US" dirty="0">
                <a:latin typeface="Calibri" panose="020F0502020204030204" pitchFamily="34" charset="0"/>
                <a:cs typeface="Calibri"/>
              </a:rPr>
            </a:br>
            <a:r>
              <a:rPr lang="en-US" dirty="0">
                <a:solidFill>
                  <a:srgbClr val="323130"/>
                </a:solidFill>
                <a:latin typeface="Calibri"/>
                <a:cs typeface="Calibri"/>
              </a:rPr>
              <a:t>currently published </a:t>
            </a:r>
            <a:endParaRPr lang="en-US" dirty="0">
              <a:solidFill>
                <a:srgbClr val="323130"/>
              </a:solidFill>
              <a:latin typeface="Calibri" panose="020F0502020204030204" pitchFamily="34" charset="0"/>
              <a:cs typeface="Calibri"/>
            </a:endParaRPr>
          </a:p>
          <a:p>
            <a:pPr marL="623570" lvl="2" indent="-290195"/>
            <a:r>
              <a:rPr lang="en-US" dirty="0">
                <a:solidFill>
                  <a:srgbClr val="323130"/>
                </a:solidFill>
                <a:latin typeface="Calibri" panose="020F0502020204030204" pitchFamily="34" charset="0"/>
                <a:cs typeface="Calibri"/>
              </a:rPr>
              <a:t>All three should be onboarded at the same time</a:t>
            </a:r>
          </a:p>
          <a:p>
            <a:pPr marL="290195" lvl="1" indent="-290195"/>
            <a:r>
              <a:rPr lang="en-US" sz="2600" dirty="0">
                <a:cs typeface="Calibri"/>
              </a:rPr>
              <a:t>Onboarding capacity</a:t>
            </a:r>
          </a:p>
          <a:p>
            <a:pPr marL="623570" marR="0" lvl="2" indent="-33337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panose="020F0502020204030204"/>
                <a:ea typeface="+mn-ea"/>
                <a:cs typeface="Calibri"/>
              </a:rPr>
              <a:t>Target date for onboarding is unknown at this time, due to COVID-19 </a:t>
            </a:r>
            <a:r>
              <a:rPr lang="en-US" dirty="0">
                <a:latin typeface="Calibri" panose="020F0502020204030204"/>
                <a:cs typeface="Calibri"/>
              </a:rPr>
              <a:t>MMG onboarding </a:t>
            </a:r>
            <a:r>
              <a:rPr kumimoji="0" lang="en-US" b="0" i="0" u="none" strike="noStrike" kern="1200" cap="none" spc="0" normalizeH="0" baseline="0" noProof="0" dirty="0">
                <a:ln>
                  <a:noFill/>
                </a:ln>
                <a:effectLst/>
                <a:uLnTx/>
                <a:uFillTx/>
                <a:latin typeface="Calibri" panose="020F0502020204030204"/>
                <a:ea typeface="+mn-ea"/>
                <a:cs typeface="Calibri"/>
              </a:rPr>
              <a:t>priority</a:t>
            </a:r>
          </a:p>
          <a:p>
            <a:pPr marL="290513" marR="0" lvl="1" indent="-290513"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Calibri"/>
              </a:rPr>
              <a:t>Benefits of sending data through the MMG</a:t>
            </a:r>
          </a:p>
          <a:p>
            <a:pPr lvl="2">
              <a:defRPr/>
            </a:pPr>
            <a:r>
              <a:rPr lang="en-US" dirty="0">
                <a:latin typeface="Calibri" panose="020F0502020204030204"/>
                <a:cs typeface="Calibri"/>
              </a:rPr>
              <a:t>Turn off legacy reporting streams</a:t>
            </a:r>
            <a:endParaRPr lang="en-US"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6" name="Picture 15" descr="A close-up of a stethoscope and a stethoscope&#10;&#10;Description automatically generated with low confidence">
            <a:extLst>
              <a:ext uri="{FF2B5EF4-FFF2-40B4-BE49-F238E27FC236}">
                <a16:creationId xmlns:a16="http://schemas.microsoft.com/office/drawing/2014/main" id="{41E5196E-2A70-4D04-BD40-0993FB0432D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338822" y="1"/>
            <a:ext cx="2853179" cy="1501296"/>
          </a:xfrm>
          <a:prstGeom prst="rect">
            <a:avLst/>
          </a:prstGeom>
        </p:spPr>
      </p:pic>
      <p:sp>
        <p:nvSpPr>
          <p:cNvPr id="2" name="Title 1">
            <a:extLst>
              <a:ext uri="{FF2B5EF4-FFF2-40B4-BE49-F238E27FC236}">
                <a16:creationId xmlns:a16="http://schemas.microsoft.com/office/drawing/2014/main" id="{9724D5D7-4926-4E8B-A7E2-010C842AE647}"/>
              </a:ext>
            </a:extLst>
          </p:cNvPr>
          <p:cNvSpPr>
            <a:spLocks noGrp="1"/>
          </p:cNvSpPr>
          <p:nvPr>
            <p:ph type="title" idx="4294967295"/>
          </p:nvPr>
        </p:nvSpPr>
        <p:spPr/>
        <p:txBody>
          <a:bodyPr/>
          <a:lstStyle/>
          <a:p>
            <a:r>
              <a:rPr lang="en-US" dirty="0"/>
              <a:t>                                                    </a:t>
            </a:r>
            <a:r>
              <a:rPr lang="en-US" baseline="0" dirty="0"/>
              <a:t>          </a:t>
            </a:r>
            <a:r>
              <a:rPr lang="en-US" sz="800" baseline="0" dirty="0">
                <a:solidFill>
                  <a:schemeClr val="bg1"/>
                </a:solidFill>
              </a:rPr>
              <a:t>VPD</a:t>
            </a:r>
            <a:endParaRPr lang="en-US" sz="800" dirty="0">
              <a:solidFill>
                <a:schemeClr val="bg1"/>
              </a:solidFill>
            </a:endParaRPr>
          </a:p>
        </p:txBody>
      </p:sp>
    </p:spTree>
    <p:extLst>
      <p:ext uri="{BB962C8B-B14F-4D97-AF65-F5344CB8AC3E}">
        <p14:creationId xmlns:p14="http://schemas.microsoft.com/office/powerpoint/2010/main" val="2568504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144ADAD-5CE1-4189-A417-B5109542BD80}"/>
              </a:ext>
            </a:extLst>
          </p:cNvPr>
          <p:cNvSpPr txBox="1">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576263" y="787400"/>
            <a:ext cx="10066031" cy="5765800"/>
          </a:xfrm>
        </p:spPr>
        <p:txBody>
          <a:bodyPr vert="horz" lIns="91440" tIns="45720" rIns="91440" bIns="45720" rtlCol="0" anchor="t">
            <a:normAutofit/>
          </a:bodyPr>
          <a:lstStyle/>
          <a:p>
            <a:pPr marL="0">
              <a:spcBef>
                <a:spcPts val="0"/>
              </a:spcBef>
              <a:spcAft>
                <a:spcPts val="0"/>
              </a:spcAft>
            </a:pPr>
            <a:r>
              <a:rPr lang="en-US" sz="3300" dirty="0"/>
              <a:t>VPDs: </a:t>
            </a:r>
            <a:r>
              <a:rPr lang="en-US" sz="3200" dirty="0">
                <a:latin typeface="Calibri" panose="020F0502020204030204" pitchFamily="34" charset="0"/>
                <a:cs typeface="Calibri"/>
              </a:rPr>
              <a:t>Measles, Rubella, and </a:t>
            </a:r>
            <a:r>
              <a:rPr lang="en-US" sz="3300" dirty="0">
                <a:latin typeface="Calibri" panose="020F0502020204030204" pitchFamily="34" charset="0"/>
                <a:cs typeface="Calibri"/>
              </a:rPr>
              <a:t>Congenital Rubella Syndrome (CRS)</a:t>
            </a:r>
            <a:r>
              <a:rPr lang="en-US" sz="3300" dirty="0"/>
              <a:t> MMGs</a:t>
            </a:r>
          </a:p>
          <a:p>
            <a:pPr marL="290195" lvl="1" indent="-290195"/>
            <a:r>
              <a:rPr lang="en-US" sz="2600" dirty="0"/>
              <a:t>MMG status </a:t>
            </a:r>
            <a:endParaRPr lang="en-US" sz="2600" dirty="0">
              <a:effectLst/>
              <a:latin typeface="Calibri" panose="020F0502020204030204" pitchFamily="34" charset="0"/>
              <a:ea typeface="Calibri" panose="020F0502020204030204" pitchFamily="34" charset="0"/>
            </a:endParaRPr>
          </a:p>
          <a:p>
            <a:pPr marL="623570" lvl="2" indent="-290195"/>
            <a:r>
              <a:rPr lang="en-US" dirty="0">
                <a:solidFill>
                  <a:srgbClr val="323130"/>
                </a:solidFill>
                <a:latin typeface="Calibri" panose="020F0502020204030204" pitchFamily="34" charset="0"/>
                <a:cs typeface="Calibri"/>
              </a:rPr>
              <a:t>Measles, Rubella, and Congenital Rubella Syndrome (CRS) anticipated for release in 2022</a:t>
            </a:r>
          </a:p>
          <a:p>
            <a:pPr marL="623570" lvl="2" indent="-290195"/>
            <a:r>
              <a:rPr lang="en-US" dirty="0">
                <a:solidFill>
                  <a:srgbClr val="323130"/>
                </a:solidFill>
                <a:latin typeface="Calibri" panose="020F0502020204030204" pitchFamily="34" charset="0"/>
                <a:cs typeface="Calibri"/>
              </a:rPr>
              <a:t>All three should be onboarded at the same time</a:t>
            </a:r>
          </a:p>
          <a:p>
            <a:pPr marL="290195" lvl="1" indent="-290195"/>
            <a:r>
              <a:rPr lang="en-US" sz="2600" dirty="0">
                <a:cs typeface="Calibri"/>
              </a:rPr>
              <a:t>Onboarding capacity</a:t>
            </a:r>
          </a:p>
          <a:p>
            <a:pPr marL="623570" marR="0" lvl="2" indent="-33337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panose="020F0502020204030204"/>
                <a:ea typeface="+mn-ea"/>
                <a:cs typeface="Calibri"/>
              </a:rPr>
              <a:t>Target date for onboarding is unknown at this time, due to COVID-19 </a:t>
            </a:r>
            <a:r>
              <a:rPr lang="en-US" dirty="0">
                <a:latin typeface="Calibri" panose="020F0502020204030204"/>
                <a:cs typeface="Calibri"/>
              </a:rPr>
              <a:t>MMG onboarding </a:t>
            </a:r>
            <a:r>
              <a:rPr kumimoji="0" lang="en-US" b="0" i="0" u="none" strike="noStrike" kern="1200" cap="none" spc="0" normalizeH="0" baseline="0" noProof="0" dirty="0">
                <a:ln>
                  <a:noFill/>
                </a:ln>
                <a:effectLst/>
                <a:uLnTx/>
                <a:uFillTx/>
                <a:latin typeface="Calibri" panose="020F0502020204030204"/>
                <a:ea typeface="+mn-ea"/>
                <a:cs typeface="Calibri"/>
              </a:rPr>
              <a:t>priority</a:t>
            </a:r>
          </a:p>
          <a:p>
            <a:pPr marL="290513" marR="0" lvl="1" indent="-290513"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Calibri"/>
              </a:rPr>
              <a:t>Benefits of sending data through the MMG</a:t>
            </a:r>
          </a:p>
          <a:p>
            <a:pPr lvl="2">
              <a:defRPr/>
            </a:pPr>
            <a:r>
              <a:rPr lang="en-US" dirty="0">
                <a:latin typeface="Calibri" panose="020F0502020204030204"/>
                <a:cs typeface="Calibri"/>
              </a:rPr>
              <a:t>Turn off legacy reporting streams</a:t>
            </a:r>
            <a:endParaRPr lang="en-US" sz="2600" dirty="0">
              <a:effectLst/>
              <a:latin typeface="Calibri" panose="020F0502020204030204" pitchFamily="34" charset="0"/>
              <a:ea typeface="Calibri" panose="020F0502020204030204" pitchFamily="34" charset="0"/>
            </a:endParaRPr>
          </a:p>
          <a:p>
            <a:pPr marL="1371600" marR="0" lvl="3" indent="0" algn="just">
              <a:spcBef>
                <a:spcPts val="0"/>
              </a:spcBef>
              <a:spcAft>
                <a:spcPts val="0"/>
              </a:spcAft>
              <a:buNone/>
            </a:pPr>
            <a:endParaRPr lang="en-US" sz="2600" dirty="0">
              <a:effectLst/>
              <a:latin typeface="Calibri" panose="020F0502020204030204" pitchFamily="34" charset="0"/>
              <a:ea typeface="Calibri" panose="020F0502020204030204" pitchFamily="34" charset="0"/>
            </a:endParaRPr>
          </a:p>
        </p:txBody>
      </p:sp>
      <p:pic>
        <p:nvPicPr>
          <p:cNvPr id="6" name="Picture 5" descr="Man putting bandage on arm">
            <a:extLst>
              <a:ext uri="{FF2B5EF4-FFF2-40B4-BE49-F238E27FC236}">
                <a16:creationId xmlns:a16="http://schemas.microsoft.com/office/drawing/2014/main" id="{9210404C-0F06-4961-AD09-BE550FDB7ABF}"/>
              </a:ext>
            </a:extLst>
          </p:cNvPr>
          <p:cNvPicPr>
            <a:picLocks noChangeAspect="1"/>
          </p:cNvPicPr>
          <p:nvPr/>
        </p:nvPicPr>
        <p:blipFill>
          <a:blip r:embed="rId3"/>
          <a:stretch>
            <a:fillRect/>
          </a:stretch>
        </p:blipFill>
        <p:spPr>
          <a:xfrm>
            <a:off x="8901630" y="0"/>
            <a:ext cx="3290370" cy="2193579"/>
          </a:xfrm>
          <a:prstGeom prst="rect">
            <a:avLst/>
          </a:prstGeom>
        </p:spPr>
      </p:pic>
      <p:sp>
        <p:nvSpPr>
          <p:cNvPr id="2" name="Title 1">
            <a:extLst>
              <a:ext uri="{FF2B5EF4-FFF2-40B4-BE49-F238E27FC236}">
                <a16:creationId xmlns:a16="http://schemas.microsoft.com/office/drawing/2014/main" id="{E4870B6B-C4B6-446A-A03B-F1F3579F1E07}"/>
              </a:ext>
            </a:extLst>
          </p:cNvPr>
          <p:cNvSpPr>
            <a:spLocks noGrp="1"/>
          </p:cNvSpPr>
          <p:nvPr>
            <p:ph type="title" idx="4294967295"/>
          </p:nvPr>
        </p:nvSpPr>
        <p:spPr/>
        <p:txBody>
          <a:bodyPr/>
          <a:lstStyle/>
          <a:p>
            <a:r>
              <a:rPr lang="en-US" dirty="0"/>
              <a:t>                                                          </a:t>
            </a:r>
            <a:r>
              <a:rPr lang="en-US" baseline="0" dirty="0"/>
              <a:t>    </a:t>
            </a:r>
            <a:r>
              <a:rPr lang="en-US" sz="800" baseline="0" dirty="0">
                <a:solidFill>
                  <a:schemeClr val="bg1"/>
                </a:solidFill>
              </a:rPr>
              <a:t>V</a:t>
            </a:r>
            <a:endParaRPr lang="en-US" sz="800" dirty="0">
              <a:solidFill>
                <a:schemeClr val="bg1"/>
              </a:solidFill>
            </a:endParaRPr>
          </a:p>
        </p:txBody>
      </p:sp>
    </p:spTree>
    <p:extLst>
      <p:ext uri="{BB962C8B-B14F-4D97-AF65-F5344CB8AC3E}">
        <p14:creationId xmlns:p14="http://schemas.microsoft.com/office/powerpoint/2010/main" val="2385983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56CD1F-A635-4E82-9E2A-0FEE44411175}"/>
              </a:ext>
            </a:extLst>
          </p:cNvPr>
          <p:cNvSpPr>
            <a:spLocks noGrp="1"/>
          </p:cNvSpPr>
          <p:nvPr>
            <p:ph type="title" idx="4294967295"/>
          </p:nvPr>
        </p:nvSpPr>
        <p:spPr>
          <a:xfrm>
            <a:off x="576263" y="4097338"/>
            <a:ext cx="11006137" cy="7651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bg1"/>
                </a:solidFill>
                <a:effectLst/>
                <a:uLnTx/>
                <a:uFillTx/>
                <a:latin typeface="+mn-lt"/>
                <a:ea typeface="+mn-ea"/>
                <a:cs typeface="+mn-cs"/>
              </a:rPr>
              <a:t>Piloting in 2022</a:t>
            </a:r>
          </a:p>
        </p:txBody>
      </p:sp>
    </p:spTree>
    <p:extLst>
      <p:ext uri="{BB962C8B-B14F-4D97-AF65-F5344CB8AC3E}">
        <p14:creationId xmlns:p14="http://schemas.microsoft.com/office/powerpoint/2010/main" val="584967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144ADAD-5CE1-4189-A417-B5109542BD80}"/>
              </a:ext>
            </a:extLst>
          </p:cNvPr>
          <p:cNvSpPr txBox="1">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576264" y="787398"/>
            <a:ext cx="11446403" cy="5943600"/>
          </a:xfrm>
        </p:spPr>
        <p:txBody>
          <a:bodyPr vert="horz" lIns="91440" tIns="45720" rIns="91440" bIns="45720" rtlCol="0" anchor="t">
            <a:normAutofit fontScale="25000" lnSpcReduction="20000"/>
          </a:bodyPr>
          <a:lstStyle/>
          <a:p>
            <a:r>
              <a:rPr lang="en-US" sz="13200" dirty="0"/>
              <a:t>Carbon Monoxide Poisoning (CO) MMG</a:t>
            </a:r>
          </a:p>
          <a:p>
            <a:pPr marL="290195" lvl="1" indent="-290195"/>
            <a:r>
              <a:rPr lang="en-US" sz="10400" dirty="0"/>
              <a:t>MMG plans  </a:t>
            </a:r>
            <a:endParaRPr lang="en-US" sz="10400" dirty="0">
              <a:cs typeface="Calibri" panose="020F0502020204030204"/>
            </a:endParaRPr>
          </a:p>
          <a:p>
            <a:pPr marL="623570" lvl="2" indent="-290195"/>
            <a:r>
              <a:rPr lang="en-US" sz="9600" dirty="0">
                <a:cs typeface="Calibri"/>
              </a:rPr>
              <a:t>Association of Public Health Laboratories (APHL) to re-initiate cohort                           for piloting CO MMG v1.0</a:t>
            </a:r>
          </a:p>
          <a:p>
            <a:pPr marL="914082" lvl="3" indent="-290195"/>
            <a:r>
              <a:rPr lang="en-US" sz="8800" dirty="0">
                <a:cs typeface="Calibri"/>
              </a:rPr>
              <a:t>Email </a:t>
            </a:r>
            <a:r>
              <a:rPr lang="en-US" sz="8800" dirty="0">
                <a:cs typeface="Calibri"/>
                <a:hlinkClick r:id="rId3"/>
              </a:rPr>
              <a:t>edx@cdc.gov</a:t>
            </a:r>
            <a:r>
              <a:rPr lang="en-US" sz="8800" dirty="0">
                <a:cs typeface="Calibri"/>
              </a:rPr>
              <a:t> if interested in joining the pilot</a:t>
            </a:r>
            <a:endParaRPr lang="en-US" sz="8200" dirty="0">
              <a:cs typeface="Calibri"/>
            </a:endParaRPr>
          </a:p>
          <a:p>
            <a:pPr marL="290195" lvl="1" indent="-290195"/>
            <a:r>
              <a:rPr lang="en-US" sz="10400" dirty="0">
                <a:cs typeface="Calibri"/>
              </a:rPr>
              <a:t>Onboarding capacity</a:t>
            </a:r>
          </a:p>
          <a:p>
            <a:pPr marL="623570" lvl="2"/>
            <a:r>
              <a:rPr lang="en-US" sz="9600" dirty="0"/>
              <a:t>5–8 jurisdictions may onboard at once</a:t>
            </a:r>
            <a:endParaRPr lang="en-US" sz="9600" dirty="0">
              <a:cs typeface="Calibri"/>
            </a:endParaRPr>
          </a:p>
          <a:p>
            <a:pPr marL="290195" lvl="1"/>
            <a:r>
              <a:rPr lang="en-US" sz="10400" dirty="0"/>
              <a:t>Benefits of sending data through the MMG</a:t>
            </a:r>
            <a:endParaRPr lang="en-US" sz="10400" dirty="0">
              <a:cs typeface="Calibri"/>
            </a:endParaRPr>
          </a:p>
          <a:p>
            <a:pPr marL="623253" lvl="2"/>
            <a:r>
              <a:rPr lang="en-US" sz="9600" dirty="0"/>
              <a:t>Reduces the burden of data cleaning by improving data transmission and </a:t>
            </a:r>
            <a:br>
              <a:rPr lang="en-US" sz="9600" dirty="0"/>
            </a:br>
            <a:r>
              <a:rPr lang="en-US" sz="9600" dirty="0"/>
              <a:t>data consolidation</a:t>
            </a:r>
            <a:endParaRPr lang="en-US" sz="9600" dirty="0">
              <a:cs typeface="Calibri"/>
            </a:endParaRPr>
          </a:p>
          <a:p>
            <a:pPr marL="623253" lvl="2"/>
            <a:r>
              <a:rPr lang="en-US" sz="9600" dirty="0"/>
              <a:t>Improves data quality and completeness for surveillance activities and analyses</a:t>
            </a:r>
            <a:endParaRPr lang="en-US" sz="9600" dirty="0">
              <a:cs typeface="Calibri"/>
            </a:endParaRPr>
          </a:p>
          <a:p>
            <a:pPr marL="623253" lvl="2"/>
            <a:r>
              <a:rPr lang="en-US" sz="9600" b="0" dirty="0"/>
              <a:t>Provides standardized data elements and valid values for variables</a:t>
            </a:r>
            <a:endParaRPr lang="en-US" sz="9600" b="0" dirty="0">
              <a:cs typeface="Calibri"/>
            </a:endParaRPr>
          </a:p>
          <a:p>
            <a:pPr marL="623253" lvl="2"/>
            <a:r>
              <a:rPr lang="en-US" sz="9600" b="0" dirty="0"/>
              <a:t>Supports linkage of records to find a new or prevalent case</a:t>
            </a:r>
            <a:endParaRPr lang="en-US" sz="9600" b="0" dirty="0">
              <a:cs typeface="Calibri"/>
            </a:endParaRPr>
          </a:p>
          <a:p>
            <a:pPr marL="623253" lvl="2"/>
            <a:r>
              <a:rPr lang="en-US" sz="9600" b="0" dirty="0"/>
              <a:t>Helps calculate more accurate counts and rates of morbidity and mortality</a:t>
            </a:r>
            <a:endParaRPr lang="en-US" sz="9600" dirty="0">
              <a:cs typeface="Calibri"/>
            </a:endParaRPr>
          </a:p>
        </p:txBody>
      </p:sp>
      <p:pic>
        <p:nvPicPr>
          <p:cNvPr id="3" name="Picture 2" descr="A sign with a question mark&#10;&#10;Description automatically generated with low confidence">
            <a:extLst>
              <a:ext uri="{FF2B5EF4-FFF2-40B4-BE49-F238E27FC236}">
                <a16:creationId xmlns:a16="http://schemas.microsoft.com/office/drawing/2014/main" id="{C5E576AA-AA42-4C0B-B225-001DDD97F86A}"/>
              </a:ext>
            </a:extLst>
          </p:cNvPr>
          <p:cNvPicPr>
            <a:picLocks noChangeAspect="1"/>
          </p:cNvPicPr>
          <p:nvPr/>
        </p:nvPicPr>
        <p:blipFill>
          <a:blip r:embed="rId4"/>
          <a:stretch>
            <a:fillRect/>
          </a:stretch>
        </p:blipFill>
        <p:spPr>
          <a:xfrm>
            <a:off x="10003316" y="1"/>
            <a:ext cx="2188684" cy="3266692"/>
          </a:xfrm>
          <a:prstGeom prst="rect">
            <a:avLst/>
          </a:prstGeom>
        </p:spPr>
      </p:pic>
      <p:sp>
        <p:nvSpPr>
          <p:cNvPr id="2" name="Title 1">
            <a:extLst>
              <a:ext uri="{FF2B5EF4-FFF2-40B4-BE49-F238E27FC236}">
                <a16:creationId xmlns:a16="http://schemas.microsoft.com/office/drawing/2014/main" id="{E4EC7560-11AF-49C6-885C-87AEAE805FD6}"/>
              </a:ext>
            </a:extLst>
          </p:cNvPr>
          <p:cNvSpPr>
            <a:spLocks noGrp="1"/>
          </p:cNvSpPr>
          <p:nvPr>
            <p:ph type="title" idx="4294967295"/>
          </p:nvPr>
        </p:nvSpPr>
        <p:spPr/>
        <p:txBody>
          <a:bodyPr/>
          <a:lstStyle/>
          <a:p>
            <a:r>
              <a:rPr lang="en-US" dirty="0"/>
              <a:t>                                           </a:t>
            </a:r>
            <a:r>
              <a:rPr lang="en-US" baseline="0" dirty="0"/>
              <a:t>               </a:t>
            </a:r>
            <a:r>
              <a:rPr lang="en-US" sz="800" baseline="0" dirty="0">
                <a:solidFill>
                  <a:schemeClr val="bg1"/>
                </a:solidFill>
              </a:rPr>
              <a:t>CO</a:t>
            </a:r>
            <a:endParaRPr lang="en-US" sz="800" dirty="0">
              <a:solidFill>
                <a:schemeClr val="bg1"/>
              </a:solidFill>
            </a:endParaRPr>
          </a:p>
        </p:txBody>
      </p:sp>
    </p:spTree>
    <p:extLst>
      <p:ext uri="{BB962C8B-B14F-4D97-AF65-F5344CB8AC3E}">
        <p14:creationId xmlns:p14="http://schemas.microsoft.com/office/powerpoint/2010/main" val="1479018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144ADAD-5CE1-4189-A417-B5109542BD80}"/>
              </a:ext>
            </a:extLst>
          </p:cNvPr>
          <p:cNvSpPr txBox="1">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567948" y="650875"/>
            <a:ext cx="11473631" cy="6070600"/>
          </a:xfrm>
        </p:spPr>
        <p:txBody>
          <a:bodyPr vert="horz" lIns="91440" tIns="45720" rIns="91440" bIns="45720" rtlCol="0" anchor="t">
            <a:normAutofit fontScale="85000" lnSpcReduction="20000"/>
          </a:bodyPr>
          <a:lstStyle/>
          <a:p>
            <a:pPr marL="0">
              <a:spcBef>
                <a:spcPts val="0"/>
              </a:spcBef>
              <a:spcAft>
                <a:spcPts val="0"/>
              </a:spcAft>
            </a:pPr>
            <a:r>
              <a:rPr lang="en-US" sz="3900" dirty="0"/>
              <a:t>Bacterial Special Pathogens: Brucellosis, </a:t>
            </a:r>
          </a:p>
          <a:p>
            <a:pPr marL="0">
              <a:spcBef>
                <a:spcPts val="0"/>
              </a:spcBef>
              <a:spcAft>
                <a:spcPts val="0"/>
              </a:spcAft>
            </a:pPr>
            <a:r>
              <a:rPr lang="en-US" sz="3900" dirty="0"/>
              <a:t>Hansen’s disease, and Leptospirosis MMGs </a:t>
            </a:r>
          </a:p>
          <a:p>
            <a:pPr>
              <a:spcBef>
                <a:spcPts val="0"/>
              </a:spcBef>
              <a:spcAft>
                <a:spcPts val="0"/>
              </a:spcAft>
            </a:pPr>
            <a:endParaRPr lang="en-US" sz="3900" dirty="0"/>
          </a:p>
          <a:p>
            <a:pPr marL="290195" lvl="1" indent="-290195"/>
            <a:r>
              <a:rPr lang="en-US" sz="3100" dirty="0"/>
              <a:t>MMG status </a:t>
            </a:r>
            <a:endParaRPr lang="en-US" sz="3100" dirty="0">
              <a:cs typeface="Calibri"/>
            </a:endParaRPr>
          </a:p>
          <a:p>
            <a:pPr marL="623570" lvl="2" indent="-290195"/>
            <a:r>
              <a:rPr lang="en-US" sz="2800" dirty="0">
                <a:solidFill>
                  <a:srgbClr val="323130"/>
                </a:solidFill>
                <a:latin typeface="Calibri" panose="020F0502020204030204" pitchFamily="34" charset="0"/>
              </a:rPr>
              <a:t>Anticipate Council of State and Territorial Epidemiologists (CSTE) webinar for jurisdiction feedback around spring 2022</a:t>
            </a:r>
            <a:endParaRPr lang="en-US" sz="2800" b="0" i="0" dirty="0">
              <a:solidFill>
                <a:srgbClr val="323130"/>
              </a:solidFill>
              <a:effectLst/>
              <a:latin typeface="Calibri" panose="020F0502020204030204" pitchFamily="34" charset="0"/>
            </a:endParaRPr>
          </a:p>
          <a:p>
            <a:pPr marL="623570" lvl="2" indent="-290195"/>
            <a:r>
              <a:rPr lang="en-US" sz="2800" dirty="0">
                <a:solidFill>
                  <a:srgbClr val="323130"/>
                </a:solidFill>
                <a:latin typeface="Calibri"/>
                <a:cs typeface="Calibri"/>
              </a:rPr>
              <a:t>Piloting anticipated around summer of 2022</a:t>
            </a:r>
          </a:p>
          <a:p>
            <a:pPr marL="913765" lvl="3" indent="-290195"/>
            <a:r>
              <a:rPr lang="en-US" sz="2600" dirty="0">
                <a:cs typeface="Calibri"/>
              </a:rPr>
              <a:t>Email </a:t>
            </a:r>
            <a:r>
              <a:rPr lang="en-US" sz="2600" dirty="0">
                <a:cs typeface="Calibri"/>
                <a:hlinkClick r:id="rId3"/>
              </a:rPr>
              <a:t>edx@cdc.gov</a:t>
            </a:r>
            <a:r>
              <a:rPr lang="en-US" sz="2600" dirty="0">
                <a:cs typeface="Calibri"/>
              </a:rPr>
              <a:t> if interested </a:t>
            </a:r>
          </a:p>
          <a:p>
            <a:pPr marL="290195" lvl="1" indent="-290195"/>
            <a:r>
              <a:rPr lang="en-US" sz="3100" dirty="0">
                <a:cs typeface="Calibri"/>
              </a:rPr>
              <a:t>Onboarding capacity—To be determined after piloting</a:t>
            </a:r>
          </a:p>
          <a:p>
            <a:pPr marL="290195" marR="0" lvl="1" indent="-290195"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Calibri"/>
              </a:rPr>
              <a:t>Benefits of sending data through the MMG</a:t>
            </a:r>
            <a:endParaRPr lang="en-US" sz="3100" b="0" i="0" u="none" strike="noStrike" kern="1200" cap="none" spc="0" normalizeH="0" baseline="0" noProof="0" dirty="0">
              <a:ln>
                <a:noFill/>
              </a:ln>
              <a:solidFill>
                <a:prstClr val="black"/>
              </a:solidFill>
              <a:effectLst/>
              <a:uLnTx/>
              <a:uFillTx/>
              <a:latin typeface="Calibri" panose="020F0502020204030204"/>
              <a:cs typeface="Calibri"/>
            </a:endParaRPr>
          </a:p>
          <a:p>
            <a:pPr marL="623570" lvl="2"/>
            <a:r>
              <a:rPr lang="en-US" sz="2800" b="0" i="0" dirty="0">
                <a:solidFill>
                  <a:srgbClr val="323130"/>
                </a:solidFill>
                <a:effectLst/>
              </a:rPr>
              <a:t>Less need </a:t>
            </a:r>
            <a:r>
              <a:rPr lang="en-US" sz="2800" dirty="0">
                <a:solidFill>
                  <a:srgbClr val="323130"/>
                </a:solidFill>
              </a:rPr>
              <a:t>for</a:t>
            </a:r>
            <a:r>
              <a:rPr lang="en-US" sz="2800" b="0" i="0" dirty="0">
                <a:solidFill>
                  <a:srgbClr val="323130"/>
                </a:solidFill>
                <a:effectLst/>
              </a:rPr>
              <a:t> paper and manual data entry </a:t>
            </a:r>
            <a:endParaRPr lang="en-US" sz="2800" dirty="0">
              <a:solidFill>
                <a:srgbClr val="000000"/>
              </a:solidFill>
            </a:endParaRPr>
          </a:p>
          <a:p>
            <a:pPr marL="623570" lvl="2"/>
            <a:r>
              <a:rPr lang="en-US" sz="2800" dirty="0">
                <a:solidFill>
                  <a:srgbClr val="323130"/>
                </a:solidFill>
              </a:rPr>
              <a:t>I</a:t>
            </a:r>
            <a:r>
              <a:rPr lang="en-US" sz="2800" b="0" i="0" dirty="0">
                <a:solidFill>
                  <a:srgbClr val="323130"/>
                </a:solidFill>
                <a:effectLst/>
              </a:rPr>
              <a:t>mprove transmission and consolidate data streams, including provisioning </a:t>
            </a:r>
            <a:br>
              <a:rPr lang="en-US" sz="2800" b="0" i="0" dirty="0">
                <a:solidFill>
                  <a:srgbClr val="323130"/>
                </a:solidFill>
                <a:effectLst/>
              </a:rPr>
            </a:br>
            <a:r>
              <a:rPr lang="en-US" sz="2800" b="0" i="0" dirty="0">
                <a:solidFill>
                  <a:srgbClr val="323130"/>
                </a:solidFill>
                <a:effectLst/>
              </a:rPr>
              <a:t>in DCIPHER</a:t>
            </a:r>
          </a:p>
          <a:p>
            <a:pPr marL="623570" lvl="2"/>
            <a:r>
              <a:rPr lang="en-US" sz="2800" b="0" i="0" dirty="0">
                <a:solidFill>
                  <a:srgbClr val="323130"/>
                </a:solidFill>
                <a:effectLst/>
              </a:rPr>
              <a:t>Quicker turnaround for data utilization</a:t>
            </a:r>
          </a:p>
          <a:p>
            <a:pPr marL="914400" lvl="4"/>
            <a:r>
              <a:rPr lang="en-US" sz="2600" dirty="0">
                <a:solidFill>
                  <a:srgbClr val="323130"/>
                </a:solidFill>
              </a:rPr>
              <a:t>E</a:t>
            </a:r>
            <a:r>
              <a:rPr lang="en-US" sz="2600" b="0" i="0" dirty="0">
                <a:solidFill>
                  <a:srgbClr val="323130"/>
                </a:solidFill>
                <a:effectLst/>
              </a:rPr>
              <a:t>arly identification of geographic expansion or increases in cases </a:t>
            </a:r>
          </a:p>
          <a:p>
            <a:pPr marL="914400" lvl="4"/>
            <a:r>
              <a:rPr lang="en-US" sz="2600" dirty="0">
                <a:solidFill>
                  <a:srgbClr val="323130"/>
                </a:solidFill>
              </a:rPr>
              <a:t>M</a:t>
            </a:r>
            <a:r>
              <a:rPr lang="en-US" sz="2600" b="0" i="0" dirty="0">
                <a:solidFill>
                  <a:srgbClr val="323130"/>
                </a:solidFill>
                <a:effectLst/>
              </a:rPr>
              <a:t>ajor reports/publications</a:t>
            </a:r>
          </a:p>
        </p:txBody>
      </p:sp>
      <p:pic>
        <p:nvPicPr>
          <p:cNvPr id="2" name="Picture 3">
            <a:extLst>
              <a:ext uri="{FF2B5EF4-FFF2-40B4-BE49-F238E27FC236}">
                <a16:creationId xmlns:a16="http://schemas.microsoft.com/office/drawing/2014/main" id="{BFB805A6-E662-4B3C-8D37-4873AC8A23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936367" y="0"/>
            <a:ext cx="3255633" cy="1938969"/>
          </a:xfrm>
          <a:prstGeom prst="rect">
            <a:avLst/>
          </a:prstGeom>
        </p:spPr>
      </p:pic>
      <p:sp>
        <p:nvSpPr>
          <p:cNvPr id="3" name="Title 2">
            <a:extLst>
              <a:ext uri="{FF2B5EF4-FFF2-40B4-BE49-F238E27FC236}">
                <a16:creationId xmlns:a16="http://schemas.microsoft.com/office/drawing/2014/main" id="{EA610EE2-BDA5-4970-96BA-008F6091D931}"/>
              </a:ext>
            </a:extLst>
          </p:cNvPr>
          <p:cNvSpPr>
            <a:spLocks noGrp="1"/>
          </p:cNvSpPr>
          <p:nvPr>
            <p:ph type="title" idx="4294967295"/>
          </p:nvPr>
        </p:nvSpPr>
        <p:spPr/>
        <p:txBody>
          <a:bodyPr/>
          <a:lstStyle/>
          <a:p>
            <a:r>
              <a:rPr lang="en-US" dirty="0"/>
              <a:t>                                                         </a:t>
            </a:r>
            <a:r>
              <a:rPr lang="en-US" sz="800" dirty="0">
                <a:solidFill>
                  <a:schemeClr val="bg1"/>
                </a:solidFill>
              </a:rPr>
              <a:t>BSP</a:t>
            </a:r>
          </a:p>
        </p:txBody>
      </p:sp>
    </p:spTree>
    <p:extLst>
      <p:ext uri="{BB962C8B-B14F-4D97-AF65-F5344CB8AC3E}">
        <p14:creationId xmlns:p14="http://schemas.microsoft.com/office/powerpoint/2010/main" val="1531855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hoto identifying check-list for Stage 1, Test Messages">
            <a:extLst>
              <a:ext uri="{FF2B5EF4-FFF2-40B4-BE49-F238E27FC236}">
                <a16:creationId xmlns:a16="http://schemas.microsoft.com/office/drawing/2014/main" id="{A6FCC2F4-B051-4CB6-A717-CE96911FB74F}"/>
              </a:ext>
            </a:extLst>
          </p:cNvPr>
          <p:cNvPicPr>
            <a:picLocks noChangeAspect="1"/>
          </p:cNvPicPr>
          <p:nvPr/>
        </p:nvPicPr>
        <p:blipFill>
          <a:blip r:embed="rId3"/>
          <a:stretch>
            <a:fillRect/>
          </a:stretch>
        </p:blipFill>
        <p:spPr>
          <a:xfrm>
            <a:off x="8178230" y="1"/>
            <a:ext cx="4013769" cy="3010327"/>
          </a:xfrm>
          <a:prstGeom prst="rect">
            <a:avLst/>
          </a:prstGeom>
        </p:spPr>
      </p:pic>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576263" y="787400"/>
            <a:ext cx="8578753" cy="5188857"/>
          </a:xfrm>
        </p:spPr>
        <p:txBody>
          <a:bodyPr vert="horz" lIns="91440" tIns="45720" rIns="91440" bIns="45720" rtlCol="0" anchor="t">
            <a:normAutofit/>
          </a:bodyPr>
          <a:lstStyle/>
          <a:p>
            <a:r>
              <a:rPr lang="en-US" dirty="0"/>
              <a:t>Resources</a:t>
            </a:r>
          </a:p>
          <a:p>
            <a:pPr marL="290195" lvl="1" indent="-290195"/>
            <a:r>
              <a:rPr lang="en-US" dirty="0">
                <a:cs typeface="Calibri"/>
              </a:rPr>
              <a:t>Message mapping guide information for implementation can be found at </a:t>
            </a:r>
            <a:r>
              <a:rPr kumimoji="0" lang="en-US"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https://ndc.services.cdc.gov/message-mapping-guides/</a:t>
            </a:r>
            <a:endParaRPr kumimoji="0" lang="en-US" sz="3600" b="1" i="0" u="sng" strike="noStrike" kern="1200" cap="none" spc="0" normalizeH="0" baseline="0" noProof="0" dirty="0">
              <a:ln>
                <a:noFill/>
              </a:ln>
              <a:solidFill>
                <a:srgbClr val="3F395F"/>
              </a:solidFill>
              <a:uLnTx/>
              <a:uFillTx/>
              <a:latin typeface="Calibri" panose="020F0502020204030204" pitchFamily="34" charset="0"/>
              <a:ea typeface="Calibri" panose="020F0502020204030204" pitchFamily="34" charset="0"/>
              <a:cs typeface="Calibri"/>
            </a:endParaRPr>
          </a:p>
          <a:p>
            <a:pPr marL="290195" lvl="1" indent="-290195"/>
            <a:r>
              <a:rPr lang="en-US" sz="2800" b="0" dirty="0">
                <a:solidFill>
                  <a:srgbClr val="000000"/>
                </a:solidFill>
                <a:effectLst/>
              </a:rPr>
              <a:t>To request technical assistance, join an onboarding cohort, or participate as a pilot for a new MMG, please email the CDC Electronic Data Exchange mailbox at </a:t>
            </a:r>
            <a:r>
              <a:rPr lang="en-US" sz="2800" b="0" u="none" strike="noStrike" dirty="0">
                <a:solidFill>
                  <a:srgbClr val="9EA2FF"/>
                </a:solidFill>
                <a:effectLst/>
                <a:hlinkClick r:id="rId5" tooltip="mailto:edx@cdc.gov"/>
              </a:rPr>
              <a:t>edx@cdc.gov</a:t>
            </a:r>
            <a:endParaRPr lang="en-US" sz="2800" kern="1200" dirty="0">
              <a:solidFill>
                <a:schemeClr val="tx1"/>
              </a:solidFill>
              <a:effectLst/>
              <a:ea typeface="+mn-ea"/>
              <a:cs typeface="+mn-cs"/>
            </a:endParaRPr>
          </a:p>
        </p:txBody>
      </p:sp>
      <p:sp>
        <p:nvSpPr>
          <p:cNvPr id="6" name="Slide Number Placeholder 2">
            <a:extLst>
              <a:ext uri="{FF2B5EF4-FFF2-40B4-BE49-F238E27FC236}">
                <a16:creationId xmlns:a16="http://schemas.microsoft.com/office/drawing/2014/main" id="{7B703EA1-34B0-42C6-8BF2-1643CBE132F8}"/>
              </a:ext>
            </a:extLst>
          </p:cNvPr>
          <p:cNvSpPr txBox="1">
            <a:spLocks noGrp="1"/>
          </p:cNvSpPr>
          <p:nvPr>
            <p:ph type="title" idx="4294967295"/>
          </p:nvPr>
        </p:nvSpPr>
        <p:spPr>
          <a:xfrm>
            <a:off x="8610600" y="6356350"/>
            <a:ext cx="27432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425112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479C46-03ED-40C4-A175-D751182D3FA1}"/>
              </a:ext>
            </a:extLst>
          </p:cNvPr>
          <p:cNvSpPr>
            <a:spLocks noGrp="1"/>
          </p:cNvSpPr>
          <p:nvPr>
            <p:ph type="title"/>
          </p:nvPr>
        </p:nvSpPr>
        <p:spPr>
          <a:xfrm>
            <a:off x="457198" y="2287263"/>
            <a:ext cx="10839490" cy="1141737"/>
          </a:xfrm>
        </p:spPr>
        <p:txBody>
          <a:bodyPr>
            <a:normAutofit/>
          </a:bodyPr>
          <a:lstStyle/>
          <a:p>
            <a:r>
              <a:rPr lang="en-US" sz="3600" dirty="0">
                <a:solidFill>
                  <a:srgbClr val="00606B"/>
                </a:solidFill>
              </a:rPr>
              <a:t>NNDSS Updates and Announcements</a:t>
            </a:r>
          </a:p>
        </p:txBody>
      </p:sp>
      <p:sp>
        <p:nvSpPr>
          <p:cNvPr id="5" name="Subtitle 4">
            <a:extLst>
              <a:ext uri="{FF2B5EF4-FFF2-40B4-BE49-F238E27FC236}">
                <a16:creationId xmlns:a16="http://schemas.microsoft.com/office/drawing/2014/main" id="{53619A65-6F2E-4536-98ED-6BEEA4FD8736}"/>
              </a:ext>
            </a:extLst>
          </p:cNvPr>
          <p:cNvSpPr>
            <a:spLocks noGrp="1"/>
          </p:cNvSpPr>
          <p:nvPr>
            <p:ph type="subTitle" idx="1"/>
          </p:nvPr>
        </p:nvSpPr>
        <p:spPr>
          <a:xfrm>
            <a:off x="457197" y="3872887"/>
            <a:ext cx="8430707" cy="2881279"/>
          </a:xfrm>
        </p:spPr>
        <p:txBody>
          <a:bodyPr vert="horz" lIns="91440" tIns="45720" rIns="91440" bIns="45720" rtlCol="0" anchor="t">
            <a:normAutofit/>
          </a:bodyPr>
          <a:lstStyle/>
          <a:p>
            <a:r>
              <a:rPr lang="en-US" dirty="0">
                <a:solidFill>
                  <a:srgbClr val="7BA255"/>
                </a:solidFill>
                <a:latin typeface="Calibri"/>
                <a:cs typeface="Calibri"/>
              </a:rPr>
              <a:t>Michele Hoover, MS</a:t>
            </a:r>
          </a:p>
          <a:p>
            <a:r>
              <a:rPr lang="en-US" b="0" dirty="0">
                <a:solidFill>
                  <a:schemeClr val="tx1"/>
                </a:solidFill>
                <a:latin typeface="Calibri"/>
                <a:cs typeface="Calibri"/>
              </a:rPr>
              <a:t>Data Standardization and Assistance Team</a:t>
            </a:r>
          </a:p>
          <a:p>
            <a:r>
              <a:rPr lang="en-US" b="0" dirty="0">
                <a:solidFill>
                  <a:schemeClr val="tx1"/>
                </a:solidFill>
                <a:latin typeface="Calibri"/>
                <a:cs typeface="Calibri"/>
              </a:rPr>
              <a:t>Center for Surveillance, Epidemiology, and Laboratory Services </a:t>
            </a:r>
          </a:p>
          <a:p>
            <a:pPr>
              <a:lnSpc>
                <a:spcPct val="0"/>
              </a:lnSpc>
            </a:pPr>
            <a:endParaRPr lang="en-US" b="0" dirty="0">
              <a:solidFill>
                <a:schemeClr val="tx1"/>
              </a:solidFill>
              <a:latin typeface="Calibri"/>
              <a:cs typeface="Calibri"/>
            </a:endParaRPr>
          </a:p>
          <a:p>
            <a:r>
              <a:rPr lang="en-US" dirty="0">
                <a:solidFill>
                  <a:srgbClr val="7BA255"/>
                </a:solidFill>
                <a:latin typeface="Calibri"/>
                <a:cs typeface="Calibri"/>
              </a:rPr>
              <a:t>Sara Johnston, MPH</a:t>
            </a:r>
            <a:endParaRPr lang="en-US" dirty="0"/>
          </a:p>
          <a:p>
            <a:r>
              <a:rPr lang="en-US" b="0" dirty="0">
                <a:solidFill>
                  <a:schemeClr val="tx1"/>
                </a:solidFill>
                <a:latin typeface="Calibri"/>
                <a:cs typeface="Calibri"/>
              </a:rPr>
              <a:t>NNDSS Program Lead </a:t>
            </a:r>
          </a:p>
          <a:p>
            <a:r>
              <a:rPr lang="en-US" b="0" dirty="0">
                <a:solidFill>
                  <a:schemeClr val="tx1"/>
                </a:solidFill>
                <a:latin typeface="Calibri"/>
                <a:cs typeface="Calibri"/>
              </a:rPr>
              <a:t>Center for Surveillance, Epidemiology, and Laboratory Services </a:t>
            </a:r>
          </a:p>
          <a:p>
            <a:endParaRPr lang="en-US" dirty="0">
              <a:solidFill>
                <a:schemeClr val="tx1"/>
              </a:solidFill>
            </a:endParaRPr>
          </a:p>
        </p:txBody>
      </p:sp>
      <p:sp>
        <p:nvSpPr>
          <p:cNvPr id="7" name="TextBox 6">
            <a:extLst>
              <a:ext uri="{FF2B5EF4-FFF2-40B4-BE49-F238E27FC236}">
                <a16:creationId xmlns:a16="http://schemas.microsoft.com/office/drawing/2014/main" id="{962229A6-95AD-8542-A69E-6A46D7586FD2}"/>
              </a:ext>
            </a:extLst>
          </p:cNvPr>
          <p:cNvSpPr txBox="1"/>
          <p:nvPr/>
        </p:nvSpPr>
        <p:spPr>
          <a:xfrm>
            <a:off x="457198" y="596110"/>
            <a:ext cx="80202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a:sym typeface="Arial"/>
              </a:rPr>
              <a:t>Center for Surveillance, Epidemiology, and Laboratory Services</a:t>
            </a:r>
          </a:p>
        </p:txBody>
      </p:sp>
    </p:spTree>
    <p:extLst>
      <p:ext uri="{BB962C8B-B14F-4D97-AF65-F5344CB8AC3E}">
        <p14:creationId xmlns:p14="http://schemas.microsoft.com/office/powerpoint/2010/main" val="2024010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Image indicating a question can be asked. " title="Question and Answer Slide">
            <a:extLst>
              <a:ext uri="{FF2B5EF4-FFF2-40B4-BE49-F238E27FC236}">
                <a16:creationId xmlns:a16="http://schemas.microsoft.com/office/drawing/2014/main" id="{0F6C0158-72F8-463D-A4D9-265D5759D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451" y="1150408"/>
            <a:ext cx="8156042" cy="5571067"/>
          </a:xfrm>
          <a:prstGeom prst="rect">
            <a:avLst/>
          </a:prstGeom>
        </p:spPr>
      </p:pic>
      <p:sp>
        <p:nvSpPr>
          <p:cNvPr id="4" name="Title 3">
            <a:extLst>
              <a:ext uri="{FF2B5EF4-FFF2-40B4-BE49-F238E27FC236}">
                <a16:creationId xmlns:a16="http://schemas.microsoft.com/office/drawing/2014/main" id="{94F39405-AB62-443F-B8B0-4E70E618F6F2}"/>
              </a:ext>
            </a:extLst>
          </p:cNvPr>
          <p:cNvSpPr txBox="1">
            <a:spLocks noGrp="1"/>
          </p:cNvSpPr>
          <p:nvPr>
            <p:ph type="title" idx="4294967295"/>
          </p:nvPr>
        </p:nvSpPr>
        <p:spPr>
          <a:xfrm>
            <a:off x="1046602" y="643466"/>
            <a:ext cx="3171061" cy="600164"/>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dirty="0">
                <a:ln>
                  <a:noFill/>
                </a:ln>
                <a:solidFill>
                  <a:srgbClr val="3F395F"/>
                </a:solidFill>
                <a:effectLst/>
                <a:uLnTx/>
                <a:uFillTx/>
                <a:latin typeface="+mn-lt"/>
                <a:ea typeface="Arial"/>
                <a:cs typeface="Arial"/>
                <a:sym typeface="Arial"/>
              </a:rPr>
              <a:t>Open Discussion </a:t>
            </a:r>
          </a:p>
        </p:txBody>
      </p:sp>
    </p:spTree>
    <p:extLst>
      <p:ext uri="{BB962C8B-B14F-4D97-AF65-F5344CB8AC3E}">
        <p14:creationId xmlns:p14="http://schemas.microsoft.com/office/powerpoint/2010/main" val="2347614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F0E69-A4A9-5E4F-9165-3DE8E339D400}"/>
              </a:ext>
            </a:extLst>
          </p:cNvPr>
          <p:cNvSpPr>
            <a:spLocks noGrp="1"/>
          </p:cNvSpPr>
          <p:nvPr>
            <p:ph type="title" idx="4294967295"/>
          </p:nvPr>
        </p:nvSpPr>
        <p:spPr>
          <a:xfrm>
            <a:off x="838200" y="-6833"/>
            <a:ext cx="10515600" cy="1325563"/>
          </a:xfrm>
        </p:spPr>
        <p:txBody>
          <a:bodyPr>
            <a:normAutofit/>
          </a:bodyPr>
          <a:lstStyle/>
          <a:p>
            <a:r>
              <a:rPr lang="en-US" sz="1000" dirty="0">
                <a:solidFill>
                  <a:schemeClr val="bg1"/>
                </a:solidFill>
              </a:rPr>
              <a:t>Agenda</a:t>
            </a:r>
          </a:p>
        </p:txBody>
      </p:sp>
      <p:pic>
        <p:nvPicPr>
          <p:cNvPr id="4" name="Picture 3" descr="Text&#10;&#10;Description automatically generated with medium confidence">
            <a:extLst>
              <a:ext uri="{FF2B5EF4-FFF2-40B4-BE49-F238E27FC236}">
                <a16:creationId xmlns:a16="http://schemas.microsoft.com/office/drawing/2014/main" id="{686890F5-DF30-4EA3-A4E6-7EE6BCE1EC3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980760" y="2468102"/>
            <a:ext cx="4230480" cy="2225232"/>
          </a:xfrm>
          <a:prstGeom prst="rect">
            <a:avLst/>
          </a:prstGeom>
        </p:spPr>
      </p:pic>
    </p:spTree>
    <p:extLst>
      <p:ext uri="{BB962C8B-B14F-4D97-AF65-F5344CB8AC3E}">
        <p14:creationId xmlns:p14="http://schemas.microsoft.com/office/powerpoint/2010/main" val="371685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s of the U.S. Department of Health and Human Services and Centers for Disease Control and Prevention" title="LOGOS">
            <a:extLst>
              <a:ext uri="{FF2B5EF4-FFF2-40B4-BE49-F238E27FC236}">
                <a16:creationId xmlns:a16="http://schemas.microsoft.com/office/drawing/2014/main" id="{19451552-0A23-429F-9BAF-00370D6B60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3134" y="5816060"/>
            <a:ext cx="1529849" cy="877060"/>
          </a:xfrm>
          <a:prstGeom prst="rect">
            <a:avLst/>
          </a:prstGeom>
        </p:spPr>
      </p:pic>
      <p:sp>
        <p:nvSpPr>
          <p:cNvPr id="3" name="TextBox 2">
            <a:extLst>
              <a:ext uri="{FF2B5EF4-FFF2-40B4-BE49-F238E27FC236}">
                <a16:creationId xmlns:a16="http://schemas.microsoft.com/office/drawing/2014/main" id="{AE7EFABD-073E-7D40-940F-159AACC4E0AF}"/>
              </a:ext>
            </a:extLst>
          </p:cNvPr>
          <p:cNvSpPr txBox="1"/>
          <p:nvPr/>
        </p:nvSpPr>
        <p:spPr>
          <a:xfrm>
            <a:off x="781050" y="459060"/>
            <a:ext cx="10287000" cy="3847207"/>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
                <a:srgbClr val="81BC00"/>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Arial"/>
                <a:sym typeface="Arial"/>
              </a:rPr>
              <a:t>Subscribe to the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Arial"/>
                <a:sym typeface="Arial"/>
                <a:hlinkClick r:id="rId4"/>
              </a:rPr>
              <a:t>monthly NNDSS newsletter, </a:t>
            </a:r>
            <a:r>
              <a:rPr kumimoji="0" lang="en-US" sz="2000" b="1" i="1" u="none" strike="noStrike" kern="1200" cap="none" spc="0" normalizeH="0" baseline="0" noProof="0" dirty="0">
                <a:ln>
                  <a:noFill/>
                </a:ln>
                <a:solidFill>
                  <a:srgbClr val="FF0000"/>
                </a:solidFill>
                <a:effectLst/>
                <a:uLnTx/>
                <a:uFillTx/>
                <a:latin typeface="Calibri" panose="020F0502020204030204"/>
                <a:ea typeface="+mn-ea"/>
                <a:cs typeface="Arial"/>
                <a:sym typeface="Arial"/>
                <a:hlinkClick r:id="rId4"/>
              </a:rPr>
              <a:t>Case Surveillance News </a:t>
            </a:r>
            <a:endParaRPr kumimoji="0" lang="en-US" sz="2000" b="1" i="1" u="none" strike="noStrike" kern="1200" cap="none" spc="0" normalizeH="0" baseline="0" noProof="0" dirty="0">
              <a:ln>
                <a:noFill/>
              </a:ln>
              <a:solidFill>
                <a:srgbClr val="FF0000"/>
              </a:solidFill>
              <a:effectLst/>
              <a:uLnTx/>
              <a:uFillTx/>
              <a:latin typeface="Calibri" panose="020F0502020204030204"/>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81BC00"/>
              </a:buClr>
              <a:buSzTx/>
              <a:buFont typeface="Wingdings" panose="05000000000000000000" pitchFamily="2" charset="2"/>
              <a:buChar char="§"/>
              <a:tabLst/>
              <a:defRPr/>
            </a:pPr>
            <a:endParaRPr kumimoji="0" lang="en-US" sz="2000" b="1" i="1" u="none" strike="noStrike" kern="1200" cap="none" spc="0" normalizeH="0" baseline="0" noProof="0" dirty="0">
              <a:ln>
                <a:noFill/>
              </a:ln>
              <a:solidFill>
                <a:srgbClr val="FF0000"/>
              </a:solidFill>
              <a:effectLst/>
              <a:uLnTx/>
              <a:uFillTx/>
              <a:latin typeface="Calibri" panose="020F0502020204030204"/>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81BC00"/>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Arial"/>
                <a:sym typeface="Arial"/>
              </a:rPr>
              <a:t>Access the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Arial"/>
                <a:sym typeface="Arial"/>
                <a:hlinkClick r:id="rId5"/>
              </a:rPr>
              <a:t>NNDSS Technical Resource Center</a:t>
            </a:r>
            <a:endPar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81BC00"/>
              </a:buClr>
              <a:buSzTx/>
              <a:buFont typeface="Wingdings" panose="05000000000000000000" pitchFamily="2" charset="2"/>
              <a:buChar char="§"/>
              <a:tabLst/>
              <a:defRPr/>
            </a:pPr>
            <a:endPar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81BC00"/>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Arial"/>
                <a:sym typeface="Arial"/>
              </a:rPr>
              <a:t>Email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Arial"/>
                <a:sym typeface="Arial"/>
                <a:hlinkClick r:id="rId6"/>
              </a:rPr>
              <a:t>edx@cdc.gov</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Arial"/>
                <a:sym typeface="Arial"/>
              </a:rPr>
              <a:t> to request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NNDSS technical assistance or begin onboarding HL7 message mapping guides</a:t>
            </a:r>
            <a:endParaRPr kumimoji="0" lang="en-US" sz="2000" b="1" i="0" u="none" strike="noStrike" kern="1200" cap="none" spc="0" normalizeH="0" baseline="0" noProof="0" dirty="0">
              <a:ln>
                <a:noFill/>
              </a:ln>
              <a:solidFill>
                <a:prstClr val="black"/>
              </a:solidFill>
              <a:effectLst/>
              <a:uLnTx/>
              <a:uFillTx/>
              <a:latin typeface="Myriad Web Pro"/>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Myriad Web Pro"/>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F395F"/>
                </a:solidFill>
                <a:effectLst/>
                <a:uLnTx/>
                <a:uFillTx/>
                <a:latin typeface="Calibri" panose="020F0502020204030204"/>
                <a:ea typeface="+mn-ea"/>
                <a:cs typeface="Arial"/>
                <a:sym typeface="Arial"/>
              </a:rPr>
              <a:t>Next </a:t>
            </a:r>
            <a:r>
              <a:rPr kumimoji="0" lang="en-US" sz="3600" b="1" i="0" u="none" strike="noStrike" kern="1200" cap="none" spc="0" normalizeH="0" baseline="0" noProof="0" dirty="0">
                <a:ln>
                  <a:noFill/>
                </a:ln>
                <a:solidFill>
                  <a:srgbClr val="0563C1"/>
                </a:solidFill>
                <a:effectLst/>
                <a:uLnTx/>
                <a:uFillTx/>
                <a:latin typeface="Calibri" panose="020F0502020204030204"/>
                <a:ea typeface="+mn-ea"/>
                <a:cs typeface="Arial"/>
                <a:sym typeface="Arial"/>
                <a:hlinkClick r:id="rId4">
                  <a:extLst>
                    <a:ext uri="{A12FA001-AC4F-418D-AE19-62706E023703}">
                      <ahyp:hlinkClr xmlns:ahyp="http://schemas.microsoft.com/office/drawing/2018/hyperlinkcolor" val="tx"/>
                    </a:ext>
                  </a:extLst>
                </a:hlinkClick>
              </a:rPr>
              <a:t>NNDSS eSHARE</a:t>
            </a:r>
            <a:r>
              <a:rPr kumimoji="0" lang="en-US" sz="3600" b="1" i="0" u="none" strike="noStrike" kern="1200" cap="none" spc="0" normalizeH="0" baseline="0" noProof="0" dirty="0">
                <a:ln>
                  <a:noFill/>
                </a:ln>
                <a:solidFill>
                  <a:srgbClr val="3F395F"/>
                </a:solidFill>
                <a:effectLst/>
                <a:uLnTx/>
                <a:uFillTx/>
                <a:latin typeface="Calibri" panose="020F0502020204030204"/>
                <a:ea typeface="+mn-ea"/>
                <a:cs typeface="Arial"/>
                <a:sym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F395F"/>
                </a:solidFill>
                <a:effectLst/>
                <a:uLnTx/>
                <a:uFillTx/>
                <a:latin typeface="Calibri" panose="020F0502020204030204"/>
                <a:ea typeface="+mn-ea"/>
                <a:cs typeface="Arial"/>
                <a:sym typeface="Arial"/>
              </a:rPr>
              <a:t>January 18, 2022 (more details coming soon)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a:sym typeface="Arial"/>
            </a:endParaRPr>
          </a:p>
        </p:txBody>
      </p:sp>
      <p:sp>
        <p:nvSpPr>
          <p:cNvPr id="2" name="Title 1">
            <a:extLst>
              <a:ext uri="{FF2B5EF4-FFF2-40B4-BE49-F238E27FC236}">
                <a16:creationId xmlns:a16="http://schemas.microsoft.com/office/drawing/2014/main" id="{37EEAE44-FB8A-154C-B7D0-CA685B9A6F66}"/>
              </a:ext>
            </a:extLst>
          </p:cNvPr>
          <p:cNvSpPr>
            <a:spLocks noGrp="1"/>
          </p:cNvSpPr>
          <p:nvPr>
            <p:ph type="title" idx="4294967295"/>
          </p:nvPr>
        </p:nvSpPr>
        <p:spPr>
          <a:xfrm>
            <a:off x="838200" y="353550"/>
            <a:ext cx="10515600" cy="1325563"/>
          </a:xfrm>
        </p:spPr>
        <p:txBody>
          <a:bodyPr>
            <a:normAutofit/>
          </a:bodyPr>
          <a:lstStyle/>
          <a:p>
            <a:r>
              <a:rPr lang="en-US" sz="800" dirty="0">
                <a:solidFill>
                  <a:schemeClr val="bg1"/>
                </a:solidFill>
              </a:rPr>
              <a:t>Next NNDSS Webinar: September 21, 2021</a:t>
            </a:r>
          </a:p>
        </p:txBody>
      </p:sp>
      <p:pic>
        <p:nvPicPr>
          <p:cNvPr id="6" name="Picture 5" descr="Happy Thanksgiving Image">
            <a:extLst>
              <a:ext uri="{FF2B5EF4-FFF2-40B4-BE49-F238E27FC236}">
                <a16:creationId xmlns:a16="http://schemas.microsoft.com/office/drawing/2014/main" id="{30EC9ACD-50D0-4D2F-916B-EC6BC480A490}"/>
              </a:ext>
            </a:extLst>
          </p:cNvPr>
          <p:cNvPicPr>
            <a:picLocks noChangeAspect="1"/>
          </p:cNvPicPr>
          <p:nvPr/>
        </p:nvPicPr>
        <p:blipFill>
          <a:blip r:embed="rId7"/>
          <a:stretch>
            <a:fillRect/>
          </a:stretch>
        </p:blipFill>
        <p:spPr>
          <a:xfrm>
            <a:off x="9940337" y="3822852"/>
            <a:ext cx="2207625" cy="1834027"/>
          </a:xfrm>
          <a:prstGeom prst="rect">
            <a:avLst/>
          </a:prstGeom>
        </p:spPr>
      </p:pic>
    </p:spTree>
    <p:extLst>
      <p:ext uri="{BB962C8B-B14F-4D97-AF65-F5344CB8AC3E}">
        <p14:creationId xmlns:p14="http://schemas.microsoft.com/office/powerpoint/2010/main" val="2669613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2BE7CE-4674-44B7-9077-7164C0FB3D6A}"/>
              </a:ext>
            </a:extLst>
          </p:cNvPr>
          <p:cNvSpPr>
            <a:spLocks noGrp="1"/>
          </p:cNvSpPr>
          <p:nvPr>
            <p:ph type="title" idx="4294967295"/>
          </p:nvPr>
        </p:nvSpPr>
        <p:spPr/>
        <p:txBody>
          <a:bodyPr/>
          <a:lstStyle/>
          <a:p>
            <a:r>
              <a:rPr lang="en-US" dirty="0">
                <a:solidFill>
                  <a:schemeClr val="bg1"/>
                </a:solidFill>
              </a:rPr>
              <a:t>stat</a:t>
            </a:r>
          </a:p>
        </p:txBody>
      </p:sp>
      <p:pic>
        <p:nvPicPr>
          <p:cNvPr id="7" name="Picture 6" descr="Key jurisdiction High level updates since the October 19th eSHARE Webinar:&#10;&#10;Onboarding is moving along for COVID with Mississippi recently kicking off onboarding for the COVID MMG shown in dark blue.&#10;&#10;We do have a couple states that should be in production in the next couple of weeks KY for the full guide and Texas for GenV2 COVID.”&#10;&#10;Not shown on the map are jurisdictions that have made progress with other guides. We now have Idaho in production for Trichinellosis MMG, Alaska and Kansas in production for Arboviral v1.3 MMG, and Florida onboarding for Babesiosis and Trichinellosis MMGs.&#10;__________________________________________________________________________________________&#10; &#10;As of November 15, 2021 we now have jurisdictions in various stages of implementing GenV2 for COVID-19, the modified COVID-19 MMG which ONLY includes Vaccine data (referred to as COVID Lite), and the full MMG. &#10;&#10;The map shown here is restricted to COVID-19 case reports sent through HL7 and shows the highest level of guide achievement for jurisdictions.&#10;&#10;Utah, Kansas, and Idaho (in bright green) previously sending GenV2 messages are now sending the full MMG which includes vaccine data. &#10;&#10;Currently, IL, NJ, GA, FL, MA are onboarding COVID Lite. &#10;&#10;We now have 27 jurisdictions (shown in light green) sending COVID-19 data via GenV2 and 2 additional jurisdiction (shown in lite blue, TX) currently onboarding GenV2 for COVID-19.  We currently, have 3 jurisdictions (shown in dark blue, AK,MS, &amp; KY) currently onboarding the COVID-19 MMG. Additionally, we currently have 5 jurisdictions (shown in medium blue, FL, NJ, GA, IL, &amp; MA) currently onboarding COVID Lite.&#10;&#10;Not show on the map are states participating in cohorts that started in February of 2021. &#10;We have 6 NBS states working on the full MMG (AL, ME, MS, NE, TN, VA). Another non-NBS cohort involves 2 states currently sending COVID-19 using GenV2. FL is working on COVID Lite and Oregon the full MMG (all of which currently send data to CDC via GenV2).  &#10;&#10;Non-COVID related we have ID new to production for Trichinellosis and AK and KS in production for Arboviral v1.3 &#10;">
            <a:extLst>
              <a:ext uri="{FF2B5EF4-FFF2-40B4-BE49-F238E27FC236}">
                <a16:creationId xmlns:a16="http://schemas.microsoft.com/office/drawing/2014/main" id="{A0B56C01-8F20-43A1-AB3D-3836A55DB211}"/>
              </a:ext>
            </a:extLst>
          </p:cNvPr>
          <p:cNvPicPr>
            <a:picLocks noChangeAspect="1"/>
          </p:cNvPicPr>
          <p:nvPr/>
        </p:nvPicPr>
        <p:blipFill>
          <a:blip r:embed="rId3"/>
          <a:stretch>
            <a:fillRect/>
          </a:stretch>
        </p:blipFill>
        <p:spPr>
          <a:xfrm>
            <a:off x="736270" y="0"/>
            <a:ext cx="10355283" cy="6718193"/>
          </a:xfrm>
          <a:prstGeom prst="rect">
            <a:avLst/>
          </a:prstGeom>
        </p:spPr>
      </p:pic>
    </p:spTree>
    <p:extLst>
      <p:ext uri="{BB962C8B-B14F-4D97-AF65-F5344CB8AC3E}">
        <p14:creationId xmlns:p14="http://schemas.microsoft.com/office/powerpoint/2010/main" val="1718261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479C46-03ED-40C4-A175-D751182D3FA1}"/>
              </a:ext>
            </a:extLst>
          </p:cNvPr>
          <p:cNvSpPr>
            <a:spLocks noGrp="1"/>
          </p:cNvSpPr>
          <p:nvPr>
            <p:ph type="title"/>
          </p:nvPr>
        </p:nvSpPr>
        <p:spPr>
          <a:xfrm>
            <a:off x="457198" y="2287263"/>
            <a:ext cx="10839490" cy="1141737"/>
          </a:xfrm>
        </p:spPr>
        <p:txBody>
          <a:bodyPr>
            <a:normAutofit/>
          </a:bodyPr>
          <a:lstStyle/>
          <a:p>
            <a:r>
              <a:rPr lang="en-US" sz="3600" dirty="0">
                <a:solidFill>
                  <a:srgbClr val="00606B"/>
                </a:solidFill>
              </a:rPr>
              <a:t>Planning Ahead to 2022: MMG Roundup</a:t>
            </a:r>
            <a:br>
              <a:rPr lang="en-US" sz="3600" dirty="0">
                <a:solidFill>
                  <a:srgbClr val="00606B"/>
                </a:solidFill>
              </a:rPr>
            </a:br>
            <a:endParaRPr lang="en-US" sz="3600" dirty="0">
              <a:solidFill>
                <a:srgbClr val="00606B"/>
              </a:solidFill>
            </a:endParaRPr>
          </a:p>
        </p:txBody>
      </p:sp>
      <p:sp>
        <p:nvSpPr>
          <p:cNvPr id="7" name="TextBox 6">
            <a:extLst>
              <a:ext uri="{FF2B5EF4-FFF2-40B4-BE49-F238E27FC236}">
                <a16:creationId xmlns:a16="http://schemas.microsoft.com/office/drawing/2014/main" id="{962229A6-95AD-8542-A69E-6A46D7586FD2}"/>
              </a:ext>
            </a:extLst>
          </p:cNvPr>
          <p:cNvSpPr txBox="1"/>
          <p:nvPr/>
        </p:nvSpPr>
        <p:spPr>
          <a:xfrm>
            <a:off x="457198" y="596110"/>
            <a:ext cx="80202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a:sym typeface="Arial"/>
              </a:rPr>
              <a:t>Center for Surveillance, Epidemiology, and Laboratory Services</a:t>
            </a:r>
          </a:p>
        </p:txBody>
      </p:sp>
      <p:sp>
        <p:nvSpPr>
          <p:cNvPr id="10" name="TextBox 9">
            <a:extLst>
              <a:ext uri="{FF2B5EF4-FFF2-40B4-BE49-F238E27FC236}">
                <a16:creationId xmlns:a16="http://schemas.microsoft.com/office/drawing/2014/main" id="{F2F32358-1158-422F-84A8-9EC1FCAF127E}"/>
              </a:ext>
            </a:extLst>
          </p:cNvPr>
          <p:cNvSpPr txBox="1"/>
          <p:nvPr/>
        </p:nvSpPr>
        <p:spPr>
          <a:xfrm>
            <a:off x="457198" y="3720285"/>
            <a:ext cx="6696903" cy="117981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kern="1200" dirty="0">
                <a:solidFill>
                  <a:srgbClr val="7BA255"/>
                </a:solidFill>
                <a:latin typeface="Calibri"/>
                <a:ea typeface="+mn-ea"/>
                <a:cs typeface="Calibri"/>
              </a:rPr>
              <a:t>Michele Hoover, MPH</a:t>
            </a:r>
            <a:endParaRPr kumimoji="0" lang="en-US" sz="2000" b="1" i="0" u="none" strike="noStrike" kern="1200" cap="none" spc="0" normalizeH="0" baseline="0" noProof="0" dirty="0">
              <a:ln>
                <a:noFill/>
              </a:ln>
              <a:solidFill>
                <a:srgbClr val="81BC00"/>
              </a:solidFill>
              <a:effectLst/>
              <a:uLnTx/>
              <a:uFillTx/>
              <a:latin typeface="Calibri"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Calibri"/>
              </a:rPr>
              <a:t>Data Standardization and Assistance Team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Calibri"/>
              </a:rPr>
              <a:t>Center for Surveillance, Epidemiology, and Laboratory Services </a:t>
            </a:r>
          </a:p>
        </p:txBody>
      </p:sp>
    </p:spTree>
    <p:extLst>
      <p:ext uri="{BB962C8B-B14F-4D97-AF65-F5344CB8AC3E}">
        <p14:creationId xmlns:p14="http://schemas.microsoft.com/office/powerpoint/2010/main" val="1526546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576264" y="787399"/>
            <a:ext cx="7237700" cy="5376333"/>
          </a:xfrm>
        </p:spPr>
        <p:txBody>
          <a:bodyPr vert="horz" lIns="91440" tIns="45720" rIns="91440" bIns="45720" rtlCol="0" anchor="t">
            <a:normAutofit/>
          </a:bodyPr>
          <a:lstStyle/>
          <a:p>
            <a:r>
              <a:rPr lang="en-US" dirty="0"/>
              <a:t>Why are We Doing This? </a:t>
            </a:r>
          </a:p>
          <a:p>
            <a:pPr marL="290195" lvl="1" indent="-290195"/>
            <a:r>
              <a:rPr lang="en-US" sz="3000" dirty="0">
                <a:cs typeface="Calibri"/>
              </a:rPr>
              <a:t>Help jurisdictions plan 2022 work </a:t>
            </a:r>
          </a:p>
          <a:p>
            <a:pPr marL="623570" lvl="2"/>
            <a:r>
              <a:rPr lang="en-US" sz="2600" dirty="0">
                <a:cs typeface="Calibri"/>
              </a:rPr>
              <a:t>Assess system changes </a:t>
            </a:r>
          </a:p>
          <a:p>
            <a:pPr marL="623570" lvl="2"/>
            <a:r>
              <a:rPr lang="en-US" sz="2600" dirty="0">
                <a:cs typeface="Calibri"/>
              </a:rPr>
              <a:t>Develop Statement of Work (SOW) </a:t>
            </a:r>
            <a:br>
              <a:rPr lang="en-US" sz="2600" dirty="0">
                <a:cs typeface="Calibri"/>
              </a:rPr>
            </a:br>
            <a:r>
              <a:rPr lang="en-US" sz="2600" dirty="0">
                <a:cs typeface="Calibri"/>
              </a:rPr>
              <a:t>for contracts</a:t>
            </a:r>
          </a:p>
          <a:p>
            <a:pPr marL="623570" lvl="2"/>
            <a:r>
              <a:rPr lang="en-US" sz="2600" dirty="0">
                <a:cs typeface="Calibri"/>
              </a:rPr>
              <a:t>Increase epidemiology and informatics capacity</a:t>
            </a:r>
          </a:p>
          <a:p>
            <a:pPr marL="290195" lvl="1">
              <a:spcBef>
                <a:spcPts val="1200"/>
              </a:spcBef>
            </a:pPr>
            <a:r>
              <a:rPr lang="en-US" sz="3000" dirty="0"/>
              <a:t>Discuss MMG incentives and benefits </a:t>
            </a:r>
          </a:p>
          <a:p>
            <a:pPr marL="682307" lvl="3" indent="0">
              <a:buNone/>
            </a:pPr>
            <a:endParaRPr lang="en-US" dirty="0">
              <a:cs typeface="Calibri"/>
            </a:endParaRPr>
          </a:p>
          <a:p>
            <a:pPr marL="0" lvl="1" indent="0">
              <a:buNone/>
            </a:pPr>
            <a:endParaRPr lang="en-US" dirty="0">
              <a:cs typeface="Calibri"/>
            </a:endParaRPr>
          </a:p>
        </p:txBody>
      </p:sp>
      <p:pic>
        <p:nvPicPr>
          <p:cNvPr id="4" name="Picture 3" descr="A picture containing vector graphics&#10;&#10;Description automatically generated">
            <a:extLst>
              <a:ext uri="{FF2B5EF4-FFF2-40B4-BE49-F238E27FC236}">
                <a16:creationId xmlns:a16="http://schemas.microsoft.com/office/drawing/2014/main" id="{951035CA-C36F-4E40-8617-433E53DFC2D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53142" y="0"/>
            <a:ext cx="5438858" cy="4464179"/>
          </a:xfrm>
          <a:prstGeom prst="rect">
            <a:avLst/>
          </a:prstGeom>
        </p:spPr>
      </p:pic>
      <p:sp>
        <p:nvSpPr>
          <p:cNvPr id="6" name="Slide Number Placeholder 2">
            <a:extLst>
              <a:ext uri="{FF2B5EF4-FFF2-40B4-BE49-F238E27FC236}">
                <a16:creationId xmlns:a16="http://schemas.microsoft.com/office/drawing/2014/main" id="{37FD97D1-AD20-4A62-B58F-D8DFCEBB7F73}"/>
              </a:ext>
            </a:extLst>
          </p:cNvPr>
          <p:cNvSpPr txBox="1">
            <a:spLocks noGrp="1"/>
          </p:cNvSpPr>
          <p:nvPr>
            <p:ph type="title" idx="4294967295"/>
          </p:nvPr>
        </p:nvSpPr>
        <p:spPr>
          <a:xfrm>
            <a:off x="8610600" y="6356350"/>
            <a:ext cx="27432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lang="en-US"/>
            </a:defPPr>
            <a:lvl1pPr marL="0" marR="0" lvl="0" algn="r" defTabSz="914400" rtl="0" eaLnBrk="1" latinLnBrk="0" hangingPunct="1">
              <a:lnSpc>
                <a:spcPct val="100000"/>
              </a:lnSpc>
              <a:spcBef>
                <a:spcPts val="0"/>
              </a:spcBef>
              <a:spcAft>
                <a:spcPts val="0"/>
              </a:spcAft>
              <a:buClr>
                <a:srgbClr val="000000"/>
              </a:buClr>
              <a:buFont typeface="Arial"/>
              <a:defRPr sz="1800" b="1" i="0" u="none" strike="noStrike" kern="1200" cap="none">
                <a:solidFill>
                  <a:srgbClr val="002060"/>
                </a:solidFill>
                <a:latin typeface="Calibri" panose="020F0502020204030204" pitchFamily="34" charset="0"/>
                <a:ea typeface="+mn-ea"/>
                <a:cs typeface="Calibri" panose="020F0502020204030204" pitchFamily="34" charset="0"/>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350712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144ADAD-5CE1-4189-A417-B5109542BD80}"/>
              </a:ext>
            </a:extLst>
          </p:cNvPr>
          <p:cNvSpPr txBox="1">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5" name="Content Placeholder 4">
            <a:extLst>
              <a:ext uri="{FF2B5EF4-FFF2-40B4-BE49-F238E27FC236}">
                <a16:creationId xmlns:a16="http://schemas.microsoft.com/office/drawing/2014/main" id="{016248AB-92C4-421F-8747-17C94E0A4F92}"/>
              </a:ext>
            </a:extLst>
          </p:cNvPr>
          <p:cNvSpPr>
            <a:spLocks noGrp="1"/>
          </p:cNvSpPr>
          <p:nvPr>
            <p:ph type="title" idx="4294967295"/>
          </p:nvPr>
        </p:nvSpPr>
        <p:spPr>
          <a:xfrm>
            <a:off x="576263" y="787400"/>
            <a:ext cx="11206162" cy="6200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3F395F"/>
                </a:solidFill>
                <a:effectLst/>
                <a:uLnTx/>
                <a:uFillTx/>
                <a:latin typeface="+mn-lt"/>
                <a:ea typeface="+mn-ea"/>
                <a:cs typeface="+mn-cs"/>
              </a:rPr>
              <a:t>Funding Opportunities </a:t>
            </a:r>
          </a:p>
          <a:p>
            <a:pPr marL="290195" marR="0" lvl="1" indent="-290195"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Calibri"/>
              </a:rPr>
              <a:t>Funding may be available to help implement MMGs</a:t>
            </a:r>
          </a:p>
          <a:p>
            <a:pPr marL="623570" marR="0" lvl="2" indent="-29019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Calibri"/>
              </a:rPr>
              <a:t>May vary by program </a:t>
            </a:r>
          </a:p>
          <a:p>
            <a:pPr marL="623570" marR="0" lvl="2" indent="-290195"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Calibri"/>
              </a:rPr>
              <a:t>Plan activities for current cooperative agreements</a:t>
            </a:r>
          </a:p>
          <a:p>
            <a:pPr marL="290195" marR="0" lvl="1" indent="-290195" algn="l" defTabSz="914400" rtl="0" eaLnBrk="1" fontAlgn="auto" latinLnBrk="0" hangingPunct="1">
              <a:lnSpc>
                <a:spcPct val="90000"/>
              </a:lnSpc>
              <a:spcBef>
                <a:spcPts val="600"/>
              </a:spcBef>
              <a:spcAft>
                <a:spcPts val="600"/>
              </a:spcAft>
              <a:buClr>
                <a:srgbClr val="81BC00"/>
              </a:buClr>
              <a:buSzTx/>
              <a:buFont typeface="Wingdings" panose="05000000000000000000" pitchFamily="2" charset="2"/>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Calibri"/>
              </a:rPr>
              <a:t>Reach out to your program contacts to discuss options</a:t>
            </a:r>
          </a:p>
          <a:p>
            <a:pPr marL="333375" marR="0" lvl="2" indent="0" algn="l" defTabSz="914400" rtl="0" eaLnBrk="1" fontAlgn="auto" latinLnBrk="0" hangingPunct="1">
              <a:lnSpc>
                <a:spcPct val="90000"/>
              </a:lnSpc>
              <a:spcBef>
                <a:spcPts val="600"/>
              </a:spcBef>
              <a:spcAft>
                <a:spcPts val="600"/>
              </a:spcAft>
              <a:buClr>
                <a:srgbClr val="692145"/>
              </a:buClr>
              <a:buSzTx/>
              <a:buFont typeface="Arial" panose="020B0604020202020204" pitchFamily="34" charset="0"/>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Calibri"/>
            </a:endParaRPr>
          </a:p>
        </p:txBody>
      </p:sp>
      <p:pic>
        <p:nvPicPr>
          <p:cNvPr id="4" name="Picture 3" descr="A picture containing wall, indoor, seat&#10;&#10;Description automatically generated">
            <a:extLst>
              <a:ext uri="{FF2B5EF4-FFF2-40B4-BE49-F238E27FC236}">
                <a16:creationId xmlns:a16="http://schemas.microsoft.com/office/drawing/2014/main" id="{003218A8-29D0-4F66-BCBF-A3EFFA6D4F9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610600" y="3007406"/>
            <a:ext cx="2743200" cy="2743200"/>
          </a:xfrm>
          <a:prstGeom prst="rect">
            <a:avLst/>
          </a:prstGeom>
        </p:spPr>
      </p:pic>
    </p:spTree>
    <p:extLst>
      <p:ext uri="{BB962C8B-B14F-4D97-AF65-F5344CB8AC3E}">
        <p14:creationId xmlns:p14="http://schemas.microsoft.com/office/powerpoint/2010/main" val="1599488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Content Placeholder 1">
            <a:extLst>
              <a:ext uri="{FF2B5EF4-FFF2-40B4-BE49-F238E27FC236}">
                <a16:creationId xmlns:a16="http://schemas.microsoft.com/office/drawing/2014/main" id="{BEA7E7E1-5143-4E34-B925-7C89CEC36958}"/>
              </a:ext>
            </a:extLst>
          </p:cNvPr>
          <p:cNvSpPr>
            <a:spLocks noGrp="1"/>
          </p:cNvSpPr>
          <p:nvPr>
            <p:ph type="title" idx="4294967295"/>
          </p:nvPr>
        </p:nvSpPr>
        <p:spPr>
          <a:xfrm>
            <a:off x="841248" y="818457"/>
            <a:ext cx="3322317" cy="2975876"/>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R="0" lvl="0" indent="-228600" fontAlgn="auto">
              <a:spcAft>
                <a:spcPts val="1200"/>
              </a:spcAft>
              <a:buClrTx/>
              <a:buSzTx/>
              <a:tabLst/>
              <a:defRPr/>
            </a:pPr>
            <a:r>
              <a:rPr kumimoji="0" lang="en-US" b="1" i="0" u="none" strike="noStrike" kern="1200" cap="none" spc="0" normalizeH="0" baseline="0" noProof="0" dirty="0">
                <a:ln>
                  <a:noFill/>
                </a:ln>
                <a:solidFill>
                  <a:schemeClr val="tx1"/>
                </a:solidFill>
                <a:effectLst/>
                <a:uLnTx/>
                <a:uFillTx/>
                <a:latin typeface="+mj-lt"/>
                <a:ea typeface="+mj-ea"/>
                <a:cs typeface="+mj-cs"/>
              </a:rPr>
              <a:t>MMG </a:t>
            </a:r>
            <a:r>
              <a:rPr lang="en-US" b="1" kern="1200" dirty="0">
                <a:solidFill>
                  <a:schemeClr val="tx1"/>
                </a:solidFill>
                <a:latin typeface="+mj-lt"/>
                <a:ea typeface="+mj-ea"/>
                <a:cs typeface="+mj-cs"/>
              </a:rPr>
              <a:t>Status</a:t>
            </a:r>
            <a:r>
              <a:rPr kumimoji="0" lang="en-US" b="1" i="0" u="none" strike="noStrike" kern="1200" cap="none" spc="0" normalizeH="0" baseline="0" noProof="0" dirty="0">
                <a:ln>
                  <a:noFill/>
                </a:ln>
                <a:solidFill>
                  <a:schemeClr val="tx1"/>
                </a:solidFill>
                <a:effectLst/>
                <a:uLnTx/>
                <a:uFillTx/>
                <a:latin typeface="+mj-lt"/>
                <a:ea typeface="+mj-ea"/>
                <a:cs typeface="+mj-cs"/>
              </a:rPr>
              <a:t> and Program Capacity </a:t>
            </a:r>
          </a:p>
        </p:txBody>
      </p:sp>
      <p:cxnSp>
        <p:nvCxnSpPr>
          <p:cNvPr id="13" name="Straight Connector 12">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2AF908F-207A-46A6-A6DB-78B76C7EB1C9}"/>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344678" y="1498035"/>
            <a:ext cx="6436548" cy="3861929"/>
          </a:xfrm>
          <a:prstGeom prst="rect">
            <a:avLst/>
          </a:prstGeom>
        </p:spPr>
      </p:pic>
    </p:spTree>
    <p:extLst>
      <p:ext uri="{BB962C8B-B14F-4D97-AF65-F5344CB8AC3E}">
        <p14:creationId xmlns:p14="http://schemas.microsoft.com/office/powerpoint/2010/main" val="386987878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5D83A4-F512-4DDF-93AF-1B9093B255B2}"/>
              </a:ext>
            </a:extLst>
          </p:cNvPr>
          <p:cNvSpPr>
            <a:spLocks noGrp="1"/>
          </p:cNvSpPr>
          <p:nvPr>
            <p:ph type="title" idx="4294967295"/>
          </p:nvPr>
        </p:nvSpPr>
        <p:spPr>
          <a:xfrm>
            <a:off x="576263" y="4097338"/>
            <a:ext cx="11006137" cy="7651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bg1"/>
                </a:solidFill>
                <a:effectLst/>
                <a:uLnTx/>
                <a:uFillTx/>
                <a:latin typeface="+mn-lt"/>
                <a:ea typeface="+mn-ea"/>
                <a:cs typeface="+mn-cs"/>
              </a:rPr>
              <a:t>Open for General Onboarding</a:t>
            </a:r>
          </a:p>
        </p:txBody>
      </p:sp>
    </p:spTree>
    <p:extLst>
      <p:ext uri="{BB962C8B-B14F-4D97-AF65-F5344CB8AC3E}">
        <p14:creationId xmlns:p14="http://schemas.microsoft.com/office/powerpoint/2010/main" val="31057511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_NCEH_ATSDR_combined">
  <a:themeElements>
    <a:clrScheme name="Custom 15">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35_NCEH_ATSDR_combined">
  <a:themeElements>
    <a:clrScheme name="Custom 15">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a9d0fe1-daec-4fed-b253-c9db79212d45">
      <UserInfo>
        <DisplayName>Landon, Alexander (CDC/DDPHSS/CSELS/DHIS)</DisplayName>
        <AccountId>42</AccountId>
        <AccountType/>
      </UserInfo>
      <UserInfo>
        <DisplayName>Hoover, Michele (CDC/DDPHSS/CSELS/DHIS)</DisplayName>
        <AccountId>23</AccountId>
        <AccountType/>
      </UserInfo>
      <UserInfo>
        <DisplayName>Johnston, Sara (CDC/DDPHSS/CSELS/DHIS)</DisplayName>
        <AccountId>28</AccountId>
        <AccountType/>
      </UserInfo>
      <UserInfo>
        <DisplayName>Bastin, Lisa H. (CDC/DDPHSS/CSELS/DHIS)</DisplayName>
        <AccountId>53</AccountId>
        <AccountType/>
      </UserInfo>
      <UserInfo>
        <DisplayName>Strine, Tara (CDC/DDPHSS/CSELS/DHIS)</DisplayName>
        <AccountId>54</AccountId>
        <AccountType/>
      </UserInfo>
      <UserInfo>
        <DisplayName>Helmus, Lesliann E. (CDC/DDPHSS/CSELS/DHIS)</DisplayName>
        <AccountId>55</AccountId>
        <AccountType/>
      </UserInfo>
      <UserInfo>
        <DisplayName>Williams, Cassidy (CDC/DDPHSS/CSELS/DHIS) (CTR)</DisplayName>
        <AccountId>69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E96541B1DEA4B4F84A16F8DFCC22A57" ma:contentTypeVersion="9" ma:contentTypeDescription="Create a new document." ma:contentTypeScope="" ma:versionID="22b8996a3027dfe81151d76ff4ae79e9">
  <xsd:schema xmlns:xsd="http://www.w3.org/2001/XMLSchema" xmlns:xs="http://www.w3.org/2001/XMLSchema" xmlns:p="http://schemas.microsoft.com/office/2006/metadata/properties" xmlns:ns3="101ab016-77f8-4a4e-890e-620eb8dba109" xmlns:ns4="aa9d0fe1-daec-4fed-b253-c9db79212d45" targetNamespace="http://schemas.microsoft.com/office/2006/metadata/properties" ma:root="true" ma:fieldsID="516910eeb6ee9a23291e152e2f26f96c" ns3:_="" ns4:_="">
    <xsd:import namespace="101ab016-77f8-4a4e-890e-620eb8dba109"/>
    <xsd:import namespace="aa9d0fe1-daec-4fed-b253-c9db79212d4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ab016-77f8-4a4e-890e-620eb8dba1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9d0fe1-daec-4fed-b253-c9db79212d4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C8682A-82B1-47FF-AFD9-3011AECF3453}">
  <ds:schemaRefs>
    <ds:schemaRef ds:uri="aa9d0fe1-daec-4fed-b253-c9db79212d45"/>
    <ds:schemaRef ds:uri="http://schemas.microsoft.com/office/2006/documentManagement/types"/>
    <ds:schemaRef ds:uri="http://purl.org/dc/terms/"/>
    <ds:schemaRef ds:uri="http://schemas.openxmlformats.org/package/2006/metadata/core-properties"/>
    <ds:schemaRef ds:uri="101ab016-77f8-4a4e-890e-620eb8dba109"/>
    <ds:schemaRef ds:uri="http://schemas.microsoft.com/office/2006/metadata/properties"/>
    <ds:schemaRef ds:uri="http://purl.org/dc/elements/1.1/"/>
    <ds:schemaRef ds:uri="http://www.w3.org/XML/1998/namespace"/>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490FE2AE-F863-4350-A847-EE7E04C970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ab016-77f8-4a4e-890e-620eb8dba109"/>
    <ds:schemaRef ds:uri="aa9d0fe1-daec-4fed-b253-c9db79212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EE5323-C354-4988-85CA-7879DC87F2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2062</TotalTime>
  <Words>2070</Words>
  <Application>Microsoft Office PowerPoint</Application>
  <PresentationFormat>Widescreen</PresentationFormat>
  <Paragraphs>316</Paragraphs>
  <Slides>32</Slides>
  <Notes>30</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32</vt:i4>
      </vt:variant>
    </vt:vector>
  </HeadingPairs>
  <TitlesOfParts>
    <vt:vector size="49" baseType="lpstr">
      <vt:lpstr>Arial</vt:lpstr>
      <vt:lpstr>Calibri</vt:lpstr>
      <vt:lpstr>Calibri Light</vt:lpstr>
      <vt:lpstr>Courier New</vt:lpstr>
      <vt:lpstr>Myriad Web Pro</vt:lpstr>
      <vt:lpstr>Noto Sans Symbols</vt:lpstr>
      <vt:lpstr>Open Sans</vt:lpstr>
      <vt:lpstr>Symbol</vt:lpstr>
      <vt:lpstr>Times New Roman</vt:lpstr>
      <vt:lpstr>Tw Cen MT</vt:lpstr>
      <vt:lpstr>Wingdings</vt:lpstr>
      <vt:lpstr>Office Theme</vt:lpstr>
      <vt:lpstr>20_NCEH_ATSDR_combined</vt:lpstr>
      <vt:lpstr>35_NCEH_ATSDR_combined</vt:lpstr>
      <vt:lpstr>1_Office Theme</vt:lpstr>
      <vt:lpstr>3_Office Theme</vt:lpstr>
      <vt:lpstr>2_Office Theme</vt:lpstr>
      <vt:lpstr>National Notifiable Diseases Surveillance System (NNDSS)  eSHARE November Webinar  </vt:lpstr>
      <vt:lpstr>Agenda</vt:lpstr>
      <vt:lpstr>NNDSS Updates and Announcements</vt:lpstr>
      <vt:lpstr>stat</vt:lpstr>
      <vt:lpstr>Planning Ahead to 2022: MMG Roundup </vt:lpstr>
      <vt:lpstr>6</vt:lpstr>
      <vt:lpstr>Funding Opportunities  Funding may be available to help implement MMGs May vary by program  Plan activities for current cooperative agreements Reach out to your program contacts to discuss options </vt:lpstr>
      <vt:lpstr>MMG Status and Program Capacity </vt:lpstr>
      <vt:lpstr>Open for General Onboarding</vt:lpstr>
      <vt:lpstr>COVID-19 MMG MMG status   COVID-19 v1.1 is open for general onboarding Onboarding capacity Currently supporting onboarding and pre-onboarding for 20 jurisdictions Benefits of sending data through the MMG Turn off data extracts and uploads  CSV DCIPHER uploads Vaccine breakthrough data entry and uploads to REDCap Used in major reports and publications</vt:lpstr>
      <vt:lpstr>                                           Arbo</vt:lpstr>
      <vt:lpstr>                                         Babesiosis</vt:lpstr>
      <vt:lpstr>                                           Malaria</vt:lpstr>
      <vt:lpstr>                           Trichinellosis</vt:lpstr>
      <vt:lpstr>                                                        Lyme</vt:lpstr>
      <vt:lpstr>                                                       STD</vt:lpstr>
      <vt:lpstr>                                                               TB</vt:lpstr>
      <vt:lpstr>                             Hepatitis</vt:lpstr>
      <vt:lpstr>Opening Soon</vt:lpstr>
      <vt:lpstr>                                                                                   H                                          </vt:lpstr>
      <vt:lpstr>Coming in 2022</vt:lpstr>
      <vt:lpstr>                                                         FDD</vt:lpstr>
      <vt:lpstr>                                                             RIBD</vt:lpstr>
      <vt:lpstr>                                                              VPD</vt:lpstr>
      <vt:lpstr>                                                              V</vt:lpstr>
      <vt:lpstr>Piloting in 2022</vt:lpstr>
      <vt:lpstr>                                                          CO</vt:lpstr>
      <vt:lpstr>                                                         BSP</vt:lpstr>
      <vt:lpstr>29</vt:lpstr>
      <vt:lpstr>Open Discussion </vt:lpstr>
      <vt:lpstr>Agenda</vt:lpstr>
      <vt:lpstr>Next NNDSS Webinar: September 21, 2021</vt:lpstr>
    </vt:vector>
  </TitlesOfParts>
  <Company>Centers for Disease Control and Prevention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NNDSS eSHARE - November 2021</dc:title>
  <dc:subject>Planning Ahead to 2022: Message Mapping Guide Roundup</dc:subject>
  <dc:creator>CDC</dc:creator>
  <cp:keywords>eSHARE, NNDSS, National Notifiable Diseases Surveillance System, Data Reconciliation,Case Notification Activities, MVPS, Message, Validation,Provisioning, and Processing System, Coronavirus disease 2019, COVID-19, system, contracts, statement of work, SOW, epidemiology, informatics, incentives, benefits,funding opportunities, cooperative agreements, program contacts, MMG Status, Program Capacity, general onboarding, sending data, DCIPHER, vaccine, REDCap, CSV, data extracts, uploads, Arboviral v1.3, vaccine data, ArboNet, export data, Vector-borne, dengue, reporting, Babesiosis, Local Record ID, tichborne disease, surveillance, ELC, Epidemiology and Laboratory Capacity, HIS, Health Information System, Malaria, MMG, Message Mapping Guide, Parasitic, legacy format,Trichinellosis, GenV2, Generic V2, cohort, Onboarding Capacity, Lyme, TBRD, Tickborne Rickettsial Diseases, STD, CS, Congenital Syphilis, Test Type, Lymphogranulomavenereum, LGV, Tuberculosis, Latent TB, Infection, LTBI, RVCT2020, Molecular Drug Susceptibility Testing, DST, Multi-drug resistant, MDR, supplemental data, Hepatitis, data elements, clinical, risk factor, Viral Hepatitis Annual Surveillance Report, Healthy People, research, scientitific,pregnancy status, county of birth, Health Associated Infections, HAI, Multidrug Resistant Organisms, MDRO, HAI-MDRO, Emerging infectious Program, EIP, MuGSI, Foodborne and Diarrheal Diseases, FDD, FoodNet, Case Metadata, outbreak, Respiratory and Invasive Bacterial Diseases, RIBD, pre-onboarding, jurisdictions, legionella, psittacosis, invasive pneumococcal disease, IPD, Haemophilus influenzae, meningococcal disease,Vaccine Preventable Diseases, VPDs, Mumps, Pertussis, Varicella, Rubella, Congenital Rubella Syndrome, CRS, Measles, Carbon Monoxide Poisoning, CO, variables, priority, morbidity, mortality, data cleaning, data transmission, data consolidation, Association of Public Health Laboratories, APHL, piloting, Bacterial Special Pathogens, Brucellosis, Hansen's Disease, and Leptosspirosis, Council of State and Territorial Epidemiologists, CSTE, edx, electronic data exchange, data utlization, data streams, geographical expansion, increase, publications, data entry, implementation</cp:keywords>
  <cp:lastModifiedBy>Laspina, Michael (CDC/DDPHSS/CSELS/DHIS)</cp:lastModifiedBy>
  <cp:revision>46</cp:revision>
  <dcterms:created xsi:type="dcterms:W3CDTF">2019-05-15T14:14:43Z</dcterms:created>
  <dcterms:modified xsi:type="dcterms:W3CDTF">2021-11-17T19:29:31Z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0x0101000E96541B1DEA4B4F84A16F8DFCC22A57</vt:lpwstr>
  </property>
  <property fmtid="{D5CDD505-2E9C-101B-9397-08002B2CF9AE}" pid="3" name="MSIP_Label_7b94a7b8-f06c-4dfe-bdcc-9b548fd58c31_Enabled">
    <vt:lpwstr>true</vt:lpwstr>
  </property>
  <property fmtid="{D5CDD505-2E9C-101B-9397-08002B2CF9AE}" pid="4" name="MSIP_Label_7b94a7b8-f06c-4dfe-bdcc-9b548fd58c31_SetDate">
    <vt:lpwstr>2020-12-15T23:05:15Z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718ba122-f59b-433c-9a0d-cbe8015bd750</vt:lpwstr>
  </property>
  <property fmtid="{D5CDD505-2E9C-101B-9397-08002B2CF9AE}" pid="9" name="MSIP_Label_7b94a7b8-f06c-4dfe-bdcc-9b548fd58c31_ContentBits">
    <vt:lpwstr>0</vt:lpwstr>
  </property>
  <property fmtid="{D5CDD505-2E9C-101B-9397-08002B2CF9AE}" pid="10" name="_dlc_DocIdItemGuid">
    <vt:lpwstr>d1ba42dc-758b-48e8-a099-afc64271a614</vt:lpwstr>
  </property>
</Properties>
</file>