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 id="2147484074" r:id="rId5"/>
    <p:sldMasterId id="2147484204" r:id="rId6"/>
    <p:sldMasterId id="2147484238" r:id="rId7"/>
    <p:sldMasterId id="2147484249" r:id="rId8"/>
    <p:sldMasterId id="2147484258" r:id="rId9"/>
    <p:sldMasterId id="2147484272" r:id="rId10"/>
    <p:sldMasterId id="2147484278" r:id="rId11"/>
    <p:sldMasterId id="2147484283" r:id="rId12"/>
    <p:sldMasterId id="2147484301" r:id="rId13"/>
    <p:sldMasterId id="2147484307" r:id="rId14"/>
    <p:sldMasterId id="2147484322" r:id="rId15"/>
    <p:sldMasterId id="2147484328" r:id="rId16"/>
    <p:sldMasterId id="2147484335" r:id="rId17"/>
  </p:sldMasterIdLst>
  <p:notesMasterIdLst>
    <p:notesMasterId r:id="rId36"/>
  </p:notesMasterIdLst>
  <p:handoutMasterIdLst>
    <p:handoutMasterId r:id="rId37"/>
  </p:handoutMasterIdLst>
  <p:sldIdLst>
    <p:sldId id="4620" r:id="rId18"/>
    <p:sldId id="4605" r:id="rId19"/>
    <p:sldId id="831" r:id="rId20"/>
    <p:sldId id="4867" r:id="rId21"/>
    <p:sldId id="4852" r:id="rId22"/>
    <p:sldId id="4612" r:id="rId23"/>
    <p:sldId id="296" r:id="rId24"/>
    <p:sldId id="300" r:id="rId25"/>
    <p:sldId id="297" r:id="rId26"/>
    <p:sldId id="4863" r:id="rId27"/>
    <p:sldId id="303" r:id="rId28"/>
    <p:sldId id="4854" r:id="rId29"/>
    <p:sldId id="4857" r:id="rId30"/>
    <p:sldId id="4860" r:id="rId31"/>
    <p:sldId id="4861" r:id="rId32"/>
    <p:sldId id="4865" r:id="rId33"/>
    <p:sldId id="4561" r:id="rId34"/>
    <p:sldId id="486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56" userDrawn="1">
          <p15:clr>
            <a:srgbClr val="A4A3A4"/>
          </p15:clr>
        </p15:guide>
        <p15:guide id="2" orient="horz" pos="3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68"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47"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11"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 id="14" name="Johnston, Sara (CDC/DDPHSS/CSELS/DHIS)" initials="JS(" lastIdx="15" clrIdx="13">
    <p:extLst>
      <p:ext uri="{19B8F6BF-5375-455C-9EA6-DF929625EA0E}">
        <p15:presenceInfo xmlns:p15="http://schemas.microsoft.com/office/powerpoint/2012/main" userId="S::vqg0@cdc.gov::bd0c3462-f13f-4b10-85a9-b365bf88e3bf" providerId="AD"/>
      </p:ext>
    </p:extLst>
  </p:cmAuthor>
  <p:cmAuthor id="15" name="Bastin, Lisa H. (CDC/DDPHSS/CSELS/DHIS)" initials="BLH(" lastIdx="10" clrIdx="14">
    <p:extLst>
      <p:ext uri="{19B8F6BF-5375-455C-9EA6-DF929625EA0E}">
        <p15:presenceInfo xmlns:p15="http://schemas.microsoft.com/office/powerpoint/2012/main" userId="S::gnh1@cdc.gov::6fdd4b8c-193e-4084-8c4c-6d1bdda0752a" providerId="AD"/>
      </p:ext>
    </p:extLst>
  </p:cmAuthor>
  <p:cmAuthor id="16" name="Headley, Tanya (CDC/NIOSH/OD)" initials="HT(" lastIdx="4" clrIdx="15">
    <p:extLst>
      <p:ext uri="{19B8F6BF-5375-455C-9EA6-DF929625EA0E}">
        <p15:presenceInfo xmlns:p15="http://schemas.microsoft.com/office/powerpoint/2012/main" userId="S::tfh4@cdc.gov::17e00185-d4e2-4678-9c92-b02643d07a7f" providerId="AD"/>
      </p:ext>
    </p:extLst>
  </p:cmAuthor>
  <p:cmAuthor id="17" name="ADS-afh0" initials="AFH" lastIdx="12" clrIdx="16">
    <p:extLst>
      <p:ext uri="{19B8F6BF-5375-455C-9EA6-DF929625EA0E}">
        <p15:presenceInfo xmlns:p15="http://schemas.microsoft.com/office/powerpoint/2012/main" userId="ADS-afh0" providerId="None"/>
      </p:ext>
    </p:extLst>
  </p:cmAuthor>
  <p:cmAuthor id="18" name="Karen Carter" initials="" lastIdx="5" clrIdx="17"/>
  <p:cmAuthor id="19" name="Karen Carter" initials="KC" lastIdx="2" clrIdx="18">
    <p:extLst>
      <p:ext uri="{19B8F6BF-5375-455C-9EA6-DF929625EA0E}">
        <p15:presenceInfo xmlns:p15="http://schemas.microsoft.com/office/powerpoint/2012/main" userId="c9d4980b7e5c8fe6" providerId="Windows Live"/>
      </p:ext>
    </p:extLst>
  </p:cmAuthor>
  <p:cmAuthor id="20" name="Tack, Danielle (CDC/DDPHSS/CSELS/DHIS)" initials="TD(" lastIdx="5" clrIdx="19">
    <p:extLst>
      <p:ext uri="{19B8F6BF-5375-455C-9EA6-DF929625EA0E}">
        <p15:presenceInfo xmlns:p15="http://schemas.microsoft.com/office/powerpoint/2012/main" userId="S::dot7@cdc.gov::c466bcf8-0f3d-4789-a510-d6af4bb59968" providerId="AD"/>
      </p:ext>
    </p:extLst>
  </p:cmAuthor>
  <p:cmAuthor id="21" name="Jones, Amanda (CDC/DDPHSS/CSELS/DHIS)" initials="JA(" lastIdx="1" clrIdx="20">
    <p:extLst>
      <p:ext uri="{19B8F6BF-5375-455C-9EA6-DF929625EA0E}">
        <p15:presenceInfo xmlns:p15="http://schemas.microsoft.com/office/powerpoint/2012/main" userId="S::qlv2@cdc.gov::141c1c97-ae9a-47b7-8748-b353f28cf1e4" providerId="AD"/>
      </p:ext>
    </p:extLst>
  </p:cmAuthor>
  <p:cmAuthor id="22" name="Landon, Alexander (CDC/DDPHSS/CSELS/DHIS)" initials="LA(" lastIdx="6" clrIdx="21">
    <p:extLst>
      <p:ext uri="{19B8F6BF-5375-455C-9EA6-DF929625EA0E}">
        <p15:presenceInfo xmlns:p15="http://schemas.microsoft.com/office/powerpoint/2012/main" userId="S::vvs8@cdc.gov::b09320f4-f070-4dda-b5ce-579581d3ab09" providerId="AD"/>
      </p:ext>
    </p:extLst>
  </p:cmAuthor>
  <p:cmAuthor id="23" name="Swensen, Sue (CDC/DDPHSS/CSELS/DHIS)" initials="SS(" lastIdx="7" clrIdx="22">
    <p:extLst>
      <p:ext uri="{19B8F6BF-5375-455C-9EA6-DF929625EA0E}">
        <p15:presenceInfo xmlns:p15="http://schemas.microsoft.com/office/powerpoint/2012/main" userId="S::bgi9@cdc.gov::e3341499-16db-4b2e-9ac0-c3b5915a2b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4242"/>
    <a:srgbClr val="005DAB"/>
    <a:srgbClr val="00213D"/>
    <a:srgbClr val="FFFFFF"/>
    <a:srgbClr val="262626"/>
    <a:srgbClr val="3A4A58"/>
    <a:srgbClr val="3737FF"/>
    <a:srgbClr val="D2DEEF"/>
    <a:srgbClr val="008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980" autoAdjust="0"/>
  </p:normalViewPr>
  <p:slideViewPr>
    <p:cSldViewPr snapToGrid="0">
      <p:cViewPr varScale="1">
        <p:scale>
          <a:sx n="95" d="100"/>
          <a:sy n="95" d="100"/>
        </p:scale>
        <p:origin x="666" y="84"/>
      </p:cViewPr>
      <p:guideLst>
        <p:guide pos="456"/>
        <p:guide orient="horz" pos="396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1" d="100"/>
          <a:sy n="61" d="100"/>
        </p:scale>
        <p:origin x="321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10/3/2023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10/3/2023</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51986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79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F6D08-AA4D-4E4A-BC5A-6638DFC699C5}" type="slidenum">
              <a:rPr lang="en-US" smtClean="0"/>
              <a:t>12</a:t>
            </a:fld>
            <a:endParaRPr lang="en-US" dirty="0"/>
          </a:p>
        </p:txBody>
      </p:sp>
    </p:spTree>
    <p:extLst>
      <p:ext uri="{BB962C8B-B14F-4D97-AF65-F5344CB8AC3E}">
        <p14:creationId xmlns:p14="http://schemas.microsoft.com/office/powerpoint/2010/main" val="207928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94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14</a:t>
            </a:fld>
            <a:endParaRPr lang="en-US" dirty="0"/>
          </a:p>
        </p:txBody>
      </p:sp>
    </p:spTree>
    <p:extLst>
      <p:ext uri="{BB962C8B-B14F-4D97-AF65-F5344CB8AC3E}">
        <p14:creationId xmlns:p14="http://schemas.microsoft.com/office/powerpoint/2010/main" val="3128469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7903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87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61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87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77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0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93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670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98888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45233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27535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44184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15667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229180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772405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424674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68003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79498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70820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031801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488962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5139196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59541487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4795"/>
          </a:xfrm>
          <a:prstGeom prst="rect">
            <a:avLst/>
          </a:prstGeom>
        </p:spPr>
      </p:pic>
      <p:sp>
        <p:nvSpPr>
          <p:cNvPr id="7" name="Title 1"/>
          <p:cNvSpPr>
            <a:spLocks noGrp="1"/>
          </p:cNvSpPr>
          <p:nvPr>
            <p:ph type="title" hasCustomPrompt="1"/>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dirty="0"/>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32960120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Slide Number Placeholder 1">
            <a:extLst>
              <a:ext uri="{FF2B5EF4-FFF2-40B4-BE49-F238E27FC236}">
                <a16:creationId xmlns:a16="http://schemas.microsoft.com/office/drawing/2014/main" id="{D28485DA-7B5A-4F6A-B20B-32AD2A7F7C5E}"/>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44497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7" name="Slide Number Placeholder 1">
            <a:extLst>
              <a:ext uri="{FF2B5EF4-FFF2-40B4-BE49-F238E27FC236}">
                <a16:creationId xmlns:a16="http://schemas.microsoft.com/office/drawing/2014/main" id="{4467E326-7EF1-4BF1-A396-3D5F3CB2AC8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72008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3427578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03835389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7E861DAE-9C2C-4CC3-B4A4-F963F6C4BF88}"/>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375593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58D5E85D-3265-4FDD-8860-6505DE071332}"/>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747402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751813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mn-cs"/>
              </a:rPr>
              <a:t>Center for Surveillance, Epidemiology, and Laboratory Services</a:t>
            </a:r>
          </a:p>
        </p:txBody>
      </p:sp>
    </p:spTree>
    <p:extLst>
      <p:ext uri="{BB962C8B-B14F-4D97-AF65-F5344CB8AC3E}">
        <p14:creationId xmlns:p14="http://schemas.microsoft.com/office/powerpoint/2010/main" val="24901646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60752246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489292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8845113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4795"/>
          </a:xfrm>
          <a:prstGeom prst="rect">
            <a:avLst/>
          </a:prstGeom>
        </p:spPr>
      </p:pic>
      <p:sp>
        <p:nvSpPr>
          <p:cNvPr id="7" name="Title 1"/>
          <p:cNvSpPr>
            <a:spLocks noGrp="1"/>
          </p:cNvSpPr>
          <p:nvPr>
            <p:ph type="title" hasCustomPrompt="1"/>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dirty="0"/>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400368609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36198146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7236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100878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36498427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1323597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1299071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2279878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3047327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4254844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1124325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588722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1053951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756523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170177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1442264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06366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CF0E9437-E65D-46AC-87E9-706C97F880D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9567792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4543933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9875786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8503213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672F405E-A640-4B3C-A461-1C27B3078B6E}"/>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917119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CD61928E-D0FF-424E-B0EE-883312D42437}"/>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49006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2787404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1872033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22441822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1563673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3622231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16696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66720593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2F97DA"/>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rgbClr val="0F56DC"/>
                </a:solidFill>
              </a:rPr>
              <a:pPr algn="r"/>
              <a:t>‹#›</a:t>
            </a:fld>
            <a:endParaRPr lang="en-US" sz="2400" dirty="0">
              <a:solidFill>
                <a:srgbClr val="0F56DC"/>
              </a:solidFill>
            </a:endParaRPr>
          </a:p>
        </p:txBody>
      </p:sp>
    </p:spTree>
    <p:extLst>
      <p:ext uri="{BB962C8B-B14F-4D97-AF65-F5344CB8AC3E}">
        <p14:creationId xmlns:p14="http://schemas.microsoft.com/office/powerpoint/2010/main" val="361925784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6" name="TextBox 5"/>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rgbClr val="0F56DC"/>
                </a:solidFill>
              </a:rPr>
              <a:pPr algn="r"/>
              <a:t>‹#›</a:t>
            </a:fld>
            <a:endParaRPr lang="en-US" sz="2400" dirty="0">
              <a:solidFill>
                <a:srgbClr val="0F56DC"/>
              </a:solidFill>
            </a:endParaRPr>
          </a:p>
        </p:txBody>
      </p:sp>
    </p:spTree>
    <p:extLst>
      <p:ext uri="{BB962C8B-B14F-4D97-AF65-F5344CB8AC3E}">
        <p14:creationId xmlns:p14="http://schemas.microsoft.com/office/powerpoint/2010/main" val="121514489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rgbClr val="FFFFFF"/>
                </a:solidFill>
              </a:rPr>
              <a:pPr algn="r"/>
              <a:t>‹#›</a:t>
            </a:fld>
            <a:endParaRPr lang="en-US" sz="2400" dirty="0">
              <a:solidFill>
                <a:srgbClr val="FFFFFF"/>
              </a:solidFill>
            </a:endParaRPr>
          </a:p>
        </p:txBody>
      </p:sp>
    </p:spTree>
    <p:extLst>
      <p:ext uri="{BB962C8B-B14F-4D97-AF65-F5344CB8AC3E}">
        <p14:creationId xmlns:p14="http://schemas.microsoft.com/office/powerpoint/2010/main" val="27532739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554914" y="3651143"/>
            <a:ext cx="8852455" cy="1815882"/>
          </a:xfrm>
          <a:prstGeom prst="rect">
            <a:avLst/>
          </a:prstGeom>
          <a:noFill/>
        </p:spPr>
        <p:txBody>
          <a:bodyPr wrap="square" rtlCol="0">
            <a:spAutoFit/>
          </a:bodyPr>
          <a:lstStyle/>
          <a:p>
            <a:r>
              <a:rPr lang="en-US" sz="1600" dirty="0">
                <a:solidFill>
                  <a:srgbClr val="7F7F7F">
                    <a:lumMod val="50000"/>
                  </a:srgbClr>
                </a:solidFill>
                <a:latin typeface="Calibri" panose="020F0502020204030204" pitchFamily="34" charset="0"/>
              </a:rPr>
              <a:t>For more information, contact CDC</a:t>
            </a:r>
            <a:br>
              <a:rPr lang="en-US" sz="1600" dirty="0">
                <a:solidFill>
                  <a:srgbClr val="7F7F7F">
                    <a:lumMod val="50000"/>
                  </a:srgbClr>
                </a:solidFill>
                <a:latin typeface="Calibri" panose="020F0502020204030204" pitchFamily="34" charset="0"/>
              </a:rPr>
            </a:br>
            <a:r>
              <a:rPr lang="en-US" sz="1600" dirty="0">
                <a:solidFill>
                  <a:srgbClr val="7F7F7F">
                    <a:lumMod val="50000"/>
                  </a:srgbClr>
                </a:solidFill>
                <a:latin typeface="Calibri" panose="020F0502020204030204" pitchFamily="34" charset="0"/>
              </a:rPr>
              <a:t>1-800-CDC-INFO (232-4636)</a:t>
            </a:r>
            <a:br>
              <a:rPr lang="en-US" sz="1600" dirty="0">
                <a:solidFill>
                  <a:srgbClr val="7F7F7F">
                    <a:lumMod val="50000"/>
                  </a:srgbClr>
                </a:solidFill>
                <a:latin typeface="Calibri" panose="020F0502020204030204" pitchFamily="34" charset="0"/>
              </a:rPr>
            </a:br>
            <a:r>
              <a:rPr lang="en-US" sz="1600" dirty="0">
                <a:solidFill>
                  <a:srgbClr val="7F7F7F">
                    <a:lumMod val="50000"/>
                  </a:srgbClr>
                </a:solidFill>
                <a:latin typeface="Calibri" panose="020F0502020204030204" pitchFamily="34" charset="0"/>
              </a:rPr>
              <a:t>TTY:  1-888-232-6348    www.cdc.gov</a:t>
            </a:r>
            <a:br>
              <a:rPr lang="en-US" sz="1600" dirty="0">
                <a:solidFill>
                  <a:srgbClr val="7F7F7F">
                    <a:lumMod val="50000"/>
                  </a:srgbClr>
                </a:solidFill>
                <a:latin typeface="Calibri" panose="020F0502020204030204" pitchFamily="34" charset="0"/>
              </a:rPr>
            </a:br>
            <a:br>
              <a:rPr lang="en-US" sz="1600" dirty="0">
                <a:solidFill>
                  <a:srgbClr val="7F7F7F">
                    <a:lumMod val="50000"/>
                  </a:srgbClr>
                </a:solidFill>
                <a:latin typeface="Calibri" panose="020F0502020204030204" pitchFamily="34" charset="0"/>
              </a:rPr>
            </a:br>
            <a:br>
              <a:rPr lang="en-US" sz="1600" dirty="0">
                <a:solidFill>
                  <a:srgbClr val="7F7F7F">
                    <a:lumMod val="50000"/>
                  </a:srgbClr>
                </a:solidFill>
                <a:latin typeface="Calibri" panose="020F0502020204030204" pitchFamily="34" charset="0"/>
              </a:rPr>
            </a:br>
            <a:r>
              <a:rPr lang="en-US" sz="1600" dirty="0">
                <a:solidFill>
                  <a:srgbClr val="7F7F7F">
                    <a:lumMod val="50000"/>
                  </a:srgbClr>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rgbClr val="FFFFFF"/>
                </a:solidFill>
              </a:rPr>
              <a:pPr algn="r"/>
              <a:t>‹#›</a:t>
            </a:fld>
            <a:endParaRPr lang="en-US" sz="2400" dirty="0">
              <a:solidFill>
                <a:srgbClr val="FFFFFF"/>
              </a:solidFill>
            </a:endParaRPr>
          </a:p>
        </p:txBody>
      </p:sp>
    </p:spTree>
    <p:extLst>
      <p:ext uri="{BB962C8B-B14F-4D97-AF65-F5344CB8AC3E}">
        <p14:creationId xmlns:p14="http://schemas.microsoft.com/office/powerpoint/2010/main" val="8386173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6" name="TextBox 5"/>
          <p:cNvSpPr txBox="1"/>
          <p:nvPr userDrawn="1"/>
        </p:nvSpPr>
        <p:spPr>
          <a:xfrm>
            <a:off x="609600" y="224572"/>
            <a:ext cx="9204101" cy="830997"/>
          </a:xfrm>
          <a:prstGeom prst="rect">
            <a:avLst/>
          </a:prstGeom>
          <a:noFill/>
        </p:spPr>
        <p:txBody>
          <a:bodyPr wrap="square" rtlCol="0">
            <a:spAutoFit/>
          </a:bodyPr>
          <a:lstStyle/>
          <a:p>
            <a:r>
              <a:rPr lang="en-US" sz="2400" b="1" dirty="0">
                <a:solidFill>
                  <a:srgbClr val="FFFFFF">
                    <a:lumMod val="95000"/>
                  </a:srgbClr>
                </a:solidFill>
                <a:latin typeface="Calibri" panose="020F0502020204030204" pitchFamily="34" charset="0"/>
              </a:rPr>
              <a:t>Center for Surveillance, Epidemiology, and Laboratory Services</a:t>
            </a:r>
          </a:p>
          <a:p>
            <a:r>
              <a:rPr lang="en-US" sz="2400" b="1" dirty="0">
                <a:solidFill>
                  <a:srgbClr val="FFFFFF">
                    <a:lumMod val="95000"/>
                  </a:srgbClr>
                </a:solidFill>
                <a:latin typeface="Calibri" panose="020F0502020204030204" pitchFamily="34" charset="0"/>
              </a:rPr>
              <a:t>Division of Health Informatics and Surveillance </a:t>
            </a:r>
          </a:p>
        </p:txBody>
      </p:sp>
      <p:sp>
        <p:nvSpPr>
          <p:cNvPr id="9" name="Isosceles Triangle 8"/>
          <p:cNvSpPr/>
          <p:nvPr userDrawn="1"/>
        </p:nvSpPr>
        <p:spPr>
          <a:xfrm rot="10800000">
            <a:off x="3108209" y="1179256"/>
            <a:ext cx="315168" cy="345829"/>
          </a:xfrm>
          <a:prstGeom prst="triangle">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C000"/>
              </a:solidFill>
            </a:endParaRPr>
          </a:p>
        </p:txBody>
      </p:sp>
    </p:spTree>
    <p:extLst>
      <p:ext uri="{BB962C8B-B14F-4D97-AF65-F5344CB8AC3E}">
        <p14:creationId xmlns:p14="http://schemas.microsoft.com/office/powerpoint/2010/main" val="32994711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1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2.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theme" Target="../theme/theme13.xml"/><Relationship Id="rId4" Type="http://schemas.openxmlformats.org/officeDocument/2006/relationships/slideLayout" Target="../slideLayouts/slideLayout8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theme" Target="../theme/theme14.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8.xml"/><Relationship Id="rId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9.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02888793"/>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675262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3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683926885"/>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81408525"/>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92654454"/>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2"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5" r:id="rId5"/>
    <p:sldLayoutId id="2147484256" r:id="rId6"/>
    <p:sldLayoutId id="2147484257"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5288344"/>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070194821"/>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546691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ndss/" TargetMode="External"/><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nndss/" TargetMode="Externa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nndss/trc/onboarding/docs/NMI-eSHARE-2020-02-508.pptx" TargetMode="External"/><Relationship Id="rId2" Type="http://schemas.openxmlformats.org/officeDocument/2006/relationships/notesSlide" Target="../notesSlides/notesSlide14.xml"/><Relationship Id="rId1" Type="http://schemas.openxmlformats.org/officeDocument/2006/relationships/slideLayout" Target="../slideLayouts/slideLayout7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hyperlink" Target="https://www.cdc.gov/nndss/trc/news/index.html" TargetMode="External"/><Relationship Id="rId5" Type="http://schemas.openxmlformats.org/officeDocument/2006/relationships/hyperlink" Target="https://www.cdc.gov/nndss/trc/onboarding/eshare.html" TargetMode="External"/><Relationship Id="rId4" Type="http://schemas.openxmlformats.org/officeDocument/2006/relationships/hyperlink" Target="mailto:edx@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phinvads.cdc.gov/vads/ViewView.action?id=37B081A8-0DA2-EB11-819E-005056ABE2F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phinvads.cdc.gov/vads/ViewValueSet.action?id=4F16180A-48A1-EB11-819E-005056ABE2F0" TargetMode="External"/><Relationship Id="rId4" Type="http://schemas.openxmlformats.org/officeDocument/2006/relationships/hyperlink" Target="https://phinvads.cdc.gov/vads/ViewValueSet.action?id=64656320-49A1-EB11-819E-005056ABE2F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ndss/about/index.html" TargetMode="External"/><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hyperlink" Target="https://ndc.services.cdc.gov/" TargetMode="External"/><Relationship Id="rId5" Type="http://schemas.openxmlformats.org/officeDocument/2006/relationships/hyperlink" Target="https://www.cdc.gov/nndss/data-statistics/index.html" TargetMode="External"/><Relationship Id="rId4" Type="http://schemas.openxmlformats.org/officeDocument/2006/relationships/hyperlink" Target="https://www.cdc.gov/nndss/action/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8" y="1777473"/>
            <a:ext cx="10616201" cy="1954007"/>
          </a:xfrm>
        </p:spPr>
        <p:txBody>
          <a:bodyPr>
            <a:normAutofit/>
          </a:bodyPr>
          <a:lstStyle/>
          <a:p>
            <a:pPr>
              <a:lnSpc>
                <a:spcPct val="100000"/>
              </a:lnSpc>
            </a:pPr>
            <a:r>
              <a:rPr lang="en-US" sz="3600" dirty="0">
                <a:solidFill>
                  <a:srgbClr val="005DAB"/>
                </a:solidFill>
              </a:rPr>
              <a:t>NNDSS eSHARE May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May</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18, 2021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490122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E378-C8DB-4396-A7C9-7283767F30B7}"/>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6E04E5BE-386B-4BEB-A15C-D52FC299D6F0}"/>
              </a:ext>
            </a:extLst>
          </p:cNvPr>
          <p:cNvSpPr>
            <a:spLocks noGrp="1"/>
          </p:cNvSpPr>
          <p:nvPr>
            <p:ph type="body" idx="1"/>
          </p:nvPr>
        </p:nvSpPr>
        <p:spPr/>
        <p:txBody>
          <a:bodyPr/>
          <a:lstStyle/>
          <a:p>
            <a:r>
              <a:rPr lang="en-US" dirty="0">
                <a:solidFill>
                  <a:srgbClr val="FFFFFF"/>
                </a:solidFill>
                <a:hlinkClick r:id="rId3">
                  <a:extLst>
                    <a:ext uri="{A12FA001-AC4F-418D-AE19-62706E023703}">
                      <ahyp:hlinkClr xmlns:ahyp="http://schemas.microsoft.com/office/drawing/2018/hyperlinkcolor" val="tx"/>
                    </a:ext>
                  </a:extLst>
                </a:hlinkClick>
              </a:rPr>
              <a:t>www.cdc.gov/nndss</a:t>
            </a:r>
            <a:r>
              <a:rPr lang="en-US" dirty="0">
                <a:solidFill>
                  <a:srgbClr val="FFFFFF"/>
                </a:solidFill>
              </a:rPr>
              <a:t> </a:t>
            </a:r>
          </a:p>
        </p:txBody>
      </p:sp>
    </p:spTree>
    <p:extLst>
      <p:ext uri="{BB962C8B-B14F-4D97-AF65-F5344CB8AC3E}">
        <p14:creationId xmlns:p14="http://schemas.microsoft.com/office/powerpoint/2010/main" val="791978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C30F-1B37-4CBB-8304-EC9A765B485F}"/>
              </a:ext>
            </a:extLst>
          </p:cNvPr>
          <p:cNvSpPr>
            <a:spLocks noGrp="1"/>
          </p:cNvSpPr>
          <p:nvPr>
            <p:ph type="title"/>
          </p:nvPr>
        </p:nvSpPr>
        <p:spPr>
          <a:xfrm>
            <a:off x="523285" y="1618135"/>
            <a:ext cx="10972800" cy="2760863"/>
          </a:xfrm>
        </p:spPr>
        <p:txBody>
          <a:bodyPr/>
          <a:lstStyle/>
          <a:p>
            <a:r>
              <a:rPr lang="en-US" dirty="0"/>
              <a:t>Update Your Bookmarks!</a:t>
            </a:r>
            <a:br>
              <a:rPr lang="en-US" dirty="0"/>
            </a:br>
            <a:br>
              <a:rPr lang="en-US" dirty="0"/>
            </a:br>
            <a:r>
              <a:rPr lang="en-US" dirty="0"/>
              <a:t>		</a:t>
            </a:r>
            <a:r>
              <a:rPr lang="en-US" sz="2667" dirty="0">
                <a:solidFill>
                  <a:schemeClr val="tx1"/>
                </a:solidFill>
              </a:rPr>
              <a:t>New URL: </a:t>
            </a:r>
            <a:r>
              <a:rPr lang="en-US" sz="2667" dirty="0">
                <a:solidFill>
                  <a:schemeClr val="tx1"/>
                </a:solidFill>
                <a:hlinkClick r:id="rId2"/>
              </a:rPr>
              <a:t>www.cdc.gov/nndss</a:t>
            </a:r>
            <a:r>
              <a:rPr lang="en-US" sz="2667" dirty="0">
                <a:solidFill>
                  <a:schemeClr val="tx1"/>
                </a:solidFill>
              </a:rPr>
              <a:t>  </a:t>
            </a:r>
            <a:br>
              <a:rPr lang="en-US" dirty="0"/>
            </a:br>
            <a:br>
              <a:rPr lang="en-US" dirty="0"/>
            </a:br>
            <a:br>
              <a:rPr lang="en-US" dirty="0"/>
            </a:br>
            <a:br>
              <a:rPr lang="en-US" dirty="0"/>
            </a:br>
            <a:r>
              <a:rPr lang="en-US" dirty="0"/>
              <a:t> Questions or Feedback? </a:t>
            </a:r>
          </a:p>
        </p:txBody>
      </p:sp>
      <p:sp>
        <p:nvSpPr>
          <p:cNvPr id="3" name="Text Placeholder 2">
            <a:extLst>
              <a:ext uri="{FF2B5EF4-FFF2-40B4-BE49-F238E27FC236}">
                <a16:creationId xmlns:a16="http://schemas.microsoft.com/office/drawing/2014/main" id="{CD04E799-9085-4DDA-B62A-B9358246F1D6}"/>
              </a:ext>
            </a:extLst>
          </p:cNvPr>
          <p:cNvSpPr>
            <a:spLocks noGrp="1"/>
          </p:cNvSpPr>
          <p:nvPr>
            <p:ph type="body" sz="quarter" idx="10"/>
          </p:nvPr>
        </p:nvSpPr>
        <p:spPr>
          <a:xfrm>
            <a:off x="523285" y="3635142"/>
            <a:ext cx="10972800" cy="2134012"/>
          </a:xfrm>
        </p:spPr>
        <p:txBody>
          <a:bodyPr anchor="ctr"/>
          <a:lstStyle/>
          <a:p>
            <a:pPr marL="0" indent="0" algn="ctr">
              <a:buNone/>
            </a:pPr>
            <a:endParaRPr lang="en-US" b="1" dirty="0">
              <a:hlinkClick r:id="" action="ppaction://noaction"/>
            </a:endParaRPr>
          </a:p>
          <a:p>
            <a:pPr marL="0" indent="0" algn="ctr">
              <a:buNone/>
            </a:pPr>
            <a:endParaRPr lang="en-US" b="1" dirty="0">
              <a:hlinkClick r:id="" action="ppaction://noaction"/>
            </a:endParaRPr>
          </a:p>
          <a:p>
            <a:pPr marL="0" indent="0" algn="ctr">
              <a:buNone/>
            </a:pPr>
            <a:r>
              <a:rPr lang="en-US" b="1" dirty="0"/>
              <a:t>surveillancepractice@cdc.gov</a:t>
            </a:r>
          </a:p>
          <a:p>
            <a:pPr marL="0" indent="0" algn="ctr">
              <a:buNone/>
            </a:pPr>
            <a:endParaRPr lang="en-US" b="1" dirty="0"/>
          </a:p>
        </p:txBody>
      </p:sp>
      <p:sp>
        <p:nvSpPr>
          <p:cNvPr id="4" name="Slide Number Placeholder 3">
            <a:extLst>
              <a:ext uri="{FF2B5EF4-FFF2-40B4-BE49-F238E27FC236}">
                <a16:creationId xmlns:a16="http://schemas.microsoft.com/office/drawing/2014/main" id="{9AD2E3A7-FE31-4BAB-8220-C1FC43A6F4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356374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E378-C8DB-4396-A7C9-7283767F30B7}"/>
              </a:ext>
            </a:extLst>
          </p:cNvPr>
          <p:cNvSpPr>
            <a:spLocks noGrp="1"/>
          </p:cNvSpPr>
          <p:nvPr>
            <p:ph type="title"/>
          </p:nvPr>
        </p:nvSpPr>
        <p:spPr/>
        <p:txBody>
          <a:bodyPr/>
          <a:lstStyle/>
          <a:p>
            <a:r>
              <a:rPr lang="en-US" dirty="0"/>
              <a:t>New MMG versions</a:t>
            </a:r>
          </a:p>
        </p:txBody>
      </p:sp>
      <p:sp>
        <p:nvSpPr>
          <p:cNvPr id="4" name="Text Placeholder 3">
            <a:extLst>
              <a:ext uri="{FF2B5EF4-FFF2-40B4-BE49-F238E27FC236}">
                <a16:creationId xmlns:a16="http://schemas.microsoft.com/office/drawing/2014/main" id="{ED326A52-9577-4611-B8F4-199A79B63406}"/>
              </a:ext>
            </a:extLst>
          </p:cNvPr>
          <p:cNvSpPr>
            <a:spLocks noGrp="1"/>
          </p:cNvSpPr>
          <p:nvPr>
            <p:ph type="body" idx="1"/>
          </p:nvPr>
        </p:nvSpPr>
        <p:spPr/>
        <p:txBody>
          <a:bodyPr/>
          <a:lstStyle/>
          <a:p>
            <a:r>
              <a:rPr lang="en-US" dirty="0"/>
              <a:t>Danielle Tack, DVM, MPVM, ACVPM</a:t>
            </a:r>
            <a:br>
              <a:rPr lang="en-US" dirty="0"/>
            </a:br>
            <a:r>
              <a:rPr lang="en-US" dirty="0"/>
              <a:t>Team Lead, Data Standardization and Assistance Team</a:t>
            </a:r>
          </a:p>
        </p:txBody>
      </p:sp>
    </p:spTree>
    <p:extLst>
      <p:ext uri="{BB962C8B-B14F-4D97-AF65-F5344CB8AC3E}">
        <p14:creationId xmlns:p14="http://schemas.microsoft.com/office/powerpoint/2010/main" val="26916795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42762" y="501650"/>
            <a:ext cx="11332294" cy="832593"/>
          </a:xfrm>
        </p:spPr>
        <p:txBody>
          <a:bodyPr lIns="91440" tIns="45720" rIns="91440" bIns="45720" anchor="b" anchorCtr="0"/>
          <a:lstStyle/>
          <a:p>
            <a:br>
              <a:rPr lang="en-US" sz="3600" dirty="0">
                <a:latin typeface="Calibri"/>
                <a:cs typeface="Calibri"/>
              </a:rPr>
            </a:br>
            <a:r>
              <a:rPr lang="en-US" sz="3600" dirty="0">
                <a:latin typeface="Calibri"/>
                <a:cs typeface="Calibri"/>
              </a:rPr>
              <a:t>Versioning Updates – All guides</a:t>
            </a:r>
            <a:endParaRPr lang="en-US" sz="3500" dirty="0">
              <a:latin typeface="Calibri"/>
              <a:cs typeface="Calibri"/>
            </a:endParaRPr>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6" name="Text Placeholder 3">
            <a:extLst>
              <a:ext uri="{FF2B5EF4-FFF2-40B4-BE49-F238E27FC236}">
                <a16:creationId xmlns:a16="http://schemas.microsoft.com/office/drawing/2014/main" id="{F1AFE33F-FEC3-43E9-989D-D5255D1AA8EF}"/>
              </a:ext>
            </a:extLst>
          </p:cNvPr>
          <p:cNvSpPr txBox="1">
            <a:spLocks/>
          </p:cNvSpPr>
          <p:nvPr/>
        </p:nvSpPr>
        <p:spPr bwMode="auto">
          <a:xfrm>
            <a:off x="515379" y="1662545"/>
            <a:ext cx="10972800"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a:t>New version reflected in</a:t>
            </a:r>
            <a:r>
              <a:rPr lang="en-US" dirty="0">
                <a:solidFill>
                  <a:srgbClr val="FF0000"/>
                </a:solidFill>
              </a:rPr>
              <a:t> </a:t>
            </a:r>
            <a:r>
              <a:rPr lang="en-US" dirty="0"/>
              <a:t>last digit (e.g., v1.0.3)</a:t>
            </a:r>
            <a:endParaRPr lang="en-US" dirty="0">
              <a:solidFill>
                <a:srgbClr val="FF0000"/>
              </a:solidFill>
            </a:endParaRPr>
          </a:p>
          <a:p>
            <a:r>
              <a:rPr lang="en-US" dirty="0"/>
              <a:t>Updated web links and URLs</a:t>
            </a:r>
          </a:p>
          <a:p>
            <a:pPr lvl="1"/>
            <a:r>
              <a:rPr lang="en-US" dirty="0"/>
              <a:t>Introduction</a:t>
            </a:r>
          </a:p>
          <a:p>
            <a:pPr lvl="1"/>
            <a:r>
              <a:rPr lang="en-US" dirty="0"/>
              <a:t>Data Element tabs</a:t>
            </a:r>
          </a:p>
          <a:p>
            <a:r>
              <a:rPr lang="en-US" dirty="0"/>
              <a:t>Updated revision history</a:t>
            </a:r>
          </a:p>
          <a:p>
            <a:pPr lvl="1"/>
            <a:endParaRPr lang="en-US" dirty="0"/>
          </a:p>
        </p:txBody>
      </p:sp>
      <p:grpSp>
        <p:nvGrpSpPr>
          <p:cNvPr id="5" name="Group 4" descr="Note:  There is no impact on message content or structure for versioning updates across all guides. ">
            <a:extLst>
              <a:ext uri="{FF2B5EF4-FFF2-40B4-BE49-F238E27FC236}">
                <a16:creationId xmlns:a16="http://schemas.microsoft.com/office/drawing/2014/main" id="{FD6B5D2D-1C82-4266-B061-1DA18CEE6F7E}"/>
              </a:ext>
            </a:extLst>
          </p:cNvPr>
          <p:cNvGrpSpPr/>
          <p:nvPr/>
        </p:nvGrpSpPr>
        <p:grpSpPr>
          <a:xfrm>
            <a:off x="5704490" y="2119070"/>
            <a:ext cx="5649310" cy="3121426"/>
            <a:chOff x="6685570" y="1302271"/>
            <a:chExt cx="5649310" cy="3121426"/>
          </a:xfrm>
        </p:grpSpPr>
        <p:sp>
          <p:nvSpPr>
            <p:cNvPr id="7" name="Star: 12 Points 6">
              <a:extLst>
                <a:ext uri="{FF2B5EF4-FFF2-40B4-BE49-F238E27FC236}">
                  <a16:creationId xmlns:a16="http://schemas.microsoft.com/office/drawing/2014/main" id="{9B1B59F0-B74A-49D7-9EEA-B24F30696F34}"/>
                </a:ext>
              </a:extLst>
            </p:cNvPr>
            <p:cNvSpPr/>
            <p:nvPr/>
          </p:nvSpPr>
          <p:spPr>
            <a:xfrm>
              <a:off x="6685570" y="1302271"/>
              <a:ext cx="5649310" cy="312142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2"/>
                </a:solidFill>
              </a:endParaRPr>
            </a:p>
          </p:txBody>
        </p:sp>
        <p:sp>
          <p:nvSpPr>
            <p:cNvPr id="8" name="TextBox 7">
              <a:extLst>
                <a:ext uri="{FF2B5EF4-FFF2-40B4-BE49-F238E27FC236}">
                  <a16:creationId xmlns:a16="http://schemas.microsoft.com/office/drawing/2014/main" id="{BAB103D0-4B3C-44BF-891B-C2B8CAFA2FB0}"/>
                </a:ext>
              </a:extLst>
            </p:cNvPr>
            <p:cNvSpPr txBox="1"/>
            <p:nvPr/>
          </p:nvSpPr>
          <p:spPr>
            <a:xfrm>
              <a:off x="7553964" y="2240518"/>
              <a:ext cx="3626762" cy="2062103"/>
            </a:xfrm>
            <a:prstGeom prst="rect">
              <a:avLst/>
            </a:prstGeom>
            <a:noFill/>
          </p:spPr>
          <p:txBody>
            <a:bodyPr wrap="none" rtlCol="0">
              <a:spAutoFit/>
            </a:bodyPr>
            <a:lstStyle/>
            <a:p>
              <a:pPr algn="ctr"/>
              <a:r>
                <a:rPr lang="en-US" sz="3200" dirty="0">
                  <a:solidFill>
                    <a:schemeClr val="bg2"/>
                  </a:solidFill>
                </a:rPr>
                <a:t>NO IMPACT </a:t>
              </a:r>
              <a:br>
                <a:rPr lang="en-US" sz="3200" dirty="0">
                  <a:solidFill>
                    <a:schemeClr val="bg2"/>
                  </a:solidFill>
                </a:rPr>
              </a:br>
              <a:r>
                <a:rPr lang="en-US" sz="3200" dirty="0">
                  <a:solidFill>
                    <a:schemeClr val="bg2"/>
                  </a:solidFill>
                </a:rPr>
                <a:t>on message content </a:t>
              </a:r>
              <a:br>
                <a:rPr lang="en-US" sz="3200" dirty="0">
                  <a:solidFill>
                    <a:schemeClr val="bg2"/>
                  </a:solidFill>
                </a:rPr>
              </a:br>
              <a:r>
                <a:rPr lang="en-US" sz="3200" dirty="0">
                  <a:solidFill>
                    <a:schemeClr val="bg2"/>
                  </a:solidFill>
                </a:rPr>
                <a:t>or structure</a:t>
              </a:r>
            </a:p>
            <a:p>
              <a:pPr algn="ctr"/>
              <a:endParaRPr lang="en-US" sz="3200"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15187028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BB91-AE4D-4673-8FBD-812710034494}"/>
              </a:ext>
            </a:extLst>
          </p:cNvPr>
          <p:cNvSpPr>
            <a:spLocks noGrp="1"/>
          </p:cNvSpPr>
          <p:nvPr>
            <p:ph type="title"/>
          </p:nvPr>
        </p:nvSpPr>
        <p:spPr/>
        <p:txBody>
          <a:bodyPr/>
          <a:lstStyle/>
          <a:p>
            <a:r>
              <a:rPr lang="en-US" dirty="0"/>
              <a:t>Condition-Specific Guides</a:t>
            </a:r>
          </a:p>
        </p:txBody>
      </p:sp>
      <p:sp>
        <p:nvSpPr>
          <p:cNvPr id="3" name="Text Placeholder 2">
            <a:extLst>
              <a:ext uri="{FF2B5EF4-FFF2-40B4-BE49-F238E27FC236}">
                <a16:creationId xmlns:a16="http://schemas.microsoft.com/office/drawing/2014/main" id="{70BA04DE-1966-4977-8285-CF8EBAF7265A}"/>
              </a:ext>
            </a:extLst>
          </p:cNvPr>
          <p:cNvSpPr>
            <a:spLocks noGrp="1"/>
          </p:cNvSpPr>
          <p:nvPr>
            <p:ph type="body" sz="quarter" idx="10"/>
          </p:nvPr>
        </p:nvSpPr>
        <p:spPr/>
        <p:txBody>
          <a:bodyPr/>
          <a:lstStyle/>
          <a:p>
            <a:r>
              <a:rPr lang="en-US" dirty="0"/>
              <a:t>Removal of lab template tab or </a:t>
            </a:r>
            <a:br>
              <a:rPr lang="en-US" dirty="0"/>
            </a:br>
            <a:r>
              <a:rPr lang="en-US" dirty="0"/>
              <a:t>data elements</a:t>
            </a:r>
          </a:p>
          <a:p>
            <a:endParaRPr lang="en-US" dirty="0"/>
          </a:p>
          <a:p>
            <a:r>
              <a:rPr lang="en-US" dirty="0"/>
              <a:t>Test case scenario worksheet update</a:t>
            </a:r>
          </a:p>
          <a:p>
            <a:pPr lvl="1"/>
            <a:r>
              <a:rPr lang="en-US" dirty="0"/>
              <a:t>format only (5) </a:t>
            </a:r>
          </a:p>
          <a:p>
            <a:pPr lvl="1"/>
            <a:r>
              <a:rPr lang="en-US" dirty="0"/>
              <a:t>test case scenario content (2)</a:t>
            </a:r>
          </a:p>
          <a:p>
            <a:pPr marL="609585" lvl="1" indent="0">
              <a:buNone/>
            </a:pPr>
            <a:endParaRPr lang="en-US" dirty="0"/>
          </a:p>
          <a:p>
            <a:r>
              <a:rPr lang="en-US" dirty="0"/>
              <a:t>Revision history updated</a:t>
            </a:r>
          </a:p>
          <a:p>
            <a:endParaRPr lang="en-US" dirty="0"/>
          </a:p>
        </p:txBody>
      </p:sp>
      <p:sp>
        <p:nvSpPr>
          <p:cNvPr id="4" name="Slide Number Placeholder 3">
            <a:extLst>
              <a:ext uri="{FF2B5EF4-FFF2-40B4-BE49-F238E27FC236}">
                <a16:creationId xmlns:a16="http://schemas.microsoft.com/office/drawing/2014/main" id="{332B0D24-DBB3-4099-B3F0-7D66C6D975A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7" name="Group 6" descr="We still have some condition specific guides that include the laboratory template as a tab or as additional data elements at the end of the case information section. We plan to remove the tab or data elements and refer users to the stand-alone Lab Template, which ison the MMG web page under Supporting Documents for Implementation.&#10;&#10;We also have 5 guides where the test case scenario worksheet is within the guide but is not in the most current format: Babesiosis, Lyme and Tickborne Rickettsial Diseases, Malaria, TB and Latent TB, and Trichinellosis.  We’ll be updating these test case scenario worksheets.&#10;&#10;For two guides - COVID-19 and Health Care Acquired Infections - we are finalizing updates to the test case scenarios.  These planned updates to the test scenario content will be included in the version with the links to the new web page.  Please be sure to look for the new test case scenario content.&#10;">
            <a:extLst>
              <a:ext uri="{FF2B5EF4-FFF2-40B4-BE49-F238E27FC236}">
                <a16:creationId xmlns:a16="http://schemas.microsoft.com/office/drawing/2014/main" id="{03D1F3BF-C8B9-492C-A3CB-30BB6C11F44B}"/>
              </a:ext>
            </a:extLst>
          </p:cNvPr>
          <p:cNvGrpSpPr/>
          <p:nvPr/>
        </p:nvGrpSpPr>
        <p:grpSpPr>
          <a:xfrm>
            <a:off x="6731000" y="1545167"/>
            <a:ext cx="4622800" cy="2791036"/>
            <a:chOff x="5731193" y="2136775"/>
            <a:chExt cx="6306534" cy="4299585"/>
          </a:xfrm>
        </p:grpSpPr>
        <p:pic>
          <p:nvPicPr>
            <p:cNvPr id="5" name="Picture 4">
              <a:extLst>
                <a:ext uri="{FF2B5EF4-FFF2-40B4-BE49-F238E27FC236}">
                  <a16:creationId xmlns:a16="http://schemas.microsoft.com/office/drawing/2014/main" id="{2F01352D-9FCD-4003-BBA6-1B3CAF9DC322}"/>
                </a:ext>
              </a:extLst>
            </p:cNvPr>
            <p:cNvPicPr>
              <a:picLocks noChangeAspect="1"/>
            </p:cNvPicPr>
            <p:nvPr/>
          </p:nvPicPr>
          <p:blipFill>
            <a:blip r:embed="rId3"/>
            <a:stretch>
              <a:fillRect/>
            </a:stretch>
          </p:blipFill>
          <p:spPr>
            <a:xfrm>
              <a:off x="5731193" y="2136775"/>
              <a:ext cx="6306534" cy="4299585"/>
            </a:xfrm>
            <a:prstGeom prst="rect">
              <a:avLst/>
            </a:prstGeom>
            <a:ln>
              <a:solidFill>
                <a:srgbClr val="000000"/>
              </a:solidFill>
            </a:ln>
          </p:spPr>
        </p:pic>
        <p:sp>
          <p:nvSpPr>
            <p:cNvPr id="6" name="Rectangle 5">
              <a:extLst>
                <a:ext uri="{FF2B5EF4-FFF2-40B4-BE49-F238E27FC236}">
                  <a16:creationId xmlns:a16="http://schemas.microsoft.com/office/drawing/2014/main" id="{60297B93-32C6-43C5-AAB6-DC9121AD6D4E}"/>
                </a:ext>
              </a:extLst>
            </p:cNvPr>
            <p:cNvSpPr/>
            <p:nvPr/>
          </p:nvSpPr>
          <p:spPr>
            <a:xfrm>
              <a:off x="8097521" y="6075680"/>
              <a:ext cx="1270000" cy="36067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descr="All of these changes will be reflected in the revision history.&#10;">
            <a:extLst>
              <a:ext uri="{FF2B5EF4-FFF2-40B4-BE49-F238E27FC236}">
                <a16:creationId xmlns:a16="http://schemas.microsoft.com/office/drawing/2014/main" id="{37CF8816-EB80-4495-B386-46D4DBDD3F0B}"/>
              </a:ext>
            </a:extLst>
          </p:cNvPr>
          <p:cNvGrpSpPr/>
          <p:nvPr/>
        </p:nvGrpSpPr>
        <p:grpSpPr>
          <a:xfrm>
            <a:off x="6731000" y="4811285"/>
            <a:ext cx="4622800" cy="1524711"/>
            <a:chOff x="664080" y="4734108"/>
            <a:chExt cx="4622800" cy="1455466"/>
          </a:xfrm>
        </p:grpSpPr>
        <p:pic>
          <p:nvPicPr>
            <p:cNvPr id="8" name="Picture 7">
              <a:extLst>
                <a:ext uri="{FF2B5EF4-FFF2-40B4-BE49-F238E27FC236}">
                  <a16:creationId xmlns:a16="http://schemas.microsoft.com/office/drawing/2014/main" id="{A1D92A33-80B5-4B2A-A42A-7ECD3F67780A}"/>
                </a:ext>
              </a:extLst>
            </p:cNvPr>
            <p:cNvPicPr>
              <a:picLocks noChangeAspect="1"/>
            </p:cNvPicPr>
            <p:nvPr/>
          </p:nvPicPr>
          <p:blipFill>
            <a:blip r:embed="rId4"/>
            <a:stretch>
              <a:fillRect/>
            </a:stretch>
          </p:blipFill>
          <p:spPr>
            <a:xfrm>
              <a:off x="664080" y="4734108"/>
              <a:ext cx="4622800" cy="1455466"/>
            </a:xfrm>
            <a:prstGeom prst="rect">
              <a:avLst/>
            </a:prstGeom>
            <a:ln>
              <a:solidFill>
                <a:srgbClr val="000000"/>
              </a:solidFill>
            </a:ln>
          </p:spPr>
        </p:pic>
        <p:sp>
          <p:nvSpPr>
            <p:cNvPr id="9" name="Rectangle 8">
              <a:extLst>
                <a:ext uri="{FF2B5EF4-FFF2-40B4-BE49-F238E27FC236}">
                  <a16:creationId xmlns:a16="http://schemas.microsoft.com/office/drawing/2014/main" id="{D17052EF-3B59-4F24-8F33-37BF3E2EFCCD}"/>
                </a:ext>
              </a:extLst>
            </p:cNvPr>
            <p:cNvSpPr/>
            <p:nvPr/>
          </p:nvSpPr>
          <p:spPr>
            <a:xfrm>
              <a:off x="2174240" y="5588000"/>
              <a:ext cx="2346960" cy="41275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051537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42762" y="501650"/>
            <a:ext cx="11332294" cy="832593"/>
          </a:xfrm>
        </p:spPr>
        <p:txBody>
          <a:bodyPr lIns="91440" tIns="45720" rIns="91440" bIns="45720" anchor="b" anchorCtr="0"/>
          <a:lstStyle/>
          <a:p>
            <a:br>
              <a:rPr lang="en-US" sz="3600" dirty="0">
                <a:latin typeface="Calibri"/>
                <a:cs typeface="Calibri"/>
              </a:rPr>
            </a:br>
            <a:r>
              <a:rPr lang="en-US" sz="3600" dirty="0">
                <a:latin typeface="Calibri"/>
                <a:cs typeface="Calibri"/>
              </a:rPr>
              <a:t>Generic v2.0.1</a:t>
            </a:r>
            <a:endParaRPr lang="en-US" sz="3500" dirty="0">
              <a:latin typeface="Calibri"/>
              <a:cs typeface="Calibri"/>
            </a:endParaRPr>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6" name="Text Placeholder 3">
            <a:extLst>
              <a:ext uri="{FF2B5EF4-FFF2-40B4-BE49-F238E27FC236}">
                <a16:creationId xmlns:a16="http://schemas.microsoft.com/office/drawing/2014/main" id="{F1AFE33F-FEC3-43E9-989D-D5255D1AA8EF}"/>
              </a:ext>
            </a:extLst>
          </p:cNvPr>
          <p:cNvSpPr txBox="1">
            <a:spLocks/>
          </p:cNvSpPr>
          <p:nvPr/>
        </p:nvSpPr>
        <p:spPr bwMode="auto">
          <a:xfrm>
            <a:off x="442762" y="1659917"/>
            <a:ext cx="6024688" cy="473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a:t>CDC prioritization format* </a:t>
            </a:r>
          </a:p>
          <a:p>
            <a:pPr lvl="1"/>
            <a:r>
              <a:rPr lang="en-US" dirty="0"/>
              <a:t>OLD: R, P, O</a:t>
            </a:r>
          </a:p>
          <a:p>
            <a:pPr lvl="1"/>
            <a:r>
              <a:rPr lang="en-US" dirty="0"/>
              <a:t>NEW: R, 1, 2, 3	</a:t>
            </a:r>
          </a:p>
          <a:p>
            <a:r>
              <a:rPr lang="en-US" dirty="0"/>
              <a:t>Various other formatting updates e.g., </a:t>
            </a:r>
          </a:p>
          <a:p>
            <a:pPr lvl="1"/>
            <a:r>
              <a:rPr lang="en-US" dirty="0"/>
              <a:t>test case scenario worksheet tab</a:t>
            </a:r>
          </a:p>
          <a:p>
            <a:pPr lvl="1"/>
            <a:r>
              <a:rPr lang="en-US" dirty="0"/>
              <a:t>language alignment with other guides</a:t>
            </a:r>
          </a:p>
          <a:p>
            <a:r>
              <a:rPr lang="en-US" dirty="0"/>
              <a:t>Revision history updates </a:t>
            </a:r>
          </a:p>
          <a:p>
            <a:endParaRPr lang="en-US" dirty="0">
              <a:solidFill>
                <a:srgbClr val="000000"/>
              </a:solidFill>
            </a:endParaRPr>
          </a:p>
          <a:p>
            <a:pPr lvl="1"/>
            <a:endParaRPr lang="en-US" dirty="0"/>
          </a:p>
          <a:p>
            <a:pPr lvl="1"/>
            <a:endParaRPr lang="en-US" dirty="0"/>
          </a:p>
        </p:txBody>
      </p:sp>
      <p:sp>
        <p:nvSpPr>
          <p:cNvPr id="3" name="TextBox 2">
            <a:extLst>
              <a:ext uri="{FF2B5EF4-FFF2-40B4-BE49-F238E27FC236}">
                <a16:creationId xmlns:a16="http://schemas.microsoft.com/office/drawing/2014/main" id="{3392218C-69D1-42AE-B4F1-42C87530ED72}"/>
              </a:ext>
            </a:extLst>
          </p:cNvPr>
          <p:cNvSpPr txBox="1"/>
          <p:nvPr/>
        </p:nvSpPr>
        <p:spPr>
          <a:xfrm>
            <a:off x="442762" y="6352143"/>
            <a:ext cx="6701193" cy="369332"/>
          </a:xfrm>
          <a:prstGeom prst="rect">
            <a:avLst/>
          </a:prstGeom>
          <a:noFill/>
        </p:spPr>
        <p:txBody>
          <a:bodyPr wrap="none" rtlCol="0">
            <a:spAutoFit/>
          </a:bodyPr>
          <a:lstStyle/>
          <a:p>
            <a:r>
              <a:rPr lang="en-US" dirty="0">
                <a:solidFill>
                  <a:srgbClr val="000000"/>
                </a:solidFill>
                <a:latin typeface="Calibri" panose="020F0502020204030204" pitchFamily="34" charset="0"/>
              </a:rPr>
              <a:t>*Please refer to the </a:t>
            </a:r>
            <a:r>
              <a:rPr lang="en-US" dirty="0">
                <a:solidFill>
                  <a:srgbClr val="000000"/>
                </a:solidFill>
                <a:latin typeface="Calibri" panose="020F0502020204030204" pitchFamily="34" charset="0"/>
                <a:hlinkClick r:id="rId3"/>
              </a:rPr>
              <a:t>February 2020 eSHARE </a:t>
            </a:r>
            <a:r>
              <a:rPr lang="en-US" dirty="0">
                <a:solidFill>
                  <a:srgbClr val="000000"/>
                </a:solidFill>
                <a:latin typeface="Calibri" panose="020F0502020204030204" pitchFamily="34" charset="0"/>
              </a:rPr>
              <a:t>for additional information </a:t>
            </a:r>
          </a:p>
        </p:txBody>
      </p:sp>
      <p:grpSp>
        <p:nvGrpSpPr>
          <p:cNvPr id="22" name="Group 21" descr="For Generic version 2.0 the update will post as a generic v2.0.1. It will also include other formatting updates such as the CDC prioritization format moving from the old R, P, O or required, preferred, optional to the newer format of R, 1, 2, 3.  “R” still indicates required data elements, but the numbers provide prioritization for onboarding: 1s are used by all programs or NNDSS, 2s are preferred by many programs, and 3s used by some programs. &#10;">
            <a:extLst>
              <a:ext uri="{FF2B5EF4-FFF2-40B4-BE49-F238E27FC236}">
                <a16:creationId xmlns:a16="http://schemas.microsoft.com/office/drawing/2014/main" id="{771E9407-2B79-42B4-9725-5BB5B61D41F9}"/>
              </a:ext>
            </a:extLst>
          </p:cNvPr>
          <p:cNvGrpSpPr/>
          <p:nvPr/>
        </p:nvGrpSpPr>
        <p:grpSpPr>
          <a:xfrm>
            <a:off x="6829483" y="1414617"/>
            <a:ext cx="3204843" cy="2181165"/>
            <a:chOff x="320868" y="1466276"/>
            <a:chExt cx="3204843" cy="2181165"/>
          </a:xfrm>
        </p:grpSpPr>
        <p:pic>
          <p:nvPicPr>
            <p:cNvPr id="17" name="Picture 16">
              <a:extLst>
                <a:ext uri="{FF2B5EF4-FFF2-40B4-BE49-F238E27FC236}">
                  <a16:creationId xmlns:a16="http://schemas.microsoft.com/office/drawing/2014/main" id="{316A680F-76B9-4CEF-A3EA-C73EB0210FBB}"/>
                </a:ext>
              </a:extLst>
            </p:cNvPr>
            <p:cNvPicPr>
              <a:picLocks noChangeAspect="1"/>
            </p:cNvPicPr>
            <p:nvPr/>
          </p:nvPicPr>
          <p:blipFill>
            <a:blip r:embed="rId4"/>
            <a:stretch>
              <a:fillRect/>
            </a:stretch>
          </p:blipFill>
          <p:spPr>
            <a:xfrm>
              <a:off x="320868" y="1468379"/>
              <a:ext cx="3204843" cy="2179062"/>
            </a:xfrm>
            <a:prstGeom prst="rect">
              <a:avLst/>
            </a:prstGeom>
            <a:ln>
              <a:solidFill>
                <a:srgbClr val="000000"/>
              </a:solidFill>
            </a:ln>
          </p:spPr>
        </p:pic>
        <p:sp>
          <p:nvSpPr>
            <p:cNvPr id="19" name="Rectangle 18">
              <a:extLst>
                <a:ext uri="{FF2B5EF4-FFF2-40B4-BE49-F238E27FC236}">
                  <a16:creationId xmlns:a16="http://schemas.microsoft.com/office/drawing/2014/main" id="{A3B8E808-2B79-46C7-8F52-3B5F58E3F2A0}"/>
                </a:ext>
              </a:extLst>
            </p:cNvPr>
            <p:cNvSpPr/>
            <p:nvPr/>
          </p:nvSpPr>
          <p:spPr>
            <a:xfrm>
              <a:off x="2753360" y="1466276"/>
              <a:ext cx="772351" cy="2179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descr="There will also be other formatting updates such as including the test case scenario worksheet as a tab within the guide and standardizing language to align with all other guides in the intro tab.&#10;">
            <a:extLst>
              <a:ext uri="{FF2B5EF4-FFF2-40B4-BE49-F238E27FC236}">
                <a16:creationId xmlns:a16="http://schemas.microsoft.com/office/drawing/2014/main" id="{87C62FB5-F51D-41C8-8F5C-C719A226FCDE}"/>
              </a:ext>
            </a:extLst>
          </p:cNvPr>
          <p:cNvGrpSpPr/>
          <p:nvPr/>
        </p:nvGrpSpPr>
        <p:grpSpPr>
          <a:xfrm>
            <a:off x="8242116" y="3728377"/>
            <a:ext cx="3075257" cy="2510296"/>
            <a:chOff x="2211021" y="3779473"/>
            <a:chExt cx="3075257" cy="2510296"/>
          </a:xfrm>
        </p:grpSpPr>
        <p:pic>
          <p:nvPicPr>
            <p:cNvPr id="18" name="Picture 17">
              <a:extLst>
                <a:ext uri="{FF2B5EF4-FFF2-40B4-BE49-F238E27FC236}">
                  <a16:creationId xmlns:a16="http://schemas.microsoft.com/office/drawing/2014/main" id="{40C782B2-5FC8-4DE2-BE01-99E3B532179F}"/>
                </a:ext>
              </a:extLst>
            </p:cNvPr>
            <p:cNvPicPr>
              <a:picLocks noChangeAspect="1"/>
            </p:cNvPicPr>
            <p:nvPr/>
          </p:nvPicPr>
          <p:blipFill>
            <a:blip r:embed="rId5"/>
            <a:stretch>
              <a:fillRect/>
            </a:stretch>
          </p:blipFill>
          <p:spPr>
            <a:xfrm>
              <a:off x="2211021" y="3779474"/>
              <a:ext cx="3075257" cy="2510295"/>
            </a:xfrm>
            <a:prstGeom prst="rect">
              <a:avLst/>
            </a:prstGeom>
            <a:ln>
              <a:solidFill>
                <a:srgbClr val="000000"/>
              </a:solidFill>
            </a:ln>
          </p:spPr>
        </p:pic>
        <p:sp>
          <p:nvSpPr>
            <p:cNvPr id="20" name="Rectangle 19">
              <a:extLst>
                <a:ext uri="{FF2B5EF4-FFF2-40B4-BE49-F238E27FC236}">
                  <a16:creationId xmlns:a16="http://schemas.microsoft.com/office/drawing/2014/main" id="{ADA76D04-5F13-4BB4-8203-38F45E4C47B6}"/>
                </a:ext>
              </a:extLst>
            </p:cNvPr>
            <p:cNvSpPr/>
            <p:nvPr/>
          </p:nvSpPr>
          <p:spPr>
            <a:xfrm>
              <a:off x="4467342" y="3779473"/>
              <a:ext cx="788456" cy="2510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61392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Arial" panose="020B0604020202020204" pitchFamily="34" charset="0"/>
              </a:rPr>
              <a:t>Sara Johnston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NNDSS Program Lead </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589157" cy="1155779"/>
          </a:xfrm>
        </p:spPr>
        <p:txBody>
          <a:bodyPr/>
          <a:lstStyle/>
          <a:p>
            <a:pPr lvl="0" algn="ctr">
              <a:defRPr/>
            </a:pPr>
            <a:r>
              <a:rPr lang="en-US" dirty="0">
                <a:solidFill>
                  <a:srgbClr val="005DAB"/>
                </a:solidFill>
              </a:rPr>
              <a:t>NNDSS-Related Updates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87622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Open Discussion</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7746646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459060"/>
            <a:ext cx="10287000" cy="3170099"/>
          </a:xfrm>
          <a:prstGeom prst="rect">
            <a:avLst/>
          </a:prstGeom>
          <a:noFill/>
        </p:spPr>
        <p:txBody>
          <a:bodyPr wrap="square" lIns="91440" tIns="45720" rIns="91440" bIns="45720" rtlCol="0" anchor="t">
            <a:spAutoFit/>
          </a:bodyPr>
          <a:lstStyle/>
          <a:p>
            <a:pPr algn="ctr">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algn="ctr">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Access the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Technical Assistance and Training Resource Center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r>
              <a:rPr lang="en-US" sz="2000" b="1" dirty="0">
                <a:solidFill>
                  <a:srgbClr val="FF0000"/>
                </a:solidFill>
                <a:latin typeface="Myriad Web Pro"/>
              </a:rPr>
              <a:t>  </a:t>
            </a:r>
            <a:endParaRPr lang="en-US" sz="2000" b="1" i="0" u="none" strike="noStrike" kern="1200" cap="none" spc="0" normalizeH="0" baseline="0" noProof="0" dirty="0">
              <a:ln>
                <a:noFill/>
              </a:ln>
              <a:solidFill>
                <a:srgbClr val="FF0000"/>
              </a:solidFill>
              <a:effectLst/>
              <a:uLnTx/>
              <a:uFillTx/>
              <a:latin typeface="Myriad Web Pro"/>
            </a:endParaRPr>
          </a:p>
          <a:p>
            <a:pPr algn="ctr">
              <a:defRPr/>
            </a:pPr>
            <a:r>
              <a:rPr lang="en-US" sz="2000" b="1" dirty="0">
                <a:solidFill>
                  <a:srgbClr val="000000"/>
                </a:solidFill>
                <a:hlinkClick r:id="rId3"/>
              </a:rPr>
              <a:t>https://www.cdc.gov/nndss/trc/index.html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Request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technical assistance or onboarding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endParaRPr lang="en-US" sz="2000" b="1" i="0" u="none" strike="noStrike" kern="1200" cap="none" spc="0" normalizeH="0" baseline="0" noProof="0" dirty="0">
              <a:ln>
                <a:noFill/>
              </a:ln>
              <a:solidFill>
                <a:srgbClr val="000000"/>
              </a:solidFill>
              <a:effectLst/>
              <a:uLnTx/>
              <a:uFillTx/>
              <a:latin typeface="Myriad Web Pro"/>
            </a:endParaRPr>
          </a:p>
          <a:p>
            <a:pPr algn="ctr">
              <a:defRPr/>
            </a:pP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4" tooltip="NMI technical assistance or onboarding"/>
              </a:rPr>
              <a:t>edx@cdc.gov</a:t>
            </a:r>
            <a:r>
              <a:rPr lang="en-US" sz="2000" b="1" dirty="0">
                <a:solidFill>
                  <a:srgbClr val="000000"/>
                </a:solidFill>
                <a:latin typeface="Myriad Web Pro"/>
              </a:rPr>
              <a:t> </a:t>
            </a:r>
            <a:endParaRPr lang="en-US" sz="2000" b="1" i="0" u="none" strike="noStrike" kern="1200" cap="none" spc="0" normalizeH="0" baseline="0" noProof="0" dirty="0">
              <a:ln>
                <a:noFill/>
              </a:ln>
              <a:solidFill>
                <a:srgbClr val="000000"/>
              </a:solidFill>
              <a:effectLst/>
              <a:uLnTx/>
              <a:uFillTx/>
              <a:latin typeface="Myriad Web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eSHARE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is July 20, 2021 – details to come at</a:t>
            </a:r>
            <a:endParaRPr lang="en-US" sz="2000" b="1" i="0" u="none" strike="noStrike" kern="1200" cap="none" spc="0" normalizeH="0" baseline="0" noProof="0" dirty="0">
              <a:ln>
                <a:noFill/>
              </a:ln>
              <a:solidFill>
                <a:srgbClr val="000000"/>
              </a:solidFill>
              <a:effectLst/>
              <a:uLnTx/>
              <a:uFillTx/>
              <a:latin typeface="Myriad Web Pro"/>
            </a:endParaRPr>
          </a:p>
          <a:p>
            <a:pPr lvl="0" algn="ctr">
              <a:defRPr/>
            </a:pPr>
            <a:r>
              <a:rPr lang="en-US" sz="2000" b="1" dirty="0">
                <a:solidFill>
                  <a:srgbClr val="000000"/>
                </a:solidFill>
                <a:hlinkClick r:id="rId5"/>
              </a:rPr>
              <a:t>https://www.cdc.gov/nndss/trc/onboarding/eshare.html</a:t>
            </a:r>
            <a:endParaRPr kumimoji="0" lang="en-US" sz="2000" b="1" i="0" u="none" strike="noStrike" kern="1200" cap="none" spc="0" normalizeH="0" baseline="0" noProof="0" dirty="0">
              <a:ln>
                <a:noFill/>
              </a:ln>
              <a:solidFill>
                <a:srgbClr val="000000"/>
              </a:solidFill>
              <a:effectLst/>
              <a:uLnTx/>
              <a:uFillTx/>
              <a:ea typeface="+mn-ea"/>
              <a:cs typeface="+mn-cs"/>
            </a:endParaRPr>
          </a:p>
        </p:txBody>
      </p:sp>
      <p:sp>
        <p:nvSpPr>
          <p:cNvPr id="5" name="Title 4"/>
          <p:cNvSpPr>
            <a:spLocks noGrp="1"/>
          </p:cNvSpPr>
          <p:nvPr>
            <p:ph type="title" idx="4294967295"/>
          </p:nvPr>
        </p:nvSpPr>
        <p:spPr>
          <a:xfrm>
            <a:off x="781050" y="166283"/>
            <a:ext cx="10401300" cy="784225"/>
          </a:xfrm>
          <a:prstGeom prst="rect">
            <a:avLst/>
          </a:prstGeom>
        </p:spPr>
        <p:txBody>
          <a:bodyPr/>
          <a:lstStyle/>
          <a:p>
            <a:pPr algn="ctr" eaLnBrk="1" hangingPunct="1"/>
            <a:r>
              <a:rPr lang="en-US" sz="2000" b="1" kern="1200" dirty="0">
                <a:solidFill>
                  <a:srgbClr val="000000"/>
                </a:solidFill>
                <a:effectLst/>
                <a:latin typeface="Myriad Web Pro"/>
                <a:ea typeface="+mn-ea"/>
                <a:cs typeface="+mn-cs"/>
              </a:rPr>
              <a:t>Subscribe to monthly NNDSS newsletter </a:t>
            </a:r>
            <a:r>
              <a:rPr lang="en-US" sz="2000" b="1" kern="1200" dirty="0">
                <a:solidFill>
                  <a:srgbClr val="FF0000"/>
                </a:solidFill>
                <a:effectLst/>
                <a:latin typeface="Myriad Web Pro"/>
                <a:ea typeface="+mn-ea"/>
                <a:cs typeface="+mn-cs"/>
              </a:rPr>
              <a:t>(</a:t>
            </a:r>
            <a:r>
              <a:rPr lang="en-US" sz="2000" b="1" i="1" kern="1200" dirty="0">
                <a:solidFill>
                  <a:srgbClr val="FF0000"/>
                </a:solidFill>
                <a:effectLst/>
                <a:latin typeface="Myriad Web Pro"/>
                <a:ea typeface="+mn-ea"/>
                <a:cs typeface="+mn-cs"/>
              </a:rPr>
              <a:t>Case Surveillance News</a:t>
            </a:r>
            <a:r>
              <a:rPr lang="en-US" sz="2000" b="1" kern="1200" dirty="0">
                <a:solidFill>
                  <a:srgbClr val="FF0000"/>
                </a:solidFill>
                <a:effectLst/>
                <a:latin typeface="Myriad Web Pro"/>
                <a:ea typeface="+mn-ea"/>
                <a:cs typeface="+mn-cs"/>
              </a:rPr>
              <a:t>)</a:t>
            </a:r>
            <a:r>
              <a:rPr lang="en-US" sz="2000" b="1" kern="1200" dirty="0">
                <a:solidFill>
                  <a:srgbClr val="000000"/>
                </a:solidFill>
                <a:effectLst/>
                <a:latin typeface="Myriad Web Pro"/>
                <a:ea typeface="+mn-ea"/>
                <a:cs typeface="+mn-cs"/>
              </a:rPr>
              <a:t> at</a:t>
            </a:r>
            <a:br>
              <a:rPr lang="en-US" sz="2000" b="1" kern="1200" dirty="0">
                <a:solidFill>
                  <a:srgbClr val="000000"/>
                </a:solidFill>
                <a:effectLst/>
                <a:latin typeface="Myriad Web Pro"/>
                <a:ea typeface="+mn-ea"/>
                <a:cs typeface="+mn-cs"/>
              </a:rPr>
            </a:br>
            <a:r>
              <a:rPr lang="en-US" sz="2000" b="1" kern="1200" dirty="0">
                <a:solidFill>
                  <a:srgbClr val="000000"/>
                </a:solidFill>
                <a:effectLst/>
                <a:latin typeface="Myriad Web Pro"/>
                <a:ea typeface="+mn-ea"/>
                <a:cs typeface="+mn-cs"/>
              </a:rPr>
              <a:t> </a:t>
            </a:r>
            <a:r>
              <a:rPr lang="en-US" sz="2000" b="1" dirty="0">
                <a:latin typeface="+mn-lt"/>
                <a:ea typeface="+mn-ea"/>
                <a:cs typeface="+mn-cs"/>
                <a:hlinkClick r:id="rId6"/>
              </a:rPr>
              <a:t>https://www.cdc.gov/nndss/trc/news/index.html</a:t>
            </a:r>
            <a:endParaRPr lang="en-US" dirty="0">
              <a:effectLst/>
              <a:latin typeface="+mn-lt"/>
            </a:endParaRPr>
          </a:p>
        </p:txBody>
      </p:sp>
    </p:spTree>
    <p:extLst>
      <p:ext uri="{BB962C8B-B14F-4D97-AF65-F5344CB8AC3E}">
        <p14:creationId xmlns:p14="http://schemas.microsoft.com/office/powerpoint/2010/main" val="34726700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1" y="1341121"/>
            <a:ext cx="8862390" cy="519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Introduction to the New NNDSS Website</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Other NNDSS-Related Updates</a:t>
            </a: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a:t>
            </a:r>
          </a:p>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Two people meeting at a table" title="Agenda">
            <a:extLst>
              <a:ext uri="{FF2B5EF4-FFF2-40B4-BE49-F238E27FC236}">
                <a16:creationId xmlns:a16="http://schemas.microsoft.com/office/drawing/2014/main" id="{5DA1A3A0-1874-4B05-8FD5-526BBFAC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391559"/>
            <a:ext cx="2753820" cy="1899123"/>
          </a:xfrm>
          <a:prstGeom prst="rect">
            <a:avLst/>
          </a:prstGeom>
          <a:solidFill>
            <a:srgbClr val="005DAB"/>
          </a:solidFill>
        </p:spPr>
      </p:pic>
    </p:spTree>
    <p:extLst>
      <p:ext uri="{BB962C8B-B14F-4D97-AF65-F5344CB8AC3E}">
        <p14:creationId xmlns:p14="http://schemas.microsoft.com/office/powerpoint/2010/main" val="39170869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589157" cy="1155779"/>
          </a:xfrm>
        </p:spPr>
        <p:txBody>
          <a:bodyPr/>
          <a:lstStyle/>
          <a:p>
            <a:pPr lvl="0" algn="ctr">
              <a:defRPr/>
            </a:pPr>
            <a:r>
              <a:rPr lang="en-US" dirty="0">
                <a:solidFill>
                  <a:srgbClr val="005DAB"/>
                </a:solidFill>
              </a:rPr>
              <a:t>NNDSS Updates and Announcements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 </a:t>
            </a:r>
            <a:r>
              <a:rPr lang="en-US" dirty="0">
                <a:solidFill>
                  <a:schemeClr val="bg2"/>
                </a:solidFill>
              </a:rPr>
              <a:t>COVID-19</a:t>
            </a:r>
            <a:r>
              <a:rPr lang="en-US" baseline="0" dirty="0">
                <a:solidFill>
                  <a:schemeClr val="bg2"/>
                </a:solidFill>
              </a:rPr>
              <a:t> HL7 Data Implementation In- Progress</a:t>
            </a:r>
            <a:endParaRPr lang="en-US" sz="3000" dirty="0">
              <a:solidFill>
                <a:schemeClr val="bg2"/>
              </a:solidFill>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1C915103-9A71-423E-B10E-F3196D4909E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Key updates on jurisdictions since the March 16, 2021 eSHARE:  &#10;&#10;As of May 17,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No one is in production or onboarding COVID Lite, but that only became available at the end of February of this year.&#10;&#10;We have 31 jurisdictions (shown in light green) sending COVID-19 data via GenV2 and an additional three jurisdictions (shown in lite blue, TX, MD and Guam) currently onboarding GenV2 for COVID-19. &#10;&#10;Not show on the map are states participating in cohorts that started in February of 2021. &#10;We have 8 NBS states working on the full MMG (AL, AK, KY, ME, MS, NE, TN, VA). Another non-NBS cohort involves 5 states currently sending COVID-19 using GenV2. FL, GA, IL, and NJ are working on COVID Lite and Oregon the full MMG (all of which currently send data to CDC via GenV2).  &#10;&#10;">
            <a:extLst>
              <a:ext uri="{FF2B5EF4-FFF2-40B4-BE49-F238E27FC236}">
                <a16:creationId xmlns:a16="http://schemas.microsoft.com/office/drawing/2014/main" id="{EF26C65C-55FF-450E-AD7E-E224F7F74CA8}"/>
              </a:ext>
            </a:extLst>
          </p:cNvPr>
          <p:cNvPicPr>
            <a:picLocks noChangeAspect="1"/>
          </p:cNvPicPr>
          <p:nvPr/>
        </p:nvPicPr>
        <p:blipFill>
          <a:blip r:embed="rId4"/>
          <a:stretch>
            <a:fillRect/>
          </a:stretch>
        </p:blipFill>
        <p:spPr>
          <a:xfrm>
            <a:off x="785191" y="274640"/>
            <a:ext cx="9779062" cy="6081710"/>
          </a:xfrm>
          <a:prstGeom prst="rect">
            <a:avLst/>
          </a:prstGeom>
        </p:spPr>
      </p:pic>
    </p:spTree>
    <p:extLst>
      <p:ext uri="{BB962C8B-B14F-4D97-AF65-F5344CB8AC3E}">
        <p14:creationId xmlns:p14="http://schemas.microsoft.com/office/powerpoint/2010/main" val="31461594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42762" y="501650"/>
            <a:ext cx="11332294" cy="832593"/>
          </a:xfrm>
        </p:spPr>
        <p:txBody>
          <a:bodyPr lIns="91440" tIns="45720" rIns="91440" bIns="45720" anchor="b" anchorCtr="0"/>
          <a:lstStyle/>
          <a:p>
            <a:br>
              <a:rPr lang="en-US" sz="3600" dirty="0">
                <a:latin typeface="Calibri"/>
                <a:cs typeface="Calibri"/>
              </a:rPr>
            </a:br>
            <a:r>
              <a:rPr lang="en-US" sz="3500" dirty="0">
                <a:latin typeface="Calibri"/>
                <a:cs typeface="Calibri"/>
              </a:rPr>
              <a:t>Updates: Coronavirus Disease 2019 Message Mapping Guide</a:t>
            </a:r>
          </a:p>
        </p:txBody>
      </p:sp>
      <p:sp>
        <p:nvSpPr>
          <p:cNvPr id="3" name="Content Placeholder 2"/>
          <p:cNvSpPr>
            <a:spLocks noGrp="1"/>
          </p:cNvSpPr>
          <p:nvPr>
            <p:ph type="body" sz="quarter" idx="10"/>
          </p:nvPr>
        </p:nvSpPr>
        <p:spPr>
          <a:xfrm>
            <a:off x="609600" y="1605773"/>
            <a:ext cx="10301075" cy="4455584"/>
          </a:xfrm>
        </p:spPr>
        <p:txBody>
          <a:bodyPr/>
          <a:lstStyle/>
          <a:p>
            <a:r>
              <a:rPr lang="en-US" sz="2670" b="1" dirty="0">
                <a:solidFill>
                  <a:srgbClr val="00B050"/>
                </a:solidFill>
              </a:rPr>
              <a:t>NEW:</a:t>
            </a:r>
            <a:r>
              <a:rPr lang="en-US" sz="2670" dirty="0"/>
              <a:t> The PHIN Vocabulary Access and Distribution System (VADS) Coronavirus Disease 2019 (COVID-19) Case Notification View has been updated: </a:t>
            </a:r>
          </a:p>
          <a:p>
            <a:pPr marL="1581123" lvl="2" indent="-514350">
              <a:buFont typeface="+mj-lt"/>
              <a:buAutoNum type="arabicPeriod"/>
            </a:pPr>
            <a:r>
              <a:rPr lang="en-US" sz="2670" dirty="0">
                <a:hlinkClick r:id="rId3"/>
              </a:rPr>
              <a:t>Version 7 </a:t>
            </a:r>
            <a:r>
              <a:rPr lang="en-US" sz="2670" dirty="0"/>
              <a:t>is the latest version</a:t>
            </a:r>
          </a:p>
          <a:p>
            <a:pPr marL="1581123" lvl="2" indent="-514350">
              <a:buFont typeface="+mj-lt"/>
              <a:buAutoNum type="arabicPeriod"/>
            </a:pPr>
            <a:r>
              <a:rPr lang="en-US" sz="2670" dirty="0"/>
              <a:t>Adds laboratory tests to </a:t>
            </a:r>
            <a:r>
              <a:rPr lang="en-US" dirty="0">
                <a:hlinkClick r:id="rId4"/>
              </a:rPr>
              <a:t>Lab Test Type (COVID-19)</a:t>
            </a:r>
            <a:endParaRPr lang="en-US" sz="2670" dirty="0"/>
          </a:p>
          <a:p>
            <a:pPr marL="1581123" lvl="2" indent="-514350">
              <a:buFont typeface="+mj-lt"/>
              <a:buAutoNum type="arabicPeriod"/>
            </a:pPr>
            <a:r>
              <a:rPr lang="en-US" sz="2670" dirty="0"/>
              <a:t>Adds an additional vaccine to </a:t>
            </a:r>
            <a:r>
              <a:rPr lang="en-US" sz="2670" u="sng" dirty="0">
                <a:hlinkClick r:id="rId5"/>
              </a:rPr>
              <a:t>Vaccine Type</a:t>
            </a:r>
            <a:endParaRPr lang="en-US" sz="2670" dirty="0">
              <a:latin typeface="Arial" panose="020B0604020202020204" pitchFamily="34" charset="0"/>
            </a:endParaRPr>
          </a:p>
          <a:p>
            <a:pPr marL="0" indent="0">
              <a:buNone/>
            </a:pPr>
            <a:endParaRPr lang="en-US" sz="2670" dirty="0"/>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FD6F86A5-175E-42AE-9DE4-4F1FFA6614A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A67DD57-D066-49AD-B37C-5439A38676D7}"/>
              </a:ext>
            </a:extLst>
          </p:cNvPr>
          <p:cNvSpPr txBox="1"/>
          <p:nvPr/>
        </p:nvSpPr>
        <p:spPr>
          <a:xfrm>
            <a:off x="189838" y="6079351"/>
            <a:ext cx="7443936" cy="553998"/>
          </a:xfrm>
          <a:prstGeom prst="rect">
            <a:avLst/>
          </a:prstGeom>
          <a:noFill/>
        </p:spPr>
        <p:txBody>
          <a:bodyPr wrap="square" rtlCol="0">
            <a:spAutoFit/>
          </a:bodyPr>
          <a:lstStyle/>
          <a:p>
            <a:r>
              <a:rPr lang="en-US" sz="1000" dirty="0">
                <a:solidFill>
                  <a:srgbClr val="000000"/>
                </a:solidFill>
                <a:latin typeface="Calibri" panose="020F0502020204030204" pitchFamily="34" charset="0"/>
              </a:rPr>
              <a:t>PHIN VADS Case View version 7: </a:t>
            </a:r>
            <a:r>
              <a:rPr lang="en-US" sz="1000" dirty="0">
                <a:hlinkClick r:id="rId3"/>
              </a:rPr>
              <a:t>https://phinvads.cdc.gov/vads/ViewView.action?id=37B081A8-0DA2-EB11-819E-005056ABE2F0</a:t>
            </a:r>
            <a:endParaRPr lang="en-US" sz="1000" dirty="0"/>
          </a:p>
          <a:p>
            <a:r>
              <a:rPr lang="en-US" sz="1000" dirty="0">
                <a:solidFill>
                  <a:srgbClr val="000000"/>
                </a:solidFill>
                <a:latin typeface="Calibri" panose="020F0502020204030204" pitchFamily="34" charset="0"/>
              </a:rPr>
              <a:t>Lab Test Type (COVID-19): </a:t>
            </a:r>
            <a:r>
              <a:rPr lang="en-US" sz="1000" dirty="0">
                <a:hlinkClick r:id="rId4"/>
              </a:rPr>
              <a:t>https://phinvads.cdc.gov/vads/ViewValueSet.action?id=64656320-49A1-EB11-819E-005056ABE2F0</a:t>
            </a:r>
            <a:endParaRPr lang="en-US" sz="1000" dirty="0"/>
          </a:p>
          <a:p>
            <a:r>
              <a:rPr lang="en-US" sz="1000" dirty="0">
                <a:solidFill>
                  <a:srgbClr val="000000"/>
                </a:solidFill>
                <a:latin typeface="Calibri" panose="020F0502020204030204" pitchFamily="34" charset="0"/>
              </a:rPr>
              <a:t>Vaccine Type: </a:t>
            </a:r>
            <a:r>
              <a:rPr lang="en-US" sz="1000" dirty="0">
                <a:hlinkClick r:id="rId5"/>
              </a:rPr>
              <a:t>https://phinvads.cdc.gov/vads/ViewValueSet.action?id=4F16180A-48A1-EB11-819E-005056ABE2F0</a:t>
            </a:r>
            <a:endParaRPr lang="en-US"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550901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4217" y="2574234"/>
            <a:ext cx="10404504" cy="2037522"/>
          </a:xfrm>
        </p:spPr>
        <p:txBody>
          <a:bodyPr>
            <a:normAutofit/>
          </a:bodyPr>
          <a:lstStyle/>
          <a:p>
            <a:pPr lvl="0" algn="ctr" eaLnBrk="0" fontAlgn="base" hangingPunct="0">
              <a:spcAft>
                <a:spcPct val="0"/>
              </a:spcAft>
              <a:defRPr/>
            </a:pPr>
            <a:r>
              <a:rPr lang="en-US" altLang="en-US" sz="3600" dirty="0">
                <a:solidFill>
                  <a:srgbClr val="005DAB"/>
                </a:solidFill>
              </a:rPr>
              <a:t>NNDSS Website Redesign:</a:t>
            </a:r>
            <a:br>
              <a:rPr lang="en-US" altLang="en-US" sz="3600" dirty="0">
                <a:solidFill>
                  <a:srgbClr val="005DAB"/>
                </a:solidFill>
              </a:rPr>
            </a:br>
            <a:r>
              <a:rPr lang="en-US" altLang="en-US" sz="3600" dirty="0">
                <a:solidFill>
                  <a:srgbClr val="005DAB"/>
                </a:solidFill>
              </a:rPr>
              <a:t>New Look-and-Feel, Same Great Resources</a:t>
            </a:r>
            <a:endParaRPr lang="en-US" sz="3730" dirty="0">
              <a:solidFill>
                <a:srgbClr val="005DAB"/>
              </a:solidFill>
            </a:endParaRPr>
          </a:p>
        </p:txBody>
      </p:sp>
      <p:sp>
        <p:nvSpPr>
          <p:cNvPr id="4" name="Rectangle 3">
            <a:extLst>
              <a:ext uri="{FF2B5EF4-FFF2-40B4-BE49-F238E27FC236}">
                <a16:creationId xmlns:a16="http://schemas.microsoft.com/office/drawing/2014/main" id="{E2694A67-27EF-4E9F-AA65-D1B2AA176726}"/>
              </a:ext>
            </a:extLst>
          </p:cNvPr>
          <p:cNvSpPr/>
          <p:nvPr/>
        </p:nvSpPr>
        <p:spPr>
          <a:xfrm>
            <a:off x="282457" y="4279247"/>
            <a:ext cx="11627085" cy="3046988"/>
          </a:xfrm>
          <a:prstGeom prst="rect">
            <a:avLst/>
          </a:prstGeom>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r>
              <a:rPr lang="en-US" sz="2400" b="1" kern="0" dirty="0">
                <a:solidFill>
                  <a:srgbClr val="000000"/>
                </a:solidFill>
                <a:cs typeface="Arial" panose="020B0604020202020204" pitchFamily="34" charset="0"/>
              </a:rPr>
              <a:t>Lisa Bastin, MA</a:t>
            </a: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a:t>
            </a:r>
            <a:endParaRPr kumimoji="0" lang="en-US" sz="2400" b="0" i="0" u="none" strike="noStrike" kern="0" cap="none" spc="0" normalizeH="0" baseline="0" noProof="0" dirty="0">
              <a:ln>
                <a:noFill/>
              </a:ln>
              <a:solidFill>
                <a:srgbClr val="0096D6"/>
              </a:solidFill>
              <a:effectLst/>
              <a:uLnTx/>
              <a:uFillTx/>
              <a:cs typeface="Arial" panose="020B0604020202020204" pitchFamily="34" charset="0"/>
            </a:endParaRPr>
          </a:p>
          <a:p>
            <a:pPr>
              <a:defRPr/>
            </a:pPr>
            <a:r>
              <a:rPr lang="en-US" sz="2400" b="1" kern="0" dirty="0">
                <a:solidFill>
                  <a:srgbClr val="005DAB"/>
                </a:solidFill>
                <a:cs typeface="Arial" panose="020B0604020202020204" pitchFamily="34" charset="0"/>
              </a:rPr>
              <a:t>Associate Director for Communication Science  </a:t>
            </a:r>
          </a:p>
          <a:p>
            <a:pPr>
              <a:defRPr/>
            </a:pPr>
            <a:r>
              <a:rPr lang="en-US" sz="2400" b="1" kern="0" dirty="0">
                <a:solidFill>
                  <a:srgbClr val="005DAB"/>
                </a:solidFill>
                <a:cs typeface="Arial" panose="020B0604020202020204" pitchFamily="34" charset="0"/>
              </a:rPr>
              <a:t>Division of Health Informatics and Surveillance</a:t>
            </a: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96D6"/>
              </a:solidFill>
              <a:effectLst/>
              <a:uLnTx/>
              <a:uFillTx/>
              <a:cs typeface="Arial" panose="020B0604020202020204" pitchFamily="34" charset="0"/>
            </a:endParaRPr>
          </a:p>
        </p:txBody>
      </p:sp>
    </p:spTree>
    <p:extLst>
      <p:ext uri="{BB962C8B-B14F-4D97-AF65-F5344CB8AC3E}">
        <p14:creationId xmlns:p14="http://schemas.microsoft.com/office/powerpoint/2010/main" val="36865877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Goals</a:t>
            </a:r>
          </a:p>
        </p:txBody>
      </p:sp>
      <p:sp>
        <p:nvSpPr>
          <p:cNvPr id="3" name="Content Placeholder 2"/>
          <p:cNvSpPr>
            <a:spLocks noGrp="1"/>
          </p:cNvSpPr>
          <p:nvPr>
            <p:ph type="body" sz="quarter" idx="10"/>
          </p:nvPr>
        </p:nvSpPr>
        <p:spPr>
          <a:xfrm>
            <a:off x="609600" y="1545167"/>
            <a:ext cx="5486400" cy="4455584"/>
          </a:xfrm>
        </p:spPr>
        <p:txBody>
          <a:bodyPr/>
          <a:lstStyle/>
          <a:p>
            <a:r>
              <a:rPr lang="en-US" dirty="0"/>
              <a:t>Make it easier for audiences to: </a:t>
            </a:r>
          </a:p>
          <a:p>
            <a:pPr lvl="1"/>
            <a:r>
              <a:rPr lang="en-US" dirty="0"/>
              <a:t>Learn about case surveillance and its importance</a:t>
            </a:r>
          </a:p>
          <a:p>
            <a:pPr lvl="1"/>
            <a:r>
              <a:rPr lang="en-US" dirty="0"/>
              <a:t>Access case definitions</a:t>
            </a:r>
          </a:p>
          <a:p>
            <a:pPr lvl="1"/>
            <a:r>
              <a:rPr lang="en-US" dirty="0"/>
              <a:t>Find technical resources</a:t>
            </a:r>
          </a:p>
          <a:p>
            <a:pPr lvl="1"/>
            <a:r>
              <a:rPr lang="en-US" dirty="0"/>
              <a:t>Get news and updates in the </a:t>
            </a:r>
            <a:r>
              <a:rPr lang="en-US" i="1" dirty="0"/>
              <a:t>Case Surveillance News </a:t>
            </a:r>
            <a:r>
              <a:rPr lang="en-US" dirty="0"/>
              <a:t>newsletter (formerly </a:t>
            </a:r>
            <a:r>
              <a:rPr lang="en-US" i="1" dirty="0"/>
              <a:t>NMI Notes</a:t>
            </a:r>
            <a:r>
              <a:rPr lang="en-US" dirty="0"/>
              <a:t>). </a:t>
            </a:r>
          </a:p>
        </p:txBody>
      </p:sp>
      <p:pic>
        <p:nvPicPr>
          <p:cNvPr id="4" name="Picture 3" descr="Visit the new NNDSS website">
            <a:extLst>
              <a:ext uri="{FF2B5EF4-FFF2-40B4-BE49-F238E27FC236}">
                <a16:creationId xmlns:a16="http://schemas.microsoft.com/office/drawing/2014/main" id="{E54D86E1-66BF-48F9-ACF1-56DBC96BF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101" y="1008611"/>
            <a:ext cx="4840779" cy="4840779"/>
          </a:xfrm>
          <a:prstGeom prst="rect">
            <a:avLst/>
          </a:prstGeom>
        </p:spPr>
      </p:pic>
      <p:sp>
        <p:nvSpPr>
          <p:cNvPr id="2" name="Slide Number Placeholder 1">
            <a:extLst>
              <a:ext uri="{FF2B5EF4-FFF2-40B4-BE49-F238E27FC236}">
                <a16:creationId xmlns:a16="http://schemas.microsoft.com/office/drawing/2014/main" id="{2CEF1FA5-C7BC-46C7-88BF-E3BD9D45AB6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New Features</a:t>
            </a:r>
          </a:p>
        </p:txBody>
      </p:sp>
      <p:sp>
        <p:nvSpPr>
          <p:cNvPr id="3" name="Content Placeholder 2"/>
          <p:cNvSpPr>
            <a:spLocks noGrp="1"/>
          </p:cNvSpPr>
          <p:nvPr>
            <p:ph type="body" sz="quarter" idx="10"/>
          </p:nvPr>
        </p:nvSpPr>
        <p:spPr>
          <a:xfrm>
            <a:off x="609601" y="1545167"/>
            <a:ext cx="6889020" cy="4455584"/>
          </a:xfrm>
        </p:spPr>
        <p:txBody>
          <a:bodyPr/>
          <a:lstStyle/>
          <a:p>
            <a:pPr lvl="0"/>
            <a:r>
              <a:rPr lang="en-US" u="sng" dirty="0">
                <a:hlinkClick r:id="rId3"/>
              </a:rPr>
              <a:t>Overview</a:t>
            </a:r>
            <a:r>
              <a:rPr lang="en-US" dirty="0"/>
              <a:t> of case surveillance and NNDSS, including printable and video resources </a:t>
            </a:r>
          </a:p>
          <a:p>
            <a:pPr lvl="0"/>
            <a:r>
              <a:rPr lang="en-US" u="sng" dirty="0">
                <a:hlinkClick r:id="rId4"/>
              </a:rPr>
              <a:t>Success stories</a:t>
            </a:r>
            <a:r>
              <a:rPr lang="en-US" dirty="0"/>
              <a:t> of case surveillance in action</a:t>
            </a:r>
          </a:p>
          <a:p>
            <a:pPr lvl="0"/>
            <a:r>
              <a:rPr lang="en-US" u="sng" dirty="0">
                <a:hlinkClick r:id="rId5"/>
              </a:rPr>
              <a:t>Data</a:t>
            </a:r>
            <a:r>
              <a:rPr lang="en-US" dirty="0"/>
              <a:t> to help inform public health action</a:t>
            </a:r>
          </a:p>
          <a:p>
            <a:pPr lvl="0"/>
            <a:r>
              <a:rPr lang="en-US" u="sng" dirty="0">
                <a:hlinkClick r:id="rId6"/>
              </a:rPr>
              <a:t>Searchable library</a:t>
            </a:r>
            <a:r>
              <a:rPr lang="en-US" dirty="0"/>
              <a:t> of case definitions and notifiable conditions lists</a:t>
            </a:r>
          </a:p>
          <a:p>
            <a:pPr marL="0" indent="0">
              <a:buNone/>
            </a:pPr>
            <a:endParaRPr lang="en-US" dirty="0"/>
          </a:p>
        </p:txBody>
      </p:sp>
      <p:pic>
        <p:nvPicPr>
          <p:cNvPr id="5" name="Picture 4" descr="How We Conduct Case-Based Disease Surveillance">
            <a:extLst>
              <a:ext uri="{FF2B5EF4-FFF2-40B4-BE49-F238E27FC236}">
                <a16:creationId xmlns:a16="http://schemas.microsoft.com/office/drawing/2014/main" id="{4594818E-A478-4AB9-85CD-EA149A666CD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595725" y="1"/>
            <a:ext cx="4596276" cy="2600241"/>
          </a:xfrm>
          <a:prstGeom prst="rect">
            <a:avLst/>
          </a:prstGeom>
          <a:noFill/>
        </p:spPr>
      </p:pic>
      <p:sp>
        <p:nvSpPr>
          <p:cNvPr id="2" name="Slide Number Placeholder 1">
            <a:extLst>
              <a:ext uri="{FF2B5EF4-FFF2-40B4-BE49-F238E27FC236}">
                <a16:creationId xmlns:a16="http://schemas.microsoft.com/office/drawing/2014/main" id="{249A285A-7115-447C-99EE-14A721A288F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000472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Resource Center</a:t>
            </a:r>
          </a:p>
        </p:txBody>
      </p:sp>
      <p:sp>
        <p:nvSpPr>
          <p:cNvPr id="3" name="Content Placeholder 2"/>
          <p:cNvSpPr>
            <a:spLocks noGrp="1"/>
          </p:cNvSpPr>
          <p:nvPr>
            <p:ph idx="1"/>
          </p:nvPr>
        </p:nvSpPr>
        <p:spPr>
          <a:xfrm>
            <a:off x="609601" y="1600201"/>
            <a:ext cx="9566786" cy="4191000"/>
          </a:xfrm>
        </p:spPr>
        <p:txBody>
          <a:bodyPr/>
          <a:lstStyle/>
          <a:p>
            <a:pPr>
              <a:buClr>
                <a:srgbClr val="0088B7"/>
              </a:buClr>
            </a:pPr>
            <a:r>
              <a:rPr lang="en-US" b="0" dirty="0">
                <a:solidFill>
                  <a:srgbClr val="00213D"/>
                </a:solidFill>
              </a:rPr>
              <a:t>HL7 message mapping guides and standards</a:t>
            </a:r>
          </a:p>
          <a:p>
            <a:pPr>
              <a:buClr>
                <a:srgbClr val="0088B7"/>
              </a:buClr>
            </a:pPr>
            <a:r>
              <a:rPr lang="en-US" b="0" dirty="0">
                <a:solidFill>
                  <a:srgbClr val="00213D"/>
                </a:solidFill>
              </a:rPr>
              <a:t>Implementation and onboarding information</a:t>
            </a:r>
          </a:p>
          <a:p>
            <a:pPr>
              <a:buClr>
                <a:srgbClr val="0088B7"/>
              </a:buClr>
            </a:pPr>
            <a:r>
              <a:rPr lang="en-US" b="0" dirty="0">
                <a:solidFill>
                  <a:srgbClr val="00213D"/>
                </a:solidFill>
              </a:rPr>
              <a:t>Event codes and other surveillance resources</a:t>
            </a:r>
          </a:p>
          <a:p>
            <a:pPr>
              <a:buClr>
                <a:srgbClr val="0088B7"/>
              </a:buClr>
            </a:pPr>
            <a:r>
              <a:rPr lang="en-US" b="0" dirty="0">
                <a:solidFill>
                  <a:srgbClr val="00213D"/>
                </a:solidFill>
              </a:rPr>
              <a:t>Data systems</a:t>
            </a:r>
          </a:p>
          <a:p>
            <a:pPr>
              <a:buClr>
                <a:srgbClr val="0088B7"/>
              </a:buClr>
            </a:pPr>
            <a:r>
              <a:rPr lang="en-US" b="0" dirty="0">
                <a:solidFill>
                  <a:srgbClr val="00213D"/>
                </a:solidFill>
              </a:rPr>
              <a:t>News and updates</a:t>
            </a:r>
          </a:p>
          <a:p>
            <a:pPr>
              <a:buClr>
                <a:srgbClr val="0088B7"/>
              </a:buClr>
            </a:pPr>
            <a:r>
              <a:rPr lang="en-US" b="0" dirty="0">
                <a:solidFill>
                  <a:srgbClr val="00213D"/>
                </a:solidFill>
              </a:rPr>
              <a:t>Acronyms and abbreviations</a:t>
            </a:r>
          </a:p>
          <a:p>
            <a:pPr lvl="1">
              <a:buClr>
                <a:srgbClr val="435F15"/>
              </a:buClr>
            </a:pPr>
            <a:endParaRPr lang="en-US" dirty="0">
              <a:solidFill>
                <a:srgbClr val="00213D"/>
              </a:solidFill>
            </a:endParaRPr>
          </a:p>
          <a:p>
            <a:pPr lvl="1">
              <a:buClr>
                <a:srgbClr val="435F15"/>
              </a:buClr>
            </a:pPr>
            <a:endParaRPr lang="en-US" dirty="0">
              <a:solidFill>
                <a:srgbClr val="00213D"/>
              </a:solidFill>
            </a:endParaRPr>
          </a:p>
          <a:p>
            <a:pPr lvl="1">
              <a:buClr>
                <a:srgbClr val="9A4E9E"/>
              </a:buClr>
            </a:pPr>
            <a:endParaRPr lang="en-US" dirty="0"/>
          </a:p>
          <a:p>
            <a:pPr lvl="1">
              <a:buClr>
                <a:srgbClr val="9A4E9E"/>
              </a:buClr>
            </a:pPr>
            <a:endParaRPr lang="en-US" dirty="0"/>
          </a:p>
        </p:txBody>
      </p:sp>
      <p:sp>
        <p:nvSpPr>
          <p:cNvPr id="4" name="Slide Number Placeholder 3">
            <a:extLst>
              <a:ext uri="{FF2B5EF4-FFF2-40B4-BE49-F238E27FC236}">
                <a16:creationId xmlns:a16="http://schemas.microsoft.com/office/drawing/2014/main" id="{B39BA67A-EEEB-4CC6-A20E-7AEB607C9F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71967201"/>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3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2" ma:contentTypeDescription="Create a new document." ma:contentTypeScope="" ma:versionID="08f0668b84f820f0a7ac2d6f3a59bfa4">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fc2e1fee869c15d0dd0c06d44751bce3"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8A2DEB-290C-4152-8CAA-7332A7CEDB5E}">
  <ds:schemaRefs>
    <ds:schemaRef ds:uri="http://purl.org/dc/terms/"/>
    <ds:schemaRef ds:uri="http://www.w3.org/XML/1998/namespace"/>
    <ds:schemaRef ds:uri="http://schemas.microsoft.com/sharepoint/v3"/>
    <ds:schemaRef ds:uri="http://purl.org/dc/elements/1.1/"/>
    <ds:schemaRef ds:uri="http://purl.org/dc/dcmityp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ce0cc384-7d90-49d2-886c-ed1b3f79e86e"/>
    <ds:schemaRef ds:uri="http://schemas.microsoft.com/office/2006/metadata/properties"/>
  </ds:schemaRefs>
</ds:datastoreItem>
</file>

<file path=customXml/itemProps2.xml><?xml version="1.0" encoding="utf-8"?>
<ds:datastoreItem xmlns:ds="http://schemas.openxmlformats.org/officeDocument/2006/customXml" ds:itemID="{90D00B73-05CD-4D5E-8ACC-FAF063A83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F938A3-EBB3-4A3E-A859-19F8A2A3F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71661</TotalTime>
  <Words>630</Words>
  <Application>Microsoft Office PowerPoint</Application>
  <PresentationFormat>Widescreen</PresentationFormat>
  <Paragraphs>134</Paragraphs>
  <Slides>18</Slides>
  <Notes>17</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18</vt:i4>
      </vt:variant>
    </vt:vector>
  </HeadingPairs>
  <TitlesOfParts>
    <vt:vector size="38" baseType="lpstr">
      <vt:lpstr>Arial</vt:lpstr>
      <vt:lpstr>Calibri</vt:lpstr>
      <vt:lpstr>Calibri Light</vt:lpstr>
      <vt:lpstr>Courier New</vt:lpstr>
      <vt:lpstr>Myriad Web Pro</vt:lpstr>
      <vt:lpstr>Wingdings</vt:lpstr>
      <vt:lpstr>19_NCEH_ATSDR_combined</vt:lpstr>
      <vt:lpstr>30_NCEH_ATSDR_combined</vt:lpstr>
      <vt:lpstr>1_Office Theme</vt:lpstr>
      <vt:lpstr>35_NCEH_ATSDR_combined</vt:lpstr>
      <vt:lpstr>37_NCEH_ATSDR_combined</vt:lpstr>
      <vt:lpstr>38_NCEH_ATSDR_combined</vt:lpstr>
      <vt:lpstr>NCEH_ATSDR_combined</vt:lpstr>
      <vt:lpstr>1_NCEH_ATSDR_combined</vt:lpstr>
      <vt:lpstr>2_NCEH_ATSDR_combined</vt:lpstr>
      <vt:lpstr>3_NCEH_ATSDR_combined</vt:lpstr>
      <vt:lpstr>Office Theme</vt:lpstr>
      <vt:lpstr>4_NCEH_ATSDR_combined</vt:lpstr>
      <vt:lpstr>36_NCEH_ATSDR_combined</vt:lpstr>
      <vt:lpstr>5_NCEH_ATSDR_combined</vt:lpstr>
      <vt:lpstr>NNDSS eSHARE May Webinar </vt:lpstr>
      <vt:lpstr>Agenda</vt:lpstr>
      <vt:lpstr>NNDSS Updates and Announcements </vt:lpstr>
      <vt:lpstr> COVID-19 HL7 Data Implementation In- Progress</vt:lpstr>
      <vt:lpstr> Updates: Coronavirus Disease 2019 Message Mapping Guide</vt:lpstr>
      <vt:lpstr>NNDSS Website Redesign: New Look-and-Feel, Same Great Resources</vt:lpstr>
      <vt:lpstr>Goals</vt:lpstr>
      <vt:lpstr>New Features</vt:lpstr>
      <vt:lpstr>Technical Resource Center</vt:lpstr>
      <vt:lpstr>Demo</vt:lpstr>
      <vt:lpstr>Update Your Bookmarks!    New URL: www.cdc.gov/nndss       Questions or Feedback? </vt:lpstr>
      <vt:lpstr>New MMG versions</vt:lpstr>
      <vt:lpstr> Versioning Updates – All guides</vt:lpstr>
      <vt:lpstr>Condition-Specific Guides</vt:lpstr>
      <vt:lpstr> Generic v2.0.1</vt:lpstr>
      <vt:lpstr>NNDSS-Related Updates </vt:lpstr>
      <vt:lpstr>Open Discussion</vt:lpstr>
      <vt:lpstr>Subscribe to monthly NNDSS newsletter (Case Surveillance News) at  https://www.cdc.gov/nndss/trc/news/index.html</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May 2021</dc:title>
  <dc:subject>Introduction to the new NNDSS website and other related updates</dc:subject>
  <dc:creator>CDC</dc:creator>
  <cp:keywords>NMI, Modernization Initiative, eSHARE, NNDSS, National Notifiable Diseases Surveillance System, Discussion, Challenges, 2019 Annual Data Reconciliation, Routine Surveillance, Case Notification Activities, Line List, NNDSS Data Reconciliation, Tables for National Notifiable Infectious Diseases, PHIN, Vocabulary Access and Distribution System, VADS, Version 7, Vaccine Type, Lab Test Type, COVID-19, Coronavirus Disease 2019, NNDSS Website Redesign, Case Surveillance, Case Definition, Case Surveillance Newsletter, Data, Versioning Updates, Guides, Data Elements, Revision History, Condition Specific Guides, lab template tab, test case scenario worksheet, prioritization, CDC Priority, R, O, P, Required, Optional, Preferred</cp:keywords>
  <cp:lastModifiedBy>Laspina, Michael (CDC/IOD/OPHDST)</cp:lastModifiedBy>
  <cp:revision>2740</cp:revision>
  <cp:lastPrinted>2020-03-09T18:49:31Z</cp:lastPrinted>
  <dcterms:created xsi:type="dcterms:W3CDTF">2016-10-13T18:50:31Z</dcterms:created>
  <dcterms:modified xsi:type="dcterms:W3CDTF">2023-10-03T21:40:16Z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2020-11-05T17:39:24Z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