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9" r:id="rId4"/>
    <p:sldMasterId id="2147484118" r:id="rId5"/>
    <p:sldMasterId id="2147484183" r:id="rId6"/>
    <p:sldMasterId id="2147484204" r:id="rId7"/>
    <p:sldMasterId id="2147484238" r:id="rId8"/>
    <p:sldMasterId id="2147484243" r:id="rId9"/>
    <p:sldMasterId id="2147484249" r:id="rId10"/>
    <p:sldMasterId id="2147484258" r:id="rId11"/>
    <p:sldMasterId id="2147484341" r:id="rId12"/>
    <p:sldMasterId id="2147484353" r:id="rId13"/>
  </p:sldMasterIdLst>
  <p:notesMasterIdLst>
    <p:notesMasterId r:id="rId35"/>
  </p:notesMasterIdLst>
  <p:handoutMasterIdLst>
    <p:handoutMasterId r:id="rId36"/>
  </p:handoutMasterIdLst>
  <p:sldIdLst>
    <p:sldId id="1221" r:id="rId14"/>
    <p:sldId id="4605" r:id="rId15"/>
    <p:sldId id="831" r:id="rId16"/>
    <p:sldId id="1416" r:id="rId17"/>
    <p:sldId id="300" r:id="rId18"/>
    <p:sldId id="302" r:id="rId19"/>
    <p:sldId id="4612" r:id="rId20"/>
    <p:sldId id="4614" r:id="rId21"/>
    <p:sldId id="4619" r:id="rId22"/>
    <p:sldId id="262" r:id="rId23"/>
    <p:sldId id="260" r:id="rId24"/>
    <p:sldId id="259" r:id="rId25"/>
    <p:sldId id="261" r:id="rId26"/>
    <p:sldId id="4618" r:id="rId27"/>
    <p:sldId id="274" r:id="rId28"/>
    <p:sldId id="272" r:id="rId29"/>
    <p:sldId id="299" r:id="rId30"/>
    <p:sldId id="273" r:id="rId31"/>
    <p:sldId id="265" r:id="rId32"/>
    <p:sldId id="4561" r:id="rId33"/>
    <p:sldId id="912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Michele (CDC/OPHSS/CSELS)" initials="HM(" lastIdx="6" clrIdx="0">
    <p:extLst>
      <p:ext uri="{19B8F6BF-5375-455C-9EA6-DF929625EA0E}">
        <p15:presenceInfo xmlns:p15="http://schemas.microsoft.com/office/powerpoint/2012/main" userId="S-1-5-21-1207783550-2075000910-922709458-171411" providerId="AD"/>
      </p:ext>
    </p:extLst>
  </p:cmAuthor>
  <p:cmAuthor id="2" name="Helmus, Lesliann E. (CDC/OPHSS/CSELS)" initials="HLE(" lastIdx="57" clrIdx="1">
    <p:extLst>
      <p:ext uri="{19B8F6BF-5375-455C-9EA6-DF929625EA0E}">
        <p15:presenceInfo xmlns:p15="http://schemas.microsoft.com/office/powerpoint/2012/main" userId="S-1-5-21-1207783550-2075000910-922709458-429956" providerId="AD"/>
      </p:ext>
    </p:extLst>
  </p:cmAuthor>
  <p:cmAuthor id="3" name="uaa0" initials="uaa0" lastIdx="7" clrIdx="2">
    <p:extLst>
      <p:ext uri="{19B8F6BF-5375-455C-9EA6-DF929625EA0E}">
        <p15:presenceInfo xmlns:p15="http://schemas.microsoft.com/office/powerpoint/2012/main" userId="uaa0" providerId="None"/>
      </p:ext>
    </p:extLst>
  </p:cmAuthor>
  <p:cmAuthor id="4" name="Cohen, Nicole (Nicky) (CDC/OID/NCEZID)" initials="CN((" lastIdx="11" clrIdx="3">
    <p:extLst>
      <p:ext uri="{19B8F6BF-5375-455C-9EA6-DF929625EA0E}">
        <p15:presenceInfo xmlns:p15="http://schemas.microsoft.com/office/powerpoint/2012/main" userId="S-1-5-21-1207783550-2075000910-922709458-188894" providerId="AD"/>
      </p:ext>
    </p:extLst>
  </p:cmAuthor>
  <p:cmAuthor id="5" name="Thomas, Melinda Christine (CDC/OPHSS/CSELS/DHIS)" initials="TMC(" lastIdx="7" clrIdx="4">
    <p:extLst>
      <p:ext uri="{19B8F6BF-5375-455C-9EA6-DF929625EA0E}">
        <p15:presenceInfo xmlns:p15="http://schemas.microsoft.com/office/powerpoint/2012/main" userId="S-1-5-21-1207783550-2075000910-922709458-542783" providerId="AD"/>
      </p:ext>
    </p:extLst>
  </p:cmAuthor>
  <p:cmAuthor id="6" name="Bastin, Lisa H. (CDC/OPHSS/CSELS/DHIS)" initials="BLH(" lastIdx="1" clrIdx="5">
    <p:extLst>
      <p:ext uri="{19B8F6BF-5375-455C-9EA6-DF929625EA0E}">
        <p15:presenceInfo xmlns:p15="http://schemas.microsoft.com/office/powerpoint/2012/main" userId="S-1-5-21-1207783550-2075000910-922709458-167177" providerId="AD"/>
      </p:ext>
    </p:extLst>
  </p:cmAuthor>
  <p:cmAuthor id="7" name="Robinson, Tamara (CDC/OPHSS/CSELS/DHIS) (CTR)" initials="RT((" lastIdx="19" clrIdx="6">
    <p:extLst>
      <p:ext uri="{19B8F6BF-5375-455C-9EA6-DF929625EA0E}">
        <p15:presenceInfo xmlns:p15="http://schemas.microsoft.com/office/powerpoint/2012/main" userId="S-1-5-21-1207783550-2075000910-922709458-690614" providerId="AD"/>
      </p:ext>
    </p:extLst>
  </p:cmAuthor>
  <p:cmAuthor id="8" name="Nguyen, Thuy H. (CDC/DDPHSS/CSELS/DHIS) (CTR)" initials="NTH((" lastIdx="2" clrIdx="7">
    <p:extLst>
      <p:ext uri="{19B8F6BF-5375-455C-9EA6-DF929625EA0E}">
        <p15:presenceInfo xmlns:p15="http://schemas.microsoft.com/office/powerpoint/2012/main" userId="S-1-5-21-1207783550-2075000910-922709458-447095" providerId="AD"/>
      </p:ext>
    </p:extLst>
  </p:cmAuthor>
  <p:cmAuthor id="9" name="Helmus, Lesliann E. (CDC/DDPHSS/CSELS/DHIS)" initials="HLE(" lastIdx="43" clrIdx="8">
    <p:extLst>
      <p:ext uri="{19B8F6BF-5375-455C-9EA6-DF929625EA0E}">
        <p15:presenceInfo xmlns:p15="http://schemas.microsoft.com/office/powerpoint/2012/main" userId="S::lth7@cdc.gov::146eb41b-cd7a-4845-8c9f-18d5f43d2d11" providerId="AD"/>
      </p:ext>
    </p:extLst>
  </p:cmAuthor>
  <p:cmAuthor id="10" name="Robinson, Tamara (CDC/DDPHSS/CSELS/DHIS) (CTR)" initials="RT((" lastIdx="39" clrIdx="9">
    <p:extLst>
      <p:ext uri="{19B8F6BF-5375-455C-9EA6-DF929625EA0E}">
        <p15:presenceInfo xmlns:p15="http://schemas.microsoft.com/office/powerpoint/2012/main" userId="S::okf9@cdc.gov::a16a7704-10a4-405e-9d16-ecfeead0d373" providerId="AD"/>
      </p:ext>
    </p:extLst>
  </p:cmAuthor>
  <p:cmAuthor id="11" name="Armstrong, Paige A (CDC/DDID/NCEZID/DVBD)" initials="APA(" lastIdx="4" clrIdx="10">
    <p:extLst>
      <p:ext uri="{19B8F6BF-5375-455C-9EA6-DF929625EA0E}">
        <p15:presenceInfo xmlns:p15="http://schemas.microsoft.com/office/powerpoint/2012/main" userId="S-1-5-21-1207783550-2075000910-922709458-517150" providerId="AD"/>
      </p:ext>
    </p:extLst>
  </p:cmAuthor>
  <p:cmAuthor id="12" name="Hoover, Michele (CDC/DDPHSS/CSELS/DHIS)" initials="HM(" lastIdx="6" clrIdx="11">
    <p:extLst>
      <p:ext uri="{19B8F6BF-5375-455C-9EA6-DF929625EA0E}">
        <p15:presenceInfo xmlns:p15="http://schemas.microsoft.com/office/powerpoint/2012/main" userId="S::mlh5@cdc.gov::9a9dd205-6d81-4b23-a69a-9c182c4f18af" providerId="AD"/>
      </p:ext>
    </p:extLst>
  </p:cmAuthor>
  <p:cmAuthor id="13" name="Strine, Tara (CDC/DDPHSS/CSELS/DHIS)" initials="ST(" lastIdx="2" clrIdx="12">
    <p:extLst>
      <p:ext uri="{19B8F6BF-5375-455C-9EA6-DF929625EA0E}">
        <p15:presenceInfo xmlns:p15="http://schemas.microsoft.com/office/powerpoint/2012/main" userId="S::tws2@cdc.gov::6fc4a39f-cf14-4db1-9fb9-b5c6a3a91a6e" providerId="AD"/>
      </p:ext>
    </p:extLst>
  </p:cmAuthor>
  <p:cmAuthor id="14" name="Johnston, Sara (CDC/DDPHSS/CSELS/DHIS)" initials="JS(" lastIdx="1" clrIdx="13">
    <p:extLst>
      <p:ext uri="{19B8F6BF-5375-455C-9EA6-DF929625EA0E}">
        <p15:presenceInfo xmlns:p15="http://schemas.microsoft.com/office/powerpoint/2012/main" userId="S::vqg0@cdc.gov::bd0c3462-f13f-4b10-85a9-b365bf88e3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13D"/>
    <a:srgbClr val="FFFFFF"/>
    <a:srgbClr val="005DAB"/>
    <a:srgbClr val="D2DEEF"/>
    <a:srgbClr val="262626"/>
    <a:srgbClr val="0088B7"/>
    <a:srgbClr val="005CA8"/>
    <a:srgbClr val="3A4A6A"/>
    <a:srgbClr val="36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94" autoAdjust="0"/>
  </p:normalViewPr>
  <p:slideViewPr>
    <p:cSldViewPr snapToGrid="0">
      <p:cViewPr varScale="1">
        <p:scale>
          <a:sx n="39" d="100"/>
          <a:sy n="39" d="100"/>
        </p:scale>
        <p:origin x="730" y="53"/>
      </p:cViewPr>
      <p:guideLst/>
    </p:cSldViewPr>
  </p:slideViewPr>
  <p:outlineViewPr>
    <p:cViewPr>
      <p:scale>
        <a:sx n="33" d="100"/>
        <a:sy n="33" d="100"/>
      </p:scale>
      <p:origin x="0" y="-82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33"/>
    </p:cViewPr>
  </p:sorterViewPr>
  <p:notesViewPr>
    <p:cSldViewPr snapToGrid="0">
      <p:cViewPr varScale="1">
        <p:scale>
          <a:sx n="87" d="100"/>
          <a:sy n="87" d="100"/>
        </p:scale>
        <p:origin x="3797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CAEB1-1493-49F4-8C9A-53FFB90762E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6A0FB-4E48-4A45-9476-342CA389F715}">
      <dgm:prSet phldrT="[Text]" custT="1"/>
      <dgm:spPr>
        <a:solidFill>
          <a:srgbClr val="B71F27"/>
        </a:solidFill>
        <a:ln>
          <a:solidFill>
            <a:srgbClr val="B71F27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900" dirty="0"/>
            <a:t>Data Pull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600" dirty="0"/>
            <a:t>(Fri)</a:t>
          </a:r>
          <a:endParaRPr lang="en-US" sz="1900" dirty="0"/>
        </a:p>
      </dgm:t>
    </dgm:pt>
    <dgm:pt modelId="{C557BF77-CF4C-4FCB-8C6F-C04F53E7D2DD}" type="parTrans" cxnId="{4CD5C593-32E6-4368-AF01-2AE3BC9E9043}">
      <dgm:prSet/>
      <dgm:spPr/>
      <dgm:t>
        <a:bodyPr/>
        <a:lstStyle/>
        <a:p>
          <a:endParaRPr lang="en-US"/>
        </a:p>
      </dgm:t>
    </dgm:pt>
    <dgm:pt modelId="{B0CE7963-42AA-48CC-A0E5-C45371CC29DC}" type="sibTrans" cxnId="{4CD5C593-32E6-4368-AF01-2AE3BC9E9043}">
      <dgm:prSet/>
      <dgm:spPr/>
      <dgm:t>
        <a:bodyPr/>
        <a:lstStyle/>
        <a:p>
          <a:endParaRPr lang="en-US"/>
        </a:p>
      </dgm:t>
    </dgm:pt>
    <dgm:pt modelId="{7B9176C0-45EF-477C-B09E-D8C78A7A73C7}">
      <dgm:prSet phldrT="[Text]"/>
      <dgm:spPr>
        <a:ln>
          <a:solidFill>
            <a:srgbClr val="B71F27"/>
          </a:solidFill>
        </a:ln>
      </dgm:spPr>
      <dgm:t>
        <a:bodyPr/>
        <a:lstStyle/>
        <a:p>
          <a:r>
            <a:rPr lang="en-US" dirty="0"/>
            <a:t>Identify cases from surveillance system that are missing any of the data elements of interest (for conf/prob COVID-19 cases) (SAS)</a:t>
          </a:r>
        </a:p>
      </dgm:t>
    </dgm:pt>
    <dgm:pt modelId="{80FE5FAD-F9F3-4AFE-B17E-85837D81A835}" type="parTrans" cxnId="{4ECD357A-2936-47AD-8AE2-FF9DCD3B2048}">
      <dgm:prSet/>
      <dgm:spPr/>
      <dgm:t>
        <a:bodyPr/>
        <a:lstStyle/>
        <a:p>
          <a:endParaRPr lang="en-US"/>
        </a:p>
      </dgm:t>
    </dgm:pt>
    <dgm:pt modelId="{E89A4A80-F534-487B-A8C4-DD316825F2D1}" type="sibTrans" cxnId="{4ECD357A-2936-47AD-8AE2-FF9DCD3B2048}">
      <dgm:prSet/>
      <dgm:spPr/>
      <dgm:t>
        <a:bodyPr/>
        <a:lstStyle/>
        <a:p>
          <a:endParaRPr lang="en-US"/>
        </a:p>
      </dgm:t>
    </dgm:pt>
    <dgm:pt modelId="{25AC7AB7-2652-43E5-A026-8774664F2C6C}">
      <dgm:prSet phldrT="[Text]"/>
      <dgm:spPr>
        <a:ln>
          <a:solidFill>
            <a:srgbClr val="B71F27"/>
          </a:solidFill>
        </a:ln>
      </dgm:spPr>
      <dgm:t>
        <a:bodyPr/>
        <a:lstStyle/>
        <a:p>
          <a:r>
            <a:rPr lang="en-US" dirty="0"/>
            <a:t>Format into structure required for HIE data requests (SAS)</a:t>
          </a:r>
        </a:p>
      </dgm:t>
    </dgm:pt>
    <dgm:pt modelId="{6868A1D1-A39A-426C-8DE9-BD969AE607CA}" type="parTrans" cxnId="{0F440A9B-0128-4606-B1CC-C1EE3EF1A83A}">
      <dgm:prSet/>
      <dgm:spPr/>
      <dgm:t>
        <a:bodyPr/>
        <a:lstStyle/>
        <a:p>
          <a:endParaRPr lang="en-US"/>
        </a:p>
      </dgm:t>
    </dgm:pt>
    <dgm:pt modelId="{E7FE1293-BF51-4B67-BD70-D148EBF706BF}" type="sibTrans" cxnId="{0F440A9B-0128-4606-B1CC-C1EE3EF1A83A}">
      <dgm:prSet/>
      <dgm:spPr/>
      <dgm:t>
        <a:bodyPr/>
        <a:lstStyle/>
        <a:p>
          <a:endParaRPr lang="en-US"/>
        </a:p>
      </dgm:t>
    </dgm:pt>
    <dgm:pt modelId="{CED6B7E0-BD41-44ED-843B-D8CF027EA93E}">
      <dgm:prSet phldrT="[Text]" custT="1"/>
      <dgm:spPr>
        <a:solidFill>
          <a:srgbClr val="B71F27"/>
        </a:solidFill>
        <a:ln>
          <a:solidFill>
            <a:srgbClr val="B71F27"/>
          </a:solidFill>
        </a:ln>
      </dgm:spPr>
      <dgm:t>
        <a:bodyPr/>
        <a:lstStyle/>
        <a:p>
          <a:r>
            <a:rPr lang="en-US" sz="1900" dirty="0"/>
            <a:t>File Exchange </a:t>
          </a:r>
          <a:r>
            <a:rPr lang="en-US" sz="1600" dirty="0"/>
            <a:t>(Fri – Mon)</a:t>
          </a:r>
          <a:endParaRPr lang="en-US" sz="1900" dirty="0"/>
        </a:p>
      </dgm:t>
    </dgm:pt>
    <dgm:pt modelId="{E3DA2384-B404-4C7F-B8DE-A9CB0C737988}" type="parTrans" cxnId="{27071EF6-F752-4CC9-9EF7-D90243F3FC65}">
      <dgm:prSet/>
      <dgm:spPr/>
      <dgm:t>
        <a:bodyPr/>
        <a:lstStyle/>
        <a:p>
          <a:endParaRPr lang="en-US"/>
        </a:p>
      </dgm:t>
    </dgm:pt>
    <dgm:pt modelId="{8C51B54F-7396-41E7-924A-2B065916A9C6}" type="sibTrans" cxnId="{27071EF6-F752-4CC9-9EF7-D90243F3FC65}">
      <dgm:prSet/>
      <dgm:spPr/>
      <dgm:t>
        <a:bodyPr/>
        <a:lstStyle/>
        <a:p>
          <a:endParaRPr lang="en-US"/>
        </a:p>
      </dgm:t>
    </dgm:pt>
    <dgm:pt modelId="{C6C1F2FE-65B1-4FFF-ADE3-16A1B14423E5}">
      <dgm:prSet phldrT="[Text]"/>
      <dgm:spPr>
        <a:noFill/>
        <a:ln>
          <a:solidFill>
            <a:srgbClr val="B71F27"/>
          </a:solidFill>
        </a:ln>
      </dgm:spPr>
      <dgm:t>
        <a:bodyPr/>
        <a:lstStyle/>
        <a:p>
          <a:pPr>
            <a:buChar char="•"/>
          </a:pP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HD drops file into SFTP (Fri)</a:t>
          </a:r>
        </a:p>
      </dgm:t>
    </dgm:pt>
    <dgm:pt modelId="{AA7E22DD-50CF-4509-9081-DE5B8BB3C330}" type="parTrans" cxnId="{BBDBFE74-41C9-47CB-B47A-4B822AF6A267}">
      <dgm:prSet/>
      <dgm:spPr/>
      <dgm:t>
        <a:bodyPr/>
        <a:lstStyle/>
        <a:p>
          <a:endParaRPr lang="en-US"/>
        </a:p>
      </dgm:t>
    </dgm:pt>
    <dgm:pt modelId="{22F6C6E8-E180-4935-96E4-2561585642BE}" type="sibTrans" cxnId="{BBDBFE74-41C9-47CB-B47A-4B822AF6A267}">
      <dgm:prSet/>
      <dgm:spPr/>
      <dgm:t>
        <a:bodyPr/>
        <a:lstStyle/>
        <a:p>
          <a:endParaRPr lang="en-US"/>
        </a:p>
      </dgm:t>
    </dgm:pt>
    <dgm:pt modelId="{69AD4FDE-50C8-4BFE-AE0C-A87D797A0A7C}">
      <dgm:prSet phldrT="[Text]"/>
      <dgm:spPr>
        <a:noFill/>
        <a:ln>
          <a:solidFill>
            <a:srgbClr val="B71F27"/>
          </a:solidFill>
        </a:ln>
      </dgm:spPr>
      <dgm:t>
        <a:bodyPr/>
        <a:lstStyle/>
        <a:p>
          <a:pPr>
            <a:buChar char="•"/>
          </a:pP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HIE pulls file and loads query                                                                              </a:t>
          </a:r>
        </a:p>
      </dgm:t>
    </dgm:pt>
    <dgm:pt modelId="{C22F453C-C585-4DB7-875E-75489923E2D3}" type="parTrans" cxnId="{285B7253-8333-40C8-BF03-648FBFD5A279}">
      <dgm:prSet/>
      <dgm:spPr/>
      <dgm:t>
        <a:bodyPr/>
        <a:lstStyle/>
        <a:p>
          <a:endParaRPr lang="en-US"/>
        </a:p>
      </dgm:t>
    </dgm:pt>
    <dgm:pt modelId="{A18754E4-7AF2-4DBF-A077-FCE754B5BDA2}" type="sibTrans" cxnId="{285B7253-8333-40C8-BF03-648FBFD5A279}">
      <dgm:prSet/>
      <dgm:spPr/>
      <dgm:t>
        <a:bodyPr/>
        <a:lstStyle/>
        <a:p>
          <a:endParaRPr lang="en-US"/>
        </a:p>
      </dgm:t>
    </dgm:pt>
    <dgm:pt modelId="{052CA57B-9EBA-4B5D-9F6F-BBD25A7659C7}">
      <dgm:prSet phldrT="[Text]"/>
      <dgm:spPr>
        <a:noFill/>
        <a:ln>
          <a:solidFill>
            <a:srgbClr val="B71F27"/>
          </a:solidFill>
        </a:ln>
      </dgm:spPr>
      <dgm:t>
        <a:bodyPr/>
        <a:lstStyle/>
        <a:p>
          <a:pPr>
            <a:buChar char="•"/>
          </a:pP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Query results returned via SFTP (Mon/Tues)                                   </a:t>
          </a:r>
        </a:p>
      </dgm:t>
    </dgm:pt>
    <dgm:pt modelId="{63DFF783-6C22-4B88-B49B-021FD94A035E}" type="parTrans" cxnId="{9297864F-9E82-4810-AD95-01FEA5044766}">
      <dgm:prSet/>
      <dgm:spPr/>
      <dgm:t>
        <a:bodyPr/>
        <a:lstStyle/>
        <a:p>
          <a:endParaRPr lang="en-US"/>
        </a:p>
      </dgm:t>
    </dgm:pt>
    <dgm:pt modelId="{CF7537A4-315C-43C1-85CE-7B0F7CF6A735}" type="sibTrans" cxnId="{9297864F-9E82-4810-AD95-01FEA5044766}">
      <dgm:prSet/>
      <dgm:spPr/>
      <dgm:t>
        <a:bodyPr/>
        <a:lstStyle/>
        <a:p>
          <a:endParaRPr lang="en-US"/>
        </a:p>
      </dgm:t>
    </dgm:pt>
    <dgm:pt modelId="{21CD0BF1-03AC-40B2-8532-17C5E2CCD3AC}">
      <dgm:prSet phldrT="[Text]" custT="1"/>
      <dgm:spPr>
        <a:solidFill>
          <a:srgbClr val="B71F27"/>
        </a:solidFill>
        <a:ln>
          <a:solidFill>
            <a:srgbClr val="B71F27"/>
          </a:solidFill>
        </a:ln>
      </dgm:spPr>
      <dgm:t>
        <a:bodyPr/>
        <a:lstStyle/>
        <a:p>
          <a:r>
            <a:rPr lang="en-US" sz="1900" dirty="0"/>
            <a:t>Processing </a:t>
          </a:r>
          <a:r>
            <a:rPr lang="en-US" sz="1600" dirty="0"/>
            <a:t>(Tues)</a:t>
          </a:r>
          <a:endParaRPr lang="en-US" sz="1900" dirty="0"/>
        </a:p>
      </dgm:t>
    </dgm:pt>
    <dgm:pt modelId="{3EC61433-A294-4B98-8056-BA8AABED4C1D}" type="parTrans" cxnId="{FD640884-C9EE-4BC8-A3B9-4FA12DF00092}">
      <dgm:prSet/>
      <dgm:spPr/>
      <dgm:t>
        <a:bodyPr/>
        <a:lstStyle/>
        <a:p>
          <a:endParaRPr lang="en-US"/>
        </a:p>
      </dgm:t>
    </dgm:pt>
    <dgm:pt modelId="{6C064E5D-4A11-43BA-AE8F-D77436D15EE6}" type="sibTrans" cxnId="{FD640884-C9EE-4BC8-A3B9-4FA12DF00092}">
      <dgm:prSet/>
      <dgm:spPr/>
      <dgm:t>
        <a:bodyPr/>
        <a:lstStyle/>
        <a:p>
          <a:endParaRPr lang="en-US"/>
        </a:p>
      </dgm:t>
    </dgm:pt>
    <dgm:pt modelId="{7B7E3004-F519-4A95-83AF-3810F75B92E9}">
      <dgm:prSet phldrT="[Text]"/>
      <dgm:spPr>
        <a:ln>
          <a:solidFill>
            <a:srgbClr val="B71F27"/>
          </a:solidFill>
        </a:ln>
      </dgm:spPr>
      <dgm:t>
        <a:bodyPr/>
        <a:lstStyle/>
        <a:p>
          <a:r>
            <a:rPr lang="en-US" dirty="0"/>
            <a:t>Reformat results into structure and codes needed for batch processing into surveillance system (SAS)</a:t>
          </a:r>
        </a:p>
      </dgm:t>
    </dgm:pt>
    <dgm:pt modelId="{53AE2D46-3148-45CE-8B49-538118023BC8}" type="parTrans" cxnId="{B3C5B222-FD3B-44DB-9A80-AE6D93226772}">
      <dgm:prSet/>
      <dgm:spPr/>
      <dgm:t>
        <a:bodyPr/>
        <a:lstStyle/>
        <a:p>
          <a:endParaRPr lang="en-US"/>
        </a:p>
      </dgm:t>
    </dgm:pt>
    <dgm:pt modelId="{A0872CB7-3B2D-41E5-A355-DC6A70A13563}" type="sibTrans" cxnId="{B3C5B222-FD3B-44DB-9A80-AE6D93226772}">
      <dgm:prSet/>
      <dgm:spPr/>
      <dgm:t>
        <a:bodyPr/>
        <a:lstStyle/>
        <a:p>
          <a:endParaRPr lang="en-US"/>
        </a:p>
      </dgm:t>
    </dgm:pt>
    <dgm:pt modelId="{DEAE2E4E-E2C6-40D8-9A60-C63180C6B30E}">
      <dgm:prSet phldrT="[Text]"/>
      <dgm:spPr>
        <a:ln>
          <a:solidFill>
            <a:srgbClr val="B71F27"/>
          </a:solidFill>
        </a:ln>
      </dgm:spPr>
      <dgm:t>
        <a:bodyPr/>
        <a:lstStyle/>
        <a:p>
          <a:r>
            <a:rPr lang="en-US" dirty="0"/>
            <a:t>Batch processing upload</a:t>
          </a:r>
        </a:p>
      </dgm:t>
    </dgm:pt>
    <dgm:pt modelId="{957084E3-A1B7-47B7-9468-7A46263BB65D}" type="parTrans" cxnId="{4D0643FE-5E6C-4D65-8B25-BF7852C2F7CA}">
      <dgm:prSet/>
      <dgm:spPr/>
      <dgm:t>
        <a:bodyPr/>
        <a:lstStyle/>
        <a:p>
          <a:endParaRPr lang="en-US"/>
        </a:p>
      </dgm:t>
    </dgm:pt>
    <dgm:pt modelId="{00ED90FE-FD05-4967-BBF3-901651EC34AC}" type="sibTrans" cxnId="{4D0643FE-5E6C-4D65-8B25-BF7852C2F7CA}">
      <dgm:prSet/>
      <dgm:spPr/>
      <dgm:t>
        <a:bodyPr/>
        <a:lstStyle/>
        <a:p>
          <a:endParaRPr lang="en-US"/>
        </a:p>
      </dgm:t>
    </dgm:pt>
    <dgm:pt modelId="{C129A7AF-F554-4DE7-B388-91539229E20C}" type="pres">
      <dgm:prSet presAssocID="{5F8CAEB1-1493-49F4-8C9A-53FFB90762E1}" presName="linearFlow" presStyleCnt="0">
        <dgm:presLayoutVars>
          <dgm:dir/>
          <dgm:animLvl val="lvl"/>
          <dgm:resizeHandles val="exact"/>
        </dgm:presLayoutVars>
      </dgm:prSet>
      <dgm:spPr/>
    </dgm:pt>
    <dgm:pt modelId="{349E5D5D-2387-4FEF-A663-0F4889B25311}" type="pres">
      <dgm:prSet presAssocID="{DA36A0FB-4E48-4A45-9476-342CA389F715}" presName="composite" presStyleCnt="0"/>
      <dgm:spPr/>
    </dgm:pt>
    <dgm:pt modelId="{71B5DE88-4B18-4FF2-BBDE-2761CFAB147E}" type="pres">
      <dgm:prSet presAssocID="{DA36A0FB-4E48-4A45-9476-342CA389F71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B9E7444-3DB2-4FB2-B22D-364267E7C206}" type="pres">
      <dgm:prSet presAssocID="{DA36A0FB-4E48-4A45-9476-342CA389F715}" presName="descendantText" presStyleLbl="alignAcc1" presStyleIdx="0" presStyleCnt="3">
        <dgm:presLayoutVars>
          <dgm:bulletEnabled val="1"/>
        </dgm:presLayoutVars>
      </dgm:prSet>
      <dgm:spPr/>
    </dgm:pt>
    <dgm:pt modelId="{4A745F84-33FA-4DB6-8EE1-C2468200362B}" type="pres">
      <dgm:prSet presAssocID="{B0CE7963-42AA-48CC-A0E5-C45371CC29DC}" presName="sp" presStyleCnt="0"/>
      <dgm:spPr/>
    </dgm:pt>
    <dgm:pt modelId="{E5033512-88FF-4991-A5C7-F2A312739B0A}" type="pres">
      <dgm:prSet presAssocID="{CED6B7E0-BD41-44ED-843B-D8CF027EA93E}" presName="composite" presStyleCnt="0"/>
      <dgm:spPr/>
    </dgm:pt>
    <dgm:pt modelId="{A583B562-09D6-4F26-856D-2B6D2EA79D00}" type="pres">
      <dgm:prSet presAssocID="{CED6B7E0-BD41-44ED-843B-D8CF027EA93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95C3FF-79E8-4BCC-B155-098BCB8F98EB}" type="pres">
      <dgm:prSet presAssocID="{CED6B7E0-BD41-44ED-843B-D8CF027EA93E}" presName="descendantText" presStyleLbl="alignAcc1" presStyleIdx="1" presStyleCnt="3">
        <dgm:presLayoutVars>
          <dgm:bulletEnabled val="1"/>
        </dgm:presLayoutVars>
      </dgm:prSet>
      <dgm:spPr/>
    </dgm:pt>
    <dgm:pt modelId="{3847D448-9795-42DC-A13F-8CA5267B157F}" type="pres">
      <dgm:prSet presAssocID="{8C51B54F-7396-41E7-924A-2B065916A9C6}" presName="sp" presStyleCnt="0"/>
      <dgm:spPr/>
    </dgm:pt>
    <dgm:pt modelId="{EE9BF1ED-09C1-44D4-8E8B-28DC7613A40D}" type="pres">
      <dgm:prSet presAssocID="{21CD0BF1-03AC-40B2-8532-17C5E2CCD3AC}" presName="composite" presStyleCnt="0"/>
      <dgm:spPr/>
    </dgm:pt>
    <dgm:pt modelId="{D538683D-3E59-46A3-BF46-165D2B1D7806}" type="pres">
      <dgm:prSet presAssocID="{21CD0BF1-03AC-40B2-8532-17C5E2CCD3A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48ACEC-D3BE-4E1C-98C9-A4FA39CC0CA5}" type="pres">
      <dgm:prSet presAssocID="{21CD0BF1-03AC-40B2-8532-17C5E2CCD3A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3C5B222-FD3B-44DB-9A80-AE6D93226772}" srcId="{21CD0BF1-03AC-40B2-8532-17C5E2CCD3AC}" destId="{7B7E3004-F519-4A95-83AF-3810F75B92E9}" srcOrd="0" destOrd="0" parTransId="{53AE2D46-3148-45CE-8B49-538118023BC8}" sibTransId="{A0872CB7-3B2D-41E5-A355-DC6A70A13563}"/>
    <dgm:cxn modelId="{D967BD3D-06EF-4EC5-9E1C-97D42F41F82F}" type="presOf" srcId="{DEAE2E4E-E2C6-40D8-9A60-C63180C6B30E}" destId="{0348ACEC-D3BE-4E1C-98C9-A4FA39CC0CA5}" srcOrd="0" destOrd="1" presId="urn:microsoft.com/office/officeart/2005/8/layout/chevron2"/>
    <dgm:cxn modelId="{51792867-D711-4F61-BFDE-36F9EC2774CB}" type="presOf" srcId="{21CD0BF1-03AC-40B2-8532-17C5E2CCD3AC}" destId="{D538683D-3E59-46A3-BF46-165D2B1D7806}" srcOrd="0" destOrd="0" presId="urn:microsoft.com/office/officeart/2005/8/layout/chevron2"/>
    <dgm:cxn modelId="{11300B69-22CC-45D1-9636-D02C9CD76296}" type="presOf" srcId="{5F8CAEB1-1493-49F4-8C9A-53FFB90762E1}" destId="{C129A7AF-F554-4DE7-B388-91539229E20C}" srcOrd="0" destOrd="0" presId="urn:microsoft.com/office/officeart/2005/8/layout/chevron2"/>
    <dgm:cxn modelId="{D6D2BE4B-7D4B-4050-AB1A-0F8E9A62FECB}" type="presOf" srcId="{C6C1F2FE-65B1-4FFF-ADE3-16A1B14423E5}" destId="{BD95C3FF-79E8-4BCC-B155-098BCB8F98EB}" srcOrd="0" destOrd="0" presId="urn:microsoft.com/office/officeart/2005/8/layout/chevron2"/>
    <dgm:cxn modelId="{9AD5304F-AB78-470F-B16A-FF8D294A71A1}" type="presOf" srcId="{7B9176C0-45EF-477C-B09E-D8C78A7A73C7}" destId="{7B9E7444-3DB2-4FB2-B22D-364267E7C206}" srcOrd="0" destOrd="0" presId="urn:microsoft.com/office/officeart/2005/8/layout/chevron2"/>
    <dgm:cxn modelId="{9297864F-9E82-4810-AD95-01FEA5044766}" srcId="{CED6B7E0-BD41-44ED-843B-D8CF027EA93E}" destId="{052CA57B-9EBA-4B5D-9F6F-BBD25A7659C7}" srcOrd="2" destOrd="0" parTransId="{63DFF783-6C22-4B88-B49B-021FD94A035E}" sibTransId="{CF7537A4-315C-43C1-85CE-7B0F7CF6A735}"/>
    <dgm:cxn modelId="{285B7253-8333-40C8-BF03-648FBFD5A279}" srcId="{CED6B7E0-BD41-44ED-843B-D8CF027EA93E}" destId="{69AD4FDE-50C8-4BFE-AE0C-A87D797A0A7C}" srcOrd="1" destOrd="0" parTransId="{C22F453C-C585-4DB7-875E-75489923E2D3}" sibTransId="{A18754E4-7AF2-4DBF-A077-FCE754B5BDA2}"/>
    <dgm:cxn modelId="{BBDBFE74-41C9-47CB-B47A-4B822AF6A267}" srcId="{CED6B7E0-BD41-44ED-843B-D8CF027EA93E}" destId="{C6C1F2FE-65B1-4FFF-ADE3-16A1B14423E5}" srcOrd="0" destOrd="0" parTransId="{AA7E22DD-50CF-4509-9081-DE5B8BB3C330}" sibTransId="{22F6C6E8-E180-4935-96E4-2561585642BE}"/>
    <dgm:cxn modelId="{4ECD357A-2936-47AD-8AE2-FF9DCD3B2048}" srcId="{DA36A0FB-4E48-4A45-9476-342CA389F715}" destId="{7B9176C0-45EF-477C-B09E-D8C78A7A73C7}" srcOrd="0" destOrd="0" parTransId="{80FE5FAD-F9F3-4AFE-B17E-85837D81A835}" sibTransId="{E89A4A80-F534-487B-A8C4-DD316825F2D1}"/>
    <dgm:cxn modelId="{FD640884-C9EE-4BC8-A3B9-4FA12DF00092}" srcId="{5F8CAEB1-1493-49F4-8C9A-53FFB90762E1}" destId="{21CD0BF1-03AC-40B2-8532-17C5E2CCD3AC}" srcOrd="2" destOrd="0" parTransId="{3EC61433-A294-4B98-8056-BA8AABED4C1D}" sibTransId="{6C064E5D-4A11-43BA-AE8F-D77436D15EE6}"/>
    <dgm:cxn modelId="{40E43684-EFD7-496D-833E-B91333592A2B}" type="presOf" srcId="{25AC7AB7-2652-43E5-A026-8774664F2C6C}" destId="{7B9E7444-3DB2-4FB2-B22D-364267E7C206}" srcOrd="0" destOrd="1" presId="urn:microsoft.com/office/officeart/2005/8/layout/chevron2"/>
    <dgm:cxn modelId="{1440B889-E58C-4D5A-8B5E-02CCC1BE3429}" type="presOf" srcId="{69AD4FDE-50C8-4BFE-AE0C-A87D797A0A7C}" destId="{BD95C3FF-79E8-4BCC-B155-098BCB8F98EB}" srcOrd="0" destOrd="1" presId="urn:microsoft.com/office/officeart/2005/8/layout/chevron2"/>
    <dgm:cxn modelId="{4CD5C593-32E6-4368-AF01-2AE3BC9E9043}" srcId="{5F8CAEB1-1493-49F4-8C9A-53FFB90762E1}" destId="{DA36A0FB-4E48-4A45-9476-342CA389F715}" srcOrd="0" destOrd="0" parTransId="{C557BF77-CF4C-4FCB-8C6F-C04F53E7D2DD}" sibTransId="{B0CE7963-42AA-48CC-A0E5-C45371CC29DC}"/>
    <dgm:cxn modelId="{0F440A9B-0128-4606-B1CC-C1EE3EF1A83A}" srcId="{DA36A0FB-4E48-4A45-9476-342CA389F715}" destId="{25AC7AB7-2652-43E5-A026-8774664F2C6C}" srcOrd="1" destOrd="0" parTransId="{6868A1D1-A39A-426C-8DE9-BD969AE607CA}" sibTransId="{E7FE1293-BF51-4B67-BD70-D148EBF706BF}"/>
    <dgm:cxn modelId="{0B4A82A9-476A-4EC9-8295-C8BDB7197047}" type="presOf" srcId="{CED6B7E0-BD41-44ED-843B-D8CF027EA93E}" destId="{A583B562-09D6-4F26-856D-2B6D2EA79D00}" srcOrd="0" destOrd="0" presId="urn:microsoft.com/office/officeart/2005/8/layout/chevron2"/>
    <dgm:cxn modelId="{444A66ED-072E-442E-8D12-D3E3AD7887EC}" type="presOf" srcId="{DA36A0FB-4E48-4A45-9476-342CA389F715}" destId="{71B5DE88-4B18-4FF2-BBDE-2761CFAB147E}" srcOrd="0" destOrd="0" presId="urn:microsoft.com/office/officeart/2005/8/layout/chevron2"/>
    <dgm:cxn modelId="{2E6655EF-C15F-48A0-9440-AF637E2EF3F7}" type="presOf" srcId="{052CA57B-9EBA-4B5D-9F6F-BBD25A7659C7}" destId="{BD95C3FF-79E8-4BCC-B155-098BCB8F98EB}" srcOrd="0" destOrd="2" presId="urn:microsoft.com/office/officeart/2005/8/layout/chevron2"/>
    <dgm:cxn modelId="{27071EF6-F752-4CC9-9EF7-D90243F3FC65}" srcId="{5F8CAEB1-1493-49F4-8C9A-53FFB90762E1}" destId="{CED6B7E0-BD41-44ED-843B-D8CF027EA93E}" srcOrd="1" destOrd="0" parTransId="{E3DA2384-B404-4C7F-B8DE-A9CB0C737988}" sibTransId="{8C51B54F-7396-41E7-924A-2B065916A9C6}"/>
    <dgm:cxn modelId="{BE7F0DFB-5BB9-4F96-B638-733FE939AB56}" type="presOf" srcId="{7B7E3004-F519-4A95-83AF-3810F75B92E9}" destId="{0348ACEC-D3BE-4E1C-98C9-A4FA39CC0CA5}" srcOrd="0" destOrd="0" presId="urn:microsoft.com/office/officeart/2005/8/layout/chevron2"/>
    <dgm:cxn modelId="{4D0643FE-5E6C-4D65-8B25-BF7852C2F7CA}" srcId="{21CD0BF1-03AC-40B2-8532-17C5E2CCD3AC}" destId="{DEAE2E4E-E2C6-40D8-9A60-C63180C6B30E}" srcOrd="1" destOrd="0" parTransId="{957084E3-A1B7-47B7-9468-7A46263BB65D}" sibTransId="{00ED90FE-FD05-4967-BBF3-901651EC34AC}"/>
    <dgm:cxn modelId="{EA3CFC55-25FB-435D-ADE5-571210B417B1}" type="presParOf" srcId="{C129A7AF-F554-4DE7-B388-91539229E20C}" destId="{349E5D5D-2387-4FEF-A663-0F4889B25311}" srcOrd="0" destOrd="0" presId="urn:microsoft.com/office/officeart/2005/8/layout/chevron2"/>
    <dgm:cxn modelId="{E42A90A7-7962-4046-A75B-8B143D63BC4B}" type="presParOf" srcId="{349E5D5D-2387-4FEF-A663-0F4889B25311}" destId="{71B5DE88-4B18-4FF2-BBDE-2761CFAB147E}" srcOrd="0" destOrd="0" presId="urn:microsoft.com/office/officeart/2005/8/layout/chevron2"/>
    <dgm:cxn modelId="{0903AC31-02A7-4BE1-BD5D-33F25B0FBF2B}" type="presParOf" srcId="{349E5D5D-2387-4FEF-A663-0F4889B25311}" destId="{7B9E7444-3DB2-4FB2-B22D-364267E7C206}" srcOrd="1" destOrd="0" presId="urn:microsoft.com/office/officeart/2005/8/layout/chevron2"/>
    <dgm:cxn modelId="{48E9CD20-1640-463A-A828-F37EB641F6CD}" type="presParOf" srcId="{C129A7AF-F554-4DE7-B388-91539229E20C}" destId="{4A745F84-33FA-4DB6-8EE1-C2468200362B}" srcOrd="1" destOrd="0" presId="urn:microsoft.com/office/officeart/2005/8/layout/chevron2"/>
    <dgm:cxn modelId="{FACD9435-9307-410C-B216-CA062ACFF32B}" type="presParOf" srcId="{C129A7AF-F554-4DE7-B388-91539229E20C}" destId="{E5033512-88FF-4991-A5C7-F2A312739B0A}" srcOrd="2" destOrd="0" presId="urn:microsoft.com/office/officeart/2005/8/layout/chevron2"/>
    <dgm:cxn modelId="{5A9CE41F-1190-445C-9AAA-D3FEA347C3DD}" type="presParOf" srcId="{E5033512-88FF-4991-A5C7-F2A312739B0A}" destId="{A583B562-09D6-4F26-856D-2B6D2EA79D00}" srcOrd="0" destOrd="0" presId="urn:microsoft.com/office/officeart/2005/8/layout/chevron2"/>
    <dgm:cxn modelId="{8188A19F-5C1B-4710-9CBB-FD3D3E419D8D}" type="presParOf" srcId="{E5033512-88FF-4991-A5C7-F2A312739B0A}" destId="{BD95C3FF-79E8-4BCC-B155-098BCB8F98EB}" srcOrd="1" destOrd="0" presId="urn:microsoft.com/office/officeart/2005/8/layout/chevron2"/>
    <dgm:cxn modelId="{21B9DD75-284C-42A7-818E-3867149F6106}" type="presParOf" srcId="{C129A7AF-F554-4DE7-B388-91539229E20C}" destId="{3847D448-9795-42DC-A13F-8CA5267B157F}" srcOrd="3" destOrd="0" presId="urn:microsoft.com/office/officeart/2005/8/layout/chevron2"/>
    <dgm:cxn modelId="{34CF0960-56D4-4EBD-A71B-EF6D9F7423CF}" type="presParOf" srcId="{C129A7AF-F554-4DE7-B388-91539229E20C}" destId="{EE9BF1ED-09C1-44D4-8E8B-28DC7613A40D}" srcOrd="4" destOrd="0" presId="urn:microsoft.com/office/officeart/2005/8/layout/chevron2"/>
    <dgm:cxn modelId="{96C6E3D3-81F9-4EAB-A54C-28E6D2D9A878}" type="presParOf" srcId="{EE9BF1ED-09C1-44D4-8E8B-28DC7613A40D}" destId="{D538683D-3E59-46A3-BF46-165D2B1D7806}" srcOrd="0" destOrd="0" presId="urn:microsoft.com/office/officeart/2005/8/layout/chevron2"/>
    <dgm:cxn modelId="{9E8182B6-25DB-4A18-8C7D-4D24BAEB0CAE}" type="presParOf" srcId="{EE9BF1ED-09C1-44D4-8E8B-28DC7613A40D}" destId="{0348ACEC-D3BE-4E1C-98C9-A4FA39CC0C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DE88-4B18-4FF2-BBDE-2761CFAB147E}">
      <dsp:nvSpPr>
        <dsp:cNvPr id="0" name=""/>
        <dsp:cNvSpPr/>
      </dsp:nvSpPr>
      <dsp:spPr>
        <a:xfrm rot="5400000">
          <a:off x="-291450" y="293413"/>
          <a:ext cx="1943000" cy="1360100"/>
        </a:xfrm>
        <a:prstGeom prst="chevron">
          <a:avLst/>
        </a:prstGeom>
        <a:solidFill>
          <a:srgbClr val="B71F27"/>
        </a:solidFill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Data Pull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(Fri)</a:t>
          </a:r>
          <a:endParaRPr lang="en-US" sz="1900" kern="1200" dirty="0"/>
        </a:p>
      </dsp:txBody>
      <dsp:txXfrm rot="-5400000">
        <a:off x="0" y="682013"/>
        <a:ext cx="1360100" cy="582900"/>
      </dsp:txXfrm>
    </dsp:sp>
    <dsp:sp modelId="{7B9E7444-3DB2-4FB2-B22D-364267E7C206}">
      <dsp:nvSpPr>
        <dsp:cNvPr id="0" name=""/>
        <dsp:cNvSpPr/>
      </dsp:nvSpPr>
      <dsp:spPr>
        <a:xfrm rot="5400000">
          <a:off x="4163375" y="-2801310"/>
          <a:ext cx="1262950" cy="686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Identify cases from surveillance system that are missing any of the data elements of interest (for conf/prob COVID-19 cases) (SAS)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Format into structure required for HIE data requests (SAS)</a:t>
          </a:r>
        </a:p>
      </dsp:txBody>
      <dsp:txXfrm rot="-5400000">
        <a:off x="1360101" y="63616"/>
        <a:ext cx="6807847" cy="1139646"/>
      </dsp:txXfrm>
    </dsp:sp>
    <dsp:sp modelId="{A583B562-09D6-4F26-856D-2B6D2EA79D00}">
      <dsp:nvSpPr>
        <dsp:cNvPr id="0" name=""/>
        <dsp:cNvSpPr/>
      </dsp:nvSpPr>
      <dsp:spPr>
        <a:xfrm rot="5400000">
          <a:off x="-291450" y="2045474"/>
          <a:ext cx="1943000" cy="1360100"/>
        </a:xfrm>
        <a:prstGeom prst="chevron">
          <a:avLst/>
        </a:prstGeom>
        <a:solidFill>
          <a:srgbClr val="B71F27"/>
        </a:solidFill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File Exchange </a:t>
          </a:r>
          <a:r>
            <a:rPr lang="en-US" sz="1600" kern="1200" dirty="0"/>
            <a:t>(Fri – Mon)</a:t>
          </a:r>
          <a:endParaRPr lang="en-US" sz="1900" kern="1200" dirty="0"/>
        </a:p>
      </dsp:txBody>
      <dsp:txXfrm rot="-5400000">
        <a:off x="0" y="2434074"/>
        <a:ext cx="1360100" cy="582900"/>
      </dsp:txXfrm>
    </dsp:sp>
    <dsp:sp modelId="{BD95C3FF-79E8-4BCC-B155-098BCB8F98EB}">
      <dsp:nvSpPr>
        <dsp:cNvPr id="0" name=""/>
        <dsp:cNvSpPr/>
      </dsp:nvSpPr>
      <dsp:spPr>
        <a:xfrm rot="5400000">
          <a:off x="4163375" y="-1049250"/>
          <a:ext cx="1262950" cy="6869499"/>
        </a:xfrm>
        <a:prstGeom prst="round2SameRect">
          <a:avLst/>
        </a:prstGeom>
        <a:noFill/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HD drops file into SFTP (Fri)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HIE pulls file and loads query                                                                            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Query results returned via SFTP (Mon/Tues)                                   </a:t>
          </a:r>
        </a:p>
      </dsp:txBody>
      <dsp:txXfrm rot="-5400000">
        <a:off x="1360101" y="1815676"/>
        <a:ext cx="6807847" cy="1139646"/>
      </dsp:txXfrm>
    </dsp:sp>
    <dsp:sp modelId="{D538683D-3E59-46A3-BF46-165D2B1D7806}">
      <dsp:nvSpPr>
        <dsp:cNvPr id="0" name=""/>
        <dsp:cNvSpPr/>
      </dsp:nvSpPr>
      <dsp:spPr>
        <a:xfrm rot="5400000">
          <a:off x="-291450" y="3797534"/>
          <a:ext cx="1943000" cy="1360100"/>
        </a:xfrm>
        <a:prstGeom prst="chevron">
          <a:avLst/>
        </a:prstGeom>
        <a:solidFill>
          <a:srgbClr val="B71F27"/>
        </a:solidFill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Processing </a:t>
          </a:r>
          <a:r>
            <a:rPr lang="en-US" sz="1600" kern="1200" dirty="0"/>
            <a:t>(Tues)</a:t>
          </a:r>
          <a:endParaRPr lang="en-US" sz="1900" kern="1200" dirty="0"/>
        </a:p>
      </dsp:txBody>
      <dsp:txXfrm rot="-5400000">
        <a:off x="0" y="4186134"/>
        <a:ext cx="1360100" cy="582900"/>
      </dsp:txXfrm>
    </dsp:sp>
    <dsp:sp modelId="{0348ACEC-D3BE-4E1C-98C9-A4FA39CC0CA5}">
      <dsp:nvSpPr>
        <dsp:cNvPr id="0" name=""/>
        <dsp:cNvSpPr/>
      </dsp:nvSpPr>
      <dsp:spPr>
        <a:xfrm rot="5400000">
          <a:off x="4163375" y="702809"/>
          <a:ext cx="1262950" cy="6869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71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Reformat results into structure and codes needed for batch processing into surveillance system (SAS)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Batch processing upload</a:t>
          </a:r>
        </a:p>
      </dsp:txBody>
      <dsp:txXfrm rot="-5400000">
        <a:off x="1360101" y="3567735"/>
        <a:ext cx="6807847" cy="113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31B8493-A2A6-4847-AE35-33172CCDB615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E5F92A-FA89-4075-A7E6-DDC984F67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437787A-DC68-4BDA-B9E4-AE58888B3A55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8CF6D08-AA4D-4E4A-BC5A-6638DFC69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7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3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1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1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7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72125" cy="3135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F6D08-AA4D-4E4A-BC5A-6638DFC699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2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14869"/>
            <a:ext cx="5608320" cy="3660458"/>
          </a:xfrm>
        </p:spPr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3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8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F6D08-AA4D-4E4A-BC5A-6638DFC69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6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0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2054C-5FFB-4925-88B8-34BFE4476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2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08B90-C856-4DD9-AE7E-B04D6EB9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66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72"/>
          <a:stretch/>
        </p:blipFill>
        <p:spPr>
          <a:xfrm>
            <a:off x="0" y="5681288"/>
            <a:ext cx="12192000" cy="1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64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DE53-85BE-428E-95B1-6935EE475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87FF6-7855-41B4-9503-7CD6A4562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424C7-1F15-435C-BF4D-27E83341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B5036-0114-495D-A416-F06A0443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4931-FC8E-4E48-9CA0-6A123827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E36E-4A7E-4B02-95A6-2AA8EF0B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E873-B623-4088-B3F1-6F58234DC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EFF7-0EFE-4EFB-83BE-B79E4A3D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19AE4-C59C-4244-836B-5E34061D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5AB9-9E90-4CF2-8A43-BAC2D880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DADD-92FA-4A86-9489-E88C3879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CFD92-4D6D-46E7-B702-36D09B4D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916D-05DF-4852-98F8-A567C4FF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3FFF7-08B1-4EA7-8AED-128AE6E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8CFB-DB65-4456-84DC-B2CCD1C2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F6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1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02E8-960B-4790-825B-76558BCC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C623-37B6-45CE-B2F6-435E630BA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7634F-1649-4B15-8100-91EC94A75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62BB-D336-493C-8685-DA8EB2BD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8BF08-6FC2-4A0A-813E-7FD2A671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56045-79F7-4C8A-AC63-2F23D86C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45C4275C-E6AF-4482-B75A-0DA9B1B6C29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660B-4279-415B-BE8C-EAF18AC5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027A-6E48-4B59-B805-E8869CA5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8A5E2-17F2-400B-9097-7347D3AED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BDF6-D844-4E5C-A998-12BBFCB16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9A7E6-C885-44B8-9DDD-BB9ABBEB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9C97C-EC81-4CD3-8E4F-64B4C385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66957-9D40-420C-9381-E447070A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7E93C-3476-4B1F-9852-91C8E27F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F2B-3927-40E7-8AA9-42F4C6D5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6F0B3-16FD-4F3F-9999-82901812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B460D-61F9-4314-AB3C-09C9CF8C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DE98-6BC7-43CC-8E36-5CBFABA4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8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B11F0-407C-4822-9BB4-6056FBA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74D2E-E434-41C4-ABA5-FF5EF1B0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CA388-4E7F-4621-BE11-A235018D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DCB4-A0B1-4146-8E54-F9178CE1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54A1-FD30-4EB9-A80E-C04E10FD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30BD7-C61A-47FD-846A-E7B367E4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71C06-728D-4468-BDEF-9FAEEE3D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29E0E-7ADF-43CF-8FA2-97411BAF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21067-2DEB-4566-B96B-8946B6F9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3FD5-71B1-4B51-8918-A8F45210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3E19D-C021-46A1-9989-E657D5137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F27B-ED52-4219-9EAC-55FB06D1B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28FA-A949-4AA6-9150-26988A88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12415-AD48-4E03-BD4B-C7C7AA00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D4947-787B-4D80-AA0D-F677565A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DEE0998-0253-4DCE-AF69-D648AE1D0B71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995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9F1-C4B0-46BD-B602-968949F3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5522B-425A-46A0-A04D-90756D53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B33C-7804-4438-BCE1-FF24D40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9666-0F5C-43CE-95B1-7BD64597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E24DA-0861-4203-B35A-8C3C7C0D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2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6C428-5355-4E33-BBB1-BD682DC5A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312BA-0D25-4100-9DF9-997AB177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B4AF-86CC-4357-A38D-02FF376B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45D5-242D-4319-9B32-036366D3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52553-3B2C-45C7-ABB8-B45ADA73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4275C-E6AF-4482-B75A-0DA9B1B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255671E-6B38-4454-8E78-6DBC1DF99A1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716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F0E9437-E65D-46AC-87E9-706C97F880D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227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355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3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5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08B90-C856-4DD9-AE7E-B04D6EB9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171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05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43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30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4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850-4439-496F-8322-B2C842C3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8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3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95408" y="6321704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0F56DC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143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398324220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8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95408" y="6321705"/>
            <a:ext cx="115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6F342E-8484-4702-8326-3C4F0D187E4A}" type="slidenum">
              <a:rPr lang="en-US" sz="2400" smtClean="0">
                <a:solidFill>
                  <a:schemeClr val="bg2"/>
                </a:solidFill>
              </a:rPr>
              <a:pPr algn="r"/>
              <a:t>‹#›</a:t>
            </a:fld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989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3165130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569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49AD42D-4287-4B28-924F-16F95B50F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1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210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23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10787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6559519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8FA059B-5711-4EA0-9932-651924D56E8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6912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9B8FEB6-6F07-4B31-B36C-FE054CB3742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9949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67453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72"/>
          <a:stretch/>
        </p:blipFill>
        <p:spPr>
          <a:xfrm>
            <a:off x="0" y="5681288"/>
            <a:ext cx="12192000" cy="1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38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1"/>
            <a:ext cx="12192000" cy="12106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599" y="1386071"/>
            <a:ext cx="11211969" cy="118097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Division</a:t>
            </a:r>
            <a:r>
              <a:rPr lang="en-US" sz="2400" b="1" baseline="0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 of STD Prevention</a:t>
            </a:r>
            <a:endParaRPr lang="en-US" sz="2400" b="1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77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19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963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72"/>
          <a:stretch/>
        </p:blipFill>
        <p:spPr>
          <a:xfrm>
            <a:off x="0" y="5681288"/>
            <a:ext cx="12192000" cy="1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467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46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21673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66956910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8014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3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9622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72097" y="6365557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FFFFFF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6689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3"/>
            <a:ext cx="12192000" cy="12106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1386073"/>
            <a:ext cx="11211969" cy="118097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5"/>
            <a:ext cx="92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Division</a:t>
            </a:r>
            <a:r>
              <a:rPr lang="en-US" sz="2400" b="1" baseline="0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 of STD Prevention</a:t>
            </a:r>
            <a:endParaRPr lang="en-US" sz="2400" b="1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228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21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1767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979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9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30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144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7686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9196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3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1487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" y="5679810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1715" y="3662435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72097" y="6365557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54"/>
            <a:fld id="{546F342E-8484-4702-8326-3C4F0D187E4A}" type="slidenum">
              <a:rPr lang="en-US" sz="1800">
                <a:solidFill>
                  <a:srgbClr val="FFFFFF"/>
                </a:solidFill>
              </a:rPr>
              <a:pPr algn="r" defTabSz="914354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340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1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482119-9F27-4CDA-9706-710D891C26BD}"/>
              </a:ext>
            </a:extLst>
          </p:cNvPr>
          <p:cNvSpPr txBox="1">
            <a:spLocks/>
          </p:cNvSpPr>
          <p:nvPr userDrawn="1"/>
        </p:nvSpPr>
        <p:spPr>
          <a:xfrm>
            <a:off x="8707017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13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66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8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4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1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2378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1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3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8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24D8-FFB4-4A61-99AB-A4BF8D709C5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EFE-9245-48DB-9771-EB2EA65DC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547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6F6E13B-15BE-4BC3-A58A-9905377DCA4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95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069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20BA2D-33BB-8E4D-AC1C-BEB3ED73C54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DE253F-F01B-0744-BF62-46202CEFA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1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96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6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38656"/>
            <a:ext cx="2743200" cy="38281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112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91AFC3C-83A2-4E00-8D9B-84622A5E1D1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37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272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723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945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20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54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12340-3_ADHS_CorpID_PPT temp 4.3_V4_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2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8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6D5CE-5296-4CD9-AAD5-6B0BF896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C7B0-F19B-4A05-A251-047A91956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01BA-27B0-46F4-9C36-0119A305D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9C9F-6862-493C-9160-01434A27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BF372E6-E823-49D2-B2CC-97B1AC76257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38656"/>
            <a:ext cx="2743200" cy="3828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0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B850-4439-496F-8322-B2C842C3F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0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959DF3-29B4-43EE-BEB6-42765D7D0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24D8-FFB4-4A61-99AB-A4BF8D709C50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5EFE-9245-48DB-9771-EB2EA65DC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ndss/trc/new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cdc.gov/nndss/trc/onboarding/eshare.html" TargetMode="External"/><Relationship Id="rId5" Type="http://schemas.openxmlformats.org/officeDocument/2006/relationships/hyperlink" Target="mailto:edx@cdc.gov" TargetMode="External"/><Relationship Id="rId4" Type="http://schemas.openxmlformats.org/officeDocument/2006/relationships/hyperlink" Target="https://www.cdc.gov/nndss/tr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076445" y="1777473"/>
            <a:ext cx="10616201" cy="19540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5DAB"/>
                </a:solidFill>
              </a:rPr>
              <a:t>NNDSS Modernization Initiative (NMI): </a:t>
            </a:r>
            <a:br>
              <a:rPr lang="en-US" sz="3200" dirty="0">
                <a:solidFill>
                  <a:srgbClr val="005DAB"/>
                </a:solidFill>
              </a:rPr>
            </a:br>
            <a:r>
              <a:rPr lang="en-US" sz="3200" dirty="0">
                <a:solidFill>
                  <a:srgbClr val="005DAB"/>
                </a:solidFill>
              </a:rPr>
              <a:t>November eSHARE Webinar</a:t>
            </a:r>
            <a:br>
              <a:rPr lang="en-US" sz="3200" dirty="0">
                <a:solidFill>
                  <a:srgbClr val="005DAB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198" y="6077224"/>
            <a:ext cx="6128797" cy="437877"/>
          </a:xfrm>
        </p:spPr>
        <p:txBody>
          <a:bodyPr/>
          <a:lstStyle/>
          <a:p>
            <a:r>
              <a:rPr lang="en-US" b="1" dirty="0">
                <a:solidFill>
                  <a:srgbClr val="005DAB"/>
                </a:solidFill>
                <a:ea typeface="+mj-ea"/>
                <a:cs typeface="+mj-cs"/>
              </a:rPr>
              <a:t>Division of Health Informatics and Surveillance</a:t>
            </a:r>
            <a:endParaRPr lang="en-US" b="1" dirty="0"/>
          </a:p>
        </p:txBody>
      </p:sp>
      <p:pic>
        <p:nvPicPr>
          <p:cNvPr id="6" name="Picture 5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513395"/>
            <a:ext cx="3981359" cy="15638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98565" y="6077224"/>
            <a:ext cx="279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DAB"/>
                </a:solidFill>
                <a:latin typeface="Calibri" pitchFamily="34" charset="0"/>
              </a:rPr>
              <a:t>November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DAB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17, 2020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56756-8156-4751-93FF-584ED1DAC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DF3-29B4-43EE-BEB6-42765D7D00A5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Happy Thanksgiving! | Central Office Sentinel">
            <a:extLst>
              <a:ext uri="{FF2B5EF4-FFF2-40B4-BE49-F238E27FC236}">
                <a16:creationId xmlns:a16="http://schemas.microsoft.com/office/drawing/2014/main" id="{1038F979-EC5C-4DF7-8652-D335BA65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99" y="4445184"/>
            <a:ext cx="1910847" cy="16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866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6E1FB-14CF-472D-AF14-F2C304B27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Arizona’s Experiences with Health Information Exchange (HIE)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A7EE50F-9579-43FE-B2AA-90C828845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532" y="4244418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November eSHARE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Nov. 17, 2020</a:t>
            </a:r>
          </a:p>
        </p:txBody>
      </p:sp>
    </p:spTree>
    <p:extLst>
      <p:ext uri="{BB962C8B-B14F-4D97-AF65-F5344CB8AC3E}">
        <p14:creationId xmlns:p14="http://schemas.microsoft.com/office/powerpoint/2010/main" val="296322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0A8F-E42A-4ACF-BAB6-413BE208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Department-HIE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1B7C-27DD-4644-8A4A-4FD09994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Timeline for COVID-19 Response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8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imeline for COVID-19 Response. The ability to pull data, file exchange, and process data ">
            <a:extLst>
              <a:ext uri="{FF2B5EF4-FFF2-40B4-BE49-F238E27FC236}">
                <a16:creationId xmlns:a16="http://schemas.microsoft.com/office/drawing/2014/main" id="{0B2D1484-4FCA-4EBB-9DC7-24F5BE93FDE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7054220"/>
              </p:ext>
            </p:extLst>
          </p:nvPr>
        </p:nvGraphicFramePr>
        <p:xfrm>
          <a:off x="1844512" y="157900"/>
          <a:ext cx="8229600" cy="545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C239D5-2081-4634-BCD5-CE98B57C4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9407" y="4925465"/>
            <a:ext cx="10972800" cy="1143000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Timeline for COVID-19 Response</a:t>
            </a:r>
          </a:p>
        </p:txBody>
      </p:sp>
    </p:spTree>
    <p:extLst>
      <p:ext uri="{BB962C8B-B14F-4D97-AF65-F5344CB8AC3E}">
        <p14:creationId xmlns:p14="http://schemas.microsoft.com/office/powerpoint/2010/main" val="195225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4971-D691-4A92-99D8-76E2022B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7785"/>
            <a:ext cx="8229600" cy="5568379"/>
          </a:xfrm>
        </p:spPr>
        <p:txBody>
          <a:bodyPr>
            <a:normAutofit/>
          </a:bodyPr>
          <a:lstStyle/>
          <a:p>
            <a:r>
              <a:rPr lang="en-US" dirty="0"/>
              <a:t>Impact: updates to surveillance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Challenges include identifying the correct question and interpretation</a:t>
            </a:r>
          </a:p>
          <a:p>
            <a:pPr lvl="1"/>
            <a:r>
              <a:rPr lang="en-US" sz="2000" dirty="0"/>
              <a:t>Hospitalization</a:t>
            </a:r>
          </a:p>
          <a:p>
            <a:pPr lvl="1"/>
            <a:r>
              <a:rPr lang="en-US" sz="2000" dirty="0"/>
              <a:t>Comorbidities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16D97-2FB5-473F-98C7-D28E234A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4152955"/>
            <a:ext cx="10972800" cy="1143000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Impacts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56380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Education &amp; Universities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616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5706" y="6358739"/>
            <a:ext cx="825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B2F3"/>
                </a:solidFill>
                <a:effectLst/>
                <a:uLnTx/>
                <a:uFillTx/>
                <a:latin typeface="Minion Pro"/>
                <a:ea typeface="+mn-ea"/>
                <a:cs typeface="Minion Pro"/>
              </a:rPr>
              <a:t>HEALTHIEST PEOPLE  |  OPTIMIZE MEDICAID  |  A GREAT ORGANIZATION</a:t>
            </a:r>
          </a:p>
        </p:txBody>
      </p:sp>
      <p:pic>
        <p:nvPicPr>
          <p:cNvPr id="2" name="Picture 1" descr="Logo containing the name of Utah Department of Health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702" y="356578"/>
            <a:ext cx="3991660" cy="117849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45706" y="2279062"/>
            <a:ext cx="8084841" cy="2800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Utah Higher Education Collaboration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COVID-19 Contact Tracing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Minion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Rachelle Boulton, MSPH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DCP Informatics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247081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image only no text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306" y="134741"/>
            <a:ext cx="797988" cy="800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463" y="123091"/>
            <a:ext cx="9124057" cy="800570"/>
          </a:xfrm>
          <a:custGeom>
            <a:avLst/>
            <a:gdLst>
              <a:gd name="connsiteX0" fmla="*/ 0 w 7887856"/>
              <a:gd name="connsiteY0" fmla="*/ 0 h 800570"/>
              <a:gd name="connsiteX1" fmla="*/ 7887856 w 7887856"/>
              <a:gd name="connsiteY1" fmla="*/ 0 h 800570"/>
              <a:gd name="connsiteX2" fmla="*/ 7887856 w 7887856"/>
              <a:gd name="connsiteY2" fmla="*/ 800570 h 800570"/>
              <a:gd name="connsiteX3" fmla="*/ 0 w 7887856"/>
              <a:gd name="connsiteY3" fmla="*/ 800570 h 800570"/>
              <a:gd name="connsiteX4" fmla="*/ 0 w 7887856"/>
              <a:gd name="connsiteY4" fmla="*/ 0 h 800570"/>
              <a:gd name="connsiteX0" fmla="*/ 0 w 7887856"/>
              <a:gd name="connsiteY0" fmla="*/ 0 h 800570"/>
              <a:gd name="connsiteX1" fmla="*/ 7439285 w 7887856"/>
              <a:gd name="connsiteY1" fmla="*/ 5825 h 800570"/>
              <a:gd name="connsiteX2" fmla="*/ 7887856 w 7887856"/>
              <a:gd name="connsiteY2" fmla="*/ 800570 h 800570"/>
              <a:gd name="connsiteX3" fmla="*/ 0 w 7887856"/>
              <a:gd name="connsiteY3" fmla="*/ 800570 h 800570"/>
              <a:gd name="connsiteX4" fmla="*/ 0 w 7887856"/>
              <a:gd name="connsiteY4" fmla="*/ 0 h 8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7856" h="800570">
                <a:moveTo>
                  <a:pt x="0" y="0"/>
                </a:moveTo>
                <a:lnTo>
                  <a:pt x="7439285" y="5825"/>
                </a:lnTo>
                <a:lnTo>
                  <a:pt x="7887856" y="800570"/>
                </a:lnTo>
                <a:lnTo>
                  <a:pt x="0" y="800570"/>
                </a:lnTo>
                <a:lnTo>
                  <a:pt x="0" y="0"/>
                </a:lnTo>
                <a:close/>
              </a:path>
            </a:pathLst>
          </a:custGeom>
          <a:solidFill>
            <a:srgbClr val="8FB2F3"/>
          </a:solidFill>
          <a:ln>
            <a:solidFill>
              <a:srgbClr val="8FB2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Utah Higher Education Collaboration</a:t>
            </a:r>
          </a:p>
        </p:txBody>
      </p:sp>
      <p:sp>
        <p:nvSpPr>
          <p:cNvPr id="6" name="Rectangle 5" descr="Logo for Utah Department of Public Health -logo states healthiest people, optimize medicaid, and a great organization"/>
          <p:cNvSpPr/>
          <p:nvPr/>
        </p:nvSpPr>
        <p:spPr>
          <a:xfrm>
            <a:off x="2467746" y="6448763"/>
            <a:ext cx="8200254" cy="409237"/>
          </a:xfrm>
          <a:custGeom>
            <a:avLst/>
            <a:gdLst>
              <a:gd name="connsiteX0" fmla="*/ 0 w 8200254"/>
              <a:gd name="connsiteY0" fmla="*/ 0 h 409237"/>
              <a:gd name="connsiteX1" fmla="*/ 8200254 w 8200254"/>
              <a:gd name="connsiteY1" fmla="*/ 0 h 409237"/>
              <a:gd name="connsiteX2" fmla="*/ 8200254 w 8200254"/>
              <a:gd name="connsiteY2" fmla="*/ 409237 h 409237"/>
              <a:gd name="connsiteX3" fmla="*/ 0 w 8200254"/>
              <a:gd name="connsiteY3" fmla="*/ 409237 h 409237"/>
              <a:gd name="connsiteX4" fmla="*/ 0 w 8200254"/>
              <a:gd name="connsiteY4" fmla="*/ 0 h 409237"/>
              <a:gd name="connsiteX0" fmla="*/ 215547 w 8200254"/>
              <a:gd name="connsiteY0" fmla="*/ 0 h 409237"/>
              <a:gd name="connsiteX1" fmla="*/ 8200254 w 8200254"/>
              <a:gd name="connsiteY1" fmla="*/ 0 h 409237"/>
              <a:gd name="connsiteX2" fmla="*/ 8200254 w 8200254"/>
              <a:gd name="connsiteY2" fmla="*/ 409237 h 409237"/>
              <a:gd name="connsiteX3" fmla="*/ 0 w 8200254"/>
              <a:gd name="connsiteY3" fmla="*/ 409237 h 409237"/>
              <a:gd name="connsiteX4" fmla="*/ 215547 w 8200254"/>
              <a:gd name="connsiteY4" fmla="*/ 0 h 40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254" h="409237">
                <a:moveTo>
                  <a:pt x="215547" y="0"/>
                </a:moveTo>
                <a:lnTo>
                  <a:pt x="8200254" y="0"/>
                </a:lnTo>
                <a:lnTo>
                  <a:pt x="8200254" y="409237"/>
                </a:lnTo>
                <a:lnTo>
                  <a:pt x="0" y="409237"/>
                </a:lnTo>
                <a:lnTo>
                  <a:pt x="215547" y="0"/>
                </a:lnTo>
                <a:close/>
              </a:path>
            </a:pathLst>
          </a:custGeom>
          <a:solidFill>
            <a:srgbClr val="8FB2F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560" y="6475084"/>
            <a:ext cx="741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Minion Pro"/>
              </a:rPr>
              <a:t>HEALTHIEST PEOPLE  |  OPTIMIZE MEDICAID  |  A GREAT ORGANIZATION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38200" y="1184367"/>
            <a:ext cx="10515600" cy="5173402"/>
          </a:xfrm>
        </p:spPr>
        <p:txBody>
          <a:bodyPr>
            <a:normAutofit/>
          </a:bodyPr>
          <a:lstStyle/>
          <a:p>
            <a:r>
              <a:rPr lang="en-US" sz="3400" dirty="0"/>
              <a:t>Unified statewide response set by COVID-19 public health policy group</a:t>
            </a:r>
          </a:p>
          <a:p>
            <a:r>
              <a:rPr lang="en-US" sz="3400" dirty="0"/>
              <a:t>Local health departments worked individually with universities to determine contact tracing procedures</a:t>
            </a:r>
          </a:p>
          <a:p>
            <a:pPr lvl="1"/>
            <a:r>
              <a:rPr lang="en-US" sz="2700" dirty="0"/>
              <a:t>University liaison</a:t>
            </a:r>
          </a:p>
          <a:p>
            <a:pPr lvl="1"/>
            <a:r>
              <a:rPr lang="en-US" sz="2700" dirty="0"/>
              <a:t>Deputize university employee</a:t>
            </a:r>
          </a:p>
          <a:p>
            <a:pPr lvl="1"/>
            <a:r>
              <a:rPr lang="en-US" sz="2700" dirty="0"/>
              <a:t>Separate contact tracing program</a:t>
            </a:r>
          </a:p>
          <a:p>
            <a:r>
              <a:rPr lang="en-US" sz="3100" dirty="0"/>
              <a:t>UDOH provided legal, technical, and procedural advice and guidance</a:t>
            </a:r>
          </a:p>
          <a:p>
            <a:endParaRPr lang="en-US" sz="3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E3737-D188-402E-942C-F1B1E80D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" dirty="0"/>
              <a:t>Utah Higher Education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282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Care (POC) Testing Pilot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762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5706" y="6358739"/>
            <a:ext cx="825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B2F3"/>
                </a:solidFill>
                <a:effectLst/>
                <a:uLnTx/>
                <a:uFillTx/>
                <a:latin typeface="Minion Pro"/>
                <a:ea typeface="+mn-ea"/>
                <a:cs typeface="Minion Pro"/>
              </a:rPr>
              <a:t>HEALTHIEST PEOPLE  |  OPTIMIZE MEDICAID  |  A GREAT ORGANIZATION</a:t>
            </a:r>
          </a:p>
        </p:txBody>
      </p:sp>
      <p:pic>
        <p:nvPicPr>
          <p:cNvPr id="2" name="Picture 1" descr="Logo for Utah Department of Health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702" y="356578"/>
            <a:ext cx="3991660" cy="117849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769871" y="2452465"/>
            <a:ext cx="921040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CSTE COVID-19 Reporting Application Pilot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Minion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Minion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Rachelle Boulton, MSPH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DCP Informatics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Minion Pro"/>
              </a:rPr>
              <a:t>November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50392-A941-4FA3-9CD7-BBD45EE11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" dirty="0"/>
              <a:t>CSTE COVID-19 Reporting Application Pilot</a:t>
            </a:r>
          </a:p>
        </p:txBody>
      </p:sp>
    </p:spTree>
    <p:extLst>
      <p:ext uri="{BB962C8B-B14F-4D97-AF65-F5344CB8AC3E}">
        <p14:creationId xmlns:p14="http://schemas.microsoft.com/office/powerpoint/2010/main" val="121023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image only no text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306" y="134741"/>
            <a:ext cx="797988" cy="80057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title" idx="4294967295"/>
          </p:nvPr>
        </p:nvSpPr>
        <p:spPr>
          <a:xfrm>
            <a:off x="165463" y="123091"/>
            <a:ext cx="9124057" cy="800570"/>
          </a:xfrm>
          <a:custGeom>
            <a:avLst/>
            <a:gdLst>
              <a:gd name="connsiteX0" fmla="*/ 0 w 7887856"/>
              <a:gd name="connsiteY0" fmla="*/ 0 h 800570"/>
              <a:gd name="connsiteX1" fmla="*/ 7887856 w 7887856"/>
              <a:gd name="connsiteY1" fmla="*/ 0 h 800570"/>
              <a:gd name="connsiteX2" fmla="*/ 7887856 w 7887856"/>
              <a:gd name="connsiteY2" fmla="*/ 800570 h 800570"/>
              <a:gd name="connsiteX3" fmla="*/ 0 w 7887856"/>
              <a:gd name="connsiteY3" fmla="*/ 800570 h 800570"/>
              <a:gd name="connsiteX4" fmla="*/ 0 w 7887856"/>
              <a:gd name="connsiteY4" fmla="*/ 0 h 800570"/>
              <a:gd name="connsiteX0" fmla="*/ 0 w 7887856"/>
              <a:gd name="connsiteY0" fmla="*/ 0 h 800570"/>
              <a:gd name="connsiteX1" fmla="*/ 7439285 w 7887856"/>
              <a:gd name="connsiteY1" fmla="*/ 5825 h 800570"/>
              <a:gd name="connsiteX2" fmla="*/ 7887856 w 7887856"/>
              <a:gd name="connsiteY2" fmla="*/ 800570 h 800570"/>
              <a:gd name="connsiteX3" fmla="*/ 0 w 7887856"/>
              <a:gd name="connsiteY3" fmla="*/ 800570 h 800570"/>
              <a:gd name="connsiteX4" fmla="*/ 0 w 7887856"/>
              <a:gd name="connsiteY4" fmla="*/ 0 h 8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7856" h="800570">
                <a:moveTo>
                  <a:pt x="0" y="0"/>
                </a:moveTo>
                <a:lnTo>
                  <a:pt x="7439285" y="5825"/>
                </a:lnTo>
                <a:lnTo>
                  <a:pt x="7887856" y="800570"/>
                </a:lnTo>
                <a:lnTo>
                  <a:pt x="0" y="800570"/>
                </a:lnTo>
                <a:lnTo>
                  <a:pt x="0" y="0"/>
                </a:lnTo>
                <a:close/>
              </a:path>
            </a:pathLst>
          </a:custGeom>
          <a:solidFill>
            <a:srgbClr val="8FB2F3"/>
          </a:solidFill>
          <a:ln w="6350" cap="flat" cmpd="sng" algn="ctr">
            <a:solidFill>
              <a:srgbClr val="8FB2F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CSTE COVID-19 Reporting Application Pilot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7746" y="6448763"/>
            <a:ext cx="8200254" cy="409237"/>
          </a:xfrm>
          <a:custGeom>
            <a:avLst/>
            <a:gdLst>
              <a:gd name="connsiteX0" fmla="*/ 0 w 8200254"/>
              <a:gd name="connsiteY0" fmla="*/ 0 h 409237"/>
              <a:gd name="connsiteX1" fmla="*/ 8200254 w 8200254"/>
              <a:gd name="connsiteY1" fmla="*/ 0 h 409237"/>
              <a:gd name="connsiteX2" fmla="*/ 8200254 w 8200254"/>
              <a:gd name="connsiteY2" fmla="*/ 409237 h 409237"/>
              <a:gd name="connsiteX3" fmla="*/ 0 w 8200254"/>
              <a:gd name="connsiteY3" fmla="*/ 409237 h 409237"/>
              <a:gd name="connsiteX4" fmla="*/ 0 w 8200254"/>
              <a:gd name="connsiteY4" fmla="*/ 0 h 409237"/>
              <a:gd name="connsiteX0" fmla="*/ 215547 w 8200254"/>
              <a:gd name="connsiteY0" fmla="*/ 0 h 409237"/>
              <a:gd name="connsiteX1" fmla="*/ 8200254 w 8200254"/>
              <a:gd name="connsiteY1" fmla="*/ 0 h 409237"/>
              <a:gd name="connsiteX2" fmla="*/ 8200254 w 8200254"/>
              <a:gd name="connsiteY2" fmla="*/ 409237 h 409237"/>
              <a:gd name="connsiteX3" fmla="*/ 0 w 8200254"/>
              <a:gd name="connsiteY3" fmla="*/ 409237 h 409237"/>
              <a:gd name="connsiteX4" fmla="*/ 215547 w 8200254"/>
              <a:gd name="connsiteY4" fmla="*/ 0 h 40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254" h="409237">
                <a:moveTo>
                  <a:pt x="215547" y="0"/>
                </a:moveTo>
                <a:lnTo>
                  <a:pt x="8200254" y="0"/>
                </a:lnTo>
                <a:lnTo>
                  <a:pt x="8200254" y="409237"/>
                </a:lnTo>
                <a:lnTo>
                  <a:pt x="0" y="409237"/>
                </a:lnTo>
                <a:lnTo>
                  <a:pt x="215547" y="0"/>
                </a:lnTo>
                <a:close/>
              </a:path>
            </a:pathLst>
          </a:custGeom>
          <a:solidFill>
            <a:srgbClr val="8FB2F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560" y="6475084"/>
            <a:ext cx="741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Minion Pro"/>
              </a:rPr>
              <a:t>HEALTHIEST PEOPLE  |  OPTIMIZE MEDICAID  |  A GREAT ORGANIZATION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65463" y="1184367"/>
            <a:ext cx="7855131" cy="517340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CSTE/World Economic Forum partnership</a:t>
            </a:r>
          </a:p>
          <a:p>
            <a:pPr lvl="1"/>
            <a:r>
              <a:rPr lang="en-US" dirty="0"/>
              <a:t>Tablets customized with CommCare software </a:t>
            </a:r>
          </a:p>
          <a:p>
            <a:pPr lvl="1"/>
            <a:r>
              <a:rPr lang="en-US" dirty="0"/>
              <a:t>Results automatically sent and housed in the cloud </a:t>
            </a:r>
          </a:p>
          <a:p>
            <a:pPr lvl="1"/>
            <a:r>
              <a:rPr lang="en-US" dirty="0"/>
              <a:t>Full pilot implemented in less than 36 hours, actual training and setup per site averaging 2-3 hours total</a:t>
            </a:r>
          </a:p>
          <a:p>
            <a:pPr lvl="1"/>
            <a:r>
              <a:rPr lang="en-US" dirty="0"/>
              <a:t>Successes:</a:t>
            </a:r>
          </a:p>
          <a:p>
            <a:pPr lvl="2"/>
            <a:r>
              <a:rPr lang="en-US" dirty="0"/>
              <a:t>Portability, data quality, workflow</a:t>
            </a:r>
          </a:p>
          <a:p>
            <a:pPr lvl="1"/>
            <a:r>
              <a:rPr lang="en-US" dirty="0"/>
              <a:t>Challenges:</a:t>
            </a:r>
          </a:p>
          <a:p>
            <a:pPr lvl="2"/>
            <a:r>
              <a:rPr lang="en-US" dirty="0"/>
              <a:t>Software updates, API connection issues, pilot discontinued</a:t>
            </a:r>
          </a:p>
          <a:p>
            <a:pPr lvl="1"/>
            <a:r>
              <a:rPr lang="en-US" dirty="0"/>
              <a:t>Pilot successfully demonstrated the benefits of a tool like this for low-resource sites who are not able to devote additional resources for electronic reporting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Image of a application for CommCa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16289" r="5799" b="6014"/>
          <a:stretch/>
        </p:blipFill>
        <p:spPr>
          <a:xfrm rot="5400000">
            <a:off x="7493252" y="2036103"/>
            <a:ext cx="5025791" cy="32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55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54161"/>
            <a:ext cx="10475167" cy="49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B7"/>
              </a:buClr>
              <a:buFont typeface="Wingdings" panose="05000000000000000000" pitchFamily="2" charset="2"/>
              <a:buChar char="§"/>
              <a:defRPr sz="2667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C2A"/>
              </a:buClr>
              <a:buFont typeface="Arial" panose="020B0604020202020204" pitchFamily="34" charset="0"/>
              <a:buChar char="–"/>
              <a:defRPr sz="2667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Font typeface="Arial" panose="020B0604020202020204" pitchFamily="34" charset="0"/>
              <a:buChar char="•"/>
              <a:defRPr sz="2667" kern="1200">
                <a:solidFill>
                  <a:srgbClr val="00213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8B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70" b="0" i="0" u="none" strike="noStrike" kern="1200" cap="none" spc="0" normalizeH="0" baseline="0" noProof="0" dirty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Welcome and Announcements</a:t>
            </a:r>
          </a:p>
          <a:p>
            <a:pPr marL="457189" marR="0" lvl="0" indent="-457189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8B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670" dirty="0"/>
              <a:t>State Panel on Using Innovative Methods to Enhance Data Collection and Reporting During the Response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Arizona, Florida, and Utah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189" marR="0" lvl="0" indent="-457189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8B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 and Answers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8B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B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8B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8B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09585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D6C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8B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2D9C9-4941-4991-A7BA-AD1554CCC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Two people meeting at a table" title="Agenda">
            <a:extLst>
              <a:ext uri="{FF2B5EF4-FFF2-40B4-BE49-F238E27FC236}">
                <a16:creationId xmlns:a16="http://schemas.microsoft.com/office/drawing/2014/main" id="{5DA1A3A0-1874-4B05-8FD5-526BBFAC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40" y="275506"/>
            <a:ext cx="2753820" cy="18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69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Open Discussion</a:t>
            </a:r>
          </a:p>
        </p:txBody>
      </p:sp>
      <p:pic>
        <p:nvPicPr>
          <p:cNvPr id="5" name="Picture 4" descr="Image indicating a question can be asked. " title="Question and Answer 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20" y="1841500"/>
            <a:ext cx="540956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46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50" y="-137283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Subscribe to monthly NNDSS newsletter </a:t>
            </a:r>
            <a:r>
              <a:rPr lang="en-US" sz="2000" b="1" dirty="0">
                <a:solidFill>
                  <a:srgbClr val="FF0000"/>
                </a:solidFill>
              </a:rPr>
              <a:t>(NMI Notes)</a:t>
            </a:r>
            <a:r>
              <a:rPr lang="en-US" sz="2000" b="1" dirty="0">
                <a:solidFill>
                  <a:srgbClr val="000000"/>
                </a:solidFill>
              </a:rPr>
              <a:t> at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hlinkClick r:id="rId3" tooltip="NMI Notes"/>
              </a:rPr>
              <a:t>https://www.cdc.gov/nndss/trc/news/</a:t>
            </a:r>
            <a:endParaRPr lang="en-US" sz="2000" b="1" dirty="0"/>
          </a:p>
          <a:p>
            <a:pPr lvl="0" algn="ctr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Access the </a:t>
            </a:r>
            <a:r>
              <a:rPr lang="en-US" sz="2000" b="1" dirty="0">
                <a:solidFill>
                  <a:srgbClr val="FF0000"/>
                </a:solidFill>
              </a:rPr>
              <a:t>NNDSS Technical Resource Center </a:t>
            </a:r>
            <a:r>
              <a:rPr lang="en-US" sz="2000" b="1" dirty="0">
                <a:solidFill>
                  <a:srgbClr val="000000"/>
                </a:solidFill>
              </a:rPr>
              <a:t>at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  <a:hlinkClick r:id="rId4" tooltip="NMI Technical Assistance and Training Resource Center"/>
              </a:rPr>
              <a:t>https://www.cdc.gov/nndss/trc/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Request </a:t>
            </a:r>
            <a:r>
              <a:rPr lang="en-US" sz="2000" b="1" dirty="0">
                <a:solidFill>
                  <a:srgbClr val="FF0000"/>
                </a:solidFill>
              </a:rPr>
              <a:t>NNDSS technical assistance or onboarding </a:t>
            </a:r>
            <a:r>
              <a:rPr lang="en-US" sz="2000" b="1" dirty="0">
                <a:solidFill>
                  <a:srgbClr val="000000"/>
                </a:solidFill>
              </a:rPr>
              <a:t>at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FF0000"/>
                </a:solidFill>
                <a:hlinkClick r:id="rId5" tooltip="NMI technical assistance or onboarding"/>
              </a:rPr>
              <a:t>edx@cdc.gov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Next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NMI eSHARE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is </a:t>
            </a:r>
            <a:r>
              <a:rPr lang="en-US" sz="2000" b="1" dirty="0">
                <a:solidFill>
                  <a:srgbClr val="000000"/>
                </a:solidFill>
                <a:latin typeface="Myriad Web Pro"/>
              </a:rPr>
              <a:t>December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15, 2020 – details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  <a:hlinkClick r:id="rId6" tooltip="NMI eSHARE"/>
              </a:rPr>
              <a:t>https://www.cdc.gov/nndss/trc/onboarding/eshare.html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771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324" y="4549676"/>
            <a:ext cx="116270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Michele Hoover, 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DAB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Lead, State Implementation and Technical Assistance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6D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363" y="2868989"/>
            <a:ext cx="7196944" cy="1155779"/>
          </a:xfrm>
        </p:spPr>
        <p:txBody>
          <a:bodyPr/>
          <a:lstStyle/>
          <a:p>
            <a:pPr lvl="0" algn="ctr">
              <a:defRPr/>
            </a:pPr>
            <a:r>
              <a:rPr lang="en-US" dirty="0">
                <a:solidFill>
                  <a:srgbClr val="005DAB"/>
                </a:solidFill>
              </a:rPr>
              <a:t>NMI Updates and Announcements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9F6A9-29E5-4EC5-B5C7-149B30E88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DF3-29B4-43EE-BEB6-42765D7D00A5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690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C9197-6A23-449D-B14D-523794378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D3713-DE27-46F6-91CD-4C17F9BA5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6490" y="328863"/>
            <a:ext cx="1828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082C62B-C5DB-4909-96A4-2A80CD60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Highest MMG Implementation</a:t>
            </a:r>
            <a:r>
              <a:rPr lang="en-US" sz="800" baseline="0" dirty="0">
                <a:solidFill>
                  <a:schemeClr val="bg2"/>
                </a:solidFill>
              </a:rPr>
              <a:t> Status</a:t>
            </a:r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7" name="Picture 6" descr="Map of all states and territories containing the Highest Message Mapping Guide Implementation Status. The current status is 43 states in production along with 2 states and 2 territories onboarding message mapping guides.  ">
            <a:extLst>
              <a:ext uri="{FF2B5EF4-FFF2-40B4-BE49-F238E27FC236}">
                <a16:creationId xmlns:a16="http://schemas.microsoft.com/office/drawing/2014/main" id="{929ACFDD-97C7-449D-9334-A5A13880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" y="417443"/>
            <a:ext cx="10187609" cy="61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6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CCC9-8B4E-41F4-82E3-E903C150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NNDSS Reconciliation: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A85BE-5BEF-4BE1-8D03-7030FE2E8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October 30, 2020</a:t>
            </a:r>
            <a:r>
              <a:rPr lang="en-US" dirty="0">
                <a:solidFill>
                  <a:schemeClr val="accent6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Last day for jurisdictions to transmit routine updates to 2019 data. </a:t>
            </a:r>
          </a:p>
          <a:p>
            <a:r>
              <a:rPr lang="en-US" b="1" dirty="0">
                <a:solidFill>
                  <a:srgbClr val="FF0000"/>
                </a:solidFill>
              </a:rPr>
              <a:t>December 7, 2020</a:t>
            </a:r>
            <a:r>
              <a:rPr lang="en-US" dirty="0">
                <a:solidFill>
                  <a:schemeClr val="accent6"/>
                </a:solidFill>
              </a:rPr>
              <a:t>: Last day for State/Territorial Epidemiologist to return approved counts.</a:t>
            </a:r>
          </a:p>
          <a:p>
            <a:r>
              <a:rPr lang="en-US" b="1" dirty="0">
                <a:solidFill>
                  <a:srgbClr val="FF0000"/>
                </a:solidFill>
              </a:rPr>
              <a:t>December 7, 2020</a:t>
            </a:r>
            <a:r>
              <a:rPr lang="en-US" dirty="0">
                <a:solidFill>
                  <a:schemeClr val="accent6"/>
                </a:solidFill>
              </a:rPr>
              <a:t>: Finalized 2019 NNDSS database closed at CDC.</a:t>
            </a:r>
          </a:p>
          <a:p>
            <a:r>
              <a:rPr lang="en-US" b="1" dirty="0">
                <a:solidFill>
                  <a:srgbClr val="FF0000"/>
                </a:solidFill>
              </a:rPr>
              <a:t>May 2021</a:t>
            </a:r>
            <a:r>
              <a:rPr lang="en-US" dirty="0">
                <a:solidFill>
                  <a:schemeClr val="accent6"/>
                </a:solidFill>
              </a:rPr>
              <a:t>: Publication of Finalized 2019 tables. 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518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0279-9190-45CC-BF89-3C1965A8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911"/>
            <a:ext cx="11386930" cy="1143000"/>
          </a:xfrm>
        </p:spPr>
        <p:txBody>
          <a:bodyPr/>
          <a:lstStyle/>
          <a:p>
            <a:r>
              <a:rPr lang="en-US" dirty="0"/>
              <a:t>2019 NNDSS Annual Tables: Options for Implementation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5849-B33D-4E55-B1EC-94D60203F4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14476"/>
            <a:ext cx="10972800" cy="49434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 one of the following:</a:t>
            </a:r>
          </a:p>
          <a:p>
            <a:r>
              <a:rPr lang="en-US" dirty="0"/>
              <a:t>Normal sign off completed. </a:t>
            </a:r>
          </a:p>
          <a:p>
            <a:r>
              <a:rPr lang="en-US" dirty="0"/>
              <a:t>Additional changes to 2019 data needed. Will complete sign off on 2019 data by 12/7/2020. </a:t>
            </a:r>
          </a:p>
          <a:p>
            <a:r>
              <a:rPr lang="en-US" dirty="0"/>
              <a:t>Unable to complete the reconciliation process for 2019 data this year.  “Finalize” data </a:t>
            </a:r>
            <a:r>
              <a:rPr lang="en-US" b="1" dirty="0"/>
              <a:t>as is </a:t>
            </a:r>
            <a:r>
              <a:rPr lang="en-US" dirty="0"/>
              <a:t>with notation in CDC publications that, due to the pandemic, data was not finalized and may differ from what is published by the jurisdiction.</a:t>
            </a:r>
          </a:p>
          <a:p>
            <a:r>
              <a:rPr lang="en-US" dirty="0"/>
              <a:t>Do not publish jurisdiction 2019 (non-STD) data in the 2019 annual NNDSS tables.  Include a notation that finalized data for the jurisdiction are not available for publication.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646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4217" y="2574234"/>
            <a:ext cx="10495722" cy="2037522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sz="3800" dirty="0">
                <a:solidFill>
                  <a:srgbClr val="005DAB"/>
                </a:solidFill>
              </a:rPr>
              <a:t>State Panel Discussion: Using Innovative Methods to Enhance Data Collection and Reporting During the Response  </a:t>
            </a:r>
          </a:p>
        </p:txBody>
      </p:sp>
    </p:spTree>
    <p:extLst>
      <p:ext uri="{BB962C8B-B14F-4D97-AF65-F5344CB8AC3E}">
        <p14:creationId xmlns:p14="http://schemas.microsoft.com/office/powerpoint/2010/main" val="3686587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1" y="274640"/>
            <a:ext cx="7660769" cy="832593"/>
          </a:xfrm>
        </p:spPr>
        <p:txBody>
          <a:bodyPr/>
          <a:lstStyle/>
          <a:p>
            <a:r>
              <a:rPr lang="en-US" dirty="0"/>
              <a:t>State Panelists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575AA-2368-4856-B90A-912272EA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13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13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0BF7-513B-48FD-A22C-48602ABDE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Arizona Department of Health Services </a:t>
            </a:r>
          </a:p>
          <a:p>
            <a:pPr lvl="1"/>
            <a:r>
              <a:rPr lang="en-US" dirty="0"/>
              <a:t>Laura Erhart, Teresa Jue, and Susan Robinson</a:t>
            </a:r>
          </a:p>
          <a:p>
            <a:r>
              <a:rPr lang="en-US" dirty="0"/>
              <a:t>Florida Department of Health </a:t>
            </a:r>
          </a:p>
          <a:p>
            <a:pPr lvl="1"/>
            <a:r>
              <a:rPr lang="en-US" dirty="0"/>
              <a:t>Allison Culpepper </a:t>
            </a:r>
          </a:p>
          <a:p>
            <a:r>
              <a:rPr lang="en-US" dirty="0"/>
              <a:t>Utah Department of Health</a:t>
            </a:r>
          </a:p>
          <a:p>
            <a:pPr lvl="1"/>
            <a:r>
              <a:rPr lang="en-US" dirty="0"/>
              <a:t>Rachelle Boulton </a:t>
            </a:r>
          </a:p>
        </p:txBody>
      </p:sp>
    </p:spTree>
    <p:extLst>
      <p:ext uri="{BB962C8B-B14F-4D97-AF65-F5344CB8AC3E}">
        <p14:creationId xmlns:p14="http://schemas.microsoft.com/office/powerpoint/2010/main" val="875332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Information Exchange (HIE)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034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9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1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5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6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7_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8_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8FDE79D0528429484B39D788D9B11" ma:contentTypeVersion="12" ma:contentTypeDescription="Create a new document." ma:contentTypeScope="" ma:versionID="08f0668b84f820f0a7ac2d6f3a59bfa4">
  <xsd:schema xmlns:xsd="http://www.w3.org/2001/XMLSchema" xmlns:xs="http://www.w3.org/2001/XMLSchema" xmlns:p="http://schemas.microsoft.com/office/2006/metadata/properties" xmlns:ns1="http://schemas.microsoft.com/sharepoint/v3" xmlns:ns3="ce0cc384-7d90-49d2-886c-ed1b3f79e86e" xmlns:ns4="b0563af3-add7-4ba1-9257-34f88286e773" targetNamespace="http://schemas.microsoft.com/office/2006/metadata/properties" ma:root="true" ma:fieldsID="fc2e1fee869c15d0dd0c06d44751bce3" ns1:_="" ns3:_="" ns4:_="">
    <xsd:import namespace="http://schemas.microsoft.com/sharepoint/v3"/>
    <xsd:import namespace="ce0cc384-7d90-49d2-886c-ed1b3f79e86e"/>
    <xsd:import namespace="b0563af3-add7-4ba1-9257-34f88286e7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cc384-7d90-49d2-886c-ed1b3f79e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63af3-add7-4ba1-9257-34f88286e7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4B22D2-23B1-4D34-9EE9-0EA401784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0cc384-7d90-49d2-886c-ed1b3f79e86e"/>
    <ds:schemaRef ds:uri="b0563af3-add7-4ba1-9257-34f88286e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938A3-EBB3-4A3E-A859-19F8A2A3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8A2DEB-290C-4152-8CAA-7332A7CEDB5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0563af3-add7-4ba1-9257-34f88286e773"/>
    <ds:schemaRef ds:uri="ce0cc384-7d90-49d2-886c-ed1b3f79e86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59582</TotalTime>
  <Words>757</Words>
  <Application>Microsoft Office PowerPoint</Application>
  <PresentationFormat>Widescreen</PresentationFormat>
  <Paragraphs>125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Franklin Gothic Heavy</vt:lpstr>
      <vt:lpstr>Minion Pro</vt:lpstr>
      <vt:lpstr>Myriad Web Pro</vt:lpstr>
      <vt:lpstr>Wingdings</vt:lpstr>
      <vt:lpstr>19_NCEH_ATSDR_combined</vt:lpstr>
      <vt:lpstr>31_NCEH_ATSDR_combined</vt:lpstr>
      <vt:lpstr>Office Theme</vt:lpstr>
      <vt:lpstr>1_Office Theme</vt:lpstr>
      <vt:lpstr>35_NCEH_ATSDR_combined</vt:lpstr>
      <vt:lpstr>36_NCEH_ATSDR_combined</vt:lpstr>
      <vt:lpstr>37_NCEH_ATSDR_combined</vt:lpstr>
      <vt:lpstr>38_NCEH_ATSDR_combined</vt:lpstr>
      <vt:lpstr>2_Office Theme</vt:lpstr>
      <vt:lpstr>3_Office Theme</vt:lpstr>
      <vt:lpstr>NNDSS Modernization Initiative (NMI):  November eSHARE Webinar </vt:lpstr>
      <vt:lpstr>Agenda</vt:lpstr>
      <vt:lpstr>NMI Updates and Announcements </vt:lpstr>
      <vt:lpstr>Highest MMG Implementation Status</vt:lpstr>
      <vt:lpstr>2019 NNDSS Reconciliation: Timeline</vt:lpstr>
      <vt:lpstr>2019 NNDSS Annual Tables: Options for Implementation </vt:lpstr>
      <vt:lpstr>State Panel Discussion: Using Innovative Methods to Enhance Data Collection and Reporting During the Response  </vt:lpstr>
      <vt:lpstr>State Panelists</vt:lpstr>
      <vt:lpstr>Health Information Exchange (HIE) </vt:lpstr>
      <vt:lpstr>Arizona’s Experiences with Health Information Exchange (HIE)</vt:lpstr>
      <vt:lpstr>Health Department-HIE Collaboration</vt:lpstr>
      <vt:lpstr>Timeline for COVID-19 Response</vt:lpstr>
      <vt:lpstr>Impacts and challenges</vt:lpstr>
      <vt:lpstr>Higher Education &amp; Universities</vt:lpstr>
      <vt:lpstr>Utah Higher Education Collaboration  For COVID-19 Contact Tracing  Rachelle Boulton, MSPH DCP Informatics Program November 2020</vt:lpstr>
      <vt:lpstr>Utah Higher Education Collaboration</vt:lpstr>
      <vt:lpstr>Point of Care (POC) Testing Pilot </vt:lpstr>
      <vt:lpstr>CSTE COVID-19 Reporting Application Pilot</vt:lpstr>
      <vt:lpstr> CSTE COVID-19 Reporting Application Pilot</vt:lpstr>
      <vt:lpstr>Open Discussion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November 2020</dc:title>
  <dc:subject>NMI eSHARE: State Panelist Discussion on Innovative Methods to Enhance Data Collection Reporting During The Response</dc:subject>
  <dc:creator>CDC</dc:creator>
  <cp:keywords>NMI, Modernization Initiative, eSHARE, NNDSS, National Notifiable Diseases Surveillance System, Discussion, Challenges, 2019 NNDSS Annual Data Reconciliation, NNDSS Data Reconciliation, Data Tables, Reporting, Collection, Database, State/Territorial Epidemiologist, COVID-19, Options for Implementation, Health Information Exchange, HIE, Higher Education, Universities, Contact Tracing, Collaboration, Timeline, Point of Care, POC, Testing Pilot, Response, Hospitalization, CommCare</cp:keywords>
  <cp:lastModifiedBy>Laspina, Michael (CDC/DDPHSS/CSELS/DHIS)</cp:lastModifiedBy>
  <cp:revision>2425</cp:revision>
  <cp:lastPrinted>2020-03-09T18:49:31Z</cp:lastPrinted>
  <dcterms:created xsi:type="dcterms:W3CDTF">2016-10-13T18:50:31Z</dcterms:created>
  <dcterms:modified xsi:type="dcterms:W3CDTF">2021-04-22T18:32:00Z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0x010100CB28FDE79D0528429484B39D788D9B11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2020-11-05T17:39:24Z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8794a081-74ee-4466-a7bf-ce7a32b6752b</vt:lpwstr>
  </property>
  <property fmtid="{D5CDD505-2E9C-101B-9397-08002B2CF9AE}" pid="9" name="MSIP_Label_7b94a7b8-f06c-4dfe-bdcc-9b548fd58c31_ContentBits">
    <vt:lpwstr>0</vt:lpwstr>
  </property>
</Properties>
</file>