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4"/>
    <p:sldMasterId id="2147483919" r:id="rId5"/>
    <p:sldMasterId id="2147483976" r:id="rId6"/>
    <p:sldMasterId id="2147484143" r:id="rId7"/>
    <p:sldMasterId id="2147484149" r:id="rId8"/>
    <p:sldMasterId id="2147484183" r:id="rId9"/>
  </p:sldMasterIdLst>
  <p:notesMasterIdLst>
    <p:notesMasterId r:id="rId19"/>
  </p:notesMasterIdLst>
  <p:handoutMasterIdLst>
    <p:handoutMasterId r:id="rId20"/>
  </p:handoutMasterIdLst>
  <p:sldIdLst>
    <p:sldId id="1221" r:id="rId10"/>
    <p:sldId id="1310" r:id="rId11"/>
    <p:sldId id="831" r:id="rId12"/>
    <p:sldId id="1358" r:id="rId13"/>
    <p:sldId id="1415" r:id="rId14"/>
    <p:sldId id="961" r:id="rId15"/>
    <p:sldId id="1413" r:id="rId16"/>
    <p:sldId id="1322" r:id="rId17"/>
    <p:sldId id="91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OPHSS/CSELS/DHIS) (CTR)" initials="RT((" lastIdx="19" clrIdx="6">
    <p:extLst>
      <p:ext uri="{19B8F6BF-5375-455C-9EA6-DF929625EA0E}">
        <p15:presenceInfo xmlns:p15="http://schemas.microsoft.com/office/powerpoint/2012/main" userId="S-1-5-21-1207783550-2075000910-922709458-690614" providerId="AD"/>
      </p:ext>
    </p:extLst>
  </p:cmAuthor>
  <p:cmAuthor id="1" name="Hoover, Michele (CDC/OPHSS/CSELS)" initials="HM(" lastIdx="6" clrIdx="0">
    <p:extLst>
      <p:ext uri="{19B8F6BF-5375-455C-9EA6-DF929625EA0E}">
        <p15:presenceInfo xmlns:p15="http://schemas.microsoft.com/office/powerpoint/2012/main" userId="S-1-5-21-1207783550-2075000910-922709458-171411" providerId="AD"/>
      </p:ext>
    </p:extLst>
  </p:cmAuthor>
  <p:cmAuthor id="8" name="Nguyen, Thuy H. (CDC/DDPHSS/CSELS/DHIS) (CTR)" initials="NTH((" lastIdx="2" clrIdx="7">
    <p:extLst>
      <p:ext uri="{19B8F6BF-5375-455C-9EA6-DF929625EA0E}">
        <p15:presenceInfo xmlns:p15="http://schemas.microsoft.com/office/powerpoint/2012/main" userId="S-1-5-21-1207783550-2075000910-922709458-447095" providerId="AD"/>
      </p:ext>
    </p:extLst>
  </p:cmAuthor>
  <p:cmAuthor id="2" name="Helmus, Lesliann E. (CDC/OPHSS/CSELS)" initials="HLE(" lastIdx="57" clrIdx="1">
    <p:extLst>
      <p:ext uri="{19B8F6BF-5375-455C-9EA6-DF929625EA0E}">
        <p15:presenceInfo xmlns:p15="http://schemas.microsoft.com/office/powerpoint/2012/main" userId="S-1-5-21-1207783550-2075000910-922709458-429956" providerId="AD"/>
      </p:ext>
    </p:extLst>
  </p:cmAuthor>
  <p:cmAuthor id="9" name="Helmus, Lesliann E. (CDC/DDPHSS/CSELS/DHIS)" initials="HLE(" lastIdx="32" clrIdx="8">
    <p:extLst>
      <p:ext uri="{19B8F6BF-5375-455C-9EA6-DF929625EA0E}">
        <p15:presenceInfo xmlns:p15="http://schemas.microsoft.com/office/powerpoint/2012/main" userId="S::lth7@cdc.gov::146eb41b-cd7a-4845-8c9f-18d5f43d2d11" providerId="AD"/>
      </p:ext>
    </p:extLst>
  </p:cmAuthor>
  <p:cmAuthor id="3" name="uaa0" initials="uaa0" lastIdx="7" clrIdx="2">
    <p:extLst>
      <p:ext uri="{19B8F6BF-5375-455C-9EA6-DF929625EA0E}">
        <p15:presenceInfo xmlns:p15="http://schemas.microsoft.com/office/powerpoint/2012/main" userId="uaa0" providerId="None"/>
      </p:ext>
    </p:extLst>
  </p:cmAuthor>
  <p:cmAuthor id="10" name="Robinson, Tamara (CDC/DDPHSS/CSELS/DHIS) (CTR)" initials="RT((" lastIdx="31" clrIdx="9">
    <p:extLst>
      <p:ext uri="{19B8F6BF-5375-455C-9EA6-DF929625EA0E}">
        <p15:presenceInfo xmlns:p15="http://schemas.microsoft.com/office/powerpoint/2012/main" userId="S::okf9@cdc.gov::a16a7704-10a4-405e-9d16-ecfeead0d373" providerId="AD"/>
      </p:ext>
    </p:extLst>
  </p:cmAuthor>
  <p:cmAuthor id="4" name="Cohen, Nicole (Nicky) (CDC/OID/NCEZID)" initials="CN((" lastIdx="11" clrIdx="3">
    <p:extLst>
      <p:ext uri="{19B8F6BF-5375-455C-9EA6-DF929625EA0E}">
        <p15:presenceInfo xmlns:p15="http://schemas.microsoft.com/office/powerpoint/2012/main" userId="S-1-5-21-1207783550-2075000910-922709458-188894" providerId="AD"/>
      </p:ext>
    </p:extLst>
  </p:cmAuthor>
  <p:cmAuthor id="11" name="Armstrong, Paige A (CDC/DDID/NCEZID/DVBD)" initials="APA(" lastIdx="4" clrIdx="10">
    <p:extLst>
      <p:ext uri="{19B8F6BF-5375-455C-9EA6-DF929625EA0E}">
        <p15:presenceInfo xmlns:p15="http://schemas.microsoft.com/office/powerpoint/2012/main" userId="S-1-5-21-1207783550-2075000910-922709458-517150" providerId="AD"/>
      </p:ext>
    </p:extLst>
  </p:cmAuthor>
  <p:cmAuthor id="5" name="Thomas, Melinda Christine (CDC/OPHSS/CSELS/DHIS)" initials="TMC(" lastIdx="7" clrIdx="4">
    <p:extLst>
      <p:ext uri="{19B8F6BF-5375-455C-9EA6-DF929625EA0E}">
        <p15:presenceInfo xmlns:p15="http://schemas.microsoft.com/office/powerpoint/2012/main" userId="S-1-5-21-1207783550-2075000910-922709458-542783" providerId="AD"/>
      </p:ext>
    </p:extLst>
  </p:cmAuthor>
  <p:cmAuthor id="12" name="Hoover, Michele (CDC/DDPHSS/CSELS/DHIS)" initials="HM(" lastIdx="6" clrIdx="11">
    <p:extLst>
      <p:ext uri="{19B8F6BF-5375-455C-9EA6-DF929625EA0E}">
        <p15:presenceInfo xmlns:p15="http://schemas.microsoft.com/office/powerpoint/2012/main" userId="S::mlh5@cdc.gov::9a9dd205-6d81-4b23-a69a-9c182c4f18af" providerId="AD"/>
      </p:ext>
    </p:extLst>
  </p:cmAuthor>
  <p:cmAuthor id="6" name="Bastin, Lisa H. (CDC/OPHSS/CSELS/DHIS)" initials="BLH(" lastIdx="1" clrIdx="5">
    <p:extLst>
      <p:ext uri="{19B8F6BF-5375-455C-9EA6-DF929625EA0E}">
        <p15:presenceInfo xmlns:p15="http://schemas.microsoft.com/office/powerpoint/2012/main" userId="S-1-5-21-1207783550-2075000910-922709458-1671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DAB"/>
    <a:srgbClr val="00213D"/>
    <a:srgbClr val="D2DEEF"/>
    <a:srgbClr val="000000"/>
    <a:srgbClr val="262626"/>
    <a:srgbClr val="0088B7"/>
    <a:srgbClr val="005CA8"/>
    <a:srgbClr val="3A4A6A"/>
    <a:srgbClr val="367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33" autoAdjust="0"/>
    <p:restoredTop sz="79212" autoAdjust="0"/>
  </p:normalViewPr>
  <p:slideViewPr>
    <p:cSldViewPr snapToGrid="0">
      <p:cViewPr varScale="1">
        <p:scale>
          <a:sx n="36" d="100"/>
          <a:sy n="36" d="100"/>
        </p:scale>
        <p:origin x="1186"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2933"/>
    </p:cViewPr>
  </p:sorterViewPr>
  <p:notesViewPr>
    <p:cSldViewPr snapToGrid="0">
      <p:cViewPr varScale="1">
        <p:scale>
          <a:sx n="87" d="100"/>
          <a:sy n="87" d="100"/>
        </p:scale>
        <p:origin x="3797"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7" y="1"/>
            <a:ext cx="3037840" cy="466434"/>
          </a:xfrm>
          <a:prstGeom prst="rect">
            <a:avLst/>
          </a:prstGeom>
        </p:spPr>
        <p:txBody>
          <a:bodyPr vert="horz" lIns="93164" tIns="46582" rIns="93164" bIns="46582" rtlCol="0"/>
          <a:lstStyle>
            <a:lvl1pPr algn="r">
              <a:defRPr sz="1200"/>
            </a:lvl1pPr>
          </a:lstStyle>
          <a:p>
            <a:fld id="{031B8493-A2A6-4847-AE35-33172CCDB615}" type="datetimeFigureOut">
              <a:rPr lang="en-US" smtClean="0"/>
              <a:t>4/22/2021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829967"/>
            <a:ext cx="3037840" cy="466433"/>
          </a:xfrm>
          <a:prstGeom prst="rect">
            <a:avLst/>
          </a:prstGeom>
        </p:spPr>
        <p:txBody>
          <a:bodyPr vert="horz" lIns="93164" tIns="46582" rIns="93164" bIns="46582" rtlCol="0" anchor="b"/>
          <a:lstStyle>
            <a:lvl1pPr algn="r">
              <a:defRPr sz="1200"/>
            </a:lvl1pPr>
          </a:lstStyle>
          <a:p>
            <a:fld id="{1EE5F92A-FA89-4075-A7E6-DDC984F67BB3}" type="slidenum">
              <a:rPr lang="en-US" smtClean="0"/>
              <a:t>‹#›</a:t>
            </a:fld>
            <a:endParaRPr lang="en-US" dirty="0"/>
          </a:p>
        </p:txBody>
      </p:sp>
    </p:spTree>
    <p:extLst>
      <p:ext uri="{BB962C8B-B14F-4D97-AF65-F5344CB8AC3E}">
        <p14:creationId xmlns:p14="http://schemas.microsoft.com/office/powerpoint/2010/main" val="301084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7" y="1"/>
            <a:ext cx="3037840" cy="466434"/>
          </a:xfrm>
          <a:prstGeom prst="rect">
            <a:avLst/>
          </a:prstGeom>
        </p:spPr>
        <p:txBody>
          <a:bodyPr vert="horz" lIns="93164" tIns="46582" rIns="93164" bIns="46582" rtlCol="0"/>
          <a:lstStyle>
            <a:lvl1pPr algn="r">
              <a:defRPr sz="1200"/>
            </a:lvl1pPr>
          </a:lstStyle>
          <a:p>
            <a:fld id="{C437787A-DC68-4BDA-B9E4-AE58888B3A55}" type="datetimeFigureOut">
              <a:rPr lang="en-US" smtClean="0"/>
              <a:t>4/22/2021</a:t>
            </a:fld>
            <a:endParaRPr lang="en-US" dirty="0"/>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4" tIns="46582" rIns="93164" bIns="46582" rtlCol="0" anchor="b"/>
          <a:lstStyle>
            <a:lvl1pPr algn="r">
              <a:defRPr sz="1200"/>
            </a:lvl1pPr>
          </a:lstStyle>
          <a:p>
            <a:fld id="{E8CF6D08-AA4D-4E4A-BC5A-6638DFC699C5}" type="slidenum">
              <a:rPr lang="en-US" smtClean="0"/>
              <a:t>‹#›</a:t>
            </a:fld>
            <a:endParaRPr lang="en-US" dirty="0"/>
          </a:p>
        </p:txBody>
      </p:sp>
    </p:spTree>
    <p:extLst>
      <p:ext uri="{BB962C8B-B14F-4D97-AF65-F5344CB8AC3E}">
        <p14:creationId xmlns:p14="http://schemas.microsoft.com/office/powerpoint/2010/main" val="9801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11723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57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2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21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71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236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F6D08-AA4D-4E4A-BC5A-6638DFC699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0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50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18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12192000" cy="1210615"/>
          </a:xfrm>
          <a:prstGeom prst="rect">
            <a:avLst/>
          </a:prstGeom>
        </p:spPr>
      </p:pic>
      <p:sp>
        <p:nvSpPr>
          <p:cNvPr id="7" name="Title 1"/>
          <p:cNvSpPr>
            <a:spLocks noGrp="1"/>
          </p:cNvSpPr>
          <p:nvPr>
            <p:ph type="title"/>
          </p:nvPr>
        </p:nvSpPr>
        <p:spPr>
          <a:xfrm>
            <a:off x="609599" y="1386071"/>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3"/>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20080451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3" name="Slide Number Placeholder 2"/>
          <p:cNvSpPr>
            <a:spLocks noGrp="1"/>
          </p:cNvSpPr>
          <p:nvPr>
            <p:ph type="sldNum" sz="quarter" idx="11"/>
          </p:nvPr>
        </p:nvSpPr>
        <p:spPr/>
        <p:txBody>
          <a:bodyPr/>
          <a:lstStyle>
            <a:lvl1pPr>
              <a:defRPr>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15080995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4" name="Slide Number Placeholder 3"/>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27906171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12569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428046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1509416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3">
            <a:extLst>
              <a:ext uri="{FF2B5EF4-FFF2-40B4-BE49-F238E27FC236}">
                <a16:creationId xmlns:a16="http://schemas.microsoft.com/office/drawing/2014/main" id="{AA23863B-A48E-4BB9-91EF-0B2AFEE62093}"/>
              </a:ext>
            </a:extLst>
          </p:cNvPr>
          <p:cNvSpPr>
            <a:spLocks noGrp="1"/>
          </p:cNvSpPr>
          <p:nvPr>
            <p:ph type="sldNum" sz="quarter" idx="11"/>
          </p:nvPr>
        </p:nvSpPr>
        <p:spPr>
          <a:xfrm>
            <a:off x="8965707" y="6200542"/>
            <a:ext cx="2743200" cy="382819"/>
          </a:xfrm>
          <a:prstGeom prst="rect">
            <a:avLst/>
          </a:prstGeom>
        </p:spPr>
        <p:txBody>
          <a:bodyPr/>
          <a:lstStyle>
            <a:lvl1pPr algn="r">
              <a:defRPr b="1">
                <a:solidFill>
                  <a:srgbClr val="3A4A6A"/>
                </a:solidFill>
                <a:latin typeface="Calibri" panose="020F0502020204030204" pitchFamily="34" charset="0"/>
                <a:cs typeface="Calibri" panose="020F0502020204030204" pitchFamily="34" charset="0"/>
              </a:defRPr>
            </a:lvl1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6016444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16706499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841517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377218715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Tree>
    <p:extLst>
      <p:ext uri="{BB962C8B-B14F-4D97-AF65-F5344CB8AC3E}">
        <p14:creationId xmlns:p14="http://schemas.microsoft.com/office/powerpoint/2010/main" val="32830358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644741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7" name="Slide Number Placeholder 2">
            <a:extLst>
              <a:ext uri="{FF2B5EF4-FFF2-40B4-BE49-F238E27FC236}">
                <a16:creationId xmlns:a16="http://schemas.microsoft.com/office/drawing/2014/main" id="{976E559E-419D-4D28-8495-A17CBB2A6F20}"/>
              </a:ext>
            </a:extLst>
          </p:cNvPr>
          <p:cNvSpPr>
            <a:spLocks noGrp="1"/>
          </p:cNvSpPr>
          <p:nvPr>
            <p:ph type="sldNum" sz="quarter" idx="11"/>
          </p:nvPr>
        </p:nvSpPr>
        <p:spPr>
          <a:xfrm>
            <a:off x="8610600" y="6356350"/>
            <a:ext cx="2743200" cy="365125"/>
          </a:xfrm>
          <a:prstGeom prst="rect">
            <a:avLst/>
          </a:prstGeom>
        </p:spPr>
        <p:txBody>
          <a:bodyPr/>
          <a:lstStyle>
            <a:lvl1pPr algn="r">
              <a:defRPr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382701993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Tree>
    <p:extLst>
      <p:ext uri="{BB962C8B-B14F-4D97-AF65-F5344CB8AC3E}">
        <p14:creationId xmlns:p14="http://schemas.microsoft.com/office/powerpoint/2010/main" val="221684706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544156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351714" y="3662433"/>
            <a:ext cx="8852455" cy="1815882"/>
          </a:xfrm>
          <a:prstGeom prst="rect">
            <a:avLst/>
          </a:prstGeom>
          <a:noFill/>
        </p:spPr>
        <p:txBody>
          <a:bodyPr wrap="square" rtlCol="0">
            <a:spAutoFit/>
          </a:bodyPr>
          <a:lstStyle/>
          <a:p>
            <a:r>
              <a:rPr lang="en-US" sz="1600" dirty="0">
                <a:solidFill>
                  <a:srgbClr val="00213D"/>
                </a:solidFill>
                <a:latin typeface="Calibri" panose="020F0502020204030204" pitchFamily="34" charset="0"/>
              </a:rPr>
              <a:t>For more information, contact CDC</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1-800-CDC-INFO (232-4636)</a:t>
            </a: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TTY:  1-888-232-6348    www.cdc.gov</a:t>
            </a: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br>
              <a:rPr lang="en-US" sz="1600" dirty="0">
                <a:solidFill>
                  <a:srgbClr val="00213D"/>
                </a:solidFill>
                <a:latin typeface="Calibri" panose="020F0502020204030204" pitchFamily="34" charset="0"/>
              </a:rPr>
            </a:br>
            <a:r>
              <a:rPr lang="en-US" sz="1600" dirty="0">
                <a:solidFill>
                  <a:srgbClr val="00213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7472"/>
          <a:stretch/>
        </p:blipFill>
        <p:spPr>
          <a:xfrm>
            <a:off x="0" y="5681288"/>
            <a:ext cx="12192000" cy="1176713"/>
          </a:xfrm>
          <a:prstGeom prst="rect">
            <a:avLst/>
          </a:prstGeom>
        </p:spPr>
      </p:pic>
    </p:spTree>
    <p:extLst>
      <p:ext uri="{BB962C8B-B14F-4D97-AF65-F5344CB8AC3E}">
        <p14:creationId xmlns:p14="http://schemas.microsoft.com/office/powerpoint/2010/main" val="28571903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3"/>
            <a:ext cx="12192000" cy="1210615"/>
          </a:xfrm>
          <a:prstGeom prst="rect">
            <a:avLst/>
          </a:prstGeom>
        </p:spPr>
      </p:pic>
      <p:sp>
        <p:nvSpPr>
          <p:cNvPr id="7" name="Title 1"/>
          <p:cNvSpPr>
            <a:spLocks noGrp="1"/>
          </p:cNvSpPr>
          <p:nvPr>
            <p:ph type="title"/>
          </p:nvPr>
        </p:nvSpPr>
        <p:spPr>
          <a:xfrm>
            <a:off x="609601" y="1386073"/>
            <a:ext cx="11211969" cy="1180971"/>
          </a:xfrm>
          <a:prstGeom prst="rect">
            <a:avLst/>
          </a:prstGeom>
        </p:spPr>
        <p:txBody>
          <a:bodyPr/>
          <a:lstStyle>
            <a:lvl1pPr algn="l">
              <a:lnSpc>
                <a:spcPts val="4000"/>
              </a:lnSpc>
              <a:defRPr sz="3733"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788A"/>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5"/>
            <a:ext cx="9204101" cy="830997"/>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HIV/AIDS, Viral Hepatitis, STD, and TB Prevention</a:t>
            </a:r>
          </a:p>
          <a:p>
            <a:r>
              <a:rPr lang="en-US" sz="2400" b="1" dirty="0">
                <a:solidFill>
                  <a:schemeClr val="tx2">
                    <a:lumMod val="95000"/>
                  </a:schemeClr>
                </a:solidFill>
                <a:latin typeface="Calibri" panose="020F0502020204030204" pitchFamily="34" charset="0"/>
              </a:rPr>
              <a:t>Division</a:t>
            </a:r>
            <a:r>
              <a:rPr lang="en-US" sz="2400" b="1" baseline="0" dirty="0">
                <a:solidFill>
                  <a:schemeClr val="tx2">
                    <a:lumMod val="95000"/>
                  </a:schemeClr>
                </a:solidFill>
                <a:latin typeface="Calibri" panose="020F0502020204030204" pitchFamily="34" charset="0"/>
              </a:rPr>
              <a:t> of STD Prevention</a:t>
            </a:r>
            <a:endParaRPr lang="en-US" sz="2400" b="1" dirty="0">
              <a:solidFill>
                <a:schemeClr val="tx2">
                  <a:lumMod val="95000"/>
                </a:schemeClr>
              </a:solidFill>
              <a:latin typeface="Calibri" panose="020F0502020204030204" pitchFamily="34" charset="0"/>
            </a:endParaRPr>
          </a:p>
        </p:txBody>
      </p:sp>
      <p:sp>
        <p:nvSpPr>
          <p:cNvPr id="3" name="Slide Number Placeholder 2"/>
          <p:cNvSpPr>
            <a:spLocks noGrp="1"/>
          </p:cNvSpPr>
          <p:nvPr>
            <p:ph type="sldNum" sz="quarter" idx="11"/>
          </p:nvPr>
        </p:nvSpPr>
        <p:spPr/>
        <p:txBody>
          <a:bodyPr/>
          <a:lstStyle/>
          <a:p>
            <a:fld id="{AB959DF3-29B4-43EE-BEB6-42765D7D00A5}" type="slidenum">
              <a:rPr lang="en-US" smtClean="0"/>
              <a:t>‹#›</a:t>
            </a:fld>
            <a:endParaRPr lang="en-US"/>
          </a:p>
        </p:txBody>
      </p:sp>
    </p:spTree>
    <p:extLst>
      <p:ext uri="{BB962C8B-B14F-4D97-AF65-F5344CB8AC3E}">
        <p14:creationId xmlns:p14="http://schemas.microsoft.com/office/powerpoint/2010/main" val="132856346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1"/>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9209333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24113609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950076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54"/>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8004222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78" indent="-457178">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9338236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12190928" cy="162732"/>
          </a:xfrm>
          <a:prstGeom prst="rect">
            <a:avLst/>
          </a:prstGeom>
        </p:spPr>
      </p:pic>
      <p:sp>
        <p:nvSpPr>
          <p:cNvPr id="4" name="Slide Number Placeholder 3"/>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406959624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5679810"/>
            <a:ext cx="12198571" cy="1178193"/>
          </a:xfrm>
          <a:prstGeom prst="rect">
            <a:avLst/>
          </a:prstGeom>
        </p:spPr>
      </p:pic>
      <p:sp>
        <p:nvSpPr>
          <p:cNvPr id="3" name="TextBox 2"/>
          <p:cNvSpPr txBox="1"/>
          <p:nvPr userDrawn="1"/>
        </p:nvSpPr>
        <p:spPr>
          <a:xfrm>
            <a:off x="351715" y="3662435"/>
            <a:ext cx="8852455" cy="1815882"/>
          </a:xfrm>
          <a:prstGeom prst="rect">
            <a:avLst/>
          </a:prstGeom>
          <a:noFill/>
        </p:spPr>
        <p:txBody>
          <a:bodyPr wrap="square" rtlCol="0">
            <a:spAutoFit/>
          </a:bodyPr>
          <a:lstStyle/>
          <a:p>
            <a:pPr defTabSz="914354"/>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54"/>
            <a:fld id="{546F342E-8484-4702-8326-3C4F0D187E4A}" type="slidenum">
              <a:rPr lang="en-US" sz="1800">
                <a:solidFill>
                  <a:srgbClr val="FFFFFF"/>
                </a:solidFill>
              </a:rPr>
              <a:pPr algn="r" defTabSz="914354"/>
              <a:t>‹#›</a:t>
            </a:fld>
            <a:endParaRPr lang="en-US" sz="1800" dirty="0">
              <a:solidFill>
                <a:srgbClr val="FFFFFF"/>
              </a:solidFill>
            </a:endParaRPr>
          </a:p>
        </p:txBody>
      </p:sp>
    </p:spTree>
    <p:extLst>
      <p:ext uri="{BB962C8B-B14F-4D97-AF65-F5344CB8AC3E}">
        <p14:creationId xmlns:p14="http://schemas.microsoft.com/office/powerpoint/2010/main" val="22719333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DE53-85BE-428E-95B1-6935EE475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7FF6-7855-41B4-9503-7CD6A4562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424C7-1F15-435C-BF4D-27E83341FF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5B5036-0114-495D-A416-F06A04438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94931-FC8E-4E48-9CA0-6A1238277919}"/>
              </a:ext>
            </a:extLst>
          </p:cNvPr>
          <p:cNvSpPr>
            <a:spLocks noGrp="1"/>
          </p:cNvSpPr>
          <p:nvPr>
            <p:ph type="sldNum" sz="quarter" idx="12"/>
          </p:nvPr>
        </p:nvSpPr>
        <p:spPr>
          <a:xfrm>
            <a:off x="8610600" y="6356350"/>
            <a:ext cx="2743200" cy="365125"/>
          </a:xfrm>
          <a:prstGeom prst="rect">
            <a:avLst/>
          </a:prstGeom>
        </p:spPr>
        <p:txBody>
          <a:bodyPr/>
          <a:lstStyle/>
          <a:p>
            <a:endParaRPr lang="en-US" dirty="0"/>
          </a:p>
        </p:txBody>
      </p:sp>
    </p:spTree>
    <p:extLst>
      <p:ext uri="{BB962C8B-B14F-4D97-AF65-F5344CB8AC3E}">
        <p14:creationId xmlns:p14="http://schemas.microsoft.com/office/powerpoint/2010/main" val="1534937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E36E-4A7E-4B02-95A6-2AA8EF0B1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E873-B623-4088-B3F1-6F58234DC8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EFF7-0EFE-4EFB-83BE-B79E4A3DD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B819AE4-C59C-4244-836B-5E34061DB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75AB9-9E90-4CF2-8A43-BAC2D8804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037473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DADD-92FA-4A86-9489-E88C38792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2CFD92-4D6D-46E7-B702-36D09B4D4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27916D-05DF-4852-98F8-A567C4FF6BF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E3FFF7-08B1-4EA7-8AED-128AE6E90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68CFB-DB65-4456-84DC-B2CCD1C2904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575F6F"/>
                </a:solidFill>
              </a:defRPr>
            </a:lvl1pPr>
          </a:lstStyle>
          <a:p>
            <a:endParaRPr lang="en-US" dirty="0"/>
          </a:p>
        </p:txBody>
      </p:sp>
    </p:spTree>
    <p:extLst>
      <p:ext uri="{BB962C8B-B14F-4D97-AF65-F5344CB8AC3E}">
        <p14:creationId xmlns:p14="http://schemas.microsoft.com/office/powerpoint/2010/main" val="3284218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02E8-960B-4790-825B-76558BCCD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EC623-37B6-45CE-B2F6-435E630BA9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7634F-1649-4B15-8100-91EC94A759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F362BB-D336-493C-8685-DA8EB2BD1BA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058BF08-6FC2-4A0A-813E-7FD2A671D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656045-79F7-4C8A-AC63-2F23D86C78AC}"/>
              </a:ext>
            </a:extLst>
          </p:cNvPr>
          <p:cNvSpPr>
            <a:spLocks noGrp="1"/>
          </p:cNvSpPr>
          <p:nvPr>
            <p:ph type="sldNum" sz="quarter" idx="12"/>
          </p:nvPr>
        </p:nvSpPr>
        <p:spPr>
          <a:xfrm>
            <a:off x="8610600" y="6356350"/>
            <a:ext cx="2743200" cy="365125"/>
          </a:xfrm>
          <a:prstGeom prst="rect">
            <a:avLst/>
          </a:prstGeom>
        </p:spPr>
        <p:txBody>
          <a:bodyPr/>
          <a:lstStyle/>
          <a:p>
            <a:pPr algn="r"/>
            <a:fld id="{45C4275C-E6AF-4482-B75A-0DA9B1B6C297}" type="slidenum">
              <a:rPr lang="en-US" smtClean="0"/>
              <a:pPr algn="r"/>
              <a:t>‹#›</a:t>
            </a:fld>
            <a:endParaRPr lang="en-US" dirty="0"/>
          </a:p>
        </p:txBody>
      </p:sp>
    </p:spTree>
    <p:extLst>
      <p:ext uri="{BB962C8B-B14F-4D97-AF65-F5344CB8AC3E}">
        <p14:creationId xmlns:p14="http://schemas.microsoft.com/office/powerpoint/2010/main" val="3908284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660B-4279-415B-BE8C-EAF18AC5E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1C027A-6E48-4B59-B805-E8869CA50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08A5E2-17F2-400B-9097-7347D3AEDC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BDF6-D844-4E5C-A998-12BBFCB16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09A7E6-C885-44B8-9DDD-BB9ABBEB1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9C97C-EC81-4CD3-8E4F-64B4C385341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C866957-9D40-420C-9381-E447070A7A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87E93C-3476-4B1F-9852-91C8E27F640F}"/>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Tree>
    <p:extLst>
      <p:ext uri="{BB962C8B-B14F-4D97-AF65-F5344CB8AC3E}">
        <p14:creationId xmlns:p14="http://schemas.microsoft.com/office/powerpoint/2010/main" val="4276634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F2B-3927-40E7-8AA9-42F4C6D54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66F0B3-16FD-4F3F-9999-82901812AF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65B460D-61F9-4314-AB3C-09C9CF8C52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05DE98-6BC7-43CC-8E36-5CBFABA47EB0}"/>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1839986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BB11F0-407C-4822-9BB4-6056FBA3799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E974D2E-E434-41C4-ABA5-FF5EF1B024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8CA388-4E7F-4621-BE11-A235018DC0C7}"/>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354987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DCB4-A0B1-4146-8E54-F9178CE1D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D54A1-FD30-4EB9-A80E-C04E10FDA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F30BD7-C61A-47FD-846A-E7B367E43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71C06-728D-4468-BDEF-9FAEEE3D93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029E0E-7ADF-43CF-8FA2-97411BAF4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21067-2DEB-4566-B96B-8946B6F9EC25}"/>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3267333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3FD5-71B1-4B51-8918-A8F45210E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3E19D-C021-46A1-9989-E657D5137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BBF27B-ED52-4219-9EAC-55FB06D1B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428FA-A949-4AA6-9150-26988A8810F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112415-AD48-4E03-BD4B-C7C7AA001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D4947-787B-4D80-AA0D-F677565A2E4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dirty="0"/>
          </a:p>
        </p:txBody>
      </p:sp>
      <p:sp>
        <p:nvSpPr>
          <p:cNvPr id="8" name="Slide Number Placeholder 2">
            <a:extLst>
              <a:ext uri="{FF2B5EF4-FFF2-40B4-BE49-F238E27FC236}">
                <a16:creationId xmlns:a16="http://schemas.microsoft.com/office/drawing/2014/main" id="{4DEE0998-0253-4DCE-AF69-D648AE1D0B71}"/>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9B5412-23E5-483C-89C1-E047B01A1ED9}" type="slidenum">
              <a:rPr lang="en-US" smtClean="0"/>
              <a:pPr/>
              <a:t>‹#›</a:t>
            </a:fld>
            <a:endParaRPr lang="en-US" dirty="0"/>
          </a:p>
        </p:txBody>
      </p:sp>
    </p:spTree>
    <p:extLst>
      <p:ext uri="{BB962C8B-B14F-4D97-AF65-F5344CB8AC3E}">
        <p14:creationId xmlns:p14="http://schemas.microsoft.com/office/powerpoint/2010/main" val="313083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384327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D9F1-C4B0-46BD-B602-968949F3CA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45522B-425A-46A0-A04D-90756D537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B33C-7804-4438-BCE1-FF24D40C6B5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BE9666-0F5C-43CE-95B1-7BD645972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E24DA-0861-4203-B35A-8C3C7C0DF20E}"/>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181332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06C428-5355-4E33-BBB1-BD682DC5A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F312BA-0D25-4100-9DF9-997AB1770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B4AF-86CC-4357-A38D-02FF376BDB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D8045D5-242D-4319-9B32-036366D3A6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52553-3B2C-45C7-ABB8-B45ADA73975B}"/>
              </a:ext>
            </a:extLst>
          </p:cNvPr>
          <p:cNvSpPr>
            <a:spLocks noGrp="1"/>
          </p:cNvSpPr>
          <p:nvPr>
            <p:ph type="sldNum" sz="quarter" idx="12"/>
          </p:nvPr>
        </p:nvSpPr>
        <p:spPr>
          <a:xfrm>
            <a:off x="8610600" y="6356350"/>
            <a:ext cx="2743200" cy="365125"/>
          </a:xfrm>
          <a:prstGeom prst="rect">
            <a:avLst/>
          </a:prstGeom>
        </p:spPr>
        <p:txBody>
          <a:bodyPr/>
          <a:lstStyle/>
          <a:p>
            <a:fld id="{45C4275C-E6AF-4482-B75A-0DA9B1B6C297}" type="slidenum">
              <a:rPr lang="en-US" smtClean="0"/>
              <a:t>‹#›</a:t>
            </a:fld>
            <a:endParaRPr lang="en-US"/>
          </a:p>
        </p:txBody>
      </p:sp>
    </p:spTree>
    <p:extLst>
      <p:ext uri="{BB962C8B-B14F-4D97-AF65-F5344CB8AC3E}">
        <p14:creationId xmlns:p14="http://schemas.microsoft.com/office/powerpoint/2010/main" val="4217340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rgbClr val="00213D"/>
                </a:solidFill>
              </a:defRPr>
            </a:lvl1pPr>
            <a:lvl2pPr>
              <a:buClr>
                <a:srgbClr val="3D6C2A"/>
              </a:buClr>
              <a:defRPr sz="2667">
                <a:solidFill>
                  <a:srgbClr val="00213D"/>
                </a:solidFill>
              </a:defRPr>
            </a:lvl2pPr>
            <a:lvl3pPr>
              <a:buClr>
                <a:srgbClr val="7A003C"/>
              </a:buClr>
              <a:defRPr sz="2667">
                <a:solidFill>
                  <a:srgbClr val="00213D"/>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8" name="Slide Number Placeholder 2">
            <a:extLst>
              <a:ext uri="{FF2B5EF4-FFF2-40B4-BE49-F238E27FC236}">
                <a16:creationId xmlns:a16="http://schemas.microsoft.com/office/drawing/2014/main" id="{4255671E-6B38-4454-8E78-6DBC1DF99A1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002060"/>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5027162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6685201"/>
            <a:ext cx="12192000" cy="230399"/>
          </a:xfrm>
          <a:prstGeom prst="rect">
            <a:avLst/>
          </a:prstGeom>
        </p:spPr>
      </p:pic>
      <p:sp>
        <p:nvSpPr>
          <p:cNvPr id="9" name="Slide Number Placeholder 2">
            <a:extLst>
              <a:ext uri="{FF2B5EF4-FFF2-40B4-BE49-F238E27FC236}">
                <a16:creationId xmlns:a16="http://schemas.microsoft.com/office/drawing/2014/main" id="{89D70F86-8F72-4463-B97C-164322CD8BB7}"/>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800" b="1" kern="1200">
                <a:solidFill>
                  <a:srgbClr val="3A4A6A"/>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1" i="0" u="none" strike="noStrike" kern="1200" cap="none" spc="0" normalizeH="0" baseline="0" noProof="0" smtClean="0">
                <a:ln>
                  <a:noFill/>
                </a:ln>
                <a:solidFill>
                  <a:srgbClr val="3A4A6A"/>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1" i="0" u="none" strike="noStrike" kern="1200" cap="none" spc="0" normalizeH="0" baseline="0" noProof="0" dirty="0">
              <a:ln>
                <a:noFill/>
              </a:ln>
              <a:solidFill>
                <a:srgbClr val="3A4A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038227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4C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86355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9317979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CSEL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4462"/>
          <a:stretch/>
        </p:blipFill>
        <p:spPr>
          <a:xfrm>
            <a:off x="0" y="1"/>
            <a:ext cx="12192000" cy="1219200"/>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96D6"/>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96D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96D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2"/>
            <a:ext cx="9204101" cy="369332"/>
          </a:xfrm>
          <a:prstGeom prst="rect">
            <a:avLst/>
          </a:prstGeom>
          <a:noFill/>
        </p:spPr>
        <p:txBody>
          <a:bodyPr wrap="square" rtlCol="0">
            <a:spAutoFit/>
          </a:bodyPr>
          <a:lstStyle/>
          <a:p>
            <a:pPr defTabSz="914377"/>
            <a:r>
              <a:rPr lang="en-US" sz="1800" b="1" dirty="0">
                <a:solidFill>
                  <a:srgbClr val="FFFFFF">
                    <a:lumMod val="95000"/>
                  </a:srgbClr>
                </a:solidFill>
                <a:latin typeface="Calibri" panose="020F0502020204030204" pitchFamily="34" charset="0"/>
              </a:rPr>
              <a:t>Center for Surveillance, Epidemiology, and Laboratory Services</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3448612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2F97DA"/>
                </a:solidFill>
                <a:effectLst/>
                <a:latin typeface="Calibri" pitchFamily="34" charset="0"/>
              </a:defRPr>
            </a:lvl1pPr>
          </a:lstStyle>
          <a:p>
            <a:r>
              <a:rPr lang="en-US" dirty="0"/>
              <a:t>Bottom band: CSELS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326"/>
          <a:stretch/>
        </p:blipFill>
        <p:spPr>
          <a:xfrm>
            <a:off x="0" y="6691613"/>
            <a:ext cx="12192000" cy="166388"/>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88B7"/>
              </a:buClr>
              <a:buFont typeface="Wingdings" panose="05000000000000000000" pitchFamily="2" charset="2"/>
              <a:buChar char="§"/>
              <a:defRPr sz="2667">
                <a:solidFill>
                  <a:schemeClr val="accent4">
                    <a:lumMod val="75000"/>
                  </a:schemeClr>
                </a:solidFill>
              </a:defRPr>
            </a:lvl1pPr>
            <a:lvl2pPr>
              <a:buClr>
                <a:srgbClr val="3D6C2A"/>
              </a:buClr>
              <a:defRPr sz="2667">
                <a:solidFill>
                  <a:schemeClr val="accent4">
                    <a:lumMod val="75000"/>
                  </a:schemeClr>
                </a:solidFill>
              </a:defRPr>
            </a:lvl2pPr>
            <a:lvl3pPr>
              <a:buClr>
                <a:srgbClr val="7A003C"/>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1"/>
          </p:nvPr>
        </p:nvSpPr>
        <p:spPr/>
        <p:txBody>
          <a:body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23443713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5679808"/>
            <a:ext cx="12198571" cy="1178193"/>
          </a:xfrm>
          <a:prstGeom prst="rect">
            <a:avLst/>
          </a:prstGeom>
        </p:spPr>
      </p:pic>
      <p:sp>
        <p:nvSpPr>
          <p:cNvPr id="3" name="TextBox 2"/>
          <p:cNvSpPr txBox="1"/>
          <p:nvPr userDrawn="1"/>
        </p:nvSpPr>
        <p:spPr>
          <a:xfrm>
            <a:off x="351714" y="3662433"/>
            <a:ext cx="8852455" cy="1815882"/>
          </a:xfrm>
          <a:prstGeom prst="rect">
            <a:avLst/>
          </a:prstGeom>
          <a:noFill/>
        </p:spPr>
        <p:txBody>
          <a:bodyPr wrap="square" rtlCol="0">
            <a:spAutoFit/>
          </a:bodyPr>
          <a:lstStyle/>
          <a:p>
            <a:pPr defTabSz="914377"/>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Box 3"/>
          <p:cNvSpPr txBox="1"/>
          <p:nvPr userDrawn="1"/>
        </p:nvSpPr>
        <p:spPr>
          <a:xfrm>
            <a:off x="-472097" y="6365557"/>
            <a:ext cx="1154464" cy="369332"/>
          </a:xfrm>
          <a:prstGeom prst="rect">
            <a:avLst/>
          </a:prstGeom>
          <a:noFill/>
        </p:spPr>
        <p:txBody>
          <a:bodyPr wrap="square" rtlCol="0">
            <a:spAutoFit/>
          </a:bodyPr>
          <a:lstStyle/>
          <a:p>
            <a:pPr algn="r" defTabSz="914377"/>
            <a:fld id="{546F342E-8484-4702-8326-3C4F0D187E4A}" type="slidenum">
              <a:rPr lang="en-US" sz="1800">
                <a:solidFill>
                  <a:srgbClr val="FFFFFF"/>
                </a:solidFill>
              </a:rPr>
              <a:pPr algn="r" defTabSz="914377"/>
              <a:t>‹#›</a:t>
            </a:fld>
            <a:endParaRPr lang="en-US" sz="1800" dirty="0">
              <a:solidFill>
                <a:srgbClr val="FFFFFF"/>
              </a:solidFill>
            </a:endParaRPr>
          </a:p>
        </p:txBody>
      </p:sp>
    </p:spTree>
    <p:extLst>
      <p:ext uri="{BB962C8B-B14F-4D97-AF65-F5344CB8AC3E}">
        <p14:creationId xmlns:p14="http://schemas.microsoft.com/office/powerpoint/2010/main" val="15500643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90"/>
          <a:stretch/>
        </p:blipFill>
        <p:spPr>
          <a:xfrm>
            <a:off x="0" y="-4314"/>
            <a:ext cx="12192000" cy="1223515"/>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213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213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224573"/>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 for Surveillance, Epidemiology, and Laboratory Services</a:t>
            </a:r>
          </a:p>
        </p:txBody>
      </p:sp>
      <p:sp>
        <p:nvSpPr>
          <p:cNvPr id="2" name="Slide Number Placeholder 1"/>
          <p:cNvSpPr>
            <a:spLocks noGrp="1"/>
          </p:cNvSpPr>
          <p:nvPr>
            <p:ph type="sldNum" sz="quarter" idx="11"/>
          </p:nvPr>
        </p:nvSpPr>
        <p:spPr/>
        <p:txBody>
          <a:bodyPr/>
          <a:lstStyle/>
          <a:p>
            <a:fld id="{B1808B90-C856-4DD9-AE7E-B04D6EB9DAE8}" type="slidenum">
              <a:rPr lang="en-US" smtClean="0"/>
              <a:t>‹#›</a:t>
            </a:fld>
            <a:endParaRPr lang="en-US"/>
          </a:p>
        </p:txBody>
      </p:sp>
    </p:spTree>
    <p:extLst>
      <p:ext uri="{BB962C8B-B14F-4D97-AF65-F5344CB8AC3E}">
        <p14:creationId xmlns:p14="http://schemas.microsoft.com/office/powerpoint/2010/main" val="640016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6.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36482312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949" r:id="rId6"/>
    <p:sldLayoutId id="2147483947" r:id="rId7"/>
    <p:sldLayoutId id="2147483948" r:id="rId8"/>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B1808B90-C856-4DD9-AE7E-B04D6EB9DAE8}" type="slidenum">
              <a:rPr lang="en-US" smtClean="0"/>
              <a:pPr/>
              <a:t>‹#›</a:t>
            </a:fld>
            <a:endParaRPr lang="en-US" dirty="0"/>
          </a:p>
        </p:txBody>
      </p:sp>
    </p:spTree>
    <p:extLst>
      <p:ext uri="{BB962C8B-B14F-4D97-AF65-F5344CB8AC3E}">
        <p14:creationId xmlns:p14="http://schemas.microsoft.com/office/powerpoint/2010/main" val="2217638944"/>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578043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208296452"/>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005DAB"/>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00213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5"/>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800" b="1">
                <a:solidFill>
                  <a:srgbClr val="002060"/>
                </a:solidFill>
                <a:latin typeface="Calibri" panose="020F0502020204030204" pitchFamily="34" charset="0"/>
                <a:cs typeface="Calibri" panose="020F0502020204030204" pitchFamily="34" charset="0"/>
              </a:defRPr>
            </a:lvl1pPr>
          </a:lstStyle>
          <a:p>
            <a:fld id="{AB959DF3-29B4-43EE-BEB6-42765D7D00A5}" type="slidenum">
              <a:rPr lang="en-US" smtClean="0"/>
              <a:pPr/>
              <a:t>‹#›</a:t>
            </a:fld>
            <a:endParaRPr lang="en-US" dirty="0"/>
          </a:p>
        </p:txBody>
      </p:sp>
    </p:spTree>
    <p:extLst>
      <p:ext uri="{BB962C8B-B14F-4D97-AF65-F5344CB8AC3E}">
        <p14:creationId xmlns:p14="http://schemas.microsoft.com/office/powerpoint/2010/main" val="162485756"/>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66D5CE-5296-4CD9-AAD5-6B0BF896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18C7B0-F19B-4A05-A251-047A9195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C01BA-27B0-46F4-9C36-0119A305D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4369C9F-6862-493C-9160-01434A272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2">
            <a:extLst>
              <a:ext uri="{FF2B5EF4-FFF2-40B4-BE49-F238E27FC236}">
                <a16:creationId xmlns:a16="http://schemas.microsoft.com/office/drawing/2014/main" id="{2BF372E6-E823-49D2-B2CC-97B1AC76257A}"/>
              </a:ext>
            </a:extLst>
          </p:cNvPr>
          <p:cNvSpPr txBox="1">
            <a:spLocks/>
          </p:cNvSpPr>
          <p:nvPr userDrawn="1"/>
        </p:nvSpPr>
        <p:spPr>
          <a:xfrm>
            <a:off x="8610600" y="6338656"/>
            <a:ext cx="2743200" cy="382819"/>
          </a:xfrm>
          <a:prstGeom prst="rect">
            <a:avLst/>
          </a:prstGeom>
        </p:spPr>
        <p:txBody>
          <a:bodyPr/>
          <a:lstStyle>
            <a:defPPr>
              <a:defRPr lang="en-US"/>
            </a:defPPr>
            <a:lvl1pPr marL="0" algn="r" defTabSz="914400" rtl="0" eaLnBrk="1" latinLnBrk="0" hangingPunct="1">
              <a:defRPr sz="18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9B5412-23E5-483C-89C1-E047B01A1ED9}" type="slidenum">
              <a:rPr kumimoji="0" lang="en-US" sz="1800" b="0" i="0" u="none" strike="noStrike" kern="1200" cap="none" spc="0" normalizeH="0" baseline="0" noProof="0" smtClean="0">
                <a:ln>
                  <a:noFill/>
                </a:ln>
                <a:solidFill>
                  <a:srgbClr val="0F56DC"/>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830763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nndss/trc/new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cdc.gov/nndss/trc/onboarding/eshare.html" TargetMode="External"/><Relationship Id="rId5" Type="http://schemas.openxmlformats.org/officeDocument/2006/relationships/hyperlink" Target="mailto:edx@cdc.gov" TargetMode="External"/><Relationship Id="rId4" Type="http://schemas.openxmlformats.org/officeDocument/2006/relationships/hyperlink" Target="https://www.cdc.gov/nndss/tr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076445" y="1777473"/>
            <a:ext cx="10616201" cy="1954007"/>
          </a:xfrm>
        </p:spPr>
        <p:txBody>
          <a:bodyPr>
            <a:normAutofit/>
          </a:bodyPr>
          <a:lstStyle/>
          <a:p>
            <a:pPr>
              <a:lnSpc>
                <a:spcPct val="100000"/>
              </a:lnSpc>
            </a:pPr>
            <a:r>
              <a:rPr lang="en-US" sz="3200" dirty="0">
                <a:solidFill>
                  <a:srgbClr val="005DAB"/>
                </a:solidFill>
              </a:rPr>
              <a:t>NNDSS Modernization Initiative (NMI): </a:t>
            </a:r>
            <a:br>
              <a:rPr lang="en-US" sz="3200" dirty="0">
                <a:solidFill>
                  <a:srgbClr val="005DAB"/>
                </a:solidFill>
              </a:rPr>
            </a:br>
            <a:r>
              <a:rPr lang="en-US" sz="3200" dirty="0">
                <a:solidFill>
                  <a:srgbClr val="005DAB"/>
                </a:solidFill>
              </a:rPr>
              <a:t>July eSHARE Webinar</a:t>
            </a:r>
            <a:br>
              <a:rPr lang="en-US" sz="3200" dirty="0">
                <a:solidFill>
                  <a:srgbClr val="005DAB"/>
                </a:solidFill>
              </a:rPr>
            </a:br>
            <a:endParaRPr lang="en-US" altLang="en-US" sz="3200" dirty="0">
              <a:solidFill>
                <a:srgbClr val="FF0000"/>
              </a:solidFill>
            </a:endParaRPr>
          </a:p>
        </p:txBody>
      </p:sp>
      <p:sp>
        <p:nvSpPr>
          <p:cNvPr id="7" name="Text Placeholder 5"/>
          <p:cNvSpPr>
            <a:spLocks noGrp="1"/>
          </p:cNvSpPr>
          <p:nvPr>
            <p:ph type="body" sz="quarter" idx="10"/>
          </p:nvPr>
        </p:nvSpPr>
        <p:spPr>
          <a:xfrm>
            <a:off x="457198" y="6077224"/>
            <a:ext cx="6128797" cy="437877"/>
          </a:xfrm>
        </p:spPr>
        <p:txBody>
          <a:bodyPr/>
          <a:lstStyle/>
          <a:p>
            <a:r>
              <a:rPr lang="en-US" b="1" dirty="0">
                <a:solidFill>
                  <a:srgbClr val="005DAB"/>
                </a:solidFill>
                <a:ea typeface="+mj-ea"/>
                <a:cs typeface="+mj-cs"/>
              </a:rPr>
              <a:t>Division of Health Informatics and Surveillance</a:t>
            </a:r>
            <a:endParaRPr lang="en-US" b="1" dirty="0"/>
          </a:p>
        </p:txBody>
      </p:sp>
      <p:pic>
        <p:nvPicPr>
          <p:cNvPr id="6" name="Picture 5" title="NNDSS branding el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4513395"/>
            <a:ext cx="3981359" cy="1563829"/>
          </a:xfrm>
          <a:prstGeom prst="rect">
            <a:avLst/>
          </a:prstGeom>
        </p:spPr>
      </p:pic>
      <p:sp>
        <p:nvSpPr>
          <p:cNvPr id="2" name="Rectangle 1"/>
          <p:cNvSpPr/>
          <p:nvPr/>
        </p:nvSpPr>
        <p:spPr>
          <a:xfrm>
            <a:off x="8398565" y="6077224"/>
            <a:ext cx="27916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5DAB"/>
                </a:solidFill>
                <a:latin typeface="Calibri" pitchFamily="34" charset="0"/>
              </a:rPr>
              <a:t>July</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a:t>
            </a:r>
            <a:r>
              <a:rPr lang="en-US" sz="2400" b="1" dirty="0">
                <a:solidFill>
                  <a:srgbClr val="005DAB"/>
                </a:solidFill>
                <a:latin typeface="Calibri" pitchFamily="34" charset="0"/>
              </a:rPr>
              <a:t>28</a:t>
            </a: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 2020 </a:t>
            </a: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4" name="Slide Number Placeholder 3">
            <a:extLst>
              <a:ext uri="{FF2B5EF4-FFF2-40B4-BE49-F238E27FC236}">
                <a16:creationId xmlns:a16="http://schemas.microsoft.com/office/drawing/2014/main" id="{92A56756-8156-4751-93FF-584ED1DACE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DF3-29B4-43EE-BEB6-42765D7D00A5}" type="slidenum">
              <a:rPr kumimoji="0" lang="en-US" sz="1800" b="1"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94866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09600" y="274639"/>
            <a:ext cx="10972800" cy="645512"/>
          </a:xfrm>
        </p:spPr>
        <p:txBody>
          <a:bodyPr/>
          <a:lstStyle/>
          <a:p>
            <a:r>
              <a:rPr lang="en-US" dirty="0"/>
              <a:t>Agenda</a:t>
            </a:r>
          </a:p>
        </p:txBody>
      </p:sp>
      <p:sp>
        <p:nvSpPr>
          <p:cNvPr id="5" name="Content Placeholder 2"/>
          <p:cNvSpPr txBox="1">
            <a:spLocks/>
          </p:cNvSpPr>
          <p:nvPr/>
        </p:nvSpPr>
        <p:spPr bwMode="auto">
          <a:xfrm>
            <a:off x="609600" y="1554161"/>
            <a:ext cx="10475167" cy="49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189" indent="-457189" algn="l" rtl="0" eaLnBrk="0" fontAlgn="base" hangingPunct="0">
              <a:spcBef>
                <a:spcPct val="20000"/>
              </a:spcBef>
              <a:spcAft>
                <a:spcPct val="0"/>
              </a:spcAft>
              <a:buClr>
                <a:srgbClr val="0088B7"/>
              </a:buClr>
              <a:buFont typeface="Wingdings" panose="05000000000000000000" pitchFamily="2" charset="2"/>
              <a:buChar char="§"/>
              <a:defRPr sz="2667" kern="1200">
                <a:solidFill>
                  <a:srgbClr val="00213D"/>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Clr>
                <a:srgbClr val="3D6C2A"/>
              </a:buClr>
              <a:buFont typeface="Arial" panose="020B0604020202020204" pitchFamily="34" charset="0"/>
              <a:buChar char="–"/>
              <a:defRPr sz="2667" kern="1200">
                <a:solidFill>
                  <a:srgbClr val="00213D"/>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Clr>
                <a:srgbClr val="7A003C"/>
              </a:buClr>
              <a:buFont typeface="Arial" panose="020B0604020202020204" pitchFamily="34" charset="0"/>
              <a:buChar char="•"/>
              <a:defRPr sz="2667" kern="1200">
                <a:solidFill>
                  <a:srgbClr val="00213D"/>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accent4">
                    <a:lumMod val="75000"/>
                  </a:schemeClr>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Welcome and Announcements</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Discussion: Challenges with 2019 Data Reconciliation</a:t>
            </a: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sz="2670" dirty="0"/>
              <a:t>Discussion: Current Challenges with Routine Surveillance and Case Notification Activities</a:t>
            </a:r>
            <a:r>
              <a:rPr kumimoji="0" lang="en-US" sz="267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rPr>
              <a:t> </a:t>
            </a: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457189" marR="0" lvl="0" indent="-457189" algn="l" defTabSz="914400" rtl="0" eaLnBrk="0" fontAlgn="base" latinLnBrk="0" hangingPunct="0">
              <a:lnSpc>
                <a:spcPct val="100000"/>
              </a:lnSpc>
              <a:spcBef>
                <a:spcPts val="1200"/>
              </a:spcBef>
              <a:spcAft>
                <a:spcPts val="0"/>
              </a:spcAft>
              <a:buClr>
                <a:srgbClr val="0088B7"/>
              </a:buClr>
              <a:buSzTx/>
              <a:buFont typeface="Wingdings" panose="05000000000000000000" pitchFamily="2" charset="2"/>
              <a:buChar char="§"/>
              <a:tabLst/>
              <a:defRPr/>
            </a:pPr>
            <a:r>
              <a:rPr lang="en-US" dirty="0"/>
              <a:t>Questions and Answers</a:t>
            </a:r>
          </a:p>
          <a:p>
            <a:pPr marL="0" marR="0" lvl="0" indent="0" algn="l" defTabSz="914400" rtl="0" eaLnBrk="0" fontAlgn="base" latinLnBrk="0" hangingPunct="0">
              <a:lnSpc>
                <a:spcPct val="100000"/>
              </a:lnSpc>
              <a:spcBef>
                <a:spcPts val="1200"/>
              </a:spcBef>
              <a:spcAft>
                <a:spcPts val="0"/>
              </a:spcAft>
              <a:buClr>
                <a:srgbClr val="0088B7"/>
              </a:buClr>
              <a:buSzTx/>
              <a:buNone/>
              <a:tabLst/>
              <a:defRPr/>
            </a:pPr>
            <a:endParaRPr kumimoji="0" lang="en-US" sz="2667"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0"/>
              </a:spcBef>
              <a:spcAft>
                <a:spcPts val="0"/>
              </a:spcAft>
              <a:buClr>
                <a:srgbClr val="0088B7"/>
              </a:buClr>
              <a:buSzTx/>
              <a:buNone/>
              <a:tabLst/>
              <a:defRPr/>
            </a:pPr>
            <a:endParaRPr kumimoji="0" lang="en-US" sz="25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500" b="0" i="0" u="none" strike="noStrike" kern="1200" cap="none" spc="0" normalizeH="0" baseline="0" noProof="0" dirty="0">
              <a:ln>
                <a:noFill/>
              </a:ln>
              <a:solidFill>
                <a:srgbClr val="FFFFFF">
                  <a:lumMod val="65000"/>
                </a:srgbClr>
              </a:solidFill>
              <a:effectLst/>
              <a:uLnTx/>
              <a:uFillTx/>
              <a:latin typeface="Calibri" panose="020F0502020204030204" pitchFamily="34" charset="0"/>
              <a:ea typeface="+mn-ea"/>
              <a:cs typeface="+mn-cs"/>
            </a:endParaRPr>
          </a:p>
          <a:p>
            <a:pPr marL="609585" marR="0" lvl="1" indent="0" algn="l" defTabSz="914400" rtl="0" eaLnBrk="0" fontAlgn="base" latinLnBrk="0" hangingPunct="0">
              <a:lnSpc>
                <a:spcPct val="100000"/>
              </a:lnSpc>
              <a:spcBef>
                <a:spcPts val="600"/>
              </a:spcBef>
              <a:spcAft>
                <a:spcPts val="600"/>
              </a:spcAft>
              <a:buClr>
                <a:srgbClr val="3D6C2A"/>
              </a:buClr>
              <a:buSzTx/>
              <a:buFont typeface="Arial" panose="020B0604020202020204" pitchFamily="34" charset="0"/>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ts val="600"/>
              </a:spcBef>
              <a:spcAft>
                <a:spcPts val="600"/>
              </a:spcAft>
              <a:buClr>
                <a:srgbClr val="0088B7"/>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213D"/>
              </a:solidFill>
              <a:effectLst/>
              <a:uLnTx/>
              <a:uFillTx/>
              <a:latin typeface="Calibri" panose="020F0502020204030204" pitchFamily="34" charset="0"/>
              <a:ea typeface="+mn-ea"/>
              <a:cs typeface="+mn-cs"/>
            </a:endParaRPr>
          </a:p>
        </p:txBody>
      </p:sp>
      <p:pic>
        <p:nvPicPr>
          <p:cNvPr id="6" name="Picture 5" descr="Two people meeting at a table" title="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340" y="275506"/>
            <a:ext cx="2753820" cy="1899123"/>
          </a:xfrm>
          <a:prstGeom prst="rect">
            <a:avLst/>
          </a:prstGeom>
        </p:spPr>
      </p:pic>
      <p:sp>
        <p:nvSpPr>
          <p:cNvPr id="2" name="Slide Number Placeholder 1">
            <a:extLst>
              <a:ext uri="{FF2B5EF4-FFF2-40B4-BE49-F238E27FC236}">
                <a16:creationId xmlns:a16="http://schemas.microsoft.com/office/drawing/2014/main" id="{ADD2D9C9-4941-4991-A7BA-AD1554CCC88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663233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1324" y="4549676"/>
            <a:ext cx="11627085" cy="2677656"/>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Michele Hoover, MS</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5DAB"/>
                </a:solidFill>
                <a:effectLst/>
                <a:uLnTx/>
                <a:uFillTx/>
                <a:latin typeface="Calibri" pitchFamily="34" charset="0"/>
                <a:ea typeface="+mn-ea"/>
                <a:cs typeface="+mn-cs"/>
              </a:rPr>
              <a:t>Lead, State Implementation and Technical Assistance</a:t>
            </a: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96D6"/>
              </a:solidFill>
              <a:effectLst/>
              <a:uLnTx/>
              <a:uFillTx/>
              <a:latin typeface="Calibri" panose="020F0502020204030204" pitchFamily="34" charset="0"/>
              <a:ea typeface="+mn-ea"/>
              <a:cs typeface="Arial" panose="020B0604020202020204" pitchFamily="34" charset="0"/>
            </a:endParaRPr>
          </a:p>
        </p:txBody>
      </p:sp>
      <p:sp>
        <p:nvSpPr>
          <p:cNvPr id="9" name="Title 8"/>
          <p:cNvSpPr>
            <a:spLocks noGrp="1"/>
          </p:cNvSpPr>
          <p:nvPr>
            <p:ph type="title"/>
          </p:nvPr>
        </p:nvSpPr>
        <p:spPr>
          <a:xfrm>
            <a:off x="2286363" y="2868989"/>
            <a:ext cx="7196944" cy="1155779"/>
          </a:xfrm>
        </p:spPr>
        <p:txBody>
          <a:bodyPr/>
          <a:lstStyle/>
          <a:p>
            <a:pPr lvl="0" algn="ctr">
              <a:defRPr/>
            </a:pPr>
            <a:r>
              <a:rPr lang="en-US" dirty="0">
                <a:solidFill>
                  <a:srgbClr val="005DAB"/>
                </a:solidFill>
              </a:rPr>
              <a:t>NMI Updates </a:t>
            </a:r>
            <a:endParaRPr lang="en-US" dirty="0"/>
          </a:p>
        </p:txBody>
      </p:sp>
      <p:sp>
        <p:nvSpPr>
          <p:cNvPr id="2" name="Slide Number Placeholder 1">
            <a:extLst>
              <a:ext uri="{FF2B5EF4-FFF2-40B4-BE49-F238E27FC236}">
                <a16:creationId xmlns:a16="http://schemas.microsoft.com/office/drawing/2014/main" id="{F3C9F6A9-29E5-4EC5-B5C7-149B30E88CF3}"/>
              </a:ext>
            </a:extLst>
          </p:cNvPr>
          <p:cNvSpPr>
            <a:spLocks noGrp="1"/>
          </p:cNvSpPr>
          <p:nvPr>
            <p:ph type="sldNum" sz="quarter" idx="11"/>
          </p:nvPr>
        </p:nvSpPr>
        <p:spPr/>
        <p:txBody>
          <a:bodyPr/>
          <a:lstStyle/>
          <a:p>
            <a:fld id="{AB959DF3-29B4-43EE-BEB6-42765D7D00A5}" type="slidenum">
              <a:rPr lang="en-US" smtClean="0">
                <a:solidFill>
                  <a:srgbClr val="FFFFFF"/>
                </a:solidFill>
              </a:rPr>
              <a:pPr/>
              <a:t>3</a:t>
            </a:fld>
            <a:endParaRPr lang="en-US" dirty="0">
              <a:solidFill>
                <a:srgbClr val="FFFFFF"/>
              </a:solidFill>
            </a:endParaRPr>
          </a:p>
        </p:txBody>
      </p:sp>
    </p:spTree>
    <p:extLst>
      <p:ext uri="{BB962C8B-B14F-4D97-AF65-F5344CB8AC3E}">
        <p14:creationId xmlns:p14="http://schemas.microsoft.com/office/powerpoint/2010/main" val="31427690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600" dirty="0"/>
              <a:t>Discussion: Challenges with 2019 Data Reconciliation   </a:t>
            </a:r>
          </a:p>
        </p:txBody>
      </p:sp>
    </p:spTree>
    <p:extLst>
      <p:ext uri="{BB962C8B-B14F-4D97-AF65-F5344CB8AC3E}">
        <p14:creationId xmlns:p14="http://schemas.microsoft.com/office/powerpoint/2010/main" val="27921233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92820"/>
          </a:xfrm>
        </p:spPr>
        <p:txBody>
          <a:bodyPr>
            <a:noAutofit/>
          </a:bodyPr>
          <a:lstStyle/>
          <a:p>
            <a:pPr algn="ctr"/>
            <a:r>
              <a:rPr lang="en-US" sz="3200" dirty="0">
                <a:solidFill>
                  <a:srgbClr val="FFFFFF"/>
                </a:solidFill>
              </a:rPr>
              <a:t>2019 NNDSS Annual Data</a:t>
            </a:r>
            <a:r>
              <a:rPr lang="en-US" sz="3200" baseline="0" dirty="0">
                <a:solidFill>
                  <a:srgbClr val="FFFFFF"/>
                </a:solidFill>
              </a:rPr>
              <a:t> Reconciliation </a:t>
            </a:r>
            <a:br>
              <a:rPr lang="en-US" sz="3200" dirty="0"/>
            </a:br>
            <a:endParaRPr lang="en-US" sz="3600" dirty="0"/>
          </a:p>
        </p:txBody>
      </p:sp>
      <p:sp>
        <p:nvSpPr>
          <p:cNvPr id="3" name="Slide Number Placeholder 2">
            <a:extLst>
              <a:ext uri="{FF2B5EF4-FFF2-40B4-BE49-F238E27FC236}">
                <a16:creationId xmlns:a16="http://schemas.microsoft.com/office/drawing/2014/main" id="{1544D0B3-48AA-473A-AD71-A41989D1762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8" name="Title 15">
            <a:extLst>
              <a:ext uri="{FF2B5EF4-FFF2-40B4-BE49-F238E27FC236}">
                <a16:creationId xmlns:a16="http://schemas.microsoft.com/office/drawing/2014/main" id="{17D5F08C-2B2E-47BF-A2D9-F5F7959F2F38}"/>
              </a:ext>
            </a:extLst>
          </p:cNvPr>
          <p:cNvSpPr txBox="1">
            <a:spLocks/>
          </p:cNvSpPr>
          <p:nvPr/>
        </p:nvSpPr>
        <p:spPr>
          <a:xfrm>
            <a:off x="609600" y="274639"/>
            <a:ext cx="10972800" cy="1092820"/>
          </a:xfrm>
          <a:prstGeom prst="rect">
            <a:avLst/>
          </a:prstGeom>
        </p:spPr>
        <p:txBody>
          <a:bodyPr anchor="b" anchorCtr="0"/>
          <a:lstStyle>
            <a:lvl1pPr algn="l" rtl="0" eaLnBrk="0" fontAlgn="base" hangingPunct="0">
              <a:lnSpc>
                <a:spcPts val="4000"/>
              </a:lnSpc>
              <a:spcBef>
                <a:spcPct val="0"/>
              </a:spcBef>
              <a:spcAft>
                <a:spcPct val="0"/>
              </a:spcAft>
              <a:defRPr sz="3733" b="1" kern="1200" baseline="0">
                <a:solidFill>
                  <a:srgbClr val="005DAB"/>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marL="0" marR="0" lvl="0" indent="0" algn="ctr" defTabSz="914400" rtl="0" eaLnBrk="0" fontAlgn="base" latinLnBrk="0" hangingPunct="0">
              <a:lnSpc>
                <a:spcPts val="4000"/>
              </a:lnSpc>
              <a:spcBef>
                <a:spcPct val="0"/>
              </a:spcBef>
              <a:spcAft>
                <a:spcPct val="0"/>
              </a:spcAft>
              <a:buClrTx/>
              <a:buSzTx/>
              <a:buFontTx/>
              <a:buNone/>
              <a:tabLst/>
              <a:defRPr/>
            </a:pPr>
            <a:r>
              <a:rPr kumimoji="0" lang="en-US" sz="3733" b="1" i="0" u="none" strike="noStrike" kern="1200" cap="none" spc="0" normalizeH="0" baseline="0" noProof="0" dirty="0">
                <a:ln>
                  <a:noFill/>
                </a:ln>
                <a:solidFill>
                  <a:srgbClr val="005DAB"/>
                </a:solidFill>
                <a:effectLst/>
                <a:uLnTx/>
                <a:uFillTx/>
                <a:latin typeface="Calibri" pitchFamily="34" charset="0"/>
                <a:ea typeface="+mj-ea"/>
                <a:cs typeface="+mj-cs"/>
              </a:rPr>
              <a:t>2019 NNDSS Annual Data Reconciliation</a:t>
            </a:r>
          </a:p>
        </p:txBody>
      </p:sp>
      <p:graphicFrame>
        <p:nvGraphicFramePr>
          <p:cNvPr id="5" name="Table 4">
            <a:extLst>
              <a:ext uri="{FF2B5EF4-FFF2-40B4-BE49-F238E27FC236}">
                <a16:creationId xmlns:a16="http://schemas.microsoft.com/office/drawing/2014/main" id="{FF0E452B-03B2-430E-976F-7180404EC2AE}"/>
              </a:ext>
            </a:extLst>
          </p:cNvPr>
          <p:cNvGraphicFramePr>
            <a:graphicFrameLocks noGrp="1"/>
          </p:cNvGraphicFramePr>
          <p:nvPr>
            <p:extLst>
              <p:ext uri="{D42A27DB-BD31-4B8C-83A1-F6EECF244321}">
                <p14:modId xmlns:p14="http://schemas.microsoft.com/office/powerpoint/2010/main" val="2707509476"/>
              </p:ext>
            </p:extLst>
          </p:nvPr>
        </p:nvGraphicFramePr>
        <p:xfrm>
          <a:off x="1081548" y="1495721"/>
          <a:ext cx="10028903" cy="4714252"/>
        </p:xfrm>
        <a:graphic>
          <a:graphicData uri="http://schemas.openxmlformats.org/drawingml/2006/table">
            <a:tbl>
              <a:tblPr/>
              <a:tblGrid>
                <a:gridCol w="1567736">
                  <a:extLst>
                    <a:ext uri="{9D8B030D-6E8A-4147-A177-3AD203B41FA5}">
                      <a16:colId xmlns:a16="http://schemas.microsoft.com/office/drawing/2014/main" val="3453699982"/>
                    </a:ext>
                  </a:extLst>
                </a:gridCol>
                <a:gridCol w="8461167">
                  <a:extLst>
                    <a:ext uri="{9D8B030D-6E8A-4147-A177-3AD203B41FA5}">
                      <a16:colId xmlns:a16="http://schemas.microsoft.com/office/drawing/2014/main" val="2998627305"/>
                    </a:ext>
                  </a:extLst>
                </a:gridCol>
              </a:tblGrid>
              <a:tr h="407807">
                <a:tc>
                  <a:txBody>
                    <a:bodyPr/>
                    <a:lstStyle/>
                    <a:p>
                      <a:pPr algn="ctr" fontAlgn="ctr"/>
                      <a:r>
                        <a:rPr lang="en-US" sz="2000" b="1" i="0" u="none" strike="noStrike" dirty="0">
                          <a:solidFill>
                            <a:srgbClr val="000000"/>
                          </a:solidFill>
                          <a:effectLst/>
                          <a:latin typeface="Calibri" panose="020F0502020204030204" pitchFamily="34" charset="0"/>
                        </a:rPr>
                        <a:t>New Dates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effectLst/>
                          <a:latin typeface="Calibri" panose="020F0502020204030204" pitchFamily="34" charset="0"/>
                        </a:rPr>
                        <a:t> Activity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95009"/>
                  </a:ext>
                </a:extLst>
              </a:tr>
              <a:tr h="391495">
                <a:tc>
                  <a:txBody>
                    <a:bodyPr/>
                    <a:lstStyle/>
                    <a:p>
                      <a:pPr algn="ctr" fontAlgn="ctr"/>
                      <a:r>
                        <a:rPr lang="en-US" sz="2000" b="1" i="0" u="none" strike="noStrike" dirty="0">
                          <a:solidFill>
                            <a:srgbClr val="000000"/>
                          </a:solidFill>
                          <a:effectLst/>
                          <a:latin typeface="Calibri" panose="020F0502020204030204" pitchFamily="34" charset="0"/>
                        </a:rPr>
                        <a:t>Aug 28,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Calibri" panose="020F0502020204030204" pitchFamily="34" charset="0"/>
                        </a:rPr>
                        <a:t> Last day for jurisdictions to send 2019 data in </a:t>
                      </a:r>
                      <a:r>
                        <a:rPr lang="en-US" sz="2000" b="0" i="0" u="sng" strike="noStrike" dirty="0">
                          <a:solidFill>
                            <a:srgbClr val="000000"/>
                          </a:solidFill>
                          <a:effectLst/>
                          <a:latin typeface="Calibri" panose="020F0502020204030204" pitchFamily="34" charset="0"/>
                        </a:rPr>
                        <a:t>weekly</a:t>
                      </a:r>
                      <a:r>
                        <a:rPr lang="en-US" sz="2000" b="0" i="0" u="none" strike="noStrike" dirty="0">
                          <a:solidFill>
                            <a:srgbClr val="000000"/>
                          </a:solidFill>
                          <a:effectLst/>
                          <a:latin typeface="Calibri" panose="020F0502020204030204" pitchFamily="34" charset="0"/>
                        </a:rPr>
                        <a:t> NETSS transmissions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992389"/>
                  </a:ext>
                </a:extLst>
              </a:tr>
              <a:tr h="391495">
                <a:tc>
                  <a:txBody>
                    <a:bodyPr/>
                    <a:lstStyle/>
                    <a:p>
                      <a:pPr algn="ctr" fontAlgn="ctr"/>
                      <a:r>
                        <a:rPr lang="en-US" sz="2000" b="1" i="0" u="none" strike="noStrike" dirty="0">
                          <a:solidFill>
                            <a:srgbClr val="000000"/>
                          </a:solidFill>
                          <a:effectLst/>
                          <a:latin typeface="Calibri" panose="020F0502020204030204" pitchFamily="34" charset="0"/>
                        </a:rPr>
                        <a:t>Sep 25,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Calibri" panose="020F0502020204030204" pitchFamily="34" charset="0"/>
                        </a:rPr>
                        <a:t> ArboNet database closed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058181"/>
                  </a:ext>
                </a:extLst>
              </a:tr>
              <a:tr h="391495">
                <a:tc>
                  <a:txBody>
                    <a:bodyPr/>
                    <a:lstStyle/>
                    <a:p>
                      <a:pPr algn="ctr" fontAlgn="ctr"/>
                      <a:r>
                        <a:rPr lang="en-US" sz="2000" b="1" i="0" u="none" strike="noStrike" dirty="0">
                          <a:solidFill>
                            <a:srgbClr val="000000"/>
                          </a:solidFill>
                          <a:effectLst/>
                          <a:latin typeface="Calibri" panose="020F0502020204030204" pitchFamily="34" charset="0"/>
                        </a:rPr>
                        <a:t>Sep 30,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Calibri" panose="020F0502020204030204" pitchFamily="34" charset="0"/>
                        </a:rPr>
                        <a:t> STD database closed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962147"/>
                  </a:ext>
                </a:extLst>
              </a:tr>
              <a:tr h="391495">
                <a:tc>
                  <a:txBody>
                    <a:bodyPr/>
                    <a:lstStyle/>
                    <a:p>
                      <a:pPr algn="ctr" fontAlgn="ctr"/>
                      <a:r>
                        <a:rPr lang="en-US" sz="2000" b="1" i="0" u="none" strike="noStrike" dirty="0">
                          <a:solidFill>
                            <a:srgbClr val="000000"/>
                          </a:solidFill>
                          <a:effectLst/>
                          <a:latin typeface="Calibri" panose="020F0502020204030204" pitchFamily="34" charset="0"/>
                        </a:rPr>
                        <a:t>Sep 30,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Calibri" panose="020F0502020204030204" pitchFamily="34" charset="0"/>
                        </a:rPr>
                        <a:t> Ped Flu and Novel Flu database closed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652731"/>
                  </a:ext>
                </a:extLst>
              </a:tr>
              <a:tr h="391495">
                <a:tc>
                  <a:txBody>
                    <a:bodyPr/>
                    <a:lstStyle/>
                    <a:p>
                      <a:pPr algn="ctr" fontAlgn="ctr"/>
                      <a:r>
                        <a:rPr lang="en-US" sz="2000" b="1" i="0" u="none" strike="noStrike" dirty="0">
                          <a:solidFill>
                            <a:srgbClr val="000000"/>
                          </a:solidFill>
                          <a:effectLst/>
                          <a:latin typeface="Calibri" panose="020F0502020204030204" pitchFamily="34" charset="0"/>
                        </a:rPr>
                        <a:t>Sep 30,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Calibri" panose="020F0502020204030204" pitchFamily="34" charset="0"/>
                        </a:rPr>
                        <a:t> Rabies, animal and human database closed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367460"/>
                  </a:ext>
                </a:extLst>
              </a:tr>
              <a:tr h="391495">
                <a:tc>
                  <a:txBody>
                    <a:bodyPr/>
                    <a:lstStyle/>
                    <a:p>
                      <a:pPr algn="ctr" fontAlgn="ctr"/>
                      <a:r>
                        <a:rPr lang="en-US" sz="2000" b="1" i="0" u="none" strike="noStrike" dirty="0">
                          <a:solidFill>
                            <a:srgbClr val="000000"/>
                          </a:solidFill>
                          <a:effectLst/>
                          <a:latin typeface="Calibri" panose="020F0502020204030204" pitchFamily="34" charset="0"/>
                        </a:rPr>
                        <a:t>Sep 30,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Calibri" panose="020F0502020204030204" pitchFamily="34" charset="0"/>
                        </a:rPr>
                        <a:t> Varicella morbidity and mortality databased closed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240388"/>
                  </a:ext>
                </a:extLst>
              </a:tr>
              <a:tr h="391495">
                <a:tc>
                  <a:txBody>
                    <a:bodyPr/>
                    <a:lstStyle/>
                    <a:p>
                      <a:pPr algn="ctr" fontAlgn="ctr"/>
                      <a:r>
                        <a:rPr lang="en-US" sz="2000" b="1" i="0" u="none" strike="noStrike" dirty="0">
                          <a:solidFill>
                            <a:srgbClr val="FF0000"/>
                          </a:solidFill>
                          <a:effectLst/>
                          <a:latin typeface="Calibri" panose="020F0502020204030204" pitchFamily="34" charset="0"/>
                        </a:rPr>
                        <a:t>Sep 30,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FF0000"/>
                          </a:solidFill>
                          <a:effectLst/>
                          <a:latin typeface="Calibri" panose="020F0502020204030204" pitchFamily="34" charset="0"/>
                        </a:rPr>
                        <a:t> Last day for jurisdictions to transmit/update the 2019 FINAL data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22411"/>
                  </a:ext>
                </a:extLst>
              </a:tr>
              <a:tr h="391495">
                <a:tc>
                  <a:txBody>
                    <a:bodyPr/>
                    <a:lstStyle/>
                    <a:p>
                      <a:pPr algn="ctr" fontAlgn="ctr"/>
                      <a:r>
                        <a:rPr lang="en-US" sz="2000" b="1" i="0" u="none" strike="noStrike" dirty="0">
                          <a:solidFill>
                            <a:srgbClr val="000000"/>
                          </a:solidFill>
                          <a:effectLst/>
                          <a:latin typeface="Calibri" panose="020F0502020204030204" pitchFamily="34" charset="0"/>
                        </a:rPr>
                        <a:t>Oct 16,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000000"/>
                          </a:solidFill>
                          <a:effectLst/>
                          <a:latin typeface="Calibri" panose="020F0502020204030204" pitchFamily="34" charset="0"/>
                        </a:rPr>
                        <a:t> Distribution of final counts to State Epidemiologists for signatures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709264"/>
                  </a:ext>
                </a:extLst>
              </a:tr>
              <a:tr h="391495">
                <a:tc>
                  <a:txBody>
                    <a:bodyPr/>
                    <a:lstStyle/>
                    <a:p>
                      <a:pPr algn="ctr" fontAlgn="ctr"/>
                      <a:r>
                        <a:rPr lang="en-US" sz="2000" b="1" i="0" u="none" strike="noStrike" dirty="0">
                          <a:solidFill>
                            <a:srgbClr val="FF0000"/>
                          </a:solidFill>
                          <a:effectLst/>
                          <a:latin typeface="Calibri" panose="020F0502020204030204" pitchFamily="34" charset="0"/>
                        </a:rPr>
                        <a:t>Oct 30,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FF0000"/>
                          </a:solidFill>
                          <a:effectLst/>
                          <a:latin typeface="Calibri" panose="020F0502020204030204" pitchFamily="34" charset="0"/>
                        </a:rPr>
                        <a:t> Last day for State/Territorial Epidemiologist to return approved counts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706153"/>
                  </a:ext>
                </a:extLst>
              </a:tr>
              <a:tr h="391495">
                <a:tc>
                  <a:txBody>
                    <a:bodyPr/>
                    <a:lstStyle/>
                    <a:p>
                      <a:pPr algn="ctr" fontAlgn="ctr"/>
                      <a:r>
                        <a:rPr lang="en-US" sz="2000" b="1" i="0" u="none" strike="noStrike" dirty="0">
                          <a:solidFill>
                            <a:srgbClr val="FF0000"/>
                          </a:solidFill>
                          <a:effectLst/>
                          <a:latin typeface="Calibri" panose="020F0502020204030204" pitchFamily="34" charset="0"/>
                        </a:rPr>
                        <a:t>Oct 30, 2020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FF0000"/>
                          </a:solidFill>
                          <a:effectLst/>
                          <a:latin typeface="Calibri" panose="020F0502020204030204" pitchFamily="34" charset="0"/>
                        </a:rPr>
                        <a:t> Finalized 2019 NNDSS database closed at CDC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674660"/>
                  </a:ext>
                </a:extLst>
              </a:tr>
              <a:tr h="391495">
                <a:tc>
                  <a:txBody>
                    <a:bodyPr/>
                    <a:lstStyle/>
                    <a:p>
                      <a:pPr algn="ctr" fontAlgn="ctr"/>
                      <a:r>
                        <a:rPr lang="en-US" sz="2000" b="1" i="0" u="none" strike="noStrike" dirty="0">
                          <a:solidFill>
                            <a:srgbClr val="000000"/>
                          </a:solidFill>
                          <a:effectLst/>
                          <a:latin typeface="Calibri" panose="020F0502020204030204" pitchFamily="34" charset="0"/>
                        </a:rPr>
                        <a:t>Mar 12, 2021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Publication of 2019 NNDSS Annual Tables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396378"/>
                  </a:ext>
                </a:extLst>
              </a:tr>
            </a:tbl>
          </a:graphicData>
        </a:graphic>
      </p:graphicFrame>
    </p:spTree>
    <p:extLst>
      <p:ext uri="{BB962C8B-B14F-4D97-AF65-F5344CB8AC3E}">
        <p14:creationId xmlns:p14="http://schemas.microsoft.com/office/powerpoint/2010/main" val="10096760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
            <a:ext cx="12192000" cy="1048215"/>
          </a:xfrm>
        </p:spPr>
        <p:txBody>
          <a:bodyPr>
            <a:noAutofit/>
          </a:bodyPr>
          <a:lstStyle/>
          <a:p>
            <a:pPr algn="ctr"/>
            <a:br>
              <a:rPr lang="en-US" sz="3200" dirty="0"/>
            </a:br>
            <a:br>
              <a:rPr lang="en-US" sz="3200" dirty="0"/>
            </a:br>
            <a:r>
              <a:rPr lang="en-US" sz="3600" dirty="0"/>
              <a:t>2019 Reconciliation Tables for</a:t>
            </a:r>
            <a:br>
              <a:rPr lang="en-US" sz="2000" dirty="0"/>
            </a:br>
            <a:r>
              <a:rPr lang="en-US" sz="3600" dirty="0"/>
              <a:t>National Notifiable Infectious Diseases</a:t>
            </a:r>
          </a:p>
        </p:txBody>
      </p:sp>
      <p:sp>
        <p:nvSpPr>
          <p:cNvPr id="3" name="Text Placeholder 2"/>
          <p:cNvSpPr>
            <a:spLocks noGrp="1"/>
          </p:cNvSpPr>
          <p:nvPr>
            <p:ph type="body" sz="quarter" idx="10"/>
          </p:nvPr>
        </p:nvSpPr>
        <p:spPr>
          <a:xfrm>
            <a:off x="1187605" y="993111"/>
            <a:ext cx="9816790" cy="5910146"/>
          </a:xfrm>
        </p:spPr>
        <p:txBody>
          <a:bodyPr>
            <a:normAutofit fontScale="70000" lnSpcReduction="20000"/>
          </a:bodyPr>
          <a:lstStyle/>
          <a:p>
            <a:endParaRPr lang="en-US" dirty="0">
              <a:solidFill>
                <a:srgbClr val="005DAB"/>
              </a:solidFill>
            </a:endParaRPr>
          </a:p>
          <a:p>
            <a:pPr marL="0" indent="0">
              <a:buNone/>
            </a:pPr>
            <a:r>
              <a:rPr lang="en-US" dirty="0"/>
              <a:t>Table 1	State-specific case count by system status and disease </a:t>
            </a:r>
          </a:p>
          <a:p>
            <a:pPr marL="0" indent="0">
              <a:buNone/>
            </a:pPr>
            <a:r>
              <a:rPr lang="en-US" dirty="0"/>
              <a:t>Table 2	State-specific case count by case status classification and disease</a:t>
            </a:r>
          </a:p>
          <a:p>
            <a:pPr marL="0" indent="0">
              <a:buNone/>
            </a:pPr>
            <a:r>
              <a:rPr lang="en-US" dirty="0"/>
              <a:t>Table 3	State-specific case count by month and disease</a:t>
            </a:r>
          </a:p>
          <a:p>
            <a:pPr marL="0" indent="0">
              <a:buNone/>
            </a:pPr>
            <a:r>
              <a:rPr lang="en-US" dirty="0"/>
              <a:t>Table 4	State-specific case count by race/ethnicity and disease</a:t>
            </a:r>
          </a:p>
          <a:p>
            <a:pPr marL="0" indent="0">
              <a:buNone/>
            </a:pPr>
            <a:r>
              <a:rPr lang="en-US" dirty="0"/>
              <a:t>Table 5	State-specific case count by age group (years) and disease</a:t>
            </a:r>
          </a:p>
          <a:p>
            <a:pPr marL="0" indent="0">
              <a:buNone/>
            </a:pPr>
            <a:r>
              <a:rPr lang="en-US" dirty="0"/>
              <a:t>Table 6	State-specific case count by sex and disease</a:t>
            </a:r>
          </a:p>
          <a:p>
            <a:pPr marL="0" indent="0">
              <a:buNone/>
            </a:pPr>
            <a:r>
              <a:rPr lang="en-US" dirty="0"/>
              <a:t>Table 7	State-specific case count by </a:t>
            </a:r>
            <a:r>
              <a:rPr lang="en-US" i="1" dirty="0"/>
              <a:t>MMWR</a:t>
            </a:r>
            <a:r>
              <a:rPr lang="en-US" dirty="0"/>
              <a:t> week and disease</a:t>
            </a:r>
          </a:p>
          <a:p>
            <a:pPr marL="0" indent="0">
              <a:buNone/>
            </a:pPr>
            <a:r>
              <a:rPr lang="en-US" sz="2700" dirty="0">
                <a:solidFill>
                  <a:srgbClr val="FF0000"/>
                </a:solidFill>
              </a:rPr>
              <a:t>Table 8</a:t>
            </a:r>
            <a:r>
              <a:rPr lang="en-US" dirty="0">
                <a:solidFill>
                  <a:srgbClr val="005DAB"/>
                </a:solidFill>
              </a:rPr>
              <a:t>	</a:t>
            </a:r>
            <a:r>
              <a:rPr lang="en-US" dirty="0"/>
              <a:t>State-specific case count by </a:t>
            </a:r>
            <a:r>
              <a:rPr lang="en-US" dirty="0">
                <a:solidFill>
                  <a:srgbClr val="FF0000"/>
                </a:solidFill>
              </a:rPr>
              <a:t>‘Reporting county’</a:t>
            </a:r>
            <a:r>
              <a:rPr lang="en-US" dirty="0">
                <a:solidFill>
                  <a:schemeClr val="tx1"/>
                </a:solidFill>
              </a:rPr>
              <a:t> </a:t>
            </a:r>
            <a:r>
              <a:rPr lang="en-US" dirty="0"/>
              <a:t>and disease</a:t>
            </a:r>
          </a:p>
          <a:p>
            <a:pPr marL="0" indent="0">
              <a:buNone/>
            </a:pPr>
            <a:r>
              <a:rPr lang="en-US" sz="2700" dirty="0">
                <a:solidFill>
                  <a:srgbClr val="FF0000"/>
                </a:solidFill>
              </a:rPr>
              <a:t>Table 9</a:t>
            </a:r>
            <a:r>
              <a:rPr lang="en-US" dirty="0">
                <a:solidFill>
                  <a:schemeClr val="tx1"/>
                </a:solidFill>
              </a:rPr>
              <a:t>	</a:t>
            </a:r>
            <a:r>
              <a:rPr lang="en-US" dirty="0"/>
              <a:t>State-specific case count by MVPS </a:t>
            </a:r>
            <a:r>
              <a:rPr lang="en-US" dirty="0">
                <a:solidFill>
                  <a:srgbClr val="FF0000"/>
                </a:solidFill>
              </a:rPr>
              <a:t>‘County of residence’ </a:t>
            </a:r>
            <a:r>
              <a:rPr lang="en-US" dirty="0"/>
              <a:t>PID-11.9 </a:t>
            </a:r>
          </a:p>
          <a:p>
            <a:pPr marL="0" indent="0">
              <a:buNone/>
            </a:pPr>
            <a:r>
              <a:rPr lang="en-US" dirty="0"/>
              <a:t>Table 10  State-specific outbreak status by disease</a:t>
            </a:r>
          </a:p>
          <a:p>
            <a:pPr marL="0" indent="0">
              <a:buNone/>
            </a:pPr>
            <a:r>
              <a:rPr lang="en-US" dirty="0"/>
              <a:t>Table 11  State-specific import status by disease</a:t>
            </a:r>
          </a:p>
          <a:p>
            <a:pPr marL="0" indent="0">
              <a:buNone/>
            </a:pPr>
            <a:r>
              <a:rPr lang="en-US" sz="2700" dirty="0">
                <a:solidFill>
                  <a:srgbClr val="FF0000"/>
                </a:solidFill>
              </a:rPr>
              <a:t>Table 12</a:t>
            </a:r>
            <a:r>
              <a:rPr lang="en-US" sz="2700" dirty="0">
                <a:solidFill>
                  <a:schemeClr val="tx1"/>
                </a:solidFill>
              </a:rPr>
              <a:t>  </a:t>
            </a:r>
            <a:r>
              <a:rPr lang="en-US" dirty="0"/>
              <a:t>State-specific case count by disease and </a:t>
            </a:r>
            <a:r>
              <a:rPr lang="en-US" dirty="0">
                <a:solidFill>
                  <a:srgbClr val="FF0000"/>
                </a:solidFill>
              </a:rPr>
              <a:t>‘reporting exception’</a:t>
            </a:r>
            <a:r>
              <a:rPr lang="en-US" dirty="0"/>
              <a:t> [diseases that are ‘Not 	Reportable’ or where data are ‘Unavailable’] </a:t>
            </a:r>
          </a:p>
          <a:p>
            <a:pPr marL="0" indent="0">
              <a:buNone/>
            </a:pPr>
            <a:r>
              <a:rPr lang="en-US" sz="2700" dirty="0"/>
              <a:t>Table 13  </a:t>
            </a:r>
            <a:r>
              <a:rPr lang="en-US" dirty="0"/>
              <a:t>State-specific case count for retired event codes</a:t>
            </a:r>
          </a:p>
          <a:p>
            <a:pPr marL="0" indent="0">
              <a:buNone/>
            </a:pPr>
            <a:r>
              <a:rPr lang="en-US" sz="2700" dirty="0">
                <a:solidFill>
                  <a:srgbClr val="FF0000"/>
                </a:solidFill>
              </a:rPr>
              <a:t>Line List  </a:t>
            </a:r>
            <a:r>
              <a:rPr lang="en-US" dirty="0"/>
              <a:t>State-specific</a:t>
            </a:r>
            <a:r>
              <a:rPr lang="en-US" dirty="0">
                <a:solidFill>
                  <a:srgbClr val="005DAB"/>
                </a:solidFill>
              </a:rPr>
              <a:t> </a:t>
            </a:r>
            <a:r>
              <a:rPr lang="en-US" dirty="0">
                <a:solidFill>
                  <a:srgbClr val="FF0000"/>
                </a:solidFill>
              </a:rPr>
              <a:t>‘case-level line list’ </a:t>
            </a:r>
            <a:r>
              <a:rPr lang="en-US" dirty="0"/>
              <a:t>for non-STD data by disease (includes original NBS &amp; </a:t>
            </a:r>
          </a:p>
          <a:p>
            <a:pPr marL="0" indent="0">
              <a:buNone/>
            </a:pPr>
            <a:r>
              <a:rPr lang="en-US" dirty="0"/>
              <a:t>	HL7 case ids)  </a:t>
            </a:r>
            <a:endParaRPr lang="en-US" sz="2670" dirty="0"/>
          </a:p>
          <a:p>
            <a:pPr marL="0" indent="0">
              <a:lnSpc>
                <a:spcPct val="170000"/>
              </a:lnSpc>
              <a:buNone/>
            </a:pPr>
            <a:r>
              <a:rPr lang="en-US" b="1" dirty="0"/>
              <a:t>Note: </a:t>
            </a:r>
            <a:r>
              <a:rPr lang="en-US" dirty="0"/>
              <a:t>Tables 1-11 will also be sent in an Excel format  </a:t>
            </a:r>
          </a:p>
          <a:p>
            <a:endParaRPr lang="en-US" dirty="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208DCEA7-15C1-4DAB-A13D-CC93D406819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08B90-C856-4DD9-AE7E-B04D6EB9DAE8}" type="slidenum">
              <a:rPr kumimoji="0" lang="en-US" sz="18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361475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2515" y="5319902"/>
            <a:ext cx="11059884" cy="1162051"/>
          </a:xfrm>
        </p:spPr>
        <p:txBody>
          <a:bodyPr/>
          <a:lstStyle/>
          <a:p>
            <a:r>
              <a:rPr lang="en-US" sz="4600" dirty="0"/>
              <a:t>Discussion: Current Challenges with Routine Surveillance and Case Notification Activities</a:t>
            </a:r>
            <a:br>
              <a:rPr lang="en-US" sz="4600" dirty="0"/>
            </a:br>
            <a:r>
              <a:rPr lang="en-US" sz="4600" dirty="0"/>
              <a:t>  </a:t>
            </a:r>
          </a:p>
        </p:txBody>
      </p:sp>
    </p:spTree>
    <p:extLst>
      <p:ext uri="{BB962C8B-B14F-4D97-AF65-F5344CB8AC3E}">
        <p14:creationId xmlns:p14="http://schemas.microsoft.com/office/powerpoint/2010/main" val="27688049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dirty="0"/>
              <a:t>Q &amp; A</a:t>
            </a:r>
          </a:p>
        </p:txBody>
      </p:sp>
      <p:pic>
        <p:nvPicPr>
          <p:cNvPr id="5" name="Picture 4" descr="Image indicating a question can be asked. " title="Question and Answer Sl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20" y="1841500"/>
            <a:ext cx="5409560" cy="3175000"/>
          </a:xfrm>
          <a:prstGeom prst="rect">
            <a:avLst/>
          </a:prstGeom>
        </p:spPr>
      </p:pic>
    </p:spTree>
    <p:extLst>
      <p:ext uri="{BB962C8B-B14F-4D97-AF65-F5344CB8AC3E}">
        <p14:creationId xmlns:p14="http://schemas.microsoft.com/office/powerpoint/2010/main" val="32730571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050" y="196014"/>
            <a:ext cx="10287000" cy="4093428"/>
          </a:xfrm>
          <a:prstGeom prst="rect">
            <a:avLst/>
          </a:prstGeom>
          <a:noFill/>
        </p:spPr>
        <p:txBody>
          <a:bodyPr wrap="square" rtlCol="0">
            <a:spAutoFit/>
          </a:bodyPr>
          <a:lstStyle/>
          <a:p>
            <a:pPr lvl="0" algn="ctr">
              <a:defRPr/>
            </a:pPr>
            <a:r>
              <a:rPr lang="en-US" sz="2000" b="1" dirty="0">
                <a:solidFill>
                  <a:srgbClr val="000000"/>
                </a:solidFill>
              </a:rPr>
              <a:t>Subscribe to monthly NNDSS newsletter </a:t>
            </a:r>
            <a:r>
              <a:rPr lang="en-US" sz="2000" b="1" dirty="0">
                <a:solidFill>
                  <a:srgbClr val="FF0000"/>
                </a:solidFill>
              </a:rPr>
              <a:t>(NMI Notes)</a:t>
            </a:r>
            <a:r>
              <a:rPr lang="en-US" sz="2000" b="1" dirty="0">
                <a:solidFill>
                  <a:srgbClr val="000000"/>
                </a:solidFill>
              </a:rPr>
              <a:t> at</a:t>
            </a:r>
            <a:br>
              <a:rPr lang="en-US" sz="2000" b="1" dirty="0">
                <a:solidFill>
                  <a:srgbClr val="000000"/>
                </a:solidFill>
              </a:rPr>
            </a:br>
            <a:r>
              <a:rPr lang="en-US" sz="2000" b="1" dirty="0">
                <a:solidFill>
                  <a:srgbClr val="000000"/>
                </a:solidFill>
              </a:rPr>
              <a:t> </a:t>
            </a:r>
            <a:r>
              <a:rPr lang="en-US" sz="2000" b="1" dirty="0">
                <a:hlinkClick r:id="rId3" tooltip="NMI Notes"/>
              </a:rPr>
              <a:t>https://www.cdc.gov/nndss/trc/news/</a:t>
            </a:r>
            <a:endParaRPr lang="en-US" sz="2000" b="1" dirty="0"/>
          </a:p>
          <a:p>
            <a:pPr lvl="0" algn="ctr">
              <a:defRPr/>
            </a:pPr>
            <a:endParaRPr lang="en-US" sz="2000" b="1" dirty="0">
              <a:solidFill>
                <a:srgbClr val="FF0000"/>
              </a:solidFill>
            </a:endParaRPr>
          </a:p>
          <a:p>
            <a:pPr lvl="0" algn="ctr">
              <a:defRPr/>
            </a:pPr>
            <a:r>
              <a:rPr lang="en-US" sz="2000" b="1" dirty="0">
                <a:solidFill>
                  <a:srgbClr val="000000"/>
                </a:solidFill>
              </a:rPr>
              <a:t>Access the </a:t>
            </a:r>
            <a:r>
              <a:rPr lang="en-US" sz="2000" b="1" dirty="0">
                <a:solidFill>
                  <a:srgbClr val="FF0000"/>
                </a:solidFill>
              </a:rPr>
              <a:t>NNDSS Technical Resource Center </a:t>
            </a:r>
            <a:r>
              <a:rPr lang="en-US" sz="2000" b="1" dirty="0">
                <a:solidFill>
                  <a:srgbClr val="000000"/>
                </a:solidFill>
              </a:rPr>
              <a:t>at</a:t>
            </a:r>
            <a:r>
              <a:rPr lang="en-US" sz="2000" b="1" dirty="0">
                <a:solidFill>
                  <a:srgbClr val="FF0000"/>
                </a:solidFill>
              </a:rPr>
              <a:t>  </a:t>
            </a:r>
          </a:p>
          <a:p>
            <a:pPr lvl="0" algn="ctr">
              <a:defRPr/>
            </a:pPr>
            <a:r>
              <a:rPr lang="en-US" sz="2000" b="1" dirty="0">
                <a:solidFill>
                  <a:srgbClr val="000000"/>
                </a:solidFill>
                <a:hlinkClick r:id="rId4" tooltip="NMI Technical Assistance and Training Resource Center"/>
              </a:rPr>
              <a:t>https://www.cdc.gov/nndss/trc/</a:t>
            </a:r>
            <a:endParaRPr lang="en-US" sz="2000" b="1" dirty="0">
              <a:solidFill>
                <a:srgbClr val="FF0000"/>
              </a:solidFill>
            </a:endParaRPr>
          </a:p>
          <a:p>
            <a:pPr lvl="0" algn="ctr">
              <a:defRPr/>
            </a:pPr>
            <a:endParaRPr lang="en-US" sz="2000" b="1" dirty="0">
              <a:solidFill>
                <a:srgbClr val="FF0000"/>
              </a:solidFill>
            </a:endParaRPr>
          </a:p>
          <a:p>
            <a:pPr lvl="0" algn="ctr">
              <a:defRPr/>
            </a:pPr>
            <a:r>
              <a:rPr lang="en-US" sz="2000" b="1" dirty="0">
                <a:solidFill>
                  <a:srgbClr val="000000"/>
                </a:solidFill>
              </a:rPr>
              <a:t>Request </a:t>
            </a:r>
            <a:r>
              <a:rPr lang="en-US" sz="2000" b="1" dirty="0">
                <a:solidFill>
                  <a:srgbClr val="FF0000"/>
                </a:solidFill>
              </a:rPr>
              <a:t>NNDSS technical assistance or onboarding </a:t>
            </a:r>
            <a:r>
              <a:rPr lang="en-US" sz="2000" b="1" dirty="0">
                <a:solidFill>
                  <a:srgbClr val="000000"/>
                </a:solidFill>
              </a:rPr>
              <a:t>at</a:t>
            </a:r>
          </a:p>
          <a:p>
            <a:pPr lvl="0" algn="ctr">
              <a:defRPr/>
            </a:pPr>
            <a:r>
              <a:rPr lang="en-US" sz="2000" b="1" dirty="0">
                <a:solidFill>
                  <a:srgbClr val="FF0000"/>
                </a:solidFill>
                <a:hlinkClick r:id="rId5" tooltip="NMI technical assistance or onboarding"/>
              </a:rPr>
              <a:t>edx@cdc.gov</a:t>
            </a:r>
            <a:r>
              <a:rPr lang="en-US" sz="2000" b="1" dirty="0">
                <a:solidFill>
                  <a:srgbClr val="000000"/>
                </a:solidFill>
              </a:rPr>
              <a:t> </a:t>
            </a:r>
          </a:p>
          <a:p>
            <a:pPr lvl="0" algn="ctr">
              <a:defRPr/>
            </a:pPr>
            <a:endParaRPr lang="en-US" sz="2000" b="1" dirty="0">
              <a:solidFill>
                <a:srgbClr val="FF0000"/>
              </a:solidFill>
            </a:endParaRPr>
          </a:p>
          <a:p>
            <a:pPr lvl="0" algn="ctr">
              <a:defRPr/>
            </a:pPr>
            <a:r>
              <a:rPr lang="en-US" sz="2000" b="1" dirty="0">
                <a:solidFill>
                  <a:srgbClr val="000000"/>
                </a:solidFill>
              </a:rPr>
              <a:t>Next </a:t>
            </a:r>
            <a:r>
              <a:rPr lang="en-US" sz="2000" b="1" dirty="0">
                <a:solidFill>
                  <a:srgbClr val="FF0000"/>
                </a:solidFill>
              </a:rPr>
              <a:t>NNDSS </a:t>
            </a:r>
            <a:r>
              <a:rPr lang="en-US" sz="2000" b="1" dirty="0" err="1">
                <a:solidFill>
                  <a:srgbClr val="FF0000"/>
                </a:solidFill>
              </a:rPr>
              <a:t>eSHARE</a:t>
            </a:r>
            <a:r>
              <a:rPr lang="en-US" sz="2000" b="1" dirty="0">
                <a:solidFill>
                  <a:srgbClr val="FF0000"/>
                </a:solidFill>
              </a:rPr>
              <a:t> </a:t>
            </a:r>
            <a:r>
              <a:rPr lang="en-US" sz="2000" b="1" dirty="0">
                <a:solidFill>
                  <a:srgbClr val="000000"/>
                </a:solidFill>
              </a:rPr>
              <a:t>is August 18, 2020 – details to come at</a:t>
            </a:r>
          </a:p>
          <a:p>
            <a:pPr lvl="0" algn="ctr">
              <a:defRPr/>
            </a:pPr>
            <a:r>
              <a:rPr lang="en-US" sz="2000" b="1" dirty="0">
                <a:solidFill>
                  <a:srgbClr val="000000"/>
                </a:solidFill>
              </a:rPr>
              <a:t> </a:t>
            </a:r>
            <a:r>
              <a:rPr lang="en-US" sz="2000" b="1" dirty="0">
                <a:solidFill>
                  <a:srgbClr val="FF0000"/>
                </a:solidFill>
                <a:hlinkClick r:id="rId6" tooltip="NMI eSHARE"/>
              </a:rPr>
              <a:t>https://www.cdc.gov/nndss/trc/onboarding/eshare.html</a:t>
            </a:r>
            <a:r>
              <a:rPr lang="en-US" sz="2000" b="1" dirty="0">
                <a:solidFill>
                  <a:srgbClr val="000000"/>
                </a:solidFill>
              </a:rPr>
              <a:t> </a:t>
            </a:r>
          </a:p>
          <a:p>
            <a:pPr lvl="0" algn="ctr">
              <a:defRPr/>
            </a:pPr>
            <a:endParaRPr lang="en-US" sz="2000" b="1"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1277196"/>
      </p:ext>
    </p:extLst>
  </p:cSld>
  <p:clrMapOvr>
    <a:masterClrMapping/>
  </p:clrMapOvr>
  <p:transition>
    <p:fade/>
  </p:transition>
</p:sld>
</file>

<file path=ppt/theme/theme1.xml><?xml version="1.0" encoding="utf-8"?>
<a:theme xmlns:a="http://schemas.openxmlformats.org/drawingml/2006/main" name="1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9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7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22_NCEH_ATSDR_combined">
  <a:themeElements>
    <a:clrScheme name="Custom 15">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23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28FDE79D0528429484B39D788D9B11" ma:contentTypeVersion="11" ma:contentTypeDescription="Create a new document." ma:contentTypeScope="" ma:versionID="e88c17f7a143ed77d686e628f6f8533f">
  <xsd:schema xmlns:xsd="http://www.w3.org/2001/XMLSchema" xmlns:xs="http://www.w3.org/2001/XMLSchema" xmlns:p="http://schemas.microsoft.com/office/2006/metadata/properties" xmlns:ns1="http://schemas.microsoft.com/sharepoint/v3" xmlns:ns3="ce0cc384-7d90-49d2-886c-ed1b3f79e86e" xmlns:ns4="b0563af3-add7-4ba1-9257-34f88286e773" targetNamespace="http://schemas.microsoft.com/office/2006/metadata/properties" ma:root="true" ma:fieldsID="2b311f190c4d355fa5ac44bd0097baa4" ns1:_="" ns3:_="" ns4:_="">
    <xsd:import namespace="http://schemas.microsoft.com/sharepoint/v3"/>
    <xsd:import namespace="ce0cc384-7d90-49d2-886c-ed1b3f79e86e"/>
    <xsd:import namespace="b0563af3-add7-4ba1-9257-34f88286e7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0cc384-7d90-49d2-886c-ed1b3f79e8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563af3-add7-4ba1-9257-34f88286e77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7F938A3-EBB3-4A3E-A859-19F8A2A3F1E5}">
  <ds:schemaRefs>
    <ds:schemaRef ds:uri="http://schemas.microsoft.com/sharepoint/v3/contenttype/forms"/>
  </ds:schemaRefs>
</ds:datastoreItem>
</file>

<file path=customXml/itemProps2.xml><?xml version="1.0" encoding="utf-8"?>
<ds:datastoreItem xmlns:ds="http://schemas.openxmlformats.org/officeDocument/2006/customXml" ds:itemID="{1D261975-0CD7-4F74-A26C-4998D9075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0cc384-7d90-49d2-886c-ed1b3f79e86e"/>
    <ds:schemaRef ds:uri="b0563af3-add7-4ba1-9257-34f88286e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8A2DEB-290C-4152-8CAA-7332A7CEDB5E}">
  <ds:schemaRefs>
    <ds:schemaRef ds:uri="http://purl.org/dc/elements/1.1/"/>
    <ds:schemaRef ds:uri="http://www.w3.org/XML/1998/namespace"/>
    <ds:schemaRef ds:uri="http://schemas.microsoft.com/office/2006/documentManagement/types"/>
    <ds:schemaRef ds:uri="b0563af3-add7-4ba1-9257-34f88286e773"/>
    <ds:schemaRef ds:uri="ce0cc384-7d90-49d2-886c-ed1b3f79e86e"/>
    <ds:schemaRef ds:uri="http://schemas.microsoft.com/sharepoint/v3"/>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41971</TotalTime>
  <Words>540</Words>
  <Application>Microsoft Office PowerPoint</Application>
  <PresentationFormat>Widescreen</PresentationFormat>
  <Paragraphs>87</Paragraphs>
  <Slides>9</Slides>
  <Notes>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9</vt:i4>
      </vt:variant>
    </vt:vector>
  </HeadingPairs>
  <TitlesOfParts>
    <vt:vector size="21" baseType="lpstr">
      <vt:lpstr>Arial</vt:lpstr>
      <vt:lpstr>Calibri</vt:lpstr>
      <vt:lpstr>Calibri Light</vt:lpstr>
      <vt:lpstr>Courier New</vt:lpstr>
      <vt:lpstr>Myriad Web Pro</vt:lpstr>
      <vt:lpstr>Wingdings</vt:lpstr>
      <vt:lpstr>13_NCEH_ATSDR_combined</vt:lpstr>
      <vt:lpstr>19_NCEH_ATSDR_combined</vt:lpstr>
      <vt:lpstr>27_NCEH_ATSDR_combined</vt:lpstr>
      <vt:lpstr>22_NCEH_ATSDR_combined</vt:lpstr>
      <vt:lpstr>23_NCEH_ATSDR_combined</vt:lpstr>
      <vt:lpstr>Office Theme</vt:lpstr>
      <vt:lpstr>NNDSS Modernization Initiative (NMI):  July eSHARE Webinar </vt:lpstr>
      <vt:lpstr>Agenda</vt:lpstr>
      <vt:lpstr>NMI Updates </vt:lpstr>
      <vt:lpstr>Discussion: Challenges with 2019 Data Reconciliation   </vt:lpstr>
      <vt:lpstr>2019 NNDSS Annual Data Reconciliation  </vt:lpstr>
      <vt:lpstr>  2019 Reconciliation Tables for National Notifiable Infectious Diseases</vt:lpstr>
      <vt:lpstr>Discussion: Current Challenges with Routine Surveillance and Case Notification Activities   </vt:lpstr>
      <vt:lpstr>Q &amp; A</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July 2020</dc:title>
  <dc:subject>NMI eSHARE: Discussion on Challenges with 2019 NNDSS Data Reconciliation </dc:subject>
  <dc:creator>CDC</dc:creator>
  <cp:keywords>NMI, Modernization Initiative, eSHARE, NNDSS, National Notifiable Diseases Surveillance System, Discussion, Challenges, 2019 Annual Data Reconciliation, Routine Surveillance, Case Notification Activities, Line List, NNDSS Data Reconciliation, Tables for National Notifiable Infectious Diseases, Data Tables, Reporting Exception, Reporting County, County of Residence, State/Territorial Epidemiologist, database closed</cp:keywords>
  <cp:lastModifiedBy>Laspina, Michael (CDC/DDPHSS/CSELS/DHIS)</cp:lastModifiedBy>
  <cp:revision>2242</cp:revision>
  <cp:lastPrinted>2020-03-09T18:49:31Z</cp:lastPrinted>
  <dcterms:created xsi:type="dcterms:W3CDTF">2016-10-13T18:50:31Z</dcterms:created>
  <dcterms:modified xsi:type="dcterms:W3CDTF">2021-04-22T18:30:57Z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0x010100CB28FDE79D0528429484B39D788D9B11</vt:lpwstr>
  </property>
  <property fmtid="{D5CDD505-2E9C-101B-9397-08002B2CF9AE}" pid="3" name="MSIP_Label_7b94a7b8-f06c-4dfe-bdcc-9b548fd58c31_Enabled">
    <vt:lpwstr>true</vt:lpwstr>
  </property>
  <property fmtid="{D5CDD505-2E9C-101B-9397-08002B2CF9AE}" pid="4" name="MSIP_Label_7b94a7b8-f06c-4dfe-bdcc-9b548fd58c31_SetDate">
    <vt:lpwstr>2021-04-22T15:34:50Z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8794a081-74ee-4466-a7bf-ce7a32b6752b</vt:lpwstr>
  </property>
  <property fmtid="{D5CDD505-2E9C-101B-9397-08002B2CF9AE}" pid="9" name="MSIP_Label_7b94a7b8-f06c-4dfe-bdcc-9b548fd58c31_ContentBits">
    <vt:lpwstr>0</vt:lpwstr>
  </property>
</Properties>
</file>