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1" r:id="rId1"/>
    <p:sldMasterId id="2147483919" r:id="rId2"/>
    <p:sldMasterId id="2147483960" r:id="rId3"/>
    <p:sldMasterId id="2147483976" r:id="rId4"/>
    <p:sldMasterId id="2147484086" r:id="rId5"/>
    <p:sldMasterId id="2147484118" r:id="rId6"/>
    <p:sldMasterId id="2147484143" r:id="rId7"/>
    <p:sldMasterId id="2147484149" r:id="rId8"/>
    <p:sldMasterId id="2147484157" r:id="rId9"/>
    <p:sldMasterId id="2147484169" r:id="rId10"/>
  </p:sldMasterIdLst>
  <p:notesMasterIdLst>
    <p:notesMasterId r:id="rId33"/>
  </p:notesMasterIdLst>
  <p:handoutMasterIdLst>
    <p:handoutMasterId r:id="rId34"/>
  </p:handoutMasterIdLst>
  <p:sldIdLst>
    <p:sldId id="1221" r:id="rId11"/>
    <p:sldId id="1310" r:id="rId12"/>
    <p:sldId id="831" r:id="rId13"/>
    <p:sldId id="1326" r:id="rId14"/>
    <p:sldId id="1328" r:id="rId15"/>
    <p:sldId id="1229" r:id="rId16"/>
    <p:sldId id="1358" r:id="rId17"/>
    <p:sldId id="1355" r:id="rId18"/>
    <p:sldId id="1357" r:id="rId19"/>
    <p:sldId id="1359" r:id="rId20"/>
    <p:sldId id="1360" r:id="rId21"/>
    <p:sldId id="1361" r:id="rId22"/>
    <p:sldId id="1362" r:id="rId23"/>
    <p:sldId id="1363" r:id="rId24"/>
    <p:sldId id="1322" r:id="rId25"/>
    <p:sldId id="912" r:id="rId26"/>
    <p:sldId id="1302" r:id="rId27"/>
    <p:sldId id="1344" r:id="rId28"/>
    <p:sldId id="1345" r:id="rId29"/>
    <p:sldId id="1346" r:id="rId30"/>
    <p:sldId id="1347" r:id="rId31"/>
    <p:sldId id="1353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obinson, Tamara (CDC/OPHSS/CSELS/DHIS) (CTR)" initials="RT((" lastIdx="19" clrIdx="6">
    <p:extLst>
      <p:ext uri="{19B8F6BF-5375-455C-9EA6-DF929625EA0E}">
        <p15:presenceInfo xmlns:p15="http://schemas.microsoft.com/office/powerpoint/2012/main" userId="S-1-5-21-1207783550-2075000910-922709458-690614" providerId="AD"/>
      </p:ext>
    </p:extLst>
  </p:cmAuthor>
  <p:cmAuthor id="1" name="Hoover, Michele (CDC/OPHSS/CSELS)" initials="HM(" lastIdx="6" clrIdx="0">
    <p:extLst>
      <p:ext uri="{19B8F6BF-5375-455C-9EA6-DF929625EA0E}">
        <p15:presenceInfo xmlns:p15="http://schemas.microsoft.com/office/powerpoint/2012/main" userId="S-1-5-21-1207783550-2075000910-922709458-171411" providerId="AD"/>
      </p:ext>
    </p:extLst>
  </p:cmAuthor>
  <p:cmAuthor id="8" name="Nguyen, Thuy H. (CDC/DDPHSS/CSELS/DHIS) (CTR)" initials="NTH((" lastIdx="2" clrIdx="7">
    <p:extLst>
      <p:ext uri="{19B8F6BF-5375-455C-9EA6-DF929625EA0E}">
        <p15:presenceInfo xmlns:p15="http://schemas.microsoft.com/office/powerpoint/2012/main" userId="S-1-5-21-1207783550-2075000910-922709458-447095" providerId="AD"/>
      </p:ext>
    </p:extLst>
  </p:cmAuthor>
  <p:cmAuthor id="2" name="Helmus, Lesliann E. (CDC/OPHSS/CSELS)" initials="HLE(" lastIdx="57" clrIdx="1">
    <p:extLst>
      <p:ext uri="{19B8F6BF-5375-455C-9EA6-DF929625EA0E}">
        <p15:presenceInfo xmlns:p15="http://schemas.microsoft.com/office/powerpoint/2012/main" userId="S-1-5-21-1207783550-2075000910-922709458-429956" providerId="AD"/>
      </p:ext>
    </p:extLst>
  </p:cmAuthor>
  <p:cmAuthor id="9" name="Helmus, Lesliann E. (CDC/DDPHSS/CSELS/DHIS)" initials="HLE(" lastIdx="32" clrIdx="8">
    <p:extLst>
      <p:ext uri="{19B8F6BF-5375-455C-9EA6-DF929625EA0E}">
        <p15:presenceInfo xmlns:p15="http://schemas.microsoft.com/office/powerpoint/2012/main" userId="S::lth7@cdc.gov::146eb41b-cd7a-4845-8c9f-18d5f43d2d11" providerId="AD"/>
      </p:ext>
    </p:extLst>
  </p:cmAuthor>
  <p:cmAuthor id="3" name="uaa0" initials="uaa0" lastIdx="7" clrIdx="2">
    <p:extLst>
      <p:ext uri="{19B8F6BF-5375-455C-9EA6-DF929625EA0E}">
        <p15:presenceInfo xmlns:p15="http://schemas.microsoft.com/office/powerpoint/2012/main" userId="uaa0" providerId="None"/>
      </p:ext>
    </p:extLst>
  </p:cmAuthor>
  <p:cmAuthor id="10" name="Robinson, Tamara (CDC/DDPHSS/CSELS/DHIS) (CTR)" initials="RT((" lastIdx="22" clrIdx="9">
    <p:extLst>
      <p:ext uri="{19B8F6BF-5375-455C-9EA6-DF929625EA0E}">
        <p15:presenceInfo xmlns:p15="http://schemas.microsoft.com/office/powerpoint/2012/main" userId="S::okf9@cdc.gov::a16a7704-10a4-405e-9d16-ecfeead0d373" providerId="AD"/>
      </p:ext>
    </p:extLst>
  </p:cmAuthor>
  <p:cmAuthor id="4" name="Cohen, Nicole (Nicky) (CDC/OID/NCEZID)" initials="CN((" lastIdx="11" clrIdx="3">
    <p:extLst>
      <p:ext uri="{19B8F6BF-5375-455C-9EA6-DF929625EA0E}">
        <p15:presenceInfo xmlns:p15="http://schemas.microsoft.com/office/powerpoint/2012/main" userId="S-1-5-21-1207783550-2075000910-922709458-188894" providerId="AD"/>
      </p:ext>
    </p:extLst>
  </p:cmAuthor>
  <p:cmAuthor id="11" name="Armstrong, Paige A (CDC/DDID/NCEZID/DVBD)" initials="APA(" lastIdx="4" clrIdx="10">
    <p:extLst>
      <p:ext uri="{19B8F6BF-5375-455C-9EA6-DF929625EA0E}">
        <p15:presenceInfo xmlns:p15="http://schemas.microsoft.com/office/powerpoint/2012/main" userId="S-1-5-21-1207783550-2075000910-922709458-517150" providerId="AD"/>
      </p:ext>
    </p:extLst>
  </p:cmAuthor>
  <p:cmAuthor id="5" name="Thomas, Melinda Christine (CDC/OPHSS/CSELS/DHIS)" initials="TMC(" lastIdx="7" clrIdx="4">
    <p:extLst>
      <p:ext uri="{19B8F6BF-5375-455C-9EA6-DF929625EA0E}">
        <p15:presenceInfo xmlns:p15="http://schemas.microsoft.com/office/powerpoint/2012/main" userId="S-1-5-21-1207783550-2075000910-922709458-542783" providerId="AD"/>
      </p:ext>
    </p:extLst>
  </p:cmAuthor>
  <p:cmAuthor id="12" name="Hoover, Michele (CDC/DDPHSS/CSELS/DHIS)" initials="HM(" lastIdx="6" clrIdx="11">
    <p:extLst>
      <p:ext uri="{19B8F6BF-5375-455C-9EA6-DF929625EA0E}">
        <p15:presenceInfo xmlns:p15="http://schemas.microsoft.com/office/powerpoint/2012/main" userId="S::mlh5@cdc.gov::9a9dd205-6d81-4b23-a69a-9c182c4f18af" providerId="AD"/>
      </p:ext>
    </p:extLst>
  </p:cmAuthor>
  <p:cmAuthor id="6" name="Bastin, Lisa H. (CDC/OPHSS/CSELS/DHIS)" initials="BLH(" lastIdx="1" clrIdx="5">
    <p:extLst>
      <p:ext uri="{19B8F6BF-5375-455C-9EA6-DF929625EA0E}">
        <p15:presenceInfo xmlns:p15="http://schemas.microsoft.com/office/powerpoint/2012/main" userId="S-1-5-21-1207783550-2075000910-922709458-1671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A8"/>
    <a:srgbClr val="262626"/>
    <a:srgbClr val="FFFFFF"/>
    <a:srgbClr val="3A4A6A"/>
    <a:srgbClr val="00213D"/>
    <a:srgbClr val="005DAB"/>
    <a:srgbClr val="000000"/>
    <a:srgbClr val="367FBD"/>
    <a:srgbClr val="3A688F"/>
    <a:srgbClr val="3A4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5" autoAdjust="0"/>
    <p:restoredTop sz="95842" autoAdjust="0"/>
  </p:normalViewPr>
  <p:slideViewPr>
    <p:cSldViewPr snapToGrid="0">
      <p:cViewPr varScale="1">
        <p:scale>
          <a:sx n="41" d="100"/>
          <a:sy n="41" d="100"/>
        </p:scale>
        <p:origin x="99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933"/>
    </p:cViewPr>
  </p:sorterViewPr>
  <p:notesViewPr>
    <p:cSldViewPr snapToGrid="0">
      <p:cViewPr varScale="1">
        <p:scale>
          <a:sx n="87" d="100"/>
          <a:sy n="87" d="100"/>
        </p:scale>
        <p:origin x="379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7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031B8493-A2A6-4847-AE35-33172CCDB615}" type="datetimeFigureOut">
              <a:rPr lang="en-US" smtClean="0"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7" y="8829967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EE5F92A-FA89-4075-A7E6-DDC984F67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49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C437787A-DC68-4BDA-B9E4-AE58888B3A55}" type="datetimeFigureOut">
              <a:rPr lang="en-US" smtClean="0"/>
              <a:t>4/22/2021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72125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E8CF6D08-AA4D-4E4A-BC5A-6638DFC69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7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23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Wingdings" panose="05000000000000000000" pitchFamily="2" charset="2"/>
              <a:buNone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915CA-8AAD-1343-A401-010D29418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788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915CA-8AAD-1343-A401-010D29418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832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509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18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F6D08-AA4D-4E4A-BC5A-6638DFC699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10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60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756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94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71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F6D08-AA4D-4E4A-BC5A-6638DFC699C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5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57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2125" cy="3135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F6D08-AA4D-4E4A-BC5A-6638DFC699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02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1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28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3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CAEC-4554-485B-9189-C45C7447A4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035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F6D08-AA4D-4E4A-BC5A-6638DFC699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495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F6D08-AA4D-4E4A-BC5A-6638DFC699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7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HHST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1"/>
          <a:stretch/>
        </p:blipFill>
        <p:spPr>
          <a:xfrm>
            <a:off x="0" y="1"/>
            <a:ext cx="12192000" cy="12106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599" y="1386071"/>
            <a:ext cx="11211969" cy="1180971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788A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120203"/>
            <a:ext cx="920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HIV/AIDS, Viral Hepatitis, STD, and TB Prevention</a:t>
            </a:r>
          </a:p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Division</a:t>
            </a:r>
            <a:r>
              <a:rPr lang="en-US" sz="2400" b="1" baseline="0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 of STD Prevention</a:t>
            </a:r>
            <a:endParaRPr lang="en-US" sz="2400" b="1" dirty="0">
              <a:solidFill>
                <a:schemeClr val="tx2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4515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rgbClr val="00213D"/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rgbClr val="00213D"/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rgbClr val="00213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1808B90-C856-4DD9-AE7E-B04D6EB9DA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9959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808B90-C856-4DD9-AE7E-B04D6EB9D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1712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4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25693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51714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472"/>
          <a:stretch/>
        </p:blipFill>
        <p:spPr>
          <a:xfrm>
            <a:off x="0" y="5681288"/>
            <a:ext cx="12192000" cy="1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467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S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0"/>
          <a:stretch/>
        </p:blipFill>
        <p:spPr>
          <a:xfrm>
            <a:off x="0" y="-4314"/>
            <a:ext cx="12192000" cy="12235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213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213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2457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 for Surveillance, Epidemiology, and Laboratory Services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97894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rgbClr val="00213D"/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rgbClr val="00213D"/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rgbClr val="00213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8289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38656"/>
            <a:ext cx="2743200" cy="38281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620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4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51867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51714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472"/>
          <a:stretch/>
        </p:blipFill>
        <p:spPr>
          <a:xfrm>
            <a:off x="0" y="5681288"/>
            <a:ext cx="12192000" cy="1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1539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S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0"/>
          <a:stretch/>
        </p:blipFill>
        <p:spPr>
          <a:xfrm>
            <a:off x="0" y="-4314"/>
            <a:ext cx="12192000" cy="12235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213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213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2457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 for Surveillance, Epidemiology, and Laboratory Services</a:t>
            </a:r>
          </a:p>
        </p:txBody>
      </p:sp>
    </p:spTree>
    <p:extLst>
      <p:ext uri="{BB962C8B-B14F-4D97-AF65-F5344CB8AC3E}">
        <p14:creationId xmlns:p14="http://schemas.microsoft.com/office/powerpoint/2010/main" val="31509416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NCHHSTP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3"/>
          <a:stretch/>
        </p:blipFill>
        <p:spPr>
          <a:xfrm>
            <a:off x="0" y="6687419"/>
            <a:ext cx="12192000" cy="17916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6A71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9A4E9E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C00000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41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rgbClr val="00213D"/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rgbClr val="00213D"/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rgbClr val="00213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A23863B-A48E-4BB9-91EF-0B2AFEE620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65707" y="6200542"/>
            <a:ext cx="2743200" cy="382819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444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4999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4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415177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51714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472"/>
          <a:stretch/>
        </p:blipFill>
        <p:spPr>
          <a:xfrm>
            <a:off x="0" y="5681288"/>
            <a:ext cx="12192000" cy="1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8715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DE53-85BE-428E-95B1-6935EE475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87FF6-7855-41B4-9503-7CD6A4562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24C7-1F15-435C-BF4D-27E83341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5036-0114-495D-A416-F06A0443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94931-FC8E-4E48-9CA0-6A123827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37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E36E-4A7E-4B02-95A6-2AA8EF0B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9E873-B623-4088-B3F1-6F58234DC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EFF7-0EFE-4EFB-83BE-B79E4A3D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19AE4-C59C-4244-836B-5E34061D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75AB9-9E90-4CF2-8A43-BAC2D880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4275C-E6AF-4482-B75A-0DA9B1B6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25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DADD-92FA-4A86-9489-E88C38792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CFD92-4D6D-46E7-B702-36D09B4D4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7916D-05DF-4852-98F8-A567C4FF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3FFF7-08B1-4EA7-8AED-128AE6E9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68CFB-DB65-4456-84DC-B2CCD1C2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75F6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78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02E8-960B-4790-825B-76558BCC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EC623-37B6-45CE-B2F6-435E630BA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7634F-1649-4B15-8100-91EC94A75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62BB-D336-493C-8685-DA8EB2BD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8BF08-6FC2-4A0A-813E-7FD2A671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56045-79F7-4C8A-AC63-2F23D86C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45C4275C-E6AF-4482-B75A-0DA9B1B6C297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59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660B-4279-415B-BE8C-EAF18AC5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C027A-6E48-4B59-B805-E8869CA50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8A5E2-17F2-400B-9097-7347D3AED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FBDF6-D844-4E5C-A998-12BBFCB16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09A7E6-C885-44B8-9DDD-BB9ABBEB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9C97C-EC81-4CD3-8E4F-64B4C385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866957-9D40-420C-9381-E447070A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87E93C-3476-4B1F-9852-91C8E27F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4275C-E6AF-4482-B75A-0DA9B1B6C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42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DF2B-3927-40E7-8AA9-42F4C6D5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6F0B3-16FD-4F3F-9999-82901812A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B460D-61F9-4314-AB3C-09C9CF8C5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DE98-6BC7-43CC-8E36-5CBFABA4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4275C-E6AF-4482-B75A-0DA9B1B6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16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9624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BB11F0-407C-4822-9BB4-6056FBA3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74D2E-E434-41C4-ABA5-FF5EF1B02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CA388-4E7F-4621-BE11-A235018D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4275C-E6AF-4482-B75A-0DA9B1B6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10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DCB4-A0B1-4146-8E54-F9178CE1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D54A1-FD30-4EB9-A80E-C04E10FDA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30BD7-C61A-47FD-846A-E7B367E43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71C06-728D-4468-BDEF-9FAEEE3D9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29E0E-7ADF-43CF-8FA2-97411BAF4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21067-2DEB-4566-B96B-8946B6F9E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4275C-E6AF-4482-B75A-0DA9B1B6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45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3FD5-71B1-4B51-8918-A8F45210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3E19D-C021-46A1-9989-E657D5137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BF27B-ED52-4219-9EAC-55FB06D1B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428FA-A949-4AA6-9150-26988A881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12415-AD48-4E03-BD4B-C7C7AA00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D4947-787B-4D80-AA0D-F677565A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4275C-E6AF-4482-B75A-0DA9B1B6C29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DEE0998-0253-4DCE-AF69-D648AE1D0B71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82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FD9F1-C4B0-46BD-B602-968949F3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5522B-425A-46A0-A04D-90756D537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1B33C-7804-4438-BCE1-FF24D40C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E9666-0F5C-43CE-95B1-7BD64597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E24DA-0861-4203-B35A-8C3C7C0D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4275C-E6AF-4482-B75A-0DA9B1B6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5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6C428-5355-4E33-BBB1-BD682DC5A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312BA-0D25-4100-9DF9-997AB1770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FB4AF-86CC-4357-A38D-02FF376B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45D5-242D-4319-9B32-036366D3A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52553-3B2C-45C7-ABB8-B45ADA73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4275C-E6AF-4482-B75A-0DA9B1B6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70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rgbClr val="00213D"/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rgbClr val="00213D"/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rgbClr val="00213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255671E-6B38-4454-8E78-6DBC1DF99A1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5412-23E5-483C-89C1-E047B01A1ED9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3448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D70F86-8F72-4463-B97C-164322CD8BB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rgbClr val="3A4A6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5412-23E5-483C-89C1-E047B01A1ED9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3A4A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A4A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2607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or_background">
    <p:bg>
      <p:bgPr>
        <a:solidFill>
          <a:srgbClr val="004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31642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S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0"/>
          <a:stretch/>
        </p:blipFill>
        <p:spPr>
          <a:xfrm>
            <a:off x="0" y="-4314"/>
            <a:ext cx="12192000" cy="12235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213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213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2457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 for Surveillance, Epidemiology, and Laboratory Services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7686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rgbClr val="00213D"/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rgbClr val="00213D"/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rgbClr val="00213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213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237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84327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38656"/>
            <a:ext cx="2743200" cy="38281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2112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4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45401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51714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472"/>
          <a:stretch/>
        </p:blipFill>
        <p:spPr>
          <a:xfrm>
            <a:off x="0" y="5681288"/>
            <a:ext cx="12192000" cy="1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1646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S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0"/>
          <a:stretch/>
        </p:blipFill>
        <p:spPr>
          <a:xfrm>
            <a:off x="0" y="-4314"/>
            <a:ext cx="12192000" cy="12235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213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213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2457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 for Surveillance, Epidemiology, and Laboratory Services</a:t>
            </a:r>
          </a:p>
        </p:txBody>
      </p:sp>
    </p:spTree>
    <p:extLst>
      <p:ext uri="{BB962C8B-B14F-4D97-AF65-F5344CB8AC3E}">
        <p14:creationId xmlns:p14="http://schemas.microsoft.com/office/powerpoint/2010/main" val="328303585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rgbClr val="00213D"/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rgbClr val="00213D"/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rgbClr val="00213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76E559E-419D-4D28-8495-A17CBB2A6F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1808B90-C856-4DD9-AE7E-B04D6EB9DA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01993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4706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4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41565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51714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472"/>
          <a:stretch/>
        </p:blipFill>
        <p:spPr>
          <a:xfrm>
            <a:off x="0" y="5681288"/>
            <a:ext cx="12192000" cy="1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903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HHST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1"/>
          <a:stretch/>
        </p:blipFill>
        <p:spPr>
          <a:xfrm>
            <a:off x="0" y="3"/>
            <a:ext cx="12192000" cy="12106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1" y="1386073"/>
            <a:ext cx="11211969" cy="1180971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788A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120205"/>
            <a:ext cx="920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HIV/AIDS, Viral Hepatitis, STD, and TB Prevention</a:t>
            </a:r>
          </a:p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Division</a:t>
            </a:r>
            <a:r>
              <a:rPr lang="en-US" sz="2400" b="1" baseline="0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 of STD Prevention</a:t>
            </a:r>
            <a:endParaRPr lang="en-US" sz="2400" b="1" dirty="0">
              <a:solidFill>
                <a:schemeClr val="tx2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6346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NCHHSTP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3"/>
          <a:stretch/>
        </p:blipFill>
        <p:spPr>
          <a:xfrm>
            <a:off x="0" y="6687421"/>
            <a:ext cx="12192000" cy="17916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78" indent="-457178">
              <a:buClr>
                <a:srgbClr val="006A71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9A4E9E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C00000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3332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0" y="5679808"/>
            <a:ext cx="12198571" cy="11781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93179796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16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78" indent="-45717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50" indent="-380981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10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78" indent="-45717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50" indent="-380981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0" y="6705601"/>
            <a:ext cx="12190928" cy="1627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3609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4467099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30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00768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CS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2"/>
          <a:stretch/>
        </p:blipFill>
        <p:spPr>
          <a:xfrm>
            <a:off x="0" y="1"/>
            <a:ext cx="12192000" cy="1219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96D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96D6"/>
                </a:solidFill>
                <a:effectLst/>
                <a:latin typeface="Calibri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96D6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24572"/>
            <a:ext cx="920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1800" b="1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Center for Surveillance, Epidemiology, and Laboratory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2228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2F97D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26"/>
          <a:stretch/>
        </p:blipFill>
        <p:spPr>
          <a:xfrm>
            <a:off x="0" y="6691613"/>
            <a:ext cx="12192000" cy="166388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78" indent="-457178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2367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" y="5679810"/>
            <a:ext cx="12198571" cy="11781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51715" y="3662435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-472097" y="6365557"/>
            <a:ext cx="115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54"/>
            <a:fld id="{546F342E-8484-4702-8326-3C4F0D187E4A}" type="slidenum">
              <a:rPr lang="en-US" sz="1800">
                <a:solidFill>
                  <a:srgbClr val="FFFFFF"/>
                </a:solidFill>
              </a:rPr>
              <a:pPr algn="r" defTabSz="914354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3331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618" y="3162562"/>
            <a:ext cx="8156641" cy="72934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043" y="6417429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47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6772" y="6541663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FBCE4-786D-B844-A46F-4648CCAB8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1033848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937" y="2193730"/>
            <a:ext cx="660666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683AF8-D62B-D349-BEE7-14485D62F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6772" y="6541663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</p:spTree>
    <p:extLst>
      <p:ext uri="{BB962C8B-B14F-4D97-AF65-F5344CB8AC3E}">
        <p14:creationId xmlns:p14="http://schemas.microsoft.com/office/powerpoint/2010/main" val="2304917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4800" y="6513670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4752CD2-2006-1C4C-8D76-36E99BC49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2227546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4800" y="6513670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0551912-BE3C-A349-8A46-ADD18F9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175436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CS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2"/>
          <a:stretch/>
        </p:blipFill>
        <p:spPr>
          <a:xfrm>
            <a:off x="0" y="1"/>
            <a:ext cx="12192000" cy="1219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96D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96D6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96D6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24572"/>
            <a:ext cx="920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00" b="1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Center for Surveillance, Epidemiology, and Laboratory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6120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4800" y="6513670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04A31-4F50-F94E-B4F1-5126369D2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8139732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4800" y="6513670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63267B-7AB5-6140-BAA3-EA81AED67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119204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221382"/>
            <a:ext cx="11133221" cy="8591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9" y="1386039"/>
            <a:ext cx="11133221" cy="47401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4800" y="6513670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5EEFB08-6987-B14F-BD10-7A6632BFF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2110501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0333" y="1402046"/>
            <a:ext cx="11089819" cy="4719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4800" y="6513670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D98DA4-75DE-0446-BBA7-6556D1684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1823279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69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731115" y="-1594866"/>
            <a:ext cx="4729773" cy="109727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4800" y="6513670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03708B-C951-9F43-BA0B-2F10BACC9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798032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6200000">
            <a:off x="5664892" y="-4627726"/>
            <a:ext cx="1232035" cy="104874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927533" y="-1388825"/>
            <a:ext cx="4706753" cy="104874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4800" y="6513670"/>
            <a:ext cx="2633133" cy="260664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99C3A6-FD6F-7D48-B364-7E9463A6A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7750502" y="6535979"/>
            <a:ext cx="3510844" cy="260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Excellent Laboratories, Outstanding Health</a:t>
            </a:r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40759164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FF67-60D8-4D15-A1C6-D33EF4E7B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B72C2-28A3-4EBC-B403-AF195CBBA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54668-8E06-4571-95FD-574B4060C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28BD6-4938-4324-BAFD-77E649C8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0BEC-7D66-42B8-BC7C-C2CD3DD5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81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38D5-28EE-4636-A6C3-5CAE96705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0A898-9E07-4F4B-AC54-F4F678ECF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5BFE1-9E98-4BCA-A646-E1DEC727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7FB69-D3AD-423D-B86E-EC21BE54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DF9A2-1E0B-4BD2-9002-F71AB8D1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38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E4DB-54BD-46CC-8139-CD948C8A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8D7CA-422A-47A0-AF96-02292DDD1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D515D-22A4-40C4-9CFE-C81AE079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8E413-5714-41FE-ABFF-BBA6AB98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6604B-8279-45A3-8361-D9AF7C4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21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1828-1567-44B4-B195-0F98BCF7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DCCD-C978-4FA4-B22C-A4AAFAF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16B0D-B1C9-4537-B864-2C7D8AE75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63617-0F69-484E-AF54-6D2DF248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D7E40-7314-41EF-9674-97477905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87F59-213D-4C0B-A297-5203565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2F97D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26"/>
          <a:stretch/>
        </p:blipFill>
        <p:spPr>
          <a:xfrm>
            <a:off x="0" y="6691613"/>
            <a:ext cx="12192000" cy="166388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7131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9AE3C-A80D-45C5-A57B-E834C297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37230-AE87-453B-9170-98E448526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6D071-DD26-4F11-8951-696EB4B0E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AC213-C926-4793-AEFD-A9DEE6804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DCCE6F-B039-4EFC-9332-5BEE4E96C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FF8749-1BF2-4F04-90B5-396996644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B35BE-2A61-4BD9-943B-EB5E272A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F0C86-46B1-4D8B-B467-346ED249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176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45D26-C780-4B66-9A52-9417E7D2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61779-73F9-47D0-8A0D-66F9CA18F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18714-1CB8-4A30-8B2E-049CAAAE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A1AF1-3397-4EBD-ACE6-FFCA6892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59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C33AD3-99F8-424B-AFF0-472352F3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9BE11-23A7-4B7C-934D-9D56ED1A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DB7D6-66A8-4ABA-8987-790375C2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3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6CF5-1F5E-4661-BB1B-C782AC58A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D29FD-E2E4-4B8C-BCF7-10F0BCE9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0315F-0B6C-4387-981A-DE0A98DA0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287D4-7700-490F-BC54-BA04662E8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FE64F-26BD-4235-AA54-B4E328B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15068-FE40-47F2-9AB9-6F5219FC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9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82D18-1113-4D8C-BFBD-DBBAC7A0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10E56-177C-48D7-9B73-E0FACE576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27D9A-CE6C-49A9-8C1C-A7204572B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8F178-4354-4F74-87E7-B064CB840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6E219-7CD3-4842-80FB-67C15149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984A7-262E-4A78-B5FA-045C8E77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03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876F-2E6D-43ED-A7A2-40FB12E9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A2B18-4356-4A7C-9DD4-96E8D5BCF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3E111-814B-43DF-B62F-2DD1ED90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AD77C-2130-40D9-A0DC-7718C50A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B29EE-032F-4C33-8E3E-F2669608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667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942FA2-1F2D-4B98-9708-78DE1DC90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F9915-AC1F-4160-A793-B5A0B061A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C5618-6470-4B0D-8333-73757AE9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292FC-D2CA-4801-9680-9E6736F8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3C978-1C97-4FA4-8B35-FB531678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655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CSELS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88B7"/>
              </a:buClr>
              <a:buFont typeface="Wingdings" panose="05000000000000000000" pitchFamily="2" charset="2"/>
              <a:buChar char="§"/>
              <a:defRPr sz="2667">
                <a:solidFill>
                  <a:srgbClr val="00213D"/>
                </a:solidFill>
              </a:defRPr>
            </a:lvl1pPr>
            <a:lvl2pPr>
              <a:buClr>
                <a:srgbClr val="3D6C2A"/>
              </a:buClr>
              <a:defRPr sz="2667">
                <a:solidFill>
                  <a:srgbClr val="00213D"/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rgbClr val="00213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9" b="-3988"/>
          <a:stretch/>
        </p:blipFill>
        <p:spPr>
          <a:xfrm>
            <a:off x="0" y="6685201"/>
            <a:ext cx="12192000" cy="2303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1808B90-C856-4DD9-AE7E-B04D6EB9DA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289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CS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2"/>
          <a:stretch/>
        </p:blipFill>
        <p:spPr>
          <a:xfrm>
            <a:off x="0" y="1"/>
            <a:ext cx="12192000" cy="1219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96D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96D6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96D6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24572"/>
            <a:ext cx="920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00" b="1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Center for Surveillance, Epidemiology, and Laboratory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14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0" y="5679808"/>
            <a:ext cx="12198571" cy="11781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51714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-472097" y="6365557"/>
            <a:ext cx="115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fld id="{546F342E-8484-4702-8326-3C4F0D187E4A}" type="slidenum">
              <a:rPr lang="en-US" sz="1800">
                <a:solidFill>
                  <a:srgbClr val="FFFFFF"/>
                </a:solidFill>
              </a:rPr>
              <a:pPr algn="r" defTabSz="914377"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643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S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0"/>
          <a:stretch/>
        </p:blipFill>
        <p:spPr>
          <a:xfrm>
            <a:off x="0" y="-4314"/>
            <a:ext cx="12192000" cy="12235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213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213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2457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 for Surveillance, Epidemiology, and Laboratory Services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808B90-C856-4DD9-AE7E-B04D6EB9D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166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3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949" r:id="rId6"/>
    <p:sldLayoutId id="2147483947" r:id="rId7"/>
    <p:sldLayoutId id="2147483948" r:id="rId8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6E68F-BBA0-447B-A590-E9FAE823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EF8F4-B75B-4FA4-8457-C454E430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89FA8-8CF1-48E2-BC21-66E01438C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F4E5F-4156-4FFB-BB60-40B7082380C7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7AF17-FFF7-4D18-A619-86844EB88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B7971-D4C2-4AC3-82A4-20506F173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4BC20-893B-45CF-8116-8106A1CEE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2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1808B90-C856-4DD9-AE7E-B04D6EB9DA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63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005DAB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0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005DAB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005DAB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6D5CE-5296-4CD9-AAD5-6B0BF896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8C7B0-F19B-4A05-A251-047A91956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C01BA-27B0-46F4-9C36-0119A305D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69C9F-6862-493C-9160-01434A272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BF372E6-E823-49D2-B2CC-97B1AC76257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38656"/>
            <a:ext cx="2743200" cy="3828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5412-23E5-483C-89C1-E047B01A1ED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F56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56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9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E9B5412-23E5-483C-89C1-E047B01A1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8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005DAB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829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005DAB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00213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5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B959DF3-29B4-43EE-BEB6-42765D7D0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78" indent="-4571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990550" indent="-3809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523925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2133493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743062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938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641" y="6537559"/>
            <a:ext cx="3860800" cy="261863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r>
              <a:rPr lang="en-US"/>
              <a:t>Division of Laboratory Systems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2812" y="6509566"/>
            <a:ext cx="2844800" cy="31349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DA2C6BB-42E6-DF45-96A9-E839D1C54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8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ndss/trc/new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dc.gov/nndss/trc/onboarding/eshare.html" TargetMode="External"/><Relationship Id="rId5" Type="http://schemas.openxmlformats.org/officeDocument/2006/relationships/hyperlink" Target="mailto:edx@cdc.gov" TargetMode="External"/><Relationship Id="rId4" Type="http://schemas.openxmlformats.org/officeDocument/2006/relationships/hyperlink" Target="https://www.cdc.gov/nndss/trc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dc.services.cdc.gov/conditions/coronavirus-disease-2019-covid-19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1076445" y="1777473"/>
            <a:ext cx="10616201" cy="19540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5DAB"/>
                </a:solidFill>
              </a:rPr>
              <a:t>NNDSS Modernization Initiative (NMI): </a:t>
            </a:r>
            <a:br>
              <a:rPr lang="en-US" sz="3200" dirty="0">
                <a:solidFill>
                  <a:srgbClr val="005DAB"/>
                </a:solidFill>
              </a:rPr>
            </a:br>
            <a:r>
              <a:rPr lang="en-US" sz="3200" dirty="0">
                <a:solidFill>
                  <a:srgbClr val="005DAB"/>
                </a:solidFill>
              </a:rPr>
              <a:t>May eSHARE Webinar</a:t>
            </a:r>
            <a:br>
              <a:rPr lang="en-US" sz="3200" dirty="0">
                <a:solidFill>
                  <a:srgbClr val="005DAB"/>
                </a:solidFill>
              </a:rPr>
            </a:b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198" y="6077224"/>
            <a:ext cx="6128797" cy="437877"/>
          </a:xfrm>
        </p:spPr>
        <p:txBody>
          <a:bodyPr/>
          <a:lstStyle/>
          <a:p>
            <a:r>
              <a:rPr lang="en-US" b="1" dirty="0">
                <a:solidFill>
                  <a:srgbClr val="005DAB"/>
                </a:solidFill>
                <a:ea typeface="+mj-ea"/>
                <a:cs typeface="+mj-cs"/>
              </a:rPr>
              <a:t>Division of Health Informatics and Surveillance</a:t>
            </a:r>
            <a:endParaRPr lang="en-US" b="1" dirty="0"/>
          </a:p>
        </p:txBody>
      </p:sp>
      <p:pic>
        <p:nvPicPr>
          <p:cNvPr id="6" name="Picture 5" title="NNDSS branding elem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513395"/>
            <a:ext cx="3981359" cy="15638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98565" y="6077224"/>
            <a:ext cx="2791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May 19, 2020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56DC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56756-8156-4751-93FF-584ED1DAC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DF3-29B4-43EE-BEB6-42765D7D00A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8664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0AB7-33B7-4D3E-830B-F0627BCA7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3091" y="3713280"/>
            <a:ext cx="8156641" cy="729341"/>
          </a:xfrm>
        </p:spPr>
        <p:txBody>
          <a:bodyPr/>
          <a:lstStyle/>
          <a:p>
            <a:pPr lvl="0" algn="r"/>
            <a:r>
              <a:rPr lang="en-US" b="1" dirty="0"/>
              <a:t>Laboratory Reporting Updates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Jason Hall, CDC Division of Preparedness and Emerging Infections (DPEI)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14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07C9E2-1637-4DB0-8965-297096B0D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8" r="8009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1" name="Freeform: Shape 16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18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E0006-FD29-457E-A334-670DB448C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04" y="557438"/>
            <a:ext cx="4992624" cy="1588934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2C4B68"/>
                </a:solidFill>
              </a:rPr>
              <a:t>Reporting COVID-19 Laboratory Data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38506-241A-48E4-86B7-7EC2377A8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285116" cy="3952160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800" dirty="0"/>
              <a:t>All U.S. testing sites should submit their COVID-19 testing information to their </a:t>
            </a:r>
            <a:r>
              <a:rPr lang="en-US" sz="2800" b="1" dirty="0"/>
              <a:t>state or local health department</a:t>
            </a:r>
            <a:br>
              <a:rPr lang="en-US" sz="2800" b="1" dirty="0"/>
            </a:br>
            <a:endParaRPr lang="en-US" sz="2800" dirty="0"/>
          </a:p>
          <a:p>
            <a:r>
              <a:rPr lang="en-US" sz="2800" b="1" dirty="0"/>
              <a:t>State or local health departments </a:t>
            </a:r>
            <a:r>
              <a:rPr lang="en-US" sz="2800" dirty="0"/>
              <a:t>will send deidentified reports to </a:t>
            </a:r>
            <a:r>
              <a:rPr lang="en-US" sz="2800" b="1" dirty="0"/>
              <a:t>CDC</a:t>
            </a:r>
          </a:p>
          <a:p>
            <a:endParaRPr lang="en-US" sz="2800" dirty="0"/>
          </a:p>
          <a:p>
            <a:r>
              <a:rPr lang="en-US" sz="2800" b="1" dirty="0"/>
              <a:t>CDC</a:t>
            </a:r>
            <a:r>
              <a:rPr lang="en-US" sz="2800" dirty="0"/>
              <a:t> will handle submission to </a:t>
            </a:r>
            <a:br>
              <a:rPr lang="en-US" sz="2800" dirty="0"/>
            </a:br>
            <a:r>
              <a:rPr lang="en-US" sz="2800" dirty="0"/>
              <a:t>the </a:t>
            </a:r>
            <a:r>
              <a:rPr lang="en-US" sz="2800" b="1" dirty="0"/>
              <a:t>HHS Protect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276F1-7E13-4E64-B1B2-2D9E6D1F0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1136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DA2C6BB-42E6-DF45-96A9-E839D1C547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78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2BB9-12A4-4D06-9B7A-C8BEF0FF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&amp;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5AA5-707D-4DA4-A7B4-96CC7DB96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CDC efforts to improve laboratory reporting to states and local health departments   </a:t>
            </a:r>
          </a:p>
          <a:p>
            <a:pPr lvl="1"/>
            <a:r>
              <a:rPr lang="en-US" dirty="0"/>
              <a:t>Technical assistance and guidance </a:t>
            </a:r>
          </a:p>
          <a:p>
            <a:pPr lvl="1"/>
            <a:r>
              <a:rPr lang="en-US" dirty="0"/>
              <a:t>Funding to jurisdictional health departments</a:t>
            </a:r>
          </a:p>
          <a:p>
            <a:pPr lvl="1"/>
            <a:r>
              <a:rPr lang="en-US" dirty="0"/>
              <a:t>Streamlining Federal reporting, where possible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Jurisdictions are required to submit a 2020 testing plan for COVID-19, which will explicitly detail how a minimum of 2% of the jurisdiction’s population will be tested each month. </a:t>
            </a:r>
            <a:r>
              <a:rPr lang="en-US" sz="2000" dirty="0"/>
              <a:t> 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dirty="0"/>
              <a:t>Informatics staff should start preparing systems, processes, communication triaging, to anticipate onboarding significant numbers of new data feeds, and new and non-traditional testing sites.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95776-29D5-4A1A-ADF4-9C904AB04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Division of Laboratory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D11F1-817F-4318-90CB-81E19030E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2C6BB-42E6-DF45-96A9-E839D1C547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20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8A2FEA-7557-4A9C-8B90-FD5A7535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sz="3600" b="1" dirty="0"/>
              <a:t>CDC COVID </a:t>
            </a:r>
            <a:br>
              <a:rPr lang="en-US" sz="3600" b="1" dirty="0"/>
            </a:br>
            <a:r>
              <a:rPr lang="en-US" sz="3600" b="1" dirty="0"/>
              <a:t>Data Tracker</a:t>
            </a:r>
            <a:br>
              <a:rPr lang="en-US" sz="2300" b="1" dirty="0"/>
            </a:br>
            <a:br>
              <a:rPr lang="en-US" sz="2300" dirty="0"/>
            </a:br>
            <a:r>
              <a:rPr lang="en-US" sz="2300" dirty="0"/>
              <a:t>www.cdc.gov/covid-data-tracker</a:t>
            </a:r>
          </a:p>
        </p:txBody>
      </p:sp>
      <p:sp>
        <p:nvSpPr>
          <p:cNvPr id="4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E6B84-7532-4DBE-B255-36A033068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4168" y="6272847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DA2C6BB-42E6-DF45-96A9-E839D1C547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creenshot of United States Laboratory Testing. Also known as the CDC COVID Data Tracker">
            <a:extLst>
              <a:ext uri="{FF2B5EF4-FFF2-40B4-BE49-F238E27FC236}">
                <a16:creationId xmlns:a16="http://schemas.microsoft.com/office/drawing/2014/main" id="{086AF6E2-F907-4D3D-9C48-145852453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48" t="8583" r="11975" b="28294"/>
          <a:stretch/>
        </p:blipFill>
        <p:spPr>
          <a:xfrm>
            <a:off x="634620" y="913806"/>
            <a:ext cx="7825812" cy="48646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36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4045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349A-1A59-45F3-9D53-8046EC2B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Electronic Laboratory Reporting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DD173E-6748-4430-98D3-2AE058BD1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5167" b="135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8BFB9-C580-4DDD-9497-CDAD108F1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1900" y="3752850"/>
            <a:ext cx="7937495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b="1" dirty="0"/>
              <a:t>Need Help?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dirty="0"/>
              <a:t>State or local health departments who would like to request assistance can contact CDC at </a:t>
            </a:r>
            <a:r>
              <a:rPr lang="en-US" b="1" dirty="0">
                <a:solidFill>
                  <a:srgbClr val="0090B3"/>
                </a:solidFill>
              </a:rPr>
              <a:t>eocevent405@cdc.gov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74BCB-DA44-4BA0-9017-B03DDE229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6195" y="6347641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1808B90-C856-4DD9-AE7E-B04D6EB9DAE8}" type="slidenum">
              <a:rPr lang="en-US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55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Q &amp; A</a:t>
            </a:r>
          </a:p>
        </p:txBody>
      </p:sp>
      <p:pic>
        <p:nvPicPr>
          <p:cNvPr id="5" name="Picture 4" descr="Image indicating a question can be asked. " title="Question and Answer Slid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20" y="1841500"/>
            <a:ext cx="540956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5714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050" y="28133"/>
            <a:ext cx="1028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Subscribe to monthly NNDSS newsletter </a:t>
            </a:r>
            <a:r>
              <a:rPr lang="en-US" sz="2000" b="1" dirty="0">
                <a:solidFill>
                  <a:srgbClr val="FF0000"/>
                </a:solidFill>
              </a:rPr>
              <a:t>(NMI Notes)</a:t>
            </a:r>
            <a:r>
              <a:rPr lang="en-US" sz="2000" b="1" dirty="0">
                <a:solidFill>
                  <a:srgbClr val="000000"/>
                </a:solidFill>
              </a:rPr>
              <a:t> at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hlinkClick r:id="rId3" tooltip="NMI Notes"/>
              </a:rPr>
              <a:t>https://www.cdc.gov/nndss/trc/news/</a:t>
            </a:r>
            <a:endParaRPr lang="en-US" sz="2000" b="1" dirty="0"/>
          </a:p>
          <a:p>
            <a:pPr lvl="0" algn="ctr">
              <a:defRPr/>
            </a:pPr>
            <a:endParaRPr lang="en-US" sz="2000" b="1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Access the </a:t>
            </a:r>
            <a:r>
              <a:rPr lang="en-US" sz="2000" b="1" dirty="0">
                <a:solidFill>
                  <a:srgbClr val="FF0000"/>
                </a:solidFill>
              </a:rPr>
              <a:t>NNDSS Technical Resource Center </a:t>
            </a:r>
            <a:r>
              <a:rPr lang="en-US" sz="2000" b="1" dirty="0">
                <a:solidFill>
                  <a:srgbClr val="000000"/>
                </a:solidFill>
              </a:rPr>
              <a:t>at</a:t>
            </a:r>
            <a:r>
              <a:rPr lang="en-US" sz="2000" b="1" dirty="0">
                <a:solidFill>
                  <a:srgbClr val="FF0000"/>
                </a:solidFill>
              </a:rPr>
              <a:t>  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  <a:hlinkClick r:id="rId4" tooltip="NMI Technical Assistance and Training Resource Center"/>
              </a:rPr>
              <a:t>https://www.cdc.gov/nndss/trc/</a:t>
            </a:r>
            <a:endParaRPr lang="en-US" sz="2000" b="1" dirty="0">
              <a:solidFill>
                <a:srgbClr val="FF0000"/>
              </a:solidFill>
            </a:endParaRPr>
          </a:p>
          <a:p>
            <a:pPr lvl="0" algn="ctr">
              <a:defRPr/>
            </a:pPr>
            <a:endParaRPr lang="en-US" sz="2000" b="1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Request </a:t>
            </a:r>
            <a:r>
              <a:rPr lang="en-US" sz="2000" b="1" dirty="0">
                <a:solidFill>
                  <a:srgbClr val="FF0000"/>
                </a:solidFill>
              </a:rPr>
              <a:t>NNDSS technical assistance or onboarding </a:t>
            </a:r>
            <a:r>
              <a:rPr lang="en-US" sz="2000" b="1" dirty="0">
                <a:solidFill>
                  <a:srgbClr val="000000"/>
                </a:solidFill>
              </a:rPr>
              <a:t>at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FF0000"/>
                </a:solidFill>
                <a:hlinkClick r:id="rId5" tooltip="NMI technical assistance or onboarding"/>
              </a:rPr>
              <a:t>edx@cdc.gov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</a:p>
          <a:p>
            <a:pPr lvl="0" algn="ctr">
              <a:defRPr/>
            </a:pPr>
            <a:endParaRPr lang="en-US" sz="2000" b="1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Next </a:t>
            </a:r>
            <a:r>
              <a:rPr lang="en-US" sz="2000" b="1" dirty="0">
                <a:solidFill>
                  <a:srgbClr val="FF0000"/>
                </a:solidFill>
              </a:rPr>
              <a:t>NNDSS </a:t>
            </a:r>
            <a:r>
              <a:rPr lang="en-US" sz="2000" b="1" dirty="0" err="1">
                <a:solidFill>
                  <a:srgbClr val="FF0000"/>
                </a:solidFill>
              </a:rPr>
              <a:t>eSHARE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is June 16, 2020 – details to come at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  <a:hlinkClick r:id="rId6" tooltip="NMI eSHARE"/>
              </a:rPr>
              <a:t>https://www.cdc.gov/nndss/trc/onboarding/eshare.html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27719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/>
              <a:t>Appendix 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698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C9197-6A23-449D-B14D-523794378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08B90-C856-4DD9-AE7E-B04D6EB9DAE8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E84E2-5984-4E9B-8272-482CBAD1F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93621" y="290512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C6734-172D-4551-ACE7-F886AA0A6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89036" y="290512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3454C212-BD73-4E40-9823-20AAFF30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Total MMGs in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94FEA0-36FD-4686-9964-16D361E5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75680" y="261937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90322-843F-4546-8929-839713294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48226" y="324643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Map of total message mapping guides in production up to 6. Highlighting Utah and ID with 6 message mapping guides in production while Oregon has 5 message mapping guides in productions. The other ranges are 0 to 4 message mapping guides">
            <a:extLst>
              <a:ext uri="{FF2B5EF4-FFF2-40B4-BE49-F238E27FC236}">
                <a16:creationId xmlns:a16="http://schemas.microsoft.com/office/drawing/2014/main" id="{163BCBD2-D459-4E45-885E-F6C5F2F9F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31" y="261937"/>
            <a:ext cx="9199381" cy="58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618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C9197-6A23-449D-B14D-523794378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08B90-C856-4DD9-AE7E-B04D6EB9DAE8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4700E-FD99-4D2F-929C-7428509E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03828" y="472966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D29CD-17E0-4782-8BEE-E4822F023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25000" y="292507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F41B781B-E198-43B0-8635-14AF3434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Generic v2.0</a:t>
            </a:r>
            <a:r>
              <a:rPr lang="en-US" sz="800" baseline="0" dirty="0">
                <a:solidFill>
                  <a:schemeClr val="bg2"/>
                </a:solidFill>
              </a:rPr>
              <a:t> MMG Implementation Status </a:t>
            </a: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AF8895-A700-4A55-BE86-9061CF938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6490" y="198071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Map of Generic version 2.0 message mapping guides implementation status. There are currently 31 states in production and 3 states and 1 territory Onboarding.">
            <a:extLst>
              <a:ext uri="{FF2B5EF4-FFF2-40B4-BE49-F238E27FC236}">
                <a16:creationId xmlns:a16="http://schemas.microsoft.com/office/drawing/2014/main" id="{4327B6E0-6D1C-4758-B1D6-63BECC14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76" y="292508"/>
            <a:ext cx="10058400" cy="60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31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4551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554161"/>
            <a:ext cx="10475167" cy="498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8B7"/>
              </a:buClr>
              <a:buFont typeface="Wingdings" panose="05000000000000000000" pitchFamily="2" charset="2"/>
              <a:buChar char="§"/>
              <a:defRPr sz="2667" kern="1200">
                <a:solidFill>
                  <a:srgbClr val="0021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D6C2A"/>
              </a:buClr>
              <a:buFont typeface="Arial" panose="020B0604020202020204" pitchFamily="34" charset="0"/>
              <a:buChar char="–"/>
              <a:defRPr sz="2667" kern="1200">
                <a:solidFill>
                  <a:srgbClr val="00213D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003C"/>
              </a:buClr>
              <a:buFont typeface="Arial" panose="020B0604020202020204" pitchFamily="34" charset="0"/>
              <a:buChar char="•"/>
              <a:defRPr sz="2667" kern="1200">
                <a:solidFill>
                  <a:srgbClr val="00213D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8B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70" b="0" i="0" u="none" strike="noStrike" kern="1200" cap="none" spc="0" normalizeH="0" baseline="0" noProof="0" dirty="0">
                <a:ln>
                  <a:noFill/>
                </a:ln>
                <a:solidFill>
                  <a:srgbClr val="00213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Welcome and Announcements</a:t>
            </a:r>
          </a:p>
          <a:p>
            <a:pPr marL="457189" marR="0" lvl="0" indent="-457189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8B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670" dirty="0"/>
              <a:t>Laboratory Reporting Updates</a:t>
            </a:r>
            <a:r>
              <a:rPr lang="en-US" dirty="0"/>
              <a:t> 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13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189" marR="0" lvl="0" indent="-457189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8B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Questions and Answers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8B7"/>
              </a:buClr>
              <a:buSz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13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189" marR="0" lvl="0" indent="-457189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B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13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8B7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8B7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09585" marR="0" lvl="1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D6C2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13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8B7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13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Two people meeting at a table" title="Agend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340" y="275506"/>
            <a:ext cx="2753820" cy="18991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D2D9C9-4941-4991-A7BA-AD1554CCC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08B90-C856-4DD9-AE7E-B04D6EB9DAE8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2334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C9197-6A23-449D-B14D-523794378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08B90-C856-4DD9-AE7E-B04D6EB9DAE8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73606-3F8B-4FF2-A548-7010203F6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25000" y="400050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C5A37925-4D4F-4FF1-8220-0376495D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Arboviral v1.3 MMG Implementation</a:t>
            </a:r>
            <a:r>
              <a:rPr lang="en-US" sz="800" baseline="0" dirty="0">
                <a:solidFill>
                  <a:schemeClr val="bg2"/>
                </a:solidFill>
              </a:rPr>
              <a:t> Status </a:t>
            </a: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BFA03-FAE3-4D97-BB1A-152C75BC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41306" y="215384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Map of Arboviral version 1.3 mapping guides implementation status. There are currently 25 states in production and 5 states Onboarding.  Highlighting Indiana is New to production for Arboviral">
            <a:extLst>
              <a:ext uri="{FF2B5EF4-FFF2-40B4-BE49-F238E27FC236}">
                <a16:creationId xmlns:a16="http://schemas.microsoft.com/office/drawing/2014/main" id="{23BE9E16-1AC6-4D2F-B82B-821624166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9258"/>
            <a:ext cx="10109661" cy="60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5499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C9197-6A23-449D-B14D-523794378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84874" y="647541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08B90-C856-4DD9-AE7E-B04D6EB9DAE8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A4A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507CF-4589-4628-9E51-3DFFC1D7B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03828" y="472966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A2714567-7B6F-47AE-A785-78C900F9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Hepatitis v1.0 MMG Implementation Status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389D0-1D43-41E9-ADBF-4517A0E20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41306" y="215384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Map of Hepatitis version 1.0 message mapping guides implementation status. There are currently 21 states in production and 2 states and 2 territories Onboarding. ">
            <a:extLst>
              <a:ext uri="{FF2B5EF4-FFF2-40B4-BE49-F238E27FC236}">
                <a16:creationId xmlns:a16="http://schemas.microsoft.com/office/drawing/2014/main" id="{CA63FC79-B5EA-44A2-8042-1E9E0C72B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" y="315884"/>
            <a:ext cx="9767455" cy="60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9147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1A851-0E47-4BE6-8B4D-327280946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808B90-C856-4DD9-AE7E-B04D6EB9DAE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Table containing the timeline of the shift in dates due to COVID-19 Response. Highlighting the new dates of Last day to transmit/update 2019 final data: Sept. 30, 2020.&#10;Last day for State/Territorial Epidemiologist to sign-off: Oct. 30, 2020.&#10;">
            <a:extLst>
              <a:ext uri="{FF2B5EF4-FFF2-40B4-BE49-F238E27FC236}">
                <a16:creationId xmlns:a16="http://schemas.microsoft.com/office/drawing/2014/main" id="{B63DE3AE-8046-48D3-8E32-8B48BAA17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56" y="1732547"/>
            <a:ext cx="10469087" cy="4483376"/>
          </a:xfrm>
          <a:prstGeom prst="rect">
            <a:avLst/>
          </a:prstGeom>
        </p:spPr>
      </p:pic>
      <p:sp>
        <p:nvSpPr>
          <p:cNvPr id="7" name="Title 15">
            <a:extLst>
              <a:ext uri="{FF2B5EF4-FFF2-40B4-BE49-F238E27FC236}">
                <a16:creationId xmlns:a16="http://schemas.microsoft.com/office/drawing/2014/main" id="{3A8E28F6-5F29-45EA-8116-DA69C74E1C18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092820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kern="1200" baseline="0">
                <a:solidFill>
                  <a:srgbClr val="005DAB"/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5DAB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2019 NNDSS Annual Data Reconciliation</a:t>
            </a:r>
          </a:p>
          <a:p>
            <a:pPr marL="0" marR="0" lvl="0" indent="0" algn="ctr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DAB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Shift in Dates Due to COVID-19 Response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23796B-1E0F-472C-84AD-5223C744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2019 NNDSS Annual Data Reconciliation Shift in Dates  Due to COVID-19 response </a:t>
            </a:r>
          </a:p>
        </p:txBody>
      </p:sp>
    </p:spTree>
    <p:extLst>
      <p:ext uri="{BB962C8B-B14F-4D97-AF65-F5344CB8AC3E}">
        <p14:creationId xmlns:p14="http://schemas.microsoft.com/office/powerpoint/2010/main" val="302618121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1324" y="4549676"/>
            <a:ext cx="116270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Michele Hoover, 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Lead, State Implementation and Technical Assistance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363" y="2868989"/>
            <a:ext cx="7196944" cy="1155779"/>
          </a:xfrm>
        </p:spPr>
        <p:txBody>
          <a:bodyPr/>
          <a:lstStyle/>
          <a:p>
            <a:pPr lvl="0" algn="ctr">
              <a:defRPr/>
            </a:pPr>
            <a:r>
              <a:rPr lang="en-US" dirty="0">
                <a:solidFill>
                  <a:srgbClr val="005DAB"/>
                </a:solidFill>
              </a:rPr>
              <a:t>NMI Updates and Timeline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C9F6A9-29E5-4EC5-B5C7-149B30E88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59DF3-29B4-43EE-BEB6-42765D7D00A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690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C9197-6A23-449D-B14D-523794378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>
              <a:defRPr/>
            </a:pPr>
            <a:fld id="{B1808B90-C856-4DD9-AE7E-B04D6EB9DAE8}" type="slidenum">
              <a:rPr lang="en-US">
                <a:solidFill>
                  <a:srgbClr val="002060"/>
                </a:solidFill>
              </a:rPr>
              <a:pPr lvl="0">
                <a:defRPr/>
              </a:pPr>
              <a:t>4</a:t>
            </a:fld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D3713-DE27-46F6-91CD-4C17F9BA5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6490" y="328863"/>
            <a:ext cx="1828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082C62B-C5DB-4909-96A4-2A80CD60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Highest MMG Implementation</a:t>
            </a:r>
            <a:r>
              <a:rPr lang="en-US" sz="800" baseline="0" dirty="0">
                <a:solidFill>
                  <a:schemeClr val="bg2"/>
                </a:solidFill>
              </a:rPr>
              <a:t> Status</a:t>
            </a:r>
            <a:endParaRPr lang="en-US" sz="800" dirty="0">
              <a:solidFill>
                <a:schemeClr val="bg2"/>
              </a:solidFill>
            </a:endParaRPr>
          </a:p>
        </p:txBody>
      </p:sp>
      <p:pic>
        <p:nvPicPr>
          <p:cNvPr id="6" name="Picture 5" descr="Map of all states and territories containing the Highest Message Mapping Guide Implementation Status. The current status is 42 states in production along with 2 states and 2 territories onboarding message mapping guides. Please note. Additional message mapping guides implementation statuses located in the appendix of this presentation">
            <a:extLst>
              <a:ext uri="{FF2B5EF4-FFF2-40B4-BE49-F238E27FC236}">
                <a16:creationId xmlns:a16="http://schemas.microsoft.com/office/drawing/2014/main" id="{E801AA09-9C9C-40CC-B874-E324F35FB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257695"/>
            <a:ext cx="9401175" cy="60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120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45512"/>
          </a:xfrm>
        </p:spPr>
        <p:txBody>
          <a:bodyPr/>
          <a:lstStyle/>
          <a:p>
            <a:r>
              <a:rPr lang="en-US" dirty="0"/>
              <a:t>Finalized Guides  </a:t>
            </a:r>
          </a:p>
        </p:txBody>
      </p:sp>
      <p:graphicFrame>
        <p:nvGraphicFramePr>
          <p:cNvPr id="6" name="Table 5" descr="Table that include total number of States that are Onboarding and/or In Production with GenV2, Hepatitis, or Arboviral v1.3 Message Mapping Guides(MMGs)..." title="Onboarding Status 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419503"/>
              </p:ext>
            </p:extLst>
          </p:nvPr>
        </p:nvGraphicFramePr>
        <p:xfrm>
          <a:off x="1941443" y="1223397"/>
          <a:ext cx="8309113" cy="3558939"/>
        </p:xfrm>
        <a:graphic>
          <a:graphicData uri="http://schemas.openxmlformats.org/drawingml/2006/table">
            <a:tbl>
              <a:tblPr firstRow="1" firstCol="1" bandRow="1"/>
              <a:tblGrid>
                <a:gridCol w="4110872">
                  <a:extLst>
                    <a:ext uri="{9D8B030D-6E8A-4147-A177-3AD203B41FA5}">
                      <a16:colId xmlns:a16="http://schemas.microsoft.com/office/drawing/2014/main" val="870687818"/>
                    </a:ext>
                  </a:extLst>
                </a:gridCol>
                <a:gridCol w="4198241">
                  <a:extLst>
                    <a:ext uri="{9D8B030D-6E8A-4147-A177-3AD203B41FA5}">
                      <a16:colId xmlns:a16="http://schemas.microsoft.com/office/drawing/2014/main" val="23171938"/>
                    </a:ext>
                  </a:extLst>
                </a:gridCol>
              </a:tblGrid>
              <a:tr h="5497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Onboarding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r>
                        <a:rPr lang="en-US" sz="2200" b="1" baseline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 All</a:t>
                      </a:r>
                      <a:endParaRPr lang="en-US" sz="22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275" marR="832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Onboarding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en-US" sz="2200" baseline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Pilots Only</a:t>
                      </a:r>
                    </a:p>
                  </a:txBody>
                  <a:tcPr marL="83275" marR="8327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86704"/>
                  </a:ext>
                </a:extLst>
              </a:tr>
              <a:tr h="50559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Arboviral</a:t>
                      </a:r>
                      <a:r>
                        <a:rPr lang="en-US" sz="2200" baseline="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v1.3</a:t>
                      </a:r>
                      <a:endParaRPr lang="en-US" sz="2200" dirty="0">
                        <a:solidFill>
                          <a:srgbClr val="00081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275" marR="832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Babesiosis/Trichinellosis</a:t>
                      </a:r>
                    </a:p>
                  </a:txBody>
                  <a:tcPr marL="83275" marR="8327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436572"/>
                  </a:ext>
                </a:extLst>
              </a:tr>
              <a:tr h="4665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</a:t>
                      </a:r>
                      <a:r>
                        <a:rPr lang="en-US" sz="2200" baseline="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v2</a:t>
                      </a:r>
                      <a:endParaRPr lang="en-US" sz="2200" dirty="0">
                        <a:solidFill>
                          <a:srgbClr val="00081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275" marR="832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FDD</a:t>
                      </a:r>
                    </a:p>
                  </a:txBody>
                  <a:tcPr marL="83275" marR="8327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037245"/>
                  </a:ext>
                </a:extLst>
              </a:tr>
              <a:tr h="4769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Hepatitis</a:t>
                      </a:r>
                    </a:p>
                  </a:txBody>
                  <a:tcPr marL="83275" marR="832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HAI MDRO</a:t>
                      </a:r>
                    </a:p>
                  </a:txBody>
                  <a:tcPr marL="83275" marR="8327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982193"/>
                  </a:ext>
                </a:extLst>
              </a:tr>
              <a:tr h="46127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Malaria</a:t>
                      </a:r>
                    </a:p>
                  </a:txBody>
                  <a:tcPr marL="83275" marR="832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Lyme/TBRD </a:t>
                      </a:r>
                    </a:p>
                  </a:txBody>
                  <a:tcPr marL="83275" marR="8327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780785"/>
                  </a:ext>
                </a:extLst>
              </a:tr>
              <a:tr h="48651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STD/CS</a:t>
                      </a:r>
                    </a:p>
                  </a:txBody>
                  <a:tcPr marL="83275" marR="832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Mumps, Pertussis, and Varicella</a:t>
                      </a:r>
                    </a:p>
                  </a:txBody>
                  <a:tcPr marL="83275" marR="8327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16213"/>
                  </a:ext>
                </a:extLst>
              </a:tr>
              <a:tr h="4914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081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275" marR="832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81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TB/LTBI</a:t>
                      </a:r>
                    </a:p>
                  </a:txBody>
                  <a:tcPr marL="83275" marR="83275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32623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B4AF08-D439-4291-9B7D-65124CB37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08B90-C856-4DD9-AE7E-B04D6EB9DAE8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CA3D3-8E89-4728-A10F-C3BD69E8E855}"/>
              </a:ext>
            </a:extLst>
          </p:cNvPr>
          <p:cNvSpPr txBox="1"/>
          <p:nvPr/>
        </p:nvSpPr>
        <p:spPr>
          <a:xfrm>
            <a:off x="9024663" y="6169580"/>
            <a:ext cx="153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5/19/2020</a:t>
            </a:r>
          </a:p>
        </p:txBody>
      </p:sp>
    </p:spTree>
    <p:extLst>
      <p:ext uri="{BB962C8B-B14F-4D97-AF65-F5344CB8AC3E}">
        <p14:creationId xmlns:p14="http://schemas.microsoft.com/office/powerpoint/2010/main" val="225408187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76655" y="274639"/>
            <a:ext cx="11251659" cy="645512"/>
          </a:xfrm>
        </p:spPr>
        <p:txBody>
          <a:bodyPr/>
          <a:lstStyle/>
          <a:p>
            <a:r>
              <a:rPr lang="en-US" dirty="0"/>
              <a:t>NNDSS HL7 Message Mapping Guide Estimated Timeline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932D67-9CC9-4347-BC7D-743F8AE80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pPr>
              <a:defRPr/>
            </a:pPr>
            <a:fld id="{B1808B90-C856-4DD9-AE7E-B04D6EB9DAE8}" type="slidenum">
              <a:rPr lang="en-US">
                <a:solidFill>
                  <a:srgbClr val="00206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2060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A4A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2958A-F963-434B-814C-A1BB2C8E2386}"/>
              </a:ext>
            </a:extLst>
          </p:cNvPr>
          <p:cNvSpPr txBox="1"/>
          <p:nvPr/>
        </p:nvSpPr>
        <p:spPr>
          <a:xfrm>
            <a:off x="10651253" y="5824953"/>
            <a:ext cx="1195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5/14/2020</a:t>
            </a:r>
          </a:p>
        </p:txBody>
      </p:sp>
      <p:pic>
        <p:nvPicPr>
          <p:cNvPr id="7" name="Picture 6" descr="NNDSS HL7 Message Mapping Guide Estimated Timeline containing all message mapping guides and their current status with development, pre-pilot, piloting, preparation for production, and production. Highlighting that there are 9 message mapping guides that are in production. They include, Arboviral v1.3, Generic V2, Hepatitis, Sexually Transmitted Diseases, Congenital Syphilis, Mumps, Pertussis, Varicella, and Malaria.">
            <a:extLst>
              <a:ext uri="{FF2B5EF4-FFF2-40B4-BE49-F238E27FC236}">
                <a16:creationId xmlns:a16="http://schemas.microsoft.com/office/drawing/2014/main" id="{0D5BCB80-167E-4F3D-B04E-357A27471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63" y="1365968"/>
            <a:ext cx="12456813" cy="434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218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BE216-53C5-4733-9123-666DC2819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Important Reminders: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24C4D-6422-420C-8A80-52F33C67F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70764"/>
            <a:ext cx="11066584" cy="5387236"/>
          </a:xfrm>
        </p:spPr>
        <p:txBody>
          <a:bodyPr>
            <a:normAutofit/>
          </a:bodyPr>
          <a:lstStyle/>
          <a:p>
            <a:pPr marL="313259" indent="-294210">
              <a:spcBef>
                <a:spcPts val="0"/>
              </a:spcBef>
              <a:defRPr/>
            </a:pPr>
            <a:r>
              <a:rPr lang="en-US" dirty="0"/>
              <a:t>NNDSS 2019 Data Reconciliation process timeline has changed:</a:t>
            </a:r>
            <a:endParaRPr lang="en-US" strike="sngStrike" dirty="0">
              <a:highlight>
                <a:srgbClr val="00FF00"/>
              </a:highlight>
            </a:endParaRPr>
          </a:p>
          <a:p>
            <a:pPr marL="846645" lvl="1" indent="-294210">
              <a:spcBef>
                <a:spcPts val="0"/>
              </a:spcBef>
              <a:defRPr/>
            </a:pPr>
            <a:r>
              <a:rPr lang="en-US" dirty="0"/>
              <a:t>Last day to transmit/update 2019 final data: Sept. 30, 2020.</a:t>
            </a:r>
          </a:p>
          <a:p>
            <a:pPr marL="846645" lvl="1" indent="-294210">
              <a:spcBef>
                <a:spcPts val="0"/>
              </a:spcBef>
              <a:defRPr/>
            </a:pPr>
            <a:r>
              <a:rPr lang="en-US" dirty="0"/>
              <a:t>Last day for State/Territorial Epidemiologist to sign-off: Oct. 30, 2020.</a:t>
            </a:r>
          </a:p>
          <a:p>
            <a:pPr marL="846645" lvl="1" indent="-294210">
              <a:spcBef>
                <a:spcPts val="0"/>
              </a:spcBef>
              <a:defRPr/>
            </a:pPr>
            <a:r>
              <a:rPr lang="en-US" dirty="0"/>
              <a:t>A detailed timeline is located in the Appendix</a:t>
            </a:r>
          </a:p>
          <a:p>
            <a:pPr marL="313259" indent="-294210">
              <a:spcBef>
                <a:spcPts val="0"/>
              </a:spcBef>
              <a:defRPr/>
            </a:pPr>
            <a:endParaRPr lang="en-US" dirty="0"/>
          </a:p>
          <a:p>
            <a:pPr marL="313259" indent="-294210">
              <a:spcBef>
                <a:spcPts val="0"/>
              </a:spcBef>
              <a:defRPr/>
            </a:pPr>
            <a:r>
              <a:rPr lang="en-US" dirty="0"/>
              <a:t>The new COVID-19 case definition is now available on the NNDSS Surveillance Case Definitions webpage: </a:t>
            </a:r>
            <a:r>
              <a:rPr lang="en-US" dirty="0">
                <a:hlinkClick r:id="rId3"/>
              </a:rPr>
              <a:t>https://ndc.services.cdc.gov/conditions/coronavirus-disease-2019-covid-19/</a:t>
            </a:r>
            <a:r>
              <a:rPr lang="en-US" dirty="0"/>
              <a:t>.</a:t>
            </a:r>
          </a:p>
          <a:p>
            <a:pPr marL="846645" lvl="1" indent="-294210">
              <a:spcBef>
                <a:spcPts val="0"/>
              </a:spcBef>
              <a:defRPr/>
            </a:pPr>
            <a:r>
              <a:rPr lang="en-US" dirty="0"/>
              <a:t>Please begin using immediately for all 2020 case notifications being sent to NNDSS.</a:t>
            </a:r>
          </a:p>
          <a:p>
            <a:pPr marL="19049" indent="0">
              <a:spcBef>
                <a:spcPts val="0"/>
              </a:spcBef>
              <a:buNone/>
              <a:defRPr/>
            </a:pPr>
            <a:endParaRPr lang="en-US" dirty="0"/>
          </a:p>
          <a:p>
            <a:pPr marL="19049" indent="0">
              <a:spcBef>
                <a:spcPts val="0"/>
              </a:spcBef>
              <a:buNone/>
              <a:defRPr/>
            </a:pPr>
            <a:endParaRPr lang="en-US" dirty="0"/>
          </a:p>
          <a:p>
            <a:pPr marL="19049" indent="0">
              <a:spcBef>
                <a:spcPts val="0"/>
              </a:spcBef>
              <a:buNone/>
              <a:defRPr/>
            </a:pPr>
            <a:r>
              <a:rPr lang="en-US" dirty="0"/>
              <a:t> </a:t>
            </a:r>
          </a:p>
          <a:p>
            <a:pPr marL="609585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78F3E-D503-49DC-8D6A-39EE02B70B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5412-23E5-483C-89C1-E047B01A1ED9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575F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75F6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7708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6FF9-7F1D-4C7F-9A8A-B278A08A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14929"/>
          </a:xfrm>
        </p:spPr>
        <p:txBody>
          <a:bodyPr/>
          <a:lstStyle/>
          <a:p>
            <a:r>
              <a:rPr lang="en-US" dirty="0"/>
              <a:t>COVID-19 Message Mapping Guide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8E16F-8673-4227-8E71-9404C1F319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95038"/>
            <a:ext cx="10972800" cy="4961311"/>
          </a:xfrm>
        </p:spPr>
        <p:txBody>
          <a:bodyPr/>
          <a:lstStyle/>
          <a:p>
            <a:r>
              <a:rPr lang="en-US" dirty="0"/>
              <a:t>We want to support NND notification for COVID-19 cases</a:t>
            </a:r>
          </a:p>
          <a:p>
            <a:pPr lvl="1"/>
            <a:endParaRPr lang="en-US" sz="1800" dirty="0"/>
          </a:p>
          <a:p>
            <a:r>
              <a:rPr lang="en-US" dirty="0"/>
              <a:t>Working on a COVID-19 MMG</a:t>
            </a:r>
          </a:p>
          <a:p>
            <a:pPr lvl="1"/>
            <a:r>
              <a:rPr lang="en-US" sz="2400" dirty="0"/>
              <a:t>Based on case report form (CRF) </a:t>
            </a:r>
          </a:p>
          <a:p>
            <a:pPr lvl="1"/>
            <a:r>
              <a:rPr lang="en-US" sz="2400" dirty="0"/>
              <a:t>Incorporating aspects of draft Emergency Response MMG (ER MMG)</a:t>
            </a:r>
          </a:p>
          <a:p>
            <a:pPr lvl="1"/>
            <a:r>
              <a:rPr lang="en-US" sz="2400" dirty="0"/>
              <a:t>Builds on Gen v2</a:t>
            </a:r>
          </a:p>
          <a:p>
            <a:pPr lvl="1"/>
            <a:r>
              <a:rPr lang="en-US" sz="2400" dirty="0"/>
              <a:t>Reusing items from other finalized guides where appropriate</a:t>
            </a:r>
          </a:p>
          <a:p>
            <a:pPr marL="609585" lvl="1" indent="0">
              <a:buNone/>
            </a:pPr>
            <a:endParaRPr lang="en-US" sz="1800" dirty="0"/>
          </a:p>
          <a:p>
            <a:r>
              <a:rPr lang="en-US" dirty="0"/>
              <a:t>Anticipate abbreviated development and piloting process</a:t>
            </a:r>
          </a:p>
          <a:p>
            <a:pPr marL="609585" lvl="1" indent="0">
              <a:buNone/>
            </a:pPr>
            <a:endParaRPr lang="en-US" sz="1800" dirty="0"/>
          </a:p>
          <a:p>
            <a:r>
              <a:rPr lang="en-US" dirty="0"/>
              <a:t>Please use CARES Act funding (ELC supplement) if resources are needed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95A82-93EC-415B-B6C5-B100C9881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08B90-C856-4DD9-AE7E-B04D6EB9DAE8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6351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E3C2-C4A7-4CBE-BD28-4EC8AA816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8424"/>
            <a:ext cx="10972800" cy="749176"/>
          </a:xfrm>
        </p:spPr>
        <p:txBody>
          <a:bodyPr/>
          <a:lstStyle/>
          <a:p>
            <a:r>
              <a:rPr lang="en-US" dirty="0"/>
              <a:t>Multisystem Inflammatory Syndrome Case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15060-F22C-46FC-8BA4-F61D7CFD6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02244"/>
            <a:ext cx="10972800" cy="5054106"/>
          </a:xfrm>
        </p:spPr>
        <p:txBody>
          <a:bodyPr/>
          <a:lstStyle/>
          <a:p>
            <a:r>
              <a:rPr lang="en-US" dirty="0"/>
              <a:t>Health Alert Network Advisory issued on May 14, 2020 for </a:t>
            </a:r>
            <a:r>
              <a:rPr lang="en-US" i="1" dirty="0"/>
              <a:t>Multisystem Inflammatory Syndrome in Children (MIS-C) Associated with Coronavirus Disease 2019 (COVID-19)</a:t>
            </a:r>
          </a:p>
          <a:p>
            <a:pPr lvl="1"/>
            <a:r>
              <a:rPr lang="en-US" dirty="0"/>
              <a:t>Includes case definition</a:t>
            </a:r>
            <a:endParaRPr lang="en-US" sz="1600" dirty="0"/>
          </a:p>
          <a:p>
            <a:pPr>
              <a:spcBef>
                <a:spcPts val="1800"/>
              </a:spcBef>
            </a:pPr>
            <a:r>
              <a:rPr lang="en-US" dirty="0"/>
              <a:t>Plan to receive cases through NNDSS</a:t>
            </a:r>
          </a:p>
          <a:p>
            <a:pPr lvl="1"/>
            <a:r>
              <a:rPr lang="en-US" dirty="0"/>
              <a:t>Gen v2, NETSS, NBS</a:t>
            </a:r>
            <a:endParaRPr lang="en-US" sz="1600" dirty="0"/>
          </a:p>
          <a:p>
            <a:pPr lvl="0">
              <a:spcBef>
                <a:spcPts val="1800"/>
              </a:spcBef>
            </a:pPr>
            <a:r>
              <a:rPr lang="en-US" dirty="0"/>
              <a:t>New event code for MIS: </a:t>
            </a:r>
            <a:r>
              <a:rPr lang="en-US" b="1" dirty="0"/>
              <a:t>11066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NNDSS case notification will initiate DECIPHER record; additional data added via DECIPHER web entry or CSV upload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FA122-9AF7-48FE-8B39-389BC2F2CB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08B90-C856-4DD9-AE7E-B04D6EB9DAE8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487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3_NCEH_ATSDR_combined">
  <a:themeElements>
    <a:clrScheme name="Custom 13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NCEH_ATSDR_combined">
  <a:themeElements>
    <a:clrScheme name="Custom 15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4_NCEH_ATSDR_combined">
  <a:themeElements>
    <a:clrScheme name="Custom 15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7_NCEH_ATSDR_combined">
  <a:themeElements>
    <a:clrScheme name="Custom 15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1_NCEH_ATSDR_combined">
  <a:themeElements>
    <a:clrScheme name="Custom 15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2_NCEH_ATSDR_combined">
  <a:themeElements>
    <a:clrScheme name="Custom 15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3_NCEH_ATSDR_combined">
  <a:themeElements>
    <a:clrScheme name="Custom 13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Default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39439</TotalTime>
  <Words>707</Words>
  <Application>Microsoft Office PowerPoint</Application>
  <PresentationFormat>Widescreen</PresentationFormat>
  <Paragraphs>141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Myriad Web Pro</vt:lpstr>
      <vt:lpstr>Wingdings</vt:lpstr>
      <vt:lpstr>13_NCEH_ATSDR_combined</vt:lpstr>
      <vt:lpstr>19_NCEH_ATSDR_combined</vt:lpstr>
      <vt:lpstr>24_NCEH_ATSDR_combined</vt:lpstr>
      <vt:lpstr>27_NCEH_ATSDR_combined</vt:lpstr>
      <vt:lpstr>Office Theme</vt:lpstr>
      <vt:lpstr>31_NCEH_ATSDR_combined</vt:lpstr>
      <vt:lpstr>22_NCEH_ATSDR_combined</vt:lpstr>
      <vt:lpstr>23_NCEH_ATSDR_combined</vt:lpstr>
      <vt:lpstr>Default Theme</vt:lpstr>
      <vt:lpstr>1_Office Theme</vt:lpstr>
      <vt:lpstr>NNDSS Modernization Initiative (NMI):  May eSHARE Webinar </vt:lpstr>
      <vt:lpstr>Agenda</vt:lpstr>
      <vt:lpstr>NMI Updates and Timeline</vt:lpstr>
      <vt:lpstr>Highest MMG Implementation Status</vt:lpstr>
      <vt:lpstr>Finalized Guides  </vt:lpstr>
      <vt:lpstr>NNDSS HL7 Message Mapping Guide Estimated Timeline </vt:lpstr>
      <vt:lpstr>Important Reminders:</vt:lpstr>
      <vt:lpstr>COVID-19 Message Mapping Guide Planning</vt:lpstr>
      <vt:lpstr>Multisystem Inflammatory Syndrome Case Notification</vt:lpstr>
      <vt:lpstr>Laboratory Reporting Updates  Jason Hall, CDC Division of Preparedness and Emerging Infections (DPEI)   </vt:lpstr>
      <vt:lpstr>Reporting COVID-19 Laboratory Data</vt:lpstr>
      <vt:lpstr>Updates &amp; Progress</vt:lpstr>
      <vt:lpstr>CDC COVID  Data Tracker  www.cdc.gov/covid-data-tracker</vt:lpstr>
      <vt:lpstr>Electronic Laboratory Reporting</vt:lpstr>
      <vt:lpstr>Q &amp; A</vt:lpstr>
      <vt:lpstr>PowerPoint Presentation</vt:lpstr>
      <vt:lpstr>Appendix  </vt:lpstr>
      <vt:lpstr>Total MMGs in Production</vt:lpstr>
      <vt:lpstr>Generic v2.0 MMG Implementation Status </vt:lpstr>
      <vt:lpstr>Arboviral v1.3 MMG Implementation Status </vt:lpstr>
      <vt:lpstr>Hepatitis v1.0 MMG Implementation Status </vt:lpstr>
      <vt:lpstr>2019 NNDSS Annual Data Reconciliation Shift in Dates  Due to COVID-19 response </vt:lpstr>
    </vt:vector>
  </TitlesOfParts>
  <Company>Centers for Disease Control and Prevention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NNDSS Modernization Initiative (NMI) eSHARE - May 2020</dc:title>
  <dc:subject>Laboratory Reporting Updates</dc:subject>
  <dc:creator>CDC</dc:creator>
  <cp:keywords>NMI, Modernization Initiative, eSHARE, NNDSS, National Notifiable Diseases Surveillance System, Event Codes, Message Mapping Guide, MMG, NMI Implementation, HL7, Generic v2.0, Arboviral v1.3, Hepatitis v1.0, estimated timeline, NNDSS Data Reconciliation, State/Territorial Epidemiologist, Laboratory Reporting, COVID-19, Coronavirus, Case Definitions, Surveillance, CARES Act Funding, Multisystem Inflammatory Syndrome, MIS, Multisystem Inflammatory Syndrome in Children, MIS-C, DECIPHER, 11066, HHS Protect System, Testing Sites, local, state, health departments, CDC COVID-19 Data Tracker</cp:keywords>
  <cp:lastModifiedBy>Laspina, Michael (CDC/DDPHSS/CSELS/DHIS)</cp:lastModifiedBy>
  <cp:revision>2140</cp:revision>
  <cp:lastPrinted>2020-03-09T18:49:31Z</cp:lastPrinted>
  <dcterms:created xsi:type="dcterms:W3CDTF">2016-10-13T18:50:31Z</dcterms:created>
  <dcterms:modified xsi:type="dcterms:W3CDTF">2021-04-22T18:29:50Z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2021-04-22T15:42:05Z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8794a081-74ee-4466-a7bf-ce7a32b6752b</vt:lpwstr>
  </property>
  <property fmtid="{D5CDD505-2E9C-101B-9397-08002B2CF9AE}" pid="8" name="MSIP_Label_7b94a7b8-f06c-4dfe-bdcc-9b548fd58c31_ContentBits">
    <vt:lpwstr>0</vt:lpwstr>
  </property>
</Properties>
</file>