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60" r:id="rId3"/>
    <p:sldMasterId id="2147484080" r:id="rId4"/>
    <p:sldMasterId id="2147484086" r:id="rId5"/>
    <p:sldMasterId id="2147484105" r:id="rId6"/>
    <p:sldMasterId id="2147484112" r:id="rId7"/>
    <p:sldMasterId id="2147484118" r:id="rId8"/>
  </p:sldMasterIdLst>
  <p:notesMasterIdLst>
    <p:notesMasterId r:id="rId40"/>
  </p:notesMasterIdLst>
  <p:handoutMasterIdLst>
    <p:handoutMasterId r:id="rId41"/>
  </p:handoutMasterIdLst>
  <p:sldIdLst>
    <p:sldId id="1221" r:id="rId9"/>
    <p:sldId id="1222" r:id="rId10"/>
    <p:sldId id="831" r:id="rId11"/>
    <p:sldId id="1234" r:id="rId12"/>
    <p:sldId id="1242" r:id="rId13"/>
    <p:sldId id="290" r:id="rId14"/>
    <p:sldId id="287" r:id="rId15"/>
    <p:sldId id="291" r:id="rId16"/>
    <p:sldId id="1243" r:id="rId17"/>
    <p:sldId id="1244" r:id="rId18"/>
    <p:sldId id="1229" r:id="rId19"/>
    <p:sldId id="257" r:id="rId20"/>
    <p:sldId id="300" r:id="rId21"/>
    <p:sldId id="1235" r:id="rId22"/>
    <p:sldId id="1236" r:id="rId23"/>
    <p:sldId id="1237" r:id="rId24"/>
    <p:sldId id="1238" r:id="rId25"/>
    <p:sldId id="1239" r:id="rId26"/>
    <p:sldId id="1240" r:id="rId27"/>
    <p:sldId id="1241" r:id="rId28"/>
    <p:sldId id="299" r:id="rId29"/>
    <p:sldId id="1250" r:id="rId30"/>
    <p:sldId id="1251" r:id="rId31"/>
    <p:sldId id="1224" r:id="rId32"/>
    <p:sldId id="1230" r:id="rId33"/>
    <p:sldId id="1231" r:id="rId34"/>
    <p:sldId id="1232" r:id="rId35"/>
    <p:sldId id="1249" r:id="rId36"/>
    <p:sldId id="1248" r:id="rId37"/>
    <p:sldId id="1173" r:id="rId38"/>
    <p:sldId id="912"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6"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3"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670"/>
    <a:srgbClr val="3A4A58"/>
    <a:srgbClr val="B9B9B9"/>
    <a:srgbClr val="FFFFFF"/>
    <a:srgbClr val="575F6F"/>
    <a:srgbClr val="3A4A6A"/>
    <a:srgbClr val="EAEFF7"/>
    <a:srgbClr val="005DAB"/>
    <a:srgbClr val="E25423"/>
    <a:srgbClr val="81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716" autoAdjust="0"/>
  </p:normalViewPr>
  <p:slideViewPr>
    <p:cSldViewPr snapToGrid="0">
      <p:cViewPr varScale="1">
        <p:scale>
          <a:sx n="41" d="100"/>
          <a:sy n="41" d="100"/>
        </p:scale>
        <p:origin x="1320"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352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236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50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42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89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16</a:t>
            </a:fld>
            <a:endParaRPr lang="en-US" dirty="0"/>
          </a:p>
        </p:txBody>
      </p:sp>
    </p:spTree>
    <p:extLst>
      <p:ext uri="{BB962C8B-B14F-4D97-AF65-F5344CB8AC3E}">
        <p14:creationId xmlns:p14="http://schemas.microsoft.com/office/powerpoint/2010/main" val="1611656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40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18</a:t>
            </a:fld>
            <a:endParaRPr lang="en-US" dirty="0"/>
          </a:p>
        </p:txBody>
      </p:sp>
    </p:spTree>
    <p:extLst>
      <p:ext uri="{BB962C8B-B14F-4D97-AF65-F5344CB8AC3E}">
        <p14:creationId xmlns:p14="http://schemas.microsoft.com/office/powerpoint/2010/main" val="122741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19</a:t>
            </a:fld>
            <a:endParaRPr lang="en-US" dirty="0"/>
          </a:p>
        </p:txBody>
      </p:sp>
    </p:spTree>
    <p:extLst>
      <p:ext uri="{BB962C8B-B14F-4D97-AF65-F5344CB8AC3E}">
        <p14:creationId xmlns:p14="http://schemas.microsoft.com/office/powerpoint/2010/main" val="206556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24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20</a:t>
            </a:fld>
            <a:endParaRPr lang="en-US" dirty="0"/>
          </a:p>
        </p:txBody>
      </p:sp>
    </p:spTree>
    <p:extLst>
      <p:ext uri="{BB962C8B-B14F-4D97-AF65-F5344CB8AC3E}">
        <p14:creationId xmlns:p14="http://schemas.microsoft.com/office/powerpoint/2010/main" val="1136931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21</a:t>
            </a:fld>
            <a:endParaRPr lang="en-US" dirty="0"/>
          </a:p>
        </p:txBody>
      </p:sp>
    </p:spTree>
    <p:extLst>
      <p:ext uri="{BB962C8B-B14F-4D97-AF65-F5344CB8AC3E}">
        <p14:creationId xmlns:p14="http://schemas.microsoft.com/office/powerpoint/2010/main" val="219451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66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913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41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26</a:t>
            </a:fld>
            <a:endParaRPr lang="en-US" dirty="0"/>
          </a:p>
        </p:txBody>
      </p:sp>
    </p:spTree>
    <p:extLst>
      <p:ext uri="{BB962C8B-B14F-4D97-AF65-F5344CB8AC3E}">
        <p14:creationId xmlns:p14="http://schemas.microsoft.com/office/powerpoint/2010/main" val="328325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680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57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F6D08-AA4D-4E4A-BC5A-6638DFC699C5}" type="slidenum">
              <a:rPr lang="en-US" smtClean="0"/>
              <a:t>29</a:t>
            </a:fld>
            <a:endParaRPr lang="en-US" dirty="0"/>
          </a:p>
        </p:txBody>
      </p:sp>
    </p:spTree>
    <p:extLst>
      <p:ext uri="{BB962C8B-B14F-4D97-AF65-F5344CB8AC3E}">
        <p14:creationId xmlns:p14="http://schemas.microsoft.com/office/powerpoint/2010/main" val="40460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081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638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72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219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3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79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03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a:xfrm>
            <a:off x="8610600" y="6356350"/>
            <a:ext cx="2743200" cy="365125"/>
          </a:xfrm>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11" name="Slide Number Placeholder 2">
            <a:extLst>
              <a:ext uri="{FF2B5EF4-FFF2-40B4-BE49-F238E27FC236}">
                <a16:creationId xmlns:a16="http://schemas.microsoft.com/office/drawing/2014/main" id="{F466B6DE-764F-4DD1-99CE-0D56459ED747}"/>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31271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8273AB9B-92F2-48AE-B340-ECEEC497C965}"/>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8630715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0A1067D-3198-40B4-B636-2ECC5D683FBD}"/>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389302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94842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869129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213663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172625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172977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108755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515342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3469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82310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5494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4182482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55065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434370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723448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9" name="Slide Number Placeholder 2">
            <a:extLst>
              <a:ext uri="{FF2B5EF4-FFF2-40B4-BE49-F238E27FC236}">
                <a16:creationId xmlns:a16="http://schemas.microsoft.com/office/drawing/2014/main" id="{89D70F86-8F72-4463-B97C-164322CD8B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46260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413164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176256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BE22FCE5-0B59-403D-A57C-1513A8519D82}"/>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1624428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F7B4E1E-A2AB-43EA-BB57-540025838575}"/>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6892774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43764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4462316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6773814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A844DC7-8E04-4042-85F6-660A95A84D23}"/>
              </a:ext>
            </a:extLst>
          </p:cNvPr>
          <p:cNvSpPr txBox="1">
            <a:spLocks/>
          </p:cNvSpPr>
          <p:nvPr userDrawn="1"/>
        </p:nvSpPr>
        <p:spPr>
          <a:xfrm>
            <a:off x="8736875" y="6320076"/>
            <a:ext cx="2743200" cy="365125"/>
          </a:xfrm>
          <a:prstGeom prst="rect">
            <a:avLst/>
          </a:prstGeom>
        </p:spPr>
        <p:txBody>
          <a:bodyPr/>
          <a:lstStyle>
            <a:defPPr>
              <a:defRPr lang="en-US"/>
            </a:defPPr>
            <a:lvl1pPr marL="0" algn="r" defTabSz="914400" rtl="0" eaLnBrk="1" latinLnBrk="0" hangingPunct="1">
              <a:defRPr sz="1800"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1">
            <a:extLst>
              <a:ext uri="{FF2B5EF4-FFF2-40B4-BE49-F238E27FC236}">
                <a16:creationId xmlns:a16="http://schemas.microsoft.com/office/drawing/2014/main" id="{726B49B4-9D5A-4B57-9D83-9FBE406F6583}"/>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5056501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1">
            <a:extLst>
              <a:ext uri="{FF2B5EF4-FFF2-40B4-BE49-F238E27FC236}">
                <a16:creationId xmlns:a16="http://schemas.microsoft.com/office/drawing/2014/main" id="{79291A7E-1260-4535-AC36-C4047F3E0652}"/>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086527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2506883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19509841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2">
            <a:extLst>
              <a:ext uri="{FF2B5EF4-FFF2-40B4-BE49-F238E27FC236}">
                <a16:creationId xmlns:a16="http://schemas.microsoft.com/office/drawing/2014/main" id="{0BF8C528-165F-45C6-B7C7-43491A0B930B}"/>
              </a:ext>
            </a:extLst>
          </p:cNvPr>
          <p:cNvSpPr>
            <a:spLocks noGrp="1"/>
          </p:cNvSpPr>
          <p:nvPr>
            <p:ph type="sldNum" sz="quarter" idx="4"/>
          </p:nvPr>
        </p:nvSpPr>
        <p:spPr>
          <a:xfrm>
            <a:off x="8610600" y="6338656"/>
            <a:ext cx="2743200" cy="382819"/>
          </a:xfrm>
          <a:prstGeom prst="rect">
            <a:avLst/>
          </a:prstGeom>
        </p:spPr>
        <p:txBody>
          <a:bodyPr/>
          <a:lstStyle>
            <a:lvl1pPr algn="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111430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729504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67984260"/>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Slide Number Placeholder 2">
            <a:extLst>
              <a:ext uri="{FF2B5EF4-FFF2-40B4-BE49-F238E27FC236}">
                <a16:creationId xmlns:a16="http://schemas.microsoft.com/office/drawing/2014/main" id="{B072705D-4DEE-4BC7-AE20-479FA381D0F2}"/>
              </a:ext>
            </a:extLst>
          </p:cNvPr>
          <p:cNvSpPr>
            <a:spLocks noGrp="1"/>
          </p:cNvSpPr>
          <p:nvPr>
            <p:ph type="sldNum" sz="quarter" idx="4"/>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352053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hyperlink" Target="https://phinvads.cdc.gov/vads/ViewValueSet.action?oid=2.16.840.1.114222.4.11.1002" TargetMode="External"/><Relationship Id="rId3" Type="http://schemas.openxmlformats.org/officeDocument/2006/relationships/hyperlink" Target="https://phinvads.cdc.gov/vads/ViewValueSet.action?oid=2.16.840.1.114222.4.11.3200" TargetMode="External"/><Relationship Id="rId7" Type="http://schemas.openxmlformats.org/officeDocument/2006/relationships/hyperlink" Target="https://phinvads.cdc.gov/vads/ViewValueSet.action?oid=2.16.840.1.114222.4.11.1004" TargetMode="External"/><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hyperlink" Target="https://phinvads.cdc.gov/vads/ViewValueSet.action?oid=2.16.840.1.114222.4.11.7447" TargetMode="External"/><Relationship Id="rId11" Type="http://schemas.openxmlformats.org/officeDocument/2006/relationships/hyperlink" Target="https://phinvads.cdc.gov/vads/ViewValueSet.action?oid=2.16.840.1.114222.4.11.1009" TargetMode="External"/><Relationship Id="rId5" Type="http://schemas.openxmlformats.org/officeDocument/2006/relationships/hyperlink" Target="https://phinvads.cdc.gov/vads/ViewValueSet.action?oid=2.16.840.1.114222.4.11.826" TargetMode="External"/><Relationship Id="rId10" Type="http://schemas.openxmlformats.org/officeDocument/2006/relationships/hyperlink" Target="https://phinvads.cdc.gov/vads/ViewValueSet.action?oid=2.16.840.1.114222.4.11.967" TargetMode="External"/><Relationship Id="rId4" Type="http://schemas.openxmlformats.org/officeDocument/2006/relationships/hyperlink" Target="https://phinvads.cdc.gov/vads/ViewValueSet.action?oid=2.16.840.1.114222.4.11.828" TargetMode="External"/><Relationship Id="rId9" Type="http://schemas.openxmlformats.org/officeDocument/2006/relationships/hyperlink" Target="https://phinvads.cdc.gov/vads/ViewValueSet.action?oid=2.16.840.1.114222.4.11.94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hinvads.cdc.gov/vads/ViewValueSet.action?oid=2.16.840.1.114222.4.11.7759" TargetMode="External"/><Relationship Id="rId7" Type="http://schemas.openxmlformats.org/officeDocument/2006/relationships/hyperlink" Target="https://phinvads.cdc.gov/vads/ViewValueSet.action?oid=2.16.840.1.114222.4.11.7550" TargetMode="External"/><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hyperlink" Target="https://phinvads.cdc.gov/vads/ViewValueSet.action?oid=2.16.840.1.114222.4.11.7760" TargetMode="External"/><Relationship Id="rId5" Type="http://schemas.openxmlformats.org/officeDocument/2006/relationships/hyperlink" Target="https://phinvads.cdc.gov/vads/ViewValueSet.action?oid=2.16.840.1.114222.4.11.7744" TargetMode="External"/><Relationship Id="rId4" Type="http://schemas.openxmlformats.org/officeDocument/2006/relationships/hyperlink" Target="https://phinvads.cdc.gov/vads/ViewValueSet.action?oid=2.16.840.1.114222.4.11.774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phinvads.cdc.gov/vads/ViewValueSet.action?oid=2.16.840.1.114222.4.11.7455" TargetMode="External"/><Relationship Id="rId3" Type="http://schemas.openxmlformats.org/officeDocument/2006/relationships/hyperlink" Target="https://phinvads.cdc.gov/vads/ViewValueSet.action?oid=2.16.840.1.114222.4.11.7617" TargetMode="External"/><Relationship Id="rId7" Type="http://schemas.openxmlformats.org/officeDocument/2006/relationships/hyperlink" Target="https://phinvads.cdc.gov/vads/ViewValueSet.action?oid=2.16.840.1.114222.4.11.3301"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6" Type="http://schemas.openxmlformats.org/officeDocument/2006/relationships/hyperlink" Target="https://phinvads.cdc.gov/vads/ViewValueSet.action?oid=2.16.840.1.114222.4.11.979" TargetMode="External"/><Relationship Id="rId5" Type="http://schemas.openxmlformats.org/officeDocument/2006/relationships/hyperlink" Target="https://phinvads.cdc.gov/vads/ViewValueSet.action?oid=2.16.840.1.114222.4.11.1006" TargetMode="External"/><Relationship Id="rId10" Type="http://schemas.openxmlformats.org/officeDocument/2006/relationships/hyperlink" Target="https://ndc.services.cdc.gov/message-mapping-guides/" TargetMode="External"/><Relationship Id="rId4" Type="http://schemas.openxmlformats.org/officeDocument/2006/relationships/hyperlink" Target="https://phinvads.cdc.gov/vads/ViewValueSet.action?oid=2.16.840.1.114222.4.11.7450" TargetMode="External"/><Relationship Id="rId9" Type="http://schemas.openxmlformats.org/officeDocument/2006/relationships/hyperlink" Target="https://phinvads.cdc.gov/vads/ViewValueSet.action?oid=2.16.840.1.114222.4.11.417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fontScale="90000"/>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NNDSS Changes Resulting from CSTE Position Statements and Implications for Sending Case Notifications </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January 21,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5" name="Picture 4" descr="Map of all states and territories implementing the Hepatitis message mapping guide and their current status of onboarding or in production ">
            <a:extLst>
              <a:ext uri="{FF2B5EF4-FFF2-40B4-BE49-F238E27FC236}">
                <a16:creationId xmlns:a16="http://schemas.microsoft.com/office/drawing/2014/main" id="{ECCE7FBF-1C4B-4043-B0FE-F0985435F096}"/>
              </a:ext>
            </a:extLst>
          </p:cNvPr>
          <p:cNvPicPr>
            <a:picLocks noChangeAspect="1"/>
          </p:cNvPicPr>
          <p:nvPr/>
        </p:nvPicPr>
        <p:blipFill>
          <a:blip r:embed="rId3"/>
          <a:stretch>
            <a:fillRect/>
          </a:stretch>
        </p:blipFill>
        <p:spPr>
          <a:xfrm>
            <a:off x="938463" y="404812"/>
            <a:ext cx="10122569" cy="6048375"/>
          </a:xfrm>
          <a:prstGeom prst="rect">
            <a:avLst/>
          </a:prstGeom>
        </p:spPr>
      </p:pic>
      <p:sp>
        <p:nvSpPr>
          <p:cNvPr id="4" name="TextBox 3">
            <a:extLst>
              <a:ext uri="{FF2B5EF4-FFF2-40B4-BE49-F238E27FC236}">
                <a16:creationId xmlns:a16="http://schemas.microsoft.com/office/drawing/2014/main" id="{3A3D0065-D1A2-4189-8D09-0C1F5BB15174}"/>
              </a:ext>
            </a:extLst>
          </p:cNvPr>
          <p:cNvSpPr txBox="1"/>
          <p:nvPr/>
        </p:nvSpPr>
        <p:spPr>
          <a:xfrm>
            <a:off x="9616490" y="6032955"/>
            <a:ext cx="140134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/21/2020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1F0507CF-4589-4628-9E51-3DFFC1D7B80A}"/>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3" name="Title 2" hidden="1">
            <a:extLst>
              <a:ext uri="{FF2B5EF4-FFF2-40B4-BE49-F238E27FC236}">
                <a16:creationId xmlns:a16="http://schemas.microsoft.com/office/drawing/2014/main" id="{A2714567-7B6F-47AE-A785-78C900F96E4E}"/>
              </a:ext>
            </a:extLst>
          </p:cNvPr>
          <p:cNvSpPr>
            <a:spLocks noGrp="1"/>
          </p:cNvSpPr>
          <p:nvPr>
            <p:ph type="title"/>
          </p:nvPr>
        </p:nvSpPr>
        <p:spPr/>
        <p:txBody>
          <a:bodyPr/>
          <a:lstStyle/>
          <a:p>
            <a:r>
              <a:rPr lang="en-US" sz="800" dirty="0">
                <a:solidFill>
                  <a:schemeClr val="bg2"/>
                </a:solidFill>
              </a:rPr>
              <a:t>Hepatitis v1.0 MMG Implementation Status </a:t>
            </a:r>
          </a:p>
        </p:txBody>
      </p:sp>
    </p:spTree>
    <p:extLst>
      <p:ext uri="{BB962C8B-B14F-4D97-AF65-F5344CB8AC3E}">
        <p14:creationId xmlns:p14="http://schemas.microsoft.com/office/powerpoint/2010/main" val="12434112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p:txBody>
          <a:bodyPr/>
          <a:lstStyle/>
          <a:p>
            <a:fld id="{BE9B5412-23E5-483C-89C1-E047B01A1ED9}" type="slidenum">
              <a:rPr lang="en-US" smtClean="0"/>
              <a:pPr/>
              <a:t>11</a:t>
            </a:fld>
            <a:endParaRPr lang="en-US" dirty="0"/>
          </a:p>
        </p:txBody>
      </p:sp>
      <p:pic>
        <p:nvPicPr>
          <p:cNvPr id="5" name="Picture 4" descr="A diagram listing all the NNDSS HL7 Message Mapping Guide Estimated Timeline on their Development, Pre-Pilot, Piloting, Preparation for Production, and Production. ">
            <a:extLst>
              <a:ext uri="{FF2B5EF4-FFF2-40B4-BE49-F238E27FC236}">
                <a16:creationId xmlns:a16="http://schemas.microsoft.com/office/drawing/2014/main" id="{35A968DB-67A9-4FCF-9D42-CBE881DF8363}"/>
              </a:ext>
            </a:extLst>
          </p:cNvPr>
          <p:cNvPicPr>
            <a:picLocks noChangeAspect="1"/>
          </p:cNvPicPr>
          <p:nvPr/>
        </p:nvPicPr>
        <p:blipFill>
          <a:blip r:embed="rId3"/>
          <a:stretch>
            <a:fillRect/>
          </a:stretch>
        </p:blipFill>
        <p:spPr>
          <a:xfrm>
            <a:off x="-341122" y="1193257"/>
            <a:ext cx="12874244" cy="4968831"/>
          </a:xfrm>
          <a:prstGeom prst="rect">
            <a:avLst/>
          </a:prstGeom>
        </p:spPr>
      </p:pic>
      <p:pic>
        <p:nvPicPr>
          <p:cNvPr id="3" name="Picture 2">
            <a:extLst>
              <a:ext uri="{FF2B5EF4-FFF2-40B4-BE49-F238E27FC236}">
                <a16:creationId xmlns:a16="http://schemas.microsoft.com/office/drawing/2014/main" id="{31985897-E076-45A9-B888-778630D151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72344" y="5881648"/>
            <a:ext cx="755970" cy="280440"/>
          </a:xfrm>
          <a:prstGeom prst="rect">
            <a:avLst/>
          </a:prstGeom>
        </p:spPr>
      </p:pic>
    </p:spTree>
    <p:extLst>
      <p:ext uri="{BB962C8B-B14F-4D97-AF65-F5344CB8AC3E}">
        <p14:creationId xmlns:p14="http://schemas.microsoft.com/office/powerpoint/2010/main" val="17030122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242CFB31-8B8C-4E43-B487-4BE4E2C9FA3E}"/>
              </a:ext>
            </a:extLst>
          </p:cNvPr>
          <p:cNvSpPr>
            <a:spLocks noGrp="1"/>
          </p:cNvSpPr>
          <p:nvPr>
            <p:ph type="title"/>
          </p:nvPr>
        </p:nvSpPr>
        <p:spPr>
          <a:xfrm>
            <a:off x="330200" y="2955424"/>
            <a:ext cx="10972800" cy="1155779"/>
          </a:xfrm>
        </p:spPr>
        <p:txBody>
          <a:bodyPr/>
          <a:lstStyle/>
          <a:p>
            <a:pPr algn="ctr"/>
            <a:r>
              <a:rPr lang="en-US" dirty="0"/>
              <a:t>Highlights from the </a:t>
            </a:r>
            <a:br>
              <a:rPr lang="en-US" dirty="0"/>
            </a:br>
            <a:r>
              <a:rPr lang="en-US" dirty="0"/>
              <a:t>2020 Letter to State Epidemiologists</a:t>
            </a:r>
          </a:p>
        </p:txBody>
      </p:sp>
      <p:pic>
        <p:nvPicPr>
          <p:cNvPr id="10" name="Picture 9" title="NNDSS branding element">
            <a:extLst>
              <a:ext uri="{FF2B5EF4-FFF2-40B4-BE49-F238E27FC236}">
                <a16:creationId xmlns:a16="http://schemas.microsoft.com/office/drawing/2014/main" id="{8086BF1D-C3C7-4F14-9D91-F6F646FB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 y="1438149"/>
            <a:ext cx="3462771" cy="1360136"/>
          </a:xfrm>
          <a:prstGeom prst="rect">
            <a:avLst/>
          </a:prstGeom>
        </p:spPr>
      </p:pic>
      <p:sp>
        <p:nvSpPr>
          <p:cNvPr id="11" name="Rectangle 10">
            <a:extLst>
              <a:ext uri="{FF2B5EF4-FFF2-40B4-BE49-F238E27FC236}">
                <a16:creationId xmlns:a16="http://schemas.microsoft.com/office/drawing/2014/main" id="{23B25994-C82E-4630-98EA-1D033B8D3A99}"/>
              </a:ext>
            </a:extLst>
          </p:cNvPr>
          <p:cNvSpPr/>
          <p:nvPr/>
        </p:nvSpPr>
        <p:spPr>
          <a:xfrm>
            <a:off x="457200" y="4852580"/>
            <a:ext cx="10530960" cy="2281137"/>
          </a:xfrm>
          <a:prstGeom prst="rect">
            <a:avLst/>
          </a:prstGeom>
        </p:spPr>
        <p:txBody>
          <a:bodyPr wrap="square">
            <a:spAutoFit/>
          </a:bodyPr>
          <a:lstStyle/>
          <a:p>
            <a:pPr defTabSz="1219170">
              <a:defRPr/>
            </a:pPr>
            <a:r>
              <a:rPr lang="en-US" sz="3200" b="1" dirty="0">
                <a:solidFill>
                  <a:srgbClr val="000818"/>
                </a:solidFill>
                <a:latin typeface="Calibri" panose="020F0502020204030204" pitchFamily="34" charset="0"/>
                <a:cs typeface="Arial" panose="020B0604020202020204" pitchFamily="34" charset="0"/>
              </a:rPr>
              <a:t>Ruth Jajosky, DMD, MPH</a:t>
            </a:r>
          </a:p>
          <a:p>
            <a:pPr defTabSz="1219170">
              <a:defRPr/>
            </a:pPr>
            <a:r>
              <a:rPr lang="en-US" sz="2667" b="1" dirty="0">
                <a:solidFill>
                  <a:srgbClr val="005DAB"/>
                </a:solidFill>
                <a:latin typeface="Calibri" pitchFamily="34" charset="0"/>
              </a:rPr>
              <a:t>Division of Health Informatics and Surveillance </a:t>
            </a:r>
          </a:p>
          <a:p>
            <a:pPr defTabSz="1219170">
              <a:defRPr/>
            </a:pPr>
            <a:endParaRPr lang="en-US" sz="2667" b="1" dirty="0">
              <a:solidFill>
                <a:srgbClr val="005DAB"/>
              </a:solidFill>
              <a:latin typeface="Calibri" pitchFamily="34" charset="0"/>
            </a:endParaRPr>
          </a:p>
          <a:p>
            <a:pPr defTabSz="1219170">
              <a:defRPr/>
            </a:pPr>
            <a:endParaRPr lang="en-US" sz="3200" dirty="0">
              <a:solidFill>
                <a:srgbClr val="0096D6"/>
              </a:solidFill>
              <a:latin typeface="Calibri" panose="020F0502020204030204" pitchFamily="34" charset="0"/>
              <a:cs typeface="Arial" panose="020B0604020202020204" pitchFamily="34" charset="0"/>
            </a:endParaRPr>
          </a:p>
          <a:p>
            <a:pPr defTabSz="1219170">
              <a:defRPr/>
            </a:pPr>
            <a:endParaRPr lang="en-US" sz="2489" dirty="0">
              <a:solidFill>
                <a:srgbClr val="0096D6"/>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2020 Letter to State Epidemiologists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pPr marL="313259" indent="-294210">
              <a:spcBef>
                <a:spcPts val="0"/>
              </a:spcBef>
              <a:defRPr/>
            </a:pPr>
            <a:r>
              <a:rPr lang="en-US" dirty="0"/>
              <a:t>The 2020 State Epi Letter was distributed on 12/10/2019</a:t>
            </a:r>
            <a:endParaRPr lang="en-US" dirty="0">
              <a:solidFill>
                <a:srgbClr val="5F5F5F"/>
              </a:solidFill>
            </a:endParaRPr>
          </a:p>
          <a:p>
            <a:pPr marL="1024422" lvl="1" indent="-294210">
              <a:spcBef>
                <a:spcPts val="0"/>
              </a:spcBef>
              <a:defRPr/>
            </a:pPr>
            <a:r>
              <a:rPr lang="en-US" dirty="0"/>
              <a:t>The full letter can be found on the </a:t>
            </a:r>
            <a:r>
              <a:rPr lang="en-US" dirty="0">
                <a:solidFill>
                  <a:srgbClr val="7F7F7F">
                    <a:lumMod val="75000"/>
                  </a:srgbClr>
                </a:solidFill>
                <a:hlinkClick r:id="rId3"/>
              </a:rPr>
              <a:t>NNDSS Event Codes &amp; Other Surveillance Resources webpage</a:t>
            </a:r>
            <a:r>
              <a:rPr lang="en-US" dirty="0">
                <a:solidFill>
                  <a:srgbClr val="7F7F7F">
                    <a:lumMod val="75000"/>
                  </a:srgbClr>
                </a:solidFill>
              </a:rPr>
              <a:t>.  </a:t>
            </a:r>
          </a:p>
          <a:p>
            <a:pPr marL="1024422" lvl="1" indent="-294210">
              <a:spcBef>
                <a:spcPts val="0"/>
              </a:spcBef>
              <a:defRPr/>
            </a:pPr>
            <a:r>
              <a:rPr lang="en-US" dirty="0"/>
              <a:t>Annual NNDSS Event Code Lists are available at </a:t>
            </a:r>
            <a:r>
              <a:rPr lang="en-US" dirty="0">
                <a:solidFill>
                  <a:srgbClr val="7F7F7F">
                    <a:lumMod val="75000"/>
                  </a:srgbClr>
                </a:solidFill>
                <a:hlinkClick r:id="rId3"/>
              </a:rPr>
              <a:t>https://ndc.services.cdc.gov/event-codes-other-surveillance-resources/</a:t>
            </a:r>
            <a:r>
              <a:rPr lang="en-US" dirty="0">
                <a:solidFill>
                  <a:srgbClr val="7F7F7F">
                    <a:lumMod val="75000"/>
                  </a:srgbClr>
                </a:solidFill>
              </a:rPr>
              <a:t>.</a:t>
            </a:r>
          </a:p>
          <a:p>
            <a:endParaRPr lang="en-US" dirty="0"/>
          </a:p>
        </p:txBody>
      </p:sp>
      <p:pic>
        <p:nvPicPr>
          <p:cNvPr id="4" name="Picture 3" descr="Sample image of the actual 2020 Letter to State Epidemiologists">
            <a:extLst>
              <a:ext uri="{FF2B5EF4-FFF2-40B4-BE49-F238E27FC236}">
                <a16:creationId xmlns:a16="http://schemas.microsoft.com/office/drawing/2014/main" id="{C7006617-C2BB-42F7-ABA3-580029DD30C6}"/>
              </a:ext>
            </a:extLst>
          </p:cNvPr>
          <p:cNvPicPr>
            <a:picLocks noChangeAspect="1"/>
          </p:cNvPicPr>
          <p:nvPr/>
        </p:nvPicPr>
        <p:blipFill>
          <a:blip r:embed="rId4"/>
          <a:stretch>
            <a:fillRect/>
          </a:stretch>
        </p:blipFill>
        <p:spPr>
          <a:xfrm>
            <a:off x="3185328" y="3681211"/>
            <a:ext cx="4334397" cy="2965441"/>
          </a:xfrm>
          <a:prstGeom prst="rect">
            <a:avLst/>
          </a:prstGeom>
        </p:spPr>
      </p:pic>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fld id="{BE9B5412-23E5-483C-89C1-E047B01A1ED9}" type="slidenum">
              <a:rPr lang="en-US" b="1" smtClean="0">
                <a:solidFill>
                  <a:srgbClr val="575F6F"/>
                </a:solidFill>
              </a:rPr>
              <a:pPr/>
              <a:t>13</a:t>
            </a:fld>
            <a:endParaRPr lang="en-US" b="1" dirty="0">
              <a:solidFill>
                <a:srgbClr val="575F6F"/>
              </a:solidFill>
            </a:endParaRPr>
          </a:p>
        </p:txBody>
      </p:sp>
    </p:spTree>
    <p:extLst>
      <p:ext uri="{BB962C8B-B14F-4D97-AF65-F5344CB8AC3E}">
        <p14:creationId xmlns:p14="http://schemas.microsoft.com/office/powerpoint/2010/main" val="1292709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E342-0927-4CFA-8EEC-05C5EB135ACD}"/>
              </a:ext>
            </a:extLst>
          </p:cNvPr>
          <p:cNvSpPr>
            <a:spLocks noGrp="1"/>
          </p:cNvSpPr>
          <p:nvPr>
            <p:ph type="title"/>
          </p:nvPr>
        </p:nvSpPr>
        <p:spPr>
          <a:xfrm>
            <a:off x="609601" y="-146148"/>
            <a:ext cx="11129247" cy="1143000"/>
          </a:xfrm>
        </p:spPr>
        <p:txBody>
          <a:bodyPr/>
          <a:lstStyle/>
          <a:p>
            <a:r>
              <a:rPr lang="en-US" sz="3200" dirty="0"/>
              <a:t>2019 CSTE Position Statements to be Implemented in 2020 </a:t>
            </a:r>
          </a:p>
        </p:txBody>
      </p:sp>
      <p:sp>
        <p:nvSpPr>
          <p:cNvPr id="3" name="Text Placeholder 2">
            <a:extLst>
              <a:ext uri="{FF2B5EF4-FFF2-40B4-BE49-F238E27FC236}">
                <a16:creationId xmlns:a16="http://schemas.microsoft.com/office/drawing/2014/main" id="{8F58EDF6-0376-409F-8FEC-40FAC7BD1E84}"/>
              </a:ext>
            </a:extLst>
          </p:cNvPr>
          <p:cNvSpPr>
            <a:spLocks noGrp="1"/>
          </p:cNvSpPr>
          <p:nvPr>
            <p:ph type="body" sz="quarter" idx="10"/>
          </p:nvPr>
        </p:nvSpPr>
        <p:spPr>
          <a:xfrm>
            <a:off x="609601" y="996852"/>
            <a:ext cx="11312665" cy="4455584"/>
          </a:xfrm>
        </p:spPr>
        <p:txBody>
          <a:bodyPr/>
          <a:lstStyle/>
          <a:p>
            <a:pPr>
              <a:spcBef>
                <a:spcPts val="0"/>
              </a:spcBef>
            </a:pPr>
            <a:r>
              <a:rPr lang="en-US" dirty="0"/>
              <a:t>Updated case definitions for 6 nationally notifiable diseases</a:t>
            </a:r>
          </a:p>
          <a:p>
            <a:pPr lvl="1">
              <a:spcBef>
                <a:spcPts val="0"/>
              </a:spcBef>
            </a:pPr>
            <a:r>
              <a:rPr lang="en-US" dirty="0"/>
              <a:t>Hepatitis C acute</a:t>
            </a:r>
          </a:p>
          <a:p>
            <a:pPr lvl="1">
              <a:spcBef>
                <a:spcPts val="0"/>
              </a:spcBef>
            </a:pPr>
            <a:r>
              <a:rPr lang="en-US" dirty="0"/>
              <a:t>Hepatitis C chronic</a:t>
            </a:r>
          </a:p>
          <a:p>
            <a:pPr lvl="1">
              <a:spcBef>
                <a:spcPts val="0"/>
              </a:spcBef>
            </a:pPr>
            <a:r>
              <a:rPr lang="en-US" dirty="0"/>
              <a:t>Legionellosis</a:t>
            </a:r>
          </a:p>
          <a:p>
            <a:pPr lvl="1">
              <a:spcBef>
                <a:spcPts val="0"/>
              </a:spcBef>
            </a:pPr>
            <a:r>
              <a:rPr lang="en-US" dirty="0"/>
              <a:t>Pertussis </a:t>
            </a:r>
          </a:p>
          <a:p>
            <a:pPr lvl="1">
              <a:spcBef>
                <a:spcPts val="0"/>
              </a:spcBef>
            </a:pPr>
            <a:r>
              <a:rPr lang="en-US" dirty="0"/>
              <a:t>Plague </a:t>
            </a:r>
          </a:p>
          <a:p>
            <a:pPr lvl="1">
              <a:spcBef>
                <a:spcPts val="0"/>
              </a:spcBef>
            </a:pPr>
            <a:r>
              <a:rPr lang="en-US" dirty="0"/>
              <a:t>Spotted Fever Rickettsiosis</a:t>
            </a:r>
          </a:p>
          <a:p>
            <a:pPr>
              <a:spcBef>
                <a:spcPts val="0"/>
              </a:spcBef>
            </a:pPr>
            <a:r>
              <a:rPr lang="en-US" dirty="0"/>
              <a:t>Updated case definition for 1 condition under standardized surveillance:</a:t>
            </a:r>
          </a:p>
          <a:p>
            <a:pPr lvl="1">
              <a:spcBef>
                <a:spcPts val="0"/>
              </a:spcBef>
            </a:pPr>
            <a:r>
              <a:rPr lang="en-US" dirty="0"/>
              <a:t>Acute flaccid myelitis (case definition revision); </a:t>
            </a:r>
          </a:p>
          <a:p>
            <a:pPr>
              <a:spcBef>
                <a:spcPts val="0"/>
              </a:spcBef>
            </a:pPr>
            <a:r>
              <a:rPr lang="en-US" dirty="0"/>
              <a:t>Added a condition under standardized surveillance: </a:t>
            </a:r>
          </a:p>
          <a:p>
            <a:pPr lvl="1">
              <a:spcBef>
                <a:spcPts val="0"/>
              </a:spcBef>
            </a:pPr>
            <a:r>
              <a:rPr lang="en-US" dirty="0"/>
              <a:t>Blastomycosis (new condition and case definition)</a:t>
            </a:r>
          </a:p>
          <a:p>
            <a:pPr>
              <a:spcBef>
                <a:spcPts val="0"/>
              </a:spcBef>
            </a:pPr>
            <a:r>
              <a:rPr lang="en-US" dirty="0"/>
              <a:t>Updated case definition for 1 FoodNet condition:</a:t>
            </a:r>
          </a:p>
          <a:p>
            <a:pPr lvl="1">
              <a:spcBef>
                <a:spcPts val="0"/>
              </a:spcBef>
            </a:pPr>
            <a:r>
              <a:rPr lang="en-US" dirty="0"/>
              <a:t>Yersinosis, non-pestis </a:t>
            </a:r>
          </a:p>
          <a:p>
            <a:pPr marL="609585" lvl="1" indent="0">
              <a:spcBef>
                <a:spcPts val="0"/>
              </a:spcBef>
              <a:buNone/>
            </a:pPr>
            <a:endParaRPr lang="en-US" dirty="0"/>
          </a:p>
        </p:txBody>
      </p:sp>
      <p:sp>
        <p:nvSpPr>
          <p:cNvPr id="4" name="Slide Number Placeholder 3">
            <a:extLst>
              <a:ext uri="{FF2B5EF4-FFF2-40B4-BE49-F238E27FC236}">
                <a16:creationId xmlns:a16="http://schemas.microsoft.com/office/drawing/2014/main" id="{E4D455EF-6383-4227-8BA6-B715F55E4730}"/>
              </a:ext>
            </a:extLst>
          </p:cNvPr>
          <p:cNvSpPr>
            <a:spLocks noGrp="1"/>
          </p:cNvSpPr>
          <p:nvPr>
            <p:ph type="sldNum" sz="quarter" idx="11"/>
          </p:nvPr>
        </p:nvSpPr>
        <p:spPr/>
        <p:txBody>
          <a:bodyPr/>
          <a:lstStyle/>
          <a:p>
            <a:fld id="{BE9B5412-23E5-483C-89C1-E047B01A1ED9}" type="slidenum">
              <a:rPr lang="en-US" b="1" smtClean="0"/>
              <a:pPr/>
              <a:t>14</a:t>
            </a:fld>
            <a:endParaRPr lang="en-US" b="1" dirty="0"/>
          </a:p>
        </p:txBody>
      </p:sp>
    </p:spTree>
    <p:extLst>
      <p:ext uri="{BB962C8B-B14F-4D97-AF65-F5344CB8AC3E}">
        <p14:creationId xmlns:p14="http://schemas.microsoft.com/office/powerpoint/2010/main" val="8375504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81EE-12AA-4B59-8826-79C8C5CAA498}"/>
              </a:ext>
            </a:extLst>
          </p:cNvPr>
          <p:cNvSpPr>
            <a:spLocks noGrp="1"/>
          </p:cNvSpPr>
          <p:nvPr>
            <p:ph type="title"/>
          </p:nvPr>
        </p:nvSpPr>
        <p:spPr>
          <a:xfrm>
            <a:off x="609600" y="-251461"/>
            <a:ext cx="10972800" cy="1303020"/>
          </a:xfrm>
        </p:spPr>
        <p:txBody>
          <a:bodyPr/>
          <a:lstStyle/>
          <a:p>
            <a:r>
              <a:rPr lang="en-US" dirty="0"/>
              <a:t>Changes in 2020 (1 of 6)</a:t>
            </a:r>
          </a:p>
        </p:txBody>
      </p:sp>
      <p:sp>
        <p:nvSpPr>
          <p:cNvPr id="3" name="Text Placeholder 2">
            <a:extLst>
              <a:ext uri="{FF2B5EF4-FFF2-40B4-BE49-F238E27FC236}">
                <a16:creationId xmlns:a16="http://schemas.microsoft.com/office/drawing/2014/main" id="{21170FB3-E005-42D3-B92E-A05DF3125E25}"/>
              </a:ext>
            </a:extLst>
          </p:cNvPr>
          <p:cNvSpPr>
            <a:spLocks noGrp="1"/>
          </p:cNvSpPr>
          <p:nvPr>
            <p:ph type="body" sz="quarter" idx="10"/>
          </p:nvPr>
        </p:nvSpPr>
        <p:spPr>
          <a:xfrm>
            <a:off x="404599" y="1051560"/>
            <a:ext cx="10972800" cy="5486400"/>
          </a:xfrm>
        </p:spPr>
        <p:txBody>
          <a:bodyPr/>
          <a:lstStyle/>
          <a:p>
            <a:pPr>
              <a:spcBef>
                <a:spcPts val="0"/>
              </a:spcBef>
            </a:pPr>
            <a:r>
              <a:rPr lang="en-US" b="1" dirty="0"/>
              <a:t>Hepatitis C</a:t>
            </a:r>
            <a:r>
              <a:rPr lang="en-US" dirty="0"/>
              <a:t> (19-ID-06)</a:t>
            </a:r>
          </a:p>
          <a:p>
            <a:pPr lvl="1">
              <a:spcBef>
                <a:spcPts val="0"/>
              </a:spcBef>
            </a:pPr>
            <a:r>
              <a:rPr lang="en-US" dirty="0"/>
              <a:t>Updates 15-ID-03  </a:t>
            </a:r>
          </a:p>
          <a:p>
            <a:pPr lvl="1">
              <a:spcBef>
                <a:spcPts val="0"/>
              </a:spcBef>
            </a:pPr>
            <a:r>
              <a:rPr lang="en-US" dirty="0"/>
              <a:t>Applies to  </a:t>
            </a:r>
          </a:p>
          <a:p>
            <a:pPr lvl="2">
              <a:spcBef>
                <a:spcPts val="0"/>
              </a:spcBef>
            </a:pPr>
            <a:r>
              <a:rPr lang="en-US" sz="2400" dirty="0"/>
              <a:t>Confirmed and probable acute hepatitis C case definition </a:t>
            </a:r>
          </a:p>
          <a:p>
            <a:pPr lvl="2">
              <a:spcBef>
                <a:spcPts val="0"/>
              </a:spcBef>
            </a:pPr>
            <a:r>
              <a:rPr lang="en-US" sz="2400" dirty="0"/>
              <a:t>Probable chronic hepatitis C case definition</a:t>
            </a:r>
          </a:p>
          <a:p>
            <a:pPr lvl="1">
              <a:spcBef>
                <a:spcPts val="0"/>
              </a:spcBef>
            </a:pPr>
            <a:r>
              <a:rPr lang="en-US" dirty="0"/>
              <a:t>Publication criteria include confirmed and probable cases. </a:t>
            </a:r>
          </a:p>
          <a:p>
            <a:pPr>
              <a:spcBef>
                <a:spcPts val="1600"/>
              </a:spcBef>
            </a:pPr>
            <a:r>
              <a:rPr lang="en-US" b="1" dirty="0"/>
              <a:t>Legionellosis </a:t>
            </a:r>
            <a:r>
              <a:rPr lang="en-US" dirty="0"/>
              <a:t>(19-ID-04)</a:t>
            </a:r>
          </a:p>
          <a:p>
            <a:pPr lvl="1">
              <a:spcBef>
                <a:spcPts val="0"/>
              </a:spcBef>
            </a:pPr>
            <a:r>
              <a:rPr lang="en-US" dirty="0"/>
              <a:t>Updates 09-ID-45 </a:t>
            </a:r>
          </a:p>
          <a:p>
            <a:pPr lvl="2">
              <a:spcBef>
                <a:spcPts val="0"/>
              </a:spcBef>
            </a:pPr>
            <a:r>
              <a:rPr lang="en-US" sz="2400" dirty="0"/>
              <a:t>Added new clinical criteria (e.g., extrapulmonary legionellosis)</a:t>
            </a:r>
          </a:p>
          <a:p>
            <a:pPr lvl="2">
              <a:spcBef>
                <a:spcPts val="0"/>
              </a:spcBef>
            </a:pPr>
            <a:r>
              <a:rPr lang="en-US" sz="2400" dirty="0"/>
              <a:t>Updated laboratory criteria </a:t>
            </a:r>
          </a:p>
          <a:p>
            <a:pPr lvl="2">
              <a:spcBef>
                <a:spcPts val="0"/>
              </a:spcBef>
            </a:pPr>
            <a:r>
              <a:rPr lang="en-US" sz="2400" dirty="0"/>
              <a:t>Added probable case classification for cases with epi linkage.</a:t>
            </a:r>
          </a:p>
          <a:p>
            <a:pPr lvl="1">
              <a:spcBef>
                <a:spcPts val="0"/>
              </a:spcBef>
            </a:pPr>
            <a:r>
              <a:rPr lang="en-US" dirty="0"/>
              <a:t>Confirmed cases will continue to be published in the weekly and annual NNDSS tables.</a:t>
            </a:r>
          </a:p>
          <a:p>
            <a:pPr lvl="1">
              <a:spcBef>
                <a:spcPts val="0"/>
              </a:spcBef>
            </a:pPr>
            <a:endParaRPr lang="en-US" dirty="0"/>
          </a:p>
        </p:txBody>
      </p:sp>
      <p:sp>
        <p:nvSpPr>
          <p:cNvPr id="4" name="Slide Number Placeholder 3">
            <a:extLst>
              <a:ext uri="{FF2B5EF4-FFF2-40B4-BE49-F238E27FC236}">
                <a16:creationId xmlns:a16="http://schemas.microsoft.com/office/drawing/2014/main" id="{CA3CFFA7-5EDB-4062-A9C8-0D7FB84A3524}"/>
              </a:ext>
            </a:extLst>
          </p:cNvPr>
          <p:cNvSpPr>
            <a:spLocks noGrp="1"/>
          </p:cNvSpPr>
          <p:nvPr>
            <p:ph type="sldNum" sz="quarter" idx="11"/>
          </p:nvPr>
        </p:nvSpPr>
        <p:spPr/>
        <p:txBody>
          <a:bodyPr/>
          <a:lstStyle/>
          <a:p>
            <a:fld id="{BE9B5412-23E5-483C-89C1-E047B01A1ED9}" type="slidenum">
              <a:rPr lang="en-US" b="1" smtClean="0"/>
              <a:pPr/>
              <a:t>15</a:t>
            </a:fld>
            <a:endParaRPr lang="en-US" b="1" dirty="0"/>
          </a:p>
        </p:txBody>
      </p:sp>
    </p:spTree>
    <p:extLst>
      <p:ext uri="{BB962C8B-B14F-4D97-AF65-F5344CB8AC3E}">
        <p14:creationId xmlns:p14="http://schemas.microsoft.com/office/powerpoint/2010/main" val="10338518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6ECB-CF48-4618-8849-7770E2BC7F00}"/>
              </a:ext>
            </a:extLst>
          </p:cNvPr>
          <p:cNvSpPr>
            <a:spLocks noGrp="1"/>
          </p:cNvSpPr>
          <p:nvPr>
            <p:ph type="title"/>
          </p:nvPr>
        </p:nvSpPr>
        <p:spPr>
          <a:xfrm>
            <a:off x="609600" y="0"/>
            <a:ext cx="10972800" cy="1051560"/>
          </a:xfrm>
        </p:spPr>
        <p:txBody>
          <a:bodyPr/>
          <a:lstStyle/>
          <a:p>
            <a:r>
              <a:rPr lang="en-US" dirty="0"/>
              <a:t>Changes in 2020 (2 of 6)</a:t>
            </a:r>
          </a:p>
        </p:txBody>
      </p:sp>
      <p:sp>
        <p:nvSpPr>
          <p:cNvPr id="3" name="Text Placeholder 2">
            <a:extLst>
              <a:ext uri="{FF2B5EF4-FFF2-40B4-BE49-F238E27FC236}">
                <a16:creationId xmlns:a16="http://schemas.microsoft.com/office/drawing/2014/main" id="{A632C284-83B1-4BFA-95D8-F2800034E032}"/>
              </a:ext>
            </a:extLst>
          </p:cNvPr>
          <p:cNvSpPr>
            <a:spLocks noGrp="1"/>
          </p:cNvSpPr>
          <p:nvPr>
            <p:ph type="body" sz="quarter" idx="10"/>
          </p:nvPr>
        </p:nvSpPr>
        <p:spPr>
          <a:xfrm>
            <a:off x="609600" y="1051560"/>
            <a:ext cx="10972800" cy="4937760"/>
          </a:xfrm>
        </p:spPr>
        <p:txBody>
          <a:bodyPr/>
          <a:lstStyle/>
          <a:p>
            <a:pPr>
              <a:spcBef>
                <a:spcPts val="0"/>
              </a:spcBef>
            </a:pPr>
            <a:r>
              <a:rPr lang="en-US" b="1" dirty="0"/>
              <a:t>Pertussis</a:t>
            </a:r>
            <a:r>
              <a:rPr lang="en-US" dirty="0"/>
              <a:t> (19-ID-08)</a:t>
            </a:r>
          </a:p>
          <a:p>
            <a:pPr lvl="1">
              <a:spcBef>
                <a:spcPts val="0"/>
              </a:spcBef>
            </a:pPr>
            <a:r>
              <a:rPr lang="en-US" dirty="0"/>
              <a:t>Changes will better capture pertussis cases across all age groups.</a:t>
            </a:r>
          </a:p>
          <a:p>
            <a:pPr lvl="1">
              <a:spcBef>
                <a:spcPts val="0"/>
              </a:spcBef>
            </a:pPr>
            <a:r>
              <a:rPr lang="en-US" dirty="0"/>
              <a:t>All PCR-positive cases classified as confirmed regardless of cough duration or presence of a pertussis symptom </a:t>
            </a:r>
          </a:p>
          <a:p>
            <a:pPr lvl="2">
              <a:spcBef>
                <a:spcPts val="0"/>
              </a:spcBef>
            </a:pPr>
            <a:r>
              <a:rPr lang="en-US" sz="2400" dirty="0"/>
              <a:t>More accurately reflects current diagnostic practices</a:t>
            </a:r>
          </a:p>
          <a:p>
            <a:pPr lvl="2">
              <a:spcBef>
                <a:spcPts val="0"/>
              </a:spcBef>
            </a:pPr>
            <a:r>
              <a:rPr lang="en-US" sz="2400" dirty="0"/>
              <a:t>Decreases the investigative burden</a:t>
            </a:r>
          </a:p>
          <a:p>
            <a:pPr lvl="1">
              <a:spcBef>
                <a:spcPts val="0"/>
              </a:spcBef>
            </a:pPr>
            <a:r>
              <a:rPr lang="en-US" dirty="0"/>
              <a:t>Streamlines case definition</a:t>
            </a:r>
          </a:p>
          <a:p>
            <a:pPr lvl="2">
              <a:spcBef>
                <a:spcPts val="0"/>
              </a:spcBef>
            </a:pPr>
            <a:r>
              <a:rPr lang="en-US" sz="2400" dirty="0"/>
              <a:t>Requires confirmatory lab testing for confirmed cases</a:t>
            </a:r>
          </a:p>
          <a:p>
            <a:pPr lvl="2">
              <a:spcBef>
                <a:spcPts val="0"/>
              </a:spcBef>
            </a:pPr>
            <a:r>
              <a:rPr lang="en-US" sz="2400" dirty="0"/>
              <a:t>Eliminates age-specific classifications </a:t>
            </a:r>
          </a:p>
          <a:p>
            <a:pPr lvl="1">
              <a:spcBef>
                <a:spcPts val="0"/>
              </a:spcBef>
            </a:pPr>
            <a:r>
              <a:rPr lang="en-US" dirty="0"/>
              <a:t>Data for confirmed, probable, and unknown cases will continue to be published in the NNDSS weekly and annual tables.</a:t>
            </a:r>
          </a:p>
        </p:txBody>
      </p:sp>
      <p:sp>
        <p:nvSpPr>
          <p:cNvPr id="4" name="Slide Number Placeholder 3">
            <a:extLst>
              <a:ext uri="{FF2B5EF4-FFF2-40B4-BE49-F238E27FC236}">
                <a16:creationId xmlns:a16="http://schemas.microsoft.com/office/drawing/2014/main" id="{5B2D215A-A77D-42C7-AD09-F6650C0D235B}"/>
              </a:ext>
            </a:extLst>
          </p:cNvPr>
          <p:cNvSpPr>
            <a:spLocks noGrp="1"/>
          </p:cNvSpPr>
          <p:nvPr>
            <p:ph type="sldNum" sz="quarter" idx="11"/>
          </p:nvPr>
        </p:nvSpPr>
        <p:spPr/>
        <p:txBody>
          <a:bodyPr/>
          <a:lstStyle/>
          <a:p>
            <a:fld id="{BE9B5412-23E5-483C-89C1-E047B01A1ED9}" type="slidenum">
              <a:rPr lang="en-US" b="1" smtClean="0"/>
              <a:pPr/>
              <a:t>16</a:t>
            </a:fld>
            <a:endParaRPr lang="en-US" b="1" dirty="0"/>
          </a:p>
        </p:txBody>
      </p:sp>
    </p:spTree>
    <p:extLst>
      <p:ext uri="{BB962C8B-B14F-4D97-AF65-F5344CB8AC3E}">
        <p14:creationId xmlns:p14="http://schemas.microsoft.com/office/powerpoint/2010/main" val="39057970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609F-5558-4736-94A0-E38FEB48F271}"/>
              </a:ext>
            </a:extLst>
          </p:cNvPr>
          <p:cNvSpPr>
            <a:spLocks noGrp="1"/>
          </p:cNvSpPr>
          <p:nvPr>
            <p:ph type="title"/>
          </p:nvPr>
        </p:nvSpPr>
        <p:spPr>
          <a:xfrm>
            <a:off x="609600" y="-10992"/>
            <a:ext cx="10972800" cy="1077792"/>
          </a:xfrm>
        </p:spPr>
        <p:txBody>
          <a:bodyPr/>
          <a:lstStyle/>
          <a:p>
            <a:r>
              <a:rPr lang="en-US" dirty="0"/>
              <a:t>Changes in 2020 (3 of 6)</a:t>
            </a:r>
          </a:p>
        </p:txBody>
      </p:sp>
      <p:sp>
        <p:nvSpPr>
          <p:cNvPr id="3" name="Text Placeholder 2">
            <a:extLst>
              <a:ext uri="{FF2B5EF4-FFF2-40B4-BE49-F238E27FC236}">
                <a16:creationId xmlns:a16="http://schemas.microsoft.com/office/drawing/2014/main" id="{A84729B5-243B-4B67-B8A7-9DBC50DD0142}"/>
              </a:ext>
            </a:extLst>
          </p:cNvPr>
          <p:cNvSpPr>
            <a:spLocks noGrp="1"/>
          </p:cNvSpPr>
          <p:nvPr>
            <p:ph type="body" sz="quarter" idx="10"/>
          </p:nvPr>
        </p:nvSpPr>
        <p:spPr>
          <a:xfrm>
            <a:off x="609600" y="1066800"/>
            <a:ext cx="10972800" cy="4898784"/>
          </a:xfrm>
        </p:spPr>
        <p:txBody>
          <a:bodyPr/>
          <a:lstStyle/>
          <a:p>
            <a:pPr>
              <a:spcBef>
                <a:spcPts val="0"/>
              </a:spcBef>
            </a:pPr>
            <a:r>
              <a:rPr lang="en-US" b="1" dirty="0"/>
              <a:t>Plague </a:t>
            </a:r>
            <a:r>
              <a:rPr lang="en-US" dirty="0"/>
              <a:t>(19-ID-01)</a:t>
            </a:r>
          </a:p>
          <a:p>
            <a:pPr lvl="1">
              <a:spcBef>
                <a:spcPts val="0"/>
              </a:spcBef>
            </a:pPr>
            <a:r>
              <a:rPr lang="en-US" dirty="0"/>
              <a:t>Revises the 1996 plague case definition:</a:t>
            </a:r>
          </a:p>
          <a:p>
            <a:pPr lvl="2">
              <a:spcBef>
                <a:spcPts val="0"/>
              </a:spcBef>
            </a:pPr>
            <a:r>
              <a:rPr lang="en-US" sz="2400" dirty="0"/>
              <a:t>Incorporates newer lab diagnostics (PCR, immunohistochemical assays) to minimize the potential for under-reporting of cases diagnosed using only those techniques.</a:t>
            </a:r>
          </a:p>
          <a:p>
            <a:pPr lvl="2">
              <a:spcBef>
                <a:spcPts val="0"/>
              </a:spcBef>
            </a:pPr>
            <a:r>
              <a:rPr lang="en-US" sz="2400" dirty="0"/>
              <a:t>Allows for clinically compatible illness that may not align with a discrete clinical syndrome.</a:t>
            </a:r>
          </a:p>
          <a:p>
            <a:pPr lvl="2">
              <a:spcBef>
                <a:spcPts val="0"/>
              </a:spcBef>
            </a:pPr>
            <a:r>
              <a:rPr lang="en-US" sz="2400" dirty="0"/>
              <a:t>Allows for epidemiologic linkage to provide supportive evidence to case classification.</a:t>
            </a:r>
          </a:p>
          <a:p>
            <a:pPr lvl="1">
              <a:spcBef>
                <a:spcPts val="0"/>
              </a:spcBef>
            </a:pPr>
            <a:r>
              <a:rPr lang="en-US" dirty="0"/>
              <a:t>Confirmed and probable cases will be published in the weekly and annual NNDSS tables.</a:t>
            </a:r>
          </a:p>
          <a:p>
            <a:endParaRPr lang="en-US" dirty="0"/>
          </a:p>
        </p:txBody>
      </p:sp>
      <p:sp>
        <p:nvSpPr>
          <p:cNvPr id="4" name="Slide Number Placeholder 3">
            <a:extLst>
              <a:ext uri="{FF2B5EF4-FFF2-40B4-BE49-F238E27FC236}">
                <a16:creationId xmlns:a16="http://schemas.microsoft.com/office/drawing/2014/main" id="{9C6575C7-20B8-4163-ACD4-21ED6CBBB4C2}"/>
              </a:ext>
            </a:extLst>
          </p:cNvPr>
          <p:cNvSpPr>
            <a:spLocks noGrp="1"/>
          </p:cNvSpPr>
          <p:nvPr>
            <p:ph type="sldNum" sz="quarter" idx="11"/>
          </p:nvPr>
        </p:nvSpPr>
        <p:spPr/>
        <p:txBody>
          <a:bodyPr/>
          <a:lstStyle/>
          <a:p>
            <a:fld id="{BE9B5412-23E5-483C-89C1-E047B01A1ED9}" type="slidenum">
              <a:rPr lang="en-US" b="1" smtClean="0"/>
              <a:pPr/>
              <a:t>17</a:t>
            </a:fld>
            <a:endParaRPr lang="en-US" b="1" dirty="0"/>
          </a:p>
        </p:txBody>
      </p:sp>
    </p:spTree>
    <p:extLst>
      <p:ext uri="{BB962C8B-B14F-4D97-AF65-F5344CB8AC3E}">
        <p14:creationId xmlns:p14="http://schemas.microsoft.com/office/powerpoint/2010/main" val="5036285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0087B-2A02-45BE-99B5-C869E657CC9F}"/>
              </a:ext>
            </a:extLst>
          </p:cNvPr>
          <p:cNvSpPr>
            <a:spLocks noGrp="1"/>
          </p:cNvSpPr>
          <p:nvPr>
            <p:ph type="title"/>
          </p:nvPr>
        </p:nvSpPr>
        <p:spPr>
          <a:xfrm>
            <a:off x="609600" y="-106680"/>
            <a:ext cx="10972800" cy="1143000"/>
          </a:xfrm>
        </p:spPr>
        <p:txBody>
          <a:bodyPr/>
          <a:lstStyle/>
          <a:p>
            <a:r>
              <a:rPr lang="en-US" dirty="0"/>
              <a:t>Changes in 2020 (4 of 6)</a:t>
            </a:r>
          </a:p>
        </p:txBody>
      </p:sp>
      <p:sp>
        <p:nvSpPr>
          <p:cNvPr id="3" name="Text Placeholder 2">
            <a:extLst>
              <a:ext uri="{FF2B5EF4-FFF2-40B4-BE49-F238E27FC236}">
                <a16:creationId xmlns:a16="http://schemas.microsoft.com/office/drawing/2014/main" id="{C7485117-5C69-4AC7-B948-DBA206802033}"/>
              </a:ext>
            </a:extLst>
          </p:cNvPr>
          <p:cNvSpPr>
            <a:spLocks noGrp="1"/>
          </p:cNvSpPr>
          <p:nvPr>
            <p:ph type="body" sz="quarter" idx="10"/>
          </p:nvPr>
        </p:nvSpPr>
        <p:spPr>
          <a:xfrm>
            <a:off x="609600" y="1036320"/>
            <a:ext cx="10972800" cy="4455584"/>
          </a:xfrm>
        </p:spPr>
        <p:txBody>
          <a:bodyPr/>
          <a:lstStyle/>
          <a:p>
            <a:pPr>
              <a:spcBef>
                <a:spcPts val="0"/>
              </a:spcBef>
            </a:pPr>
            <a:r>
              <a:rPr lang="en-US" b="1" dirty="0"/>
              <a:t>Spotted fever rickettsiosis (including Rocky Mountain spotted fever) </a:t>
            </a:r>
            <a:r>
              <a:rPr lang="en-US" dirty="0"/>
              <a:t>(19-ID-07) </a:t>
            </a:r>
          </a:p>
          <a:p>
            <a:pPr lvl="1">
              <a:spcBef>
                <a:spcPts val="0"/>
              </a:spcBef>
            </a:pPr>
            <a:r>
              <a:rPr lang="en-US" dirty="0"/>
              <a:t>Updates the 2010 case definition (09-ID-16)</a:t>
            </a:r>
          </a:p>
          <a:p>
            <a:pPr lvl="1">
              <a:spcBef>
                <a:spcPts val="0"/>
              </a:spcBef>
            </a:pPr>
            <a:r>
              <a:rPr lang="en-US" dirty="0"/>
              <a:t>Laboratory criteria updated to focus investigations towards suspect patients more likely to be cases.  </a:t>
            </a:r>
          </a:p>
          <a:p>
            <a:pPr lvl="1">
              <a:spcBef>
                <a:spcPts val="0"/>
              </a:spcBef>
            </a:pPr>
            <a:r>
              <a:rPr lang="en-US" dirty="0"/>
              <a:t>Omits Spotted fever rickettsiosis cases from the weekly NNDSS tables </a:t>
            </a:r>
          </a:p>
          <a:p>
            <a:pPr lvl="2">
              <a:spcBef>
                <a:spcPts val="0"/>
              </a:spcBef>
            </a:pPr>
            <a:r>
              <a:rPr lang="en-US" dirty="0"/>
              <a:t>Weekly case counts are of limited utility because classification is complex and reliable case counts are often delayed.</a:t>
            </a:r>
          </a:p>
          <a:p>
            <a:pPr lvl="1">
              <a:spcBef>
                <a:spcPts val="0"/>
              </a:spcBef>
            </a:pPr>
            <a:r>
              <a:rPr lang="en-US" dirty="0"/>
              <a:t>Final case counts of confirmed and probable cases will continue to be published in the annual NNDSS tables.</a:t>
            </a:r>
          </a:p>
        </p:txBody>
      </p:sp>
      <p:sp>
        <p:nvSpPr>
          <p:cNvPr id="4" name="Slide Number Placeholder 3">
            <a:extLst>
              <a:ext uri="{FF2B5EF4-FFF2-40B4-BE49-F238E27FC236}">
                <a16:creationId xmlns:a16="http://schemas.microsoft.com/office/drawing/2014/main" id="{F48F126B-831C-434A-BC55-A0FA4B4F45B4}"/>
              </a:ext>
            </a:extLst>
          </p:cNvPr>
          <p:cNvSpPr>
            <a:spLocks noGrp="1"/>
          </p:cNvSpPr>
          <p:nvPr>
            <p:ph type="sldNum" sz="quarter" idx="11"/>
          </p:nvPr>
        </p:nvSpPr>
        <p:spPr/>
        <p:txBody>
          <a:bodyPr/>
          <a:lstStyle/>
          <a:p>
            <a:fld id="{BE9B5412-23E5-483C-89C1-E047B01A1ED9}" type="slidenum">
              <a:rPr lang="en-US" b="1" smtClean="0"/>
              <a:pPr/>
              <a:t>18</a:t>
            </a:fld>
            <a:endParaRPr lang="en-US" b="1" dirty="0"/>
          </a:p>
        </p:txBody>
      </p:sp>
    </p:spTree>
    <p:extLst>
      <p:ext uri="{BB962C8B-B14F-4D97-AF65-F5344CB8AC3E}">
        <p14:creationId xmlns:p14="http://schemas.microsoft.com/office/powerpoint/2010/main" val="3952469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A8C5-F9F2-41B0-A1C2-52369B4B8DC7}"/>
              </a:ext>
            </a:extLst>
          </p:cNvPr>
          <p:cNvSpPr>
            <a:spLocks noGrp="1"/>
          </p:cNvSpPr>
          <p:nvPr>
            <p:ph type="title"/>
          </p:nvPr>
        </p:nvSpPr>
        <p:spPr>
          <a:xfrm>
            <a:off x="609600" y="-119983"/>
            <a:ext cx="10972800" cy="1143000"/>
          </a:xfrm>
        </p:spPr>
        <p:txBody>
          <a:bodyPr/>
          <a:lstStyle/>
          <a:p>
            <a:r>
              <a:rPr lang="en-US" dirty="0"/>
              <a:t>Changes in 2020 (5 of 6)</a:t>
            </a:r>
          </a:p>
        </p:txBody>
      </p:sp>
      <p:sp>
        <p:nvSpPr>
          <p:cNvPr id="3" name="Text Placeholder 2">
            <a:extLst>
              <a:ext uri="{FF2B5EF4-FFF2-40B4-BE49-F238E27FC236}">
                <a16:creationId xmlns:a16="http://schemas.microsoft.com/office/drawing/2014/main" id="{D89F892B-8402-4449-8CFD-D4D72A8DE8CD}"/>
              </a:ext>
            </a:extLst>
          </p:cNvPr>
          <p:cNvSpPr>
            <a:spLocks noGrp="1"/>
          </p:cNvSpPr>
          <p:nvPr>
            <p:ph type="body" sz="quarter" idx="10"/>
          </p:nvPr>
        </p:nvSpPr>
        <p:spPr>
          <a:xfrm>
            <a:off x="609600" y="1023017"/>
            <a:ext cx="10972800" cy="4455584"/>
          </a:xfrm>
        </p:spPr>
        <p:txBody>
          <a:bodyPr/>
          <a:lstStyle/>
          <a:p>
            <a:pPr>
              <a:spcBef>
                <a:spcPts val="0"/>
              </a:spcBef>
            </a:pPr>
            <a:r>
              <a:rPr lang="en-US" b="1" dirty="0"/>
              <a:t>Acute flaccid myelitis</a:t>
            </a:r>
            <a:r>
              <a:rPr lang="en-US" dirty="0"/>
              <a:t> (19-ID-05) (standardized surveillance)</a:t>
            </a:r>
          </a:p>
          <a:p>
            <a:pPr lvl="1">
              <a:spcBef>
                <a:spcPts val="0"/>
              </a:spcBef>
            </a:pPr>
            <a:r>
              <a:rPr lang="en-US" dirty="0"/>
              <a:t>Updates the 2018 case definition (17-ID-01)</a:t>
            </a:r>
          </a:p>
          <a:p>
            <a:pPr lvl="1">
              <a:spcBef>
                <a:spcPts val="0"/>
              </a:spcBef>
            </a:pPr>
            <a:r>
              <a:rPr lang="en-US" dirty="0"/>
              <a:t>Changes address</a:t>
            </a:r>
          </a:p>
          <a:p>
            <a:pPr lvl="2">
              <a:spcBef>
                <a:spcPts val="0"/>
              </a:spcBef>
            </a:pPr>
            <a:r>
              <a:rPr lang="en-US" dirty="0"/>
              <a:t>Confirmatory laboratory/imaging evidence </a:t>
            </a:r>
          </a:p>
          <a:p>
            <a:pPr lvl="2">
              <a:spcBef>
                <a:spcPts val="0"/>
              </a:spcBef>
            </a:pPr>
            <a:r>
              <a:rPr lang="en-US" dirty="0"/>
              <a:t>Presumptive laboratory/imaging evidence</a:t>
            </a:r>
          </a:p>
          <a:p>
            <a:pPr lvl="2">
              <a:spcBef>
                <a:spcPts val="0"/>
              </a:spcBef>
            </a:pPr>
            <a:r>
              <a:rPr lang="en-US" dirty="0"/>
              <a:t>Confirmed case classification</a:t>
            </a:r>
          </a:p>
          <a:p>
            <a:pPr lvl="2">
              <a:spcBef>
                <a:spcPts val="0"/>
              </a:spcBef>
            </a:pPr>
            <a:r>
              <a:rPr lang="en-US" dirty="0"/>
              <a:t>Probable case classification</a:t>
            </a:r>
          </a:p>
          <a:p>
            <a:pPr lvl="2">
              <a:spcBef>
                <a:spcPts val="0"/>
              </a:spcBef>
            </a:pPr>
            <a:r>
              <a:rPr lang="en-US" dirty="0"/>
              <a:t>New suspect case classification</a:t>
            </a:r>
          </a:p>
          <a:p>
            <a:pPr lvl="1">
              <a:spcBef>
                <a:spcPts val="0"/>
              </a:spcBef>
            </a:pPr>
            <a:r>
              <a:rPr lang="en-US" dirty="0"/>
              <a:t>The CDC program and CSTE are working to clarify suspect category</a:t>
            </a:r>
          </a:p>
          <a:p>
            <a:pPr lvl="2">
              <a:spcBef>
                <a:spcPts val="0"/>
              </a:spcBef>
            </a:pPr>
            <a:r>
              <a:rPr lang="en-US" dirty="0"/>
              <a:t>Will include clinical and laboratory/imaging criteria</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744D3E4A-6964-43B6-B95F-CB42124E2A92}"/>
              </a:ext>
            </a:extLst>
          </p:cNvPr>
          <p:cNvSpPr>
            <a:spLocks noGrp="1"/>
          </p:cNvSpPr>
          <p:nvPr>
            <p:ph type="sldNum" sz="quarter" idx="11"/>
          </p:nvPr>
        </p:nvSpPr>
        <p:spPr/>
        <p:txBody>
          <a:bodyPr/>
          <a:lstStyle/>
          <a:p>
            <a:fld id="{BE9B5412-23E5-483C-89C1-E047B01A1ED9}" type="slidenum">
              <a:rPr lang="en-US" b="1" smtClean="0"/>
              <a:pPr/>
              <a:t>19</a:t>
            </a:fld>
            <a:endParaRPr lang="en-US" b="1" dirty="0"/>
          </a:p>
        </p:txBody>
      </p:sp>
    </p:spTree>
    <p:extLst>
      <p:ext uri="{BB962C8B-B14F-4D97-AF65-F5344CB8AC3E}">
        <p14:creationId xmlns:p14="http://schemas.microsoft.com/office/powerpoint/2010/main" val="16373969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lang="en-US" dirty="0"/>
              <a:t>NMI 2019 </a:t>
            </a: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Accomplishments and 2020 </a:t>
            </a:r>
            <a:r>
              <a:rPr lang="en-US" dirty="0"/>
              <a:t>Current Status</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lang="en-US" dirty="0"/>
              <a:t>Highlights from the 2020 Letter to State Epidemiologists</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lang="en-US" dirty="0"/>
              <a:t>NNDSS Event Code List Updates </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lang="en-US" dirty="0"/>
              <a:t>MMG Value Set Updates </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lang="en-US" dirty="0"/>
              <a:t>Things to Remember</a:t>
            </a:r>
          </a:p>
          <a:p>
            <a:pPr marL="457189" marR="0" lvl="0" indent="-457189"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  </a:t>
            </a:r>
          </a:p>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72884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A1C7-0447-4C1F-B415-5CAA945AF4FF}"/>
              </a:ext>
            </a:extLst>
          </p:cNvPr>
          <p:cNvSpPr>
            <a:spLocks noGrp="1"/>
          </p:cNvSpPr>
          <p:nvPr>
            <p:ph type="title"/>
          </p:nvPr>
        </p:nvSpPr>
        <p:spPr>
          <a:xfrm>
            <a:off x="609600" y="-145490"/>
            <a:ext cx="10972800" cy="1166569"/>
          </a:xfrm>
        </p:spPr>
        <p:txBody>
          <a:bodyPr/>
          <a:lstStyle/>
          <a:p>
            <a:r>
              <a:rPr lang="en-US" dirty="0"/>
              <a:t>Changes in 2020 (6 of 6)</a:t>
            </a:r>
          </a:p>
        </p:txBody>
      </p:sp>
      <p:sp>
        <p:nvSpPr>
          <p:cNvPr id="3" name="Text Placeholder 2">
            <a:extLst>
              <a:ext uri="{FF2B5EF4-FFF2-40B4-BE49-F238E27FC236}">
                <a16:creationId xmlns:a16="http://schemas.microsoft.com/office/drawing/2014/main" id="{99C4BA20-1ABB-4099-B649-1C4A224A6CDD}"/>
              </a:ext>
            </a:extLst>
          </p:cNvPr>
          <p:cNvSpPr>
            <a:spLocks noGrp="1"/>
          </p:cNvSpPr>
          <p:nvPr>
            <p:ph type="body" sz="quarter" idx="10"/>
          </p:nvPr>
        </p:nvSpPr>
        <p:spPr>
          <a:xfrm>
            <a:off x="609600" y="1021079"/>
            <a:ext cx="10972800" cy="4455584"/>
          </a:xfrm>
        </p:spPr>
        <p:txBody>
          <a:bodyPr/>
          <a:lstStyle/>
          <a:p>
            <a:pPr>
              <a:spcBef>
                <a:spcPts val="0"/>
              </a:spcBef>
            </a:pPr>
            <a:r>
              <a:rPr lang="en-US" b="1" dirty="0"/>
              <a:t>Blastomycosis </a:t>
            </a:r>
            <a:r>
              <a:rPr lang="en-US" dirty="0"/>
              <a:t>(19-ID-02) (standardized surveillance) </a:t>
            </a:r>
          </a:p>
          <a:p>
            <a:pPr lvl="1">
              <a:spcBef>
                <a:spcPts val="0"/>
              </a:spcBef>
            </a:pPr>
            <a:r>
              <a:rPr lang="en-US" dirty="0"/>
              <a:t>New condition under standardized surveillance</a:t>
            </a:r>
          </a:p>
          <a:p>
            <a:pPr lvl="1">
              <a:spcBef>
                <a:spcPts val="0"/>
              </a:spcBef>
            </a:pPr>
            <a:r>
              <a:rPr lang="en-US" dirty="0"/>
              <a:t>CDC is currently seeking Office of Management and Budget Paperwork Reduction Act (OMB PRA) approval to receive data. </a:t>
            </a:r>
          </a:p>
          <a:p>
            <a:pPr lvl="1">
              <a:spcBef>
                <a:spcPts val="0"/>
              </a:spcBef>
            </a:pPr>
            <a:r>
              <a:rPr lang="en-US" dirty="0"/>
              <a:t>Event code 11910 assigned to this condition.</a:t>
            </a:r>
          </a:p>
          <a:p>
            <a:pPr>
              <a:spcBef>
                <a:spcPts val="0"/>
              </a:spcBef>
            </a:pPr>
            <a:r>
              <a:rPr lang="en-US" b="1" dirty="0"/>
              <a:t>Yersinosis, non-pestis </a:t>
            </a:r>
            <a:r>
              <a:rPr lang="en-US" dirty="0"/>
              <a:t>(19-ID-03) (standardized surveillance) </a:t>
            </a:r>
          </a:p>
          <a:p>
            <a:pPr lvl="1">
              <a:spcBef>
                <a:spcPts val="0"/>
              </a:spcBef>
            </a:pPr>
            <a:r>
              <a:rPr lang="en-US" dirty="0"/>
              <a:t>Clarifies the laboratory criteria. </a:t>
            </a:r>
          </a:p>
          <a:p>
            <a:pPr lvl="1">
              <a:spcBef>
                <a:spcPts val="0"/>
              </a:spcBef>
            </a:pPr>
            <a:r>
              <a:rPr lang="en-US" dirty="0"/>
              <a:t>There are no plans to request national data for this condition</a:t>
            </a:r>
          </a:p>
          <a:p>
            <a:pPr lvl="1">
              <a:spcBef>
                <a:spcPts val="0"/>
              </a:spcBef>
            </a:pPr>
            <a:r>
              <a:rPr lang="en-US" dirty="0"/>
              <a:t>Data for this condition should just be sent by FoodNet sites.</a:t>
            </a:r>
          </a:p>
        </p:txBody>
      </p:sp>
      <p:sp>
        <p:nvSpPr>
          <p:cNvPr id="4" name="Slide Number Placeholder 3">
            <a:extLst>
              <a:ext uri="{FF2B5EF4-FFF2-40B4-BE49-F238E27FC236}">
                <a16:creationId xmlns:a16="http://schemas.microsoft.com/office/drawing/2014/main" id="{06AF4CAB-F6B5-45BB-A190-9D66644A5AAE}"/>
              </a:ext>
            </a:extLst>
          </p:cNvPr>
          <p:cNvSpPr>
            <a:spLocks noGrp="1"/>
          </p:cNvSpPr>
          <p:nvPr>
            <p:ph type="sldNum" sz="quarter" idx="11"/>
          </p:nvPr>
        </p:nvSpPr>
        <p:spPr/>
        <p:txBody>
          <a:bodyPr/>
          <a:lstStyle/>
          <a:p>
            <a:fld id="{BE9B5412-23E5-483C-89C1-E047B01A1ED9}" type="slidenum">
              <a:rPr lang="en-US" b="1" smtClean="0"/>
              <a:pPr/>
              <a:t>20</a:t>
            </a:fld>
            <a:endParaRPr lang="en-US" b="1" dirty="0"/>
          </a:p>
        </p:txBody>
      </p:sp>
    </p:spTree>
    <p:extLst>
      <p:ext uri="{BB962C8B-B14F-4D97-AF65-F5344CB8AC3E}">
        <p14:creationId xmlns:p14="http://schemas.microsoft.com/office/powerpoint/2010/main" val="14198086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700" dirty="0"/>
              <a:t>NNDSS Event Code Updates </a:t>
            </a:r>
          </a:p>
        </p:txBody>
      </p:sp>
    </p:spTree>
    <p:extLst>
      <p:ext uri="{BB962C8B-B14F-4D97-AF65-F5344CB8AC3E}">
        <p14:creationId xmlns:p14="http://schemas.microsoft.com/office/powerpoint/2010/main" val="14936762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9563-EAB4-4312-9D14-E22102D83955}"/>
              </a:ext>
            </a:extLst>
          </p:cNvPr>
          <p:cNvSpPr>
            <a:spLocks noGrp="1"/>
          </p:cNvSpPr>
          <p:nvPr>
            <p:ph type="title"/>
          </p:nvPr>
        </p:nvSpPr>
        <p:spPr/>
        <p:txBody>
          <a:bodyPr/>
          <a:lstStyle/>
          <a:p>
            <a:r>
              <a:rPr lang="en-US" dirty="0"/>
              <a:t>Changes to Event Codes in 2020</a:t>
            </a:r>
          </a:p>
        </p:txBody>
      </p:sp>
      <p:sp>
        <p:nvSpPr>
          <p:cNvPr id="3" name="Text Placeholder 2">
            <a:extLst>
              <a:ext uri="{FF2B5EF4-FFF2-40B4-BE49-F238E27FC236}">
                <a16:creationId xmlns:a16="http://schemas.microsoft.com/office/drawing/2014/main" id="{2A819D58-97D6-47E1-97F0-B48D8D6FD8F9}"/>
              </a:ext>
            </a:extLst>
          </p:cNvPr>
          <p:cNvSpPr>
            <a:spLocks noGrp="1"/>
          </p:cNvSpPr>
          <p:nvPr>
            <p:ph type="body" sz="quarter" idx="10"/>
          </p:nvPr>
        </p:nvSpPr>
        <p:spPr/>
        <p:txBody>
          <a:bodyPr/>
          <a:lstStyle/>
          <a:p>
            <a:r>
              <a:rPr lang="en-US" dirty="0"/>
              <a:t>Removed from the event code list due to delay in implementing the MMG:</a:t>
            </a:r>
          </a:p>
          <a:p>
            <a:pPr lvl="1">
              <a:spcBef>
                <a:spcPts val="0"/>
              </a:spcBef>
            </a:pPr>
            <a:r>
              <a:rPr lang="en-US" dirty="0"/>
              <a:t>Carbapenem resistant </a:t>
            </a:r>
            <a:r>
              <a:rPr lang="en-US" i="1" dirty="0"/>
              <a:t>Enterobacteriaceae</a:t>
            </a:r>
            <a:r>
              <a:rPr lang="en-US" dirty="0"/>
              <a:t> (CRE) (50120)</a:t>
            </a:r>
          </a:p>
          <a:p>
            <a:pPr marL="1219170" lvl="2" indent="0">
              <a:spcBef>
                <a:spcPts val="0"/>
              </a:spcBef>
              <a:buNone/>
            </a:pPr>
            <a:r>
              <a:rPr lang="en-US" sz="2200" dirty="0"/>
              <a:t>(Note: See the next slide for information on sending CP-CRE)</a:t>
            </a:r>
          </a:p>
          <a:p>
            <a:pPr lvl="1">
              <a:spcBef>
                <a:spcPts val="0"/>
              </a:spcBef>
            </a:pPr>
            <a:r>
              <a:rPr lang="en-US" dirty="0"/>
              <a:t>Carbapenem Resistant </a:t>
            </a:r>
            <a:r>
              <a:rPr lang="en-US" i="1" dirty="0"/>
              <a:t>Acinetobacter baumannii </a:t>
            </a:r>
            <a:r>
              <a:rPr lang="en-US" dirty="0"/>
              <a:t>(CRAB) (50260)</a:t>
            </a:r>
          </a:p>
          <a:p>
            <a:pPr lvl="1">
              <a:spcBef>
                <a:spcPts val="0"/>
              </a:spcBef>
            </a:pPr>
            <a:r>
              <a:rPr lang="en-US" dirty="0"/>
              <a:t>These conditions should not be sent through NNDSS at this time.</a:t>
            </a:r>
            <a:endParaRPr lang="en-US" dirty="0">
              <a:solidFill>
                <a:srgbClr val="00B050"/>
              </a:solidFill>
            </a:endParaRPr>
          </a:p>
          <a:p>
            <a:pPr marL="609585" lvl="1" indent="0">
              <a:buNone/>
            </a:pPr>
            <a:r>
              <a:rPr lang="en-US" sz="2200" dirty="0">
                <a:highlight>
                  <a:srgbClr val="FFFF00"/>
                </a:highlight>
              </a:rPr>
              <a:t>	</a:t>
            </a:r>
            <a:endParaRPr lang="en-US" dirty="0"/>
          </a:p>
          <a:p>
            <a:pPr>
              <a:spcBef>
                <a:spcPts val="0"/>
              </a:spcBef>
            </a:pPr>
            <a:r>
              <a:rPr lang="en-US" dirty="0"/>
              <a:t>New event code for Blastomycosis (11910) </a:t>
            </a:r>
          </a:p>
          <a:p>
            <a:pPr lvl="1">
              <a:spcBef>
                <a:spcPts val="0"/>
              </a:spcBef>
            </a:pPr>
            <a:r>
              <a:rPr lang="en-US" dirty="0"/>
              <a:t>Pending OMB PRA approval</a:t>
            </a:r>
          </a:p>
          <a:p>
            <a:pPr lvl="1">
              <a:spcBef>
                <a:spcPts val="0"/>
              </a:spcBef>
            </a:pPr>
            <a:r>
              <a:rPr lang="en-US" dirty="0"/>
              <a:t>Currently shown on “Introduction” tab of 2020 event code list</a:t>
            </a:r>
            <a:r>
              <a:rPr lang="en-US" dirty="0">
                <a:solidFill>
                  <a:srgbClr val="00B050"/>
                </a:solidFill>
                <a:highlight>
                  <a:srgbClr val="FFFF00"/>
                </a:highlight>
              </a:rPr>
              <a:t> </a:t>
            </a:r>
          </a:p>
          <a:p>
            <a:pPr lvl="1">
              <a:spcBef>
                <a:spcPts val="0"/>
              </a:spcBef>
            </a:pPr>
            <a:r>
              <a:rPr lang="en-US" dirty="0"/>
              <a:t>After OMB approval:</a:t>
            </a:r>
            <a:endParaRPr lang="en-US" dirty="0">
              <a:solidFill>
                <a:srgbClr val="00B050"/>
              </a:solidFill>
              <a:highlight>
                <a:srgbClr val="FFFF00"/>
              </a:highlight>
            </a:endParaRPr>
          </a:p>
          <a:p>
            <a:pPr lvl="2">
              <a:spcBef>
                <a:spcPts val="0"/>
              </a:spcBef>
            </a:pPr>
            <a:r>
              <a:rPr lang="en-US" dirty="0"/>
              <a:t>Will be moved to the “Event Codes” tab</a:t>
            </a:r>
          </a:p>
          <a:p>
            <a:pPr lvl="2">
              <a:spcBef>
                <a:spcPts val="0"/>
              </a:spcBef>
            </a:pPr>
            <a:r>
              <a:rPr lang="en-US" dirty="0"/>
              <a:t>States can begin sending through Gen v2 message</a:t>
            </a:r>
          </a:p>
        </p:txBody>
      </p:sp>
      <p:sp>
        <p:nvSpPr>
          <p:cNvPr id="4" name="Slide Number Placeholder 3">
            <a:extLst>
              <a:ext uri="{FF2B5EF4-FFF2-40B4-BE49-F238E27FC236}">
                <a16:creationId xmlns:a16="http://schemas.microsoft.com/office/drawing/2014/main" id="{A086EB0A-6B6B-4CA2-9901-4BEB5519FE4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28383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FA14-07D0-4D29-875E-E3AA0EB9813C}"/>
              </a:ext>
            </a:extLst>
          </p:cNvPr>
          <p:cNvSpPr>
            <a:spLocks noGrp="1"/>
          </p:cNvSpPr>
          <p:nvPr>
            <p:ph type="title"/>
          </p:nvPr>
        </p:nvSpPr>
        <p:spPr/>
        <p:txBody>
          <a:bodyPr/>
          <a:lstStyle/>
          <a:p>
            <a:r>
              <a:rPr lang="en-US" dirty="0"/>
              <a:t>Send </a:t>
            </a:r>
            <a:r>
              <a:rPr lang="en-US" i="1" dirty="0"/>
              <a:t>C. auris </a:t>
            </a:r>
            <a:r>
              <a:rPr lang="en-US" dirty="0"/>
              <a:t>and CP-CRE starting with 2019 data</a:t>
            </a:r>
          </a:p>
        </p:txBody>
      </p:sp>
      <p:sp>
        <p:nvSpPr>
          <p:cNvPr id="3" name="Text Placeholder 2">
            <a:extLst>
              <a:ext uri="{FF2B5EF4-FFF2-40B4-BE49-F238E27FC236}">
                <a16:creationId xmlns:a16="http://schemas.microsoft.com/office/drawing/2014/main" id="{21482D92-1AAF-4665-8EF8-EFF96E07C7FD}"/>
              </a:ext>
            </a:extLst>
          </p:cNvPr>
          <p:cNvSpPr>
            <a:spLocks noGrp="1"/>
          </p:cNvSpPr>
          <p:nvPr>
            <p:ph type="body" sz="quarter" idx="10"/>
          </p:nvPr>
        </p:nvSpPr>
        <p:spPr>
          <a:xfrm>
            <a:off x="609600" y="1545166"/>
            <a:ext cx="10972800" cy="4811183"/>
          </a:xfrm>
        </p:spPr>
        <p:txBody>
          <a:bodyPr/>
          <a:lstStyle/>
          <a:p>
            <a:r>
              <a:rPr lang="en-US" dirty="0"/>
              <a:t>It is not too late to send case notifications for the following </a:t>
            </a:r>
            <a:r>
              <a:rPr lang="en-US" u="sng" dirty="0"/>
              <a:t>for the entire 2019 surveillance year</a:t>
            </a:r>
            <a:r>
              <a:rPr lang="en-US" dirty="0"/>
              <a:t>. </a:t>
            </a:r>
          </a:p>
          <a:p>
            <a:pPr lvl="1"/>
            <a:r>
              <a:rPr lang="en-US" sz="2670" i="1" dirty="0"/>
              <a:t>Candida auris</a:t>
            </a:r>
            <a:r>
              <a:rPr lang="en-US" sz="2670" dirty="0"/>
              <a:t>, clinical, which is nationally notifiable (event code 50263);</a:t>
            </a:r>
          </a:p>
          <a:p>
            <a:pPr lvl="1"/>
            <a:r>
              <a:rPr lang="en-US" sz="2670" i="1" dirty="0"/>
              <a:t>Candida auris</a:t>
            </a:r>
            <a:r>
              <a:rPr lang="en-US" sz="2670" dirty="0"/>
              <a:t> colonization/screening, which is under standardized surveillance but is not nationally notifiable</a:t>
            </a:r>
            <a:r>
              <a:rPr lang="en-US" sz="2670" i="1" dirty="0"/>
              <a:t> </a:t>
            </a:r>
            <a:r>
              <a:rPr lang="en-US" sz="2670" dirty="0"/>
              <a:t>(event code 50264); and</a:t>
            </a:r>
          </a:p>
          <a:p>
            <a:pPr lvl="1"/>
            <a:r>
              <a:rPr lang="en-US" sz="2670" dirty="0"/>
              <a:t> Carbapenemase-producing carbapenem-resistant </a:t>
            </a:r>
            <a:r>
              <a:rPr lang="en-US" sz="2670" i="1" dirty="0"/>
              <a:t>Enterobacteriaceae</a:t>
            </a:r>
            <a:r>
              <a:rPr lang="en-US" sz="2670" dirty="0"/>
              <a:t> (CP-CRE), which is nationally notifiable (event code 50244). </a:t>
            </a:r>
            <a:r>
              <a:rPr lang="en-US" sz="2400" dirty="0"/>
              <a:t>(Note: Do </a:t>
            </a:r>
            <a:r>
              <a:rPr lang="en-US" sz="2400" u="sng" dirty="0"/>
              <a:t>not</a:t>
            </a:r>
            <a:r>
              <a:rPr lang="en-US" sz="2400" dirty="0"/>
              <a:t> send other types of CRE using this event code.)</a:t>
            </a:r>
          </a:p>
          <a:p>
            <a:r>
              <a:rPr lang="en-US" dirty="0"/>
              <a:t>Included in 2019 the NNDSS tables if received before end of reconciliation.</a:t>
            </a:r>
          </a:p>
          <a:p>
            <a:pPr lvl="1"/>
            <a:endParaRPr lang="en-US" dirty="0"/>
          </a:p>
        </p:txBody>
      </p:sp>
      <p:sp>
        <p:nvSpPr>
          <p:cNvPr id="4" name="Slide Number Placeholder 3">
            <a:extLst>
              <a:ext uri="{FF2B5EF4-FFF2-40B4-BE49-F238E27FC236}">
                <a16:creationId xmlns:a16="http://schemas.microsoft.com/office/drawing/2014/main" id="{3CF7DDC2-53B0-43A9-9D54-C34C428E78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8261641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242CFB31-8B8C-4E43-B487-4BE4E2C9FA3E}"/>
              </a:ext>
            </a:extLst>
          </p:cNvPr>
          <p:cNvSpPr>
            <a:spLocks noGrp="1"/>
          </p:cNvSpPr>
          <p:nvPr>
            <p:ph type="title"/>
          </p:nvPr>
        </p:nvSpPr>
        <p:spPr>
          <a:xfrm>
            <a:off x="330200" y="2955424"/>
            <a:ext cx="10972800" cy="1155779"/>
          </a:xfrm>
        </p:spPr>
        <p:txBody>
          <a:bodyPr/>
          <a:lstStyle/>
          <a:p>
            <a:pPr algn="ctr"/>
            <a:r>
              <a:rPr lang="en-US" dirty="0"/>
              <a:t>MMG Value Set Updates</a:t>
            </a:r>
          </a:p>
        </p:txBody>
      </p:sp>
      <p:pic>
        <p:nvPicPr>
          <p:cNvPr id="10" name="Picture 9" title="NNDSS branding element">
            <a:extLst>
              <a:ext uri="{FF2B5EF4-FFF2-40B4-BE49-F238E27FC236}">
                <a16:creationId xmlns:a16="http://schemas.microsoft.com/office/drawing/2014/main" id="{8086BF1D-C3C7-4F14-9D91-F6F646FB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 y="1438149"/>
            <a:ext cx="3462771" cy="1360136"/>
          </a:xfrm>
          <a:prstGeom prst="rect">
            <a:avLst/>
          </a:prstGeom>
        </p:spPr>
      </p:pic>
      <p:sp>
        <p:nvSpPr>
          <p:cNvPr id="11" name="Rectangle 10">
            <a:extLst>
              <a:ext uri="{FF2B5EF4-FFF2-40B4-BE49-F238E27FC236}">
                <a16:creationId xmlns:a16="http://schemas.microsoft.com/office/drawing/2014/main" id="{23B25994-C82E-4630-98EA-1D033B8D3A99}"/>
              </a:ext>
            </a:extLst>
          </p:cNvPr>
          <p:cNvSpPr/>
          <p:nvPr/>
        </p:nvSpPr>
        <p:spPr>
          <a:xfrm>
            <a:off x="457200" y="5073644"/>
            <a:ext cx="10530960" cy="2281137"/>
          </a:xfrm>
          <a:prstGeom prst="rect">
            <a:avLst/>
          </a:prstGeom>
        </p:spPr>
        <p:txBody>
          <a:bodyPr wrap="square">
            <a:spAutoFit/>
          </a:bodyPr>
          <a:lstStyle/>
          <a:p>
            <a:pPr defTabSz="1219170">
              <a:defRPr/>
            </a:pPr>
            <a:r>
              <a:rPr lang="en-US" sz="3200" b="1" dirty="0">
                <a:solidFill>
                  <a:srgbClr val="000818"/>
                </a:solidFill>
                <a:latin typeface="Calibri" panose="020F0502020204030204" pitchFamily="34" charset="0"/>
                <a:cs typeface="Arial" panose="020B0604020202020204" pitchFamily="34" charset="0"/>
              </a:rPr>
              <a:t>Bill Morrill, MPH</a:t>
            </a:r>
          </a:p>
          <a:p>
            <a:pPr defTabSz="1219170">
              <a:defRPr/>
            </a:pPr>
            <a:r>
              <a:rPr lang="en-US" sz="2667" b="1" dirty="0">
                <a:solidFill>
                  <a:srgbClr val="005DAB"/>
                </a:solidFill>
                <a:latin typeface="Calibri" pitchFamily="34" charset="0"/>
              </a:rPr>
              <a:t>Division of Health Informatics and Surveillance </a:t>
            </a:r>
          </a:p>
          <a:p>
            <a:pPr defTabSz="1219170">
              <a:defRPr/>
            </a:pPr>
            <a:endParaRPr lang="en-US" sz="2667" b="1" dirty="0">
              <a:solidFill>
                <a:srgbClr val="005DAB"/>
              </a:solidFill>
              <a:latin typeface="Calibri" pitchFamily="34" charset="0"/>
            </a:endParaRPr>
          </a:p>
          <a:p>
            <a:pPr defTabSz="1219170">
              <a:defRPr/>
            </a:pPr>
            <a:endParaRPr lang="en-US" sz="3200" dirty="0">
              <a:solidFill>
                <a:srgbClr val="0096D6"/>
              </a:solidFill>
              <a:latin typeface="Calibri" panose="020F0502020204030204" pitchFamily="34" charset="0"/>
              <a:cs typeface="Arial" panose="020B0604020202020204" pitchFamily="34" charset="0"/>
            </a:endParaRPr>
          </a:p>
          <a:p>
            <a:pPr defTabSz="1219170">
              <a:defRPr/>
            </a:pPr>
            <a:endParaRPr lang="en-US" sz="2489" dirty="0">
              <a:solidFill>
                <a:srgbClr val="0096D6"/>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631635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Recent Updates to Finalized MMG Value Sets</a:t>
            </a:r>
          </a:p>
        </p:txBody>
      </p:sp>
      <p:sp>
        <p:nvSpPr>
          <p:cNvPr id="3" name="Content Placeholder 2"/>
          <p:cNvSpPr>
            <a:spLocks noGrp="1"/>
          </p:cNvSpPr>
          <p:nvPr>
            <p:ph type="body" sz="quarter" idx="10"/>
          </p:nvPr>
        </p:nvSpPr>
        <p:spPr>
          <a:xfrm>
            <a:off x="609599" y="1545167"/>
            <a:ext cx="10972799" cy="4455584"/>
          </a:xfrm>
        </p:spPr>
        <p:txBody>
          <a:bodyPr/>
          <a:lstStyle/>
          <a:p>
            <a:r>
              <a:rPr lang="en-US" dirty="0"/>
              <a:t>Generic value sets:</a:t>
            </a:r>
          </a:p>
          <a:p>
            <a:pPr lvl="1"/>
            <a:r>
              <a:rPr lang="en-US" dirty="0">
                <a:hlinkClick r:id="rId3"/>
              </a:rPr>
              <a:t>Birth Country</a:t>
            </a:r>
            <a:r>
              <a:rPr lang="en-US" dirty="0"/>
              <a:t>, </a:t>
            </a:r>
            <a:r>
              <a:rPr lang="en-US" dirty="0">
                <a:hlinkClick r:id="rId4"/>
              </a:rPr>
              <a:t>Country</a:t>
            </a:r>
            <a:r>
              <a:rPr lang="en-US" dirty="0"/>
              <a:t>, </a:t>
            </a:r>
            <a:r>
              <a:rPr lang="en-US" dirty="0">
                <a:hlinkClick r:id="rId5"/>
              </a:rPr>
              <a:t>Manufacturers of vaccines</a:t>
            </a:r>
            <a:r>
              <a:rPr lang="en-US" dirty="0"/>
              <a:t>, </a:t>
            </a:r>
            <a:r>
              <a:rPr lang="en-US" dirty="0">
                <a:hlinkClick r:id="rId6"/>
              </a:rPr>
              <a:t>Nationally Notifiable Event Code (Generic)</a:t>
            </a:r>
            <a:endParaRPr lang="en-US" dirty="0"/>
          </a:p>
          <a:p>
            <a:r>
              <a:rPr lang="en-US" dirty="0"/>
              <a:t>Lab Template:</a:t>
            </a:r>
          </a:p>
          <a:p>
            <a:pPr lvl="1"/>
            <a:r>
              <a:rPr lang="en-US" dirty="0">
                <a:hlinkClick r:id="rId7"/>
              </a:rPr>
              <a:t>Ordered test</a:t>
            </a:r>
            <a:r>
              <a:rPr lang="en-US" dirty="0"/>
              <a:t> (PHVS_LabTestOrderables_CDC)</a:t>
            </a:r>
          </a:p>
          <a:p>
            <a:pPr lvl="1"/>
            <a:r>
              <a:rPr lang="en-US" dirty="0">
                <a:hlinkClick r:id="rId8"/>
              </a:rPr>
              <a:t>Lab Test Result Name</a:t>
            </a:r>
            <a:r>
              <a:rPr lang="en-US" dirty="0"/>
              <a:t> (PHVS_LabTestName_CDC)</a:t>
            </a:r>
          </a:p>
          <a:p>
            <a:pPr lvl="1"/>
            <a:r>
              <a:rPr lang="en-US" dirty="0">
                <a:hlinkClick r:id="rId9"/>
              </a:rPr>
              <a:t>Specimen</a:t>
            </a:r>
            <a:r>
              <a:rPr lang="en-US" dirty="0"/>
              <a:t> (PHVS_Specimen_CDC) </a:t>
            </a:r>
          </a:p>
          <a:p>
            <a:pPr lvl="1"/>
            <a:r>
              <a:rPr lang="en-US" dirty="0">
                <a:hlinkClick r:id="rId10"/>
              </a:rPr>
              <a:t>Body Site</a:t>
            </a:r>
            <a:r>
              <a:rPr lang="en-US" dirty="0"/>
              <a:t> (PHVS_BodySite_CDC)</a:t>
            </a:r>
          </a:p>
          <a:p>
            <a:pPr lvl="1"/>
            <a:r>
              <a:rPr lang="en-US" dirty="0">
                <a:hlinkClick r:id="rId11"/>
              </a:rPr>
              <a:t>Microorganism</a:t>
            </a:r>
            <a:r>
              <a:rPr lang="en-US" dirty="0"/>
              <a:t> (PHVS_Microorganism_CDC)</a:t>
            </a:r>
          </a:p>
        </p:txBody>
      </p:sp>
      <p:sp>
        <p:nvSpPr>
          <p:cNvPr id="2" name="Slide Number Placeholder 1">
            <a:extLst>
              <a:ext uri="{FF2B5EF4-FFF2-40B4-BE49-F238E27FC236}">
                <a16:creationId xmlns:a16="http://schemas.microsoft.com/office/drawing/2014/main" id="{BBB736E9-90F4-47C5-95E1-0CDD8F87E56C}"/>
              </a:ext>
            </a:extLst>
          </p:cNvPr>
          <p:cNvSpPr>
            <a:spLocks noGrp="1"/>
          </p:cNvSpPr>
          <p:nvPr>
            <p:ph type="sldNum" sz="quarter" idx="11"/>
          </p:nvPr>
        </p:nvSpPr>
        <p:spPr/>
        <p:txBody>
          <a:bodyPr/>
          <a:lstStyle/>
          <a:p>
            <a:fld id="{BE9B5412-23E5-483C-89C1-E047B01A1ED9}" type="slidenum">
              <a:rPr lang="en-US" b="1" smtClean="0"/>
              <a:pPr/>
              <a:t>25</a:t>
            </a:fld>
            <a:endParaRPr lang="en-US" b="1" dirty="0"/>
          </a:p>
        </p:txBody>
      </p:sp>
    </p:spTree>
    <p:extLst>
      <p:ext uri="{BB962C8B-B14F-4D97-AF65-F5344CB8AC3E}">
        <p14:creationId xmlns:p14="http://schemas.microsoft.com/office/powerpoint/2010/main" val="12906964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C214-3F86-4642-9136-85E956121FE6}"/>
              </a:ext>
            </a:extLst>
          </p:cNvPr>
          <p:cNvSpPr>
            <a:spLocks noGrp="1"/>
          </p:cNvSpPr>
          <p:nvPr>
            <p:ph type="title"/>
          </p:nvPr>
        </p:nvSpPr>
        <p:spPr/>
        <p:txBody>
          <a:bodyPr/>
          <a:lstStyle/>
          <a:p>
            <a:r>
              <a:rPr lang="en-US" dirty="0"/>
              <a:t>Updates to Value Sets continued:</a:t>
            </a:r>
          </a:p>
        </p:txBody>
      </p:sp>
      <p:sp>
        <p:nvSpPr>
          <p:cNvPr id="3" name="Text Placeholder 2">
            <a:extLst>
              <a:ext uri="{FF2B5EF4-FFF2-40B4-BE49-F238E27FC236}">
                <a16:creationId xmlns:a16="http://schemas.microsoft.com/office/drawing/2014/main" id="{7397E9EF-F9B0-408A-8039-CA2A8832F72D}"/>
              </a:ext>
            </a:extLst>
          </p:cNvPr>
          <p:cNvSpPr>
            <a:spLocks noGrp="1"/>
          </p:cNvSpPr>
          <p:nvPr>
            <p:ph type="body" sz="quarter" idx="10"/>
          </p:nvPr>
        </p:nvSpPr>
        <p:spPr/>
        <p:txBody>
          <a:bodyPr/>
          <a:lstStyle/>
          <a:p>
            <a:pPr lvl="0"/>
            <a:r>
              <a:rPr lang="en-US" dirty="0"/>
              <a:t>Condition-specific value sets for Final guides:</a:t>
            </a:r>
          </a:p>
          <a:p>
            <a:pPr lvl="1"/>
            <a:r>
              <a:rPr lang="en-US" dirty="0"/>
              <a:t>TB</a:t>
            </a:r>
          </a:p>
          <a:p>
            <a:pPr lvl="2"/>
            <a:r>
              <a:rPr lang="en-US" dirty="0">
                <a:hlinkClick r:id="rId3"/>
              </a:rPr>
              <a:t>Medication</a:t>
            </a:r>
            <a:r>
              <a:rPr lang="en-US" dirty="0"/>
              <a:t> (TB), </a:t>
            </a:r>
            <a:r>
              <a:rPr lang="en-US" dirty="0">
                <a:hlinkClick r:id="rId4"/>
              </a:rPr>
              <a:t>Epidemiological Risk Factors</a:t>
            </a:r>
            <a:r>
              <a:rPr lang="en-US" dirty="0"/>
              <a:t> (TB), </a:t>
            </a:r>
            <a:r>
              <a:rPr lang="en-US" dirty="0">
                <a:hlinkClick r:id="rId5"/>
              </a:rPr>
              <a:t>Lab Test Interpretation</a:t>
            </a:r>
            <a:r>
              <a:rPr lang="en-US" dirty="0"/>
              <a:t> (TB), and </a:t>
            </a:r>
            <a:r>
              <a:rPr lang="en-US" dirty="0">
                <a:hlinkClick r:id="rId6"/>
              </a:rPr>
              <a:t>Susceptibility Test Type</a:t>
            </a:r>
            <a:r>
              <a:rPr lang="en-US" dirty="0"/>
              <a:t> (TB)</a:t>
            </a:r>
          </a:p>
          <a:p>
            <a:pPr lvl="1"/>
            <a:r>
              <a:rPr lang="en-US" dirty="0"/>
              <a:t>STD</a:t>
            </a:r>
          </a:p>
          <a:p>
            <a:pPr lvl="2"/>
            <a:r>
              <a:rPr lang="en-US" dirty="0">
                <a:hlinkClick r:id="rId7"/>
              </a:rPr>
              <a:t>Lab Test Type</a:t>
            </a:r>
            <a:r>
              <a:rPr lang="en-US" dirty="0"/>
              <a:t> (STD)</a:t>
            </a:r>
          </a:p>
        </p:txBody>
      </p:sp>
      <p:sp>
        <p:nvSpPr>
          <p:cNvPr id="4" name="Slide Number Placeholder 3">
            <a:extLst>
              <a:ext uri="{FF2B5EF4-FFF2-40B4-BE49-F238E27FC236}">
                <a16:creationId xmlns:a16="http://schemas.microsoft.com/office/drawing/2014/main" id="{8A6CBA95-33B2-452C-937B-71B0D5D08CA6}"/>
              </a:ext>
            </a:extLst>
          </p:cNvPr>
          <p:cNvSpPr>
            <a:spLocks noGrp="1"/>
          </p:cNvSpPr>
          <p:nvPr>
            <p:ph type="sldNum" sz="quarter" idx="11"/>
          </p:nvPr>
        </p:nvSpPr>
        <p:spPr/>
        <p:txBody>
          <a:bodyPr/>
          <a:lstStyle/>
          <a:p>
            <a:fld id="{BE9B5412-23E5-483C-89C1-E047B01A1ED9}" type="slidenum">
              <a:rPr lang="en-US" b="1" smtClean="0"/>
              <a:pPr/>
              <a:t>26</a:t>
            </a:fld>
            <a:endParaRPr lang="en-US" b="1" dirty="0"/>
          </a:p>
        </p:txBody>
      </p:sp>
    </p:spTree>
    <p:extLst>
      <p:ext uri="{BB962C8B-B14F-4D97-AF65-F5344CB8AC3E}">
        <p14:creationId xmlns:p14="http://schemas.microsoft.com/office/powerpoint/2010/main" val="35058566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F42D-FCA0-4255-BE1D-75A59AFFD6AF}"/>
              </a:ext>
            </a:extLst>
          </p:cNvPr>
          <p:cNvSpPr>
            <a:spLocks noGrp="1"/>
          </p:cNvSpPr>
          <p:nvPr>
            <p:ph type="title"/>
          </p:nvPr>
        </p:nvSpPr>
        <p:spPr/>
        <p:txBody>
          <a:bodyPr/>
          <a:lstStyle/>
          <a:p>
            <a:r>
              <a:rPr lang="en-US" dirty="0"/>
              <a:t>Updates to Value Sets continued:</a:t>
            </a:r>
          </a:p>
        </p:txBody>
      </p:sp>
      <p:sp>
        <p:nvSpPr>
          <p:cNvPr id="3" name="Text Placeholder 2">
            <a:extLst>
              <a:ext uri="{FF2B5EF4-FFF2-40B4-BE49-F238E27FC236}">
                <a16:creationId xmlns:a16="http://schemas.microsoft.com/office/drawing/2014/main" id="{C6664E84-0361-461E-A5A7-12171DF6D2D0}"/>
              </a:ext>
            </a:extLst>
          </p:cNvPr>
          <p:cNvSpPr>
            <a:spLocks noGrp="1"/>
          </p:cNvSpPr>
          <p:nvPr>
            <p:ph type="body" sz="quarter" idx="10"/>
          </p:nvPr>
        </p:nvSpPr>
        <p:spPr>
          <a:xfrm>
            <a:off x="609600" y="1545167"/>
            <a:ext cx="10972800" cy="3788833"/>
          </a:xfrm>
        </p:spPr>
        <p:txBody>
          <a:bodyPr/>
          <a:lstStyle/>
          <a:p>
            <a:r>
              <a:rPr lang="en-US" dirty="0"/>
              <a:t>Condition-specific value sets for Final </a:t>
            </a:r>
            <a:r>
              <a:rPr lang="en-US" dirty="0">
                <a:solidFill>
                  <a:srgbClr val="3A4A58"/>
                </a:solidFill>
              </a:rPr>
              <a:t>guides</a:t>
            </a:r>
            <a:r>
              <a:rPr lang="en-US" dirty="0"/>
              <a:t>:</a:t>
            </a:r>
          </a:p>
          <a:p>
            <a:pPr lvl="1"/>
            <a:r>
              <a:rPr lang="en-US" dirty="0"/>
              <a:t>FDD</a:t>
            </a:r>
          </a:p>
          <a:p>
            <a:pPr lvl="2"/>
            <a:r>
              <a:rPr lang="en-US" dirty="0">
                <a:hlinkClick r:id="rId3"/>
              </a:rPr>
              <a:t>Organism</a:t>
            </a:r>
            <a:r>
              <a:rPr lang="en-US" dirty="0"/>
              <a:t> (FDD)</a:t>
            </a:r>
          </a:p>
          <a:p>
            <a:pPr lvl="1"/>
            <a:r>
              <a:rPr lang="en-US" dirty="0"/>
              <a:t>VPD Guides</a:t>
            </a:r>
          </a:p>
          <a:p>
            <a:pPr lvl="2"/>
            <a:r>
              <a:rPr lang="fr-FR" dirty="0">
                <a:hlinkClick r:id="rId4"/>
              </a:rPr>
              <a:t>Vaccine Event Information Source</a:t>
            </a:r>
            <a:r>
              <a:rPr lang="fr-FR" dirty="0"/>
              <a:t> (NND), </a:t>
            </a:r>
            <a:r>
              <a:rPr lang="en-US" dirty="0">
                <a:hlinkClick r:id="rId5"/>
              </a:rPr>
              <a:t>Type of Long Term Care Facility</a:t>
            </a:r>
            <a:r>
              <a:rPr lang="en-US" dirty="0"/>
              <a:t>, </a:t>
            </a:r>
            <a:r>
              <a:rPr lang="en-US" dirty="0">
                <a:hlinkClick r:id="rId6"/>
              </a:rPr>
              <a:t>Type of Correctional Facility</a:t>
            </a:r>
            <a:r>
              <a:rPr lang="en-US" dirty="0"/>
              <a:t>, </a:t>
            </a:r>
            <a:r>
              <a:rPr lang="en-US" dirty="0">
                <a:hlinkClick r:id="rId7"/>
              </a:rPr>
              <a:t>Lab Test Interpretation</a:t>
            </a:r>
            <a:r>
              <a:rPr lang="en-US" dirty="0"/>
              <a:t> (VPD), </a:t>
            </a:r>
            <a:r>
              <a:rPr lang="en-US" dirty="0">
                <a:hlinkClick r:id="rId8"/>
              </a:rPr>
              <a:t>Lab Test Interpretation</a:t>
            </a:r>
            <a:r>
              <a:rPr lang="en-US" dirty="0"/>
              <a:t> (Varicella), </a:t>
            </a:r>
            <a:r>
              <a:rPr lang="en-US" dirty="0">
                <a:hlinkClick r:id="rId9"/>
              </a:rPr>
              <a:t>Lab Test Name</a:t>
            </a:r>
            <a:r>
              <a:rPr lang="en-US" dirty="0"/>
              <a:t> (Mumps) </a:t>
            </a:r>
          </a:p>
          <a:p>
            <a:pPr marL="152397" indent="0">
              <a:buNone/>
            </a:pPr>
            <a:r>
              <a:rPr lang="en-US" dirty="0"/>
              <a:t>                                                                                                                            </a:t>
            </a:r>
          </a:p>
          <a:p>
            <a:pPr marL="152397" indent="0">
              <a:buNone/>
            </a:pPr>
            <a:r>
              <a:rPr lang="en-US" dirty="0"/>
              <a:t>  For more information, visit the HL7 Resource Center: </a:t>
            </a:r>
          </a:p>
        </p:txBody>
      </p:sp>
      <p:sp>
        <p:nvSpPr>
          <p:cNvPr id="4" name="Rectangle 3">
            <a:extLst>
              <a:ext uri="{FF2B5EF4-FFF2-40B4-BE49-F238E27FC236}">
                <a16:creationId xmlns:a16="http://schemas.microsoft.com/office/drawing/2014/main" id="{3E596EC8-D137-43AD-AB69-51E67A7EBFB0}"/>
              </a:ext>
            </a:extLst>
          </p:cNvPr>
          <p:cNvSpPr/>
          <p:nvPr/>
        </p:nvSpPr>
        <p:spPr>
          <a:xfrm>
            <a:off x="959556" y="5585252"/>
            <a:ext cx="10272888" cy="469359"/>
          </a:xfrm>
          <a:prstGeom prst="rect">
            <a:avLst/>
          </a:prstGeom>
        </p:spPr>
        <p:txBody>
          <a:bodyPr wrap="square">
            <a:spAutoFit/>
          </a:bodyPr>
          <a:lstStyle/>
          <a:p>
            <a:pPr lvl="0" defTabSz="1219170">
              <a:defRPr/>
            </a:pPr>
            <a:r>
              <a:rPr kumimoji="0" lang="en-US" sz="24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10"/>
              </a:rPr>
              <a:t>https://ndc.services.cdc.gov/message-mapping-guides/</a:t>
            </a:r>
            <a:r>
              <a:rPr kumimoji="0" lang="en-US" sz="24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
        <p:nvSpPr>
          <p:cNvPr id="5" name="Slide Number Placeholder 4">
            <a:extLst>
              <a:ext uri="{FF2B5EF4-FFF2-40B4-BE49-F238E27FC236}">
                <a16:creationId xmlns:a16="http://schemas.microsoft.com/office/drawing/2014/main" id="{69BE0953-D334-44B7-9021-61206A1C9F38}"/>
              </a:ext>
            </a:extLst>
          </p:cNvPr>
          <p:cNvSpPr>
            <a:spLocks noGrp="1"/>
          </p:cNvSpPr>
          <p:nvPr>
            <p:ph type="sldNum" sz="quarter" idx="11"/>
          </p:nvPr>
        </p:nvSpPr>
        <p:spPr/>
        <p:txBody>
          <a:bodyPr/>
          <a:lstStyle/>
          <a:p>
            <a:fld id="{BE9B5412-23E5-483C-89C1-E047B01A1ED9}" type="slidenum">
              <a:rPr lang="en-US" b="1" smtClean="0"/>
              <a:pPr/>
              <a:t>27</a:t>
            </a:fld>
            <a:endParaRPr lang="en-US" b="1" dirty="0"/>
          </a:p>
        </p:txBody>
      </p:sp>
    </p:spTree>
    <p:extLst>
      <p:ext uri="{BB962C8B-B14F-4D97-AF65-F5344CB8AC3E}">
        <p14:creationId xmlns:p14="http://schemas.microsoft.com/office/powerpoint/2010/main" val="427820394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643924" y="2888040"/>
            <a:ext cx="8904152" cy="1155779"/>
          </a:xfrm>
        </p:spPr>
        <p:txBody>
          <a:bodyPr/>
          <a:lstStyle/>
          <a:p>
            <a:pPr lvl="0" algn="ctr">
              <a:defRPr/>
            </a:pPr>
            <a:r>
              <a:rPr lang="en-US" dirty="0">
                <a:solidFill>
                  <a:srgbClr val="005DAB"/>
                </a:solidFill>
              </a:rPr>
              <a:t>Things to Remember  </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28</a:t>
            </a:fld>
            <a:endParaRPr lang="en-US" dirty="0">
              <a:solidFill>
                <a:srgbClr val="FFFFFF"/>
              </a:solidFill>
            </a:endParaRPr>
          </a:p>
        </p:txBody>
      </p:sp>
    </p:spTree>
    <p:extLst>
      <p:ext uri="{BB962C8B-B14F-4D97-AF65-F5344CB8AC3E}">
        <p14:creationId xmlns:p14="http://schemas.microsoft.com/office/powerpoint/2010/main" val="126002329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72D8-8402-4D82-9361-4A4FEFCB46A7}"/>
              </a:ext>
            </a:extLst>
          </p:cNvPr>
          <p:cNvSpPr>
            <a:spLocks noGrp="1"/>
          </p:cNvSpPr>
          <p:nvPr>
            <p:ph type="title"/>
          </p:nvPr>
        </p:nvSpPr>
        <p:spPr/>
        <p:txBody>
          <a:bodyPr/>
          <a:lstStyle/>
          <a:p>
            <a:r>
              <a:rPr lang="en-US" dirty="0"/>
              <a:t>Highlights</a:t>
            </a:r>
          </a:p>
        </p:txBody>
      </p:sp>
      <p:sp>
        <p:nvSpPr>
          <p:cNvPr id="3" name="Text Placeholder 2">
            <a:extLst>
              <a:ext uri="{FF2B5EF4-FFF2-40B4-BE49-F238E27FC236}">
                <a16:creationId xmlns:a16="http://schemas.microsoft.com/office/drawing/2014/main" id="{5F8A519C-B85A-42B2-A1DE-52EB8FDB98B9}"/>
              </a:ext>
            </a:extLst>
          </p:cNvPr>
          <p:cNvSpPr>
            <a:spLocks noGrp="1"/>
          </p:cNvSpPr>
          <p:nvPr>
            <p:ph type="body" sz="quarter" idx="10"/>
          </p:nvPr>
        </p:nvSpPr>
        <p:spPr/>
        <p:txBody>
          <a:bodyPr/>
          <a:lstStyle/>
          <a:p>
            <a:pPr>
              <a:spcBef>
                <a:spcPts val="0"/>
              </a:spcBef>
            </a:pPr>
            <a:r>
              <a:rPr lang="en-US" dirty="0"/>
              <a:t>Communicate updated case definitions to surveillance staff</a:t>
            </a:r>
          </a:p>
          <a:p>
            <a:pPr>
              <a:spcBef>
                <a:spcPts val="640"/>
              </a:spcBef>
            </a:pPr>
            <a:r>
              <a:rPr lang="en-US" dirty="0"/>
              <a:t>The only new event code for 2020 is Blastomycosis (11910) </a:t>
            </a:r>
          </a:p>
          <a:p>
            <a:pPr lvl="1">
              <a:spcBef>
                <a:spcPts val="0"/>
              </a:spcBef>
            </a:pPr>
            <a:r>
              <a:rPr lang="en-US" dirty="0"/>
              <a:t>When OMB PRA approval is received, send notifications using the Generic V2 message</a:t>
            </a:r>
          </a:p>
          <a:p>
            <a:pPr>
              <a:spcBef>
                <a:spcPts val="0"/>
              </a:spcBef>
            </a:pPr>
            <a:r>
              <a:rPr lang="en-US" dirty="0"/>
              <a:t>If you did surveillance for </a:t>
            </a:r>
            <a:r>
              <a:rPr lang="en-US" i="1" dirty="0"/>
              <a:t>C. auris </a:t>
            </a:r>
            <a:r>
              <a:rPr lang="en-US" dirty="0"/>
              <a:t>or CP/CRE in 2019, it’s not too late to send your data</a:t>
            </a:r>
          </a:p>
          <a:p>
            <a:r>
              <a:rPr lang="en-US" dirty="0"/>
              <a:t>Update surveillance systems with updated value sets</a:t>
            </a:r>
          </a:p>
          <a:p>
            <a:pPr lvl="1">
              <a:spcBef>
                <a:spcPts val="0"/>
              </a:spcBef>
            </a:pPr>
            <a:r>
              <a:rPr lang="en-US" dirty="0"/>
              <a:t>For MMGs in HL7 Resource Center, see “PHIN VADS link to the case notification view”</a:t>
            </a:r>
          </a:p>
        </p:txBody>
      </p:sp>
      <p:sp>
        <p:nvSpPr>
          <p:cNvPr id="4" name="Slide Number Placeholder 3">
            <a:extLst>
              <a:ext uri="{FF2B5EF4-FFF2-40B4-BE49-F238E27FC236}">
                <a16:creationId xmlns:a16="http://schemas.microsoft.com/office/drawing/2014/main" id="{6C7A0BE5-632D-42E8-8F20-AF9D9341D06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33713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r>
              <a:rPr lang="en-US" sz="2400" b="1" dirty="0">
                <a:solidFill>
                  <a:srgbClr val="005DAB"/>
                </a:solidFill>
                <a:latin typeface="Calibri" pitchFamily="34" charset="0"/>
                <a:ea typeface="+mj-ea"/>
                <a:cs typeface="+mj-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a:defRPr/>
            </a:pPr>
            <a:r>
              <a:rPr lang="en-US" sz="2400" b="1" noProof="0" dirty="0">
                <a:solidFill>
                  <a:srgbClr val="005DAB"/>
                </a:solidFill>
                <a:latin typeface="Calibri" pitchFamily="34" charset="0"/>
              </a:rPr>
              <a:t>Lead, State Implementation and Technical Assistance</a:t>
            </a: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888040"/>
            <a:ext cx="8904152" cy="1155779"/>
          </a:xfrm>
        </p:spPr>
        <p:txBody>
          <a:bodyPr/>
          <a:lstStyle/>
          <a:p>
            <a:pPr lvl="0" algn="ctr">
              <a:defRPr/>
            </a:pPr>
            <a:r>
              <a:rPr lang="en-US" dirty="0">
                <a:solidFill>
                  <a:srgbClr val="005DAB"/>
                </a:solidFill>
              </a:rPr>
              <a:t>NMI 2019 Accomplishments and</a:t>
            </a:r>
            <a:br>
              <a:rPr lang="en-US" dirty="0">
                <a:solidFill>
                  <a:srgbClr val="005DAB"/>
                </a:solidFill>
              </a:rPr>
            </a:br>
            <a:r>
              <a:rPr lang="en-US" dirty="0">
                <a:solidFill>
                  <a:srgbClr val="005DAB"/>
                </a:solidFill>
              </a:rPr>
              <a:t>2020 Current Status </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465" y="1841500"/>
            <a:ext cx="5409560" cy="3175000"/>
          </a:xfrm>
          <a:prstGeom prst="rect">
            <a:avLst/>
          </a:prstGeom>
        </p:spPr>
      </p:pic>
    </p:spTree>
    <p:extLst>
      <p:ext uri="{BB962C8B-B14F-4D97-AF65-F5344CB8AC3E}">
        <p14:creationId xmlns:p14="http://schemas.microsoft.com/office/powerpoint/2010/main" val="147523835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235128"/>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February 18,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88986"/>
            <a:ext cx="10972800" cy="645512"/>
          </a:xfrm>
        </p:spPr>
        <p:txBody>
          <a:bodyPr/>
          <a:lstStyle/>
          <a:p>
            <a:r>
              <a:rPr lang="en-US" dirty="0"/>
              <a:t>NMI Implementation Status                         Jan 1, 2019  </a:t>
            </a: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6" name="Group 5" descr="Color Coded Map for States that are in the Piloting (Purple), Onboarding (Blue), and Production (Green) Stages" title="NMI Implementation Status Map">
            <a:extLst>
              <a:ext uri="{FF2B5EF4-FFF2-40B4-BE49-F238E27FC236}">
                <a16:creationId xmlns:a16="http://schemas.microsoft.com/office/drawing/2014/main" id="{E7EE29F7-2CFC-4172-BCBC-96C900E9A28A}"/>
              </a:ext>
            </a:extLst>
          </p:cNvPr>
          <p:cNvGrpSpPr/>
          <p:nvPr/>
        </p:nvGrpSpPr>
        <p:grpSpPr>
          <a:xfrm>
            <a:off x="458843" y="1070924"/>
            <a:ext cx="11123557" cy="4891435"/>
            <a:chOff x="529084" y="1492560"/>
            <a:chExt cx="11123557" cy="4891435"/>
          </a:xfrm>
        </p:grpSpPr>
        <p:grpSp>
          <p:nvGrpSpPr>
            <p:cNvPr id="7" name="Group 6">
              <a:extLst>
                <a:ext uri="{FF2B5EF4-FFF2-40B4-BE49-F238E27FC236}">
                  <a16:creationId xmlns:a16="http://schemas.microsoft.com/office/drawing/2014/main" id="{0A2DB13D-4806-463A-9254-A0F21EFB004C}"/>
                </a:ext>
              </a:extLst>
            </p:cNvPr>
            <p:cNvGrpSpPr/>
            <p:nvPr/>
          </p:nvGrpSpPr>
          <p:grpSpPr>
            <a:xfrm>
              <a:off x="531262" y="1492560"/>
              <a:ext cx="11121379" cy="4891435"/>
              <a:chOff x="365760" y="1286519"/>
              <a:chExt cx="10505440" cy="4760737"/>
            </a:xfrm>
          </p:grpSpPr>
          <p:sp>
            <p:nvSpPr>
              <p:cNvPr id="10" name="Rectangle 144">
                <a:extLst>
                  <a:ext uri="{FF2B5EF4-FFF2-40B4-BE49-F238E27FC236}">
                    <a16:creationId xmlns:a16="http://schemas.microsoft.com/office/drawing/2014/main" id="{1180EA94-053A-41F0-9C77-CAFAC6B2EA78}"/>
                  </a:ext>
                </a:extLst>
              </p:cNvPr>
              <p:cNvSpPr>
                <a:spLocks noChangeArrowheads="1"/>
              </p:cNvSpPr>
              <p:nvPr/>
            </p:nvSpPr>
            <p:spPr bwMode="auto">
              <a:xfrm>
                <a:off x="365760" y="5730240"/>
                <a:ext cx="365760" cy="121920"/>
              </a:xfrm>
              <a:prstGeom prst="rect">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 Box 107">
                <a:extLst>
                  <a:ext uri="{FF2B5EF4-FFF2-40B4-BE49-F238E27FC236}">
                    <a16:creationId xmlns:a16="http://schemas.microsoft.com/office/drawing/2014/main" id="{21625693-7293-4873-AD67-E2F0D5C23181}"/>
                  </a:ext>
                </a:extLst>
              </p:cNvPr>
              <p:cNvSpPr txBox="1">
                <a:spLocks noChangeArrowheads="1"/>
              </p:cNvSpPr>
              <p:nvPr/>
            </p:nvSpPr>
            <p:spPr bwMode="auto">
              <a:xfrm>
                <a:off x="9962734" y="51604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panose="020B0604020202020204" pitchFamily="34" charset="0"/>
                    <a:ea typeface="+mn-ea"/>
                    <a:cs typeface="Arial" panose="020B0604020202020204" pitchFamily="34" charset="0"/>
                  </a:rPr>
                  <a:t> PR</a:t>
                </a:r>
              </a:p>
            </p:txBody>
          </p:sp>
          <p:sp>
            <p:nvSpPr>
              <p:cNvPr id="12" name="Line 137">
                <a:extLst>
                  <a:ext uri="{FF2B5EF4-FFF2-40B4-BE49-F238E27FC236}">
                    <a16:creationId xmlns:a16="http://schemas.microsoft.com/office/drawing/2014/main" id="{F00B3007-E447-4442-8A44-73FB34261A17}"/>
                  </a:ext>
                </a:extLst>
              </p:cNvPr>
              <p:cNvSpPr>
                <a:spLocks noChangeShapeType="1"/>
              </p:cNvSpPr>
              <p:nvPr/>
            </p:nvSpPr>
            <p:spPr bwMode="auto">
              <a:xfrm flipH="1">
                <a:off x="10206557" y="4954497"/>
                <a:ext cx="195293" cy="198815"/>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Calibri" panose="020F0502020204030204"/>
                  <a:ea typeface="+mn-ea"/>
                  <a:cs typeface="Arial" charset="0"/>
                </a:endParaRPr>
              </a:p>
            </p:txBody>
          </p:sp>
          <p:sp>
            <p:nvSpPr>
              <p:cNvPr id="13" name="Rectangle 144">
                <a:extLst>
                  <a:ext uri="{FF2B5EF4-FFF2-40B4-BE49-F238E27FC236}">
                    <a16:creationId xmlns:a16="http://schemas.microsoft.com/office/drawing/2014/main" id="{87985980-5DC8-478E-B653-0B59947427E6}"/>
                  </a:ext>
                </a:extLst>
              </p:cNvPr>
              <p:cNvSpPr>
                <a:spLocks noChangeArrowheads="1"/>
              </p:cNvSpPr>
              <p:nvPr/>
            </p:nvSpPr>
            <p:spPr bwMode="auto">
              <a:xfrm>
                <a:off x="365760" y="5508375"/>
                <a:ext cx="365760" cy="121920"/>
              </a:xfrm>
              <a:prstGeom prst="rect">
                <a:avLst/>
              </a:pr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Rectangle 145">
                <a:extLst>
                  <a:ext uri="{FF2B5EF4-FFF2-40B4-BE49-F238E27FC236}">
                    <a16:creationId xmlns:a16="http://schemas.microsoft.com/office/drawing/2014/main" id="{906BFB46-A67E-4AD0-A186-E7A282CA34BE}"/>
                  </a:ext>
                </a:extLst>
              </p:cNvPr>
              <p:cNvSpPr>
                <a:spLocks noChangeArrowheads="1"/>
              </p:cNvSpPr>
              <p:nvPr/>
            </p:nvSpPr>
            <p:spPr bwMode="auto">
              <a:xfrm>
                <a:off x="853016" y="5014573"/>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endParaRPr>
              </a:p>
            </p:txBody>
          </p:sp>
          <p:sp>
            <p:nvSpPr>
              <p:cNvPr id="15" name="Rectangle 145">
                <a:extLst>
                  <a:ext uri="{FF2B5EF4-FFF2-40B4-BE49-F238E27FC236}">
                    <a16:creationId xmlns:a16="http://schemas.microsoft.com/office/drawing/2014/main" id="{B7804AF8-F04E-44D0-9C89-4AE5BD576F8C}"/>
                  </a:ext>
                </a:extLst>
              </p:cNvPr>
              <p:cNvSpPr>
                <a:spLocks noChangeArrowheads="1"/>
              </p:cNvSpPr>
              <p:nvPr/>
            </p:nvSpPr>
            <p:spPr bwMode="auto">
              <a:xfrm>
                <a:off x="853440" y="5669279"/>
                <a:ext cx="4511040"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Production 	Total of 32 (31 states + NYC)</a:t>
                </a:r>
                <a:r>
                  <a:rPr kumimoji="0" lang="en-US" sz="1067"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	</a:t>
                </a:r>
              </a:p>
            </p:txBody>
          </p:sp>
          <p:sp>
            <p:nvSpPr>
              <p:cNvPr id="17" name="Rectangle 145">
                <a:extLst>
                  <a:ext uri="{FF2B5EF4-FFF2-40B4-BE49-F238E27FC236}">
                    <a16:creationId xmlns:a16="http://schemas.microsoft.com/office/drawing/2014/main" id="{F05DA819-5DBF-4870-A757-BF9561F1514D}"/>
                  </a:ext>
                </a:extLst>
              </p:cNvPr>
              <p:cNvSpPr>
                <a:spLocks noChangeArrowheads="1"/>
              </p:cNvSpPr>
              <p:nvPr/>
            </p:nvSpPr>
            <p:spPr bwMode="auto">
              <a:xfrm>
                <a:off x="853016" y="5447415"/>
                <a:ext cx="4511464" cy="243840"/>
              </a:xfrm>
              <a:prstGeom prst="rect">
                <a:avLst/>
              </a:prstGeom>
              <a:noFill/>
              <a:ln>
                <a:noFill/>
                <a:headEnd/>
                <a:tailEnd/>
              </a:ln>
              <a:effectLst/>
              <a:scene3d>
                <a:camera prst="orthographicFront">
                  <a:rot lat="0" lon="0" rev="0"/>
                </a:camera>
                <a:lightRig rig="threePt" dir="t">
                  <a:rot lat="0" lon="0" rev="1200000"/>
                </a:lightRig>
              </a:scene3d>
              <a:sp3d/>
            </p:spPr>
            <p:txBody>
              <a:bodyPr wrap="square" lIns="0" tIns="0" rIns="0" bIns="0" anchor="ctr" anchorCtr="0">
                <a:norm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Onboarding	Total of 7 (states)  </a:t>
                </a:r>
              </a:p>
            </p:txBody>
          </p:sp>
          <p:sp>
            <p:nvSpPr>
              <p:cNvPr id="18" name="Freeform 334">
                <a:extLst>
                  <a:ext uri="{FF2B5EF4-FFF2-40B4-BE49-F238E27FC236}">
                    <a16:creationId xmlns:a16="http://schemas.microsoft.com/office/drawing/2014/main" id="{5046BE4B-AFF9-4342-9145-851D06649B49}"/>
                  </a:ext>
                </a:extLst>
              </p:cNvPr>
              <p:cNvSpPr>
                <a:spLocks noChangeArrowheads="1"/>
              </p:cNvSpPr>
              <p:nvPr/>
            </p:nvSpPr>
            <p:spPr bwMode="auto">
              <a:xfrm>
                <a:off x="9613349" y="1286519"/>
                <a:ext cx="541867" cy="882651"/>
              </a:xfrm>
              <a:custGeom>
                <a:avLst/>
                <a:gdLst/>
                <a:ahLst/>
                <a:cxnLst>
                  <a:cxn ang="0">
                    <a:pos x="61" y="13"/>
                  </a:cxn>
                  <a:cxn ang="0">
                    <a:pos x="22" y="90"/>
                  </a:cxn>
                  <a:cxn ang="0">
                    <a:pos x="41" y="118"/>
                  </a:cxn>
                  <a:cxn ang="0">
                    <a:pos x="22" y="152"/>
                  </a:cxn>
                  <a:cxn ang="0">
                    <a:pos x="34" y="164"/>
                  </a:cxn>
                  <a:cxn ang="0">
                    <a:pos x="26" y="188"/>
                  </a:cxn>
                  <a:cxn ang="0">
                    <a:pos x="26" y="226"/>
                  </a:cxn>
                  <a:cxn ang="0">
                    <a:pos x="0" y="241"/>
                  </a:cxn>
                  <a:cxn ang="0">
                    <a:pos x="10" y="253"/>
                  </a:cxn>
                  <a:cxn ang="0">
                    <a:pos x="65" y="397"/>
                  </a:cxn>
                  <a:cxn ang="0">
                    <a:pos x="107" y="417"/>
                  </a:cxn>
                  <a:cxn ang="0">
                    <a:pos x="104" y="386"/>
                  </a:cxn>
                  <a:cxn ang="0">
                    <a:pos x="125" y="363"/>
                  </a:cxn>
                  <a:cxn ang="0">
                    <a:pos x="117" y="339"/>
                  </a:cxn>
                  <a:cxn ang="0">
                    <a:pos x="170" y="308"/>
                  </a:cxn>
                  <a:cxn ang="0">
                    <a:pos x="173" y="267"/>
                  </a:cxn>
                  <a:cxn ang="0">
                    <a:pos x="203" y="266"/>
                  </a:cxn>
                  <a:cxn ang="0">
                    <a:pos x="227" y="234"/>
                  </a:cxn>
                  <a:cxn ang="0">
                    <a:pos x="256" y="213"/>
                  </a:cxn>
                  <a:cxn ang="0">
                    <a:pos x="256" y="188"/>
                  </a:cxn>
                  <a:cxn ang="0">
                    <a:pos x="217" y="180"/>
                  </a:cxn>
                  <a:cxn ang="0">
                    <a:pos x="210" y="152"/>
                  </a:cxn>
                  <a:cxn ang="0">
                    <a:pos x="169" y="148"/>
                  </a:cxn>
                  <a:cxn ang="0">
                    <a:pos x="136" y="25"/>
                  </a:cxn>
                  <a:cxn ang="0">
                    <a:pos x="121" y="0"/>
                  </a:cxn>
                  <a:cxn ang="0">
                    <a:pos x="80" y="9"/>
                  </a:cxn>
                  <a:cxn ang="0">
                    <a:pos x="74" y="23"/>
                  </a:cxn>
                  <a:cxn ang="0">
                    <a:pos x="61" y="13"/>
                  </a:cxn>
                </a:cxnLst>
                <a:rect l="0" t="0" r="r" b="b"/>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9" name="Freeform 335">
                <a:extLst>
                  <a:ext uri="{FF2B5EF4-FFF2-40B4-BE49-F238E27FC236}">
                    <a16:creationId xmlns:a16="http://schemas.microsoft.com/office/drawing/2014/main" id="{EC523A14-AA98-4F2C-84BF-D2B9A5864713}"/>
                  </a:ext>
                </a:extLst>
              </p:cNvPr>
              <p:cNvSpPr>
                <a:spLocks noChangeArrowheads="1"/>
              </p:cNvSpPr>
              <p:nvPr/>
            </p:nvSpPr>
            <p:spPr bwMode="auto">
              <a:xfrm>
                <a:off x="8748184" y="3062755"/>
                <a:ext cx="700616" cy="306916"/>
              </a:xfrm>
              <a:custGeom>
                <a:avLst/>
                <a:gdLst/>
                <a:ahLst/>
                <a:cxnLst>
                  <a:cxn ang="0">
                    <a:pos x="0" y="50"/>
                  </a:cxn>
                  <a:cxn ang="0">
                    <a:pos x="245" y="0"/>
                  </a:cxn>
                  <a:cxn ang="0">
                    <a:pos x="286" y="99"/>
                  </a:cxn>
                  <a:cxn ang="0">
                    <a:pos x="328" y="88"/>
                  </a:cxn>
                  <a:cxn ang="0">
                    <a:pos x="331" y="139"/>
                  </a:cxn>
                  <a:cxn ang="0">
                    <a:pos x="296" y="145"/>
                  </a:cxn>
                  <a:cxn ang="0">
                    <a:pos x="266" y="112"/>
                  </a:cxn>
                  <a:cxn ang="0">
                    <a:pos x="245" y="74"/>
                  </a:cxn>
                  <a:cxn ang="0">
                    <a:pos x="242" y="18"/>
                  </a:cxn>
                  <a:cxn ang="0">
                    <a:pos x="227" y="46"/>
                  </a:cxn>
                  <a:cxn ang="0">
                    <a:pos x="245" y="128"/>
                  </a:cxn>
                  <a:cxn ang="0">
                    <a:pos x="172" y="140"/>
                  </a:cxn>
                  <a:cxn ang="0">
                    <a:pos x="169" y="80"/>
                  </a:cxn>
                  <a:cxn ang="0">
                    <a:pos x="126" y="54"/>
                  </a:cxn>
                  <a:cxn ang="0">
                    <a:pos x="87" y="47"/>
                  </a:cxn>
                  <a:cxn ang="0">
                    <a:pos x="9" y="88"/>
                  </a:cxn>
                  <a:cxn ang="0">
                    <a:pos x="0" y="50"/>
                  </a:cxn>
                </a:cxnLst>
                <a:rect l="0" t="0" r="r" b="b"/>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Freeform 336">
                <a:extLst>
                  <a:ext uri="{FF2B5EF4-FFF2-40B4-BE49-F238E27FC236}">
                    <a16:creationId xmlns:a16="http://schemas.microsoft.com/office/drawing/2014/main" id="{0B01D178-950A-446D-A5F1-9060AAD764F8}"/>
                  </a:ext>
                </a:extLst>
              </p:cNvPr>
              <p:cNvSpPr>
                <a:spLocks noChangeArrowheads="1"/>
              </p:cNvSpPr>
              <p:nvPr/>
            </p:nvSpPr>
            <p:spPr bwMode="auto">
              <a:xfrm>
                <a:off x="3062818" y="1369422"/>
                <a:ext cx="924983" cy="715433"/>
              </a:xfrm>
              <a:custGeom>
                <a:avLst/>
                <a:gdLst/>
                <a:ahLst/>
                <a:cxnLst>
                  <a:cxn ang="0">
                    <a:pos x="111" y="0"/>
                  </a:cxn>
                  <a:cxn ang="0">
                    <a:pos x="201" y="25"/>
                  </a:cxn>
                  <a:cxn ang="0">
                    <a:pos x="268" y="42"/>
                  </a:cxn>
                  <a:cxn ang="0">
                    <a:pos x="302" y="50"/>
                  </a:cxn>
                  <a:cxn ang="0">
                    <a:pos x="336" y="55"/>
                  </a:cxn>
                  <a:cxn ang="0">
                    <a:pos x="381" y="64"/>
                  </a:cxn>
                  <a:cxn ang="0">
                    <a:pos x="437" y="75"/>
                  </a:cxn>
                  <a:cxn ang="0">
                    <a:pos x="401" y="338"/>
                  </a:cxn>
                  <a:cxn ang="0">
                    <a:pos x="233" y="300"/>
                  </a:cxn>
                  <a:cxn ang="0">
                    <a:pos x="209" y="317"/>
                  </a:cxn>
                  <a:cxn ang="0">
                    <a:pos x="178" y="291"/>
                  </a:cxn>
                  <a:cxn ang="0">
                    <a:pos x="151" y="317"/>
                  </a:cxn>
                  <a:cxn ang="0">
                    <a:pos x="127" y="295"/>
                  </a:cxn>
                  <a:cxn ang="0">
                    <a:pos x="57" y="291"/>
                  </a:cxn>
                  <a:cxn ang="0">
                    <a:pos x="66" y="248"/>
                  </a:cxn>
                  <a:cxn ang="0">
                    <a:pos x="16" y="246"/>
                  </a:cxn>
                  <a:cxn ang="0">
                    <a:pos x="12" y="219"/>
                  </a:cxn>
                  <a:cxn ang="0">
                    <a:pos x="21" y="194"/>
                  </a:cxn>
                  <a:cxn ang="0">
                    <a:pos x="9" y="170"/>
                  </a:cxn>
                  <a:cxn ang="0">
                    <a:pos x="10" y="104"/>
                  </a:cxn>
                  <a:cxn ang="0">
                    <a:pos x="0" y="54"/>
                  </a:cxn>
                  <a:cxn ang="0">
                    <a:pos x="6" y="35"/>
                  </a:cxn>
                  <a:cxn ang="0">
                    <a:pos x="29" y="42"/>
                  </a:cxn>
                  <a:cxn ang="0">
                    <a:pos x="51" y="72"/>
                  </a:cxn>
                  <a:cxn ang="0">
                    <a:pos x="95" y="79"/>
                  </a:cxn>
                  <a:cxn ang="0">
                    <a:pos x="106" y="103"/>
                  </a:cxn>
                  <a:cxn ang="0">
                    <a:pos x="85" y="103"/>
                  </a:cxn>
                  <a:cxn ang="0">
                    <a:pos x="82" y="124"/>
                  </a:cxn>
                  <a:cxn ang="0">
                    <a:pos x="95" y="127"/>
                  </a:cxn>
                  <a:cxn ang="0">
                    <a:pos x="99" y="148"/>
                  </a:cxn>
                  <a:cxn ang="0">
                    <a:pos x="74" y="164"/>
                  </a:cxn>
                  <a:cxn ang="0">
                    <a:pos x="74" y="177"/>
                  </a:cxn>
                  <a:cxn ang="0">
                    <a:pos x="103" y="177"/>
                  </a:cxn>
                  <a:cxn ang="0">
                    <a:pos x="111" y="141"/>
                  </a:cxn>
                  <a:cxn ang="0">
                    <a:pos x="133" y="119"/>
                  </a:cxn>
                  <a:cxn ang="0">
                    <a:pos x="106" y="62"/>
                  </a:cxn>
                  <a:cxn ang="0">
                    <a:pos x="123" y="43"/>
                  </a:cxn>
                  <a:cxn ang="0">
                    <a:pos x="111" y="0"/>
                  </a:cxn>
                </a:cxnLst>
                <a:rect l="0" t="0" r="r" b="b"/>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Freeform 337">
                <a:extLst>
                  <a:ext uri="{FF2B5EF4-FFF2-40B4-BE49-F238E27FC236}">
                    <a16:creationId xmlns:a16="http://schemas.microsoft.com/office/drawing/2014/main" id="{69363FAF-800A-431E-9E2B-3258598DBCBD}"/>
                  </a:ext>
                </a:extLst>
              </p:cNvPr>
              <p:cNvSpPr>
                <a:spLocks noChangeArrowheads="1"/>
              </p:cNvSpPr>
              <p:nvPr/>
            </p:nvSpPr>
            <p:spPr bwMode="auto">
              <a:xfrm>
                <a:off x="2844800" y="1885888"/>
                <a:ext cx="1151467" cy="931333"/>
              </a:xfrm>
              <a:custGeom>
                <a:avLst/>
                <a:gdLst/>
                <a:ahLst/>
                <a:cxnLst>
                  <a:cxn ang="0">
                    <a:pos x="119" y="0"/>
                  </a:cxn>
                  <a:cxn ang="0">
                    <a:pos x="103" y="10"/>
                  </a:cxn>
                  <a:cxn ang="0">
                    <a:pos x="92" y="48"/>
                  </a:cxn>
                  <a:cxn ang="0">
                    <a:pos x="83" y="81"/>
                  </a:cxn>
                  <a:cxn ang="0">
                    <a:pos x="76" y="106"/>
                  </a:cxn>
                  <a:cxn ang="0">
                    <a:pos x="66" y="135"/>
                  </a:cxn>
                  <a:cxn ang="0">
                    <a:pos x="55" y="165"/>
                  </a:cxn>
                  <a:cxn ang="0">
                    <a:pos x="41" y="195"/>
                  </a:cxn>
                  <a:cxn ang="0">
                    <a:pos x="21" y="232"/>
                  </a:cxn>
                  <a:cxn ang="0">
                    <a:pos x="0" y="266"/>
                  </a:cxn>
                  <a:cxn ang="0">
                    <a:pos x="0" y="343"/>
                  </a:cxn>
                  <a:cxn ang="0">
                    <a:pos x="305" y="409"/>
                  </a:cxn>
                  <a:cxn ang="0">
                    <a:pos x="446" y="440"/>
                  </a:cxn>
                  <a:cxn ang="0">
                    <a:pos x="475" y="288"/>
                  </a:cxn>
                  <a:cxn ang="0">
                    <a:pos x="493" y="274"/>
                  </a:cxn>
                  <a:cxn ang="0">
                    <a:pos x="476" y="240"/>
                  </a:cxn>
                  <a:cxn ang="0">
                    <a:pos x="485" y="206"/>
                  </a:cxn>
                  <a:cxn ang="0">
                    <a:pos x="544" y="147"/>
                  </a:cxn>
                  <a:cxn ang="0">
                    <a:pos x="504" y="93"/>
                  </a:cxn>
                  <a:cxn ang="0">
                    <a:pos x="334" y="56"/>
                  </a:cxn>
                  <a:cxn ang="0">
                    <a:pos x="311" y="72"/>
                  </a:cxn>
                  <a:cxn ang="0">
                    <a:pos x="280" y="45"/>
                  </a:cxn>
                  <a:cxn ang="0">
                    <a:pos x="254" y="73"/>
                  </a:cxn>
                  <a:cxn ang="0">
                    <a:pos x="227" y="45"/>
                  </a:cxn>
                  <a:cxn ang="0">
                    <a:pos x="160" y="47"/>
                  </a:cxn>
                  <a:cxn ang="0">
                    <a:pos x="169" y="4"/>
                  </a:cxn>
                  <a:cxn ang="0">
                    <a:pos x="119" y="0"/>
                  </a:cxn>
                </a:cxnLst>
                <a:rect l="0" t="0" r="r" b="b"/>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Freeform 338">
                <a:extLst>
                  <a:ext uri="{FF2B5EF4-FFF2-40B4-BE49-F238E27FC236}">
                    <a16:creationId xmlns:a16="http://schemas.microsoft.com/office/drawing/2014/main" id="{6B58EE7F-3D6D-476D-AE06-8CD7CA1FF48C}"/>
                  </a:ext>
                </a:extLst>
              </p:cNvPr>
              <p:cNvSpPr>
                <a:spLocks noChangeArrowheads="1"/>
              </p:cNvSpPr>
              <p:nvPr/>
            </p:nvSpPr>
            <p:spPr bwMode="auto">
              <a:xfrm>
                <a:off x="2753785" y="2607671"/>
                <a:ext cx="1212849" cy="1979084"/>
              </a:xfrm>
              <a:custGeom>
                <a:avLst/>
                <a:gdLst/>
                <a:ahLst/>
                <a:cxnLst>
                  <a:cxn ang="0">
                    <a:pos x="44" y="0"/>
                  </a:cxn>
                  <a:cxn ang="0">
                    <a:pos x="307" y="55"/>
                  </a:cxn>
                  <a:cxn ang="0">
                    <a:pos x="249" y="330"/>
                  </a:cxn>
                  <a:cxn ang="0">
                    <a:pos x="547" y="750"/>
                  </a:cxn>
                  <a:cxn ang="0">
                    <a:pos x="573" y="803"/>
                  </a:cxn>
                  <a:cxn ang="0">
                    <a:pos x="546" y="828"/>
                  </a:cxn>
                  <a:cxn ang="0">
                    <a:pos x="527" y="874"/>
                  </a:cxn>
                  <a:cxn ang="0">
                    <a:pos x="510" y="902"/>
                  </a:cxn>
                  <a:cxn ang="0">
                    <a:pos x="528" y="926"/>
                  </a:cxn>
                  <a:cxn ang="0">
                    <a:pos x="498" y="935"/>
                  </a:cxn>
                  <a:cxn ang="0">
                    <a:pos x="323" y="929"/>
                  </a:cxn>
                  <a:cxn ang="0">
                    <a:pos x="313" y="874"/>
                  </a:cxn>
                  <a:cxn ang="0">
                    <a:pos x="281" y="833"/>
                  </a:cxn>
                  <a:cxn ang="0">
                    <a:pos x="260" y="820"/>
                  </a:cxn>
                  <a:cxn ang="0">
                    <a:pos x="254" y="791"/>
                  </a:cxn>
                  <a:cxn ang="0">
                    <a:pos x="234" y="775"/>
                  </a:cxn>
                  <a:cxn ang="0">
                    <a:pos x="216" y="757"/>
                  </a:cxn>
                  <a:cxn ang="0">
                    <a:pos x="211" y="734"/>
                  </a:cxn>
                  <a:cxn ang="0">
                    <a:pos x="193" y="719"/>
                  </a:cxn>
                  <a:cxn ang="0">
                    <a:pos x="166" y="727"/>
                  </a:cxn>
                  <a:cxn ang="0">
                    <a:pos x="135" y="716"/>
                  </a:cxn>
                  <a:cxn ang="0">
                    <a:pos x="135" y="705"/>
                  </a:cxn>
                  <a:cxn ang="0">
                    <a:pos x="135" y="678"/>
                  </a:cxn>
                  <a:cxn ang="0">
                    <a:pos x="122" y="651"/>
                  </a:cxn>
                  <a:cxn ang="0">
                    <a:pos x="121" y="627"/>
                  </a:cxn>
                  <a:cxn ang="0">
                    <a:pos x="107" y="606"/>
                  </a:cxn>
                  <a:cxn ang="0">
                    <a:pos x="111" y="586"/>
                  </a:cxn>
                  <a:cxn ang="0">
                    <a:pos x="73" y="538"/>
                  </a:cxn>
                  <a:cxn ang="0">
                    <a:pos x="73" y="512"/>
                  </a:cxn>
                  <a:cxn ang="0">
                    <a:pos x="93" y="501"/>
                  </a:cxn>
                  <a:cxn ang="0">
                    <a:pos x="93" y="484"/>
                  </a:cxn>
                  <a:cxn ang="0">
                    <a:pos x="73" y="479"/>
                  </a:cxn>
                  <a:cxn ang="0">
                    <a:pos x="65" y="453"/>
                  </a:cxn>
                  <a:cxn ang="0">
                    <a:pos x="54" y="407"/>
                  </a:cxn>
                  <a:cxn ang="0">
                    <a:pos x="82" y="432"/>
                  </a:cxn>
                  <a:cxn ang="0">
                    <a:pos x="72" y="401"/>
                  </a:cxn>
                  <a:cxn ang="0">
                    <a:pos x="93" y="401"/>
                  </a:cxn>
                  <a:cxn ang="0">
                    <a:pos x="93" y="377"/>
                  </a:cxn>
                  <a:cxn ang="0">
                    <a:pos x="72" y="362"/>
                  </a:cxn>
                  <a:cxn ang="0">
                    <a:pos x="62" y="383"/>
                  </a:cxn>
                  <a:cxn ang="0">
                    <a:pos x="44" y="375"/>
                  </a:cxn>
                  <a:cxn ang="0">
                    <a:pos x="7" y="271"/>
                  </a:cxn>
                  <a:cxn ang="0">
                    <a:pos x="16" y="195"/>
                  </a:cxn>
                  <a:cxn ang="0">
                    <a:pos x="0" y="153"/>
                  </a:cxn>
                  <a:cxn ang="0">
                    <a:pos x="8" y="121"/>
                  </a:cxn>
                  <a:cxn ang="0">
                    <a:pos x="27" y="115"/>
                  </a:cxn>
                  <a:cxn ang="0">
                    <a:pos x="44" y="62"/>
                  </a:cxn>
                  <a:cxn ang="0">
                    <a:pos x="44" y="0"/>
                  </a:cxn>
                </a:cxnLst>
                <a:rect l="0" t="0" r="r" b="b"/>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Freeform 339">
                <a:extLst>
                  <a:ext uri="{FF2B5EF4-FFF2-40B4-BE49-F238E27FC236}">
                    <a16:creationId xmlns:a16="http://schemas.microsoft.com/office/drawing/2014/main" id="{B92320F1-DB63-4553-AFED-9CF5D6F20C6C}"/>
                  </a:ext>
                </a:extLst>
              </p:cNvPr>
              <p:cNvSpPr>
                <a:spLocks noChangeArrowheads="1"/>
              </p:cNvSpPr>
              <p:nvPr/>
            </p:nvSpPr>
            <p:spPr bwMode="auto">
              <a:xfrm>
                <a:off x="3280834" y="2730438"/>
                <a:ext cx="920751" cy="1462617"/>
              </a:xfrm>
              <a:custGeom>
                <a:avLst/>
                <a:gdLst/>
                <a:ahLst/>
                <a:cxnLst>
                  <a:cxn ang="0">
                    <a:pos x="56" y="0"/>
                  </a:cxn>
                  <a:cxn ang="0">
                    <a:pos x="0" y="274"/>
                  </a:cxn>
                  <a:cxn ang="0">
                    <a:pos x="297" y="691"/>
                  </a:cxn>
                  <a:cxn ang="0">
                    <a:pos x="314" y="673"/>
                  </a:cxn>
                  <a:cxn ang="0">
                    <a:pos x="314" y="590"/>
                  </a:cxn>
                  <a:cxn ang="0">
                    <a:pos x="349" y="597"/>
                  </a:cxn>
                  <a:cxn ang="0">
                    <a:pos x="388" y="343"/>
                  </a:cxn>
                  <a:cxn ang="0">
                    <a:pos x="413" y="172"/>
                  </a:cxn>
                  <a:cxn ang="0">
                    <a:pos x="421" y="119"/>
                  </a:cxn>
                  <a:cxn ang="0">
                    <a:pos x="435" y="74"/>
                  </a:cxn>
                  <a:cxn ang="0">
                    <a:pos x="240" y="41"/>
                  </a:cxn>
                  <a:cxn ang="0">
                    <a:pos x="56" y="0"/>
                  </a:cxn>
                </a:cxnLst>
                <a:rect l="0" t="0" r="r" b="b"/>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4" name="Freeform 340">
                <a:extLst>
                  <a:ext uri="{FF2B5EF4-FFF2-40B4-BE49-F238E27FC236}">
                    <a16:creationId xmlns:a16="http://schemas.microsoft.com/office/drawing/2014/main" id="{AF6B6710-81B1-4A6D-8D5B-8E63A1CF1DF3}"/>
                  </a:ext>
                </a:extLst>
              </p:cNvPr>
              <p:cNvSpPr>
                <a:spLocks noChangeArrowheads="1"/>
              </p:cNvSpPr>
              <p:nvPr/>
            </p:nvSpPr>
            <p:spPr bwMode="auto">
              <a:xfrm>
                <a:off x="3784600" y="1521821"/>
                <a:ext cx="831851" cy="1420283"/>
              </a:xfrm>
              <a:custGeom>
                <a:avLst/>
                <a:gdLst/>
                <a:ahLst/>
                <a:cxnLst>
                  <a:cxn ang="0">
                    <a:pos x="96" y="0"/>
                  </a:cxn>
                  <a:cxn ang="0">
                    <a:pos x="60" y="262"/>
                  </a:cxn>
                  <a:cxn ang="0">
                    <a:pos x="97" y="319"/>
                  </a:cxn>
                  <a:cxn ang="0">
                    <a:pos x="39" y="378"/>
                  </a:cxn>
                  <a:cxn ang="0">
                    <a:pos x="31" y="417"/>
                  </a:cxn>
                  <a:cxn ang="0">
                    <a:pos x="47" y="445"/>
                  </a:cxn>
                  <a:cxn ang="0">
                    <a:pos x="31" y="460"/>
                  </a:cxn>
                  <a:cxn ang="0">
                    <a:pos x="0" y="612"/>
                  </a:cxn>
                  <a:cxn ang="0">
                    <a:pos x="187" y="646"/>
                  </a:cxn>
                  <a:cxn ang="0">
                    <a:pos x="364" y="671"/>
                  </a:cxn>
                  <a:cxn ang="0">
                    <a:pos x="383" y="532"/>
                  </a:cxn>
                  <a:cxn ang="0">
                    <a:pos x="393" y="456"/>
                  </a:cxn>
                  <a:cxn ang="0">
                    <a:pos x="375" y="429"/>
                  </a:cxn>
                  <a:cxn ang="0">
                    <a:pos x="335" y="436"/>
                  </a:cxn>
                  <a:cxn ang="0">
                    <a:pos x="282" y="442"/>
                  </a:cxn>
                  <a:cxn ang="0">
                    <a:pos x="272" y="380"/>
                  </a:cxn>
                  <a:cxn ang="0">
                    <a:pos x="208" y="330"/>
                  </a:cxn>
                  <a:cxn ang="0">
                    <a:pos x="217" y="298"/>
                  </a:cxn>
                  <a:cxn ang="0">
                    <a:pos x="223" y="241"/>
                  </a:cxn>
                  <a:cxn ang="0">
                    <a:pos x="141" y="118"/>
                  </a:cxn>
                  <a:cxn ang="0">
                    <a:pos x="152" y="10"/>
                  </a:cxn>
                  <a:cxn ang="0">
                    <a:pos x="96" y="0"/>
                  </a:cxn>
                </a:cxnLst>
                <a:rect l="0" t="0" r="r" b="b"/>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Freeform 341">
                <a:extLst>
                  <a:ext uri="{FF2B5EF4-FFF2-40B4-BE49-F238E27FC236}">
                    <a16:creationId xmlns:a16="http://schemas.microsoft.com/office/drawing/2014/main" id="{2462A18C-D604-4B98-A122-C9358CC6A5A1}"/>
                  </a:ext>
                </a:extLst>
              </p:cNvPr>
              <p:cNvSpPr>
                <a:spLocks noChangeArrowheads="1"/>
              </p:cNvSpPr>
              <p:nvPr/>
            </p:nvSpPr>
            <p:spPr bwMode="auto">
              <a:xfrm>
                <a:off x="4040718" y="2887071"/>
                <a:ext cx="766233" cy="1047751"/>
              </a:xfrm>
              <a:custGeom>
                <a:avLst/>
                <a:gdLst/>
                <a:ahLst/>
                <a:cxnLst>
                  <a:cxn ang="0">
                    <a:pos x="67" y="0"/>
                  </a:cxn>
                  <a:cxn ang="0">
                    <a:pos x="246" y="26"/>
                  </a:cxn>
                  <a:cxn ang="0">
                    <a:pos x="233" y="120"/>
                  </a:cxn>
                  <a:cxn ang="0">
                    <a:pos x="362" y="134"/>
                  </a:cxn>
                  <a:cxn ang="0">
                    <a:pos x="327" y="495"/>
                  </a:cxn>
                  <a:cxn ang="0">
                    <a:pos x="0" y="458"/>
                  </a:cxn>
                  <a:cxn ang="0">
                    <a:pos x="34" y="228"/>
                  </a:cxn>
                  <a:cxn ang="0">
                    <a:pos x="67" y="0"/>
                  </a:cxn>
                </a:cxnLst>
                <a:rect l="0" t="0" r="r" b="b"/>
                <a:pathLst>
                  <a:path w="362" h="495">
                    <a:moveTo>
                      <a:pt x="67" y="0"/>
                    </a:moveTo>
                    <a:lnTo>
                      <a:pt x="246" y="26"/>
                    </a:lnTo>
                    <a:lnTo>
                      <a:pt x="233" y="120"/>
                    </a:lnTo>
                    <a:lnTo>
                      <a:pt x="362" y="134"/>
                    </a:lnTo>
                    <a:lnTo>
                      <a:pt x="327" y="495"/>
                    </a:lnTo>
                    <a:lnTo>
                      <a:pt x="0" y="458"/>
                    </a:lnTo>
                    <a:lnTo>
                      <a:pt x="34" y="228"/>
                    </a:lnTo>
                    <a:lnTo>
                      <a:pt x="67"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Freeform 342">
                <a:extLst>
                  <a:ext uri="{FF2B5EF4-FFF2-40B4-BE49-F238E27FC236}">
                    <a16:creationId xmlns:a16="http://schemas.microsoft.com/office/drawing/2014/main" id="{68FA6F35-5166-4A7D-944F-9F7906871020}"/>
                  </a:ext>
                </a:extLst>
              </p:cNvPr>
              <p:cNvSpPr>
                <a:spLocks noChangeArrowheads="1"/>
              </p:cNvSpPr>
              <p:nvPr/>
            </p:nvSpPr>
            <p:spPr bwMode="auto">
              <a:xfrm>
                <a:off x="4076701" y="1536637"/>
                <a:ext cx="1443567" cy="950384"/>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7" name="Freeform 343">
                <a:extLst>
                  <a:ext uri="{FF2B5EF4-FFF2-40B4-BE49-F238E27FC236}">
                    <a16:creationId xmlns:a16="http://schemas.microsoft.com/office/drawing/2014/main" id="{9B1894F8-4AD6-4067-8491-C64431DE7F1B}"/>
                  </a:ext>
                </a:extLst>
              </p:cNvPr>
              <p:cNvSpPr>
                <a:spLocks noChangeArrowheads="1"/>
              </p:cNvSpPr>
              <p:nvPr/>
            </p:nvSpPr>
            <p:spPr bwMode="auto">
              <a:xfrm>
                <a:off x="4527551" y="2374838"/>
                <a:ext cx="986367" cy="853017"/>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28" name="Freeform 344">
                <a:extLst>
                  <a:ext uri="{FF2B5EF4-FFF2-40B4-BE49-F238E27FC236}">
                    <a16:creationId xmlns:a16="http://schemas.microsoft.com/office/drawing/2014/main" id="{9F59C47D-5EFE-4584-93C7-B5FDD8AD2871}"/>
                  </a:ext>
                </a:extLst>
              </p:cNvPr>
              <p:cNvSpPr>
                <a:spLocks noChangeArrowheads="1"/>
              </p:cNvSpPr>
              <p:nvPr/>
            </p:nvSpPr>
            <p:spPr bwMode="auto">
              <a:xfrm>
                <a:off x="4726518" y="3170705"/>
                <a:ext cx="1028700" cy="808567"/>
              </a:xfrm>
              <a:custGeom>
                <a:avLst/>
                <a:gdLst/>
                <a:ahLst/>
                <a:cxnLst>
                  <a:cxn ang="0">
                    <a:pos x="41" y="0"/>
                  </a:cxn>
                  <a:cxn ang="0">
                    <a:pos x="16" y="230"/>
                  </a:cxn>
                  <a:cxn ang="0">
                    <a:pos x="0" y="362"/>
                  </a:cxn>
                  <a:cxn ang="0">
                    <a:pos x="244" y="375"/>
                  </a:cxn>
                  <a:cxn ang="0">
                    <a:pos x="475" y="382"/>
                  </a:cxn>
                  <a:cxn ang="0">
                    <a:pos x="482" y="203"/>
                  </a:cxn>
                  <a:cxn ang="0">
                    <a:pos x="486" y="29"/>
                  </a:cxn>
                  <a:cxn ang="0">
                    <a:pos x="353" y="26"/>
                  </a:cxn>
                  <a:cxn ang="0">
                    <a:pos x="41" y="0"/>
                  </a:cxn>
                </a:cxnLst>
                <a:rect l="0" t="0" r="r" b="b"/>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Freeform 345">
                <a:extLst>
                  <a:ext uri="{FF2B5EF4-FFF2-40B4-BE49-F238E27FC236}">
                    <a16:creationId xmlns:a16="http://schemas.microsoft.com/office/drawing/2014/main" id="{9A0CE20A-2753-4B5C-A5CB-B41CEE119189}"/>
                  </a:ext>
                </a:extLst>
              </p:cNvPr>
              <p:cNvSpPr>
                <a:spLocks noChangeArrowheads="1"/>
              </p:cNvSpPr>
              <p:nvPr/>
            </p:nvSpPr>
            <p:spPr bwMode="auto">
              <a:xfrm>
                <a:off x="3801533" y="3850155"/>
                <a:ext cx="933451" cy="1092200"/>
              </a:xfrm>
              <a:custGeom>
                <a:avLst/>
                <a:gdLst/>
                <a:ahLst/>
                <a:cxnLst>
                  <a:cxn ang="0">
                    <a:pos x="113" y="0"/>
                  </a:cxn>
                  <a:cxn ang="0">
                    <a:pos x="103" y="68"/>
                  </a:cxn>
                  <a:cxn ang="0">
                    <a:pos x="65" y="60"/>
                  </a:cxn>
                  <a:cxn ang="0">
                    <a:pos x="68" y="146"/>
                  </a:cxn>
                  <a:cxn ang="0">
                    <a:pos x="51" y="163"/>
                  </a:cxn>
                  <a:cxn ang="0">
                    <a:pos x="77" y="216"/>
                  </a:cxn>
                  <a:cxn ang="0">
                    <a:pos x="51" y="240"/>
                  </a:cxn>
                  <a:cxn ang="0">
                    <a:pos x="35" y="278"/>
                  </a:cxn>
                  <a:cxn ang="0">
                    <a:pos x="13" y="315"/>
                  </a:cxn>
                  <a:cxn ang="0">
                    <a:pos x="29" y="338"/>
                  </a:cxn>
                  <a:cxn ang="0">
                    <a:pos x="3" y="347"/>
                  </a:cxn>
                  <a:cxn ang="0">
                    <a:pos x="0" y="381"/>
                  </a:cxn>
                  <a:cxn ang="0">
                    <a:pos x="248" y="514"/>
                  </a:cxn>
                  <a:cxn ang="0">
                    <a:pos x="388" y="516"/>
                  </a:cxn>
                  <a:cxn ang="0">
                    <a:pos x="441" y="40"/>
                  </a:cxn>
                  <a:cxn ang="0">
                    <a:pos x="113" y="0"/>
                  </a:cxn>
                </a:cxnLst>
                <a:rect l="0" t="0" r="r" b="b"/>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Freeform 346">
                <a:extLst>
                  <a:ext uri="{FF2B5EF4-FFF2-40B4-BE49-F238E27FC236}">
                    <a16:creationId xmlns:a16="http://schemas.microsoft.com/office/drawing/2014/main" id="{92AFFCAE-E68E-4262-B0FC-2691127AE4CB}"/>
                  </a:ext>
                </a:extLst>
              </p:cNvPr>
              <p:cNvSpPr>
                <a:spLocks noChangeArrowheads="1"/>
              </p:cNvSpPr>
              <p:nvPr/>
            </p:nvSpPr>
            <p:spPr bwMode="auto">
              <a:xfrm>
                <a:off x="4616451" y="3928471"/>
                <a:ext cx="986367" cy="1037167"/>
              </a:xfrm>
              <a:custGeom>
                <a:avLst/>
                <a:gdLst/>
                <a:ahLst/>
                <a:cxnLst>
                  <a:cxn ang="0">
                    <a:pos x="56" y="0"/>
                  </a:cxn>
                  <a:cxn ang="0">
                    <a:pos x="466" y="19"/>
                  </a:cxn>
                  <a:cxn ang="0">
                    <a:pos x="446" y="451"/>
                  </a:cxn>
                  <a:cxn ang="0">
                    <a:pos x="314" y="445"/>
                  </a:cxn>
                  <a:cxn ang="0">
                    <a:pos x="188" y="440"/>
                  </a:cxn>
                  <a:cxn ang="0">
                    <a:pos x="188" y="457"/>
                  </a:cxn>
                  <a:cxn ang="0">
                    <a:pos x="84" y="457"/>
                  </a:cxn>
                  <a:cxn ang="0">
                    <a:pos x="78" y="490"/>
                  </a:cxn>
                  <a:cxn ang="0">
                    <a:pos x="0" y="479"/>
                  </a:cxn>
                  <a:cxn ang="0">
                    <a:pos x="44" y="113"/>
                  </a:cxn>
                  <a:cxn ang="0">
                    <a:pos x="56" y="0"/>
                  </a:cxn>
                </a:cxnLst>
                <a:rect l="0" t="0" r="r" b="b"/>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1" name="Freeform 347">
                <a:extLst>
                  <a:ext uri="{FF2B5EF4-FFF2-40B4-BE49-F238E27FC236}">
                    <a16:creationId xmlns:a16="http://schemas.microsoft.com/office/drawing/2014/main" id="{50CD9DE2-BF56-4201-A735-24DC8BE66319}"/>
                  </a:ext>
                </a:extLst>
              </p:cNvPr>
              <p:cNvSpPr>
                <a:spLocks noChangeArrowheads="1"/>
              </p:cNvSpPr>
              <p:nvPr/>
            </p:nvSpPr>
            <p:spPr bwMode="auto">
              <a:xfrm>
                <a:off x="5005918" y="4085105"/>
                <a:ext cx="2008716" cy="1962151"/>
              </a:xfrm>
              <a:custGeom>
                <a:avLst/>
                <a:gdLst/>
                <a:ahLst/>
                <a:cxnLst>
                  <a:cxn ang="0">
                    <a:pos x="276" y="0"/>
                  </a:cxn>
                  <a:cxn ang="0">
                    <a:pos x="485" y="8"/>
                  </a:cxn>
                  <a:cxn ang="0">
                    <a:pos x="485" y="176"/>
                  </a:cxn>
                  <a:cxn ang="0">
                    <a:pos x="592" y="223"/>
                  </a:cxn>
                  <a:cxn ang="0">
                    <a:pos x="621" y="208"/>
                  </a:cxn>
                  <a:cxn ang="0">
                    <a:pos x="691" y="243"/>
                  </a:cxn>
                  <a:cxn ang="0">
                    <a:pos x="734" y="241"/>
                  </a:cxn>
                  <a:cxn ang="0">
                    <a:pos x="814" y="205"/>
                  </a:cxn>
                  <a:cxn ang="0">
                    <a:pos x="861" y="239"/>
                  </a:cxn>
                  <a:cxn ang="0">
                    <a:pos x="902" y="249"/>
                  </a:cxn>
                  <a:cxn ang="0">
                    <a:pos x="902" y="386"/>
                  </a:cxn>
                  <a:cxn ang="0">
                    <a:pos x="949" y="471"/>
                  </a:cxn>
                  <a:cxn ang="0">
                    <a:pos x="937" y="587"/>
                  </a:cxn>
                  <a:cxn ang="0">
                    <a:pos x="886" y="635"/>
                  </a:cxn>
                  <a:cxn ang="0">
                    <a:pos x="875" y="591"/>
                  </a:cxn>
                  <a:cxn ang="0">
                    <a:pos x="861" y="611"/>
                  </a:cxn>
                  <a:cxn ang="0">
                    <a:pos x="871" y="638"/>
                  </a:cxn>
                  <a:cxn ang="0">
                    <a:pos x="780" y="709"/>
                  </a:cxn>
                  <a:cxn ang="0">
                    <a:pos x="757" y="712"/>
                  </a:cxn>
                  <a:cxn ang="0">
                    <a:pos x="710" y="747"/>
                  </a:cxn>
                  <a:cxn ang="0">
                    <a:pos x="710" y="766"/>
                  </a:cxn>
                  <a:cxn ang="0">
                    <a:pos x="695" y="770"/>
                  </a:cxn>
                  <a:cxn ang="0">
                    <a:pos x="706" y="794"/>
                  </a:cxn>
                  <a:cxn ang="0">
                    <a:pos x="681" y="828"/>
                  </a:cxn>
                  <a:cxn ang="0">
                    <a:pos x="695" y="878"/>
                  </a:cxn>
                  <a:cxn ang="0">
                    <a:pos x="710" y="896"/>
                  </a:cxn>
                  <a:cxn ang="0">
                    <a:pos x="706" y="927"/>
                  </a:cxn>
                  <a:cxn ang="0">
                    <a:pos x="670" y="927"/>
                  </a:cxn>
                  <a:cxn ang="0">
                    <a:pos x="636" y="912"/>
                  </a:cxn>
                  <a:cxn ang="0">
                    <a:pos x="613" y="916"/>
                  </a:cxn>
                  <a:cxn ang="0">
                    <a:pos x="540" y="889"/>
                  </a:cxn>
                  <a:cxn ang="0">
                    <a:pos x="507" y="783"/>
                  </a:cxn>
                  <a:cxn ang="0">
                    <a:pos x="456" y="732"/>
                  </a:cxn>
                  <a:cxn ang="0">
                    <a:pos x="411" y="638"/>
                  </a:cxn>
                  <a:cxn ang="0">
                    <a:pos x="389" y="630"/>
                  </a:cxn>
                  <a:cxn ang="0">
                    <a:pos x="366" y="606"/>
                  </a:cxn>
                  <a:cxn ang="0">
                    <a:pos x="342" y="606"/>
                  </a:cxn>
                  <a:cxn ang="0">
                    <a:pos x="306" y="598"/>
                  </a:cxn>
                  <a:cxn ang="0">
                    <a:pos x="280" y="606"/>
                  </a:cxn>
                  <a:cxn ang="0">
                    <a:pos x="260" y="652"/>
                  </a:cxn>
                  <a:cxn ang="0">
                    <a:pos x="233" y="660"/>
                  </a:cxn>
                  <a:cxn ang="0">
                    <a:pos x="172" y="624"/>
                  </a:cxn>
                  <a:cxn ang="0">
                    <a:pos x="137" y="581"/>
                  </a:cxn>
                  <a:cxn ang="0">
                    <a:pos x="131" y="526"/>
                  </a:cxn>
                  <a:cxn ang="0">
                    <a:pos x="105" y="491"/>
                  </a:cxn>
                  <a:cxn ang="0">
                    <a:pos x="45" y="440"/>
                  </a:cxn>
                  <a:cxn ang="0">
                    <a:pos x="0" y="387"/>
                  </a:cxn>
                  <a:cxn ang="0">
                    <a:pos x="0" y="365"/>
                  </a:cxn>
                  <a:cxn ang="0">
                    <a:pos x="145" y="366"/>
                  </a:cxn>
                  <a:cxn ang="0">
                    <a:pos x="260" y="377"/>
                  </a:cxn>
                  <a:cxn ang="0">
                    <a:pos x="276" y="0"/>
                  </a:cxn>
                </a:cxnLst>
                <a:rect l="0" t="0" r="r" b="b"/>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 name="Freeform 348">
                <a:extLst>
                  <a:ext uri="{FF2B5EF4-FFF2-40B4-BE49-F238E27FC236}">
                    <a16:creationId xmlns:a16="http://schemas.microsoft.com/office/drawing/2014/main" id="{3191874A-9D8C-4CD5-9AD7-2F791960F1A5}"/>
                  </a:ext>
                </a:extLst>
              </p:cNvPr>
              <p:cNvSpPr>
                <a:spLocks noChangeArrowheads="1"/>
              </p:cNvSpPr>
              <p:nvPr/>
            </p:nvSpPr>
            <p:spPr bwMode="auto">
              <a:xfrm>
                <a:off x="5513918" y="1693271"/>
                <a:ext cx="967316" cy="594784"/>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Freeform 349">
                <a:extLst>
                  <a:ext uri="{FF2B5EF4-FFF2-40B4-BE49-F238E27FC236}">
                    <a16:creationId xmlns:a16="http://schemas.microsoft.com/office/drawing/2014/main" id="{2A06CD98-E74F-4A50-BC13-0A95F875A027}"/>
                  </a:ext>
                </a:extLst>
              </p:cNvPr>
              <p:cNvSpPr>
                <a:spLocks noChangeArrowheads="1"/>
              </p:cNvSpPr>
              <p:nvPr/>
            </p:nvSpPr>
            <p:spPr bwMode="auto">
              <a:xfrm>
                <a:off x="5488517" y="2264772"/>
                <a:ext cx="1016000" cy="700617"/>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 name="Freeform 350">
                <a:extLst>
                  <a:ext uri="{FF2B5EF4-FFF2-40B4-BE49-F238E27FC236}">
                    <a16:creationId xmlns:a16="http://schemas.microsoft.com/office/drawing/2014/main" id="{BC8D3138-BAB6-43F1-9287-4478CE538E49}"/>
                  </a:ext>
                </a:extLst>
              </p:cNvPr>
              <p:cNvSpPr>
                <a:spLocks noChangeArrowheads="1"/>
              </p:cNvSpPr>
              <p:nvPr/>
            </p:nvSpPr>
            <p:spPr bwMode="auto">
              <a:xfrm>
                <a:off x="5473701" y="2844737"/>
                <a:ext cx="1208617" cy="577851"/>
              </a:xfrm>
              <a:custGeom>
                <a:avLst/>
                <a:gdLst/>
                <a:ahLst/>
                <a:cxnLst>
                  <a:cxn ang="0">
                    <a:pos x="6" y="0"/>
                  </a:cxn>
                  <a:cxn ang="0">
                    <a:pos x="0" y="180"/>
                  </a:cxn>
                  <a:cxn ang="0">
                    <a:pos x="129" y="184"/>
                  </a:cxn>
                  <a:cxn ang="0">
                    <a:pos x="127" y="273"/>
                  </a:cxn>
                  <a:cxn ang="0">
                    <a:pos x="302" y="270"/>
                  </a:cxn>
                  <a:cxn ang="0">
                    <a:pos x="458" y="267"/>
                  </a:cxn>
                  <a:cxn ang="0">
                    <a:pos x="571" y="270"/>
                  </a:cxn>
                  <a:cxn ang="0">
                    <a:pos x="536" y="193"/>
                  </a:cxn>
                  <a:cxn ang="0">
                    <a:pos x="511" y="122"/>
                  </a:cxn>
                  <a:cxn ang="0">
                    <a:pos x="485" y="49"/>
                  </a:cxn>
                  <a:cxn ang="0">
                    <a:pos x="420" y="3"/>
                  </a:cxn>
                  <a:cxn ang="0">
                    <a:pos x="391" y="29"/>
                  </a:cxn>
                  <a:cxn ang="0">
                    <a:pos x="355" y="9"/>
                  </a:cxn>
                  <a:cxn ang="0">
                    <a:pos x="199" y="4"/>
                  </a:cxn>
                  <a:cxn ang="0">
                    <a:pos x="6" y="0"/>
                  </a:cxn>
                </a:cxnLst>
                <a:rect l="0" t="0" r="r" b="b"/>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Freeform 351">
                <a:extLst>
                  <a:ext uri="{FF2B5EF4-FFF2-40B4-BE49-F238E27FC236}">
                    <a16:creationId xmlns:a16="http://schemas.microsoft.com/office/drawing/2014/main" id="{01812F35-71D0-47BA-8232-8471DB73AA25}"/>
                  </a:ext>
                </a:extLst>
              </p:cNvPr>
              <p:cNvSpPr>
                <a:spLocks noChangeArrowheads="1"/>
              </p:cNvSpPr>
              <p:nvPr/>
            </p:nvSpPr>
            <p:spPr bwMode="auto">
              <a:xfrm>
                <a:off x="5731934" y="3405655"/>
                <a:ext cx="1064684" cy="575733"/>
              </a:xfrm>
              <a:custGeom>
                <a:avLst/>
                <a:gdLst/>
                <a:ahLst/>
                <a:cxnLst>
                  <a:cxn ang="0">
                    <a:pos x="5" y="4"/>
                  </a:cxn>
                  <a:cxn ang="0">
                    <a:pos x="4" y="160"/>
                  </a:cxn>
                  <a:cxn ang="0">
                    <a:pos x="0" y="270"/>
                  </a:cxn>
                  <a:cxn ang="0">
                    <a:pos x="503" y="272"/>
                  </a:cxn>
                  <a:cxn ang="0">
                    <a:pos x="493" y="131"/>
                  </a:cxn>
                  <a:cxn ang="0">
                    <a:pos x="493" y="78"/>
                  </a:cxn>
                  <a:cxn ang="0">
                    <a:pos x="453" y="45"/>
                  </a:cxn>
                  <a:cxn ang="0">
                    <a:pos x="465" y="16"/>
                  </a:cxn>
                  <a:cxn ang="0">
                    <a:pos x="446" y="0"/>
                  </a:cxn>
                  <a:cxn ang="0">
                    <a:pos x="219" y="4"/>
                  </a:cxn>
                  <a:cxn ang="0">
                    <a:pos x="5" y="4"/>
                  </a:cxn>
                </a:cxnLst>
                <a:rect l="0" t="0" r="r" b="b"/>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Freeform 352">
                <a:extLst>
                  <a:ext uri="{FF2B5EF4-FFF2-40B4-BE49-F238E27FC236}">
                    <a16:creationId xmlns:a16="http://schemas.microsoft.com/office/drawing/2014/main" id="{ACC57C34-FF2C-430D-A252-1864DD2C1E11}"/>
                  </a:ext>
                </a:extLst>
              </p:cNvPr>
              <p:cNvSpPr>
                <a:spLocks noChangeArrowheads="1"/>
              </p:cNvSpPr>
              <p:nvPr/>
            </p:nvSpPr>
            <p:spPr bwMode="auto">
              <a:xfrm>
                <a:off x="5590118" y="3964455"/>
                <a:ext cx="1240367" cy="635000"/>
              </a:xfrm>
              <a:custGeom>
                <a:avLst/>
                <a:gdLst/>
                <a:ahLst/>
                <a:cxnLst>
                  <a:cxn ang="0">
                    <a:pos x="4" y="0"/>
                  </a:cxn>
                  <a:cxn ang="0">
                    <a:pos x="0" y="55"/>
                  </a:cxn>
                  <a:cxn ang="0">
                    <a:pos x="207" y="61"/>
                  </a:cxn>
                  <a:cxn ang="0">
                    <a:pos x="209" y="232"/>
                  </a:cxn>
                  <a:cxn ang="0">
                    <a:pos x="316" y="278"/>
                  </a:cxn>
                  <a:cxn ang="0">
                    <a:pos x="345" y="261"/>
                  </a:cxn>
                  <a:cxn ang="0">
                    <a:pos x="413" y="300"/>
                  </a:cxn>
                  <a:cxn ang="0">
                    <a:pos x="456" y="298"/>
                  </a:cxn>
                  <a:cxn ang="0">
                    <a:pos x="537" y="261"/>
                  </a:cxn>
                  <a:cxn ang="0">
                    <a:pos x="586" y="297"/>
                  </a:cxn>
                  <a:cxn ang="0">
                    <a:pos x="586" y="113"/>
                  </a:cxn>
                  <a:cxn ang="0">
                    <a:pos x="570" y="6"/>
                  </a:cxn>
                  <a:cxn ang="0">
                    <a:pos x="4" y="0"/>
                  </a:cxn>
                </a:cxnLst>
                <a:rect l="0" t="0" r="r" b="b"/>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37" name="Freeform 353">
                <a:extLst>
                  <a:ext uri="{FF2B5EF4-FFF2-40B4-BE49-F238E27FC236}">
                    <a16:creationId xmlns:a16="http://schemas.microsoft.com/office/drawing/2014/main" id="{E6B42DA2-794F-42CE-9679-8E306DFBFBA6}"/>
                  </a:ext>
                </a:extLst>
              </p:cNvPr>
              <p:cNvSpPr>
                <a:spLocks noChangeArrowheads="1"/>
              </p:cNvSpPr>
              <p:nvPr/>
            </p:nvSpPr>
            <p:spPr bwMode="auto">
              <a:xfrm>
                <a:off x="6805084" y="3998322"/>
                <a:ext cx="700616" cy="687916"/>
              </a:xfrm>
              <a:custGeom>
                <a:avLst/>
                <a:gdLst/>
                <a:ahLst/>
                <a:cxnLst>
                  <a:cxn ang="0">
                    <a:pos x="0" y="29"/>
                  </a:cxn>
                  <a:cxn ang="0">
                    <a:pos x="131" y="12"/>
                  </a:cxn>
                  <a:cxn ang="0">
                    <a:pos x="291" y="0"/>
                  </a:cxn>
                  <a:cxn ang="0">
                    <a:pos x="283" y="43"/>
                  </a:cxn>
                  <a:cxn ang="0">
                    <a:pos x="318" y="33"/>
                  </a:cxn>
                  <a:cxn ang="0">
                    <a:pos x="331" y="62"/>
                  </a:cxn>
                  <a:cxn ang="0">
                    <a:pos x="294" y="88"/>
                  </a:cxn>
                  <a:cxn ang="0">
                    <a:pos x="302" y="133"/>
                  </a:cxn>
                  <a:cxn ang="0">
                    <a:pos x="263" y="208"/>
                  </a:cxn>
                  <a:cxn ang="0">
                    <a:pos x="237" y="256"/>
                  </a:cxn>
                  <a:cxn ang="0">
                    <a:pos x="252" y="314"/>
                  </a:cxn>
                  <a:cxn ang="0">
                    <a:pos x="48" y="325"/>
                  </a:cxn>
                  <a:cxn ang="0">
                    <a:pos x="48" y="289"/>
                  </a:cxn>
                  <a:cxn ang="0">
                    <a:pos x="7" y="281"/>
                  </a:cxn>
                  <a:cxn ang="0">
                    <a:pos x="7" y="88"/>
                  </a:cxn>
                  <a:cxn ang="0">
                    <a:pos x="0" y="29"/>
                  </a:cxn>
                </a:cxnLst>
                <a:rect l="0" t="0" r="r" b="b"/>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8" name="Freeform 354">
                <a:extLst>
                  <a:ext uri="{FF2B5EF4-FFF2-40B4-BE49-F238E27FC236}">
                    <a16:creationId xmlns:a16="http://schemas.microsoft.com/office/drawing/2014/main" id="{448C7709-173F-410E-9C90-F9C923F8FF12}"/>
                  </a:ext>
                </a:extLst>
              </p:cNvPr>
              <p:cNvSpPr>
                <a:spLocks noChangeArrowheads="1"/>
              </p:cNvSpPr>
              <p:nvPr/>
            </p:nvSpPr>
            <p:spPr bwMode="auto">
              <a:xfrm>
                <a:off x="6906685" y="4662955"/>
                <a:ext cx="850900" cy="717549"/>
              </a:xfrm>
              <a:custGeom>
                <a:avLst/>
                <a:gdLst/>
                <a:ahLst/>
                <a:cxnLst>
                  <a:cxn ang="0">
                    <a:pos x="0" y="7"/>
                  </a:cxn>
                  <a:cxn ang="0">
                    <a:pos x="201" y="0"/>
                  </a:cxn>
                  <a:cxn ang="0">
                    <a:pos x="237" y="70"/>
                  </a:cxn>
                  <a:cxn ang="0">
                    <a:pos x="206" y="152"/>
                  </a:cxn>
                  <a:cxn ang="0">
                    <a:pos x="196" y="189"/>
                  </a:cxn>
                  <a:cxn ang="0">
                    <a:pos x="331" y="173"/>
                  </a:cxn>
                  <a:cxn ang="0">
                    <a:pos x="340" y="229"/>
                  </a:cxn>
                  <a:cxn ang="0">
                    <a:pos x="299" y="224"/>
                  </a:cxn>
                  <a:cxn ang="0">
                    <a:pos x="282" y="246"/>
                  </a:cxn>
                  <a:cxn ang="0">
                    <a:pos x="301" y="262"/>
                  </a:cxn>
                  <a:cxn ang="0">
                    <a:pos x="339" y="243"/>
                  </a:cxn>
                  <a:cxn ang="0">
                    <a:pos x="340" y="270"/>
                  </a:cxn>
                  <a:cxn ang="0">
                    <a:pos x="362" y="247"/>
                  </a:cxn>
                  <a:cxn ang="0">
                    <a:pos x="376" y="247"/>
                  </a:cxn>
                  <a:cxn ang="0">
                    <a:pos x="360" y="294"/>
                  </a:cxn>
                  <a:cxn ang="0">
                    <a:pos x="392" y="300"/>
                  </a:cxn>
                  <a:cxn ang="0">
                    <a:pos x="402" y="325"/>
                  </a:cxn>
                  <a:cxn ang="0">
                    <a:pos x="388" y="332"/>
                  </a:cxn>
                  <a:cxn ang="0">
                    <a:pos x="366" y="318"/>
                  </a:cxn>
                  <a:cxn ang="0">
                    <a:pos x="328" y="306"/>
                  </a:cxn>
                  <a:cxn ang="0">
                    <a:pos x="336" y="335"/>
                  </a:cxn>
                  <a:cxn ang="0">
                    <a:pos x="316" y="339"/>
                  </a:cxn>
                  <a:cxn ang="0">
                    <a:pos x="300" y="312"/>
                  </a:cxn>
                  <a:cxn ang="0">
                    <a:pos x="291" y="328"/>
                  </a:cxn>
                  <a:cxn ang="0">
                    <a:pos x="231" y="328"/>
                  </a:cxn>
                  <a:cxn ang="0">
                    <a:pos x="231" y="312"/>
                  </a:cxn>
                  <a:cxn ang="0">
                    <a:pos x="209" y="294"/>
                  </a:cxn>
                  <a:cxn ang="0">
                    <a:pos x="165" y="290"/>
                  </a:cxn>
                  <a:cxn ang="0">
                    <a:pos x="202" y="312"/>
                  </a:cxn>
                  <a:cxn ang="0">
                    <a:pos x="151" y="324"/>
                  </a:cxn>
                  <a:cxn ang="0">
                    <a:pos x="70" y="308"/>
                  </a:cxn>
                  <a:cxn ang="0">
                    <a:pos x="38" y="312"/>
                  </a:cxn>
                  <a:cxn ang="0">
                    <a:pos x="50" y="198"/>
                  </a:cxn>
                  <a:cxn ang="0">
                    <a:pos x="1" y="108"/>
                  </a:cxn>
                  <a:cxn ang="0">
                    <a:pos x="0" y="7"/>
                  </a:cxn>
                </a:cxnLst>
                <a:rect l="0" t="0" r="r" b="b"/>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9" name="Freeform 355">
                <a:extLst>
                  <a:ext uri="{FF2B5EF4-FFF2-40B4-BE49-F238E27FC236}">
                    <a16:creationId xmlns:a16="http://schemas.microsoft.com/office/drawing/2014/main" id="{B66C8D1D-923D-4F1D-86B2-8D251924AAE3}"/>
                  </a:ext>
                </a:extLst>
              </p:cNvPr>
              <p:cNvSpPr>
                <a:spLocks noChangeArrowheads="1"/>
              </p:cNvSpPr>
              <p:nvPr/>
            </p:nvSpPr>
            <p:spPr bwMode="auto">
              <a:xfrm>
                <a:off x="6322484" y="1617071"/>
                <a:ext cx="948267" cy="1130300"/>
              </a:xfrm>
              <a:custGeom>
                <a:avLst/>
                <a:gdLst/>
                <a:ahLst/>
                <a:cxnLst>
                  <a:cxn ang="0">
                    <a:pos x="0" y="41"/>
                  </a:cxn>
                  <a:cxn ang="0">
                    <a:pos x="118" y="41"/>
                  </a:cxn>
                  <a:cxn ang="0">
                    <a:pos x="116" y="0"/>
                  </a:cxn>
                  <a:cxn ang="0">
                    <a:pos x="142" y="12"/>
                  </a:cxn>
                  <a:cxn ang="0">
                    <a:pos x="147" y="44"/>
                  </a:cxn>
                  <a:cxn ang="0">
                    <a:pos x="204" y="78"/>
                  </a:cxn>
                  <a:cxn ang="0">
                    <a:pos x="220" y="64"/>
                  </a:cxn>
                  <a:cxn ang="0">
                    <a:pos x="253" y="64"/>
                  </a:cxn>
                  <a:cxn ang="0">
                    <a:pos x="278" y="94"/>
                  </a:cxn>
                  <a:cxn ang="0">
                    <a:pos x="297" y="84"/>
                  </a:cxn>
                  <a:cxn ang="0">
                    <a:pos x="346" y="96"/>
                  </a:cxn>
                  <a:cxn ang="0">
                    <a:pos x="362" y="73"/>
                  </a:cxn>
                  <a:cxn ang="0">
                    <a:pos x="394" y="90"/>
                  </a:cxn>
                  <a:cxn ang="0">
                    <a:pos x="448" y="88"/>
                  </a:cxn>
                  <a:cxn ang="0">
                    <a:pos x="359" y="155"/>
                  </a:cxn>
                  <a:cxn ang="0">
                    <a:pos x="314" y="213"/>
                  </a:cxn>
                  <a:cxn ang="0">
                    <a:pos x="323" y="297"/>
                  </a:cxn>
                  <a:cxn ang="0">
                    <a:pos x="292" y="333"/>
                  </a:cxn>
                  <a:cxn ang="0">
                    <a:pos x="305" y="356"/>
                  </a:cxn>
                  <a:cxn ang="0">
                    <a:pos x="305" y="420"/>
                  </a:cxn>
                  <a:cxn ang="0">
                    <a:pos x="335" y="420"/>
                  </a:cxn>
                  <a:cxn ang="0">
                    <a:pos x="380" y="465"/>
                  </a:cxn>
                  <a:cxn ang="0">
                    <a:pos x="399" y="519"/>
                  </a:cxn>
                  <a:cxn ang="0">
                    <a:pos x="82" y="534"/>
                  </a:cxn>
                  <a:cxn ang="0">
                    <a:pos x="82" y="387"/>
                  </a:cxn>
                  <a:cxn ang="0">
                    <a:pos x="55" y="354"/>
                  </a:cxn>
                  <a:cxn ang="0">
                    <a:pos x="64" y="315"/>
                  </a:cxn>
                  <a:cxn ang="0">
                    <a:pos x="75" y="293"/>
                  </a:cxn>
                  <a:cxn ang="0">
                    <a:pos x="55" y="191"/>
                  </a:cxn>
                  <a:cxn ang="0">
                    <a:pos x="28" y="123"/>
                  </a:cxn>
                  <a:cxn ang="0">
                    <a:pos x="0" y="41"/>
                  </a:cxn>
                </a:cxnLst>
                <a:rect l="0" t="0" r="r" b="b"/>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reeform 356">
                <a:extLst>
                  <a:ext uri="{FF2B5EF4-FFF2-40B4-BE49-F238E27FC236}">
                    <a16:creationId xmlns:a16="http://schemas.microsoft.com/office/drawing/2014/main" id="{550EA406-CD78-49ED-8CCE-FE761BEC2FCB}"/>
                  </a:ext>
                </a:extLst>
              </p:cNvPr>
              <p:cNvSpPr>
                <a:spLocks noChangeArrowheads="1"/>
              </p:cNvSpPr>
              <p:nvPr/>
            </p:nvSpPr>
            <p:spPr bwMode="auto">
              <a:xfrm>
                <a:off x="6936317" y="2006538"/>
                <a:ext cx="726016" cy="891117"/>
              </a:xfrm>
              <a:custGeom>
                <a:avLst/>
                <a:gdLst/>
                <a:ahLst/>
                <a:cxnLst>
                  <a:cxn ang="0">
                    <a:pos x="25" y="29"/>
                  </a:cxn>
                  <a:cxn ang="0">
                    <a:pos x="51" y="27"/>
                  </a:cxn>
                  <a:cxn ang="0">
                    <a:pos x="74" y="27"/>
                  </a:cxn>
                  <a:cxn ang="0">
                    <a:pos x="89" y="0"/>
                  </a:cxn>
                  <a:cxn ang="0">
                    <a:pos x="101" y="32"/>
                  </a:cxn>
                  <a:cxn ang="0">
                    <a:pos x="137" y="32"/>
                  </a:cxn>
                  <a:cxn ang="0">
                    <a:pos x="156" y="61"/>
                  </a:cxn>
                  <a:cxn ang="0">
                    <a:pos x="195" y="53"/>
                  </a:cxn>
                  <a:cxn ang="0">
                    <a:pos x="220" y="70"/>
                  </a:cxn>
                  <a:cxn ang="0">
                    <a:pos x="269" y="84"/>
                  </a:cxn>
                  <a:cxn ang="0">
                    <a:pos x="277" y="106"/>
                  </a:cxn>
                  <a:cxn ang="0">
                    <a:pos x="302" y="108"/>
                  </a:cxn>
                  <a:cxn ang="0">
                    <a:pos x="294" y="129"/>
                  </a:cxn>
                  <a:cxn ang="0">
                    <a:pos x="303" y="154"/>
                  </a:cxn>
                  <a:cxn ang="0">
                    <a:pos x="287" y="186"/>
                  </a:cxn>
                  <a:cxn ang="0">
                    <a:pos x="298" y="192"/>
                  </a:cxn>
                  <a:cxn ang="0">
                    <a:pos x="326" y="158"/>
                  </a:cxn>
                  <a:cxn ang="0">
                    <a:pos x="323" y="146"/>
                  </a:cxn>
                  <a:cxn ang="0">
                    <a:pos x="335" y="141"/>
                  </a:cxn>
                  <a:cxn ang="0">
                    <a:pos x="343" y="158"/>
                  </a:cxn>
                  <a:cxn ang="0">
                    <a:pos x="321" y="180"/>
                  </a:cxn>
                  <a:cxn ang="0">
                    <a:pos x="313" y="233"/>
                  </a:cxn>
                  <a:cxn ang="0">
                    <a:pos x="313" y="323"/>
                  </a:cxn>
                  <a:cxn ang="0">
                    <a:pos x="326" y="339"/>
                  </a:cxn>
                  <a:cxn ang="0">
                    <a:pos x="321" y="393"/>
                  </a:cxn>
                  <a:cxn ang="0">
                    <a:pos x="158" y="421"/>
                  </a:cxn>
                  <a:cxn ang="0">
                    <a:pos x="117" y="396"/>
                  </a:cxn>
                  <a:cxn ang="0">
                    <a:pos x="126" y="362"/>
                  </a:cxn>
                  <a:cxn ang="0">
                    <a:pos x="106" y="326"/>
                  </a:cxn>
                  <a:cxn ang="0">
                    <a:pos x="89" y="281"/>
                  </a:cxn>
                  <a:cxn ang="0">
                    <a:pos x="44" y="236"/>
                  </a:cxn>
                  <a:cxn ang="0">
                    <a:pos x="15" y="236"/>
                  </a:cxn>
                  <a:cxn ang="0">
                    <a:pos x="15" y="172"/>
                  </a:cxn>
                  <a:cxn ang="0">
                    <a:pos x="0" y="150"/>
                  </a:cxn>
                  <a:cxn ang="0">
                    <a:pos x="33" y="114"/>
                  </a:cxn>
                  <a:cxn ang="0">
                    <a:pos x="25" y="29"/>
                  </a:cxn>
                </a:cxnLst>
                <a:rect l="0" t="0" r="r" b="b"/>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 name="Freeform 357">
                <a:extLst>
                  <a:ext uri="{FF2B5EF4-FFF2-40B4-BE49-F238E27FC236}">
                    <a16:creationId xmlns:a16="http://schemas.microsoft.com/office/drawing/2014/main" id="{D6514FB8-E1FD-45A0-BC18-46A9CEBC0757}"/>
                  </a:ext>
                </a:extLst>
              </p:cNvPr>
              <p:cNvSpPr>
                <a:spLocks noChangeArrowheads="1"/>
              </p:cNvSpPr>
              <p:nvPr/>
            </p:nvSpPr>
            <p:spPr bwMode="auto">
              <a:xfrm>
                <a:off x="6481234" y="2713505"/>
                <a:ext cx="840317" cy="573617"/>
              </a:xfrm>
              <a:custGeom>
                <a:avLst/>
                <a:gdLst/>
                <a:ahLst/>
                <a:cxnLst>
                  <a:cxn ang="0">
                    <a:pos x="5" y="14"/>
                  </a:cxn>
                  <a:cxn ang="0">
                    <a:pos x="0" y="62"/>
                  </a:cxn>
                  <a:cxn ang="0">
                    <a:pos x="7" y="112"/>
                  </a:cxn>
                  <a:cxn ang="0">
                    <a:pos x="46" y="216"/>
                  </a:cxn>
                  <a:cxn ang="0">
                    <a:pos x="66" y="271"/>
                  </a:cxn>
                  <a:cxn ang="0">
                    <a:pos x="300" y="258"/>
                  </a:cxn>
                  <a:cxn ang="0">
                    <a:pos x="337" y="271"/>
                  </a:cxn>
                  <a:cxn ang="0">
                    <a:pos x="361" y="218"/>
                  </a:cxn>
                  <a:cxn ang="0">
                    <a:pos x="352" y="181"/>
                  </a:cxn>
                  <a:cxn ang="0">
                    <a:pos x="391" y="173"/>
                  </a:cxn>
                  <a:cxn ang="0">
                    <a:pos x="397" y="114"/>
                  </a:cxn>
                  <a:cxn ang="0">
                    <a:pos x="373" y="87"/>
                  </a:cxn>
                  <a:cxn ang="0">
                    <a:pos x="332" y="62"/>
                  </a:cxn>
                  <a:cxn ang="0">
                    <a:pos x="341" y="25"/>
                  </a:cxn>
                  <a:cxn ang="0">
                    <a:pos x="324" y="0"/>
                  </a:cxn>
                  <a:cxn ang="0">
                    <a:pos x="236" y="4"/>
                  </a:cxn>
                  <a:cxn ang="0">
                    <a:pos x="148" y="8"/>
                  </a:cxn>
                  <a:cxn ang="0">
                    <a:pos x="5" y="14"/>
                  </a:cxn>
                </a:cxnLst>
                <a:rect l="0" t="0" r="r" b="b"/>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Freeform 358">
                <a:extLst>
                  <a:ext uri="{FF2B5EF4-FFF2-40B4-BE49-F238E27FC236}">
                    <a16:creationId xmlns:a16="http://schemas.microsoft.com/office/drawing/2014/main" id="{B0660214-CD15-433E-B761-CCCBE68D2B6A}"/>
                  </a:ext>
                </a:extLst>
              </p:cNvPr>
              <p:cNvSpPr>
                <a:spLocks noChangeArrowheads="1"/>
              </p:cNvSpPr>
              <p:nvPr/>
            </p:nvSpPr>
            <p:spPr bwMode="auto">
              <a:xfrm>
                <a:off x="7757585" y="2139464"/>
                <a:ext cx="554567" cy="853440"/>
              </a:xfrm>
              <a:custGeom>
                <a:avLst/>
                <a:gdLst/>
                <a:ahLst/>
                <a:cxnLst>
                  <a:cxn ang="0">
                    <a:pos x="66" y="15"/>
                  </a:cxn>
                  <a:cxn ang="0">
                    <a:pos x="77" y="38"/>
                  </a:cxn>
                  <a:cxn ang="0">
                    <a:pos x="57" y="53"/>
                  </a:cxn>
                  <a:cxn ang="0">
                    <a:pos x="57" y="112"/>
                  </a:cxn>
                  <a:cxn ang="0">
                    <a:pos x="46" y="72"/>
                  </a:cxn>
                  <a:cxn ang="0">
                    <a:pos x="9" y="111"/>
                  </a:cxn>
                  <a:cxn ang="0">
                    <a:pos x="0" y="218"/>
                  </a:cxn>
                  <a:cxn ang="0">
                    <a:pos x="25" y="272"/>
                  </a:cxn>
                  <a:cxn ang="0">
                    <a:pos x="28" y="299"/>
                  </a:cxn>
                  <a:cxn ang="0">
                    <a:pos x="28" y="321"/>
                  </a:cxn>
                  <a:cxn ang="0">
                    <a:pos x="28" y="341"/>
                  </a:cxn>
                  <a:cxn ang="0">
                    <a:pos x="23" y="375"/>
                  </a:cxn>
                  <a:cxn ang="0">
                    <a:pos x="125" y="369"/>
                  </a:cxn>
                  <a:cxn ang="0">
                    <a:pos x="262" y="357"/>
                  </a:cxn>
                  <a:cxn ang="0">
                    <a:pos x="237" y="348"/>
                  </a:cxn>
                  <a:cxn ang="0">
                    <a:pos x="224" y="329"/>
                  </a:cxn>
                  <a:cxn ang="0">
                    <a:pos x="244" y="312"/>
                  </a:cxn>
                  <a:cxn ang="0">
                    <a:pos x="244" y="291"/>
                  </a:cxn>
                  <a:cxn ang="0">
                    <a:pos x="234" y="272"/>
                  </a:cxn>
                  <a:cxn ang="0">
                    <a:pos x="244" y="260"/>
                  </a:cxn>
                  <a:cxn ang="0">
                    <a:pos x="262" y="262"/>
                  </a:cxn>
                  <a:cxn ang="0">
                    <a:pos x="260" y="209"/>
                  </a:cxn>
                  <a:cxn ang="0">
                    <a:pos x="254" y="178"/>
                  </a:cxn>
                  <a:cxn ang="0">
                    <a:pos x="244" y="160"/>
                  </a:cxn>
                  <a:cxn ang="0">
                    <a:pos x="233" y="146"/>
                  </a:cxn>
                  <a:cxn ang="0">
                    <a:pos x="215" y="144"/>
                  </a:cxn>
                  <a:cxn ang="0">
                    <a:pos x="199" y="144"/>
                  </a:cxn>
                  <a:cxn ang="0">
                    <a:pos x="181" y="168"/>
                  </a:cxn>
                  <a:cxn ang="0">
                    <a:pos x="171" y="176"/>
                  </a:cxn>
                  <a:cxn ang="0">
                    <a:pos x="163" y="178"/>
                  </a:cxn>
                  <a:cxn ang="0">
                    <a:pos x="155" y="174"/>
                  </a:cxn>
                  <a:cxn ang="0">
                    <a:pos x="152" y="164"/>
                  </a:cxn>
                  <a:cxn ang="0">
                    <a:pos x="155" y="154"/>
                  </a:cxn>
                  <a:cxn ang="0">
                    <a:pos x="163" y="146"/>
                  </a:cxn>
                  <a:cxn ang="0">
                    <a:pos x="170" y="144"/>
                  </a:cxn>
                  <a:cxn ang="0">
                    <a:pos x="176" y="143"/>
                  </a:cxn>
                  <a:cxn ang="0">
                    <a:pos x="176" y="128"/>
                  </a:cxn>
                  <a:cxn ang="0">
                    <a:pos x="196" y="112"/>
                  </a:cxn>
                  <a:cxn ang="0">
                    <a:pos x="176" y="63"/>
                  </a:cxn>
                  <a:cxn ang="0">
                    <a:pos x="176" y="39"/>
                  </a:cxn>
                  <a:cxn ang="0">
                    <a:pos x="143" y="31"/>
                  </a:cxn>
                  <a:cxn ang="0">
                    <a:pos x="95" y="0"/>
                  </a:cxn>
                  <a:cxn ang="0">
                    <a:pos x="66" y="15"/>
                  </a:cxn>
                </a:cxnLst>
                <a:rect l="0" t="0" r="r" b="b"/>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Freeform 359">
                <a:extLst>
                  <a:ext uri="{FF2B5EF4-FFF2-40B4-BE49-F238E27FC236}">
                    <a16:creationId xmlns:a16="http://schemas.microsoft.com/office/drawing/2014/main" id="{62D8B573-1069-41E3-A52E-F86CDB62AE51}"/>
                  </a:ext>
                </a:extLst>
              </p:cNvPr>
              <p:cNvSpPr>
                <a:spLocks noChangeArrowheads="1"/>
              </p:cNvSpPr>
              <p:nvPr/>
            </p:nvSpPr>
            <p:spPr bwMode="auto">
              <a:xfrm>
                <a:off x="7152218" y="2834155"/>
                <a:ext cx="603249" cy="1051983"/>
              </a:xfrm>
              <a:custGeom>
                <a:avLst/>
                <a:gdLst/>
                <a:ahLst/>
                <a:cxnLst>
                  <a:cxn ang="0">
                    <a:pos x="53" y="29"/>
                  </a:cxn>
                  <a:cxn ang="0">
                    <a:pos x="217" y="0"/>
                  </a:cxn>
                  <a:cxn ang="0">
                    <a:pos x="242" y="62"/>
                  </a:cxn>
                  <a:cxn ang="0">
                    <a:pos x="276" y="315"/>
                  </a:cxn>
                  <a:cxn ang="0">
                    <a:pos x="285" y="349"/>
                  </a:cxn>
                  <a:cxn ang="0">
                    <a:pos x="260" y="417"/>
                  </a:cxn>
                  <a:cxn ang="0">
                    <a:pos x="260" y="463"/>
                  </a:cxn>
                  <a:cxn ang="0">
                    <a:pos x="230" y="458"/>
                  </a:cxn>
                  <a:cxn ang="0">
                    <a:pos x="230" y="497"/>
                  </a:cxn>
                  <a:cxn ang="0">
                    <a:pos x="201" y="481"/>
                  </a:cxn>
                  <a:cxn ang="0">
                    <a:pos x="185" y="487"/>
                  </a:cxn>
                  <a:cxn ang="0">
                    <a:pos x="160" y="483"/>
                  </a:cxn>
                  <a:cxn ang="0">
                    <a:pos x="144" y="423"/>
                  </a:cxn>
                  <a:cxn ang="0">
                    <a:pos x="111" y="405"/>
                  </a:cxn>
                  <a:cxn ang="0">
                    <a:pos x="111" y="341"/>
                  </a:cxn>
                  <a:cxn ang="0">
                    <a:pos x="77" y="349"/>
                  </a:cxn>
                  <a:cxn ang="0">
                    <a:pos x="60" y="303"/>
                  </a:cxn>
                  <a:cxn ang="0">
                    <a:pos x="0" y="249"/>
                  </a:cxn>
                  <a:cxn ang="0">
                    <a:pos x="44" y="163"/>
                  </a:cxn>
                  <a:cxn ang="0">
                    <a:pos x="31" y="123"/>
                  </a:cxn>
                  <a:cxn ang="0">
                    <a:pos x="74" y="114"/>
                  </a:cxn>
                  <a:cxn ang="0">
                    <a:pos x="77" y="58"/>
                  </a:cxn>
                  <a:cxn ang="0">
                    <a:pos x="53" y="29"/>
                  </a:cxn>
                </a:cxnLst>
                <a:rect l="0" t="0" r="r" b="b"/>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 name="Freeform 360">
                <a:extLst>
                  <a:ext uri="{FF2B5EF4-FFF2-40B4-BE49-F238E27FC236}">
                    <a16:creationId xmlns:a16="http://schemas.microsoft.com/office/drawing/2014/main" id="{B036362E-665E-44AB-B910-536608667F96}"/>
                  </a:ext>
                </a:extLst>
              </p:cNvPr>
              <p:cNvSpPr>
                <a:spLocks noChangeArrowheads="1"/>
              </p:cNvSpPr>
              <p:nvPr/>
            </p:nvSpPr>
            <p:spPr bwMode="auto">
              <a:xfrm>
                <a:off x="6616700" y="3259604"/>
                <a:ext cx="958851" cy="831851"/>
              </a:xfrm>
              <a:custGeom>
                <a:avLst/>
                <a:gdLst/>
                <a:ahLst/>
                <a:cxnLst>
                  <a:cxn ang="0">
                    <a:pos x="0" y="13"/>
                  </a:cxn>
                  <a:cxn ang="0">
                    <a:pos x="199" y="0"/>
                  </a:cxn>
                  <a:cxn ang="0">
                    <a:pos x="240" y="0"/>
                  </a:cxn>
                  <a:cxn ang="0">
                    <a:pos x="272" y="12"/>
                  </a:cxn>
                  <a:cxn ang="0">
                    <a:pos x="256" y="45"/>
                  </a:cxn>
                  <a:cxn ang="0">
                    <a:pos x="313" y="102"/>
                  </a:cxn>
                  <a:cxn ang="0">
                    <a:pos x="331" y="147"/>
                  </a:cxn>
                  <a:cxn ang="0">
                    <a:pos x="366" y="136"/>
                  </a:cxn>
                  <a:cxn ang="0">
                    <a:pos x="364" y="202"/>
                  </a:cxn>
                  <a:cxn ang="0">
                    <a:pos x="399" y="221"/>
                  </a:cxn>
                  <a:cxn ang="0">
                    <a:pos x="415" y="279"/>
                  </a:cxn>
                  <a:cxn ang="0">
                    <a:pos x="440" y="286"/>
                  </a:cxn>
                  <a:cxn ang="0">
                    <a:pos x="453" y="310"/>
                  </a:cxn>
                  <a:cxn ang="0">
                    <a:pos x="423" y="344"/>
                  </a:cxn>
                  <a:cxn ang="0">
                    <a:pos x="412" y="382"/>
                  </a:cxn>
                  <a:cxn ang="0">
                    <a:pos x="370" y="393"/>
                  </a:cxn>
                  <a:cxn ang="0">
                    <a:pos x="380" y="351"/>
                  </a:cxn>
                  <a:cxn ang="0">
                    <a:pos x="211" y="366"/>
                  </a:cxn>
                  <a:cxn ang="0">
                    <a:pos x="89" y="381"/>
                  </a:cxn>
                  <a:cxn ang="0">
                    <a:pos x="82" y="340"/>
                  </a:cxn>
                  <a:cxn ang="0">
                    <a:pos x="73" y="214"/>
                  </a:cxn>
                  <a:cxn ang="0">
                    <a:pos x="72" y="145"/>
                  </a:cxn>
                  <a:cxn ang="0">
                    <a:pos x="31" y="114"/>
                  </a:cxn>
                  <a:cxn ang="0">
                    <a:pos x="47" y="86"/>
                  </a:cxn>
                  <a:cxn ang="0">
                    <a:pos x="27" y="70"/>
                  </a:cxn>
                  <a:cxn ang="0">
                    <a:pos x="0" y="13"/>
                  </a:cxn>
                </a:cxnLst>
                <a:rect l="0" t="0" r="r" b="b"/>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5" name="Freeform 361">
                <a:extLst>
                  <a:ext uri="{FF2B5EF4-FFF2-40B4-BE49-F238E27FC236}">
                    <a16:creationId xmlns:a16="http://schemas.microsoft.com/office/drawing/2014/main" id="{25037933-4685-4389-952E-EF6C6B60CB38}"/>
                  </a:ext>
                </a:extLst>
              </p:cNvPr>
              <p:cNvSpPr>
                <a:spLocks noChangeArrowheads="1"/>
              </p:cNvSpPr>
              <p:nvPr/>
            </p:nvSpPr>
            <p:spPr bwMode="auto">
              <a:xfrm>
                <a:off x="7664451" y="2912471"/>
                <a:ext cx="467783" cy="806451"/>
              </a:xfrm>
              <a:custGeom>
                <a:avLst/>
                <a:gdLst/>
                <a:ahLst/>
                <a:cxnLst>
                  <a:cxn ang="0">
                    <a:pos x="0" y="28"/>
                  </a:cxn>
                  <a:cxn ang="0">
                    <a:pos x="26" y="41"/>
                  </a:cxn>
                  <a:cxn ang="0">
                    <a:pos x="49" y="38"/>
                  </a:cxn>
                  <a:cxn ang="0">
                    <a:pos x="59" y="32"/>
                  </a:cxn>
                  <a:cxn ang="0">
                    <a:pos x="65" y="8"/>
                  </a:cxn>
                  <a:cxn ang="0">
                    <a:pos x="172" y="0"/>
                  </a:cxn>
                  <a:cxn ang="0">
                    <a:pos x="221" y="270"/>
                  </a:cxn>
                  <a:cxn ang="0">
                    <a:pos x="217" y="267"/>
                  </a:cxn>
                  <a:cxn ang="0">
                    <a:pos x="182" y="283"/>
                  </a:cxn>
                  <a:cxn ang="0">
                    <a:pos x="155" y="354"/>
                  </a:cxn>
                  <a:cxn ang="0">
                    <a:pos x="117" y="344"/>
                  </a:cxn>
                  <a:cxn ang="0">
                    <a:pos x="72" y="372"/>
                  </a:cxn>
                  <a:cxn ang="0">
                    <a:pos x="14" y="381"/>
                  </a:cxn>
                  <a:cxn ang="0">
                    <a:pos x="40" y="311"/>
                  </a:cxn>
                  <a:cxn ang="0">
                    <a:pos x="30" y="270"/>
                  </a:cxn>
                  <a:cxn ang="0">
                    <a:pos x="0" y="28"/>
                  </a:cxn>
                </a:cxnLst>
                <a:rect l="0" t="0" r="r" b="b"/>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Freeform 362">
                <a:extLst>
                  <a:ext uri="{FF2B5EF4-FFF2-40B4-BE49-F238E27FC236}">
                    <a16:creationId xmlns:a16="http://schemas.microsoft.com/office/drawing/2014/main" id="{40E4D1FC-5AB4-4AC7-B399-F496D9E25AB4}"/>
                  </a:ext>
                </a:extLst>
              </p:cNvPr>
              <p:cNvSpPr>
                <a:spLocks noChangeArrowheads="1"/>
              </p:cNvSpPr>
              <p:nvPr/>
            </p:nvSpPr>
            <p:spPr bwMode="auto">
              <a:xfrm>
                <a:off x="8026401" y="2789704"/>
                <a:ext cx="599017" cy="731520"/>
              </a:xfrm>
              <a:custGeom>
                <a:avLst/>
                <a:gdLst/>
                <a:ahLst/>
                <a:cxnLst>
                  <a:cxn ang="0">
                    <a:pos x="0" y="76"/>
                  </a:cxn>
                  <a:cxn ang="0">
                    <a:pos x="129" y="63"/>
                  </a:cxn>
                  <a:cxn ang="0">
                    <a:pos x="155" y="70"/>
                  </a:cxn>
                  <a:cxn ang="0">
                    <a:pos x="215" y="39"/>
                  </a:cxn>
                  <a:cxn ang="0">
                    <a:pos x="228" y="12"/>
                  </a:cxn>
                  <a:cxn ang="0">
                    <a:pos x="264" y="0"/>
                  </a:cxn>
                  <a:cxn ang="0">
                    <a:pos x="283" y="129"/>
                  </a:cxn>
                  <a:cxn ang="0">
                    <a:pos x="269" y="144"/>
                  </a:cxn>
                  <a:cxn ang="0">
                    <a:pos x="273" y="235"/>
                  </a:cxn>
                  <a:cxn ang="0">
                    <a:pos x="244" y="242"/>
                  </a:cxn>
                  <a:cxn ang="0">
                    <a:pos x="228" y="292"/>
                  </a:cxn>
                  <a:cxn ang="0">
                    <a:pos x="207" y="286"/>
                  </a:cxn>
                  <a:cxn ang="0">
                    <a:pos x="199" y="344"/>
                  </a:cxn>
                  <a:cxn ang="0">
                    <a:pos x="167" y="320"/>
                  </a:cxn>
                  <a:cxn ang="0">
                    <a:pos x="105" y="335"/>
                  </a:cxn>
                  <a:cxn ang="0">
                    <a:pos x="78" y="313"/>
                  </a:cxn>
                  <a:cxn ang="0">
                    <a:pos x="43" y="312"/>
                  </a:cxn>
                  <a:cxn ang="0">
                    <a:pos x="24" y="215"/>
                  </a:cxn>
                  <a:cxn ang="0">
                    <a:pos x="0" y="76"/>
                  </a:cxn>
                </a:cxnLst>
                <a:rect l="0" t="0" r="r" b="b"/>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47" name="Freeform 363">
                <a:extLst>
                  <a:ext uri="{FF2B5EF4-FFF2-40B4-BE49-F238E27FC236}">
                    <a16:creationId xmlns:a16="http://schemas.microsoft.com/office/drawing/2014/main" id="{B621A77E-7D46-4FD7-B132-FA7C480D5972}"/>
                  </a:ext>
                </a:extLst>
              </p:cNvPr>
              <p:cNvSpPr>
                <a:spLocks noChangeArrowheads="1"/>
              </p:cNvSpPr>
              <p:nvPr/>
            </p:nvSpPr>
            <p:spPr bwMode="auto">
              <a:xfrm>
                <a:off x="7488767" y="3399304"/>
                <a:ext cx="1062567" cy="620184"/>
              </a:xfrm>
              <a:custGeom>
                <a:avLst/>
                <a:gdLst/>
                <a:ahLst/>
                <a:cxnLst>
                  <a:cxn ang="0">
                    <a:pos x="0" y="293"/>
                  </a:cxn>
                  <a:cxn ang="0">
                    <a:pos x="122" y="274"/>
                  </a:cxn>
                  <a:cxn ang="0">
                    <a:pos x="122" y="261"/>
                  </a:cxn>
                  <a:cxn ang="0">
                    <a:pos x="417" y="220"/>
                  </a:cxn>
                  <a:cxn ang="0">
                    <a:pos x="421" y="197"/>
                  </a:cxn>
                  <a:cxn ang="0">
                    <a:pos x="465" y="180"/>
                  </a:cxn>
                  <a:cxn ang="0">
                    <a:pos x="470" y="156"/>
                  </a:cxn>
                  <a:cxn ang="0">
                    <a:pos x="488" y="148"/>
                  </a:cxn>
                  <a:cxn ang="0">
                    <a:pos x="502" y="114"/>
                  </a:cxn>
                  <a:cxn ang="0">
                    <a:pos x="461" y="78"/>
                  </a:cxn>
                  <a:cxn ang="0">
                    <a:pos x="454" y="33"/>
                  </a:cxn>
                  <a:cxn ang="0">
                    <a:pos x="421" y="9"/>
                  </a:cxn>
                  <a:cxn ang="0">
                    <a:pos x="356" y="23"/>
                  </a:cxn>
                  <a:cxn ang="0">
                    <a:pos x="326" y="1"/>
                  </a:cxn>
                  <a:cxn ang="0">
                    <a:pos x="297" y="0"/>
                  </a:cxn>
                  <a:cxn ang="0">
                    <a:pos x="302" y="33"/>
                  </a:cxn>
                  <a:cxn ang="0">
                    <a:pos x="261" y="49"/>
                  </a:cxn>
                  <a:cxn ang="0">
                    <a:pos x="234" y="122"/>
                  </a:cxn>
                  <a:cxn ang="0">
                    <a:pos x="199" y="110"/>
                  </a:cxn>
                  <a:cxn ang="0">
                    <a:pos x="154" y="138"/>
                  </a:cxn>
                  <a:cxn ang="0">
                    <a:pos x="97" y="148"/>
                  </a:cxn>
                  <a:cxn ang="0">
                    <a:pos x="97" y="189"/>
                  </a:cxn>
                  <a:cxn ang="0">
                    <a:pos x="68" y="187"/>
                  </a:cxn>
                  <a:cxn ang="0">
                    <a:pos x="70" y="224"/>
                  </a:cxn>
                  <a:cxn ang="0">
                    <a:pos x="41" y="209"/>
                  </a:cxn>
                  <a:cxn ang="0">
                    <a:pos x="23" y="216"/>
                  </a:cxn>
                  <a:cxn ang="0">
                    <a:pos x="38" y="241"/>
                  </a:cxn>
                  <a:cxn ang="0">
                    <a:pos x="7" y="274"/>
                  </a:cxn>
                  <a:cxn ang="0">
                    <a:pos x="0" y="293"/>
                  </a:cxn>
                </a:cxnLst>
                <a:rect l="0" t="0" r="r" b="b"/>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sp>
            <p:nvSpPr>
              <p:cNvPr id="48" name="Freeform 364">
                <a:extLst>
                  <a:ext uri="{FF2B5EF4-FFF2-40B4-BE49-F238E27FC236}">
                    <a16:creationId xmlns:a16="http://schemas.microsoft.com/office/drawing/2014/main" id="{80321D43-5F0E-4395-BECF-42DAF3B50591}"/>
                  </a:ext>
                </a:extLst>
              </p:cNvPr>
              <p:cNvSpPr>
                <a:spLocks noChangeArrowheads="1"/>
              </p:cNvSpPr>
              <p:nvPr/>
            </p:nvSpPr>
            <p:spPr bwMode="auto">
              <a:xfrm>
                <a:off x="7421033" y="3807821"/>
                <a:ext cx="1219200" cy="465667"/>
              </a:xfrm>
              <a:custGeom>
                <a:avLst/>
                <a:gdLst/>
                <a:ahLst/>
                <a:cxnLst>
                  <a:cxn ang="0">
                    <a:pos x="35" y="101"/>
                  </a:cxn>
                  <a:cxn ang="0">
                    <a:pos x="35" y="104"/>
                  </a:cxn>
                  <a:cxn ang="0">
                    <a:pos x="25" y="125"/>
                  </a:cxn>
                  <a:cxn ang="0">
                    <a:pos x="36" y="152"/>
                  </a:cxn>
                  <a:cxn ang="0">
                    <a:pos x="0" y="178"/>
                  </a:cxn>
                  <a:cxn ang="0">
                    <a:pos x="7" y="220"/>
                  </a:cxn>
                  <a:cxn ang="0">
                    <a:pos x="158" y="207"/>
                  </a:cxn>
                  <a:cxn ang="0">
                    <a:pos x="338" y="186"/>
                  </a:cxn>
                  <a:cxn ang="0">
                    <a:pos x="428" y="168"/>
                  </a:cxn>
                  <a:cxn ang="0">
                    <a:pos x="446" y="111"/>
                  </a:cxn>
                  <a:cxn ang="0">
                    <a:pos x="478" y="109"/>
                  </a:cxn>
                  <a:cxn ang="0">
                    <a:pos x="576" y="0"/>
                  </a:cxn>
                  <a:cxn ang="0">
                    <a:pos x="449" y="27"/>
                  </a:cxn>
                  <a:cxn ang="0">
                    <a:pos x="151" y="72"/>
                  </a:cxn>
                  <a:cxn ang="0">
                    <a:pos x="154" y="85"/>
                  </a:cxn>
                  <a:cxn ang="0">
                    <a:pos x="35" y="101"/>
                  </a:cxn>
                </a:cxnLst>
                <a:rect l="0" t="0" r="r" b="b"/>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9" name="Freeform 365">
                <a:extLst>
                  <a:ext uri="{FF2B5EF4-FFF2-40B4-BE49-F238E27FC236}">
                    <a16:creationId xmlns:a16="http://schemas.microsoft.com/office/drawing/2014/main" id="{2B032732-FB48-46D7-84CE-5CD8C017A0EE}"/>
                  </a:ext>
                </a:extLst>
              </p:cNvPr>
              <p:cNvSpPr>
                <a:spLocks noChangeArrowheads="1"/>
              </p:cNvSpPr>
              <p:nvPr/>
            </p:nvSpPr>
            <p:spPr bwMode="auto">
              <a:xfrm>
                <a:off x="7304617" y="4239622"/>
                <a:ext cx="497416" cy="918633"/>
              </a:xfrm>
              <a:custGeom>
                <a:avLst/>
                <a:gdLst/>
                <a:ahLst/>
                <a:cxnLst>
                  <a:cxn ang="0">
                    <a:pos x="65" y="13"/>
                  </a:cxn>
                  <a:cxn ang="0">
                    <a:pos x="30" y="87"/>
                  </a:cxn>
                  <a:cxn ang="0">
                    <a:pos x="0" y="136"/>
                  </a:cxn>
                  <a:cxn ang="0">
                    <a:pos x="9" y="193"/>
                  </a:cxn>
                  <a:cxn ang="0">
                    <a:pos x="46" y="270"/>
                  </a:cxn>
                  <a:cxn ang="0">
                    <a:pos x="17" y="349"/>
                  </a:cxn>
                  <a:cxn ang="0">
                    <a:pos x="5" y="391"/>
                  </a:cxn>
                  <a:cxn ang="0">
                    <a:pos x="143" y="373"/>
                  </a:cxn>
                  <a:cxn ang="0">
                    <a:pos x="149" y="428"/>
                  </a:cxn>
                  <a:cxn ang="0">
                    <a:pos x="177" y="434"/>
                  </a:cxn>
                  <a:cxn ang="0">
                    <a:pos x="184" y="406"/>
                  </a:cxn>
                  <a:cxn ang="0">
                    <a:pos x="235" y="398"/>
                  </a:cxn>
                  <a:cxn ang="0">
                    <a:pos x="223" y="311"/>
                  </a:cxn>
                  <a:cxn ang="0">
                    <a:pos x="222" y="0"/>
                  </a:cxn>
                  <a:cxn ang="0">
                    <a:pos x="65" y="13"/>
                  </a:cxn>
                </a:cxnLst>
                <a:rect l="0" t="0" r="r" b="b"/>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0" name="Freeform 366">
                <a:extLst>
                  <a:ext uri="{FF2B5EF4-FFF2-40B4-BE49-F238E27FC236}">
                    <a16:creationId xmlns:a16="http://schemas.microsoft.com/office/drawing/2014/main" id="{2887ABC4-A0F3-4017-8746-621674B69633}"/>
                  </a:ext>
                </a:extLst>
              </p:cNvPr>
              <p:cNvSpPr>
                <a:spLocks noChangeArrowheads="1"/>
              </p:cNvSpPr>
              <p:nvPr/>
            </p:nvSpPr>
            <p:spPr bwMode="auto">
              <a:xfrm>
                <a:off x="7768167" y="4193055"/>
                <a:ext cx="567267" cy="929216"/>
              </a:xfrm>
              <a:custGeom>
                <a:avLst/>
                <a:gdLst/>
                <a:ahLst/>
                <a:cxnLst>
                  <a:cxn ang="0">
                    <a:pos x="0" y="22"/>
                  </a:cxn>
                  <a:cxn ang="0">
                    <a:pos x="174" y="0"/>
                  </a:cxn>
                  <a:cxn ang="0">
                    <a:pos x="229" y="203"/>
                  </a:cxn>
                  <a:cxn ang="0">
                    <a:pos x="268" y="235"/>
                  </a:cxn>
                  <a:cxn ang="0">
                    <a:pos x="237" y="296"/>
                  </a:cxn>
                  <a:cxn ang="0">
                    <a:pos x="266" y="353"/>
                  </a:cxn>
                  <a:cxn ang="0">
                    <a:pos x="89" y="374"/>
                  </a:cxn>
                  <a:cxn ang="0">
                    <a:pos x="97" y="422"/>
                  </a:cxn>
                  <a:cxn ang="0">
                    <a:pos x="71" y="439"/>
                  </a:cxn>
                  <a:cxn ang="0">
                    <a:pos x="51" y="377"/>
                  </a:cxn>
                  <a:cxn ang="0">
                    <a:pos x="39" y="428"/>
                  </a:cxn>
                  <a:cxn ang="0">
                    <a:pos x="16" y="422"/>
                  </a:cxn>
                  <a:cxn ang="0">
                    <a:pos x="8" y="371"/>
                  </a:cxn>
                  <a:cxn ang="0">
                    <a:pos x="3" y="328"/>
                  </a:cxn>
                  <a:cxn ang="0">
                    <a:pos x="0" y="22"/>
                  </a:cxn>
                </a:cxnLst>
                <a:rect l="0" t="0" r="r" b="b"/>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Freeform 367">
                <a:extLst>
                  <a:ext uri="{FF2B5EF4-FFF2-40B4-BE49-F238E27FC236}">
                    <a16:creationId xmlns:a16="http://schemas.microsoft.com/office/drawing/2014/main" id="{EBB34FF3-7B4C-4A59-850C-EA3C296BB69C}"/>
                  </a:ext>
                </a:extLst>
              </p:cNvPr>
              <p:cNvSpPr>
                <a:spLocks noChangeArrowheads="1"/>
              </p:cNvSpPr>
              <p:nvPr/>
            </p:nvSpPr>
            <p:spPr bwMode="auto">
              <a:xfrm>
                <a:off x="8136467" y="4152837"/>
                <a:ext cx="778933" cy="848784"/>
              </a:xfrm>
              <a:custGeom>
                <a:avLst/>
                <a:gdLst/>
                <a:ahLst/>
                <a:cxnLst>
                  <a:cxn ang="0">
                    <a:pos x="0" y="24"/>
                  </a:cxn>
                  <a:cxn ang="0">
                    <a:pos x="4" y="24"/>
                  </a:cxn>
                  <a:cxn ang="0">
                    <a:pos x="90" y="7"/>
                  </a:cxn>
                  <a:cxn ang="0">
                    <a:pos x="165" y="0"/>
                  </a:cxn>
                  <a:cxn ang="0">
                    <a:pos x="155" y="20"/>
                  </a:cxn>
                  <a:cxn ang="0">
                    <a:pos x="178" y="20"/>
                  </a:cxn>
                  <a:cxn ang="0">
                    <a:pos x="308" y="143"/>
                  </a:cxn>
                  <a:cxn ang="0">
                    <a:pos x="360" y="224"/>
                  </a:cxn>
                  <a:cxn ang="0">
                    <a:pos x="368" y="278"/>
                  </a:cxn>
                  <a:cxn ang="0">
                    <a:pos x="349" y="291"/>
                  </a:cxn>
                  <a:cxn ang="0">
                    <a:pos x="360" y="345"/>
                  </a:cxn>
                  <a:cxn ang="0">
                    <a:pos x="323" y="348"/>
                  </a:cxn>
                  <a:cxn ang="0">
                    <a:pos x="323" y="394"/>
                  </a:cxn>
                  <a:cxn ang="0">
                    <a:pos x="294" y="372"/>
                  </a:cxn>
                  <a:cxn ang="0">
                    <a:pos x="106" y="401"/>
                  </a:cxn>
                  <a:cxn ang="0">
                    <a:pos x="63" y="315"/>
                  </a:cxn>
                  <a:cxn ang="0">
                    <a:pos x="92" y="255"/>
                  </a:cxn>
                  <a:cxn ang="0">
                    <a:pos x="53" y="225"/>
                  </a:cxn>
                  <a:cxn ang="0">
                    <a:pos x="0" y="24"/>
                  </a:cxn>
                </a:cxnLst>
                <a:rect l="0" t="0" r="r" b="b"/>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Freeform 368">
                <a:extLst>
                  <a:ext uri="{FF2B5EF4-FFF2-40B4-BE49-F238E27FC236}">
                    <a16:creationId xmlns:a16="http://schemas.microsoft.com/office/drawing/2014/main" id="{E5E843C8-B653-42AD-A0D0-F2A4714E4E58}"/>
                  </a:ext>
                </a:extLst>
              </p:cNvPr>
              <p:cNvSpPr>
                <a:spLocks noChangeArrowheads="1"/>
              </p:cNvSpPr>
              <p:nvPr/>
            </p:nvSpPr>
            <p:spPr bwMode="auto">
              <a:xfrm>
                <a:off x="8464551" y="4034304"/>
                <a:ext cx="711200" cy="592667"/>
              </a:xfrm>
              <a:custGeom>
                <a:avLst/>
                <a:gdLst/>
                <a:ahLst/>
                <a:cxnLst>
                  <a:cxn ang="0">
                    <a:pos x="12" y="51"/>
                  </a:cxn>
                  <a:cxn ang="0">
                    <a:pos x="38" y="23"/>
                  </a:cxn>
                  <a:cxn ang="0">
                    <a:pos x="140" y="0"/>
                  </a:cxn>
                  <a:cxn ang="0">
                    <a:pos x="170" y="16"/>
                  </a:cxn>
                  <a:cxn ang="0">
                    <a:pos x="235" y="4"/>
                  </a:cxn>
                  <a:cxn ang="0">
                    <a:pos x="288" y="44"/>
                  </a:cxn>
                  <a:cxn ang="0">
                    <a:pos x="336" y="76"/>
                  </a:cxn>
                  <a:cxn ang="0">
                    <a:pos x="309" y="158"/>
                  </a:cxn>
                  <a:cxn ang="0">
                    <a:pos x="268" y="202"/>
                  </a:cxn>
                  <a:cxn ang="0">
                    <a:pos x="225" y="215"/>
                  </a:cxn>
                  <a:cxn ang="0">
                    <a:pos x="233" y="248"/>
                  </a:cxn>
                  <a:cxn ang="0">
                    <a:pos x="205" y="280"/>
                  </a:cxn>
                  <a:cxn ang="0">
                    <a:pos x="153" y="202"/>
                  </a:cxn>
                  <a:cxn ang="0">
                    <a:pos x="21" y="76"/>
                  </a:cxn>
                  <a:cxn ang="0">
                    <a:pos x="0" y="76"/>
                  </a:cxn>
                  <a:cxn ang="0">
                    <a:pos x="12" y="51"/>
                  </a:cxn>
                </a:cxnLst>
                <a:rect l="0" t="0" r="r" b="b"/>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3" name="Freeform 369">
                <a:extLst>
                  <a:ext uri="{FF2B5EF4-FFF2-40B4-BE49-F238E27FC236}">
                    <a16:creationId xmlns:a16="http://schemas.microsoft.com/office/drawing/2014/main" id="{CAD6E20F-53BE-4363-8E51-39AA367011A2}"/>
                  </a:ext>
                </a:extLst>
              </p:cNvPr>
              <p:cNvSpPr>
                <a:spLocks noChangeArrowheads="1"/>
              </p:cNvSpPr>
              <p:nvPr/>
            </p:nvSpPr>
            <p:spPr bwMode="auto">
              <a:xfrm>
                <a:off x="7956551" y="4883088"/>
                <a:ext cx="1331383" cy="956733"/>
              </a:xfrm>
              <a:custGeom>
                <a:avLst/>
                <a:gdLst/>
                <a:ahLst/>
                <a:cxnLst>
                  <a:cxn ang="0">
                    <a:pos x="0" y="44"/>
                  </a:cxn>
                  <a:cxn ang="0">
                    <a:pos x="173" y="27"/>
                  </a:cxn>
                  <a:cxn ang="0">
                    <a:pos x="191" y="56"/>
                  </a:cxn>
                  <a:cxn ang="0">
                    <a:pos x="376" y="27"/>
                  </a:cxn>
                  <a:cxn ang="0">
                    <a:pos x="408" y="51"/>
                  </a:cxn>
                  <a:cxn ang="0">
                    <a:pos x="408" y="4"/>
                  </a:cxn>
                  <a:cxn ang="0">
                    <a:pos x="405" y="0"/>
                  </a:cxn>
                  <a:cxn ang="0">
                    <a:pos x="442" y="3"/>
                  </a:cxn>
                  <a:cxn ang="0">
                    <a:pos x="482" y="73"/>
                  </a:cxn>
                  <a:cxn ang="0">
                    <a:pos x="544" y="167"/>
                  </a:cxn>
                  <a:cxn ang="0">
                    <a:pos x="574" y="249"/>
                  </a:cxn>
                  <a:cxn ang="0">
                    <a:pos x="621" y="306"/>
                  </a:cxn>
                  <a:cxn ang="0">
                    <a:pos x="629" y="388"/>
                  </a:cxn>
                  <a:cxn ang="0">
                    <a:pos x="614" y="439"/>
                  </a:cxn>
                  <a:cxn ang="0">
                    <a:pos x="548" y="452"/>
                  </a:cxn>
                  <a:cxn ang="0">
                    <a:pos x="536" y="431"/>
                  </a:cxn>
                  <a:cxn ang="0">
                    <a:pos x="491" y="401"/>
                  </a:cxn>
                  <a:cxn ang="0">
                    <a:pos x="475" y="370"/>
                  </a:cxn>
                  <a:cxn ang="0">
                    <a:pos x="463" y="358"/>
                  </a:cxn>
                  <a:cxn ang="0">
                    <a:pos x="457" y="330"/>
                  </a:cxn>
                  <a:cxn ang="0">
                    <a:pos x="445" y="337"/>
                  </a:cxn>
                  <a:cxn ang="0">
                    <a:pos x="408" y="300"/>
                  </a:cxn>
                  <a:cxn ang="0">
                    <a:pos x="417" y="265"/>
                  </a:cxn>
                  <a:cxn ang="0">
                    <a:pos x="408" y="245"/>
                  </a:cxn>
                  <a:cxn ang="0">
                    <a:pos x="397" y="252"/>
                  </a:cxn>
                  <a:cxn ang="0">
                    <a:pos x="398" y="273"/>
                  </a:cxn>
                  <a:cxn ang="0">
                    <a:pos x="387" y="245"/>
                  </a:cxn>
                  <a:cxn ang="0">
                    <a:pos x="387" y="182"/>
                  </a:cxn>
                  <a:cxn ang="0">
                    <a:pos x="364" y="145"/>
                  </a:cxn>
                  <a:cxn ang="0">
                    <a:pos x="306" y="113"/>
                  </a:cxn>
                  <a:cxn ang="0">
                    <a:pos x="277" y="79"/>
                  </a:cxn>
                  <a:cxn ang="0">
                    <a:pos x="242" y="75"/>
                  </a:cxn>
                  <a:cxn ang="0">
                    <a:pos x="229" y="96"/>
                  </a:cxn>
                  <a:cxn ang="0">
                    <a:pos x="180" y="112"/>
                  </a:cxn>
                  <a:cxn ang="0">
                    <a:pos x="152" y="96"/>
                  </a:cxn>
                  <a:cxn ang="0">
                    <a:pos x="138" y="73"/>
                  </a:cxn>
                  <a:cxn ang="0">
                    <a:pos x="46" y="93"/>
                  </a:cxn>
                  <a:cxn ang="0">
                    <a:pos x="27" y="77"/>
                  </a:cxn>
                  <a:cxn ang="0">
                    <a:pos x="5" y="96"/>
                  </a:cxn>
                  <a:cxn ang="0">
                    <a:pos x="0" y="44"/>
                  </a:cxn>
                </a:cxnLst>
                <a:rect l="0" t="0" r="r" b="b"/>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Freeform 370">
                <a:extLst>
                  <a:ext uri="{FF2B5EF4-FFF2-40B4-BE49-F238E27FC236}">
                    <a16:creationId xmlns:a16="http://schemas.microsoft.com/office/drawing/2014/main" id="{937D3A30-93D4-4DE9-94B3-A2621CEFFA0E}"/>
                  </a:ext>
                </a:extLst>
              </p:cNvPr>
              <p:cNvSpPr>
                <a:spLocks noChangeArrowheads="1"/>
              </p:cNvSpPr>
              <p:nvPr/>
            </p:nvSpPr>
            <p:spPr bwMode="auto">
              <a:xfrm>
                <a:off x="8322733" y="3623671"/>
                <a:ext cx="1227667" cy="569384"/>
              </a:xfrm>
              <a:custGeom>
                <a:avLst/>
                <a:gdLst/>
                <a:ahLst/>
                <a:cxnLst>
                  <a:cxn ang="0">
                    <a:pos x="20" y="198"/>
                  </a:cxn>
                  <a:cxn ang="0">
                    <a:pos x="0" y="255"/>
                  </a:cxn>
                  <a:cxn ang="0">
                    <a:pos x="75" y="247"/>
                  </a:cxn>
                  <a:cxn ang="0">
                    <a:pos x="104" y="222"/>
                  </a:cxn>
                  <a:cxn ang="0">
                    <a:pos x="207" y="193"/>
                  </a:cxn>
                  <a:cxn ang="0">
                    <a:pos x="235" y="209"/>
                  </a:cxn>
                  <a:cxn ang="0">
                    <a:pos x="302" y="198"/>
                  </a:cxn>
                  <a:cxn ang="0">
                    <a:pos x="302" y="202"/>
                  </a:cxn>
                  <a:cxn ang="0">
                    <a:pos x="403" y="269"/>
                  </a:cxn>
                  <a:cxn ang="0">
                    <a:pos x="461" y="249"/>
                  </a:cxn>
                  <a:cxn ang="0">
                    <a:pos x="495" y="175"/>
                  </a:cxn>
                  <a:cxn ang="0">
                    <a:pos x="552" y="155"/>
                  </a:cxn>
                  <a:cxn ang="0">
                    <a:pos x="580" y="101"/>
                  </a:cxn>
                  <a:cxn ang="0">
                    <a:pos x="579" y="34"/>
                  </a:cxn>
                  <a:cxn ang="0">
                    <a:pos x="571" y="89"/>
                  </a:cxn>
                  <a:cxn ang="0">
                    <a:pos x="539" y="135"/>
                  </a:cxn>
                  <a:cxn ang="0">
                    <a:pos x="527" y="131"/>
                  </a:cxn>
                  <a:cxn ang="0">
                    <a:pos x="484" y="144"/>
                  </a:cxn>
                  <a:cxn ang="0">
                    <a:pos x="484" y="128"/>
                  </a:cxn>
                  <a:cxn ang="0">
                    <a:pos x="527" y="112"/>
                  </a:cxn>
                  <a:cxn ang="0">
                    <a:pos x="488" y="107"/>
                  </a:cxn>
                  <a:cxn ang="0">
                    <a:pos x="531" y="94"/>
                  </a:cxn>
                  <a:cxn ang="0">
                    <a:pos x="548" y="101"/>
                  </a:cxn>
                  <a:cxn ang="0">
                    <a:pos x="558" y="49"/>
                  </a:cxn>
                  <a:cxn ang="0">
                    <a:pos x="547" y="38"/>
                  </a:cxn>
                  <a:cxn ang="0">
                    <a:pos x="493" y="58"/>
                  </a:cxn>
                  <a:cxn ang="0">
                    <a:pos x="495" y="28"/>
                  </a:cxn>
                  <a:cxn ang="0">
                    <a:pos x="517" y="36"/>
                  </a:cxn>
                  <a:cxn ang="0">
                    <a:pos x="547" y="12"/>
                  </a:cxn>
                  <a:cxn ang="0">
                    <a:pos x="531" y="0"/>
                  </a:cxn>
                  <a:cxn ang="0">
                    <a:pos x="358" y="42"/>
                  </a:cxn>
                  <a:cxn ang="0">
                    <a:pos x="145" y="87"/>
                  </a:cxn>
                  <a:cxn ang="0">
                    <a:pos x="48" y="197"/>
                  </a:cxn>
                  <a:cxn ang="0">
                    <a:pos x="20" y="198"/>
                  </a:cxn>
                </a:cxnLst>
                <a:rect l="0" t="0" r="r" b="b"/>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Freeform 371">
                <a:extLst>
                  <a:ext uri="{FF2B5EF4-FFF2-40B4-BE49-F238E27FC236}">
                    <a16:creationId xmlns:a16="http://schemas.microsoft.com/office/drawing/2014/main" id="{CE71386A-6E16-4E20-895A-1EDBF6EB073B}"/>
                  </a:ext>
                </a:extLst>
              </p:cNvPr>
              <p:cNvSpPr>
                <a:spLocks noChangeArrowheads="1"/>
              </p:cNvSpPr>
              <p:nvPr/>
            </p:nvSpPr>
            <p:spPr bwMode="auto">
              <a:xfrm>
                <a:off x="8371418" y="3155889"/>
                <a:ext cx="1073149" cy="704849"/>
              </a:xfrm>
              <a:custGeom>
                <a:avLst/>
                <a:gdLst/>
                <a:ahLst/>
                <a:cxnLst>
                  <a:cxn ang="0">
                    <a:pos x="83" y="234"/>
                  </a:cxn>
                  <a:cxn ang="0">
                    <a:pos x="69" y="267"/>
                  </a:cxn>
                  <a:cxn ang="0">
                    <a:pos x="48" y="277"/>
                  </a:cxn>
                  <a:cxn ang="0">
                    <a:pos x="46" y="298"/>
                  </a:cxn>
                  <a:cxn ang="0">
                    <a:pos x="3" y="315"/>
                  </a:cxn>
                  <a:cxn ang="0">
                    <a:pos x="0" y="333"/>
                  </a:cxn>
                  <a:cxn ang="0">
                    <a:pos x="120" y="311"/>
                  </a:cxn>
                  <a:cxn ang="0">
                    <a:pos x="337" y="263"/>
                  </a:cxn>
                  <a:cxn ang="0">
                    <a:pos x="507" y="221"/>
                  </a:cxn>
                  <a:cxn ang="0">
                    <a:pos x="507" y="187"/>
                  </a:cxn>
                  <a:cxn ang="0">
                    <a:pos x="488" y="176"/>
                  </a:cxn>
                  <a:cxn ang="0">
                    <a:pos x="472" y="193"/>
                  </a:cxn>
                  <a:cxn ang="0">
                    <a:pos x="465" y="148"/>
                  </a:cxn>
                  <a:cxn ang="0">
                    <a:pos x="472" y="108"/>
                  </a:cxn>
                  <a:cxn ang="0">
                    <a:pos x="410" y="78"/>
                  </a:cxn>
                  <a:cxn ang="0">
                    <a:pos x="368" y="86"/>
                  </a:cxn>
                  <a:cxn ang="0">
                    <a:pos x="367" y="24"/>
                  </a:cxn>
                  <a:cxn ang="0">
                    <a:pos x="322" y="0"/>
                  </a:cxn>
                  <a:cxn ang="0">
                    <a:pos x="290" y="16"/>
                  </a:cxn>
                  <a:cxn ang="0">
                    <a:pos x="267" y="74"/>
                  </a:cxn>
                  <a:cxn ang="0">
                    <a:pos x="228" y="97"/>
                  </a:cxn>
                  <a:cxn ang="0">
                    <a:pos x="212" y="189"/>
                  </a:cxn>
                  <a:cxn ang="0">
                    <a:pos x="148" y="234"/>
                  </a:cxn>
                  <a:cxn ang="0">
                    <a:pos x="97" y="251"/>
                  </a:cxn>
                  <a:cxn ang="0">
                    <a:pos x="83" y="234"/>
                  </a:cxn>
                </a:cxnLst>
                <a:rect l="0" t="0" r="r" b="b"/>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Freeform 372">
                <a:extLst>
                  <a:ext uri="{FF2B5EF4-FFF2-40B4-BE49-F238E27FC236}">
                    <a16:creationId xmlns:a16="http://schemas.microsoft.com/office/drawing/2014/main" id="{1D1039E0-E57C-4E6C-B788-88DBEFA0C339}"/>
                  </a:ext>
                </a:extLst>
              </p:cNvPr>
              <p:cNvSpPr>
                <a:spLocks noChangeArrowheads="1"/>
              </p:cNvSpPr>
              <p:nvPr/>
            </p:nvSpPr>
            <p:spPr bwMode="auto">
              <a:xfrm>
                <a:off x="8449734" y="3014071"/>
                <a:ext cx="605367" cy="670984"/>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 name="Freeform 373">
                <a:extLst>
                  <a:ext uri="{FF2B5EF4-FFF2-40B4-BE49-F238E27FC236}">
                    <a16:creationId xmlns:a16="http://schemas.microsoft.com/office/drawing/2014/main" id="{0D138956-C63C-4205-8C6E-0B877D025EA3}"/>
                  </a:ext>
                </a:extLst>
              </p:cNvPr>
              <p:cNvSpPr>
                <a:spLocks noChangeArrowheads="1"/>
              </p:cNvSpPr>
              <p:nvPr/>
            </p:nvSpPr>
            <p:spPr bwMode="auto">
              <a:xfrm>
                <a:off x="8534402" y="2594972"/>
                <a:ext cx="819149" cy="571499"/>
              </a:xfrm>
              <a:custGeom>
                <a:avLst/>
                <a:gdLst/>
                <a:ahLst/>
                <a:cxnLst>
                  <a:cxn ang="0">
                    <a:pos x="35" y="40"/>
                  </a:cxn>
                  <a:cxn ang="0">
                    <a:pos x="0" y="75"/>
                  </a:cxn>
                  <a:cxn ang="0">
                    <a:pos x="19" y="208"/>
                  </a:cxn>
                  <a:cxn ang="0">
                    <a:pos x="35" y="270"/>
                  </a:cxn>
                  <a:cxn ang="0">
                    <a:pos x="101" y="266"/>
                  </a:cxn>
                  <a:cxn ang="0">
                    <a:pos x="345" y="216"/>
                  </a:cxn>
                  <a:cxn ang="0">
                    <a:pos x="362" y="208"/>
                  </a:cxn>
                  <a:cxn ang="0">
                    <a:pos x="387" y="147"/>
                  </a:cxn>
                  <a:cxn ang="0">
                    <a:pos x="350" y="114"/>
                  </a:cxn>
                  <a:cxn ang="0">
                    <a:pos x="370" y="36"/>
                  </a:cxn>
                  <a:cxn ang="0">
                    <a:pos x="342" y="28"/>
                  </a:cxn>
                  <a:cxn ang="0">
                    <a:pos x="342" y="8"/>
                  </a:cxn>
                  <a:cxn ang="0">
                    <a:pos x="329" y="0"/>
                  </a:cxn>
                  <a:cxn ang="0">
                    <a:pos x="46" y="56"/>
                  </a:cxn>
                  <a:cxn ang="0">
                    <a:pos x="35" y="40"/>
                  </a:cxn>
                </a:cxnLst>
                <a:rect l="0" t="0" r="r" b="b"/>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8" name="Freeform 374">
                <a:extLst>
                  <a:ext uri="{FF2B5EF4-FFF2-40B4-BE49-F238E27FC236}">
                    <a16:creationId xmlns:a16="http://schemas.microsoft.com/office/drawing/2014/main" id="{527FAEB5-E8A4-49A0-9098-8B3CE6EB50A1}"/>
                  </a:ext>
                </a:extLst>
              </p:cNvPr>
              <p:cNvSpPr>
                <a:spLocks noChangeArrowheads="1"/>
              </p:cNvSpPr>
              <p:nvPr/>
            </p:nvSpPr>
            <p:spPr bwMode="auto">
              <a:xfrm>
                <a:off x="9213852" y="2586505"/>
                <a:ext cx="222249" cy="452967"/>
              </a:xfrm>
              <a:custGeom>
                <a:avLst/>
                <a:gdLst/>
                <a:ahLst/>
                <a:cxnLst>
                  <a:cxn ang="0">
                    <a:pos x="18" y="2"/>
                  </a:cxn>
                  <a:cxn ang="0">
                    <a:pos x="44" y="0"/>
                  </a:cxn>
                  <a:cxn ang="0">
                    <a:pos x="93" y="33"/>
                  </a:cxn>
                  <a:cxn ang="0">
                    <a:pos x="86" y="58"/>
                  </a:cxn>
                  <a:cxn ang="0">
                    <a:pos x="102" y="75"/>
                  </a:cxn>
                  <a:cxn ang="0">
                    <a:pos x="105" y="176"/>
                  </a:cxn>
                  <a:cxn ang="0">
                    <a:pos x="86" y="214"/>
                  </a:cxn>
                  <a:cxn ang="0">
                    <a:pos x="66" y="201"/>
                  </a:cxn>
                  <a:cxn ang="0">
                    <a:pos x="46" y="200"/>
                  </a:cxn>
                  <a:cxn ang="0">
                    <a:pos x="11" y="180"/>
                  </a:cxn>
                  <a:cxn ang="0">
                    <a:pos x="37" y="115"/>
                  </a:cxn>
                  <a:cxn ang="0">
                    <a:pos x="0" y="82"/>
                  </a:cxn>
                  <a:cxn ang="0">
                    <a:pos x="18" y="2"/>
                  </a:cxn>
                </a:cxnLst>
                <a:rect l="0" t="0" r="r" b="b"/>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9" name="Freeform 375">
                <a:extLst>
                  <a:ext uri="{FF2B5EF4-FFF2-40B4-BE49-F238E27FC236}">
                    <a16:creationId xmlns:a16="http://schemas.microsoft.com/office/drawing/2014/main" id="{61693212-A6EE-444E-80C9-0D2B0E97D871}"/>
                  </a:ext>
                </a:extLst>
              </p:cNvPr>
              <p:cNvSpPr>
                <a:spLocks noChangeArrowheads="1"/>
              </p:cNvSpPr>
              <p:nvPr/>
            </p:nvSpPr>
            <p:spPr bwMode="auto">
              <a:xfrm>
                <a:off x="8655051" y="1934571"/>
                <a:ext cx="905933" cy="785284"/>
              </a:xfrm>
              <a:custGeom>
                <a:avLst/>
                <a:gdLst/>
                <a:ahLst/>
                <a:cxnLst>
                  <a:cxn ang="0">
                    <a:pos x="31" y="250"/>
                  </a:cxn>
                  <a:cxn ang="0">
                    <a:pos x="72" y="227"/>
                  </a:cxn>
                  <a:cxn ang="0">
                    <a:pos x="128" y="222"/>
                  </a:cxn>
                  <a:cxn ang="0">
                    <a:pos x="141" y="202"/>
                  </a:cxn>
                  <a:cxn ang="0">
                    <a:pos x="161" y="199"/>
                  </a:cxn>
                  <a:cxn ang="0">
                    <a:pos x="172" y="180"/>
                  </a:cxn>
                  <a:cxn ang="0">
                    <a:pos x="190" y="172"/>
                  </a:cxn>
                  <a:cxn ang="0">
                    <a:pos x="182" y="132"/>
                  </a:cxn>
                  <a:cxn ang="0">
                    <a:pos x="172" y="121"/>
                  </a:cxn>
                  <a:cxn ang="0">
                    <a:pos x="194" y="91"/>
                  </a:cxn>
                  <a:cxn ang="0">
                    <a:pos x="209" y="91"/>
                  </a:cxn>
                  <a:cxn ang="0">
                    <a:pos x="259" y="25"/>
                  </a:cxn>
                  <a:cxn ang="0">
                    <a:pos x="336" y="0"/>
                  </a:cxn>
                  <a:cxn ang="0">
                    <a:pos x="345" y="63"/>
                  </a:cxn>
                  <a:cxn ang="0">
                    <a:pos x="349" y="60"/>
                  </a:cxn>
                  <a:cxn ang="0">
                    <a:pos x="368" y="82"/>
                  </a:cxn>
                  <a:cxn ang="0">
                    <a:pos x="368" y="145"/>
                  </a:cxn>
                  <a:cxn ang="0">
                    <a:pos x="391" y="197"/>
                  </a:cxn>
                  <a:cxn ang="0">
                    <a:pos x="399" y="264"/>
                  </a:cxn>
                  <a:cxn ang="0">
                    <a:pos x="402" y="322"/>
                  </a:cxn>
                  <a:cxn ang="0">
                    <a:pos x="428" y="342"/>
                  </a:cxn>
                  <a:cxn ang="0">
                    <a:pos x="410" y="371"/>
                  </a:cxn>
                  <a:cxn ang="0">
                    <a:pos x="360" y="338"/>
                  </a:cxn>
                  <a:cxn ang="0">
                    <a:pos x="333" y="340"/>
                  </a:cxn>
                  <a:cxn ang="0">
                    <a:pos x="308" y="332"/>
                  </a:cxn>
                  <a:cxn ang="0">
                    <a:pos x="309" y="313"/>
                  </a:cxn>
                  <a:cxn ang="0">
                    <a:pos x="293" y="307"/>
                  </a:cxn>
                  <a:cxn ang="0">
                    <a:pos x="12" y="364"/>
                  </a:cxn>
                  <a:cxn ang="0">
                    <a:pos x="0" y="346"/>
                  </a:cxn>
                  <a:cxn ang="0">
                    <a:pos x="43" y="280"/>
                  </a:cxn>
                  <a:cxn ang="0">
                    <a:pos x="31" y="250"/>
                  </a:cxn>
                </a:cxnLst>
                <a:rect l="0" t="0" r="r" b="b"/>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0" name="Freeform 376">
                <a:extLst>
                  <a:ext uri="{FF2B5EF4-FFF2-40B4-BE49-F238E27FC236}">
                    <a16:creationId xmlns:a16="http://schemas.microsoft.com/office/drawing/2014/main" id="{FEF09B14-4929-4AD8-939C-DAE303B6572A}"/>
                  </a:ext>
                </a:extLst>
              </p:cNvPr>
              <p:cNvSpPr>
                <a:spLocks noChangeArrowheads="1"/>
              </p:cNvSpPr>
              <p:nvPr/>
            </p:nvSpPr>
            <p:spPr bwMode="auto">
              <a:xfrm>
                <a:off x="9357784" y="1892239"/>
                <a:ext cx="245533" cy="472016"/>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61" name="Freeform 377">
                <a:extLst>
                  <a:ext uri="{FF2B5EF4-FFF2-40B4-BE49-F238E27FC236}">
                    <a16:creationId xmlns:a16="http://schemas.microsoft.com/office/drawing/2014/main" id="{33FF9056-19A8-4386-859D-2766F2F0A0DE}"/>
                  </a:ext>
                </a:extLst>
              </p:cNvPr>
              <p:cNvSpPr>
                <a:spLocks noChangeArrowheads="1"/>
              </p:cNvSpPr>
              <p:nvPr/>
            </p:nvSpPr>
            <p:spPr bwMode="auto">
              <a:xfrm>
                <a:off x="9480552" y="2262672"/>
                <a:ext cx="512232" cy="251883"/>
              </a:xfrm>
              <a:custGeom>
                <a:avLst/>
                <a:gdLst/>
                <a:ahLst/>
                <a:cxnLst>
                  <a:cxn ang="0">
                    <a:pos x="0" y="47"/>
                  </a:cxn>
                  <a:cxn ang="0">
                    <a:pos x="123" y="14"/>
                  </a:cxn>
                  <a:cxn ang="0">
                    <a:pos x="138" y="17"/>
                  </a:cxn>
                  <a:cxn ang="0">
                    <a:pos x="152" y="0"/>
                  </a:cxn>
                  <a:cxn ang="0">
                    <a:pos x="166" y="9"/>
                  </a:cxn>
                  <a:cxn ang="0">
                    <a:pos x="151" y="43"/>
                  </a:cxn>
                  <a:cxn ang="0">
                    <a:pos x="176" y="40"/>
                  </a:cxn>
                  <a:cxn ang="0">
                    <a:pos x="191" y="66"/>
                  </a:cxn>
                  <a:cxn ang="0">
                    <a:pos x="208" y="69"/>
                  </a:cxn>
                  <a:cxn ang="0">
                    <a:pos x="220" y="65"/>
                  </a:cxn>
                  <a:cxn ang="0">
                    <a:pos x="220" y="50"/>
                  </a:cxn>
                  <a:cxn ang="0">
                    <a:pos x="200" y="32"/>
                  </a:cxn>
                  <a:cxn ang="0">
                    <a:pos x="216" y="30"/>
                  </a:cxn>
                  <a:cxn ang="0">
                    <a:pos x="242" y="70"/>
                  </a:cxn>
                  <a:cxn ang="0">
                    <a:pos x="216" y="92"/>
                  </a:cxn>
                  <a:cxn ang="0">
                    <a:pos x="187" y="82"/>
                  </a:cxn>
                  <a:cxn ang="0">
                    <a:pos x="168" y="110"/>
                  </a:cxn>
                  <a:cxn ang="0">
                    <a:pos x="132" y="82"/>
                  </a:cxn>
                  <a:cxn ang="0">
                    <a:pos x="11" y="119"/>
                  </a:cxn>
                  <a:cxn ang="0">
                    <a:pos x="0" y="47"/>
                  </a:cxn>
                </a:cxnLst>
                <a:rect l="0" t="0" r="r" b="b"/>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2" name="Freeform 378">
                <a:extLst>
                  <a:ext uri="{FF2B5EF4-FFF2-40B4-BE49-F238E27FC236}">
                    <a16:creationId xmlns:a16="http://schemas.microsoft.com/office/drawing/2014/main" id="{49E9ECC3-E96A-45E3-92E3-E657D5C6391E}"/>
                  </a:ext>
                </a:extLst>
              </p:cNvPr>
              <p:cNvSpPr>
                <a:spLocks noChangeArrowheads="1"/>
              </p:cNvSpPr>
              <p:nvPr/>
            </p:nvSpPr>
            <p:spPr bwMode="auto">
              <a:xfrm>
                <a:off x="9491982" y="2462664"/>
                <a:ext cx="268815" cy="138674"/>
              </a:xfrm>
              <a:custGeom>
                <a:avLst/>
                <a:gdLst/>
                <a:ahLst/>
                <a:cxnLst>
                  <a:cxn ang="0">
                    <a:pos x="0" y="27"/>
                  </a:cxn>
                  <a:cxn ang="0">
                    <a:pos x="96" y="0"/>
                  </a:cxn>
                  <a:cxn ang="0">
                    <a:pos x="127" y="48"/>
                  </a:cxn>
                  <a:cxn ang="0">
                    <a:pos x="110" y="68"/>
                  </a:cxn>
                  <a:cxn ang="0">
                    <a:pos x="79" y="61"/>
                  </a:cxn>
                  <a:cxn ang="0">
                    <a:pos x="31" y="104"/>
                  </a:cxn>
                  <a:cxn ang="0">
                    <a:pos x="5" y="81"/>
                  </a:cxn>
                  <a:cxn ang="0">
                    <a:pos x="0" y="27"/>
                  </a:cxn>
                </a:cxnLst>
                <a:rect l="0" t="0" r="r" b="b"/>
                <a:pathLst>
                  <a:path w="127" h="104">
                    <a:moveTo>
                      <a:pt x="0" y="27"/>
                    </a:moveTo>
                    <a:lnTo>
                      <a:pt x="96" y="0"/>
                    </a:lnTo>
                    <a:lnTo>
                      <a:pt x="127" y="48"/>
                    </a:lnTo>
                    <a:lnTo>
                      <a:pt x="110" y="68"/>
                    </a:lnTo>
                    <a:lnTo>
                      <a:pt x="79" y="61"/>
                    </a:lnTo>
                    <a:lnTo>
                      <a:pt x="31" y="104"/>
                    </a:lnTo>
                    <a:lnTo>
                      <a:pt x="5" y="81"/>
                    </a:lnTo>
                    <a:lnTo>
                      <a:pt x="0" y="27"/>
                    </a:lnTo>
                    <a:close/>
                  </a:path>
                </a:pathLst>
              </a:custGeom>
              <a:solidFill>
                <a:srgbClr val="2929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Freeform 379">
                <a:extLst>
                  <a:ext uri="{FF2B5EF4-FFF2-40B4-BE49-F238E27FC236}">
                    <a16:creationId xmlns:a16="http://schemas.microsoft.com/office/drawing/2014/main" id="{C40F443A-031A-4035-A279-C1F478E936A3}"/>
                  </a:ext>
                </a:extLst>
              </p:cNvPr>
              <p:cNvSpPr>
                <a:spLocks noChangeArrowheads="1"/>
              </p:cNvSpPr>
              <p:nvPr/>
            </p:nvSpPr>
            <p:spPr bwMode="auto">
              <a:xfrm>
                <a:off x="9539819" y="2622489"/>
                <a:ext cx="179916" cy="137583"/>
              </a:xfrm>
              <a:custGeom>
                <a:avLst/>
                <a:gdLst/>
                <a:ahLst/>
                <a:cxnLst>
                  <a:cxn ang="0">
                    <a:pos x="0" y="58"/>
                  </a:cxn>
                  <a:cxn ang="0">
                    <a:pos x="51" y="32"/>
                  </a:cxn>
                  <a:cxn ang="0">
                    <a:pos x="103" y="0"/>
                  </a:cxn>
                  <a:cxn ang="0">
                    <a:pos x="111" y="1"/>
                  </a:cxn>
                  <a:cxn ang="0">
                    <a:pos x="126" y="3"/>
                  </a:cxn>
                  <a:cxn ang="0">
                    <a:pos x="75" y="44"/>
                  </a:cxn>
                  <a:cxn ang="0">
                    <a:pos x="14" y="78"/>
                  </a:cxn>
                  <a:cxn ang="0">
                    <a:pos x="0" y="58"/>
                  </a:cxn>
                </a:cxnLst>
                <a:rect l="0" t="0" r="r" b="b"/>
                <a:pathLst>
                  <a:path w="126" h="78">
                    <a:moveTo>
                      <a:pt x="0" y="58"/>
                    </a:moveTo>
                    <a:lnTo>
                      <a:pt x="51" y="32"/>
                    </a:lnTo>
                    <a:lnTo>
                      <a:pt x="103" y="0"/>
                    </a:lnTo>
                    <a:lnTo>
                      <a:pt x="111" y="1"/>
                    </a:lnTo>
                    <a:lnTo>
                      <a:pt x="126" y="3"/>
                    </a:lnTo>
                    <a:lnTo>
                      <a:pt x="75" y="44"/>
                    </a:lnTo>
                    <a:lnTo>
                      <a:pt x="14" y="78"/>
                    </a:lnTo>
                    <a:lnTo>
                      <a:pt x="0" y="5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4" name="Freeform 380">
                <a:extLst>
                  <a:ext uri="{FF2B5EF4-FFF2-40B4-BE49-F238E27FC236}">
                    <a16:creationId xmlns:a16="http://schemas.microsoft.com/office/drawing/2014/main" id="{8584B6A1-C39A-4CC2-97AC-BAC4A023B190}"/>
                  </a:ext>
                </a:extLst>
              </p:cNvPr>
              <p:cNvSpPr>
                <a:spLocks noChangeArrowheads="1"/>
              </p:cNvSpPr>
              <p:nvPr/>
            </p:nvSpPr>
            <p:spPr bwMode="auto">
              <a:xfrm>
                <a:off x="9543204" y="1795953"/>
                <a:ext cx="285749" cy="533400"/>
              </a:xfrm>
              <a:custGeom>
                <a:avLst/>
                <a:gdLst/>
                <a:ahLst/>
                <a:cxnLst>
                  <a:cxn ang="0">
                    <a:pos x="27" y="0"/>
                  </a:cxn>
                  <a:cxn ang="0">
                    <a:pos x="0" y="45"/>
                  </a:cxn>
                  <a:cxn ang="0">
                    <a:pos x="30" y="102"/>
                  </a:cxn>
                  <a:cxn ang="0">
                    <a:pos x="11" y="118"/>
                  </a:cxn>
                  <a:cxn ang="0">
                    <a:pos x="19" y="252"/>
                  </a:cxn>
                  <a:cxn ang="0">
                    <a:pos x="95" y="232"/>
                  </a:cxn>
                  <a:cxn ang="0">
                    <a:pos x="115" y="232"/>
                  </a:cxn>
                  <a:cxn ang="0">
                    <a:pos x="125" y="217"/>
                  </a:cxn>
                  <a:cxn ang="0">
                    <a:pos x="125" y="192"/>
                  </a:cxn>
                  <a:cxn ang="0">
                    <a:pos x="135" y="178"/>
                  </a:cxn>
                  <a:cxn ang="0">
                    <a:pos x="92" y="158"/>
                  </a:cxn>
                  <a:cxn ang="0">
                    <a:pos x="38" y="12"/>
                  </a:cxn>
                  <a:cxn ang="0">
                    <a:pos x="27" y="0"/>
                  </a:cxn>
                </a:cxnLst>
                <a:rect l="0" t="0" r="r" b="b"/>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no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 name="Freeform 381">
                <a:extLst>
                  <a:ext uri="{FF2B5EF4-FFF2-40B4-BE49-F238E27FC236}">
                    <a16:creationId xmlns:a16="http://schemas.microsoft.com/office/drawing/2014/main" id="{812800F0-6AFA-4D59-BDC1-2527835851DD}"/>
                  </a:ext>
                </a:extLst>
              </p:cNvPr>
              <p:cNvSpPr>
                <a:spLocks noChangeArrowheads="1"/>
              </p:cNvSpPr>
              <p:nvPr/>
            </p:nvSpPr>
            <p:spPr bwMode="auto">
              <a:xfrm>
                <a:off x="9703650" y="2443102"/>
                <a:ext cx="137584" cy="114299"/>
              </a:xfrm>
              <a:custGeom>
                <a:avLst/>
                <a:gdLst/>
                <a:ahLst/>
                <a:cxnLst>
                  <a:cxn ang="0">
                    <a:pos x="0" y="8"/>
                  </a:cxn>
                  <a:cxn ang="0">
                    <a:pos x="28" y="0"/>
                  </a:cxn>
                  <a:cxn ang="0">
                    <a:pos x="65" y="28"/>
                  </a:cxn>
                  <a:cxn ang="0">
                    <a:pos x="59" y="36"/>
                  </a:cxn>
                  <a:cxn ang="0">
                    <a:pos x="39" y="36"/>
                  </a:cxn>
                  <a:cxn ang="0">
                    <a:pos x="31" y="54"/>
                  </a:cxn>
                  <a:cxn ang="0">
                    <a:pos x="0" y="8"/>
                  </a:cxn>
                </a:cxnLst>
                <a:rect l="0" t="0" r="r" b="b"/>
                <a:pathLst>
                  <a:path w="65" h="54">
                    <a:moveTo>
                      <a:pt x="0" y="8"/>
                    </a:moveTo>
                    <a:lnTo>
                      <a:pt x="28" y="0"/>
                    </a:lnTo>
                    <a:lnTo>
                      <a:pt x="65" y="28"/>
                    </a:lnTo>
                    <a:lnTo>
                      <a:pt x="59" y="36"/>
                    </a:lnTo>
                    <a:lnTo>
                      <a:pt x="39" y="36"/>
                    </a:lnTo>
                    <a:lnTo>
                      <a:pt x="31" y="54"/>
                    </a:lnTo>
                    <a:lnTo>
                      <a:pt x="0" y="8"/>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66" name="Group 51">
                <a:extLst>
                  <a:ext uri="{FF2B5EF4-FFF2-40B4-BE49-F238E27FC236}">
                    <a16:creationId xmlns:a16="http://schemas.microsoft.com/office/drawing/2014/main" id="{4865F1E3-AF1F-4571-BE6E-914A8069ADFA}"/>
                  </a:ext>
                </a:extLst>
              </p:cNvPr>
              <p:cNvGrpSpPr>
                <a:grpSpLocks/>
              </p:cNvGrpSpPr>
              <p:nvPr/>
            </p:nvGrpSpPr>
            <p:grpSpPr bwMode="auto">
              <a:xfrm>
                <a:off x="1016000" y="3399304"/>
                <a:ext cx="1077384" cy="550333"/>
                <a:chOff x="288" y="2580"/>
                <a:chExt cx="509" cy="260"/>
              </a:xfrm>
              <a:solidFill>
                <a:sysClr val="window" lastClr="FFFFFF"/>
              </a:solidFill>
              <a:effectLst/>
            </p:grpSpPr>
            <p:grpSp>
              <p:nvGrpSpPr>
                <p:cNvPr id="135" name="Group 52">
                  <a:extLst>
                    <a:ext uri="{FF2B5EF4-FFF2-40B4-BE49-F238E27FC236}">
                      <a16:creationId xmlns:a16="http://schemas.microsoft.com/office/drawing/2014/main" id="{8514A563-60AC-4382-81BD-621703DA40B4}"/>
                    </a:ext>
                  </a:extLst>
                </p:cNvPr>
                <p:cNvGrpSpPr>
                  <a:grpSpLocks/>
                </p:cNvGrpSpPr>
                <p:nvPr/>
              </p:nvGrpSpPr>
              <p:grpSpPr bwMode="auto">
                <a:xfrm>
                  <a:off x="288" y="2580"/>
                  <a:ext cx="510" cy="261"/>
                  <a:chOff x="288" y="2580"/>
                  <a:chExt cx="510" cy="261"/>
                </a:xfrm>
                <a:grpFill/>
              </p:grpSpPr>
              <p:sp>
                <p:nvSpPr>
                  <p:cNvPr id="137" name="Freeform 53">
                    <a:extLst>
                      <a:ext uri="{FF2B5EF4-FFF2-40B4-BE49-F238E27FC236}">
                        <a16:creationId xmlns:a16="http://schemas.microsoft.com/office/drawing/2014/main" id="{D3AA4F10-3F09-454D-8BA2-DCD2D3223833}"/>
                      </a:ext>
                    </a:extLst>
                  </p:cNvPr>
                  <p:cNvSpPr>
                    <a:spLocks noChangeArrowheads="1"/>
                  </p:cNvSpPr>
                  <p:nvPr/>
                </p:nvSpPr>
                <p:spPr bwMode="auto">
                  <a:xfrm>
                    <a:off x="288" y="2613"/>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38" name="Freeform 54">
                    <a:extLst>
                      <a:ext uri="{FF2B5EF4-FFF2-40B4-BE49-F238E27FC236}">
                        <a16:creationId xmlns:a16="http://schemas.microsoft.com/office/drawing/2014/main" id="{E4204ED5-7652-4077-AD00-ED2ED076B530}"/>
                      </a:ext>
                    </a:extLst>
                  </p:cNvPr>
                  <p:cNvSpPr>
                    <a:spLocks noChangeArrowheads="1"/>
                  </p:cNvSpPr>
                  <p:nvPr/>
                </p:nvSpPr>
                <p:spPr bwMode="auto">
                  <a:xfrm>
                    <a:off x="344" y="2580"/>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39" name="Freeform 55">
                    <a:extLst>
                      <a:ext uri="{FF2B5EF4-FFF2-40B4-BE49-F238E27FC236}">
                        <a16:creationId xmlns:a16="http://schemas.microsoft.com/office/drawing/2014/main" id="{5ABBC5FB-A15E-4183-8021-6EBC6830682D}"/>
                      </a:ext>
                    </a:extLst>
                  </p:cNvPr>
                  <p:cNvSpPr>
                    <a:spLocks noChangeArrowheads="1"/>
                  </p:cNvSpPr>
                  <p:nvPr/>
                </p:nvSpPr>
                <p:spPr bwMode="auto">
                  <a:xfrm>
                    <a:off x="413" y="2613"/>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40" name="Freeform 56">
                    <a:extLst>
                      <a:ext uri="{FF2B5EF4-FFF2-40B4-BE49-F238E27FC236}">
                        <a16:creationId xmlns:a16="http://schemas.microsoft.com/office/drawing/2014/main" id="{195FFD5E-8F7D-4439-B787-121053D56687}"/>
                      </a:ext>
                    </a:extLst>
                  </p:cNvPr>
                  <p:cNvSpPr>
                    <a:spLocks noChangeArrowheads="1"/>
                  </p:cNvSpPr>
                  <p:nvPr/>
                </p:nvSpPr>
                <p:spPr bwMode="auto">
                  <a:xfrm>
                    <a:off x="525" y="2653"/>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41" name="Freeform 57">
                    <a:extLst>
                      <a:ext uri="{FF2B5EF4-FFF2-40B4-BE49-F238E27FC236}">
                        <a16:creationId xmlns:a16="http://schemas.microsoft.com/office/drawing/2014/main" id="{4683E4FB-E693-4F96-BE7D-D47D140D1CB5}"/>
                      </a:ext>
                    </a:extLst>
                  </p:cNvPr>
                  <p:cNvSpPr>
                    <a:spLocks noChangeArrowheads="1"/>
                  </p:cNvSpPr>
                  <p:nvPr/>
                </p:nvSpPr>
                <p:spPr bwMode="auto">
                  <a:xfrm>
                    <a:off x="550" y="2694"/>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42" name="Freeform 58">
                    <a:extLst>
                      <a:ext uri="{FF2B5EF4-FFF2-40B4-BE49-F238E27FC236}">
                        <a16:creationId xmlns:a16="http://schemas.microsoft.com/office/drawing/2014/main" id="{E60C9587-0A16-4AE4-BB85-93691E653681}"/>
                      </a:ext>
                    </a:extLst>
                  </p:cNvPr>
                  <p:cNvSpPr>
                    <a:spLocks noChangeArrowheads="1"/>
                  </p:cNvSpPr>
                  <p:nvPr/>
                </p:nvSpPr>
                <p:spPr bwMode="auto">
                  <a:xfrm>
                    <a:off x="590" y="2715"/>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43" name="Freeform 59">
                    <a:extLst>
                      <a:ext uri="{FF2B5EF4-FFF2-40B4-BE49-F238E27FC236}">
                        <a16:creationId xmlns:a16="http://schemas.microsoft.com/office/drawing/2014/main" id="{D3A3FC39-7397-4DDB-98FB-246C2AC79C7B}"/>
                      </a:ext>
                    </a:extLst>
                  </p:cNvPr>
                  <p:cNvSpPr>
                    <a:spLocks noChangeArrowheads="1"/>
                  </p:cNvSpPr>
                  <p:nvPr/>
                </p:nvSpPr>
                <p:spPr bwMode="auto">
                  <a:xfrm>
                    <a:off x="650" y="2726"/>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136" name="Freeform 60">
                  <a:extLst>
                    <a:ext uri="{FF2B5EF4-FFF2-40B4-BE49-F238E27FC236}">
                      <a16:creationId xmlns:a16="http://schemas.microsoft.com/office/drawing/2014/main" id="{C4DF0C19-1A66-46FD-A439-77F0D4EC681D}"/>
                    </a:ext>
                  </a:extLst>
                </p:cNvPr>
                <p:cNvSpPr>
                  <a:spLocks noChangeArrowheads="1"/>
                </p:cNvSpPr>
                <p:nvPr/>
              </p:nvSpPr>
              <p:spPr bwMode="auto">
                <a:xfrm>
                  <a:off x="598" y="2670"/>
                  <a:ext cx="82" cy="46"/>
                </a:xfrm>
                <a:custGeom>
                  <a:avLst/>
                  <a:gdLst/>
                  <a:ahLst/>
                  <a:cxnLst>
                    <a:cxn ang="0">
                      <a:pos x="17" y="0"/>
                    </a:cxn>
                    <a:cxn ang="0">
                      <a:pos x="0" y="15"/>
                    </a:cxn>
                    <a:cxn ang="0">
                      <a:pos x="8" y="25"/>
                    </a:cxn>
                    <a:cxn ang="0">
                      <a:pos x="23" y="29"/>
                    </a:cxn>
                    <a:cxn ang="0">
                      <a:pos x="38" y="46"/>
                    </a:cxn>
                    <a:cxn ang="0">
                      <a:pos x="81" y="40"/>
                    </a:cxn>
                    <a:cxn ang="0">
                      <a:pos x="82" y="20"/>
                    </a:cxn>
                    <a:cxn ang="0">
                      <a:pos x="50" y="4"/>
                    </a:cxn>
                    <a:cxn ang="0">
                      <a:pos x="17" y="0"/>
                    </a:cxn>
                  </a:cxnLst>
                  <a:rect l="0" t="0" r="r" b="b"/>
                  <a:pathLst>
                    <a:path w="82" h="46">
                      <a:moveTo>
                        <a:pt x="17" y="0"/>
                      </a:moveTo>
                      <a:lnTo>
                        <a:pt x="0" y="15"/>
                      </a:lnTo>
                      <a:lnTo>
                        <a:pt x="8" y="25"/>
                      </a:lnTo>
                      <a:lnTo>
                        <a:pt x="23" y="29"/>
                      </a:lnTo>
                      <a:lnTo>
                        <a:pt x="38" y="46"/>
                      </a:lnTo>
                      <a:lnTo>
                        <a:pt x="81" y="40"/>
                      </a:lnTo>
                      <a:lnTo>
                        <a:pt x="82" y="20"/>
                      </a:lnTo>
                      <a:lnTo>
                        <a:pt x="50" y="4"/>
                      </a:lnTo>
                      <a:lnTo>
                        <a:pt x="17" y="0"/>
                      </a:lnTo>
                      <a:close/>
                    </a:path>
                  </a:pathLst>
                </a:custGeom>
                <a:grp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67" name="Freeform 392">
                <a:extLst>
                  <a:ext uri="{FF2B5EF4-FFF2-40B4-BE49-F238E27FC236}">
                    <a16:creationId xmlns:a16="http://schemas.microsoft.com/office/drawing/2014/main" id="{C16F4DEC-C3F0-48B5-8F2B-51FDD8995D50}"/>
                  </a:ext>
                </a:extLst>
              </p:cNvPr>
              <p:cNvSpPr>
                <a:spLocks noChangeArrowheads="1"/>
              </p:cNvSpPr>
              <p:nvPr/>
            </p:nvSpPr>
            <p:spPr bwMode="auto">
              <a:xfrm>
                <a:off x="642408" y="1385817"/>
                <a:ext cx="1727200" cy="1524000"/>
              </a:xfrm>
              <a:custGeom>
                <a:avLst/>
                <a:gdLst/>
                <a:ahLst/>
                <a:cxnLst>
                  <a:cxn ang="0">
                    <a:pos x="130" y="93"/>
                  </a:cxn>
                  <a:cxn ang="0">
                    <a:pos x="293" y="0"/>
                  </a:cxn>
                  <a:cxn ang="0">
                    <a:pos x="370" y="16"/>
                  </a:cxn>
                  <a:cxn ang="0">
                    <a:pos x="408" y="47"/>
                  </a:cxn>
                  <a:cxn ang="0">
                    <a:pos x="560" y="57"/>
                  </a:cxn>
                  <a:cxn ang="0">
                    <a:pos x="564" y="366"/>
                  </a:cxn>
                  <a:cxn ang="0">
                    <a:pos x="614" y="375"/>
                  </a:cxn>
                  <a:cxn ang="0">
                    <a:pos x="638" y="412"/>
                  </a:cxn>
                  <a:cxn ang="0">
                    <a:pos x="673" y="400"/>
                  </a:cxn>
                  <a:cxn ang="0">
                    <a:pos x="747" y="483"/>
                  </a:cxn>
                  <a:cxn ang="0">
                    <a:pos x="810" y="522"/>
                  </a:cxn>
                  <a:cxn ang="0">
                    <a:pos x="808" y="555"/>
                  </a:cxn>
                  <a:cxn ang="0">
                    <a:pos x="727" y="559"/>
                  </a:cxn>
                  <a:cxn ang="0">
                    <a:pos x="692" y="457"/>
                  </a:cxn>
                  <a:cxn ang="0">
                    <a:pos x="441" y="356"/>
                  </a:cxn>
                  <a:cxn ang="0">
                    <a:pos x="448" y="388"/>
                  </a:cxn>
                  <a:cxn ang="0">
                    <a:pos x="391" y="429"/>
                  </a:cxn>
                  <a:cxn ang="0">
                    <a:pos x="381" y="413"/>
                  </a:cxn>
                  <a:cxn ang="0">
                    <a:pos x="366" y="413"/>
                  </a:cxn>
                  <a:cxn ang="0">
                    <a:pos x="321" y="499"/>
                  </a:cxn>
                  <a:cxn ang="0">
                    <a:pos x="179" y="584"/>
                  </a:cxn>
                  <a:cxn ang="0">
                    <a:pos x="40" y="624"/>
                  </a:cxn>
                  <a:cxn ang="0">
                    <a:pos x="0" y="618"/>
                  </a:cxn>
                  <a:cxn ang="0">
                    <a:pos x="160" y="546"/>
                  </a:cxn>
                  <a:cxn ang="0">
                    <a:pos x="179" y="546"/>
                  </a:cxn>
                  <a:cxn ang="0">
                    <a:pos x="239" y="490"/>
                  </a:cxn>
                  <a:cxn ang="0">
                    <a:pos x="264" y="489"/>
                  </a:cxn>
                  <a:cxn ang="0">
                    <a:pos x="303" y="446"/>
                  </a:cxn>
                  <a:cxn ang="0">
                    <a:pos x="290" y="426"/>
                  </a:cxn>
                  <a:cxn ang="0">
                    <a:pos x="204" y="436"/>
                  </a:cxn>
                  <a:cxn ang="0">
                    <a:pos x="146" y="330"/>
                  </a:cxn>
                  <a:cxn ang="0">
                    <a:pos x="179" y="282"/>
                  </a:cxn>
                  <a:cxn ang="0">
                    <a:pos x="233" y="265"/>
                  </a:cxn>
                  <a:cxn ang="0">
                    <a:pos x="213" y="223"/>
                  </a:cxn>
                  <a:cxn ang="0">
                    <a:pos x="158" y="242"/>
                  </a:cxn>
                  <a:cxn ang="0">
                    <a:pos x="115" y="182"/>
                  </a:cxn>
                  <a:cxn ang="0">
                    <a:pos x="162" y="167"/>
                  </a:cxn>
                  <a:cxn ang="0">
                    <a:pos x="204" y="184"/>
                  </a:cxn>
                  <a:cxn ang="0">
                    <a:pos x="224" y="175"/>
                  </a:cxn>
                  <a:cxn ang="0">
                    <a:pos x="188" y="122"/>
                  </a:cxn>
                  <a:cxn ang="0">
                    <a:pos x="127" y="119"/>
                  </a:cxn>
                  <a:cxn ang="0">
                    <a:pos x="130" y="93"/>
                  </a:cxn>
                </a:cxnLst>
                <a:rect l="0" t="0" r="r" b="b"/>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8" name="Freeform 393">
                <a:extLst>
                  <a:ext uri="{FF2B5EF4-FFF2-40B4-BE49-F238E27FC236}">
                    <a16:creationId xmlns:a16="http://schemas.microsoft.com/office/drawing/2014/main" id="{166DC768-985D-46B9-923E-6E52634B48AC}"/>
                  </a:ext>
                </a:extLst>
              </p:cNvPr>
              <p:cNvSpPr>
                <a:spLocks noChangeArrowheads="1"/>
              </p:cNvSpPr>
              <p:nvPr/>
            </p:nvSpPr>
            <p:spPr bwMode="auto">
              <a:xfrm>
                <a:off x="9271157" y="3051028"/>
                <a:ext cx="173567" cy="226484"/>
              </a:xfrm>
              <a:custGeom>
                <a:avLst/>
                <a:gdLst/>
                <a:ahLst/>
                <a:cxnLst>
                  <a:cxn ang="0">
                    <a:pos x="0" y="7"/>
                  </a:cxn>
                  <a:cxn ang="0">
                    <a:pos x="19" y="0"/>
                  </a:cxn>
                  <a:cxn ang="0">
                    <a:pos x="56" y="23"/>
                  </a:cxn>
                  <a:cxn ang="0">
                    <a:pos x="56" y="46"/>
                  </a:cxn>
                  <a:cxn ang="0">
                    <a:pos x="81" y="64"/>
                  </a:cxn>
                  <a:cxn ang="0">
                    <a:pos x="82" y="95"/>
                  </a:cxn>
                  <a:cxn ang="0">
                    <a:pos x="40" y="107"/>
                  </a:cxn>
                  <a:cxn ang="0">
                    <a:pos x="0" y="7"/>
                  </a:cxn>
                </a:cxnLst>
                <a:rect l="0" t="0" r="r" b="b"/>
                <a:pathLst>
                  <a:path w="82" h="107">
                    <a:moveTo>
                      <a:pt x="0" y="7"/>
                    </a:moveTo>
                    <a:lnTo>
                      <a:pt x="19" y="0"/>
                    </a:lnTo>
                    <a:lnTo>
                      <a:pt x="56" y="23"/>
                    </a:lnTo>
                    <a:lnTo>
                      <a:pt x="56" y="46"/>
                    </a:lnTo>
                    <a:lnTo>
                      <a:pt x="81" y="64"/>
                    </a:lnTo>
                    <a:lnTo>
                      <a:pt x="82" y="95"/>
                    </a:lnTo>
                    <a:lnTo>
                      <a:pt x="40" y="107"/>
                    </a:lnTo>
                    <a:lnTo>
                      <a:pt x="0" y="7"/>
                    </a:lnTo>
                    <a:close/>
                  </a:path>
                </a:pathLst>
              </a:cu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Text Box 78">
                <a:extLst>
                  <a:ext uri="{FF2B5EF4-FFF2-40B4-BE49-F238E27FC236}">
                    <a16:creationId xmlns:a16="http://schemas.microsoft.com/office/drawing/2014/main" id="{17483E3C-4673-46BB-A8D8-C4052163004E}"/>
                  </a:ext>
                </a:extLst>
              </p:cNvPr>
              <p:cNvSpPr txBox="1">
                <a:spLocks noChangeArrowheads="1"/>
              </p:cNvSpPr>
              <p:nvPr/>
            </p:nvSpPr>
            <p:spPr bwMode="auto">
              <a:xfrm>
                <a:off x="10116810" y="2398137"/>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RI</a:t>
                </a:r>
              </a:p>
            </p:txBody>
          </p:sp>
          <p:sp>
            <p:nvSpPr>
              <p:cNvPr id="70" name="Text Box 83">
                <a:extLst>
                  <a:ext uri="{FF2B5EF4-FFF2-40B4-BE49-F238E27FC236}">
                    <a16:creationId xmlns:a16="http://schemas.microsoft.com/office/drawing/2014/main" id="{BE49800C-4981-4945-86B5-F5695CD7687B}"/>
                  </a:ext>
                </a:extLst>
              </p:cNvPr>
              <p:cNvSpPr txBox="1">
                <a:spLocks noChangeArrowheads="1"/>
              </p:cNvSpPr>
              <p:nvPr/>
            </p:nvSpPr>
            <p:spPr bwMode="auto">
              <a:xfrm>
                <a:off x="1352936" y="182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AK</a:t>
                </a:r>
              </a:p>
            </p:txBody>
          </p:sp>
          <p:sp>
            <p:nvSpPr>
              <p:cNvPr id="71" name="Text Box 84">
                <a:extLst>
                  <a:ext uri="{FF2B5EF4-FFF2-40B4-BE49-F238E27FC236}">
                    <a16:creationId xmlns:a16="http://schemas.microsoft.com/office/drawing/2014/main" id="{C3229119-4854-45AD-AA29-5FB0EEAE0959}"/>
                  </a:ext>
                </a:extLst>
              </p:cNvPr>
              <p:cNvSpPr txBox="1">
                <a:spLocks noChangeArrowheads="1"/>
              </p:cNvSpPr>
              <p:nvPr/>
            </p:nvSpPr>
            <p:spPr bwMode="auto">
              <a:xfrm>
                <a:off x="3454398" y="1672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WA</a:t>
                </a:r>
              </a:p>
            </p:txBody>
          </p:sp>
          <p:sp>
            <p:nvSpPr>
              <p:cNvPr id="72" name="Text Box 85">
                <a:extLst>
                  <a:ext uri="{FF2B5EF4-FFF2-40B4-BE49-F238E27FC236}">
                    <a16:creationId xmlns:a16="http://schemas.microsoft.com/office/drawing/2014/main" id="{7979470F-9E93-44E7-B235-50297B5E6C06}"/>
                  </a:ext>
                </a:extLst>
              </p:cNvPr>
              <p:cNvSpPr txBox="1">
                <a:spLocks noChangeArrowheads="1"/>
              </p:cNvSpPr>
              <p:nvPr/>
            </p:nvSpPr>
            <p:spPr bwMode="auto">
              <a:xfrm>
                <a:off x="32511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OR</a:t>
                </a:r>
              </a:p>
            </p:txBody>
          </p:sp>
          <p:sp>
            <p:nvSpPr>
              <p:cNvPr id="73" name="Text Box 86">
                <a:extLst>
                  <a:ext uri="{FF2B5EF4-FFF2-40B4-BE49-F238E27FC236}">
                    <a16:creationId xmlns:a16="http://schemas.microsoft.com/office/drawing/2014/main" id="{296028BD-4C64-491E-A01C-3EC9AFB94595}"/>
                  </a:ext>
                </a:extLst>
              </p:cNvPr>
              <p:cNvSpPr txBox="1">
                <a:spLocks noChangeArrowheads="1"/>
              </p:cNvSpPr>
              <p:nvPr/>
            </p:nvSpPr>
            <p:spPr bwMode="auto">
              <a:xfrm>
                <a:off x="2844799" y="3094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CA</a:t>
                </a:r>
              </a:p>
            </p:txBody>
          </p:sp>
          <p:sp>
            <p:nvSpPr>
              <p:cNvPr id="74" name="Text Box 87">
                <a:extLst>
                  <a:ext uri="{FF2B5EF4-FFF2-40B4-BE49-F238E27FC236}">
                    <a16:creationId xmlns:a16="http://schemas.microsoft.com/office/drawing/2014/main" id="{D067090E-A070-47BA-96DC-E3340D68CC56}"/>
                  </a:ext>
                </a:extLst>
              </p:cNvPr>
              <p:cNvSpPr txBox="1">
                <a:spLocks noChangeArrowheads="1"/>
              </p:cNvSpPr>
              <p:nvPr/>
            </p:nvSpPr>
            <p:spPr bwMode="auto">
              <a:xfrm>
                <a:off x="4784590" y="191378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MT</a:t>
                </a:r>
              </a:p>
            </p:txBody>
          </p:sp>
          <p:sp>
            <p:nvSpPr>
              <p:cNvPr id="75" name="Text Box 88">
                <a:extLst>
                  <a:ext uri="{FF2B5EF4-FFF2-40B4-BE49-F238E27FC236}">
                    <a16:creationId xmlns:a16="http://schemas.microsoft.com/office/drawing/2014/main" id="{D5128CAB-963E-4036-A321-13965D3A33EC}"/>
                  </a:ext>
                </a:extLst>
              </p:cNvPr>
              <p:cNvSpPr txBox="1">
                <a:spLocks noChangeArrowheads="1"/>
              </p:cNvSpPr>
              <p:nvPr/>
            </p:nvSpPr>
            <p:spPr bwMode="auto">
              <a:xfrm>
                <a:off x="4063999"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ID</a:t>
                </a:r>
              </a:p>
            </p:txBody>
          </p:sp>
          <p:sp>
            <p:nvSpPr>
              <p:cNvPr id="76" name="Text Box 89">
                <a:extLst>
                  <a:ext uri="{FF2B5EF4-FFF2-40B4-BE49-F238E27FC236}">
                    <a16:creationId xmlns:a16="http://schemas.microsoft.com/office/drawing/2014/main" id="{9D5FE38D-0F3D-4847-A0D8-C1A69D0D6F2D}"/>
                  </a:ext>
                </a:extLst>
              </p:cNvPr>
              <p:cNvSpPr txBox="1">
                <a:spLocks noChangeArrowheads="1"/>
              </p:cNvSpPr>
              <p:nvPr/>
            </p:nvSpPr>
            <p:spPr bwMode="auto">
              <a:xfrm>
                <a:off x="4876798" y="26881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WY</a:t>
                </a:r>
              </a:p>
            </p:txBody>
          </p:sp>
          <p:sp>
            <p:nvSpPr>
              <p:cNvPr id="77" name="Text Box 90">
                <a:extLst>
                  <a:ext uri="{FF2B5EF4-FFF2-40B4-BE49-F238E27FC236}">
                    <a16:creationId xmlns:a16="http://schemas.microsoft.com/office/drawing/2014/main" id="{29103450-A2EB-4401-BA35-7D976F690A6B}"/>
                  </a:ext>
                </a:extLst>
              </p:cNvPr>
              <p:cNvSpPr txBox="1">
                <a:spLocks noChangeArrowheads="1"/>
              </p:cNvSpPr>
              <p:nvPr/>
            </p:nvSpPr>
            <p:spPr bwMode="auto">
              <a:xfrm>
                <a:off x="5994398"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NE</a:t>
                </a:r>
              </a:p>
            </p:txBody>
          </p:sp>
          <p:sp>
            <p:nvSpPr>
              <p:cNvPr id="78" name="Text Box 91">
                <a:extLst>
                  <a:ext uri="{FF2B5EF4-FFF2-40B4-BE49-F238E27FC236}">
                    <a16:creationId xmlns:a16="http://schemas.microsoft.com/office/drawing/2014/main" id="{25EABE6E-790F-464F-81C3-78AADABC6BD7}"/>
                  </a:ext>
                </a:extLst>
              </p:cNvPr>
              <p:cNvSpPr txBox="1">
                <a:spLocks noChangeArrowheads="1"/>
              </p:cNvSpPr>
              <p:nvPr/>
            </p:nvSpPr>
            <p:spPr bwMode="auto">
              <a:xfrm>
                <a:off x="3555999" y="3196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NV</a:t>
                </a:r>
              </a:p>
            </p:txBody>
          </p:sp>
          <p:sp>
            <p:nvSpPr>
              <p:cNvPr id="79" name="Text Box 92">
                <a:extLst>
                  <a:ext uri="{FF2B5EF4-FFF2-40B4-BE49-F238E27FC236}">
                    <a16:creationId xmlns:a16="http://schemas.microsoft.com/office/drawing/2014/main" id="{2EBFF723-56C5-4DB6-899D-00D628B44C80}"/>
                  </a:ext>
                </a:extLst>
              </p:cNvPr>
              <p:cNvSpPr txBox="1">
                <a:spLocks noChangeArrowheads="1"/>
              </p:cNvSpPr>
              <p:nvPr/>
            </p:nvSpPr>
            <p:spPr bwMode="auto">
              <a:xfrm>
                <a:off x="4978399" y="4313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NM</a:t>
                </a:r>
              </a:p>
            </p:txBody>
          </p:sp>
          <p:sp>
            <p:nvSpPr>
              <p:cNvPr id="80" name="Text Box 93">
                <a:extLst>
                  <a:ext uri="{FF2B5EF4-FFF2-40B4-BE49-F238E27FC236}">
                    <a16:creationId xmlns:a16="http://schemas.microsoft.com/office/drawing/2014/main" id="{84AD1C80-3540-4732-9D24-11BEAC26D2EA}"/>
                  </a:ext>
                </a:extLst>
              </p:cNvPr>
              <p:cNvSpPr txBox="1">
                <a:spLocks noChangeArrowheads="1"/>
              </p:cNvSpPr>
              <p:nvPr/>
            </p:nvSpPr>
            <p:spPr bwMode="auto">
              <a:xfrm>
                <a:off x="6095999" y="4923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TX</a:t>
                </a:r>
              </a:p>
            </p:txBody>
          </p:sp>
          <p:sp>
            <p:nvSpPr>
              <p:cNvPr id="81" name="Text Box 94">
                <a:extLst>
                  <a:ext uri="{FF2B5EF4-FFF2-40B4-BE49-F238E27FC236}">
                    <a16:creationId xmlns:a16="http://schemas.microsoft.com/office/drawing/2014/main" id="{F062F0FE-3FB3-4971-93C1-C3B9308FA11F}"/>
                  </a:ext>
                </a:extLst>
              </p:cNvPr>
              <p:cNvSpPr txBox="1">
                <a:spLocks noChangeArrowheads="1"/>
              </p:cNvSpPr>
              <p:nvPr/>
            </p:nvSpPr>
            <p:spPr bwMode="auto">
              <a:xfrm>
                <a:off x="7010400"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AR</a:t>
                </a:r>
              </a:p>
            </p:txBody>
          </p:sp>
          <p:sp>
            <p:nvSpPr>
              <p:cNvPr id="82" name="Text Box 95">
                <a:extLst>
                  <a:ext uri="{FF2B5EF4-FFF2-40B4-BE49-F238E27FC236}">
                    <a16:creationId xmlns:a16="http://schemas.microsoft.com/office/drawing/2014/main" id="{379DBED8-8094-4668-B581-C828C1E6B3B4}"/>
                  </a:ext>
                </a:extLst>
              </p:cNvPr>
              <p:cNvSpPr txBox="1">
                <a:spLocks noChangeArrowheads="1"/>
              </p:cNvSpPr>
              <p:nvPr/>
            </p:nvSpPr>
            <p:spPr bwMode="auto">
              <a:xfrm>
                <a:off x="7924799" y="400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TN</a:t>
                </a:r>
              </a:p>
            </p:txBody>
          </p:sp>
          <p:sp>
            <p:nvSpPr>
              <p:cNvPr id="83" name="Text Box 96">
                <a:extLst>
                  <a:ext uri="{FF2B5EF4-FFF2-40B4-BE49-F238E27FC236}">
                    <a16:creationId xmlns:a16="http://schemas.microsoft.com/office/drawing/2014/main" id="{D296C7D2-8D6B-43D7-A21D-06DDC810765E}"/>
                  </a:ext>
                </a:extLst>
              </p:cNvPr>
              <p:cNvSpPr txBox="1">
                <a:spLocks noChangeArrowheads="1"/>
              </p:cNvSpPr>
              <p:nvPr/>
            </p:nvSpPr>
            <p:spPr bwMode="auto">
              <a:xfrm>
                <a:off x="9734274" y="1664680"/>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ME</a:t>
                </a:r>
              </a:p>
            </p:txBody>
          </p:sp>
          <p:sp>
            <p:nvSpPr>
              <p:cNvPr id="84" name="Text Box 97">
                <a:extLst>
                  <a:ext uri="{FF2B5EF4-FFF2-40B4-BE49-F238E27FC236}">
                    <a16:creationId xmlns:a16="http://schemas.microsoft.com/office/drawing/2014/main" id="{E2F3F2AA-ADEE-41E5-83F2-EDAF9BBA9723}"/>
                  </a:ext>
                </a:extLst>
              </p:cNvPr>
              <p:cNvSpPr txBox="1">
                <a:spLocks noChangeArrowheads="1"/>
              </p:cNvSpPr>
              <p:nvPr/>
            </p:nvSpPr>
            <p:spPr bwMode="auto">
              <a:xfrm>
                <a:off x="9143999" y="167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VT</a:t>
                </a:r>
              </a:p>
            </p:txBody>
          </p:sp>
          <p:sp>
            <p:nvSpPr>
              <p:cNvPr id="85" name="Text Box 98">
                <a:extLst>
                  <a:ext uri="{FF2B5EF4-FFF2-40B4-BE49-F238E27FC236}">
                    <a16:creationId xmlns:a16="http://schemas.microsoft.com/office/drawing/2014/main" id="{8BE53D66-4885-417C-9D57-0746E1065725}"/>
                  </a:ext>
                </a:extLst>
              </p:cNvPr>
              <p:cNvSpPr txBox="1">
                <a:spLocks noChangeArrowheads="1"/>
              </p:cNvSpPr>
              <p:nvPr/>
            </p:nvSpPr>
            <p:spPr bwMode="auto">
              <a:xfrm>
                <a:off x="9143999" y="2281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a:t>
                </a:r>
              </a:p>
            </p:txBody>
          </p:sp>
          <p:sp>
            <p:nvSpPr>
              <p:cNvPr id="86" name="Text Box 99">
                <a:extLst>
                  <a:ext uri="{FF2B5EF4-FFF2-40B4-BE49-F238E27FC236}">
                    <a16:creationId xmlns:a16="http://schemas.microsoft.com/office/drawing/2014/main" id="{0AE194FF-DCC0-46CB-BDEA-48816C147AA8}"/>
                  </a:ext>
                </a:extLst>
              </p:cNvPr>
              <p:cNvSpPr txBox="1">
                <a:spLocks noChangeArrowheads="1"/>
              </p:cNvSpPr>
              <p:nvPr/>
            </p:nvSpPr>
            <p:spPr bwMode="auto">
              <a:xfrm>
                <a:off x="8839198" y="5228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FL</a:t>
                </a:r>
              </a:p>
            </p:txBody>
          </p:sp>
          <p:sp>
            <p:nvSpPr>
              <p:cNvPr id="87" name="Text Box 100">
                <a:extLst>
                  <a:ext uri="{FF2B5EF4-FFF2-40B4-BE49-F238E27FC236}">
                    <a16:creationId xmlns:a16="http://schemas.microsoft.com/office/drawing/2014/main" id="{0A47583E-31B6-4D6C-9A70-70F7AA8E76F4}"/>
                  </a:ext>
                </a:extLst>
              </p:cNvPr>
              <p:cNvSpPr txBox="1">
                <a:spLocks noChangeArrowheads="1"/>
              </p:cNvSpPr>
              <p:nvPr/>
            </p:nvSpPr>
            <p:spPr bwMode="auto">
              <a:xfrm>
                <a:off x="8432800"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GA</a:t>
                </a:r>
              </a:p>
            </p:txBody>
          </p:sp>
          <p:sp>
            <p:nvSpPr>
              <p:cNvPr id="88" name="Text Box 101">
                <a:extLst>
                  <a:ext uri="{FF2B5EF4-FFF2-40B4-BE49-F238E27FC236}">
                    <a16:creationId xmlns:a16="http://schemas.microsoft.com/office/drawing/2014/main" id="{1D92CE6C-3655-421D-97A9-422D1EA32C7E}"/>
                  </a:ext>
                </a:extLst>
              </p:cNvPr>
              <p:cNvSpPr txBox="1">
                <a:spLocks noChangeArrowheads="1"/>
              </p:cNvSpPr>
              <p:nvPr/>
            </p:nvSpPr>
            <p:spPr bwMode="auto">
              <a:xfrm>
                <a:off x="7924799"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AL</a:t>
                </a:r>
              </a:p>
            </p:txBody>
          </p:sp>
          <p:sp>
            <p:nvSpPr>
              <p:cNvPr id="89" name="Text Box 102">
                <a:extLst>
                  <a:ext uri="{FF2B5EF4-FFF2-40B4-BE49-F238E27FC236}">
                    <a16:creationId xmlns:a16="http://schemas.microsoft.com/office/drawing/2014/main" id="{DFCC2095-9765-46D6-9569-502271FCC976}"/>
                  </a:ext>
                </a:extLst>
              </p:cNvPr>
              <p:cNvSpPr txBox="1">
                <a:spLocks noChangeArrowheads="1"/>
              </p:cNvSpPr>
              <p:nvPr/>
            </p:nvSpPr>
            <p:spPr bwMode="auto">
              <a:xfrm>
                <a:off x="8940799" y="3805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NC</a:t>
                </a:r>
              </a:p>
            </p:txBody>
          </p:sp>
          <p:sp>
            <p:nvSpPr>
              <p:cNvPr id="90" name="Text Box 103">
                <a:extLst>
                  <a:ext uri="{FF2B5EF4-FFF2-40B4-BE49-F238E27FC236}">
                    <a16:creationId xmlns:a16="http://schemas.microsoft.com/office/drawing/2014/main" id="{5D219AB7-808F-4E3C-9FE1-E49E59B190ED}"/>
                  </a:ext>
                </a:extLst>
              </p:cNvPr>
              <p:cNvSpPr txBox="1">
                <a:spLocks noChangeArrowheads="1"/>
              </p:cNvSpPr>
              <p:nvPr/>
            </p:nvSpPr>
            <p:spPr bwMode="auto">
              <a:xfrm>
                <a:off x="8940799"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VA</a:t>
                </a:r>
              </a:p>
            </p:txBody>
          </p:sp>
          <p:sp>
            <p:nvSpPr>
              <p:cNvPr id="91" name="Text Box 104">
                <a:extLst>
                  <a:ext uri="{FF2B5EF4-FFF2-40B4-BE49-F238E27FC236}">
                    <a16:creationId xmlns:a16="http://schemas.microsoft.com/office/drawing/2014/main" id="{0DFE2B83-81F8-4916-8B60-7D9DD7183181}"/>
                  </a:ext>
                </a:extLst>
              </p:cNvPr>
              <p:cNvSpPr txBox="1">
                <a:spLocks noChangeArrowheads="1"/>
              </p:cNvSpPr>
              <p:nvPr/>
            </p:nvSpPr>
            <p:spPr bwMode="auto">
              <a:xfrm>
                <a:off x="7924799" y="2586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MI</a:t>
                </a:r>
              </a:p>
            </p:txBody>
          </p:sp>
          <p:sp>
            <p:nvSpPr>
              <p:cNvPr id="92" name="Text Box 105">
                <a:extLst>
                  <a:ext uri="{FF2B5EF4-FFF2-40B4-BE49-F238E27FC236}">
                    <a16:creationId xmlns:a16="http://schemas.microsoft.com/office/drawing/2014/main" id="{1EC2893F-F594-4AE0-BFE1-C67425BF5943}"/>
                  </a:ext>
                </a:extLst>
              </p:cNvPr>
              <p:cNvSpPr txBox="1">
                <a:spLocks noChangeArrowheads="1"/>
              </p:cNvSpPr>
              <p:nvPr/>
            </p:nvSpPr>
            <p:spPr bwMode="auto">
              <a:xfrm>
                <a:off x="8839198" y="2789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PA</a:t>
                </a:r>
              </a:p>
            </p:txBody>
          </p:sp>
          <p:sp>
            <p:nvSpPr>
              <p:cNvPr id="93" name="Text Box 106">
                <a:extLst>
                  <a:ext uri="{FF2B5EF4-FFF2-40B4-BE49-F238E27FC236}">
                    <a16:creationId xmlns:a16="http://schemas.microsoft.com/office/drawing/2014/main" id="{5C2B5BAC-B700-4C68-88EB-A413F068E315}"/>
                  </a:ext>
                </a:extLst>
              </p:cNvPr>
              <p:cNvSpPr txBox="1">
                <a:spLocks noChangeArrowheads="1"/>
              </p:cNvSpPr>
              <p:nvPr/>
            </p:nvSpPr>
            <p:spPr bwMode="auto">
              <a:xfrm>
                <a:off x="9465252" y="2798181"/>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NJ</a:t>
                </a:r>
              </a:p>
            </p:txBody>
          </p:sp>
          <p:sp>
            <p:nvSpPr>
              <p:cNvPr id="94" name="Text Box 107">
                <a:extLst>
                  <a:ext uri="{FF2B5EF4-FFF2-40B4-BE49-F238E27FC236}">
                    <a16:creationId xmlns:a16="http://schemas.microsoft.com/office/drawing/2014/main" id="{B641433F-C7DA-402E-AB4C-C38564423B9A}"/>
                  </a:ext>
                </a:extLst>
              </p:cNvPr>
              <p:cNvSpPr txBox="1">
                <a:spLocks noChangeArrowheads="1"/>
              </p:cNvSpPr>
              <p:nvPr/>
            </p:nvSpPr>
            <p:spPr bwMode="auto">
              <a:xfrm>
                <a:off x="9550399" y="3094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DE</a:t>
                </a:r>
              </a:p>
            </p:txBody>
          </p:sp>
          <p:sp>
            <p:nvSpPr>
              <p:cNvPr id="95" name="Text Box 108">
                <a:extLst>
                  <a:ext uri="{FF2B5EF4-FFF2-40B4-BE49-F238E27FC236}">
                    <a16:creationId xmlns:a16="http://schemas.microsoft.com/office/drawing/2014/main" id="{DB45757E-251E-4918-B48E-9EE33129D291}"/>
                  </a:ext>
                </a:extLst>
              </p:cNvPr>
              <p:cNvSpPr txBox="1">
                <a:spLocks noChangeArrowheads="1"/>
              </p:cNvSpPr>
              <p:nvPr/>
            </p:nvSpPr>
            <p:spPr bwMode="auto">
              <a:xfrm>
                <a:off x="9347200" y="1468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NH</a:t>
                </a:r>
              </a:p>
            </p:txBody>
          </p:sp>
          <p:sp>
            <p:nvSpPr>
              <p:cNvPr id="96" name="Text Box 109">
                <a:extLst>
                  <a:ext uri="{FF2B5EF4-FFF2-40B4-BE49-F238E27FC236}">
                    <a16:creationId xmlns:a16="http://schemas.microsoft.com/office/drawing/2014/main" id="{71935841-BDE0-40FF-AD6B-43FBAC0EE960}"/>
                  </a:ext>
                </a:extLst>
              </p:cNvPr>
              <p:cNvSpPr txBox="1">
                <a:spLocks noChangeArrowheads="1"/>
              </p:cNvSpPr>
              <p:nvPr/>
            </p:nvSpPr>
            <p:spPr bwMode="auto">
              <a:xfrm>
                <a:off x="10008012" y="260875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CT</a:t>
                </a:r>
              </a:p>
            </p:txBody>
          </p:sp>
          <p:sp>
            <p:nvSpPr>
              <p:cNvPr id="97" name="Text Box 110">
                <a:extLst>
                  <a:ext uri="{FF2B5EF4-FFF2-40B4-BE49-F238E27FC236}">
                    <a16:creationId xmlns:a16="http://schemas.microsoft.com/office/drawing/2014/main" id="{1A8FC9E6-6914-4FC5-99A0-31209C0199A3}"/>
                  </a:ext>
                </a:extLst>
              </p:cNvPr>
              <p:cNvSpPr txBox="1">
                <a:spLocks noChangeArrowheads="1"/>
              </p:cNvSpPr>
              <p:nvPr/>
            </p:nvSpPr>
            <p:spPr bwMode="auto">
              <a:xfrm>
                <a:off x="10058399" y="2180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MA</a:t>
                </a:r>
              </a:p>
            </p:txBody>
          </p:sp>
          <p:sp>
            <p:nvSpPr>
              <p:cNvPr id="98" name="Text Box 111">
                <a:extLst>
                  <a:ext uri="{FF2B5EF4-FFF2-40B4-BE49-F238E27FC236}">
                    <a16:creationId xmlns:a16="http://schemas.microsoft.com/office/drawing/2014/main" id="{A7EAF79D-1B72-47D2-B569-C425B95690DD}"/>
                  </a:ext>
                </a:extLst>
              </p:cNvPr>
              <p:cNvSpPr txBox="1">
                <a:spLocks noChangeArrowheads="1"/>
              </p:cNvSpPr>
              <p:nvPr/>
            </p:nvSpPr>
            <p:spPr bwMode="auto">
              <a:xfrm>
                <a:off x="1727200" y="3251138"/>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HI</a:t>
                </a:r>
              </a:p>
            </p:txBody>
          </p:sp>
          <p:sp>
            <p:nvSpPr>
              <p:cNvPr id="99" name="Text Box 112">
                <a:extLst>
                  <a:ext uri="{FF2B5EF4-FFF2-40B4-BE49-F238E27FC236}">
                    <a16:creationId xmlns:a16="http://schemas.microsoft.com/office/drawing/2014/main" id="{08345ABD-F510-44EC-B577-B3A213490B63}"/>
                  </a:ext>
                </a:extLst>
              </p:cNvPr>
              <p:cNvSpPr txBox="1">
                <a:spLocks noChangeArrowheads="1"/>
              </p:cNvSpPr>
              <p:nvPr/>
            </p:nvSpPr>
            <p:spPr bwMode="auto">
              <a:xfrm>
                <a:off x="4165600" y="43137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AZ</a:t>
                </a:r>
              </a:p>
            </p:txBody>
          </p:sp>
          <p:sp>
            <p:nvSpPr>
              <p:cNvPr id="100" name="Text Box 113">
                <a:extLst>
                  <a:ext uri="{FF2B5EF4-FFF2-40B4-BE49-F238E27FC236}">
                    <a16:creationId xmlns:a16="http://schemas.microsoft.com/office/drawing/2014/main" id="{58D6B05A-DA7C-4E31-AA55-2DCDFD338825}"/>
                  </a:ext>
                </a:extLst>
              </p:cNvPr>
              <p:cNvSpPr txBox="1">
                <a:spLocks noChangeArrowheads="1"/>
              </p:cNvSpPr>
              <p:nvPr/>
            </p:nvSpPr>
            <p:spPr bwMode="auto">
              <a:xfrm>
                <a:off x="7035799" y="482805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LA</a:t>
                </a:r>
              </a:p>
            </p:txBody>
          </p:sp>
          <p:sp>
            <p:nvSpPr>
              <p:cNvPr id="101" name="Text Box 114">
                <a:extLst>
                  <a:ext uri="{FF2B5EF4-FFF2-40B4-BE49-F238E27FC236}">
                    <a16:creationId xmlns:a16="http://schemas.microsoft.com/office/drawing/2014/main" id="{53EFEAEC-ADC4-4B78-A180-F4AC22EA7BEE}"/>
                  </a:ext>
                </a:extLst>
              </p:cNvPr>
              <p:cNvSpPr txBox="1">
                <a:spLocks noChangeArrowheads="1"/>
              </p:cNvSpPr>
              <p:nvPr/>
            </p:nvSpPr>
            <p:spPr bwMode="auto">
              <a:xfrm>
                <a:off x="6299199" y="42121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OK</a:t>
                </a:r>
              </a:p>
            </p:txBody>
          </p:sp>
          <p:sp>
            <p:nvSpPr>
              <p:cNvPr id="102" name="Text Box 115">
                <a:extLst>
                  <a:ext uri="{FF2B5EF4-FFF2-40B4-BE49-F238E27FC236}">
                    <a16:creationId xmlns:a16="http://schemas.microsoft.com/office/drawing/2014/main" id="{61C68215-1B83-4E95-8FFC-2BE64FC56784}"/>
                  </a:ext>
                </a:extLst>
              </p:cNvPr>
              <p:cNvSpPr txBox="1">
                <a:spLocks noChangeArrowheads="1"/>
              </p:cNvSpPr>
              <p:nvPr/>
            </p:nvSpPr>
            <p:spPr bwMode="auto">
              <a:xfrm>
                <a:off x="61975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KS</a:t>
                </a:r>
              </a:p>
            </p:txBody>
          </p:sp>
          <p:sp>
            <p:nvSpPr>
              <p:cNvPr id="103" name="Text Box 116">
                <a:extLst>
                  <a:ext uri="{FF2B5EF4-FFF2-40B4-BE49-F238E27FC236}">
                    <a16:creationId xmlns:a16="http://schemas.microsoft.com/office/drawing/2014/main" id="{441B1F30-E9DA-470A-8804-1282B8E9BFE6}"/>
                  </a:ext>
                </a:extLst>
              </p:cNvPr>
              <p:cNvSpPr txBox="1">
                <a:spLocks noChangeArrowheads="1"/>
              </p:cNvSpPr>
              <p:nvPr/>
            </p:nvSpPr>
            <p:spPr bwMode="auto">
              <a:xfrm>
                <a:off x="5079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CO</a:t>
                </a:r>
              </a:p>
            </p:txBody>
          </p:sp>
          <p:sp>
            <p:nvSpPr>
              <p:cNvPr id="104" name="Text Box 117">
                <a:extLst>
                  <a:ext uri="{FF2B5EF4-FFF2-40B4-BE49-F238E27FC236}">
                    <a16:creationId xmlns:a16="http://schemas.microsoft.com/office/drawing/2014/main" id="{4391DA65-6FE9-4462-A73F-2DFA7C468436}"/>
                  </a:ext>
                </a:extLst>
              </p:cNvPr>
              <p:cNvSpPr txBox="1">
                <a:spLocks noChangeArrowheads="1"/>
              </p:cNvSpPr>
              <p:nvPr/>
            </p:nvSpPr>
            <p:spPr bwMode="auto">
              <a:xfrm>
                <a:off x="4267200"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UT</a:t>
                </a:r>
              </a:p>
            </p:txBody>
          </p:sp>
          <p:sp>
            <p:nvSpPr>
              <p:cNvPr id="105" name="Text Box 118">
                <a:extLst>
                  <a:ext uri="{FF2B5EF4-FFF2-40B4-BE49-F238E27FC236}">
                    <a16:creationId xmlns:a16="http://schemas.microsoft.com/office/drawing/2014/main" id="{51915946-5408-42C7-8159-9F877FDC63A2}"/>
                  </a:ext>
                </a:extLst>
              </p:cNvPr>
              <p:cNvSpPr txBox="1">
                <a:spLocks noChangeArrowheads="1"/>
              </p:cNvSpPr>
              <p:nvPr/>
            </p:nvSpPr>
            <p:spPr bwMode="auto">
              <a:xfrm>
                <a:off x="5892798" y="2484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SD</a:t>
                </a:r>
              </a:p>
            </p:txBody>
          </p:sp>
          <p:sp>
            <p:nvSpPr>
              <p:cNvPr id="106" name="Text Box 120">
                <a:extLst>
                  <a:ext uri="{FF2B5EF4-FFF2-40B4-BE49-F238E27FC236}">
                    <a16:creationId xmlns:a16="http://schemas.microsoft.com/office/drawing/2014/main" id="{95146CB9-5E63-4495-914A-D3F60E55142D}"/>
                  </a:ext>
                </a:extLst>
              </p:cNvPr>
              <p:cNvSpPr txBox="1">
                <a:spLocks noChangeArrowheads="1"/>
              </p:cNvSpPr>
              <p:nvPr/>
            </p:nvSpPr>
            <p:spPr bwMode="auto">
              <a:xfrm>
                <a:off x="6603999" y="1875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MN</a:t>
                </a:r>
              </a:p>
            </p:txBody>
          </p:sp>
          <p:sp>
            <p:nvSpPr>
              <p:cNvPr id="107" name="Text Box 121">
                <a:extLst>
                  <a:ext uri="{FF2B5EF4-FFF2-40B4-BE49-F238E27FC236}">
                    <a16:creationId xmlns:a16="http://schemas.microsoft.com/office/drawing/2014/main" id="{E038BDCB-A37B-40F2-A7A7-223CA57EC27E}"/>
                  </a:ext>
                </a:extLst>
              </p:cNvPr>
              <p:cNvSpPr txBox="1">
                <a:spLocks noChangeArrowheads="1"/>
              </p:cNvSpPr>
              <p:nvPr/>
            </p:nvSpPr>
            <p:spPr bwMode="auto">
              <a:xfrm>
                <a:off x="7213599" y="2383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WI</a:t>
                </a:r>
              </a:p>
            </p:txBody>
          </p:sp>
          <p:sp>
            <p:nvSpPr>
              <p:cNvPr id="108" name="Text Box 122">
                <a:extLst>
                  <a:ext uri="{FF2B5EF4-FFF2-40B4-BE49-F238E27FC236}">
                    <a16:creationId xmlns:a16="http://schemas.microsoft.com/office/drawing/2014/main" id="{62FC8770-33C6-4954-B1F5-F8D3247CE581}"/>
                  </a:ext>
                </a:extLst>
              </p:cNvPr>
              <p:cNvSpPr txBox="1">
                <a:spLocks noChangeArrowheads="1"/>
              </p:cNvSpPr>
              <p:nvPr/>
            </p:nvSpPr>
            <p:spPr bwMode="auto">
              <a:xfrm>
                <a:off x="6705600" y="2891303"/>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IA</a:t>
                </a:r>
              </a:p>
            </p:txBody>
          </p:sp>
          <p:sp>
            <p:nvSpPr>
              <p:cNvPr id="109" name="Text Box 123">
                <a:extLst>
                  <a:ext uri="{FF2B5EF4-FFF2-40B4-BE49-F238E27FC236}">
                    <a16:creationId xmlns:a16="http://schemas.microsoft.com/office/drawing/2014/main" id="{987EE162-C87E-4B78-894E-24B3BFBFCD49}"/>
                  </a:ext>
                </a:extLst>
              </p:cNvPr>
              <p:cNvSpPr txBox="1">
                <a:spLocks noChangeArrowheads="1"/>
              </p:cNvSpPr>
              <p:nvPr/>
            </p:nvSpPr>
            <p:spPr bwMode="auto">
              <a:xfrm>
                <a:off x="6908800" y="36025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MO</a:t>
                </a:r>
              </a:p>
            </p:txBody>
          </p:sp>
          <p:sp>
            <p:nvSpPr>
              <p:cNvPr id="110" name="Text Box 124">
                <a:extLst>
                  <a:ext uri="{FF2B5EF4-FFF2-40B4-BE49-F238E27FC236}">
                    <a16:creationId xmlns:a16="http://schemas.microsoft.com/office/drawing/2014/main" id="{A73EAC07-8307-42FC-A8A9-7DBB67B59A26}"/>
                  </a:ext>
                </a:extLst>
              </p:cNvPr>
              <p:cNvSpPr txBox="1">
                <a:spLocks noChangeArrowheads="1"/>
              </p:cNvSpPr>
              <p:nvPr/>
            </p:nvSpPr>
            <p:spPr bwMode="auto">
              <a:xfrm>
                <a:off x="74167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IL</a:t>
                </a:r>
              </a:p>
            </p:txBody>
          </p:sp>
          <p:sp>
            <p:nvSpPr>
              <p:cNvPr id="111" name="Text Box 125">
                <a:extLst>
                  <a:ext uri="{FF2B5EF4-FFF2-40B4-BE49-F238E27FC236}">
                    <a16:creationId xmlns:a16="http://schemas.microsoft.com/office/drawing/2014/main" id="{46F3793A-9AE9-4BAC-BE9E-FB5F9FFD0C1B}"/>
                  </a:ext>
                </a:extLst>
              </p:cNvPr>
              <p:cNvSpPr txBox="1">
                <a:spLocks noChangeArrowheads="1"/>
              </p:cNvSpPr>
              <p:nvPr/>
            </p:nvSpPr>
            <p:spPr bwMode="auto">
              <a:xfrm>
                <a:off x="8534398" y="32977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WV</a:t>
                </a:r>
              </a:p>
            </p:txBody>
          </p:sp>
          <p:sp>
            <p:nvSpPr>
              <p:cNvPr id="112" name="Text Box 126">
                <a:extLst>
                  <a:ext uri="{FF2B5EF4-FFF2-40B4-BE49-F238E27FC236}">
                    <a16:creationId xmlns:a16="http://schemas.microsoft.com/office/drawing/2014/main" id="{FE65EF48-26AC-4B32-95B7-931C2195B744}"/>
                  </a:ext>
                </a:extLst>
              </p:cNvPr>
              <p:cNvSpPr txBox="1">
                <a:spLocks noChangeArrowheads="1"/>
              </p:cNvSpPr>
              <p:nvPr/>
            </p:nvSpPr>
            <p:spPr bwMode="auto">
              <a:xfrm>
                <a:off x="7416798" y="45169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defPPr>
                  <a:defRPr lang="en-US"/>
                </a:defPPr>
                <a:lvl1pPr marR="0" lvl="0" indent="0"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MS</a:t>
                </a:r>
              </a:p>
            </p:txBody>
          </p:sp>
          <p:sp>
            <p:nvSpPr>
              <p:cNvPr id="113" name="Text Box 127">
                <a:extLst>
                  <a:ext uri="{FF2B5EF4-FFF2-40B4-BE49-F238E27FC236}">
                    <a16:creationId xmlns:a16="http://schemas.microsoft.com/office/drawing/2014/main" id="{A98B1562-0C2E-46CE-8FB9-911929A844A7}"/>
                  </a:ext>
                </a:extLst>
              </p:cNvPr>
              <p:cNvSpPr txBox="1">
                <a:spLocks noChangeArrowheads="1"/>
              </p:cNvSpPr>
              <p:nvPr/>
            </p:nvSpPr>
            <p:spPr bwMode="auto">
              <a:xfrm>
                <a:off x="8127999" y="36025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KY</a:t>
                </a:r>
              </a:p>
            </p:txBody>
          </p:sp>
          <p:sp>
            <p:nvSpPr>
              <p:cNvPr id="114" name="Text Box 128">
                <a:extLst>
                  <a:ext uri="{FF2B5EF4-FFF2-40B4-BE49-F238E27FC236}">
                    <a16:creationId xmlns:a16="http://schemas.microsoft.com/office/drawing/2014/main" id="{6411E6DB-E5A8-49F6-A41F-449D343DA15F}"/>
                  </a:ext>
                </a:extLst>
              </p:cNvPr>
              <p:cNvSpPr txBox="1">
                <a:spLocks noChangeArrowheads="1"/>
              </p:cNvSpPr>
              <p:nvPr/>
            </p:nvSpPr>
            <p:spPr bwMode="auto">
              <a:xfrm>
                <a:off x="8229600" y="29929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OH</a:t>
                </a:r>
              </a:p>
            </p:txBody>
          </p:sp>
          <p:sp>
            <p:nvSpPr>
              <p:cNvPr id="115" name="Text Box 129">
                <a:extLst>
                  <a:ext uri="{FF2B5EF4-FFF2-40B4-BE49-F238E27FC236}">
                    <a16:creationId xmlns:a16="http://schemas.microsoft.com/office/drawing/2014/main" id="{7D77B23D-9C2C-4058-A2A2-DC3F6D7F5823}"/>
                  </a:ext>
                </a:extLst>
              </p:cNvPr>
              <p:cNvSpPr txBox="1">
                <a:spLocks noChangeArrowheads="1"/>
              </p:cNvSpPr>
              <p:nvPr/>
            </p:nvSpPr>
            <p:spPr bwMode="auto">
              <a:xfrm>
                <a:off x="7823199" y="31961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IN</a:t>
                </a:r>
              </a:p>
            </p:txBody>
          </p:sp>
          <p:sp>
            <p:nvSpPr>
              <p:cNvPr id="116" name="Line 131">
                <a:extLst>
                  <a:ext uri="{FF2B5EF4-FFF2-40B4-BE49-F238E27FC236}">
                    <a16:creationId xmlns:a16="http://schemas.microsoft.com/office/drawing/2014/main" id="{08EC5A6D-CFCC-4B2C-A951-6EA56919B154}"/>
                  </a:ext>
                </a:extLst>
              </p:cNvPr>
              <p:cNvSpPr>
                <a:spLocks noChangeShapeType="1"/>
              </p:cNvSpPr>
              <p:nvPr/>
            </p:nvSpPr>
            <p:spPr bwMode="auto">
              <a:xfrm flipV="1">
                <a:off x="9753600" y="2281704"/>
                <a:ext cx="3048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17" name="Line 132">
                <a:extLst>
                  <a:ext uri="{FF2B5EF4-FFF2-40B4-BE49-F238E27FC236}">
                    <a16:creationId xmlns:a16="http://schemas.microsoft.com/office/drawing/2014/main" id="{AA56F274-B280-49FC-BEE4-C63857E06569}"/>
                  </a:ext>
                </a:extLst>
              </p:cNvPr>
              <p:cNvSpPr>
                <a:spLocks noChangeShapeType="1"/>
              </p:cNvSpPr>
              <p:nvPr/>
            </p:nvSpPr>
            <p:spPr bwMode="auto">
              <a:xfrm flipH="1" flipV="1">
                <a:off x="9703214" y="2507154"/>
                <a:ext cx="304800" cy="1016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18" name="Line 133">
                <a:extLst>
                  <a:ext uri="{FF2B5EF4-FFF2-40B4-BE49-F238E27FC236}">
                    <a16:creationId xmlns:a16="http://schemas.microsoft.com/office/drawing/2014/main" id="{CE4E03A8-2FA4-4A1E-9637-F7B7B827E3C0}"/>
                  </a:ext>
                </a:extLst>
              </p:cNvPr>
              <p:cNvSpPr>
                <a:spLocks noChangeShapeType="1"/>
              </p:cNvSpPr>
              <p:nvPr/>
            </p:nvSpPr>
            <p:spPr bwMode="auto">
              <a:xfrm flipV="1">
                <a:off x="9347200" y="2891304"/>
                <a:ext cx="101600" cy="0"/>
              </a:xfrm>
              <a:prstGeom prst="line">
                <a:avLst/>
              </a:prstGeom>
              <a:solidFill>
                <a:srgbClr val="FFFFFF"/>
              </a:solidFill>
              <a:ln w="3175" cap="flat" cmpd="sng" algn="ctr">
                <a:solidFill>
                  <a:srgbClr val="4B4B4B"/>
                </a:solidFill>
                <a:prstDash val="solid"/>
                <a:headEnd/>
                <a:tailEnd/>
              </a:ln>
              <a:effectLst/>
              <a:scene3d>
                <a:camera prst="orthographicFront"/>
                <a:lightRig rig="threePt" dir="t"/>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19" name="Line 134">
                <a:extLst>
                  <a:ext uri="{FF2B5EF4-FFF2-40B4-BE49-F238E27FC236}">
                    <a16:creationId xmlns:a16="http://schemas.microsoft.com/office/drawing/2014/main" id="{F51E24DD-5252-48DD-A3E0-FA13B1153CAA}"/>
                  </a:ext>
                </a:extLst>
              </p:cNvPr>
              <p:cNvSpPr>
                <a:spLocks noChangeShapeType="1"/>
              </p:cNvSpPr>
              <p:nvPr/>
            </p:nvSpPr>
            <p:spPr bwMode="auto">
              <a:xfrm>
                <a:off x="9812012" y="2499737"/>
                <a:ext cx="304800" cy="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20" name="Line 135">
                <a:extLst>
                  <a:ext uri="{FF2B5EF4-FFF2-40B4-BE49-F238E27FC236}">
                    <a16:creationId xmlns:a16="http://schemas.microsoft.com/office/drawing/2014/main" id="{EE8FE1B3-A0FC-412F-8C9A-0F0CE600D416}"/>
                  </a:ext>
                </a:extLst>
              </p:cNvPr>
              <p:cNvSpPr>
                <a:spLocks noChangeShapeType="1"/>
              </p:cNvSpPr>
              <p:nvPr/>
            </p:nvSpPr>
            <p:spPr bwMode="auto">
              <a:xfrm flipH="1" flipV="1">
                <a:off x="9347200" y="1773704"/>
                <a:ext cx="101600" cy="2032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21" name="Line 136">
                <a:extLst>
                  <a:ext uri="{FF2B5EF4-FFF2-40B4-BE49-F238E27FC236}">
                    <a16:creationId xmlns:a16="http://schemas.microsoft.com/office/drawing/2014/main" id="{CF5C22E5-24FE-463C-85F1-B94250A32790}"/>
                  </a:ext>
                </a:extLst>
              </p:cNvPr>
              <p:cNvSpPr>
                <a:spLocks noChangeShapeType="1"/>
              </p:cNvSpPr>
              <p:nvPr/>
            </p:nvSpPr>
            <p:spPr bwMode="auto">
              <a:xfrm>
                <a:off x="9550400" y="1672104"/>
                <a:ext cx="101600" cy="3048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22" name="Line 137">
                <a:extLst>
                  <a:ext uri="{FF2B5EF4-FFF2-40B4-BE49-F238E27FC236}">
                    <a16:creationId xmlns:a16="http://schemas.microsoft.com/office/drawing/2014/main" id="{C69DFA57-ECBA-4664-BAE7-821E2E56C40C}"/>
                  </a:ext>
                </a:extLst>
              </p:cNvPr>
              <p:cNvSpPr>
                <a:spLocks noChangeShapeType="1"/>
              </p:cNvSpPr>
              <p:nvPr/>
            </p:nvSpPr>
            <p:spPr bwMode="auto">
              <a:xfrm>
                <a:off x="9347200" y="3094504"/>
                <a:ext cx="203200" cy="101600"/>
              </a:xfrm>
              <a:prstGeom prst="line">
                <a:avLst/>
              </a:prstGeom>
              <a:solidFill>
                <a:srgbClr val="CA813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23" name="Text Box 138">
                <a:extLst>
                  <a:ext uri="{FF2B5EF4-FFF2-40B4-BE49-F238E27FC236}">
                    <a16:creationId xmlns:a16="http://schemas.microsoft.com/office/drawing/2014/main" id="{A4EE9585-8E13-4C77-B166-2A591D82C8D3}"/>
                  </a:ext>
                </a:extLst>
              </p:cNvPr>
              <p:cNvSpPr txBox="1">
                <a:spLocks noChangeArrowheads="1"/>
              </p:cNvSpPr>
              <p:nvPr/>
            </p:nvSpPr>
            <p:spPr bwMode="auto">
              <a:xfrm>
                <a:off x="9753599" y="3399304"/>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MD</a:t>
                </a:r>
              </a:p>
            </p:txBody>
          </p:sp>
          <p:sp>
            <p:nvSpPr>
              <p:cNvPr id="124" name="Line 139">
                <a:extLst>
                  <a:ext uri="{FF2B5EF4-FFF2-40B4-BE49-F238E27FC236}">
                    <a16:creationId xmlns:a16="http://schemas.microsoft.com/office/drawing/2014/main" id="{42D63E4F-4FEE-4B1E-A66B-9445F58927D2}"/>
                  </a:ext>
                </a:extLst>
              </p:cNvPr>
              <p:cNvSpPr>
                <a:spLocks noChangeShapeType="1"/>
              </p:cNvSpPr>
              <p:nvPr/>
            </p:nvSpPr>
            <p:spPr bwMode="auto">
              <a:xfrm>
                <a:off x="9448800" y="3297704"/>
                <a:ext cx="4064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25" name="Line 140">
                <a:extLst>
                  <a:ext uri="{FF2B5EF4-FFF2-40B4-BE49-F238E27FC236}">
                    <a16:creationId xmlns:a16="http://schemas.microsoft.com/office/drawing/2014/main" id="{2CB78280-0E7B-4826-A96C-B1C5DDCB1447}"/>
                  </a:ext>
                </a:extLst>
              </p:cNvPr>
              <p:cNvSpPr>
                <a:spLocks noChangeShapeType="1"/>
              </p:cNvSpPr>
              <p:nvPr/>
            </p:nvSpPr>
            <p:spPr bwMode="auto">
              <a:xfrm flipH="1">
                <a:off x="1625600" y="3454337"/>
                <a:ext cx="1016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26" name="Text Box 141">
                <a:extLst>
                  <a:ext uri="{FF2B5EF4-FFF2-40B4-BE49-F238E27FC236}">
                    <a16:creationId xmlns:a16="http://schemas.microsoft.com/office/drawing/2014/main" id="{7B91E202-A18A-446F-9963-33FE4E59C7FB}"/>
                  </a:ext>
                </a:extLst>
              </p:cNvPr>
              <p:cNvSpPr txBox="1">
                <a:spLocks noChangeArrowheads="1"/>
              </p:cNvSpPr>
              <p:nvPr/>
            </p:nvSpPr>
            <p:spPr bwMode="auto">
              <a:xfrm>
                <a:off x="8748184" y="415256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SC</a:t>
                </a:r>
              </a:p>
            </p:txBody>
          </p:sp>
          <p:sp>
            <p:nvSpPr>
              <p:cNvPr id="127" name="Text Box 118">
                <a:extLst>
                  <a:ext uri="{FF2B5EF4-FFF2-40B4-BE49-F238E27FC236}">
                    <a16:creationId xmlns:a16="http://schemas.microsoft.com/office/drawing/2014/main" id="{7057C6D4-5376-480F-A826-654421270F8A}"/>
                  </a:ext>
                </a:extLst>
              </p:cNvPr>
              <p:cNvSpPr txBox="1">
                <a:spLocks noChangeArrowheads="1"/>
              </p:cNvSpPr>
              <p:nvPr/>
            </p:nvSpPr>
            <p:spPr bwMode="auto">
              <a:xfrm>
                <a:off x="5892798" y="1875306"/>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ND</a:t>
                </a:r>
              </a:p>
            </p:txBody>
          </p:sp>
          <p:sp>
            <p:nvSpPr>
              <p:cNvPr id="128" name="Text Box 107">
                <a:extLst>
                  <a:ext uri="{FF2B5EF4-FFF2-40B4-BE49-F238E27FC236}">
                    <a16:creationId xmlns:a16="http://schemas.microsoft.com/office/drawing/2014/main" id="{65D5C339-06BA-4AC8-B901-CB2E777488BE}"/>
                  </a:ext>
                </a:extLst>
              </p:cNvPr>
              <p:cNvSpPr txBox="1">
                <a:spLocks noChangeArrowheads="1"/>
              </p:cNvSpPr>
              <p:nvPr/>
            </p:nvSpPr>
            <p:spPr bwMode="auto">
              <a:xfrm>
                <a:off x="9448797" y="3399305"/>
                <a:ext cx="241852"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 DC</a:t>
                </a:r>
              </a:p>
            </p:txBody>
          </p:sp>
          <p:sp>
            <p:nvSpPr>
              <p:cNvPr id="129" name="Line 137">
                <a:extLst>
                  <a:ext uri="{FF2B5EF4-FFF2-40B4-BE49-F238E27FC236}">
                    <a16:creationId xmlns:a16="http://schemas.microsoft.com/office/drawing/2014/main" id="{333DC5A0-FAF5-4076-8B27-A4705D5D9303}"/>
                  </a:ext>
                </a:extLst>
              </p:cNvPr>
              <p:cNvSpPr>
                <a:spLocks noChangeShapeType="1"/>
              </p:cNvSpPr>
              <p:nvPr/>
            </p:nvSpPr>
            <p:spPr bwMode="auto">
              <a:xfrm>
                <a:off x="9144000" y="3196104"/>
                <a:ext cx="304800" cy="304800"/>
              </a:xfrm>
              <a:prstGeom prst="line">
                <a:avLst/>
              </a:prstGeom>
              <a:solidFill>
                <a:srgbClr val="FFC00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30" name="Text Box 106">
                <a:extLst>
                  <a:ext uri="{FF2B5EF4-FFF2-40B4-BE49-F238E27FC236}">
                    <a16:creationId xmlns:a16="http://schemas.microsoft.com/office/drawing/2014/main" id="{8B0828C8-2117-4775-8A8D-C07CCBA2C93B}"/>
                  </a:ext>
                </a:extLst>
              </p:cNvPr>
              <p:cNvSpPr txBox="1">
                <a:spLocks noChangeArrowheads="1"/>
              </p:cNvSpPr>
              <p:nvPr/>
            </p:nvSpPr>
            <p:spPr bwMode="auto">
              <a:xfrm>
                <a:off x="9755604" y="2797551"/>
                <a:ext cx="393730" cy="159824"/>
              </a:xfrm>
              <a:prstGeom prst="rect">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wrap="square" lIns="0" tIns="0" rIns="0" bIns="0">
                <a:spAutoFit/>
              </a:bodyPr>
              <a:lstStyle>
                <a:defPPr>
                  <a:defRPr lang="en-US"/>
                </a:defPPr>
                <a:lvl1pPr marR="0" lvl="0" indent="0" algn="ctr" fontAlgn="auto">
                  <a:lnSpc>
                    <a:spcPct val="100000"/>
                  </a:lnSpc>
                  <a:spcBef>
                    <a:spcPct val="50000"/>
                  </a:spcBef>
                  <a:spcAft>
                    <a:spcPts val="0"/>
                  </a:spcAft>
                  <a:buClrTx/>
                  <a:buSzTx/>
                  <a:buFontTx/>
                  <a:buNone/>
                  <a:tabLst/>
                  <a:defRPr kumimoji="0" sz="1067" b="1" i="0" u="none" strike="noStrike" kern="0" cap="none" spc="0" normalizeH="0" baseline="0">
                    <a:ln>
                      <a:noFill/>
                    </a:ln>
                    <a:solidFill>
                      <a:srgbClr val="0039A6"/>
                    </a:solidFill>
                    <a:effectLst/>
                    <a:uLnTx/>
                    <a:uFillTx/>
                    <a:latin typeface="Arial" charset="0"/>
                    <a:cs typeface="Arial" charset="0"/>
                  </a:defRPr>
                </a:lvl1pPr>
              </a:lstStyle>
              <a:p>
                <a:pPr marL="0" marR="0" lvl="0" indent="0" algn="ctr" defTabSz="914332" rtl="0" eaLnBrk="1" fontAlgn="auto" latinLnBrk="0" hangingPunct="1">
                  <a:lnSpc>
                    <a:spcPct val="100000"/>
                  </a:lnSpc>
                  <a:spcBef>
                    <a:spcPct val="50000"/>
                  </a:spcBef>
                  <a:spcAft>
                    <a:spcPts val="0"/>
                  </a:spcAft>
                  <a:buClrTx/>
                  <a:buSzTx/>
                  <a:buFontTx/>
                  <a:buNone/>
                  <a:tabLst/>
                  <a:defRPr/>
                </a:pPr>
                <a:r>
                  <a:rPr kumimoji="0" lang="en-US" sz="1067" b="1" i="0" u="none" strike="noStrike" kern="0" cap="none" spc="0" normalizeH="0" baseline="0" noProof="0" dirty="0">
                    <a:ln>
                      <a:noFill/>
                    </a:ln>
                    <a:solidFill>
                      <a:srgbClr val="0039A6"/>
                    </a:solidFill>
                    <a:effectLst/>
                    <a:uLnTx/>
                    <a:uFillTx/>
                    <a:latin typeface="Arial" charset="0"/>
                    <a:ea typeface="+mn-ea"/>
                    <a:cs typeface="Arial" charset="0"/>
                  </a:rPr>
                  <a:t>NYC</a:t>
                </a:r>
              </a:p>
            </p:txBody>
          </p:sp>
          <p:sp>
            <p:nvSpPr>
              <p:cNvPr id="131" name="Line 137">
                <a:extLst>
                  <a:ext uri="{FF2B5EF4-FFF2-40B4-BE49-F238E27FC236}">
                    <a16:creationId xmlns:a16="http://schemas.microsoft.com/office/drawing/2014/main" id="{26BBD8A4-6A79-40AF-A17B-37DEB0A80B1A}"/>
                  </a:ext>
                </a:extLst>
              </p:cNvPr>
              <p:cNvSpPr>
                <a:spLocks noChangeShapeType="1"/>
              </p:cNvSpPr>
              <p:nvPr/>
            </p:nvSpPr>
            <p:spPr bwMode="auto">
              <a:xfrm>
                <a:off x="9550400" y="2688104"/>
                <a:ext cx="203200" cy="101600"/>
              </a:xfrm>
              <a:prstGeom prst="line">
                <a:avLst/>
              </a:prstGeom>
              <a:gradFill rotWithShape="1">
                <a:gsLst>
                  <a:gs pos="0">
                    <a:srgbClr val="5B8F22">
                      <a:tint val="50000"/>
                      <a:satMod val="300000"/>
                    </a:srgbClr>
                  </a:gs>
                  <a:gs pos="35000">
                    <a:srgbClr val="5B8F22">
                      <a:tint val="37000"/>
                      <a:satMod val="300000"/>
                    </a:srgbClr>
                  </a:gs>
                  <a:gs pos="100000">
                    <a:srgbClr val="5B8F22">
                      <a:tint val="15000"/>
                      <a:satMod val="350000"/>
                    </a:srgbClr>
                  </a:gs>
                </a:gsLst>
                <a:lin ang="16200000" scaled="1"/>
              </a:gradFill>
              <a:ln w="3175" cap="flat" cmpd="sng" algn="ctr">
                <a:solidFill>
                  <a:srgbClr val="4B4B4B"/>
                </a:solidFill>
                <a:prstDash val="solid"/>
                <a:headEnd/>
                <a:tailEnd/>
              </a:ln>
              <a:effectLst/>
              <a:scene3d>
                <a:camera prst="orthographicFront"/>
                <a:lightRig rig="threePt" dir="t"/>
              </a:scene3d>
              <a:sp3d/>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0039A6"/>
                  </a:solidFill>
                  <a:effectLst/>
                  <a:uLnTx/>
                  <a:uFillTx/>
                  <a:latin typeface="Arial" charset="0"/>
                  <a:ea typeface="+mn-ea"/>
                  <a:cs typeface="Arial" charset="0"/>
                </a:endParaRPr>
              </a:p>
            </p:txBody>
          </p:sp>
          <p:sp>
            <p:nvSpPr>
              <p:cNvPr id="132" name="Oval 465">
                <a:extLst>
                  <a:ext uri="{FF2B5EF4-FFF2-40B4-BE49-F238E27FC236}">
                    <a16:creationId xmlns:a16="http://schemas.microsoft.com/office/drawing/2014/main" id="{67360EB6-A2D9-4DF0-BCF1-53A94A58E834}"/>
                  </a:ext>
                </a:extLst>
              </p:cNvPr>
              <p:cNvSpPr/>
              <p:nvPr/>
            </p:nvSpPr>
            <p:spPr>
              <a:xfrm>
                <a:off x="9093200" y="3149537"/>
                <a:ext cx="101600" cy="101600"/>
              </a:xfrm>
              <a:prstGeom prst="ellipse">
                <a:avLst/>
              </a:pr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sp>
            <p:nvSpPr>
              <p:cNvPr id="133" name="Oval 472">
                <a:extLst>
                  <a:ext uri="{FF2B5EF4-FFF2-40B4-BE49-F238E27FC236}">
                    <a16:creationId xmlns:a16="http://schemas.microsoft.com/office/drawing/2014/main" id="{AB7EE9B4-8FA4-4A86-AD4C-2FFBC244AA5A}"/>
                  </a:ext>
                </a:extLst>
              </p:cNvPr>
              <p:cNvSpPr/>
              <p:nvPr/>
            </p:nvSpPr>
            <p:spPr>
              <a:xfrm>
                <a:off x="9469643" y="2628189"/>
                <a:ext cx="101600" cy="101600"/>
              </a:xfrm>
              <a:prstGeom prst="ellipse">
                <a:avLst/>
              </a:prstGeom>
              <a:solidFill>
                <a:srgbClr val="00963D"/>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1462858"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4" name="Freeform 69">
                <a:extLst>
                  <a:ext uri="{FF2B5EF4-FFF2-40B4-BE49-F238E27FC236}">
                    <a16:creationId xmlns:a16="http://schemas.microsoft.com/office/drawing/2014/main" id="{A74753C5-0318-4A4E-BB22-03182313161D}"/>
                  </a:ext>
                </a:extLst>
              </p:cNvPr>
              <p:cNvSpPr>
                <a:spLocks/>
              </p:cNvSpPr>
              <p:nvPr/>
            </p:nvSpPr>
            <p:spPr bwMode="auto">
              <a:xfrm>
                <a:off x="10363200" y="4763004"/>
                <a:ext cx="508000" cy="201084"/>
              </a:xfrm>
              <a:custGeom>
                <a:avLst/>
                <a:gdLst>
                  <a:gd name="T0" fmla="*/ 2147483647 w 337"/>
                  <a:gd name="T1" fmla="*/ 2147483647 h 149"/>
                  <a:gd name="T2" fmla="*/ 2147483647 w 337"/>
                  <a:gd name="T3" fmla="*/ 2147483647 h 149"/>
                  <a:gd name="T4" fmla="*/ 2147483647 w 337"/>
                  <a:gd name="T5" fmla="*/ 2147483647 h 149"/>
                  <a:gd name="T6" fmla="*/ 2147483647 w 337"/>
                  <a:gd name="T7" fmla="*/ 2147483647 h 149"/>
                  <a:gd name="T8" fmla="*/ 2147483647 w 337"/>
                  <a:gd name="T9" fmla="*/ 2147483647 h 149"/>
                  <a:gd name="T10" fmla="*/ 2147483647 w 337"/>
                  <a:gd name="T11" fmla="*/ 2147483647 h 149"/>
                  <a:gd name="T12" fmla="*/ 0 w 337"/>
                  <a:gd name="T13" fmla="*/ 2147483647 h 149"/>
                  <a:gd name="T14" fmla="*/ 2147483647 w 337"/>
                  <a:gd name="T15" fmla="*/ 2147483647 h 149"/>
                  <a:gd name="T16" fmla="*/ 2147483647 w 337"/>
                  <a:gd name="T17" fmla="*/ 2147483647 h 149"/>
                  <a:gd name="T18" fmla="*/ 2147483647 w 337"/>
                  <a:gd name="T19" fmla="*/ 2147483647 h 149"/>
                  <a:gd name="T20" fmla="*/ 2147483647 w 337"/>
                  <a:gd name="T21" fmla="*/ 2147483647 h 149"/>
                  <a:gd name="T22" fmla="*/ 2147483647 w 337"/>
                  <a:gd name="T23" fmla="*/ 2147483647 h 149"/>
                  <a:gd name="T24" fmla="*/ 2147483647 w 337"/>
                  <a:gd name="T25" fmla="*/ 2147483647 h 149"/>
                  <a:gd name="T26" fmla="*/ 2147483647 w 337"/>
                  <a:gd name="T27" fmla="*/ 2147483647 h 149"/>
                  <a:gd name="T28" fmla="*/ 2147483647 w 337"/>
                  <a:gd name="T29" fmla="*/ 2147483647 h 149"/>
                  <a:gd name="T30" fmla="*/ 2147483647 w 337"/>
                  <a:gd name="T31" fmla="*/ 2147483647 h 149"/>
                  <a:gd name="T32" fmla="*/ 2147483647 w 337"/>
                  <a:gd name="T33" fmla="*/ 2147483647 h 149"/>
                  <a:gd name="T34" fmla="*/ 2147483647 w 337"/>
                  <a:gd name="T35" fmla="*/ 2147483647 h 149"/>
                  <a:gd name="T36" fmla="*/ 2147483647 w 337"/>
                  <a:gd name="T37" fmla="*/ 2147483647 h 149"/>
                  <a:gd name="T38" fmla="*/ 2147483647 w 337"/>
                  <a:gd name="T39" fmla="*/ 2147483647 h 149"/>
                  <a:gd name="T40" fmla="*/ 2147483647 w 337"/>
                  <a:gd name="T41" fmla="*/ 2147483647 h 149"/>
                  <a:gd name="T42" fmla="*/ 2147483647 w 337"/>
                  <a:gd name="T43" fmla="*/ 2147483647 h 149"/>
                  <a:gd name="T44" fmla="*/ 2147483647 w 337"/>
                  <a:gd name="T45" fmla="*/ 2147483647 h 149"/>
                  <a:gd name="T46" fmla="*/ 2147483647 w 337"/>
                  <a:gd name="T47" fmla="*/ 2147483647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49"/>
                  <a:gd name="T74" fmla="*/ 337 w 337"/>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49">
                    <a:moveTo>
                      <a:pt x="174" y="12"/>
                    </a:moveTo>
                    <a:cubicBezTo>
                      <a:pt x="162" y="8"/>
                      <a:pt x="149" y="9"/>
                      <a:pt x="136" y="6"/>
                    </a:cubicBezTo>
                    <a:cubicBezTo>
                      <a:pt x="112" y="8"/>
                      <a:pt x="112" y="12"/>
                      <a:pt x="86" y="10"/>
                    </a:cubicBezTo>
                    <a:cubicBezTo>
                      <a:pt x="75" y="6"/>
                      <a:pt x="86" y="10"/>
                      <a:pt x="70" y="6"/>
                    </a:cubicBezTo>
                    <a:cubicBezTo>
                      <a:pt x="65" y="5"/>
                      <a:pt x="54" y="2"/>
                      <a:pt x="54" y="2"/>
                    </a:cubicBezTo>
                    <a:cubicBezTo>
                      <a:pt x="40" y="3"/>
                      <a:pt x="25" y="0"/>
                      <a:pt x="12" y="4"/>
                    </a:cubicBezTo>
                    <a:cubicBezTo>
                      <a:pt x="5" y="6"/>
                      <a:pt x="0" y="22"/>
                      <a:pt x="0" y="22"/>
                    </a:cubicBezTo>
                    <a:cubicBezTo>
                      <a:pt x="2" y="38"/>
                      <a:pt x="4" y="39"/>
                      <a:pt x="8" y="52"/>
                    </a:cubicBezTo>
                    <a:cubicBezTo>
                      <a:pt x="7" y="67"/>
                      <a:pt x="5" y="75"/>
                      <a:pt x="2" y="88"/>
                    </a:cubicBezTo>
                    <a:cubicBezTo>
                      <a:pt x="5" y="133"/>
                      <a:pt x="16" y="142"/>
                      <a:pt x="62" y="146"/>
                    </a:cubicBezTo>
                    <a:cubicBezTo>
                      <a:pt x="71" y="149"/>
                      <a:pt x="79" y="145"/>
                      <a:pt x="88" y="142"/>
                    </a:cubicBezTo>
                    <a:cubicBezTo>
                      <a:pt x="94" y="140"/>
                      <a:pt x="106" y="136"/>
                      <a:pt x="106" y="136"/>
                    </a:cubicBezTo>
                    <a:cubicBezTo>
                      <a:pt x="116" y="120"/>
                      <a:pt x="136" y="131"/>
                      <a:pt x="152" y="126"/>
                    </a:cubicBezTo>
                    <a:cubicBezTo>
                      <a:pt x="180" y="127"/>
                      <a:pt x="197" y="130"/>
                      <a:pt x="222" y="134"/>
                    </a:cubicBezTo>
                    <a:cubicBezTo>
                      <a:pt x="243" y="141"/>
                      <a:pt x="261" y="137"/>
                      <a:pt x="284" y="136"/>
                    </a:cubicBezTo>
                    <a:cubicBezTo>
                      <a:pt x="293" y="130"/>
                      <a:pt x="291" y="120"/>
                      <a:pt x="300" y="114"/>
                    </a:cubicBezTo>
                    <a:cubicBezTo>
                      <a:pt x="306" y="110"/>
                      <a:pt x="318" y="104"/>
                      <a:pt x="318" y="104"/>
                    </a:cubicBezTo>
                    <a:cubicBezTo>
                      <a:pt x="322" y="98"/>
                      <a:pt x="330" y="86"/>
                      <a:pt x="330" y="86"/>
                    </a:cubicBezTo>
                    <a:cubicBezTo>
                      <a:pt x="334" y="70"/>
                      <a:pt x="337" y="63"/>
                      <a:pt x="330" y="42"/>
                    </a:cubicBezTo>
                    <a:cubicBezTo>
                      <a:pt x="329" y="37"/>
                      <a:pt x="322" y="37"/>
                      <a:pt x="318" y="34"/>
                    </a:cubicBezTo>
                    <a:cubicBezTo>
                      <a:pt x="302" y="23"/>
                      <a:pt x="273" y="21"/>
                      <a:pt x="254" y="16"/>
                    </a:cubicBezTo>
                    <a:cubicBezTo>
                      <a:pt x="245" y="14"/>
                      <a:pt x="237" y="11"/>
                      <a:pt x="228" y="8"/>
                    </a:cubicBezTo>
                    <a:cubicBezTo>
                      <a:pt x="220" y="5"/>
                      <a:pt x="204" y="4"/>
                      <a:pt x="204" y="4"/>
                    </a:cubicBezTo>
                    <a:cubicBezTo>
                      <a:pt x="186" y="5"/>
                      <a:pt x="166" y="12"/>
                      <a:pt x="148" y="12"/>
                    </a:cubicBezTo>
                  </a:path>
                </a:pathLst>
              </a:custGeom>
              <a:solidFill>
                <a:sysClr val="window" lastClr="FFFFFF"/>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FFFFFF"/>
                  </a:solidFill>
                  <a:effectLst/>
                  <a:uLnTx/>
                  <a:uFillTx/>
                  <a:latin typeface="Arial" charset="0"/>
                  <a:ea typeface="+mn-ea"/>
                  <a:cs typeface="Arial" charset="0"/>
                </a:endParaRPr>
              </a:p>
            </p:txBody>
          </p:sp>
        </p:grpSp>
        <p:sp>
          <p:nvSpPr>
            <p:cNvPr id="8" name="Rectangle 7">
              <a:extLst>
                <a:ext uri="{FF2B5EF4-FFF2-40B4-BE49-F238E27FC236}">
                  <a16:creationId xmlns:a16="http://schemas.microsoft.com/office/drawing/2014/main" id="{1E0F45B7-28CE-4D13-ADDA-8C117EE1200E}"/>
                </a:ext>
              </a:extLst>
            </p:cNvPr>
            <p:cNvSpPr/>
            <p:nvPr/>
          </p:nvSpPr>
          <p:spPr>
            <a:xfrm>
              <a:off x="968501" y="5491246"/>
              <a:ext cx="5147212" cy="338554"/>
            </a:xfrm>
            <a:prstGeom prst="rect">
              <a:avLst/>
            </a:prstGeom>
          </p:spPr>
          <p:txBody>
            <a:bodyPr wrap="square">
              <a:spAutoFit/>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lumMod val="95000"/>
                      <a:lumOff val="5000"/>
                    </a:prstClr>
                  </a:solidFill>
                  <a:effectLst/>
                  <a:uLnTx/>
                  <a:uFillTx/>
                  <a:latin typeface="Calibri" panose="020F0502020204030204" pitchFamily="34" charset="0"/>
                  <a:ea typeface="+mn-ea"/>
                  <a:cs typeface="Arial" charset="0"/>
                </a:rPr>
                <a:t>Piloting                          Total of 1 (states)</a:t>
              </a:r>
            </a:p>
          </p:txBody>
        </p:sp>
        <p:sp>
          <p:nvSpPr>
            <p:cNvPr id="9" name="Rectangle 144">
              <a:extLst>
                <a:ext uri="{FF2B5EF4-FFF2-40B4-BE49-F238E27FC236}">
                  <a16:creationId xmlns:a16="http://schemas.microsoft.com/office/drawing/2014/main" id="{EBA3BA4C-6D13-470C-AA58-744707BF95A8}"/>
                </a:ext>
              </a:extLst>
            </p:cNvPr>
            <p:cNvSpPr>
              <a:spLocks noChangeArrowheads="1"/>
            </p:cNvSpPr>
            <p:nvPr/>
          </p:nvSpPr>
          <p:spPr bwMode="auto">
            <a:xfrm>
              <a:off x="529084" y="5610329"/>
              <a:ext cx="386601" cy="131168"/>
            </a:xfrm>
            <a:prstGeom prst="rect">
              <a:avLst/>
            </a:prstGeom>
            <a:solidFill>
              <a:srgbClr val="7030A0"/>
            </a:solidFill>
            <a:ln w="3175">
              <a:solidFill>
                <a:srgbClr val="4B4B4B"/>
              </a:solidFill>
              <a:headEnd/>
              <a:tailEnd/>
            </a:ln>
            <a:effectLst/>
            <a:scene3d>
              <a:camera prst="orthographicFront">
                <a:rot lat="0" lon="0" rev="0"/>
              </a:camera>
              <a:lightRig rig="threePt" dir="t">
                <a:rot lat="0" lon="0" rev="1200000"/>
              </a:lightRig>
            </a:scene3d>
            <a:sp3d/>
          </p:spPr>
          <p:txBody>
            <a:bodyPr wrap="none" anchor="ctr"/>
            <a:lstStyle/>
            <a:p>
              <a:pPr marL="0" marR="0" lvl="0" indent="0" algn="l" defTabSz="914332" rtl="0" eaLnBrk="1" fontAlgn="auto" latinLnBrk="0" hangingPunct="1">
                <a:lnSpc>
                  <a:spcPct val="100000"/>
                </a:lnSpc>
                <a:spcBef>
                  <a:spcPts val="0"/>
                </a:spcBef>
                <a:spcAft>
                  <a:spcPts val="0"/>
                </a:spcAft>
                <a:buClrTx/>
                <a:buSzTx/>
                <a:buFontTx/>
                <a:buNone/>
                <a:tabLst/>
                <a:defRPr/>
              </a:pPr>
              <a:endParaRPr kumimoji="0" lang="en-US" sz="1067" b="0" i="0" u="dottedHeavy" strike="noStrike" kern="0" cap="none" spc="0" normalizeH="0" baseline="0" noProof="0" dirty="0">
                <a:ln>
                  <a:noFill/>
                </a:ln>
                <a:solidFill>
                  <a:srgbClr val="0039A6"/>
                </a:solidFill>
                <a:effectLst/>
                <a:uLnTx/>
                <a:uFillTx/>
                <a:latin typeface="Calibri" panose="020F0502020204030204" pitchFamily="34" charset="0"/>
                <a:ea typeface="+mn-ea"/>
                <a:cs typeface="Arial" charset="0"/>
              </a:endParaRPr>
            </a:p>
          </p:txBody>
        </p:sp>
      </p:grpSp>
    </p:spTree>
    <p:extLst>
      <p:ext uri="{BB962C8B-B14F-4D97-AF65-F5344CB8AC3E}">
        <p14:creationId xmlns:p14="http://schemas.microsoft.com/office/powerpoint/2010/main" val="23365825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a:t>
            </a:r>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5" name="Picture 4" descr="Map of all states and territories covering the highest MMG Implementation Status. The map displays 40 states in production with an message mapping guide and 4 states and territories onboarding with an message mapping guide. ">
            <a:extLst>
              <a:ext uri="{FF2B5EF4-FFF2-40B4-BE49-F238E27FC236}">
                <a16:creationId xmlns:a16="http://schemas.microsoft.com/office/drawing/2014/main" id="{C1481B63-6626-46BB-BD7F-AC201681D027}"/>
              </a:ext>
            </a:extLst>
          </p:cNvPr>
          <p:cNvPicPr>
            <a:picLocks noChangeAspect="1"/>
          </p:cNvPicPr>
          <p:nvPr/>
        </p:nvPicPr>
        <p:blipFill>
          <a:blip r:embed="rId3"/>
          <a:stretch>
            <a:fillRect/>
          </a:stretch>
        </p:blipFill>
        <p:spPr>
          <a:xfrm>
            <a:off x="994612" y="328863"/>
            <a:ext cx="10162672" cy="5943599"/>
          </a:xfrm>
          <a:prstGeom prst="rect">
            <a:avLst/>
          </a:prstGeom>
        </p:spPr>
      </p:pic>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708931" y="328863"/>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A6CE2640-F13B-4E73-B3D5-31C5E135AAFC}"/>
              </a:ext>
            </a:extLst>
          </p:cNvPr>
          <p:cNvSpPr txBox="1"/>
          <p:nvPr/>
        </p:nvSpPr>
        <p:spPr>
          <a:xfrm>
            <a:off x="9616490" y="6032955"/>
            <a:ext cx="140134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/21/2020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spTree>
    <p:extLst>
      <p:ext uri="{BB962C8B-B14F-4D97-AF65-F5344CB8AC3E}">
        <p14:creationId xmlns:p14="http://schemas.microsoft.com/office/powerpoint/2010/main" val="1994891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8FE84E2-5984-4E9B-8272-482CBAD1F22D}"/>
              </a:ext>
              <a:ext uri="{C183D7F6-B498-43B3-948B-1728B52AA6E4}">
                <adec:decorative xmlns:adec="http://schemas.microsoft.com/office/drawing/2017/decorative" val="1"/>
              </a:ext>
            </a:extLst>
          </p:cNvPr>
          <p:cNvSpPr txBox="1"/>
          <p:nvPr/>
        </p:nvSpPr>
        <p:spPr>
          <a:xfrm>
            <a:off x="9393621" y="290512"/>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pic>
        <p:nvPicPr>
          <p:cNvPr id="3" name="Picture 2" descr="Map displaying the total  message mapping guides in production on a scale from one to five. ">
            <a:extLst>
              <a:ext uri="{FF2B5EF4-FFF2-40B4-BE49-F238E27FC236}">
                <a16:creationId xmlns:a16="http://schemas.microsoft.com/office/drawing/2014/main" id="{B7BB8B80-FE5F-468C-96E2-8D429BCD91CF}"/>
              </a:ext>
            </a:extLst>
          </p:cNvPr>
          <p:cNvPicPr>
            <a:picLocks noChangeAspect="1"/>
          </p:cNvPicPr>
          <p:nvPr/>
        </p:nvPicPr>
        <p:blipFill>
          <a:blip r:embed="rId3"/>
          <a:stretch>
            <a:fillRect/>
          </a:stretch>
        </p:blipFill>
        <p:spPr>
          <a:xfrm>
            <a:off x="969579" y="290512"/>
            <a:ext cx="9740754" cy="6161468"/>
          </a:xfrm>
          <a:prstGeom prst="rect">
            <a:avLst/>
          </a:prstGeom>
        </p:spPr>
      </p:pic>
      <p:sp>
        <p:nvSpPr>
          <p:cNvPr id="7" name="TextBox 6">
            <a:extLst>
              <a:ext uri="{FF2B5EF4-FFF2-40B4-BE49-F238E27FC236}">
                <a16:creationId xmlns:a16="http://schemas.microsoft.com/office/drawing/2014/main" id="{CE3662D3-2016-4ED4-BDB4-F00D90B9FA7D}"/>
              </a:ext>
            </a:extLst>
          </p:cNvPr>
          <p:cNvSpPr txBox="1"/>
          <p:nvPr/>
        </p:nvSpPr>
        <p:spPr>
          <a:xfrm>
            <a:off x="9616490" y="6032955"/>
            <a:ext cx="140134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/21/2020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F9C6734-172D-4551-ACE7-F886AA0A612D}"/>
              </a:ext>
              <a:ext uri="{C183D7F6-B498-43B3-948B-1728B52AA6E4}">
                <adec:decorative xmlns:adec="http://schemas.microsoft.com/office/drawing/2017/decorative" val="1"/>
              </a:ext>
            </a:extLst>
          </p:cNvPr>
          <p:cNvSpPr txBox="1"/>
          <p:nvPr/>
        </p:nvSpPr>
        <p:spPr>
          <a:xfrm>
            <a:off x="9189036" y="290512"/>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5" name="Title 4" hidden="1">
            <a:extLst>
              <a:ext uri="{FF2B5EF4-FFF2-40B4-BE49-F238E27FC236}">
                <a16:creationId xmlns:a16="http://schemas.microsoft.com/office/drawing/2014/main" id="{3454C212-BD73-4E40-9823-20AAFF30CE46}"/>
              </a:ext>
            </a:extLst>
          </p:cNvPr>
          <p:cNvSpPr>
            <a:spLocks noGrp="1"/>
          </p:cNvSpPr>
          <p:nvPr>
            <p:ph type="title"/>
          </p:nvPr>
        </p:nvSpPr>
        <p:spPr/>
        <p:txBody>
          <a:bodyPr/>
          <a:lstStyle/>
          <a:p>
            <a:r>
              <a:rPr lang="en-US" sz="800" dirty="0">
                <a:solidFill>
                  <a:schemeClr val="bg2"/>
                </a:solidFill>
              </a:rPr>
              <a:t>Total MMGs in Production</a:t>
            </a:r>
          </a:p>
        </p:txBody>
      </p:sp>
    </p:spTree>
    <p:extLst>
      <p:ext uri="{BB962C8B-B14F-4D97-AF65-F5344CB8AC3E}">
        <p14:creationId xmlns:p14="http://schemas.microsoft.com/office/powerpoint/2010/main" val="10787395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937834" y="1040716"/>
          <a:ext cx="9694498" cy="4585721"/>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Trichinellosis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bl>
          </a:graphicData>
        </a:graphic>
      </p:graphicFrame>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4FF80773-EEC4-46AD-B663-F997C54AE83D}"/>
              </a:ext>
            </a:extLst>
          </p:cNvPr>
          <p:cNvSpPr txBox="1"/>
          <p:nvPr/>
        </p:nvSpPr>
        <p:spPr>
          <a:xfrm>
            <a:off x="9281527" y="6108025"/>
            <a:ext cx="140134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/21/2020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36280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3D4700E-FD99-4D2F-929C-7428509E3EB3}"/>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pic>
        <p:nvPicPr>
          <p:cNvPr id="3" name="Picture 2" descr="Map of all states and territories implementing the Generic V2 and their current status of onboarding or in production . ">
            <a:extLst>
              <a:ext uri="{FF2B5EF4-FFF2-40B4-BE49-F238E27FC236}">
                <a16:creationId xmlns:a16="http://schemas.microsoft.com/office/drawing/2014/main" id="{49A58682-01FD-4B8A-A32E-23A066B3A3E2}"/>
              </a:ext>
            </a:extLst>
          </p:cNvPr>
          <p:cNvPicPr>
            <a:picLocks noChangeAspect="1"/>
          </p:cNvPicPr>
          <p:nvPr/>
        </p:nvPicPr>
        <p:blipFill>
          <a:blip r:embed="rId3"/>
          <a:stretch>
            <a:fillRect/>
          </a:stretch>
        </p:blipFill>
        <p:spPr>
          <a:xfrm>
            <a:off x="609601" y="394158"/>
            <a:ext cx="10583332" cy="6063792"/>
          </a:xfrm>
          <a:prstGeom prst="rect">
            <a:avLst/>
          </a:prstGeom>
        </p:spPr>
      </p:pic>
      <p:sp>
        <p:nvSpPr>
          <p:cNvPr id="7" name="TextBox 6">
            <a:extLst>
              <a:ext uri="{FF2B5EF4-FFF2-40B4-BE49-F238E27FC236}">
                <a16:creationId xmlns:a16="http://schemas.microsoft.com/office/drawing/2014/main" id="{10B3BE34-FE5F-4F72-B8B3-64B745ED030C}"/>
              </a:ext>
            </a:extLst>
          </p:cNvPr>
          <p:cNvSpPr txBox="1"/>
          <p:nvPr/>
        </p:nvSpPr>
        <p:spPr>
          <a:xfrm>
            <a:off x="9616490" y="6032955"/>
            <a:ext cx="140134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Calibri" panose="020F0502020204030204" pitchFamily="34" charset="0"/>
              </a:rPr>
              <a:t>1</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/21/2020</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294D29CD-17E0-4782-8BEE-E4822F02382E}"/>
              </a:ext>
              <a:ext uri="{C183D7F6-B498-43B3-948B-1728B52AA6E4}">
                <adec:decorative xmlns:adec="http://schemas.microsoft.com/office/drawing/2017/decorative" val="1"/>
              </a:ext>
            </a:extLst>
          </p:cNvPr>
          <p:cNvSpPr txBox="1"/>
          <p:nvPr/>
        </p:nvSpPr>
        <p:spPr>
          <a:xfrm>
            <a:off x="9525000" y="292507"/>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5" name="Title 4" hidden="1">
            <a:extLst>
              <a:ext uri="{FF2B5EF4-FFF2-40B4-BE49-F238E27FC236}">
                <a16:creationId xmlns:a16="http://schemas.microsoft.com/office/drawing/2014/main" id="{F41B781B-E198-43B0-8635-14AF34343442}"/>
              </a:ext>
            </a:extLst>
          </p:cNvPr>
          <p:cNvSpPr>
            <a:spLocks noGrp="1"/>
          </p:cNvSpPr>
          <p:nvPr>
            <p:ph type="title"/>
          </p:nvPr>
        </p:nvSpPr>
        <p:spPr/>
        <p:txBody>
          <a:bodyPr/>
          <a:lstStyle/>
          <a:p>
            <a:r>
              <a:rPr lang="en-US" sz="800" dirty="0">
                <a:solidFill>
                  <a:schemeClr val="bg2"/>
                </a:solidFill>
              </a:rPr>
              <a:t>Generic v2.0</a:t>
            </a:r>
            <a:r>
              <a:rPr lang="en-US" sz="800" baseline="0" dirty="0">
                <a:solidFill>
                  <a:schemeClr val="bg2"/>
                </a:solidFill>
              </a:rPr>
              <a:t> MMG Implementation Status </a:t>
            </a:r>
            <a:endParaRPr lang="en-US" sz="800" dirty="0">
              <a:solidFill>
                <a:schemeClr val="bg2"/>
              </a:solidFill>
            </a:endParaRPr>
          </a:p>
        </p:txBody>
      </p:sp>
    </p:spTree>
    <p:extLst>
      <p:ext uri="{BB962C8B-B14F-4D97-AF65-F5344CB8AC3E}">
        <p14:creationId xmlns:p14="http://schemas.microsoft.com/office/powerpoint/2010/main" val="10792421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5" name="Picture 4" descr="Map of all states and territories implementing the Arboviral v1.3 message mapping guide and their current status of onboarding or in production ">
            <a:extLst>
              <a:ext uri="{FF2B5EF4-FFF2-40B4-BE49-F238E27FC236}">
                <a16:creationId xmlns:a16="http://schemas.microsoft.com/office/drawing/2014/main" id="{38FCDC4F-69EA-4FA4-B49F-FD808E4DFAE5}"/>
              </a:ext>
            </a:extLst>
          </p:cNvPr>
          <p:cNvPicPr>
            <a:picLocks noChangeAspect="1"/>
          </p:cNvPicPr>
          <p:nvPr/>
        </p:nvPicPr>
        <p:blipFill>
          <a:blip r:embed="rId3"/>
          <a:stretch>
            <a:fillRect/>
          </a:stretch>
        </p:blipFill>
        <p:spPr>
          <a:xfrm>
            <a:off x="978568" y="400050"/>
            <a:ext cx="10162674" cy="6057900"/>
          </a:xfrm>
          <a:prstGeom prst="rect">
            <a:avLst/>
          </a:prstGeom>
        </p:spPr>
      </p:pic>
      <p:sp>
        <p:nvSpPr>
          <p:cNvPr id="4" name="TextBox 3">
            <a:extLst>
              <a:ext uri="{FF2B5EF4-FFF2-40B4-BE49-F238E27FC236}">
                <a16:creationId xmlns:a16="http://schemas.microsoft.com/office/drawing/2014/main" id="{31F73606-3F8B-4FF2-A548-7010203F6167}"/>
              </a:ext>
              <a:ext uri="{C183D7F6-B498-43B3-948B-1728B52AA6E4}">
                <adec:decorative xmlns:adec="http://schemas.microsoft.com/office/drawing/2017/decorative" val="1"/>
              </a:ext>
            </a:extLst>
          </p:cNvPr>
          <p:cNvSpPr txBox="1"/>
          <p:nvPr/>
        </p:nvSpPr>
        <p:spPr>
          <a:xfrm>
            <a:off x="9525000" y="400050"/>
            <a:ext cx="1828800" cy="369332"/>
          </a:xfrm>
          <a:prstGeom prst="rect">
            <a:avLst/>
          </a:prstGeom>
          <a:solidFill>
            <a:srgbClr val="FFFFFF"/>
          </a:solidFill>
        </p:spPr>
        <p:txBody>
          <a:bodyPr wrap="square" rtlCol="0">
            <a:spAutoFit/>
          </a:bodyPr>
          <a:lstStyle/>
          <a:p>
            <a:endParaRPr lang="en-US"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189E74CC-1CC4-490D-AF1C-781C4E6A9C4D}"/>
              </a:ext>
            </a:extLst>
          </p:cNvPr>
          <p:cNvSpPr txBox="1"/>
          <p:nvPr/>
        </p:nvSpPr>
        <p:spPr>
          <a:xfrm>
            <a:off x="9616490" y="6032955"/>
            <a:ext cx="145424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1/21/2020</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p:txBody>
      </p:sp>
      <p:sp>
        <p:nvSpPr>
          <p:cNvPr id="3" name="Title 2" hidden="1">
            <a:extLst>
              <a:ext uri="{FF2B5EF4-FFF2-40B4-BE49-F238E27FC236}">
                <a16:creationId xmlns:a16="http://schemas.microsoft.com/office/drawing/2014/main" id="{C5A37925-4D4F-4FF1-8220-0376495DB93B}"/>
              </a:ext>
            </a:extLst>
          </p:cNvPr>
          <p:cNvSpPr>
            <a:spLocks noGrp="1"/>
          </p:cNvSpPr>
          <p:nvPr>
            <p:ph type="title"/>
          </p:nvPr>
        </p:nvSpPr>
        <p:spPr/>
        <p:txBody>
          <a:bodyPr/>
          <a:lstStyle/>
          <a:p>
            <a:r>
              <a:rPr lang="en-US" sz="800" dirty="0">
                <a:solidFill>
                  <a:schemeClr val="bg2"/>
                </a:solidFill>
              </a:rPr>
              <a:t>Arboviral v1.3 MMG Implementation</a:t>
            </a:r>
            <a:r>
              <a:rPr lang="en-US" sz="800" baseline="0" dirty="0">
                <a:solidFill>
                  <a:schemeClr val="bg2"/>
                </a:solidFill>
              </a:rPr>
              <a:t> Status </a:t>
            </a:r>
            <a:endParaRPr lang="en-US" sz="800" dirty="0">
              <a:solidFill>
                <a:schemeClr val="bg2"/>
              </a:solidFill>
            </a:endParaRPr>
          </a:p>
        </p:txBody>
      </p:sp>
    </p:spTree>
    <p:extLst>
      <p:ext uri="{BB962C8B-B14F-4D97-AF65-F5344CB8AC3E}">
        <p14:creationId xmlns:p14="http://schemas.microsoft.com/office/powerpoint/2010/main" val="3974209841"/>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1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29052</TotalTime>
  <Words>1575</Words>
  <Application>Microsoft Office PowerPoint</Application>
  <PresentationFormat>Widescreen</PresentationFormat>
  <Paragraphs>311</Paragraphs>
  <Slides>31</Slides>
  <Notes>31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31</vt:i4>
      </vt:variant>
    </vt:vector>
  </HeadingPairs>
  <TitlesOfParts>
    <vt:vector size="45" baseType="lpstr">
      <vt:lpstr>Arial</vt:lpstr>
      <vt:lpstr>Calibri</vt:lpstr>
      <vt:lpstr>Calibri Light</vt:lpstr>
      <vt:lpstr>Courier New</vt:lpstr>
      <vt:lpstr>Myriad Web Pro</vt:lpstr>
      <vt:lpstr>Wingdings</vt:lpstr>
      <vt:lpstr>13_NCEH_ATSDR_combined</vt:lpstr>
      <vt:lpstr>19_NCEH_ATSDR_combined</vt:lpstr>
      <vt:lpstr>24_NCEH_ATSDR_combined</vt:lpstr>
      <vt:lpstr>4_NCEH_ATSDR_combined</vt:lpstr>
      <vt:lpstr>Office Theme</vt:lpstr>
      <vt:lpstr>7_NCEH_ATSDR_combined</vt:lpstr>
      <vt:lpstr>10_NCEH_ATSDR_combined</vt:lpstr>
      <vt:lpstr>31_NCEH_ATSDR_combined</vt:lpstr>
      <vt:lpstr>NNDSS Modernization Initiative (NMI):  NNDSS Changes Resulting from CSTE Position Statements and Implications for Sending Case Notifications  </vt:lpstr>
      <vt:lpstr>Agenda</vt:lpstr>
      <vt:lpstr>NMI 2019 Accomplishments and 2020 Current Status </vt:lpstr>
      <vt:lpstr>NMI Implementation Status                         Jan 1, 2019  </vt:lpstr>
      <vt:lpstr>Highest MMG Implementation Status</vt:lpstr>
      <vt:lpstr>Total MMGs in Production</vt:lpstr>
      <vt:lpstr>Finalized Guides  </vt:lpstr>
      <vt:lpstr>Generic v2.0 MMG Implementation Status </vt:lpstr>
      <vt:lpstr>Arboviral v1.3 MMG Implementation Status </vt:lpstr>
      <vt:lpstr>Hepatitis v1.0 MMG Implementation Status </vt:lpstr>
      <vt:lpstr>NNDSS HL7 Message Mapping Guide Estimated Timeline </vt:lpstr>
      <vt:lpstr>Highlights from the  2020 Letter to State Epidemiologists</vt:lpstr>
      <vt:lpstr>2020 Letter to State Epidemiologists </vt:lpstr>
      <vt:lpstr>2019 CSTE Position Statements to be Implemented in 2020 </vt:lpstr>
      <vt:lpstr>Changes in 2020 (1 of 6)</vt:lpstr>
      <vt:lpstr>Changes in 2020 (2 of 6)</vt:lpstr>
      <vt:lpstr>Changes in 2020 (3 of 6)</vt:lpstr>
      <vt:lpstr>Changes in 2020 (4 of 6)</vt:lpstr>
      <vt:lpstr>Changes in 2020 (5 of 6)</vt:lpstr>
      <vt:lpstr>Changes in 2020 (6 of 6)</vt:lpstr>
      <vt:lpstr>NNDSS Event Code Updates </vt:lpstr>
      <vt:lpstr>Changes to Event Codes in 2020</vt:lpstr>
      <vt:lpstr>Send C. auris and CP-CRE starting with 2019 data</vt:lpstr>
      <vt:lpstr>MMG Value Set Updates</vt:lpstr>
      <vt:lpstr>Recent Updates to Finalized MMG Value Sets</vt:lpstr>
      <vt:lpstr>Updates to Value Sets continued:</vt:lpstr>
      <vt:lpstr>Updates to Value Sets continued:</vt:lpstr>
      <vt:lpstr>Things to Remember  </vt:lpstr>
      <vt:lpstr>Highlights</vt:lpstr>
      <vt:lpstr>Q &amp; A</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January 2020</dc:title>
  <dc:subject>NNDSS Changes Resulting from CSTE Position Statements and Implications for Sending Case Notifications</dc:subject>
  <dc:creator>CDC</dc:creator>
  <cp:keywords>NMI, Modernization Initiative, eSHARE, NNDSS, National Notifiable Diseases Surveillance System, Event Codes, Message Mapping Guide, MMG, NMI Implementation, Highlights from the 2020 Letter to State Epidemiologists, Value Set Updates, sending Case Notifications, MMG timeline, Hepatitis C acute, Hepatitis C chronic, Legionellosis, Pertussis, Plague, Spotted Fever Rickettsiosis, Acute Flacid Myelitis, Blastomycosis, Yersinosis, non-pestis, Candida auris, C. auris, Carbapenemase-producing carbapenem-resistant Enterabacteriaceae, CP-CRE, TB, STD, FDD, VPD Guides, MMG in HL7 Resource Center, PHIN VADS link, Case Notification View </cp:keywords>
  <cp:lastModifiedBy>Laspina, Michael (CDC/DDPHSS/CSELS/DHIS)</cp:lastModifiedBy>
  <cp:revision>1734</cp:revision>
  <cp:lastPrinted>2020-01-13T16:22:18Z</cp:lastPrinted>
  <dcterms:created xsi:type="dcterms:W3CDTF">2016-10-13T18:50:31Z</dcterms:created>
  <dcterms:modified xsi:type="dcterms:W3CDTF">2021-04-22T18:23:14Z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2021-04-22T15:53:53Z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57faebe7-6260-4a60-b68a-3a2f945b4e0a</vt:lpwstr>
  </property>
  <property fmtid="{D5CDD505-2E9C-101B-9397-08002B2CF9AE}" pid="8" name="MSIP_Label_7b94a7b8-f06c-4dfe-bdcc-9b548fd58c31_ContentBits">
    <vt:lpwstr>0</vt:lpwstr>
  </property>
</Properties>
</file>