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919" r:id="rId2"/>
    <p:sldMasterId id="2147483982" r:id="rId3"/>
    <p:sldMasterId id="2147484008" r:id="rId4"/>
    <p:sldMasterId id="2147484028" r:id="rId5"/>
    <p:sldMasterId id="2147484033" r:id="rId6"/>
  </p:sldMasterIdLst>
  <p:notesMasterIdLst>
    <p:notesMasterId r:id="rId43"/>
  </p:notesMasterIdLst>
  <p:handoutMasterIdLst>
    <p:handoutMasterId r:id="rId44"/>
  </p:handoutMasterIdLst>
  <p:sldIdLst>
    <p:sldId id="1032" r:id="rId7"/>
    <p:sldId id="1117" r:id="rId8"/>
    <p:sldId id="831" r:id="rId9"/>
    <p:sldId id="1142" r:id="rId10"/>
    <p:sldId id="1139" r:id="rId11"/>
    <p:sldId id="1170" r:id="rId12"/>
    <p:sldId id="1171" r:id="rId13"/>
    <p:sldId id="1199" r:id="rId14"/>
    <p:sldId id="1129" r:id="rId15"/>
    <p:sldId id="1135" r:id="rId16"/>
    <p:sldId id="1202" r:id="rId17"/>
    <p:sldId id="1203" r:id="rId18"/>
    <p:sldId id="1204" r:id="rId19"/>
    <p:sldId id="1205" r:id="rId20"/>
    <p:sldId id="1206" r:id="rId21"/>
    <p:sldId id="1207" r:id="rId22"/>
    <p:sldId id="1208" r:id="rId23"/>
    <p:sldId id="1209" r:id="rId24"/>
    <p:sldId id="1210" r:id="rId25"/>
    <p:sldId id="1211" r:id="rId26"/>
    <p:sldId id="1212" r:id="rId27"/>
    <p:sldId id="1213" r:id="rId28"/>
    <p:sldId id="1214" r:id="rId29"/>
    <p:sldId id="1215" r:id="rId30"/>
    <p:sldId id="1216" r:id="rId31"/>
    <p:sldId id="1217" r:id="rId32"/>
    <p:sldId id="1218" r:id="rId33"/>
    <p:sldId id="1219" r:id="rId34"/>
    <p:sldId id="1220" r:id="rId35"/>
    <p:sldId id="1221" r:id="rId36"/>
    <p:sldId id="1222" r:id="rId37"/>
    <p:sldId id="1137" r:id="rId38"/>
    <p:sldId id="1172" r:id="rId39"/>
    <p:sldId id="1127" r:id="rId40"/>
    <p:sldId id="1173" r:id="rId41"/>
    <p:sldId id="111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FFFF"/>
    <a:srgbClr val="F9FAFD"/>
    <a:srgbClr val="E1E9F4"/>
    <a:srgbClr val="EAEFF7"/>
    <a:srgbClr val="D2DEEF"/>
    <a:srgbClr val="00213D"/>
    <a:srgbClr val="005DAB"/>
    <a:srgbClr val="102F49"/>
    <a:srgbClr val="000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89762" autoAdjust="0"/>
  </p:normalViewPr>
  <p:slideViewPr>
    <p:cSldViewPr snapToGrid="0">
      <p:cViewPr varScale="1">
        <p:scale>
          <a:sx n="73" d="100"/>
          <a:sy n="73" d="100"/>
        </p:scale>
        <p:origin x="104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719138" y="1163638"/>
            <a:ext cx="5572125" cy="3135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56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705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83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92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94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14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49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1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87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3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21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707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11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517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71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94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949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380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67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801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9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188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347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780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390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406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081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371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70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31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is for the data element imported city INV155. Note: Upon introduction of</a:t>
            </a:r>
            <a:r>
              <a:rPr lang="en-US" baseline="0" dirty="0"/>
              <a:t> this slide, </a:t>
            </a:r>
            <a:r>
              <a:rPr lang="en-US" dirty="0"/>
              <a:t>try to introduce the idea of providing quarterly updates on value sets. Sharing via eSHARE and NMI Notes to consolidate</a:t>
            </a:r>
            <a:r>
              <a:rPr lang="en-US" baseline="0" dirty="0"/>
              <a:t> these changes so that states can easily keep track of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42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73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72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179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3"/>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5" y="3662435"/>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90"/>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42892843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5057244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352508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98698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169626" y="3662435"/>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7459408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9613347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1236306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66880046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8754126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7485273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9613621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918961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11449451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 of Tuberculosis Elimination</a:t>
            </a:r>
          </a:p>
        </p:txBody>
      </p:sp>
    </p:spTree>
    <p:extLst>
      <p:ext uri="{BB962C8B-B14F-4D97-AF65-F5344CB8AC3E}">
        <p14:creationId xmlns:p14="http://schemas.microsoft.com/office/powerpoint/2010/main" val="30399822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931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206486396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938021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1185753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br>
              <a:rPr kumimoji="0" lang="en-US" sz="16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br>
              <a:rPr kumimoji="0" lang="en-US" sz="16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53542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TextBox 1"/>
          <p:cNvSpPr txBox="1"/>
          <p:nvPr userDrawn="1"/>
        </p:nvSpPr>
        <p:spPr>
          <a:xfrm>
            <a:off x="11323528" y="6288067"/>
            <a:ext cx="592901" cy="461665"/>
          </a:xfrm>
          <a:prstGeom prst="rect">
            <a:avLst/>
          </a:prstGeom>
          <a:noFill/>
        </p:spPr>
        <p:txBody>
          <a:bodyPr wrap="square" rtlCol="0">
            <a:spAutoFit/>
          </a:bodyPr>
          <a:lstStyle/>
          <a:p>
            <a:fld id="{AB959DF3-29B4-43EE-BEB6-42765D7D00A5}" type="slidenum">
              <a:rPr lang="en-US" sz="2400" smtClean="0"/>
              <a:pPr/>
              <a:t>‹#›</a:t>
            </a:fld>
            <a:endParaRPr lang="en-US" sz="2400" dirty="0">
              <a:solidFill>
                <a:srgbClr val="3A4A58"/>
              </a:solidFill>
              <a:latin typeface="Calibri" panose="020F0502020204030204" pitchFamily="34" charset="0"/>
            </a:endParaRPr>
          </a:p>
        </p:txBody>
      </p:sp>
    </p:spTree>
    <p:extLst>
      <p:ext uri="{BB962C8B-B14F-4D97-AF65-F5344CB8AC3E}">
        <p14:creationId xmlns:p14="http://schemas.microsoft.com/office/powerpoint/2010/main" val="32631034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Rectangle 2"/>
          <p:cNvSpPr/>
          <p:nvPr userDrawn="1"/>
        </p:nvSpPr>
        <p:spPr>
          <a:xfrm>
            <a:off x="11006202" y="6128279"/>
            <a:ext cx="576199" cy="461665"/>
          </a:xfrm>
          <a:prstGeom prst="rect">
            <a:avLst/>
          </a:prstGeom>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fld id="{AB959DF3-29B4-43EE-BEB6-42765D7D00A5}" type="slidenum">
              <a:rPr lang="en-US" sz="2400" smtClean="0"/>
              <a:pPr marL="0" marR="0" lvl="0" indent="0" algn="l" defTabSz="1219170" rtl="0" eaLnBrk="0" fontAlgn="base" latinLnBrk="0" hangingPunct="0">
                <a:lnSpc>
                  <a:spcPct val="100000"/>
                </a:lnSpc>
                <a:spcBef>
                  <a:spcPct val="0"/>
                </a:spcBef>
                <a:spcAft>
                  <a:spcPct val="0"/>
                </a:spcAft>
                <a:buClrTx/>
                <a:buSzTx/>
                <a:buFontTx/>
                <a:buNone/>
                <a:tabLst/>
                <a:defRPr/>
              </a:pPr>
              <a:t>‹#›</a:t>
            </a:fld>
            <a:endParaRPr kumimoji="0" lang="en-US" sz="2400" b="0" i="0" u="none" strike="noStrike" kern="1200" cap="none" spc="0" normalizeH="0" baseline="0" noProof="0" dirty="0">
              <a:ln>
                <a:noFill/>
              </a:ln>
              <a:solidFill>
                <a:srgbClr val="3A4A58"/>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566688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Rectangle 3"/>
          <p:cNvSpPr/>
          <p:nvPr userDrawn="1"/>
        </p:nvSpPr>
        <p:spPr>
          <a:xfrm>
            <a:off x="10968558" y="6122221"/>
            <a:ext cx="550151" cy="461665"/>
          </a:xfrm>
          <a:prstGeom prst="rect">
            <a:avLst/>
          </a:prstGeom>
        </p:spPr>
        <p:txBody>
          <a:bodyPr wrap="none">
            <a:spAutoFit/>
          </a:bodyPr>
          <a:lstStyle/>
          <a:p>
            <a:pPr marL="0" marR="0" lvl="0" indent="0" defTabSz="1219170" eaLnBrk="1" fontAlgn="auto" latinLnBrk="0" hangingPunct="1">
              <a:lnSpc>
                <a:spcPct val="100000"/>
              </a:lnSpc>
              <a:spcBef>
                <a:spcPts val="0"/>
              </a:spcBef>
              <a:spcAft>
                <a:spcPts val="0"/>
              </a:spcAft>
              <a:buClrTx/>
              <a:buSzTx/>
              <a:buFontTx/>
              <a:buNone/>
              <a:tabLst/>
              <a:defRPr/>
            </a:pPr>
            <a:fld id="{AB959DF3-29B4-43EE-BEB6-42765D7D00A5}" type="slidenum">
              <a:rPr kumimoji="0" 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defTabSz="1219170" eaLnBrk="1" fontAlgn="auto" latinLnBrk="0" hangingPunct="1">
                <a:lnSpc>
                  <a:spcPct val="100000"/>
                </a:lnSpc>
                <a:spcBef>
                  <a:spcPts val="0"/>
                </a:spcBef>
                <a:spcAft>
                  <a:spcPts val="0"/>
                </a:spcAft>
                <a:buClrTx/>
                <a:buSzTx/>
                <a:buFontTx/>
                <a:buNone/>
                <a:tabLst/>
                <a:defRPr/>
              </a:pPr>
              <a:t>‹#›</a:t>
            </a:fld>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11019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379133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3315629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3"/>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949" r:id="rId5"/>
    <p:sldLayoutId id="2147483947" r:id="rId6"/>
    <p:sldLayoutId id="2147483948"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6205152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87731217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66647984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8639FA2-28E2-4928-AEDA-712DCF688ADB}" type="slidenum">
              <a:rPr lang="en-US" smtClean="0"/>
              <a:t>‹#›</a:t>
            </a:fld>
            <a:endParaRPr lang="en-US" dirty="0"/>
          </a:p>
        </p:txBody>
      </p:sp>
    </p:spTree>
    <p:extLst>
      <p:ext uri="{BB962C8B-B14F-4D97-AF65-F5344CB8AC3E}">
        <p14:creationId xmlns:p14="http://schemas.microsoft.com/office/powerpoint/2010/main" val="20080455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mailto:DTBESupport@cdc.gov"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s://geocoding.geo.census.gov/" TargetMode="External"/><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hyperlink" Target="https://geocoding.geo.census.gov/geocoder/Geocoding_Services_API.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mailto:DTBESupport@cdc.gov"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phinvads.cdc.gov/vads/ViewValueSet.action?oid=2.16.840.1.114222.4.11.973"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hyperlink" Target="https://ndc.services.cdc.gov/message-mapping-guides/" TargetMode="External"/><Relationship Id="rId5" Type="http://schemas.openxmlformats.org/officeDocument/2006/relationships/hyperlink" Target="https://phinvads.cdc.gov/vads/ViewValueSet.action?oid=2.16.840.1.114222.4.11.7550" TargetMode="External"/><Relationship Id="rId4" Type="http://schemas.openxmlformats.org/officeDocument/2006/relationships/hyperlink" Target="https://phinvads.cdc.gov/vads/ViewValueSet.action?oid=2.16.840.1.114222.4.11.745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6" y="1777474"/>
            <a:ext cx="10616201" cy="1954007"/>
          </a:xfrm>
        </p:spPr>
        <p:txBody>
          <a:bodyPr>
            <a:normAutofit/>
          </a:bodyPr>
          <a:lstStyle/>
          <a:p>
            <a:pPr>
              <a:lnSpc>
                <a:spcPct val="100000"/>
              </a:lnSpc>
            </a:pPr>
            <a:r>
              <a:rPr lang="en-US" sz="3200" dirty="0">
                <a:solidFill>
                  <a:srgbClr val="005DAB"/>
                </a:solidFill>
              </a:rPr>
              <a:t>NNDSS Modernization Initiative (NMI): Overview of Tuberculosis (TB) and Latent Tuberculosis Infection (LTBI) HL7 Case Notification Messages </a:t>
            </a:r>
            <a:endParaRPr lang="en-US" altLang="en-US" sz="3200" dirty="0">
              <a:solidFill>
                <a:srgbClr val="FF0000"/>
              </a:solidFill>
            </a:endParaRPr>
          </a:p>
        </p:txBody>
      </p:sp>
      <p:sp>
        <p:nvSpPr>
          <p:cNvPr id="7" name="Text Placeholder 5"/>
          <p:cNvSpPr>
            <a:spLocks noGrp="1"/>
          </p:cNvSpPr>
          <p:nvPr>
            <p:ph type="body" sz="quarter" idx="10"/>
          </p:nvPr>
        </p:nvSpPr>
        <p:spPr>
          <a:xfrm>
            <a:off x="457199"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513396"/>
            <a:ext cx="3981359" cy="1563829"/>
          </a:xfrm>
          <a:prstGeom prst="rect">
            <a:avLst/>
          </a:prstGeom>
        </p:spPr>
      </p:pic>
      <p:sp>
        <p:nvSpPr>
          <p:cNvPr id="2" name="Rectangle 1"/>
          <p:cNvSpPr/>
          <p:nvPr/>
        </p:nvSpPr>
        <p:spPr>
          <a:xfrm>
            <a:off x="9398686" y="6053436"/>
            <a:ext cx="2293961" cy="461665"/>
          </a:xfrm>
          <a:prstGeom prst="rect">
            <a:avLst/>
          </a:prstGeom>
        </p:spPr>
        <p:txBody>
          <a:bodyPr wrap="none">
            <a:spAutoFit/>
          </a:bodyPr>
          <a:lstStyle/>
          <a:p>
            <a:pPr defTabSz="914377">
              <a:defRPr/>
            </a:pPr>
            <a:r>
              <a:rPr lang="en-US" sz="2400" b="1" dirty="0">
                <a:solidFill>
                  <a:srgbClr val="005DAB"/>
                </a:solidFill>
                <a:latin typeface="Calibri" pitchFamily="34" charset="0"/>
              </a:rPr>
              <a:t>August 20, 2019 </a:t>
            </a:r>
            <a:endParaRPr lang="en-US" dirty="0">
              <a:solidFill>
                <a:srgbClr val="0F56DC"/>
              </a:solidFill>
              <a:latin typeface="Myriad Web Pro"/>
            </a:endParaRPr>
          </a:p>
        </p:txBody>
      </p:sp>
    </p:spTree>
    <p:extLst>
      <p:ext uri="{BB962C8B-B14F-4D97-AF65-F5344CB8AC3E}">
        <p14:creationId xmlns:p14="http://schemas.microsoft.com/office/powerpoint/2010/main" val="2818346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descr="Table identifying the estimated timeline of all the NNDSS MMGs in the status of development (blue), status of Pre-Pilot (light purple), the status of piloting (dark purple), the status of preparation for production (light green), and the status of production (dark green). This is all within the year of 2019. " title="NNDSS HL7 Message Mapping Guide Estimated Timeline">
            <a:extLst>
              <a:ext uri="{FF2B5EF4-FFF2-40B4-BE49-F238E27FC236}">
                <a16:creationId xmlns:a16="http://schemas.microsoft.com/office/drawing/2014/main" id="{A41DA335-2F10-4F97-8104-6A980E378295}"/>
              </a:ext>
            </a:extLst>
          </p:cNvPr>
          <p:cNvPicPr>
            <a:picLocks noChangeAspect="1"/>
          </p:cNvPicPr>
          <p:nvPr/>
        </p:nvPicPr>
        <p:blipFill>
          <a:blip r:embed="rId3"/>
          <a:stretch>
            <a:fillRect/>
          </a:stretch>
        </p:blipFill>
        <p:spPr>
          <a:xfrm>
            <a:off x="0" y="1001949"/>
            <a:ext cx="12192000" cy="5423094"/>
          </a:xfrm>
          <a:prstGeom prst="rect">
            <a:avLst/>
          </a:prstGeom>
        </p:spPr>
      </p:pic>
    </p:spTree>
    <p:extLst>
      <p:ext uri="{BB962C8B-B14F-4D97-AF65-F5344CB8AC3E}">
        <p14:creationId xmlns:p14="http://schemas.microsoft.com/office/powerpoint/2010/main" val="39909223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br>
              <a:rPr lang="en-US" altLang="en-US" dirty="0"/>
            </a:br>
            <a:r>
              <a:rPr lang="en-US" altLang="en-US" dirty="0"/>
              <a:t>Tuberculosis (TB) and Latent TB Infection (LTBI)</a:t>
            </a:r>
            <a:br>
              <a:rPr lang="en-US" altLang="en-US" dirty="0"/>
            </a:br>
            <a:r>
              <a:rPr lang="en-US" altLang="en-US" dirty="0"/>
              <a:t>HL7 Case Notification Message</a:t>
            </a:r>
            <a:br>
              <a:rPr lang="en-US" altLang="en-US" sz="2667" dirty="0"/>
            </a:br>
            <a:endParaRPr lang="en-US" altLang="en-US" sz="2667" dirty="0"/>
          </a:p>
        </p:txBody>
      </p:sp>
      <p:sp>
        <p:nvSpPr>
          <p:cNvPr id="2" name="Subtitle 1"/>
          <p:cNvSpPr>
            <a:spLocks noGrp="1"/>
          </p:cNvSpPr>
          <p:nvPr>
            <p:ph type="subTitle" idx="1"/>
          </p:nvPr>
        </p:nvSpPr>
        <p:spPr>
          <a:xfrm>
            <a:off x="609599" y="4570022"/>
            <a:ext cx="8534400" cy="1830777"/>
          </a:xfrm>
        </p:spPr>
        <p:txBody>
          <a:bodyPr/>
          <a:lstStyle/>
          <a:p>
            <a:pPr>
              <a:spcBef>
                <a:spcPts val="0"/>
              </a:spcBef>
            </a:pPr>
            <a:r>
              <a:rPr lang="en-US" sz="1870" b="0" dirty="0"/>
              <a:t>Adam J. Langer, DVM MPH DACVPM</a:t>
            </a:r>
          </a:p>
          <a:p>
            <a:pPr>
              <a:spcBef>
                <a:spcPts val="0"/>
              </a:spcBef>
            </a:pPr>
            <a:r>
              <a:rPr lang="en-US" sz="1870" b="0" dirty="0"/>
              <a:t>Surveillance, Epidemiology, and Outbreak Investigations Branch</a:t>
            </a:r>
          </a:p>
          <a:p>
            <a:pPr>
              <a:spcBef>
                <a:spcPts val="0"/>
              </a:spcBef>
            </a:pPr>
            <a:endParaRPr lang="en-US" sz="1870" b="0" dirty="0"/>
          </a:p>
          <a:p>
            <a:pPr>
              <a:spcBef>
                <a:spcPts val="0"/>
              </a:spcBef>
            </a:pPr>
            <a:r>
              <a:rPr lang="en-US" sz="1870" b="0" dirty="0"/>
              <a:t>Sandy Price, PMP</a:t>
            </a:r>
          </a:p>
          <a:p>
            <a:pPr>
              <a:spcBef>
                <a:spcPts val="0"/>
              </a:spcBef>
            </a:pPr>
            <a:r>
              <a:rPr lang="en-US" sz="1870" b="0" dirty="0"/>
              <a:t>Data Management, Statistics, and Evaluation Branch</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7022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Why Are We Doing This?</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Report of Verified Case of TB (RVCT) last revised in 2009</a:t>
            </a:r>
          </a:p>
          <a:p>
            <a:pPr lvl="1"/>
            <a:r>
              <a:rPr lang="en-US" dirty="0"/>
              <a:t>Quality assurance issues identified with some questions since 2009</a:t>
            </a:r>
          </a:p>
          <a:p>
            <a:pPr lvl="1"/>
            <a:r>
              <a:rPr lang="en-US" dirty="0"/>
              <a:t>New anti-TB drugs available</a:t>
            </a:r>
          </a:p>
          <a:p>
            <a:pPr lvl="1"/>
            <a:r>
              <a:rPr lang="en-US" dirty="0"/>
              <a:t>New drug-susceptibility testing (DST) methods available</a:t>
            </a:r>
          </a:p>
          <a:p>
            <a:r>
              <a:rPr lang="en-US" b="1" dirty="0"/>
              <a:t>2015 National Action Plan for Multidrug-Resistant (MDR) TB 5-year goals</a:t>
            </a:r>
          </a:p>
          <a:p>
            <a:pPr lvl="1"/>
            <a:r>
              <a:rPr lang="en-US" dirty="0"/>
              <a:t>Capture molecular DST results for all cases</a:t>
            </a:r>
          </a:p>
          <a:p>
            <a:pPr lvl="1"/>
            <a:r>
              <a:rPr lang="en-US" dirty="0"/>
              <a:t>Record information on MDR TB treatment</a:t>
            </a:r>
          </a:p>
          <a:p>
            <a:pPr lvl="1"/>
            <a:r>
              <a:rPr lang="en-US" dirty="0"/>
              <a:t>Store information to distinguish primary and secondary resistance</a:t>
            </a:r>
          </a:p>
          <a:p>
            <a:r>
              <a:rPr lang="en-US" b="1" dirty="0"/>
              <a:t>Implement National Notifiable Diseases Surveillance System (NNDSS) Modernization Initiative and Council of State and Territorial Epidemiologists (CSTE) position statements</a:t>
            </a:r>
          </a:p>
        </p:txBody>
      </p:sp>
    </p:spTree>
    <p:extLst>
      <p:ext uri="{BB962C8B-B14F-4D97-AF65-F5344CB8AC3E}">
        <p14:creationId xmlns:p14="http://schemas.microsoft.com/office/powerpoint/2010/main" val="29246304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Implementation Timeline</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August 2019: </a:t>
            </a:r>
            <a:r>
              <a:rPr lang="en-US" dirty="0"/>
              <a:t>2020 RVCT and message mapping guide (MMG) available for implementation and onboarding</a:t>
            </a:r>
          </a:p>
          <a:p>
            <a:r>
              <a:rPr lang="en-US" b="1" dirty="0"/>
              <a:t>Fall 2019</a:t>
            </a:r>
          </a:p>
          <a:p>
            <a:pPr lvl="1"/>
            <a:r>
              <a:rPr lang="en-US" dirty="0"/>
              <a:t>Instruction manual and training resources released</a:t>
            </a:r>
          </a:p>
          <a:p>
            <a:pPr lvl="1"/>
            <a:r>
              <a:rPr lang="en-US" dirty="0"/>
              <a:t>In-person training requests accommodated as travel budgets allow</a:t>
            </a:r>
          </a:p>
          <a:p>
            <a:r>
              <a:rPr lang="en-US" b="1" dirty="0"/>
              <a:t>December 2020: </a:t>
            </a:r>
            <a:r>
              <a:rPr lang="en-US" dirty="0"/>
              <a:t>MMG should be implemented for existing data elements for cases counted starting in January 2020</a:t>
            </a:r>
          </a:p>
          <a:p>
            <a:r>
              <a:rPr lang="en-US" b="1" dirty="0"/>
              <a:t>December 2021: </a:t>
            </a:r>
            <a:r>
              <a:rPr lang="en-US" dirty="0"/>
              <a:t>All 2020 RVCT data elements expected for cases counted starting in January 2021</a:t>
            </a:r>
          </a:p>
          <a:p>
            <a:r>
              <a:rPr lang="en-US" b="1" dirty="0"/>
              <a:t>Reporting areas that cannot meet this timeline should contact </a:t>
            </a:r>
            <a:r>
              <a:rPr lang="en-US" b="1" dirty="0">
                <a:solidFill>
                  <a:srgbClr val="5F5F5F"/>
                </a:solidFill>
              </a:rPr>
              <a:t>CDC’s</a:t>
            </a:r>
            <a:r>
              <a:rPr lang="en-US" b="1" dirty="0"/>
              <a:t> Division of TB Elimination (</a:t>
            </a:r>
            <a:r>
              <a:rPr lang="en-US" b="1" dirty="0">
                <a:hlinkClick r:id="rId3"/>
              </a:rPr>
              <a:t>DTBESupport@cdc.gov</a:t>
            </a:r>
            <a:r>
              <a:rPr lang="en-US" b="1" dirty="0"/>
              <a:t>) to discuss individual situations</a:t>
            </a:r>
          </a:p>
        </p:txBody>
      </p:sp>
    </p:spTree>
    <p:extLst>
      <p:ext uri="{BB962C8B-B14F-4D97-AF65-F5344CB8AC3E}">
        <p14:creationId xmlns:p14="http://schemas.microsoft.com/office/powerpoint/2010/main" val="36719484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MMG Structure</a:t>
            </a:r>
          </a:p>
        </p:txBody>
      </p:sp>
      <p:sp>
        <p:nvSpPr>
          <p:cNvPr id="3" name="Content Placeholder 2"/>
          <p:cNvSpPr>
            <a:spLocks noGrp="1"/>
          </p:cNvSpPr>
          <p:nvPr>
            <p:ph type="body" sz="quarter" idx="10"/>
          </p:nvPr>
        </p:nvSpPr>
        <p:spPr>
          <a:xfrm>
            <a:off x="609600" y="3439646"/>
            <a:ext cx="11582401" cy="3303275"/>
          </a:xfrm>
        </p:spPr>
        <p:txBody>
          <a:bodyPr/>
          <a:lstStyle/>
          <a:p>
            <a:r>
              <a:rPr lang="en-US" b="1" dirty="0"/>
              <a:t>Both TB disease and LTBI cases reported using same MMG</a:t>
            </a:r>
          </a:p>
          <a:p>
            <a:pPr lvl="1"/>
            <a:r>
              <a:rPr lang="en-US" dirty="0"/>
              <a:t>TB disease is nationally notifiable and case reporting is required under the TB cooperative agreement</a:t>
            </a:r>
          </a:p>
          <a:p>
            <a:pPr lvl="1"/>
            <a:r>
              <a:rPr lang="en-US" dirty="0"/>
              <a:t>LTBI is under standardized surveillance and reporting is encouraged, but </a:t>
            </a:r>
            <a:br>
              <a:rPr lang="en-US" dirty="0"/>
            </a:br>
            <a:r>
              <a:rPr lang="en-US" u="sng" dirty="0"/>
              <a:t>not</a:t>
            </a:r>
            <a:r>
              <a:rPr lang="en-US" dirty="0"/>
              <a:t> required</a:t>
            </a:r>
          </a:p>
          <a:p>
            <a:r>
              <a:rPr lang="en-US" b="1" dirty="0"/>
              <a:t>Considerable overlap in data elements between TB disease and LTBI</a:t>
            </a:r>
          </a:p>
        </p:txBody>
      </p:sp>
      <p:grpSp>
        <p:nvGrpSpPr>
          <p:cNvPr id="4" name="Group 3" descr="Diagram showing Generic v2 mmg and TB and LTBI MMG equals TB and LTBI message" title="Key Implementation MMG Structure"/>
          <p:cNvGrpSpPr/>
          <p:nvPr/>
        </p:nvGrpSpPr>
        <p:grpSpPr>
          <a:xfrm>
            <a:off x="1099757" y="1621879"/>
            <a:ext cx="9992485" cy="1542669"/>
            <a:chOff x="1192436" y="2691249"/>
            <a:chExt cx="7494364" cy="1157002"/>
          </a:xfrm>
        </p:grpSpPr>
        <p:sp>
          <p:nvSpPr>
            <p:cNvPr id="5" name="Chevron 4"/>
            <p:cNvSpPr/>
            <p:nvPr/>
          </p:nvSpPr>
          <p:spPr>
            <a:xfrm>
              <a:off x="1192436" y="2691249"/>
              <a:ext cx="2181943" cy="1157002"/>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Myriad Web Pro"/>
                  <a:ea typeface="+mn-ea"/>
                  <a:cs typeface="+mn-cs"/>
                </a:rPr>
                <a:t>Generic V2 MMG</a:t>
              </a:r>
            </a:p>
          </p:txBody>
        </p:sp>
        <p:sp>
          <p:nvSpPr>
            <p:cNvPr id="6" name="TextBox 5"/>
            <p:cNvSpPr txBox="1"/>
            <p:nvPr/>
          </p:nvSpPr>
          <p:spPr>
            <a:xfrm>
              <a:off x="7536046" y="2900418"/>
              <a:ext cx="1150754" cy="715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D57"/>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TB/LTBI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D57"/>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message</a:t>
              </a:r>
            </a:p>
          </p:txBody>
        </p:sp>
        <p:sp>
          <p:nvSpPr>
            <p:cNvPr id="7" name="Chevron 6"/>
            <p:cNvSpPr/>
            <p:nvPr/>
          </p:nvSpPr>
          <p:spPr>
            <a:xfrm>
              <a:off x="3839630" y="2691249"/>
              <a:ext cx="2569263" cy="1157002"/>
            </a:xfrm>
            <a:prstGeom prst="chevron">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dirty="0">
                  <a:ln>
                    <a:noFill/>
                  </a:ln>
                  <a:solidFill>
                    <a:srgbClr val="FFFFFF"/>
                  </a:solidFill>
                  <a:effectLst/>
                  <a:uLnTx/>
                  <a:uFillTx/>
                  <a:latin typeface="Myriad Web Pro"/>
                  <a:ea typeface="+mn-ea"/>
                  <a:cs typeface="+mn-cs"/>
                </a:rPr>
                <a:t>TB/LTBI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dirty="0">
                  <a:ln>
                    <a:noFill/>
                  </a:ln>
                  <a:solidFill>
                    <a:srgbClr val="FFFFFF"/>
                  </a:solidFill>
                  <a:effectLst/>
                  <a:uLnTx/>
                  <a:uFillTx/>
                  <a:latin typeface="Myriad Web Pro"/>
                  <a:ea typeface="+mn-ea"/>
                  <a:cs typeface="+mn-cs"/>
                </a:rPr>
                <a:t> MMG</a:t>
              </a:r>
            </a:p>
          </p:txBody>
        </p:sp>
        <p:sp>
          <p:nvSpPr>
            <p:cNvPr id="8" name="Plus 7"/>
            <p:cNvSpPr/>
            <p:nvPr/>
          </p:nvSpPr>
          <p:spPr>
            <a:xfrm>
              <a:off x="3393938" y="2903859"/>
              <a:ext cx="738722" cy="784927"/>
            </a:xfrm>
            <a:prstGeom prst="mathPlus">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9" name="Equal 8"/>
            <p:cNvSpPr/>
            <p:nvPr/>
          </p:nvSpPr>
          <p:spPr>
            <a:xfrm>
              <a:off x="6538364" y="2839122"/>
              <a:ext cx="914400" cy="914400"/>
            </a:xfrm>
            <a:prstGeom prst="mathEqua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35251673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Repeating Groups</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Tuberculin skin test (TST)/Non-drug–susceptibility testing (DST) lab results</a:t>
            </a:r>
          </a:p>
          <a:p>
            <a:r>
              <a:rPr lang="en-US" b="1" dirty="0"/>
              <a:t>Chest radiograph or other chest imaging study</a:t>
            </a:r>
          </a:p>
          <a:p>
            <a:r>
              <a:rPr lang="en-US" b="1" dirty="0"/>
              <a:t>Previous TB or LTBI diagnoses</a:t>
            </a:r>
          </a:p>
          <a:p>
            <a:r>
              <a:rPr lang="en-US" b="1" dirty="0"/>
              <a:t>Epidemiologically linked cases</a:t>
            </a:r>
          </a:p>
          <a:p>
            <a:r>
              <a:rPr lang="en-US" b="1" dirty="0"/>
              <a:t>Phenotypic (growth-based) DST</a:t>
            </a:r>
          </a:p>
          <a:p>
            <a:r>
              <a:rPr lang="en-US" b="1" dirty="0"/>
              <a:t>Genotypic (molecular) DST</a:t>
            </a:r>
            <a:endParaRPr lang="en-US" dirty="0"/>
          </a:p>
        </p:txBody>
      </p:sp>
    </p:spTree>
    <p:extLst>
      <p:ext uri="{BB962C8B-B14F-4D97-AF65-F5344CB8AC3E}">
        <p14:creationId xmlns:p14="http://schemas.microsoft.com/office/powerpoint/2010/main" val="38461016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TST/Non-DST Lab Results Repeating Group</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At least one result is required for each of these test types:</a:t>
            </a:r>
          </a:p>
          <a:p>
            <a:pPr lvl="1"/>
            <a:r>
              <a:rPr lang="en-US" dirty="0"/>
              <a:t>TST</a:t>
            </a:r>
          </a:p>
          <a:p>
            <a:pPr lvl="1"/>
            <a:r>
              <a:rPr lang="en-US" dirty="0"/>
              <a:t>Interferon-gamma release assay (IGRA) [must specify IGRA type]</a:t>
            </a:r>
          </a:p>
          <a:p>
            <a:pPr lvl="1"/>
            <a:r>
              <a:rPr lang="en-US" dirty="0"/>
              <a:t>Sputum smear</a:t>
            </a:r>
          </a:p>
          <a:p>
            <a:pPr lvl="1"/>
            <a:r>
              <a:rPr lang="en-US" dirty="0"/>
              <a:t>Sputum culture</a:t>
            </a:r>
          </a:p>
          <a:p>
            <a:pPr lvl="1"/>
            <a:r>
              <a:rPr lang="en-US" dirty="0"/>
              <a:t>Sputum nucleic acid amplification (NAA) test</a:t>
            </a:r>
          </a:p>
          <a:p>
            <a:pPr lvl="1"/>
            <a:r>
              <a:rPr lang="en-US" dirty="0"/>
              <a:t>HIV serology</a:t>
            </a:r>
          </a:p>
          <a:p>
            <a:r>
              <a:rPr lang="en-US" b="1" dirty="0"/>
              <a:t>If one of the above tests was not done, report it as “Not Done”</a:t>
            </a:r>
          </a:p>
          <a:p>
            <a:r>
              <a:rPr lang="en-US" b="1" dirty="0"/>
              <a:t>HIV-positive patients should have CD4 count reported</a:t>
            </a:r>
          </a:p>
          <a:p>
            <a:r>
              <a:rPr lang="en-US" b="1" dirty="0"/>
              <a:t>Diabetics should have hemoglobin A1c or fasting blood glucose reported</a:t>
            </a:r>
          </a:p>
        </p:txBody>
      </p:sp>
    </p:spTree>
    <p:extLst>
      <p:ext uri="{BB962C8B-B14F-4D97-AF65-F5344CB8AC3E}">
        <p14:creationId xmlns:p14="http://schemas.microsoft.com/office/powerpoint/2010/main" val="36671985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Chest Radiograph or Imaging Study Repeating Group</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At least one result is required for each of these test types:</a:t>
            </a:r>
          </a:p>
          <a:p>
            <a:pPr lvl="1"/>
            <a:r>
              <a:rPr lang="en-US" dirty="0"/>
              <a:t>Plain Chest X-Ray</a:t>
            </a:r>
          </a:p>
          <a:p>
            <a:pPr lvl="1"/>
            <a:r>
              <a:rPr lang="en-US" dirty="0"/>
              <a:t>Computerized Tomography (CT) Scan</a:t>
            </a:r>
          </a:p>
          <a:p>
            <a:r>
              <a:rPr lang="en-US" b="1" dirty="0"/>
              <a:t>If one of the above tests was not done, report it as “Not Done”</a:t>
            </a:r>
          </a:p>
          <a:p>
            <a:r>
              <a:rPr lang="en-US" b="1" dirty="0"/>
              <a:t>Other types of chest imaging studies can be reported</a:t>
            </a:r>
          </a:p>
        </p:txBody>
      </p:sp>
    </p:spTree>
    <p:extLst>
      <p:ext uri="{BB962C8B-B14F-4D97-AF65-F5344CB8AC3E}">
        <p14:creationId xmlns:p14="http://schemas.microsoft.com/office/powerpoint/2010/main" val="10720349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Previous TB or LTBI Repeating Group</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Report previous documented diagnoses of either LTBI or TB disease</a:t>
            </a:r>
          </a:p>
          <a:p>
            <a:pPr lvl="1"/>
            <a:r>
              <a:rPr lang="en-US" dirty="0"/>
              <a:t>Only one previous LTBI diagnosis is allowed</a:t>
            </a:r>
          </a:p>
          <a:p>
            <a:pPr lvl="1"/>
            <a:r>
              <a:rPr lang="en-US" dirty="0"/>
              <a:t>Multiple past TB disease diagnoses accepted</a:t>
            </a:r>
          </a:p>
          <a:p>
            <a:pPr lvl="1"/>
            <a:r>
              <a:rPr lang="en-US" dirty="0"/>
              <a:t>Include state case number for previous diagnoses, if available</a:t>
            </a:r>
          </a:p>
          <a:p>
            <a:r>
              <a:rPr lang="en-US" b="1" dirty="0"/>
              <a:t>Recurrent TB disease cases</a:t>
            </a:r>
          </a:p>
          <a:p>
            <a:pPr lvl="1"/>
            <a:r>
              <a:rPr lang="en-US" dirty="0"/>
              <a:t>Diagnosed ≤12 months after treatment completion for prior TB diagnosis</a:t>
            </a:r>
          </a:p>
          <a:p>
            <a:pPr lvl="1"/>
            <a:r>
              <a:rPr lang="en-US" dirty="0"/>
              <a:t>Do </a:t>
            </a:r>
            <a:r>
              <a:rPr lang="en-US" u="sng" dirty="0"/>
              <a:t>not</a:t>
            </a:r>
            <a:r>
              <a:rPr lang="en-US" dirty="0"/>
              <a:t> report recurrent cases as “new” case (change from current practice)</a:t>
            </a:r>
          </a:p>
          <a:p>
            <a:pPr lvl="1"/>
            <a:r>
              <a:rPr lang="en-US" u="sng" dirty="0"/>
              <a:t>Do</a:t>
            </a:r>
            <a:r>
              <a:rPr lang="en-US" dirty="0"/>
              <a:t> reopen the original case report and update it</a:t>
            </a:r>
          </a:p>
        </p:txBody>
      </p:sp>
    </p:spTree>
    <p:extLst>
      <p:ext uri="{BB962C8B-B14F-4D97-AF65-F5344CB8AC3E}">
        <p14:creationId xmlns:p14="http://schemas.microsoft.com/office/powerpoint/2010/main" val="14312785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Epidemiologically Linked Cases Repeating Group</a:t>
            </a:r>
          </a:p>
        </p:txBody>
      </p:sp>
      <p:sp>
        <p:nvSpPr>
          <p:cNvPr id="3" name="Content Placeholder 2"/>
          <p:cNvSpPr>
            <a:spLocks noGrp="1"/>
          </p:cNvSpPr>
          <p:nvPr>
            <p:ph type="body" sz="quarter" idx="10"/>
          </p:nvPr>
        </p:nvSpPr>
        <p:spPr>
          <a:xfrm>
            <a:off x="609600" y="1545166"/>
            <a:ext cx="11297265" cy="5197756"/>
          </a:xfrm>
        </p:spPr>
        <p:txBody>
          <a:bodyPr/>
          <a:lstStyle/>
          <a:p>
            <a:r>
              <a:rPr lang="en-US" b="1" dirty="0"/>
              <a:t>Report all TB disease and LTBI cases epidemiologically linked to this case</a:t>
            </a:r>
          </a:p>
          <a:p>
            <a:pPr lvl="1"/>
            <a:r>
              <a:rPr lang="en-US" dirty="0"/>
              <a:t>Contact investigation</a:t>
            </a:r>
          </a:p>
          <a:p>
            <a:pPr lvl="1"/>
            <a:r>
              <a:rPr lang="en-US" dirty="0"/>
              <a:t>Source case investigation</a:t>
            </a:r>
          </a:p>
          <a:p>
            <a:pPr lvl="1"/>
            <a:r>
              <a:rPr lang="en-US" dirty="0"/>
              <a:t>Genotype cluster investigation</a:t>
            </a:r>
          </a:p>
          <a:p>
            <a:r>
              <a:rPr lang="en-US" b="1" dirty="0"/>
              <a:t>Unlimited number of state case numbers may be entered</a:t>
            </a:r>
          </a:p>
          <a:p>
            <a:r>
              <a:rPr lang="en-US" b="1" dirty="0"/>
              <a:t>To signify that no linked cases were found</a:t>
            </a:r>
          </a:p>
          <a:p>
            <a:pPr lvl="1"/>
            <a:r>
              <a:rPr lang="en-US" dirty="0"/>
              <a:t>Enter “999999999” in standard state case number format</a:t>
            </a:r>
            <a:br>
              <a:rPr lang="en-US" dirty="0"/>
            </a:br>
            <a:r>
              <a:rPr lang="en-US" dirty="0"/>
              <a:t>(e.g., 2019-GA-999999999) if an epidemiologic investigation </a:t>
            </a:r>
            <a:r>
              <a:rPr lang="en-US" u="sng" dirty="0"/>
              <a:t>was</a:t>
            </a:r>
            <a:r>
              <a:rPr lang="en-US" dirty="0"/>
              <a:t> done, but no linked cases were found</a:t>
            </a:r>
          </a:p>
          <a:p>
            <a:pPr lvl="1"/>
            <a:r>
              <a:rPr lang="en-US" dirty="0"/>
              <a:t>Leave blank if an epidemiologic investigation was </a:t>
            </a:r>
            <a:r>
              <a:rPr lang="en-US" u="sng" dirty="0"/>
              <a:t>not</a:t>
            </a:r>
            <a:r>
              <a:rPr lang="en-US" dirty="0"/>
              <a:t> done, and therefore no linked cases were found</a:t>
            </a:r>
          </a:p>
        </p:txBody>
      </p:sp>
    </p:spTree>
    <p:extLst>
      <p:ext uri="{BB962C8B-B14F-4D97-AF65-F5344CB8AC3E}">
        <p14:creationId xmlns:p14="http://schemas.microsoft.com/office/powerpoint/2010/main" val="5112943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2" y="1482727"/>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spcAft>
                <a:spcPts val="600"/>
              </a:spcAft>
            </a:pPr>
            <a:r>
              <a:rPr lang="en-US" sz="2669" dirty="0"/>
              <a:t>Welcome and Announcements </a:t>
            </a:r>
          </a:p>
          <a:p>
            <a:r>
              <a:rPr lang="en-US" sz="2669" dirty="0"/>
              <a:t>Overview of Tuberculosis (TB) and Latent Tuberculosis Infection (LTBI) HL7 Case Notification Messages.</a:t>
            </a:r>
          </a:p>
          <a:p>
            <a:pPr lvl="1"/>
            <a:r>
              <a:rPr lang="en-US" sz="2669" dirty="0"/>
              <a:t>Adam J. Langer, NCHHSTP, Division of Tuberculosis Elimination, CDC </a:t>
            </a:r>
          </a:p>
          <a:p>
            <a:pPr lvl="1"/>
            <a:r>
              <a:rPr lang="en-US" sz="2669" dirty="0"/>
              <a:t>Sandy Price, NCHHSTP,  Division of Tuberculosis Elimination, CDC</a:t>
            </a:r>
          </a:p>
          <a:p>
            <a:r>
              <a:rPr lang="en-US" sz="2669" dirty="0"/>
              <a:t>State Panel on Barriers, Challenges, and Lessons Learned while Piloting TB/LTBI HL7 Case Notification Messages.  </a:t>
            </a:r>
          </a:p>
          <a:p>
            <a:pPr lvl="1"/>
            <a:r>
              <a:rPr lang="en-US" sz="2669" dirty="0"/>
              <a:t>Arizona, Georgia, and Oregon </a:t>
            </a:r>
          </a:p>
          <a:p>
            <a:r>
              <a:rPr lang="en-US" sz="2669" dirty="0"/>
              <a:t>Questions and Answers </a:t>
            </a:r>
            <a:r>
              <a:rPr lang="en-US" sz="2200" dirty="0"/>
              <a:t> </a:t>
            </a:r>
          </a:p>
          <a:p>
            <a:pPr>
              <a:spcBef>
                <a:spcPts val="600"/>
              </a:spcBef>
              <a:spcAft>
                <a:spcPts val="600"/>
              </a:spcAft>
            </a:pPr>
            <a:endParaRPr lang="en-US" sz="2500" dirty="0"/>
          </a:p>
          <a:p>
            <a:pPr marL="0" indent="0">
              <a:spcBef>
                <a:spcPts val="600"/>
              </a:spcBef>
              <a:spcAft>
                <a:spcPts val="600"/>
              </a:spcAft>
              <a:buNone/>
            </a:pPr>
            <a:endParaRPr lang="en-US" sz="2500" dirty="0">
              <a:solidFill>
                <a:srgbClr val="5F5F5F"/>
              </a:solidFill>
            </a:endParaRPr>
          </a:p>
          <a:p>
            <a:pPr marL="0" indent="0">
              <a:spcBef>
                <a:spcPts val="600"/>
              </a:spcBef>
              <a:spcAft>
                <a:spcPts val="600"/>
              </a:spcAft>
              <a:buNone/>
            </a:pPr>
            <a:endParaRPr lang="en-US" sz="2500" dirty="0">
              <a:solidFill>
                <a:schemeClr val="bg2">
                  <a:lumMod val="65000"/>
                </a:schemeClr>
              </a:solidFill>
            </a:endParaRPr>
          </a:p>
          <a:p>
            <a:pPr marL="609570" lvl="1" indent="0">
              <a:spcBef>
                <a:spcPts val="600"/>
              </a:spcBef>
              <a:spcAft>
                <a:spcPts val="600"/>
              </a:spcAft>
              <a:buNone/>
            </a:pPr>
            <a:endParaRPr lang="en-US" sz="2800" dirty="0"/>
          </a:p>
          <a:p>
            <a:pPr marL="0" indent="0">
              <a:spcBef>
                <a:spcPts val="600"/>
              </a:spcBef>
              <a:spcAft>
                <a:spcPts val="600"/>
              </a:spcAft>
              <a:buNone/>
            </a:pPr>
            <a:endParaRPr lang="en-US" sz="2800" dirty="0"/>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781" y="275507"/>
            <a:ext cx="2553379" cy="1760892"/>
          </a:xfrm>
          <a:prstGeom prst="rect">
            <a:avLst/>
          </a:prstGeom>
        </p:spPr>
      </p:pic>
      <p:sp>
        <p:nvSpPr>
          <p:cNvPr id="2" name="Slide Number Placeholder 1"/>
          <p:cNvSpPr>
            <a:spLocks noGrp="1"/>
          </p:cNvSpPr>
          <p:nvPr>
            <p:ph type="sldNum" sz="quarter" idx="11"/>
          </p:nvPr>
        </p:nvSpPr>
        <p:spPr/>
        <p:txBody>
          <a:bodyPr/>
          <a:lstStyle/>
          <a:p>
            <a:fld id="{B1808B90-C856-4DD9-AE7E-B04D6EB9DAE8}" type="slidenum">
              <a:rPr lang="en-US" smtClean="0"/>
              <a:t>2</a:t>
            </a:fld>
            <a:endParaRPr lang="en-US" dirty="0"/>
          </a:p>
        </p:txBody>
      </p:sp>
    </p:spTree>
    <p:extLst>
      <p:ext uri="{BB962C8B-B14F-4D97-AF65-F5344CB8AC3E}">
        <p14:creationId xmlns:p14="http://schemas.microsoft.com/office/powerpoint/2010/main" val="38472744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Phenotypic (Growth-Based) DST Repeating Group</a:t>
            </a:r>
          </a:p>
        </p:txBody>
      </p:sp>
      <p:sp>
        <p:nvSpPr>
          <p:cNvPr id="3" name="Content Placeholder 2"/>
          <p:cNvSpPr>
            <a:spLocks noGrp="1"/>
          </p:cNvSpPr>
          <p:nvPr>
            <p:ph type="body" sz="quarter" idx="10"/>
          </p:nvPr>
        </p:nvSpPr>
        <p:spPr>
          <a:xfrm>
            <a:off x="609601" y="1545166"/>
            <a:ext cx="9999406" cy="5197756"/>
          </a:xfrm>
        </p:spPr>
        <p:txBody>
          <a:bodyPr/>
          <a:lstStyle/>
          <a:p>
            <a:r>
              <a:rPr lang="en-US" b="1" dirty="0"/>
              <a:t>Report DST results for </a:t>
            </a:r>
            <a:r>
              <a:rPr lang="en-US" b="1" u="sng" dirty="0"/>
              <a:t>all</a:t>
            </a:r>
            <a:r>
              <a:rPr lang="en-US" b="1" dirty="0"/>
              <a:t> drugs listed in the Drug Name value set</a:t>
            </a:r>
          </a:p>
          <a:p>
            <a:endParaRPr lang="en-US" b="1" dirty="0"/>
          </a:p>
          <a:p>
            <a:endParaRPr lang="en-US" b="1" dirty="0"/>
          </a:p>
          <a:p>
            <a:endParaRPr lang="en-US" b="1" dirty="0"/>
          </a:p>
          <a:p>
            <a:endParaRPr lang="en-US" b="1" dirty="0"/>
          </a:p>
          <a:p>
            <a:endParaRPr lang="en-US" b="1" dirty="0"/>
          </a:p>
          <a:p>
            <a:endParaRPr lang="en-US" b="1" dirty="0"/>
          </a:p>
          <a:p>
            <a:r>
              <a:rPr lang="en-US" b="1" dirty="0"/>
              <a:t>Report result as “Not Done” if no results available for a given drug</a:t>
            </a:r>
          </a:p>
          <a:p>
            <a:r>
              <a:rPr lang="en-US" b="1" dirty="0"/>
              <a:t>Option to specify other drugs on case-by-case basis, as needed</a:t>
            </a:r>
          </a:p>
          <a:p>
            <a:r>
              <a:rPr lang="en-US" b="1" dirty="0"/>
              <a:t>New TB drugs will be added to value set as they become available</a:t>
            </a:r>
          </a:p>
        </p:txBody>
      </p:sp>
      <p:graphicFrame>
        <p:nvGraphicFramePr>
          <p:cNvPr id="2" name="Table 1" descr="Table including a report DST results for ALL drugs listed in the Drug Name Value Set" title="Phenotypic (Growth-Based) DST Repeating Group"/>
          <p:cNvGraphicFramePr>
            <a:graphicFrameLocks noGrp="1"/>
          </p:cNvGraphicFramePr>
          <p:nvPr>
            <p:extLst>
              <p:ext uri="{D42A27DB-BD31-4B8C-83A1-F6EECF244321}">
                <p14:modId xmlns:p14="http://schemas.microsoft.com/office/powerpoint/2010/main" val="3091166253"/>
              </p:ext>
            </p:extLst>
          </p:nvPr>
        </p:nvGraphicFramePr>
        <p:xfrm>
          <a:off x="1147097" y="2086350"/>
          <a:ext cx="9284928" cy="2595880"/>
        </p:xfrm>
        <a:graphic>
          <a:graphicData uri="http://schemas.openxmlformats.org/drawingml/2006/table">
            <a:tbl>
              <a:tblPr firstRow="1" bandRow="1">
                <a:tableStyleId>{D7AC3CCA-C797-4891-BE02-D94E43425B78}</a:tableStyleId>
              </a:tblPr>
              <a:tblGrid>
                <a:gridCol w="3094976">
                  <a:extLst>
                    <a:ext uri="{9D8B030D-6E8A-4147-A177-3AD203B41FA5}">
                      <a16:colId xmlns:a16="http://schemas.microsoft.com/office/drawing/2014/main" val="1112497065"/>
                    </a:ext>
                  </a:extLst>
                </a:gridCol>
                <a:gridCol w="3094976">
                  <a:extLst>
                    <a:ext uri="{9D8B030D-6E8A-4147-A177-3AD203B41FA5}">
                      <a16:colId xmlns:a16="http://schemas.microsoft.com/office/drawing/2014/main" val="569721453"/>
                    </a:ext>
                  </a:extLst>
                </a:gridCol>
                <a:gridCol w="3094976">
                  <a:extLst>
                    <a:ext uri="{9D8B030D-6E8A-4147-A177-3AD203B41FA5}">
                      <a16:colId xmlns:a16="http://schemas.microsoft.com/office/drawing/2014/main" val="4123278580"/>
                    </a:ext>
                  </a:extLst>
                </a:gridCol>
              </a:tblGrid>
              <a:tr h="370840">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Isoniazid</a:t>
                      </a:r>
                    </a:p>
                  </a:txBody>
                  <a:tcPr marL="68580" marR="68580" marT="0" marB="0"/>
                </a:tc>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Ethionamide</a:t>
                      </a:r>
                    </a:p>
                  </a:txBody>
                  <a:tcPr marL="68580" marR="68580" marT="0" marB="0"/>
                </a:tc>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Moxifloxacin</a:t>
                      </a:r>
                    </a:p>
                  </a:txBody>
                  <a:tcPr marL="68580" marR="68580" marT="0" marB="0"/>
                </a:tc>
                <a:extLst>
                  <a:ext uri="{0D108BD9-81ED-4DB2-BD59-A6C34878D82A}">
                    <a16:rowId xmlns:a16="http://schemas.microsoft.com/office/drawing/2014/main" val="3269214278"/>
                  </a:ext>
                </a:extLst>
              </a:tr>
              <a:tr h="370840">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Rifampin</a:t>
                      </a:r>
                    </a:p>
                  </a:txBody>
                  <a:tcPr marL="68580" marR="68580" marT="0" marB="0"/>
                </a:tc>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Amikacin</a:t>
                      </a:r>
                    </a:p>
                  </a:txBody>
                  <a:tcPr marL="68580" marR="68580" marT="0" marB="0"/>
                </a:tc>
                <a:tc>
                  <a:txBody>
                    <a:bodyPr/>
                    <a:lstStyle/>
                    <a:p>
                      <a:pPr marL="0" marR="0" algn="ctr">
                        <a:spcBef>
                          <a:spcPts val="0"/>
                        </a:spcBef>
                        <a:spcAft>
                          <a:spcPts val="0"/>
                        </a:spcAft>
                      </a:pPr>
                      <a:r>
                        <a:rPr lang="en-US" sz="2000" b="0" dirty="0" err="1">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Cycloserine</a:t>
                      </a:r>
                      <a:endPar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358319135"/>
                  </a:ext>
                </a:extLst>
              </a:tr>
              <a:tr h="370840">
                <a:tc>
                  <a:txBody>
                    <a:bodyPr/>
                    <a:lstStyle/>
                    <a:p>
                      <a:pPr marL="0" marR="0" algn="ctr">
                        <a:spcBef>
                          <a:spcPts val="0"/>
                        </a:spcBef>
                        <a:spcAft>
                          <a:spcPts val="0"/>
                        </a:spcAft>
                      </a:pPr>
                      <a:r>
                        <a:rPr lang="en-US" sz="2000" b="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Pyrazinamide</a:t>
                      </a:r>
                    </a:p>
                  </a:txBody>
                  <a:tcPr marL="68580" marR="68580" marT="0" marB="0"/>
                </a:tc>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Kanamycin</a:t>
                      </a:r>
                    </a:p>
                  </a:txBody>
                  <a:tcPr marL="68580" marR="68580" marT="0" marB="0"/>
                </a:tc>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Para-Amino Salicylic Acid</a:t>
                      </a:r>
                    </a:p>
                  </a:txBody>
                  <a:tcPr marL="68580" marR="68580" marT="0" marB="0"/>
                </a:tc>
                <a:extLst>
                  <a:ext uri="{0D108BD9-81ED-4DB2-BD59-A6C34878D82A}">
                    <a16:rowId xmlns:a16="http://schemas.microsoft.com/office/drawing/2014/main" val="1111314557"/>
                  </a:ext>
                </a:extLst>
              </a:tr>
              <a:tr h="370840">
                <a:tc>
                  <a:txBody>
                    <a:bodyPr/>
                    <a:lstStyle/>
                    <a:p>
                      <a:pPr marL="0" marR="0" algn="ctr">
                        <a:spcBef>
                          <a:spcPts val="0"/>
                        </a:spcBef>
                        <a:spcAft>
                          <a:spcPts val="0"/>
                        </a:spcAft>
                      </a:pPr>
                      <a:r>
                        <a:rPr lang="en-US" sz="2000" b="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Ethambutol</a:t>
                      </a:r>
                    </a:p>
                  </a:txBody>
                  <a:tcPr marL="68580" marR="68580" marT="0" marB="0"/>
                </a:tc>
                <a:tc>
                  <a:txBody>
                    <a:bodyPr/>
                    <a:lstStyle/>
                    <a:p>
                      <a:pPr marL="0" marR="0" algn="ctr">
                        <a:spcBef>
                          <a:spcPts val="0"/>
                        </a:spcBef>
                        <a:spcAft>
                          <a:spcPts val="0"/>
                        </a:spcAft>
                      </a:pPr>
                      <a:r>
                        <a:rPr lang="en-US" sz="2000" b="0" dirty="0" err="1">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Capreomycin</a:t>
                      </a:r>
                      <a:endPar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US" sz="2000" b="0" dirty="0">
                          <a:solidFill>
                            <a:srgbClr val="5F5F5F"/>
                          </a:solidFill>
                          <a:effectLst/>
                          <a:latin typeface="Calibri" panose="020F0502020204030204" pitchFamily="34" charset="0"/>
                          <a:cs typeface="Calibri" panose="020F0502020204030204" pitchFamily="34" charset="0"/>
                        </a:rPr>
                        <a:t>Linezolid</a:t>
                      </a:r>
                    </a:p>
                  </a:txBody>
                  <a:tcPr marL="68580" marR="68580" marT="0" marB="0"/>
                </a:tc>
                <a:extLst>
                  <a:ext uri="{0D108BD9-81ED-4DB2-BD59-A6C34878D82A}">
                    <a16:rowId xmlns:a16="http://schemas.microsoft.com/office/drawing/2014/main" val="394311170"/>
                  </a:ext>
                </a:extLst>
              </a:tr>
              <a:tr h="370840">
                <a:tc>
                  <a:txBody>
                    <a:bodyPr/>
                    <a:lstStyle/>
                    <a:p>
                      <a:pPr marL="0" marR="0" algn="ctr">
                        <a:spcBef>
                          <a:spcPts val="0"/>
                        </a:spcBef>
                        <a:spcAft>
                          <a:spcPts val="0"/>
                        </a:spcAft>
                      </a:pPr>
                      <a:r>
                        <a:rPr lang="en-US" sz="2000" b="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Streptomycin</a:t>
                      </a:r>
                    </a:p>
                  </a:txBody>
                  <a:tcPr marL="68580" marR="68580" marT="0" marB="0"/>
                </a:tc>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Ciprofloxacin</a:t>
                      </a:r>
                    </a:p>
                  </a:txBody>
                  <a:tcPr marL="68580" marR="68580" marT="0" marB="0"/>
                </a:tc>
                <a:tc>
                  <a:txBody>
                    <a:bodyPr/>
                    <a:lstStyle/>
                    <a:p>
                      <a:pPr marL="0" marR="0" algn="ctr">
                        <a:spcBef>
                          <a:spcPts val="0"/>
                        </a:spcBef>
                        <a:spcAft>
                          <a:spcPts val="0"/>
                        </a:spcAft>
                      </a:pPr>
                      <a:r>
                        <a:rPr lang="en-US" sz="2000" b="0" dirty="0" err="1">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Bedaquiline</a:t>
                      </a:r>
                      <a:endPar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72783548"/>
                  </a:ext>
                </a:extLst>
              </a:tr>
              <a:tr h="370840">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Rifabutin</a:t>
                      </a:r>
                    </a:p>
                  </a:txBody>
                  <a:tcPr marL="68580" marR="68580" marT="0" marB="0"/>
                </a:tc>
                <a:tc>
                  <a:txBody>
                    <a:bodyPr/>
                    <a:lstStyle/>
                    <a:p>
                      <a:pPr marL="0" marR="0" algn="ctr">
                        <a:spcBef>
                          <a:spcPts val="0"/>
                        </a:spcBef>
                        <a:spcAft>
                          <a:spcPts val="0"/>
                        </a:spcAft>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Levofloxacin</a:t>
                      </a:r>
                    </a:p>
                  </a:txBody>
                  <a:tcPr marL="68580" marR="68580" marT="0" marB="0"/>
                </a:tc>
                <a:tc>
                  <a:txBody>
                    <a:bodyPr/>
                    <a:lstStyle/>
                    <a:p>
                      <a:pPr marL="0" marR="0" algn="ctr">
                        <a:spcBef>
                          <a:spcPts val="0"/>
                        </a:spcBef>
                        <a:spcAft>
                          <a:spcPts val="0"/>
                        </a:spcAft>
                      </a:pPr>
                      <a:r>
                        <a:rPr lang="en-US" sz="2000" b="0" dirty="0" err="1">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Delaminid</a:t>
                      </a:r>
                      <a:endPar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06351192"/>
                  </a:ext>
                </a:extLst>
              </a:tr>
              <a:tr h="370840">
                <a:tc>
                  <a:txBody>
                    <a:bodyPr/>
                    <a:lstStyle/>
                    <a:p>
                      <a:pPr algn="ctr"/>
                      <a:r>
                        <a:rPr lang="en-US" sz="2000" b="0" dirty="0">
                          <a:solidFill>
                            <a:srgbClr val="5F5F5F"/>
                          </a:solidFill>
                          <a:latin typeface="Calibri" panose="020F0502020204030204" pitchFamily="34" charset="0"/>
                          <a:cs typeface="Calibri" panose="020F0502020204030204" pitchFamily="34" charset="0"/>
                        </a:rPr>
                        <a:t>Rifapentine</a:t>
                      </a:r>
                    </a:p>
                  </a:txBody>
                  <a:tcPr marL="68580" marR="68580" marT="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0" dirty="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Ofloxacin</a:t>
                      </a:r>
                      <a:endParaRPr lang="en-US" sz="2000" b="0" dirty="0">
                        <a:solidFill>
                          <a:srgbClr val="5F5F5F"/>
                        </a:solidFill>
                        <a:latin typeface="Calibri" panose="020F0502020204030204" pitchFamily="34" charset="0"/>
                        <a:cs typeface="Calibri" panose="020F0502020204030204" pitchFamily="34" charset="0"/>
                      </a:endParaRPr>
                    </a:p>
                  </a:txBody>
                  <a:tcPr marL="68580" marR="68580" marT="0" marB="0"/>
                </a:tc>
                <a:tc>
                  <a:txBody>
                    <a:bodyPr/>
                    <a:lstStyle/>
                    <a:p>
                      <a:pPr algn="ctr"/>
                      <a:r>
                        <a:rPr lang="en-US" sz="2000" b="0" dirty="0">
                          <a:solidFill>
                            <a:srgbClr val="5F5F5F"/>
                          </a:solidFill>
                          <a:latin typeface="Calibri" panose="020F0502020204030204" pitchFamily="34" charset="0"/>
                          <a:cs typeface="Calibri" panose="020F0502020204030204" pitchFamily="34" charset="0"/>
                        </a:rPr>
                        <a:t>Clofazimine</a:t>
                      </a:r>
                    </a:p>
                  </a:txBody>
                  <a:tcPr marL="68580" marR="68580" marT="0" marB="0"/>
                </a:tc>
                <a:extLst>
                  <a:ext uri="{0D108BD9-81ED-4DB2-BD59-A6C34878D82A}">
                    <a16:rowId xmlns:a16="http://schemas.microsoft.com/office/drawing/2014/main" val="2712702310"/>
                  </a:ext>
                </a:extLst>
              </a:tr>
            </a:tbl>
          </a:graphicData>
        </a:graphic>
      </p:graphicFrame>
    </p:spTree>
    <p:extLst>
      <p:ext uri="{BB962C8B-B14F-4D97-AF65-F5344CB8AC3E}">
        <p14:creationId xmlns:p14="http://schemas.microsoft.com/office/powerpoint/2010/main" val="39277929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Genotypic (Molecular) DST Repeating Group</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Two major categories of molecular DST tests</a:t>
            </a:r>
          </a:p>
          <a:p>
            <a:pPr lvl="1"/>
            <a:r>
              <a:rPr lang="en-US" dirty="0"/>
              <a:t>Nonsequencing</a:t>
            </a:r>
          </a:p>
          <a:p>
            <a:pPr lvl="1"/>
            <a:r>
              <a:rPr lang="en-US" dirty="0"/>
              <a:t>Sequencing</a:t>
            </a:r>
          </a:p>
          <a:p>
            <a:r>
              <a:rPr lang="en-US" b="1" dirty="0"/>
              <a:t>All test types provide a qualitative result</a:t>
            </a:r>
          </a:p>
          <a:p>
            <a:pPr lvl="1"/>
            <a:r>
              <a:rPr lang="en-US" dirty="0"/>
              <a:t>Mutation detected</a:t>
            </a:r>
          </a:p>
          <a:p>
            <a:pPr lvl="1"/>
            <a:r>
              <a:rPr lang="en-US" dirty="0"/>
              <a:t>Mutation not detected</a:t>
            </a:r>
          </a:p>
          <a:p>
            <a:pPr lvl="1"/>
            <a:endParaRPr lang="en-US" b="1" dirty="0"/>
          </a:p>
          <a:p>
            <a:endParaRPr lang="en-US" b="1" dirty="0"/>
          </a:p>
        </p:txBody>
      </p:sp>
    </p:spTree>
    <p:extLst>
      <p:ext uri="{BB962C8B-B14F-4D97-AF65-F5344CB8AC3E}">
        <p14:creationId xmlns:p14="http://schemas.microsoft.com/office/powerpoint/2010/main" val="204698991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Genotypic (Molecular) DST Repeating Group (</a:t>
            </a:r>
            <a:r>
              <a:rPr lang="en-US" dirty="0" err="1"/>
              <a:t>con’t</a:t>
            </a:r>
            <a:r>
              <a:rPr lang="en-US" dirty="0"/>
              <a:t>)</a:t>
            </a:r>
          </a:p>
        </p:txBody>
      </p:sp>
      <p:sp>
        <p:nvSpPr>
          <p:cNvPr id="3" name="Content Placeholder 2"/>
          <p:cNvSpPr>
            <a:spLocks noGrp="1"/>
          </p:cNvSpPr>
          <p:nvPr>
            <p:ph type="body" sz="quarter" idx="10"/>
          </p:nvPr>
        </p:nvSpPr>
        <p:spPr>
          <a:xfrm>
            <a:off x="609600" y="1545166"/>
            <a:ext cx="10864645" cy="5197756"/>
          </a:xfrm>
        </p:spPr>
        <p:txBody>
          <a:bodyPr/>
          <a:lstStyle/>
          <a:p>
            <a:r>
              <a:rPr lang="en-US" b="1" dirty="0"/>
              <a:t>Sequencing methods sometimes provide more information, including:</a:t>
            </a:r>
          </a:p>
          <a:p>
            <a:pPr lvl="1"/>
            <a:r>
              <a:rPr lang="en-US" dirty="0"/>
              <a:t>Specific nucleic acid or amino acid changes caused by a mutation</a:t>
            </a:r>
          </a:p>
          <a:p>
            <a:pPr lvl="1"/>
            <a:r>
              <a:rPr lang="en-US" dirty="0"/>
              <a:t>Whether mutation was an insertion, deletion, or just “</a:t>
            </a:r>
            <a:r>
              <a:rPr lang="en-US" dirty="0" err="1"/>
              <a:t>indel</a:t>
            </a:r>
            <a:r>
              <a:rPr lang="en-US" dirty="0"/>
              <a:t>”</a:t>
            </a:r>
          </a:p>
          <a:p>
            <a:r>
              <a:rPr lang="en-US" b="1" dirty="0"/>
              <a:t>Include initial result for each gene/test type combination as well as any subsequent tests where the result changed, e.g.:</a:t>
            </a:r>
          </a:p>
          <a:p>
            <a:pPr lvl="1"/>
            <a:r>
              <a:rPr lang="en-US" dirty="0"/>
              <a:t>Initial test reports nonsequencing result for rifampin gene</a:t>
            </a:r>
          </a:p>
          <a:p>
            <a:pPr lvl="1"/>
            <a:r>
              <a:rPr lang="en-US" dirty="0"/>
              <a:t>Subsequent sequencing-based test for same gene</a:t>
            </a:r>
          </a:p>
          <a:p>
            <a:pPr lvl="1"/>
            <a:r>
              <a:rPr lang="en-US" dirty="0"/>
              <a:t>Report both test results, even if the result is the same</a:t>
            </a:r>
          </a:p>
          <a:p>
            <a:pPr lvl="1"/>
            <a:r>
              <a:rPr lang="en-US" dirty="0"/>
              <a:t>Report subsequent tests for same gene only if result changes, e.g., a mutation is detected that was not found on previous tests</a:t>
            </a:r>
          </a:p>
          <a:p>
            <a:pPr lvl="1"/>
            <a:endParaRPr lang="en-US" b="1" dirty="0"/>
          </a:p>
          <a:p>
            <a:endParaRPr lang="en-US" b="1" dirty="0"/>
          </a:p>
        </p:txBody>
      </p:sp>
    </p:spTree>
    <p:extLst>
      <p:ext uri="{BB962C8B-B14F-4D97-AF65-F5344CB8AC3E}">
        <p14:creationId xmlns:p14="http://schemas.microsoft.com/office/powerpoint/2010/main" val="178699362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Census Tract</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Reporting address should be reported to the level of census tract using</a:t>
            </a:r>
            <a:br>
              <a:rPr lang="en-US" b="1" dirty="0"/>
            </a:br>
            <a:r>
              <a:rPr lang="en-US" b="1" dirty="0"/>
              <a:t>U.S. Census Bureau 11-digit GEOID codes</a:t>
            </a:r>
          </a:p>
          <a:p>
            <a:r>
              <a:rPr lang="en-US" b="1" dirty="0"/>
              <a:t>Geocoding options</a:t>
            </a:r>
          </a:p>
          <a:p>
            <a:pPr lvl="1"/>
            <a:r>
              <a:rPr lang="en-US" b="1" dirty="0"/>
              <a:t>Manual geocoding: </a:t>
            </a:r>
            <a:r>
              <a:rPr lang="en-US" dirty="0"/>
              <a:t>Enter reporting address in Census Geocoder (</a:t>
            </a:r>
            <a:r>
              <a:rPr lang="en-US" dirty="0">
                <a:hlinkClick r:id="rId3"/>
              </a:rPr>
              <a:t>https://geocoding.geo.census.gov/</a:t>
            </a:r>
            <a:r>
              <a:rPr lang="en-US" dirty="0"/>
              <a:t>) and copy/paste 11-digit GEOID from “Census Tracts” section of results</a:t>
            </a:r>
          </a:p>
          <a:p>
            <a:pPr lvl="1"/>
            <a:r>
              <a:rPr lang="en-US" b="1" dirty="0"/>
              <a:t>Automated geocoding: </a:t>
            </a:r>
            <a:r>
              <a:rPr lang="en-US" dirty="0"/>
              <a:t>Use Census Geocoder application programming interface (API) to facilitate automatically geocoding addresses </a:t>
            </a:r>
            <a:r>
              <a:rPr lang="en-US" sz="2600" dirty="0"/>
              <a:t>(</a:t>
            </a:r>
            <a:r>
              <a:rPr lang="en-US" sz="2600" dirty="0">
                <a:hlinkClick r:id="rId4"/>
              </a:rPr>
              <a:t>https://geocoding.geo.census.gov/geocoder/Geocoding_Services_API.html</a:t>
            </a:r>
            <a:r>
              <a:rPr lang="en-US" sz="2600" dirty="0"/>
              <a:t>)</a:t>
            </a:r>
          </a:p>
        </p:txBody>
      </p:sp>
    </p:spTree>
    <p:extLst>
      <p:ext uri="{BB962C8B-B14F-4D97-AF65-F5344CB8AC3E}">
        <p14:creationId xmlns:p14="http://schemas.microsoft.com/office/powerpoint/2010/main" val="27624298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Nativity</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Report patient’s country of birth regardless of current citizenship or legal residency status</a:t>
            </a:r>
          </a:p>
          <a:p>
            <a:r>
              <a:rPr lang="en-US" b="1" dirty="0"/>
              <a:t>Regardless of country of birth, report whether patient was legally eligible for U.S. citizenship at birth (i.e., birthright citizenship, “U.S.-born”)</a:t>
            </a:r>
          </a:p>
          <a:p>
            <a:r>
              <a:rPr lang="en-US" b="1" dirty="0"/>
              <a:t>These data are needed to select appropriate population denominator data when calculating incidence rates</a:t>
            </a:r>
            <a:endParaRPr lang="en-US" dirty="0"/>
          </a:p>
        </p:txBody>
      </p:sp>
    </p:spTree>
    <p:extLst>
      <p:ext uri="{BB962C8B-B14F-4D97-AF65-F5344CB8AC3E}">
        <p14:creationId xmlns:p14="http://schemas.microsoft.com/office/powerpoint/2010/main" val="181008310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Country of Residence</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Country of residence should be determined using established CSTE guidance</a:t>
            </a:r>
          </a:p>
          <a:p>
            <a:r>
              <a:rPr lang="en-US" b="1" dirty="0"/>
              <a:t>Some U.S. territories and freely associated states are U.S. reporting areas, but have their own value set entries (e.g., Puerto Rico, Republic of Palau)</a:t>
            </a:r>
          </a:p>
          <a:p>
            <a:r>
              <a:rPr lang="en-US" b="1" dirty="0"/>
              <a:t>Cases with countries of residence outside of U.S. reporting areas should still be reported if diagnosed and started on treatment in the United States</a:t>
            </a:r>
          </a:p>
          <a:p>
            <a:pPr lvl="1"/>
            <a:r>
              <a:rPr lang="en-US" dirty="0"/>
              <a:t>Report whether the patient received TB treatment in a U.S. reporting area for ≥90 days as these data are used for programmatic purposes</a:t>
            </a:r>
          </a:p>
          <a:p>
            <a:pPr lvl="1"/>
            <a:r>
              <a:rPr lang="en-US" dirty="0"/>
              <a:t>CDC Division of TB Elimination can assist with interpreting residency guidelines if needed</a:t>
            </a:r>
          </a:p>
        </p:txBody>
      </p:sp>
    </p:spTree>
    <p:extLst>
      <p:ext uri="{BB962C8B-B14F-4D97-AF65-F5344CB8AC3E}">
        <p14:creationId xmlns:p14="http://schemas.microsoft.com/office/powerpoint/2010/main" val="12863744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Industry and Occupation</a:t>
            </a:r>
          </a:p>
        </p:txBody>
      </p:sp>
      <p:sp>
        <p:nvSpPr>
          <p:cNvPr id="3" name="Content Placeholder 2"/>
          <p:cNvSpPr>
            <a:spLocks noGrp="1"/>
          </p:cNvSpPr>
          <p:nvPr>
            <p:ph type="body" sz="quarter" idx="10"/>
          </p:nvPr>
        </p:nvSpPr>
        <p:spPr>
          <a:xfrm>
            <a:off x="609601" y="1545166"/>
            <a:ext cx="11462426" cy="5197756"/>
          </a:xfrm>
        </p:spPr>
        <p:txBody>
          <a:bodyPr/>
          <a:lstStyle/>
          <a:p>
            <a:r>
              <a:rPr lang="en-US" b="1" dirty="0"/>
              <a:t>All three parts of the question should be completed</a:t>
            </a:r>
          </a:p>
          <a:p>
            <a:pPr lvl="1"/>
            <a:r>
              <a:rPr lang="en-US" dirty="0"/>
              <a:t>Has patient ever worked as a healthcare worker, correctional facility employee, or migrant/seasonal worker</a:t>
            </a:r>
          </a:p>
          <a:p>
            <a:pPr lvl="1"/>
            <a:r>
              <a:rPr lang="en-US" dirty="0"/>
              <a:t>Usual occupation</a:t>
            </a:r>
          </a:p>
          <a:p>
            <a:pPr lvl="1"/>
            <a:r>
              <a:rPr lang="en-US" dirty="0"/>
              <a:t>Usual industry</a:t>
            </a:r>
          </a:p>
          <a:p>
            <a:r>
              <a:rPr lang="en-US" b="1" dirty="0"/>
              <a:t>Only the narrative (free text) description of the usual occupation and industry are required—coding is optional</a:t>
            </a:r>
          </a:p>
          <a:p>
            <a:r>
              <a:rPr lang="en-US" b="1" dirty="0"/>
              <a:t>Guidance and training will be available to help ensure that the free text entries are able to be coded by CDC</a:t>
            </a:r>
            <a:endParaRPr lang="en-US" dirty="0"/>
          </a:p>
        </p:txBody>
      </p:sp>
    </p:spTree>
    <p:extLst>
      <p:ext uri="{BB962C8B-B14F-4D97-AF65-F5344CB8AC3E}">
        <p14:creationId xmlns:p14="http://schemas.microsoft.com/office/powerpoint/2010/main" val="132038558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Binational Criteria</a:t>
            </a:r>
          </a:p>
        </p:txBody>
      </p:sp>
      <p:sp>
        <p:nvSpPr>
          <p:cNvPr id="3" name="Content Placeholder 2"/>
          <p:cNvSpPr>
            <a:spLocks noGrp="1"/>
          </p:cNvSpPr>
          <p:nvPr>
            <p:ph type="body" sz="quarter" idx="10"/>
          </p:nvPr>
        </p:nvSpPr>
        <p:spPr>
          <a:xfrm>
            <a:off x="609600" y="1545166"/>
            <a:ext cx="11423515" cy="5197756"/>
          </a:xfrm>
        </p:spPr>
        <p:txBody>
          <a:bodyPr/>
          <a:lstStyle/>
          <a:p>
            <a:r>
              <a:rPr lang="en-US" b="1" dirty="0"/>
              <a:t>Report all cases that meet CSTE or CDC TB-specific criteria for designation as a “binational case”</a:t>
            </a:r>
          </a:p>
          <a:p>
            <a:pPr lvl="1"/>
            <a:r>
              <a:rPr lang="en-US" dirty="0"/>
              <a:t>Exposure to suspected product from Canada or Mexico</a:t>
            </a:r>
          </a:p>
          <a:p>
            <a:pPr lvl="1"/>
            <a:r>
              <a:rPr lang="en-US" dirty="0"/>
              <a:t>Has case contacts in or from Mexico or Canada</a:t>
            </a:r>
          </a:p>
          <a:p>
            <a:pPr lvl="1"/>
            <a:r>
              <a:rPr lang="en-US" dirty="0"/>
              <a:t>Potentially exposed by a resident of Mexico or Canada</a:t>
            </a:r>
          </a:p>
          <a:p>
            <a:pPr lvl="1"/>
            <a:r>
              <a:rPr lang="en-US" dirty="0"/>
              <a:t>Potentially exposed while in Mexico or Canada</a:t>
            </a:r>
          </a:p>
          <a:p>
            <a:pPr lvl="1"/>
            <a:r>
              <a:rPr lang="en-US" dirty="0"/>
              <a:t>Resident of Canada or Mexico</a:t>
            </a:r>
          </a:p>
          <a:p>
            <a:r>
              <a:rPr lang="en-US" b="1" dirty="0"/>
              <a:t>For cases that meet CDC TB-specific binational case criteria, but do not fit one of the established CSTE binational categories, select “Other situations that may require binational notification or coordination of response”</a:t>
            </a:r>
          </a:p>
          <a:p>
            <a:endParaRPr lang="en-US" dirty="0"/>
          </a:p>
        </p:txBody>
      </p:sp>
    </p:spTree>
    <p:extLst>
      <p:ext uri="{BB962C8B-B14F-4D97-AF65-F5344CB8AC3E}">
        <p14:creationId xmlns:p14="http://schemas.microsoft.com/office/powerpoint/2010/main" val="13209747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MDR TB</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For TB disease cases, report whether the case was treated as MDR TB</a:t>
            </a:r>
          </a:p>
          <a:p>
            <a:pPr lvl="1"/>
            <a:r>
              <a:rPr lang="en-US" dirty="0"/>
              <a:t>Some cases are difficult to confirm with culture methods (e.g., children)</a:t>
            </a:r>
          </a:p>
          <a:p>
            <a:pPr lvl="1"/>
            <a:r>
              <a:rPr lang="en-US" dirty="0"/>
              <a:t>MDR TB treatment might be prescribed empirically when there is a history of exposure to an MDR TB case</a:t>
            </a:r>
          </a:p>
          <a:p>
            <a:pPr lvl="1"/>
            <a:r>
              <a:rPr lang="en-US" dirty="0"/>
              <a:t>Answer “yes” if the case was clinically treated as MDR TB, even if DST results do not demonstrate MDR TB</a:t>
            </a:r>
          </a:p>
          <a:p>
            <a:r>
              <a:rPr lang="en-US" b="1" dirty="0"/>
              <a:t>All cases treated as MDR TB should have the MDR TB supplemental form completed in its entirety</a:t>
            </a:r>
          </a:p>
          <a:p>
            <a:pPr lvl="1"/>
            <a:r>
              <a:rPr lang="en-US" dirty="0"/>
              <a:t>Submission of supplemental form using HL-7 message encouraged</a:t>
            </a:r>
          </a:p>
          <a:p>
            <a:pPr lvl="1"/>
            <a:r>
              <a:rPr lang="en-US" dirty="0"/>
              <a:t>Web-based submission method will also be available</a:t>
            </a:r>
          </a:p>
        </p:txBody>
      </p:sp>
    </p:spTree>
    <p:extLst>
      <p:ext uri="{BB962C8B-B14F-4D97-AF65-F5344CB8AC3E}">
        <p14:creationId xmlns:p14="http://schemas.microsoft.com/office/powerpoint/2010/main" val="72270225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1228962" cy="1143000"/>
          </a:xfrm>
        </p:spPr>
        <p:txBody>
          <a:bodyPr/>
          <a:lstStyle/>
          <a:p>
            <a:r>
              <a:rPr lang="en-US" dirty="0"/>
              <a:t>Key Implementation Points: TB Disease/LTBI Differences</a:t>
            </a:r>
          </a:p>
        </p:txBody>
      </p:sp>
      <p:sp>
        <p:nvSpPr>
          <p:cNvPr id="3" name="Content Placeholder 2"/>
          <p:cNvSpPr>
            <a:spLocks noGrp="1"/>
          </p:cNvSpPr>
          <p:nvPr>
            <p:ph type="body" sz="quarter" idx="10"/>
          </p:nvPr>
        </p:nvSpPr>
        <p:spPr>
          <a:xfrm>
            <a:off x="609600" y="1545166"/>
            <a:ext cx="11582401" cy="5197756"/>
          </a:xfrm>
        </p:spPr>
        <p:txBody>
          <a:bodyPr/>
          <a:lstStyle/>
          <a:p>
            <a:r>
              <a:rPr lang="en-US" b="1" dirty="0"/>
              <a:t>DST repeating groups omitted from LTBI case messages (LTBI cases are by definition culture-negative)</a:t>
            </a:r>
          </a:p>
          <a:p>
            <a:r>
              <a:rPr lang="en-US" b="1" dirty="0"/>
              <a:t>Case outcome data elements streamlined for LTBI as compared to TB disease</a:t>
            </a:r>
          </a:p>
          <a:p>
            <a:r>
              <a:rPr lang="en-US" b="1" dirty="0"/>
              <a:t>Initial drug regimen</a:t>
            </a:r>
          </a:p>
          <a:p>
            <a:pPr lvl="1"/>
            <a:r>
              <a:rPr lang="en-US" dirty="0"/>
              <a:t>For TB disease, drugs are listed individually and any treatment regimen variation can be documented</a:t>
            </a:r>
          </a:p>
          <a:p>
            <a:pPr lvl="1"/>
            <a:r>
              <a:rPr lang="en-US" dirty="0"/>
              <a:t>For LTBI, five CDC-recognized treatment regimens are listed, plus the option to respond “other” and specify a different regimen</a:t>
            </a:r>
          </a:p>
        </p:txBody>
      </p:sp>
    </p:spTree>
    <p:extLst>
      <p:ext uri="{BB962C8B-B14F-4D97-AF65-F5344CB8AC3E}">
        <p14:creationId xmlns:p14="http://schemas.microsoft.com/office/powerpoint/2010/main" val="2470484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defTabSz="914377">
              <a:defRPr/>
            </a:pPr>
            <a:r>
              <a:rPr lang="en-US" sz="2400" b="1" dirty="0">
                <a:solidFill>
                  <a:srgbClr val="000000"/>
                </a:solidFill>
                <a:latin typeface="Calibri" panose="020F0502020204030204" pitchFamily="34" charset="0"/>
                <a:cs typeface="Arial" panose="020B0604020202020204" pitchFamily="34" charset="0"/>
              </a:rPr>
              <a:t>Lesliann Helmus, MSPH, CHTS-CP</a:t>
            </a:r>
            <a:r>
              <a:rPr lang="en-US" sz="2400" b="1" dirty="0">
                <a:solidFill>
                  <a:srgbClr val="C00000"/>
                </a:solidFill>
                <a:latin typeface="Calibri" panose="020F0502020204030204" pitchFamily="34" charset="0"/>
                <a:cs typeface="Arial" panose="020B0604020202020204" pitchFamily="34" charset="0"/>
              </a:rPr>
              <a:t>				</a:t>
            </a:r>
          </a:p>
          <a:p>
            <a:pPr lvl="0">
              <a:defRPr/>
            </a:pPr>
            <a:r>
              <a:rPr lang="en-US" sz="2400" b="1" dirty="0">
                <a:solidFill>
                  <a:srgbClr val="005DAB"/>
                </a:solidFill>
                <a:latin typeface="Calibri" pitchFamily="34" charset="0"/>
                <a:ea typeface="+mj-ea"/>
                <a:cs typeface="+mj-cs"/>
              </a:rPr>
              <a:t>Associate Director for Surveillance</a:t>
            </a:r>
            <a:endParaRPr lang="en-US" sz="2400" b="1" dirty="0">
              <a:solidFill>
                <a:srgbClr val="0096D6"/>
              </a:solidFill>
              <a:latin typeface="Calibri" panose="020F0502020204030204" pitchFamily="34" charset="0"/>
              <a:cs typeface="Arial" panose="020B0604020202020204" pitchFamily="34" charset="0"/>
            </a:endParaRPr>
          </a:p>
          <a:p>
            <a:pPr defTabSz="914377">
              <a:defRPr/>
            </a:pPr>
            <a:endParaRPr lang="en-US" sz="2400" b="1" dirty="0">
              <a:solidFill>
                <a:srgbClr val="0096D6"/>
              </a:solidFill>
              <a:latin typeface="Calibri" panose="020F0502020204030204" pitchFamily="34" charset="0"/>
              <a:cs typeface="Arial" panose="020B0604020202020204" pitchFamily="34" charset="0"/>
            </a:endParaRPr>
          </a:p>
          <a:p>
            <a:pPr defTabSz="914377">
              <a:defRPr/>
            </a:pPr>
            <a:r>
              <a:rPr lang="en-US" sz="2400" b="1" dirty="0">
                <a:solidFill>
                  <a:srgbClr val="000000"/>
                </a:solidFill>
                <a:latin typeface="Calibri" panose="020F0502020204030204" pitchFamily="34" charset="0"/>
                <a:cs typeface="Arial" panose="020B0604020202020204" pitchFamily="34" charset="0"/>
              </a:rPr>
              <a:t>Michele Hoover, MS</a:t>
            </a:r>
            <a:r>
              <a:rPr lang="en-US" sz="2400" b="1" dirty="0">
                <a:solidFill>
                  <a:srgbClr val="C00000"/>
                </a:solidFill>
                <a:latin typeface="Calibri" panose="020F0502020204030204" pitchFamily="34" charset="0"/>
                <a:cs typeface="Arial" panose="020B0604020202020204" pitchFamily="34" charset="0"/>
              </a:rPr>
              <a:t>	</a:t>
            </a:r>
            <a:endParaRPr lang="en-US" sz="2400" dirty="0">
              <a:solidFill>
                <a:srgbClr val="0096D6"/>
              </a:solidFill>
              <a:latin typeface="Calibri" panose="020F0502020204030204" pitchFamily="34" charset="0"/>
              <a:cs typeface="Arial" panose="020B0604020202020204" pitchFamily="34" charset="0"/>
            </a:endParaRPr>
          </a:p>
          <a:p>
            <a:pPr>
              <a:defRPr/>
            </a:pPr>
            <a:r>
              <a:rPr lang="en-US" sz="2400" b="1" dirty="0">
                <a:solidFill>
                  <a:srgbClr val="005DAB"/>
                </a:solidFill>
                <a:latin typeface="Calibri" pitchFamily="34" charset="0"/>
              </a:rPr>
              <a:t>Lead, State Implementation and Technical Assistance</a:t>
            </a:r>
            <a:endParaRPr lang="en-US" sz="2400" b="1" dirty="0">
              <a:solidFill>
                <a:srgbClr val="0096D6"/>
              </a:solidFill>
              <a:latin typeface="Calibri" panose="020F0502020204030204" pitchFamily="34" charset="0"/>
              <a:cs typeface="Arial" panose="020B0604020202020204" pitchFamily="34" charset="0"/>
            </a:endParaRPr>
          </a:p>
          <a:p>
            <a:pPr defTabSz="914377">
              <a:defRPr/>
            </a:pPr>
            <a:endParaRPr lang="en-US" sz="2400" b="1" dirty="0">
              <a:solidFill>
                <a:srgbClr val="0096D6"/>
              </a:solidFill>
              <a:latin typeface="Calibri" panose="020F0502020204030204" pitchFamily="34" charset="0"/>
              <a:cs typeface="Arial" panose="020B0604020202020204" pitchFamily="34" charset="0"/>
            </a:endParaRPr>
          </a:p>
          <a:p>
            <a:pPr defTabSz="914377">
              <a:defRPr/>
            </a:pPr>
            <a:endParaRPr lang="en-US" sz="2400" dirty="0">
              <a:solidFill>
                <a:srgbClr val="0096D6"/>
              </a:solidFill>
              <a:latin typeface="Calibri" panose="020F0502020204030204" pitchFamily="34" charset="0"/>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Announcements</a:t>
            </a:r>
            <a:endParaRPr lang="en-US" dirty="0"/>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 Reason Therapy Stopped</a:t>
            </a:r>
          </a:p>
        </p:txBody>
      </p:sp>
      <p:sp>
        <p:nvSpPr>
          <p:cNvPr id="3" name="Content Placeholder 2"/>
          <p:cNvSpPr>
            <a:spLocks noGrp="1"/>
          </p:cNvSpPr>
          <p:nvPr>
            <p:ph type="body" sz="quarter" idx="10"/>
          </p:nvPr>
        </p:nvSpPr>
        <p:spPr>
          <a:xfrm>
            <a:off x="609600" y="1545166"/>
            <a:ext cx="11248417" cy="5197756"/>
          </a:xfrm>
        </p:spPr>
        <p:txBody>
          <a:bodyPr/>
          <a:lstStyle/>
          <a:p>
            <a:r>
              <a:rPr lang="en-US" b="1" dirty="0"/>
              <a:t>Structure of this question differs between TB disease and LTBI cases—</a:t>
            </a:r>
            <a:r>
              <a:rPr lang="en-US" b="1" dirty="0">
                <a:solidFill>
                  <a:srgbClr val="5F5F5F"/>
                </a:solidFill>
              </a:rPr>
              <a:t>ensure </a:t>
            </a:r>
            <a:r>
              <a:rPr lang="en-US" b="1" dirty="0"/>
              <a:t>that the correct question is used for each condition</a:t>
            </a:r>
          </a:p>
          <a:p>
            <a:r>
              <a:rPr lang="en-US" b="1" dirty="0"/>
              <a:t>“Died” vs. “Adverse Treatment Event” vs. “Dying”</a:t>
            </a:r>
          </a:p>
          <a:p>
            <a:pPr lvl="1"/>
            <a:r>
              <a:rPr lang="en-US" b="1" dirty="0"/>
              <a:t>Died:</a:t>
            </a:r>
            <a:r>
              <a:rPr lang="en-US" dirty="0"/>
              <a:t> Patients who were taking their TB medication right up until their death, or who had treatment discontinued because of a severe adverse event that subsequently led to death</a:t>
            </a:r>
          </a:p>
          <a:p>
            <a:pPr lvl="1"/>
            <a:r>
              <a:rPr lang="en-US" b="1" dirty="0"/>
              <a:t>Adverse Treatment Event: </a:t>
            </a:r>
            <a:r>
              <a:rPr lang="en-US" dirty="0"/>
              <a:t>Patients whose treatment was permanently discontinued because of an adverse treatment event, but who survived</a:t>
            </a:r>
          </a:p>
          <a:p>
            <a:pPr lvl="1"/>
            <a:r>
              <a:rPr lang="en-US" b="1" dirty="0"/>
              <a:t>Dying: </a:t>
            </a:r>
            <a:r>
              <a:rPr lang="en-US" dirty="0"/>
              <a:t>Patients whose treatment was stopped prior to death only because death was imminent</a:t>
            </a:r>
          </a:p>
        </p:txBody>
      </p:sp>
    </p:spTree>
    <p:extLst>
      <p:ext uri="{BB962C8B-B14F-4D97-AF65-F5344CB8AC3E}">
        <p14:creationId xmlns:p14="http://schemas.microsoft.com/office/powerpoint/2010/main" val="50338659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71" y="686411"/>
            <a:ext cx="10580914" cy="1926898"/>
          </a:xfrm>
        </p:spPr>
        <p:txBody>
          <a:bodyPr/>
          <a:lstStyle/>
          <a:p>
            <a:r>
              <a:rPr lang="en-US" sz="4000" dirty="0">
                <a:solidFill>
                  <a:srgbClr val="5F5F5F"/>
                </a:solidFill>
                <a:latin typeface="Calibri" panose="020F0502020204030204" pitchFamily="34" charset="0"/>
                <a:cs typeface="Calibri" panose="020F0502020204030204" pitchFamily="34" charset="0"/>
              </a:rPr>
              <a:t>For more information, contact </a:t>
            </a:r>
            <a:br>
              <a:rPr lang="en-US" sz="4000" dirty="0">
                <a:solidFill>
                  <a:srgbClr val="5F5F5F"/>
                </a:solidFill>
                <a:latin typeface="Calibri" panose="020F0502020204030204" pitchFamily="34" charset="0"/>
                <a:cs typeface="Calibri" panose="020F0502020204030204" pitchFamily="34" charset="0"/>
              </a:rPr>
            </a:br>
            <a:r>
              <a:rPr lang="en-US" sz="4000" dirty="0">
                <a:solidFill>
                  <a:srgbClr val="5F5F5F"/>
                </a:solidFill>
                <a:latin typeface="Calibri" panose="020F0502020204030204" pitchFamily="34" charset="0"/>
                <a:cs typeface="Calibri" panose="020F0502020204030204" pitchFamily="34" charset="0"/>
              </a:rPr>
              <a:t>CDC’s Division of TB Elimination:</a:t>
            </a:r>
            <a:br>
              <a:rPr lang="en-US" sz="4000" dirty="0">
                <a:solidFill>
                  <a:srgbClr val="5F5F5F"/>
                </a:solidFill>
                <a:latin typeface="Calibri" panose="020F0502020204030204" pitchFamily="34" charset="0"/>
                <a:cs typeface="Calibri" panose="020F0502020204030204" pitchFamily="34" charset="0"/>
              </a:rPr>
            </a:br>
            <a:r>
              <a:rPr lang="en-US" sz="4000" dirty="0">
                <a:solidFill>
                  <a:srgbClr val="5F5F5F"/>
                </a:solidFill>
                <a:latin typeface="Calibri" panose="020F0502020204030204" pitchFamily="34" charset="0"/>
                <a:cs typeface="Calibri" panose="020F0502020204030204" pitchFamily="34" charset="0"/>
              </a:rPr>
              <a:t>Email: </a:t>
            </a:r>
            <a:r>
              <a:rPr lang="en-US" sz="4000" dirty="0">
                <a:latin typeface="Calibri" panose="020F0502020204030204" pitchFamily="34" charset="0"/>
                <a:cs typeface="Calibri" panose="020F0502020204030204" pitchFamily="34" charset="0"/>
                <a:hlinkClick r:id="rId3"/>
              </a:rPr>
              <a:t>DTBESupport@cdc.gov</a:t>
            </a:r>
            <a:r>
              <a:rPr lang="en-US" sz="4000" dirty="0">
                <a:latin typeface="Calibri" panose="020F0502020204030204" pitchFamily="34" charset="0"/>
                <a:cs typeface="Calibri" panose="020F0502020204030204" pitchFamily="34" charset="0"/>
              </a:rPr>
              <a:t> </a:t>
            </a:r>
            <a:br>
              <a:rPr lang="en-US" sz="4000" dirty="0">
                <a:latin typeface="Calibri" panose="020F0502020204030204" pitchFamily="34" charset="0"/>
                <a:cs typeface="Calibri" panose="020F0502020204030204" pitchFamily="34" charset="0"/>
              </a:rPr>
            </a:br>
            <a:r>
              <a:rPr lang="en-US" sz="4000" dirty="0">
                <a:solidFill>
                  <a:srgbClr val="5F5F5F"/>
                </a:solidFill>
                <a:latin typeface="Calibri" panose="020F0502020204030204" pitchFamily="34" charset="0"/>
                <a:cs typeface="Calibri" panose="020F0502020204030204" pitchFamily="34" charset="0"/>
              </a:rPr>
              <a:t>Phone: 888-300-4261</a:t>
            </a:r>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6489968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35131" y="2782945"/>
            <a:ext cx="10661515" cy="1778306"/>
          </a:xfrm>
        </p:spPr>
        <p:txBody>
          <a:bodyPr/>
          <a:lstStyle/>
          <a:p>
            <a:pPr lvl="0" algn="ctr">
              <a:defRPr/>
            </a:pPr>
            <a:r>
              <a:rPr lang="en-US" dirty="0"/>
              <a:t>Barriers, Challenges, and Lessons Learned while Piloting the TB/LTBI HL7 Case Notification Messages</a:t>
            </a:r>
          </a:p>
        </p:txBody>
      </p:sp>
      <p:sp>
        <p:nvSpPr>
          <p:cNvPr id="3" name="Rectangle 2"/>
          <p:cNvSpPr/>
          <p:nvPr/>
        </p:nvSpPr>
        <p:spPr>
          <a:xfrm>
            <a:off x="471802" y="5011341"/>
            <a:ext cx="7186703"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Calibri" panose="020F0502020204030204" pitchFamily="34" charset="0"/>
                <a:cs typeface="Arial" panose="020B0604020202020204" pitchFamily="34" charset="0"/>
              </a:rPr>
              <a:t>	</a:t>
            </a:r>
            <a:endParaRPr kumimoji="0" lang="en-US" b="0"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Arizona Department of Health Services</a:t>
            </a:r>
            <a:endParaRPr kumimoji="0" lang="en-US" sz="2400" b="1" i="0" u="none" strike="noStrike" kern="1200" cap="none" spc="0" normalizeH="0" baseline="0" noProof="0" dirty="0">
              <a:ln>
                <a:noFill/>
              </a:ln>
              <a:solidFill>
                <a:srgbClr val="005DAB"/>
              </a:solidFill>
              <a:effectLst/>
              <a:uLnTx/>
              <a:uFillTx/>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Georgia Department of Public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Oregon Health Authority Public Health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828582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TB State Panelists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2373326396"/>
              </p:ext>
            </p:extLst>
          </p:nvPr>
        </p:nvGraphicFramePr>
        <p:xfrm>
          <a:off x="937833" y="1040716"/>
          <a:ext cx="10003426" cy="2609420"/>
        </p:xfrm>
        <a:graphic>
          <a:graphicData uri="http://schemas.openxmlformats.org/drawingml/2006/table">
            <a:tbl>
              <a:tblPr firstRow="1" firstCol="1" bandRow="1"/>
              <a:tblGrid>
                <a:gridCol w="3333174">
                  <a:extLst>
                    <a:ext uri="{9D8B030D-6E8A-4147-A177-3AD203B41FA5}">
                      <a16:colId xmlns:a16="http://schemas.microsoft.com/office/drawing/2014/main" val="1901834993"/>
                    </a:ext>
                  </a:extLst>
                </a:gridCol>
                <a:gridCol w="2838920">
                  <a:extLst>
                    <a:ext uri="{9D8B030D-6E8A-4147-A177-3AD203B41FA5}">
                      <a16:colId xmlns:a16="http://schemas.microsoft.com/office/drawing/2014/main" val="870687818"/>
                    </a:ext>
                  </a:extLst>
                </a:gridCol>
                <a:gridCol w="3831332">
                  <a:extLst>
                    <a:ext uri="{9D8B030D-6E8A-4147-A177-3AD203B41FA5}">
                      <a16:colId xmlns:a16="http://schemas.microsoft.com/office/drawing/2014/main" val="23171938"/>
                    </a:ext>
                  </a:extLst>
                </a:gridCol>
              </a:tblGrid>
              <a:tr h="549795">
                <a:tc>
                  <a:txBody>
                    <a:body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Public Health Agency (PHA) </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mn-ea"/>
                          <a:cs typeface="Calibri" panose="020F0502020204030204" pitchFamily="34" charset="0"/>
                        </a:rPr>
                        <a:t>PHA Contacts</a:t>
                      </a:r>
                      <a:endParaRPr lang="en-US" sz="19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PHA Surveillance</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System</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486516">
                <a:tc>
                  <a:txBody>
                    <a:bodyPr/>
                    <a:lstStyle/>
                    <a:p>
                      <a:r>
                        <a:rPr lang="en-US" sz="1800" dirty="0">
                          <a:solidFill>
                            <a:srgbClr val="000818"/>
                          </a:solidFill>
                          <a:latin typeface="Calibri" panose="020F0502020204030204" pitchFamily="34" charset="0"/>
                          <a:cs typeface="Calibri" panose="020F0502020204030204" pitchFamily="34" charset="0"/>
                        </a:rPr>
                        <a:t>Arizona</a:t>
                      </a:r>
                      <a:r>
                        <a:rPr lang="en-US" sz="1800" baseline="0" dirty="0">
                          <a:solidFill>
                            <a:srgbClr val="000818"/>
                          </a:solidFill>
                          <a:latin typeface="Calibri" panose="020F0502020204030204" pitchFamily="34" charset="0"/>
                          <a:cs typeface="Calibri" panose="020F0502020204030204" pitchFamily="34" charset="0"/>
                        </a:rPr>
                        <a:t> </a:t>
                      </a:r>
                      <a:r>
                        <a:rPr lang="en-US" sz="1800" dirty="0">
                          <a:solidFill>
                            <a:srgbClr val="000818"/>
                          </a:solidFill>
                          <a:latin typeface="Calibri" panose="020F0502020204030204" pitchFamily="34" charset="0"/>
                          <a:cs typeface="Calibri" panose="020F0502020204030204" pitchFamily="34" charset="0"/>
                        </a:rPr>
                        <a:t>Department of Health</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r>
                        <a:rPr lang="en-US" sz="1800" baseline="0" dirty="0">
                          <a:solidFill>
                            <a:srgbClr val="000818"/>
                          </a:solidFill>
                          <a:latin typeface="Calibri" panose="020F0502020204030204" pitchFamily="34" charset="0"/>
                          <a:cs typeface="Calibri" panose="020F0502020204030204" pitchFamily="34" charset="0"/>
                        </a:rPr>
                        <a:t>Amy Lai</a:t>
                      </a:r>
                    </a:p>
                    <a:p>
                      <a:r>
                        <a:rPr lang="en-US" sz="1800" baseline="0" dirty="0">
                          <a:solidFill>
                            <a:srgbClr val="000818"/>
                          </a:solidFill>
                          <a:latin typeface="Calibri" panose="020F0502020204030204" pitchFamily="34" charset="0"/>
                          <a:cs typeface="Calibri" panose="020F0502020204030204" pitchFamily="34" charset="0"/>
                        </a:rPr>
                        <a:t>Evan Timme</a:t>
                      </a:r>
                      <a:endParaRPr lang="en-US" sz="1800" dirty="0">
                        <a:solidFill>
                          <a:srgbClr val="000818"/>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r>
                        <a:rPr lang="en-US" sz="1800" dirty="0">
                          <a:solidFill>
                            <a:srgbClr val="000818"/>
                          </a:solidFill>
                          <a:latin typeface="Calibri" panose="020F0502020204030204" pitchFamily="34" charset="0"/>
                          <a:cs typeface="Calibri" panose="020F0502020204030204" pitchFamily="34" charset="0"/>
                        </a:rPr>
                        <a:t>Medical Electronic Disease Surveillance</a:t>
                      </a:r>
                      <a:r>
                        <a:rPr lang="en-US" sz="1800" baseline="0" dirty="0">
                          <a:solidFill>
                            <a:srgbClr val="000818"/>
                          </a:solidFill>
                          <a:latin typeface="Calibri" panose="020F0502020204030204" pitchFamily="34" charset="0"/>
                          <a:cs typeface="Calibri" panose="020F0502020204030204" pitchFamily="34" charset="0"/>
                        </a:rPr>
                        <a:t> Intelligence System (</a:t>
                      </a:r>
                      <a:r>
                        <a:rPr lang="en-US" sz="1800" dirty="0">
                          <a:solidFill>
                            <a:srgbClr val="000818"/>
                          </a:solidFill>
                          <a:latin typeface="Calibri" panose="020F0502020204030204" pitchFamily="34" charset="0"/>
                          <a:cs typeface="Calibri" panose="020F0502020204030204" pitchFamily="34" charset="0"/>
                        </a:rPr>
                        <a:t>MEDSIS)</a:t>
                      </a: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endParaRPr lang="en-US" sz="1800" dirty="0">
                        <a:solidFill>
                          <a:srgbClr val="000818"/>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779465">
                <a:tc>
                  <a:txBody>
                    <a:bodyPr/>
                    <a:lstStyle/>
                    <a:p>
                      <a:r>
                        <a:rPr lang="en-US" sz="1800" dirty="0">
                          <a:solidFill>
                            <a:srgbClr val="000818"/>
                          </a:solidFill>
                          <a:latin typeface="Calibri" panose="020F0502020204030204" pitchFamily="34" charset="0"/>
                          <a:cs typeface="Calibri" panose="020F0502020204030204" pitchFamily="34" charset="0"/>
                        </a:rPr>
                        <a:t>Georgia Department</a:t>
                      </a:r>
                      <a:r>
                        <a:rPr lang="en-US" sz="1800" baseline="0" dirty="0">
                          <a:solidFill>
                            <a:srgbClr val="000818"/>
                          </a:solidFill>
                          <a:latin typeface="Calibri" panose="020F0502020204030204" pitchFamily="34" charset="0"/>
                          <a:cs typeface="Calibri" panose="020F0502020204030204" pitchFamily="34" charset="0"/>
                        </a:rPr>
                        <a:t> of Public Health </a:t>
                      </a:r>
                      <a:endParaRPr lang="en-US" sz="1800" dirty="0">
                        <a:solidFill>
                          <a:srgbClr val="000818"/>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US" sz="1800" dirty="0">
                          <a:solidFill>
                            <a:srgbClr val="000818"/>
                          </a:solidFill>
                          <a:latin typeface="Calibri" panose="020F0502020204030204" pitchFamily="34" charset="0"/>
                          <a:cs typeface="Calibri" panose="020F0502020204030204" pitchFamily="34" charset="0"/>
                        </a:rPr>
                        <a:t>Skip</a:t>
                      </a:r>
                      <a:r>
                        <a:rPr lang="en-US" sz="1800" baseline="0" dirty="0">
                          <a:solidFill>
                            <a:srgbClr val="000818"/>
                          </a:solidFill>
                          <a:latin typeface="Calibri" panose="020F0502020204030204" pitchFamily="34" charset="0"/>
                          <a:cs typeface="Calibri" panose="020F0502020204030204" pitchFamily="34" charset="0"/>
                        </a:rPr>
                        <a:t> Frick</a:t>
                      </a:r>
                      <a:endParaRPr lang="en-US" sz="1800" dirty="0">
                        <a:solidFill>
                          <a:srgbClr val="000818"/>
                        </a:solidFill>
                        <a:latin typeface="Calibri" panose="020F0502020204030204" pitchFamily="34" charset="0"/>
                        <a:cs typeface="Calibri" panose="020F0502020204030204" pitchFamily="34" charset="0"/>
                      </a:endParaRPr>
                    </a:p>
                    <a:p>
                      <a:r>
                        <a:rPr lang="en-US" sz="1800" dirty="0">
                          <a:solidFill>
                            <a:srgbClr val="000818"/>
                          </a:solidFill>
                          <a:latin typeface="Calibri" panose="020F0502020204030204" pitchFamily="34" charset="0"/>
                          <a:cs typeface="Calibri" panose="020F0502020204030204" pitchFamily="34" charset="0"/>
                        </a:rPr>
                        <a:t>Grace Njuguna </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US" sz="1800" dirty="0">
                          <a:solidFill>
                            <a:srgbClr val="000818"/>
                          </a:solidFill>
                          <a:latin typeface="Calibri" panose="020F0502020204030204" pitchFamily="34" charset="0"/>
                          <a:cs typeface="Calibri" panose="020F0502020204030204" pitchFamily="34" charset="0"/>
                        </a:rPr>
                        <a:t>State</a:t>
                      </a:r>
                      <a:r>
                        <a:rPr lang="en-US" sz="1800" baseline="0" dirty="0">
                          <a:solidFill>
                            <a:srgbClr val="000818"/>
                          </a:solidFill>
                          <a:latin typeface="Calibri" panose="020F0502020204030204" pitchFamily="34" charset="0"/>
                          <a:cs typeface="Calibri" panose="020F0502020204030204" pitchFamily="34" charset="0"/>
                        </a:rPr>
                        <a:t> Electronic Notifiable </a:t>
                      </a:r>
                      <a:r>
                        <a:rPr lang="en-US" sz="1800" dirty="0">
                          <a:solidFill>
                            <a:srgbClr val="000818"/>
                          </a:solidFill>
                          <a:latin typeface="Calibri" panose="020F0502020204030204" pitchFamily="34" charset="0"/>
                          <a:cs typeface="Calibri" panose="020F0502020204030204" pitchFamily="34" charset="0"/>
                        </a:rPr>
                        <a:t>Disease Surveillance</a:t>
                      </a:r>
                      <a:r>
                        <a:rPr lang="en-US" sz="1800" baseline="0" dirty="0">
                          <a:solidFill>
                            <a:srgbClr val="000818"/>
                          </a:solidFill>
                          <a:latin typeface="Calibri" panose="020F0502020204030204" pitchFamily="34" charset="0"/>
                          <a:cs typeface="Calibri" panose="020F0502020204030204" pitchFamily="34" charset="0"/>
                        </a:rPr>
                        <a:t> System (SENDSS)</a:t>
                      </a: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endParaRPr lang="en-US" sz="1800" dirty="0">
                        <a:solidFill>
                          <a:srgbClr val="000818"/>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5137790"/>
                  </a:ext>
                </a:extLst>
              </a:tr>
              <a:tr h="486516">
                <a:tc>
                  <a:txBody>
                    <a:bodyPr/>
                    <a:lstStyle/>
                    <a:p>
                      <a:r>
                        <a:rPr lang="en-US" sz="1800" dirty="0">
                          <a:solidFill>
                            <a:srgbClr val="000818"/>
                          </a:solidFill>
                          <a:latin typeface="Calibri" panose="020F0502020204030204" pitchFamily="34" charset="0"/>
                          <a:cs typeface="Calibri" panose="020F0502020204030204" pitchFamily="34" charset="0"/>
                        </a:rPr>
                        <a:t>Oregon Health Authority</a:t>
                      </a:r>
                      <a:r>
                        <a:rPr lang="en-US" sz="1800" baseline="0" dirty="0">
                          <a:solidFill>
                            <a:srgbClr val="000818"/>
                          </a:solidFill>
                          <a:latin typeface="Calibri" panose="020F0502020204030204" pitchFamily="34" charset="0"/>
                          <a:cs typeface="Calibri" panose="020F0502020204030204" pitchFamily="34" charset="0"/>
                        </a:rPr>
                        <a:t>: Oregon Public Health Division</a:t>
                      </a:r>
                      <a:endParaRPr lang="en-US" sz="1800" dirty="0">
                        <a:solidFill>
                          <a:srgbClr val="000818"/>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r>
                        <a:rPr lang="en-US" sz="1800" dirty="0">
                          <a:solidFill>
                            <a:srgbClr val="000818"/>
                          </a:solidFill>
                          <a:latin typeface="Calibri" panose="020F0502020204030204" pitchFamily="34" charset="0"/>
                          <a:cs typeface="Calibri" panose="020F0502020204030204" pitchFamily="34" charset="0"/>
                        </a:rPr>
                        <a:t>Michelle</a:t>
                      </a:r>
                      <a:r>
                        <a:rPr lang="en-US" sz="1800" baseline="0" dirty="0">
                          <a:solidFill>
                            <a:srgbClr val="000818"/>
                          </a:solidFill>
                          <a:latin typeface="Calibri" panose="020F0502020204030204" pitchFamily="34" charset="0"/>
                          <a:cs typeface="Calibri" panose="020F0502020204030204" pitchFamily="34" charset="0"/>
                        </a:rPr>
                        <a:t> Barber</a:t>
                      </a:r>
                    </a:p>
                    <a:p>
                      <a:r>
                        <a:rPr lang="en-US" sz="1800" baseline="0" dirty="0">
                          <a:solidFill>
                            <a:srgbClr val="000818"/>
                          </a:solidFill>
                          <a:latin typeface="Calibri" panose="020F0502020204030204" pitchFamily="34" charset="0"/>
                          <a:cs typeface="Calibri" panose="020F0502020204030204" pitchFamily="34" charset="0"/>
                        </a:rPr>
                        <a:t>Kiley Ariail </a:t>
                      </a:r>
                      <a:endParaRPr lang="en-US" sz="1800" dirty="0">
                        <a:solidFill>
                          <a:srgbClr val="000818"/>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r>
                        <a:rPr lang="en-US" sz="1800" dirty="0">
                          <a:solidFill>
                            <a:srgbClr val="000818"/>
                          </a:solidFill>
                          <a:latin typeface="Calibri" panose="020F0502020204030204" pitchFamily="34" charset="0"/>
                          <a:cs typeface="Calibri" panose="020F0502020204030204" pitchFamily="34" charset="0"/>
                        </a:rPr>
                        <a:t>Orpheus</a:t>
                      </a: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endParaRPr lang="en-US" sz="1800" dirty="0">
                        <a:solidFill>
                          <a:srgbClr val="000818"/>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42645562"/>
                  </a:ext>
                </a:extLst>
              </a:tr>
            </a:tbl>
          </a:graphicData>
        </a:graphic>
      </p:graphicFrame>
      <p:sp>
        <p:nvSpPr>
          <p:cNvPr id="2" name="TextBox 1"/>
          <p:cNvSpPr txBox="1"/>
          <p:nvPr/>
        </p:nvSpPr>
        <p:spPr>
          <a:xfrm>
            <a:off x="9408025" y="6356350"/>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8</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/12/2019</a:t>
            </a:r>
          </a:p>
        </p:txBody>
      </p:sp>
      <p:sp>
        <p:nvSpPr>
          <p:cNvPr id="3" name="Slide Number Placeholder 2"/>
          <p:cNvSpPr>
            <a:spLocks noGrp="1"/>
          </p:cNvSpPr>
          <p:nvPr>
            <p:ph type="sldNum" sz="quarter" idx="11"/>
          </p:nvPr>
        </p:nvSpPr>
        <p:spPr>
          <a:xfrm>
            <a:off x="862302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1110965" y="3770701"/>
            <a:ext cx="2128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n-US" dirty="0">
                <a:solidFill>
                  <a:srgbClr val="000000"/>
                </a:solidFill>
                <a:latin typeface="Calibri" panose="020F0502020204030204" pitchFamily="34" charset="0"/>
              </a:rPr>
              <a:t>Custom System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182823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Panel Topics</a:t>
            </a:r>
          </a:p>
        </p:txBody>
      </p:sp>
      <p:sp>
        <p:nvSpPr>
          <p:cNvPr id="5" name="Content Placeholder 2"/>
          <p:cNvSpPr txBox="1">
            <a:spLocks/>
          </p:cNvSpPr>
          <p:nvPr/>
        </p:nvSpPr>
        <p:spPr bwMode="auto">
          <a:xfrm>
            <a:off x="609600" y="1246938"/>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800" dirty="0">
                <a:solidFill>
                  <a:srgbClr val="000000"/>
                </a:solidFill>
              </a:rPr>
              <a:t>Data Elements</a:t>
            </a:r>
          </a:p>
          <a:p>
            <a:r>
              <a:rPr lang="en-US" sz="2800" dirty="0">
                <a:solidFill>
                  <a:srgbClr val="000000"/>
                </a:solidFill>
              </a:rPr>
              <a:t>Mapping</a:t>
            </a:r>
          </a:p>
          <a:p>
            <a:r>
              <a:rPr lang="en-US" sz="2800" dirty="0">
                <a:solidFill>
                  <a:srgbClr val="000000"/>
                </a:solidFill>
              </a:rPr>
              <a:t>Best Practices and Lessons Learned</a:t>
            </a:r>
          </a:p>
          <a:p>
            <a:r>
              <a:rPr lang="en-US" sz="2800" dirty="0">
                <a:solidFill>
                  <a:srgbClr val="000000"/>
                </a:solidFill>
              </a:rPr>
              <a:t>Technical Assistance</a:t>
            </a: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4291651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465" y="1841500"/>
            <a:ext cx="5409560" cy="3175000"/>
          </a:xfrm>
          <a:prstGeom prst="rect">
            <a:avLst/>
          </a:prstGeom>
        </p:spPr>
      </p:pic>
    </p:spTree>
    <p:extLst>
      <p:ext uri="{BB962C8B-B14F-4D97-AF65-F5344CB8AC3E}">
        <p14:creationId xmlns:p14="http://schemas.microsoft.com/office/powerpoint/2010/main" val="147523835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422" y="253788"/>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September 17, 2019 – details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algn="ctr" defTabSz="914377">
              <a:defRPr/>
            </a:pPr>
            <a:endParaRPr lang="en-US"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864538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New Conditions Added to 2019 Event Code List </a:t>
            </a:r>
          </a:p>
        </p:txBody>
      </p:sp>
      <p:sp>
        <p:nvSpPr>
          <p:cNvPr id="5" name="Content Placeholder 2"/>
          <p:cNvSpPr txBox="1">
            <a:spLocks/>
          </p:cNvSpPr>
          <p:nvPr/>
        </p:nvSpPr>
        <p:spPr bwMode="auto">
          <a:xfrm>
            <a:off x="609600" y="1091663"/>
            <a:ext cx="1085259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CDC received approval from the Office of Management and Budget (OMB) to receive case notifications for the following conditions: </a:t>
            </a:r>
            <a:endParaRPr kumimoji="0" lang="en-US" sz="32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lvl="1">
              <a:spcBef>
                <a:spcPts val="0"/>
              </a:spcBef>
              <a:spcAft>
                <a:spcPts val="300"/>
              </a:spcAft>
              <a:defRPr/>
            </a:pPr>
            <a:r>
              <a:rPr kumimoji="0" lang="en-US" sz="2670" b="0" i="1" u="none" strike="noStrike" kern="1200" cap="none" spc="0" normalizeH="0" baseline="0" noProof="0" dirty="0">
                <a:ln>
                  <a:noFill/>
                </a:ln>
                <a:solidFill>
                  <a:srgbClr val="00213D"/>
                </a:solidFill>
                <a:effectLst/>
                <a:uLnTx/>
                <a:uFillTx/>
              </a:rPr>
              <a:t>Candida auris</a:t>
            </a:r>
            <a:r>
              <a:rPr kumimoji="0" lang="en-US" sz="2670" b="0" i="0" u="none" strike="noStrike" kern="1200" cap="none" spc="0" normalizeH="0" baseline="0" noProof="0" dirty="0">
                <a:ln>
                  <a:noFill/>
                </a:ln>
                <a:solidFill>
                  <a:srgbClr val="00213D"/>
                </a:solidFill>
                <a:effectLst/>
                <a:uLnTx/>
                <a:uFillTx/>
              </a:rPr>
              <a:t>, clinical (event code 50263) </a:t>
            </a:r>
            <a:r>
              <a:rPr lang="en-US" sz="2670" b="1" dirty="0">
                <a:solidFill>
                  <a:srgbClr val="00B050"/>
                </a:solidFill>
              </a:rPr>
              <a:t>*</a:t>
            </a:r>
            <a:endParaRPr kumimoji="0" lang="en-US" sz="2670" b="0" i="0" u="none" strike="noStrike" kern="1200" cap="none" spc="0" normalizeH="0" baseline="0" noProof="0" dirty="0">
              <a:ln>
                <a:noFill/>
              </a:ln>
              <a:solidFill>
                <a:srgbClr val="00213D"/>
              </a:solidFill>
              <a:effectLst/>
              <a:uLnTx/>
              <a:uFillTx/>
            </a:endParaRPr>
          </a:p>
          <a:p>
            <a:pPr lvl="1">
              <a:spcBef>
                <a:spcPts val="0"/>
              </a:spcBef>
              <a:spcAft>
                <a:spcPts val="300"/>
              </a:spcAft>
              <a:defRPr/>
            </a:pPr>
            <a:r>
              <a:rPr kumimoji="0" lang="en-US" sz="2670" b="0" i="1" u="none" strike="noStrike" kern="1200" cap="none" spc="0" normalizeH="0" baseline="0" noProof="0" dirty="0">
                <a:ln>
                  <a:noFill/>
                </a:ln>
                <a:solidFill>
                  <a:srgbClr val="00213D"/>
                </a:solidFill>
                <a:effectLst/>
                <a:uLnTx/>
                <a:uFillTx/>
              </a:rPr>
              <a:t>Candida auris, </a:t>
            </a:r>
            <a:r>
              <a:rPr kumimoji="0" lang="en-US" sz="2670" b="0" i="0" u="none" strike="noStrike" kern="1200" cap="none" spc="0" normalizeH="0" baseline="0" noProof="0" dirty="0">
                <a:ln>
                  <a:noFill/>
                </a:ln>
                <a:solidFill>
                  <a:srgbClr val="00213D"/>
                </a:solidFill>
                <a:effectLst/>
                <a:uLnTx/>
                <a:uFillTx/>
              </a:rPr>
              <a:t>colonization/screening (event code 50264)</a:t>
            </a:r>
            <a:r>
              <a:rPr lang="en-US" sz="2670" b="1" dirty="0">
                <a:solidFill>
                  <a:srgbClr val="00B050"/>
                </a:solidFill>
              </a:rPr>
              <a:t> *</a:t>
            </a:r>
            <a:endParaRPr kumimoji="0" lang="en-US" sz="2670" b="0" i="0" u="none" strike="noStrike" kern="1200" cap="none" spc="0" normalizeH="0" baseline="0" noProof="0" dirty="0">
              <a:ln>
                <a:noFill/>
              </a:ln>
              <a:solidFill>
                <a:srgbClr val="00213D"/>
              </a:solidFill>
              <a:effectLst/>
              <a:uLnTx/>
              <a:uFillTx/>
            </a:endParaRPr>
          </a:p>
          <a:p>
            <a:pPr lvl="1">
              <a:spcBef>
                <a:spcPts val="0"/>
              </a:spcBef>
              <a:spcAft>
                <a:spcPts val="300"/>
              </a:spcAft>
              <a:defRPr/>
            </a:pPr>
            <a:r>
              <a:rPr kumimoji="0" lang="en-US" sz="2670" b="0" i="0" u="none" strike="noStrike" kern="1200" cap="none" spc="0" normalizeH="0" baseline="0" noProof="0" dirty="0">
                <a:ln>
                  <a:noFill/>
                </a:ln>
                <a:solidFill>
                  <a:srgbClr val="00213D"/>
                </a:solidFill>
                <a:effectLst/>
                <a:uLnTx/>
                <a:uFillTx/>
              </a:rPr>
              <a:t>Carbapenemase-Producing Carbapenem-Resistant </a:t>
            </a:r>
            <a:r>
              <a:rPr kumimoji="0" lang="en-US" sz="2670" b="0" i="1" u="none" strike="noStrike" kern="1200" cap="none" spc="0" normalizeH="0" baseline="0" noProof="0" dirty="0">
                <a:ln>
                  <a:noFill/>
                </a:ln>
                <a:solidFill>
                  <a:srgbClr val="00213D"/>
                </a:solidFill>
                <a:effectLst/>
                <a:uLnTx/>
                <a:uFillTx/>
              </a:rPr>
              <a:t>Enterobacteriaceae</a:t>
            </a:r>
            <a:r>
              <a:rPr kumimoji="0" lang="en-US" sz="2670" b="0" i="0" u="none" strike="noStrike" kern="1200" cap="none" spc="0" normalizeH="0" baseline="0" noProof="0" dirty="0">
                <a:ln>
                  <a:noFill/>
                </a:ln>
                <a:solidFill>
                  <a:srgbClr val="00213D"/>
                </a:solidFill>
                <a:effectLst/>
                <a:uLnTx/>
                <a:uFillTx/>
              </a:rPr>
              <a:t> (CP-CRE) (event code 50244)</a:t>
            </a:r>
            <a:r>
              <a:rPr lang="en-US" sz="2670" b="1" dirty="0">
                <a:solidFill>
                  <a:srgbClr val="00B050"/>
                </a:solidFill>
              </a:rPr>
              <a:t> *</a:t>
            </a:r>
            <a:endParaRPr kumimoji="0" lang="en-US" sz="2670" b="0" i="0" u="none" strike="noStrike" kern="1200" cap="none" spc="0" normalizeH="0" baseline="0" noProof="0" dirty="0">
              <a:ln>
                <a:noFill/>
              </a:ln>
              <a:solidFill>
                <a:srgbClr val="00213D"/>
              </a:solidFill>
              <a:effectLst/>
              <a:uLnTx/>
              <a:uFillTx/>
            </a:endParaRPr>
          </a:p>
          <a:p>
            <a:pPr lvl="1">
              <a:spcBef>
                <a:spcPts val="0"/>
              </a:spcBef>
              <a:spcAft>
                <a:spcPts val="300"/>
              </a:spcAft>
              <a:defRPr/>
            </a:pPr>
            <a:r>
              <a:rPr kumimoji="0" lang="en-US" sz="2670" b="0" i="0" u="none" strike="noStrike" kern="1200" cap="none" spc="0" normalizeH="0" baseline="0" noProof="0" dirty="0">
                <a:ln>
                  <a:noFill/>
                </a:ln>
                <a:solidFill>
                  <a:srgbClr val="00213D"/>
                </a:solidFill>
                <a:effectLst/>
                <a:uLnTx/>
                <a:uFillTx/>
              </a:rPr>
              <a:t>Carbon Monoxide Poisoning (event code 32016) </a:t>
            </a:r>
            <a:r>
              <a:rPr lang="en-US" sz="2670" b="1" dirty="0">
                <a:solidFill>
                  <a:srgbClr val="00B050"/>
                </a:solidFill>
              </a:rPr>
              <a:t>*</a:t>
            </a:r>
            <a:endParaRPr kumimoji="0" lang="en-US" sz="2670" b="0" i="0" u="none" strike="noStrike" kern="1200" cap="none" spc="0" normalizeH="0" baseline="0" noProof="0" dirty="0">
              <a:ln>
                <a:noFill/>
              </a:ln>
              <a:solidFill>
                <a:srgbClr val="00213D"/>
              </a:solidFill>
              <a:effectLst/>
              <a:uLnTx/>
              <a:uFillTx/>
            </a:endParaRPr>
          </a:p>
          <a:p>
            <a:pPr lvl="1">
              <a:spcBef>
                <a:spcPts val="0"/>
              </a:spcBef>
              <a:spcAft>
                <a:spcPts val="300"/>
              </a:spcAft>
              <a:defRPr/>
            </a:pPr>
            <a:r>
              <a:rPr kumimoji="0" lang="en-US" sz="2670" b="0" i="0" u="none" strike="noStrike" kern="1200" cap="none" spc="0" normalizeH="0" baseline="0" noProof="0" dirty="0">
                <a:ln>
                  <a:noFill/>
                </a:ln>
                <a:solidFill>
                  <a:srgbClr val="00213D"/>
                </a:solidFill>
                <a:effectLst/>
                <a:uLnTx/>
                <a:uFillTx/>
              </a:rPr>
              <a:t>Respiratory Syncytial Virus-Associated Deaths (event code 11646) </a:t>
            </a:r>
            <a:r>
              <a:rPr lang="en-US" sz="2670" b="1" dirty="0">
                <a:solidFill>
                  <a:srgbClr val="00B050"/>
                </a:solidFill>
              </a:rPr>
              <a:t>*</a:t>
            </a:r>
            <a:endParaRPr kumimoji="0" lang="en-US" sz="2670" b="0" i="0" u="none" strike="noStrike" kern="1200" cap="none" spc="0" normalizeH="0" noProof="0" dirty="0">
              <a:ln>
                <a:noFill/>
              </a:ln>
              <a:solidFill>
                <a:srgbClr val="00213D"/>
              </a:solidFill>
              <a:effectLst/>
              <a:uLnTx/>
              <a:uFillTx/>
            </a:endParaRPr>
          </a:p>
          <a:p>
            <a:pPr marL="990575" marR="0" lvl="1" indent="-380990" algn="l" defTabSz="914400" rtl="0" eaLnBrk="0" fontAlgn="base" latinLnBrk="0" hangingPunct="0">
              <a:lnSpc>
                <a:spcPct val="100000"/>
              </a:lnSpc>
              <a:spcBef>
                <a:spcPts val="0"/>
              </a:spcBef>
              <a:spcAft>
                <a:spcPts val="300"/>
              </a:spcAft>
              <a:buClr>
                <a:srgbClr val="3D6C2A"/>
              </a:buClr>
              <a:buSzTx/>
              <a:buFont typeface="Arial" panose="020B0604020202020204" pitchFamily="34" charset="0"/>
              <a:buChar char="–"/>
              <a:tabLst/>
              <a:defRPr/>
            </a:pPr>
            <a:r>
              <a:rPr lang="en-US" sz="2670" baseline="0" dirty="0"/>
              <a:t>Enterotoxigenic</a:t>
            </a:r>
            <a:r>
              <a:rPr lang="en-US" sz="2670" dirty="0"/>
              <a:t> E.coli (ETEC) (event code 11566) (EIP sites only)</a:t>
            </a:r>
            <a:endParaRPr kumimoji="0" lang="en-US" sz="2670" b="0" i="0" u="none" strike="noStrike" kern="1200" cap="none" spc="0" normalizeH="0" baseline="0" noProof="0" dirty="0">
              <a:ln>
                <a:noFill/>
              </a:ln>
              <a:solidFill>
                <a:srgbClr val="00213D"/>
              </a:solidFill>
              <a:effectLst/>
              <a:uLnTx/>
              <a:uFillTx/>
            </a:endParaRPr>
          </a:p>
          <a:p>
            <a:pPr marL="0" marR="0" lvl="0" indent="0" algn="l" defTabSz="914400" rtl="0" eaLnBrk="0" fontAlgn="base" latinLnBrk="0" hangingPunct="0">
              <a:lnSpc>
                <a:spcPct val="100000"/>
              </a:lnSpc>
              <a:spcBef>
                <a:spcPct val="20000"/>
              </a:spcBef>
              <a:spcAft>
                <a:spcPct val="0"/>
              </a:spcAft>
              <a:buClr>
                <a:srgbClr val="0088B7"/>
              </a:buClr>
              <a:buSzTx/>
              <a:buNone/>
              <a:tabLst/>
              <a:defRPr/>
            </a:pPr>
            <a:endParaRPr kumimoji="0" lang="en-US" sz="267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lvl="0" indent="0" algn="ctr" defTabSz="1219170" eaLnBrk="1" fontAlgn="auto" hangingPunct="1">
              <a:spcBef>
                <a:spcPts val="0"/>
              </a:spcBef>
              <a:spcAft>
                <a:spcPts val="0"/>
              </a:spcAft>
              <a:buClrTx/>
              <a:buNone/>
            </a:pPr>
            <a:endParaRPr lang="en-US" sz="1900" dirty="0">
              <a:solidFill>
                <a:srgbClr val="FFFFFF"/>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TextBox 5"/>
          <p:cNvSpPr txBox="1"/>
          <p:nvPr/>
        </p:nvSpPr>
        <p:spPr>
          <a:xfrm>
            <a:off x="1322900" y="5063597"/>
            <a:ext cx="22471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rPr>
              <a:t>*</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rPr>
              <a:t> </a:t>
            </a:r>
            <a:r>
              <a:rPr lang="en-US" sz="2000" dirty="0">
                <a:solidFill>
                  <a:srgbClr val="000000"/>
                </a:solidFill>
                <a:latin typeface="Calibri" panose="020F0502020204030204" pitchFamily="34" charset="0"/>
              </a:rPr>
              <a:t>Gen v2</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rPr>
              <a:t> Only</a:t>
            </a:r>
          </a:p>
        </p:txBody>
      </p:sp>
    </p:spTree>
    <p:extLst>
      <p:ext uri="{BB962C8B-B14F-4D97-AF65-F5344CB8AC3E}">
        <p14:creationId xmlns:p14="http://schemas.microsoft.com/office/powerpoint/2010/main" val="36955049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Reminder:</a:t>
            </a:r>
          </a:p>
        </p:txBody>
      </p:sp>
      <p:sp>
        <p:nvSpPr>
          <p:cNvPr id="5" name="Content Placeholder 2"/>
          <p:cNvSpPr txBox="1">
            <a:spLocks/>
          </p:cNvSpPr>
          <p:nvPr/>
        </p:nvSpPr>
        <p:spPr bwMode="auto">
          <a:xfrm>
            <a:off x="501203" y="1075794"/>
            <a:ext cx="1085259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0088B7"/>
              </a:buClr>
              <a:buSzTx/>
              <a:tabLst/>
              <a:defRPr/>
            </a:pPr>
            <a:r>
              <a:rPr kumimoji="0" lang="en-US" sz="2670" b="0" i="0" u="none" strike="noStrike" kern="1200" cap="none" spc="0" normalizeH="0" baseline="0" noProof="0" dirty="0">
                <a:ln>
                  <a:noFill/>
                </a:ln>
                <a:solidFill>
                  <a:srgbClr val="00213D"/>
                </a:solidFill>
                <a:effectLst/>
                <a:uLnTx/>
                <a:uFillTx/>
              </a:rPr>
              <a:t>Please send notifications to CDC for </a:t>
            </a:r>
            <a:r>
              <a:rPr kumimoji="0" lang="en-US" sz="2670" b="1" i="0" u="none" strike="noStrike" kern="1200" cap="none" spc="0" normalizeH="0" baseline="0" noProof="0" dirty="0">
                <a:ln>
                  <a:noFill/>
                </a:ln>
                <a:solidFill>
                  <a:srgbClr val="00213D"/>
                </a:solidFill>
                <a:effectLst/>
                <a:uLnTx/>
                <a:uFillTx/>
              </a:rPr>
              <a:t>all</a:t>
            </a:r>
            <a:r>
              <a:rPr kumimoji="0" lang="en-US" sz="2670" b="0" i="0" u="none" strike="noStrike" kern="1200" cap="none" spc="0" normalizeH="0" baseline="0" noProof="0" dirty="0">
                <a:ln>
                  <a:noFill/>
                </a:ln>
                <a:solidFill>
                  <a:srgbClr val="00213D"/>
                </a:solidFill>
                <a:effectLst/>
                <a:uLnTx/>
                <a:uFillTx/>
              </a:rPr>
              <a:t> 2019 cases of the above conditions. Use the Generic v2 message mapping guide until disease-specific message mapping guides are available.</a:t>
            </a:r>
          </a:p>
          <a:p>
            <a:pPr marL="0" marR="0" lvl="0" indent="0" algn="l" defTabSz="914400" rtl="0" eaLnBrk="0" fontAlgn="base" latinLnBrk="0" hangingPunct="0">
              <a:lnSpc>
                <a:spcPct val="100000"/>
              </a:lnSpc>
              <a:spcBef>
                <a:spcPts val="0"/>
              </a:spcBef>
              <a:spcAft>
                <a:spcPct val="0"/>
              </a:spcAft>
              <a:buClr>
                <a:srgbClr val="0088B7"/>
              </a:buClr>
              <a:buSzTx/>
              <a:buNone/>
              <a:tabLst/>
              <a:defRPr/>
            </a:pPr>
            <a:endParaRPr kumimoji="0" lang="en-US" sz="2670" b="0" i="0" u="none" strike="noStrike" kern="1200" cap="none" spc="0" normalizeH="0" baseline="0" noProof="0" dirty="0">
              <a:ln>
                <a:noFill/>
              </a:ln>
              <a:solidFill>
                <a:srgbClr val="00213D"/>
              </a:solidFill>
              <a:effectLst/>
              <a:uLnTx/>
              <a:uFillTx/>
            </a:endParaRPr>
          </a:p>
          <a:p>
            <a:pPr lvl="0">
              <a:defRPr/>
            </a:pPr>
            <a:r>
              <a:rPr kumimoji="0" lang="en-US" sz="2500" b="0" i="0" u="none" strike="noStrike" kern="1200" cap="none" spc="0" normalizeH="0" baseline="0" noProof="0" dirty="0">
                <a:ln>
                  <a:noFill/>
                </a:ln>
                <a:solidFill>
                  <a:srgbClr val="00213D"/>
                </a:solidFill>
                <a:effectLst/>
                <a:uLnTx/>
                <a:uFillTx/>
              </a:rPr>
              <a:t>CDC will post an updated 2019 NNDSS full and Generic</a:t>
            </a:r>
            <a:r>
              <a:rPr kumimoji="0" lang="en-US" sz="2500" b="0" i="0" u="none" strike="noStrike" kern="1200" cap="none" spc="0" normalizeH="0" noProof="0" dirty="0">
                <a:ln>
                  <a:noFill/>
                </a:ln>
                <a:solidFill>
                  <a:srgbClr val="00213D"/>
                </a:solidFill>
                <a:effectLst/>
                <a:uLnTx/>
                <a:uFillTx/>
              </a:rPr>
              <a:t> </a:t>
            </a:r>
            <a:r>
              <a:rPr lang="en-US" sz="2500" dirty="0"/>
              <a:t>V</a:t>
            </a:r>
            <a:r>
              <a:rPr kumimoji="0" lang="en-US" sz="2500" b="0" i="0" u="none" strike="noStrike" kern="1200" cap="none" spc="0" normalizeH="0" noProof="0" dirty="0">
                <a:ln>
                  <a:noFill/>
                </a:ln>
                <a:solidFill>
                  <a:srgbClr val="00213D"/>
                </a:solidFill>
                <a:effectLst/>
                <a:uLnTx/>
                <a:uFillTx/>
              </a:rPr>
              <a:t>2 only </a:t>
            </a:r>
            <a:r>
              <a:rPr lang="en-US" sz="2500" dirty="0"/>
              <a:t>e</a:t>
            </a:r>
            <a:r>
              <a:rPr kumimoji="0" lang="en-US" sz="2500" b="0" i="0" u="none" strike="noStrike" kern="1200" cap="none" spc="0" normalizeH="0" baseline="0" noProof="0" dirty="0">
                <a:ln>
                  <a:noFill/>
                </a:ln>
                <a:solidFill>
                  <a:srgbClr val="00213D"/>
                </a:solidFill>
                <a:effectLst/>
                <a:uLnTx/>
                <a:uFillTx/>
              </a:rPr>
              <a:t>vent </a:t>
            </a:r>
            <a:r>
              <a:rPr lang="en-US" sz="2500" dirty="0"/>
              <a:t>c</a:t>
            </a:r>
            <a:r>
              <a:rPr kumimoji="0" lang="en-US" sz="2500" b="0" i="0" u="none" strike="noStrike" kern="1200" cap="none" spc="0" normalizeH="0" baseline="0" noProof="0" dirty="0">
                <a:ln>
                  <a:noFill/>
                </a:ln>
                <a:solidFill>
                  <a:srgbClr val="00213D"/>
                </a:solidFill>
                <a:effectLst/>
                <a:uLnTx/>
                <a:uFillTx/>
              </a:rPr>
              <a:t>ode </a:t>
            </a:r>
            <a:r>
              <a:rPr lang="en-US" sz="2500" dirty="0"/>
              <a:t>l</a:t>
            </a:r>
            <a:r>
              <a:rPr kumimoji="0" lang="en-US" sz="2500" b="0" i="0" u="none" strike="noStrike" kern="1200" cap="none" spc="0" normalizeH="0" baseline="0" noProof="0" dirty="0">
                <a:ln>
                  <a:noFill/>
                </a:ln>
                <a:solidFill>
                  <a:srgbClr val="00213D"/>
                </a:solidFill>
                <a:effectLst/>
                <a:uLnTx/>
                <a:uFillTx/>
              </a:rPr>
              <a:t>ists  to the MMG Related Documentation Section of</a:t>
            </a:r>
            <a:r>
              <a:rPr kumimoji="0" lang="en-US" sz="2500" b="0" i="0" u="none" strike="noStrike" kern="1200" cap="none" spc="0" normalizeH="0" noProof="0" dirty="0">
                <a:ln>
                  <a:noFill/>
                </a:ln>
                <a:solidFill>
                  <a:srgbClr val="00213D"/>
                </a:solidFill>
                <a:effectLst/>
                <a:uLnTx/>
                <a:uFillTx/>
              </a:rPr>
              <a:t> the NNDSS Tec</a:t>
            </a:r>
            <a:r>
              <a:rPr lang="en-US" sz="2500" dirty="0" err="1"/>
              <a:t>hnical</a:t>
            </a:r>
            <a:r>
              <a:rPr lang="en-US" sz="2500" dirty="0"/>
              <a:t> Resource Center at </a:t>
            </a:r>
            <a:r>
              <a:rPr lang="en-US" sz="2500" u="sng" dirty="0">
                <a:hlinkClick r:id="rId3"/>
              </a:rPr>
              <a:t>https://ndc.services.cdc.gov/event-codes-other-surveillance-resources/</a:t>
            </a:r>
            <a:r>
              <a:rPr lang="en-US" sz="2500" u="sng" dirty="0"/>
              <a:t>.</a:t>
            </a:r>
            <a:endParaRPr kumimoji="0" lang="en-US" sz="2500" b="0" i="0" u="none" strike="noStrike" kern="1200" cap="none" spc="0" normalizeH="0" baseline="0" noProof="0" dirty="0">
              <a:ln>
                <a:noFill/>
              </a:ln>
              <a:solidFill>
                <a:srgbClr val="00213D"/>
              </a:solidFill>
              <a:effectLst/>
              <a:uLnTx/>
              <a:uFillTx/>
            </a:endParaRP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endParaRPr kumimoji="0" lang="en-US" sz="267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087861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Recent Updates to Finalized MMG Value Sets  </a:t>
            </a:r>
          </a:p>
        </p:txBody>
      </p:sp>
      <p:sp>
        <p:nvSpPr>
          <p:cNvPr id="5" name="Content Placeholder 2"/>
          <p:cNvSpPr txBox="1">
            <a:spLocks/>
          </p:cNvSpPr>
          <p:nvPr/>
        </p:nvSpPr>
        <p:spPr bwMode="auto">
          <a:xfrm>
            <a:off x="609600" y="1091664"/>
            <a:ext cx="10852597" cy="47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defRPr/>
            </a:pPr>
            <a:r>
              <a:rPr lang="en-US" dirty="0">
                <a:solidFill>
                  <a:srgbClr val="102F49"/>
                </a:solidFill>
              </a:rPr>
              <a:t>Value</a:t>
            </a:r>
            <a:r>
              <a:rPr lang="en-US" dirty="0"/>
              <a:t> set updates to the Generic v2.0 MMG (impacts all messages)</a:t>
            </a:r>
            <a:endParaRPr kumimoji="0" lang="en-US" sz="267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609613" lvl="1" indent="-228600" eaLnBrk="1" fontAlgn="auto" hangingPunct="1">
              <a:lnSpc>
                <a:spcPct val="90000"/>
              </a:lnSpc>
              <a:spcBef>
                <a:spcPts val="500"/>
              </a:spcBef>
              <a:spcAft>
                <a:spcPts val="0"/>
              </a:spcAft>
              <a:buFont typeface="Arial" panose="020B0604020202020204" pitchFamily="34" charset="0"/>
              <a:buChar char="•"/>
            </a:pPr>
            <a:r>
              <a:rPr lang="en-US" sz="2200" dirty="0">
                <a:solidFill>
                  <a:srgbClr val="005DAB"/>
                </a:solidFill>
                <a:latin typeface="Calibri" panose="020F0502020204030204"/>
                <a:cs typeface="Calibri" panose="020F0502020204030204" pitchFamily="34" charset="0"/>
                <a:hlinkClick r:id="rId3"/>
              </a:rPr>
              <a:t>City</a:t>
            </a:r>
            <a:endParaRPr lang="en-US" sz="2200" dirty="0">
              <a:solidFill>
                <a:srgbClr val="005DAB"/>
              </a:solidFill>
              <a:latin typeface="Calibri" panose="020F0502020204030204"/>
              <a:cs typeface="Calibri" panose="020F0502020204030204" pitchFamily="34" charset="0"/>
            </a:endParaRPr>
          </a:p>
          <a:p>
            <a:pPr marL="76227" lvl="0" indent="-228600" eaLnBrk="1" fontAlgn="auto" hangingPunct="1">
              <a:lnSpc>
                <a:spcPct val="90000"/>
              </a:lnSpc>
              <a:spcBef>
                <a:spcPts val="500"/>
              </a:spcBef>
              <a:spcAft>
                <a:spcPts val="0"/>
              </a:spcAft>
            </a:pPr>
            <a:r>
              <a:rPr lang="en-US" sz="2670" dirty="0">
                <a:solidFill>
                  <a:srgbClr val="102F49"/>
                </a:solidFill>
                <a:latin typeface="Calibri" panose="020F0502020204030204"/>
                <a:cs typeface="Calibri" panose="020F0502020204030204" pitchFamily="34" charset="0"/>
              </a:rPr>
              <a:t>   Condition-specific value sets for Final guides:</a:t>
            </a:r>
          </a:p>
          <a:p>
            <a:pPr marL="609613" lvl="1" indent="-228600" eaLnBrk="1" fontAlgn="auto" hangingPunct="1">
              <a:lnSpc>
                <a:spcPct val="90000"/>
              </a:lnSpc>
              <a:spcBef>
                <a:spcPts val="500"/>
              </a:spcBef>
              <a:spcAft>
                <a:spcPts val="0"/>
              </a:spcAft>
              <a:buFont typeface="Arial" panose="020B0604020202020204" pitchFamily="34" charset="0"/>
              <a:buChar char="•"/>
            </a:pPr>
            <a:r>
              <a:rPr lang="en-US" sz="2200" dirty="0">
                <a:solidFill>
                  <a:srgbClr val="102F49"/>
                </a:solidFill>
                <a:latin typeface="Calibri" panose="020F0502020204030204"/>
                <a:cs typeface="Calibri" panose="020F0502020204030204" pitchFamily="34" charset="0"/>
              </a:rPr>
              <a:t>Mumps, Pertussis, and Varicella MMGs</a:t>
            </a:r>
          </a:p>
          <a:p>
            <a:pPr marL="1066813" lvl="2" indent="-228600" eaLnBrk="1" fontAlgn="auto" hangingPunct="1">
              <a:lnSpc>
                <a:spcPct val="90000"/>
              </a:lnSpc>
              <a:spcBef>
                <a:spcPts val="500"/>
              </a:spcBef>
              <a:spcAft>
                <a:spcPts val="0"/>
              </a:spcAft>
            </a:pPr>
            <a:r>
              <a:rPr lang="fr-FR" sz="2200" u="sng" dirty="0">
                <a:solidFill>
                  <a:srgbClr val="005DAB"/>
                </a:solidFill>
                <a:latin typeface="Calibri" panose="020F0502020204030204"/>
                <a:cs typeface="Calibri" panose="020F0502020204030204" pitchFamily="34" charset="0"/>
                <a:hlinkClick r:id="rId4"/>
              </a:rPr>
              <a:t>Vaccine Event Information Source (NND)</a:t>
            </a:r>
            <a:r>
              <a:rPr lang="fr-FR" sz="2200" dirty="0">
                <a:latin typeface="Calibri" panose="020F0502020204030204"/>
                <a:cs typeface="Calibri" panose="020F0502020204030204" pitchFamily="34" charset="0"/>
              </a:rPr>
              <a:t>:</a:t>
            </a:r>
          </a:p>
          <a:p>
            <a:pPr marL="1676398" lvl="3" indent="-228600" eaLnBrk="1" fontAlgn="auto" hangingPunct="1">
              <a:lnSpc>
                <a:spcPct val="90000"/>
              </a:lnSpc>
              <a:spcBef>
                <a:spcPts val="500"/>
              </a:spcBef>
              <a:spcAft>
                <a:spcPts val="0"/>
              </a:spcAft>
            </a:pPr>
            <a:r>
              <a:rPr lang="en-US" sz="2200" dirty="0">
                <a:solidFill>
                  <a:srgbClr val="102F49"/>
                </a:solidFill>
                <a:latin typeface="Calibri" panose="020F0502020204030204"/>
                <a:cs typeface="Calibri" panose="020F0502020204030204" pitchFamily="34" charset="0"/>
              </a:rPr>
              <a:t>Primary Care Provider</a:t>
            </a:r>
          </a:p>
          <a:p>
            <a:pPr marL="1676398" lvl="3" indent="-228600" eaLnBrk="1" fontAlgn="auto" hangingPunct="1">
              <a:lnSpc>
                <a:spcPct val="90000"/>
              </a:lnSpc>
              <a:spcBef>
                <a:spcPts val="500"/>
              </a:spcBef>
              <a:spcAft>
                <a:spcPts val="0"/>
              </a:spcAft>
            </a:pPr>
            <a:r>
              <a:rPr lang="en-US" sz="2200" dirty="0">
                <a:solidFill>
                  <a:srgbClr val="102F49"/>
                </a:solidFill>
                <a:latin typeface="Calibri" panose="020F0502020204030204"/>
                <a:cs typeface="Calibri" panose="020F0502020204030204" pitchFamily="34" charset="0"/>
              </a:rPr>
              <a:t>Medical Chart</a:t>
            </a:r>
          </a:p>
          <a:p>
            <a:pPr marL="609613" lvl="1" indent="-228600" eaLnBrk="1" fontAlgn="auto" hangingPunct="1">
              <a:lnSpc>
                <a:spcPct val="90000"/>
              </a:lnSpc>
              <a:spcBef>
                <a:spcPts val="500"/>
              </a:spcBef>
              <a:spcAft>
                <a:spcPts val="0"/>
              </a:spcAft>
              <a:buFont typeface="Arial" panose="020B0604020202020204" pitchFamily="34" charset="0"/>
              <a:buChar char="•"/>
            </a:pPr>
            <a:r>
              <a:rPr lang="en-US" sz="2200" dirty="0">
                <a:solidFill>
                  <a:srgbClr val="102F49"/>
                </a:solidFill>
                <a:latin typeface="Calibri" panose="020F0502020204030204"/>
                <a:cs typeface="Calibri" panose="020F0502020204030204" pitchFamily="34" charset="0"/>
              </a:rPr>
              <a:t>STD MMG </a:t>
            </a:r>
          </a:p>
          <a:p>
            <a:pPr marL="1066813" lvl="2" indent="-228600" eaLnBrk="1" fontAlgn="auto" hangingPunct="1">
              <a:lnSpc>
                <a:spcPct val="90000"/>
              </a:lnSpc>
              <a:spcBef>
                <a:spcPts val="500"/>
              </a:spcBef>
              <a:spcAft>
                <a:spcPts val="0"/>
              </a:spcAft>
            </a:pPr>
            <a:r>
              <a:rPr lang="en-US" sz="2200" dirty="0">
                <a:solidFill>
                  <a:srgbClr val="005DAB"/>
                </a:solidFill>
                <a:latin typeface="Calibri" panose="020F0502020204030204"/>
                <a:cs typeface="Calibri" panose="020F0502020204030204" pitchFamily="34" charset="0"/>
                <a:hlinkClick r:id="rId5"/>
              </a:rPr>
              <a:t>Lab Test Type (STD)</a:t>
            </a:r>
            <a:r>
              <a:rPr lang="en-US" sz="2200" dirty="0">
                <a:solidFill>
                  <a:srgbClr val="5F5F5F"/>
                </a:solidFill>
                <a:latin typeface="Calibri" panose="020F0502020204030204"/>
                <a:cs typeface="Calibri" panose="020F0502020204030204" pitchFamily="34" charset="0"/>
              </a:rPr>
              <a:t>:</a:t>
            </a:r>
            <a:endParaRPr lang="en-US" sz="2200" dirty="0">
              <a:latin typeface="Calibri" panose="020F0502020204030204"/>
            </a:endParaRPr>
          </a:p>
          <a:p>
            <a:pPr marL="1676398" lvl="3" indent="-228600" eaLnBrk="1" fontAlgn="auto" hangingPunct="1">
              <a:lnSpc>
                <a:spcPct val="90000"/>
              </a:lnSpc>
              <a:spcBef>
                <a:spcPts val="500"/>
              </a:spcBef>
              <a:spcAft>
                <a:spcPts val="0"/>
              </a:spcAft>
            </a:pPr>
            <a:r>
              <a:rPr lang="en-US" sz="2200" dirty="0">
                <a:solidFill>
                  <a:srgbClr val="102F49"/>
                </a:solidFill>
                <a:latin typeface="Calibri" panose="020F0502020204030204"/>
              </a:rPr>
              <a:t>Other Chancroid Test Type (LAB728) </a:t>
            </a:r>
          </a:p>
          <a:p>
            <a:pPr marL="1676398" lvl="3" indent="-228600" eaLnBrk="1" fontAlgn="auto" hangingPunct="1">
              <a:lnSpc>
                <a:spcPct val="90000"/>
              </a:lnSpc>
              <a:spcBef>
                <a:spcPts val="500"/>
              </a:spcBef>
              <a:spcAft>
                <a:spcPts val="0"/>
              </a:spcAft>
            </a:pPr>
            <a:r>
              <a:rPr lang="en-US" sz="2200" dirty="0">
                <a:solidFill>
                  <a:srgbClr val="102F49"/>
                </a:solidFill>
                <a:latin typeface="Calibri" panose="020F0502020204030204"/>
              </a:rPr>
              <a:t>Other Chlamydia Test Type (LAB729)</a:t>
            </a:r>
          </a:p>
          <a:p>
            <a:pPr marL="1676398" lvl="3" indent="-228600" eaLnBrk="1" fontAlgn="auto" hangingPunct="1">
              <a:lnSpc>
                <a:spcPct val="90000"/>
              </a:lnSpc>
              <a:spcBef>
                <a:spcPts val="500"/>
              </a:spcBef>
              <a:spcAft>
                <a:spcPts val="0"/>
              </a:spcAft>
            </a:pPr>
            <a:r>
              <a:rPr lang="en-US" sz="2200" dirty="0">
                <a:solidFill>
                  <a:srgbClr val="102F49"/>
                </a:solidFill>
                <a:latin typeface="Calibri" panose="020F0502020204030204"/>
              </a:rPr>
              <a:t>Other Gonorrhea Test Type (LAB730)                                                                 </a:t>
            </a:r>
          </a:p>
          <a:p>
            <a:pPr marL="1676398" lvl="3" indent="-228600" eaLnBrk="1" fontAlgn="auto" hangingPunct="1">
              <a:lnSpc>
                <a:spcPct val="90000"/>
              </a:lnSpc>
              <a:spcBef>
                <a:spcPts val="500"/>
              </a:spcBef>
              <a:spcAft>
                <a:spcPts val="0"/>
              </a:spcAft>
            </a:pPr>
            <a:r>
              <a:rPr lang="en-US" sz="2200" dirty="0">
                <a:solidFill>
                  <a:srgbClr val="102F49"/>
                </a:solidFill>
                <a:latin typeface="Calibri" panose="020F0502020204030204"/>
              </a:rPr>
              <a:t>Other Syphilis Test Type concepts (LAB731) </a:t>
            </a:r>
          </a:p>
          <a:p>
            <a:pPr marL="0" lvl="0" indent="0" eaLnBrk="1" fontAlgn="auto" hangingPunct="1">
              <a:spcBef>
                <a:spcPts val="0"/>
              </a:spcBef>
              <a:spcAft>
                <a:spcPts val="0"/>
              </a:spcAft>
              <a:buClrTx/>
              <a:buNone/>
              <a:defRPr/>
            </a:pPr>
            <a:endParaRPr lang="en-US" sz="2200" dirty="0">
              <a:solidFill>
                <a:prstClr val="black">
                  <a:lumMod val="65000"/>
                  <a:lumOff val="35000"/>
                </a:prstClr>
              </a:solidFill>
              <a:latin typeface="Calibri" panose="020F0502020204030204"/>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609599" y="6096195"/>
            <a:ext cx="10852597" cy="615553"/>
          </a:xfrm>
          <a:prstGeom prst="rect">
            <a:avLst/>
          </a:prstGeom>
          <a:noFill/>
        </p:spPr>
        <p:txBody>
          <a:bodyPr wrap="square" rtlCol="0">
            <a:spAutoFit/>
          </a:bodyPr>
          <a:lstStyle/>
          <a:p>
            <a:r>
              <a:rPr lang="en-US" sz="1600" dirty="0">
                <a:solidFill>
                  <a:srgbClr val="102F49"/>
                </a:solidFill>
                <a:latin typeface="Calibri" panose="020F0502020204030204" pitchFamily="34" charset="0"/>
              </a:rPr>
              <a:t>MMGs available on the HL7 Resource Center </a:t>
            </a:r>
            <a:r>
              <a:rPr lang="en-US" sz="1600">
                <a:solidFill>
                  <a:srgbClr val="102F49"/>
                </a:solidFill>
                <a:latin typeface="Calibri" panose="020F0502020204030204" pitchFamily="34" charset="0"/>
              </a:rPr>
              <a:t>at </a:t>
            </a:r>
            <a:r>
              <a:rPr lang="en-US" sz="1600">
                <a:solidFill>
                  <a:srgbClr val="005DAB"/>
                </a:solidFill>
                <a:latin typeface="Calibri" panose="020F0502020204030204" pitchFamily="34" charset="0"/>
                <a:hlinkClick r:id="rId6"/>
              </a:rPr>
              <a:t>https://ndc.services.cdc.gov/message-mapping-guides/</a:t>
            </a:r>
            <a:r>
              <a:rPr lang="en-US" sz="1600">
                <a:solidFill>
                  <a:srgbClr val="00213D"/>
                </a:solidFill>
                <a:latin typeface="Calibri" panose="020F0502020204030204" pitchFamily="34" charset="0"/>
              </a:rPr>
              <a:t>.</a:t>
            </a:r>
            <a:endParaRPr lang="en-US" sz="1600" dirty="0">
              <a:solidFill>
                <a:srgbClr val="00213D"/>
              </a:solidFill>
              <a:latin typeface="Calibri" panose="020F0502020204030204" pitchFamily="34" charset="0"/>
            </a:endParaRP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149821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NMI Implementation Status                         Aug 20, 2019 </a:t>
            </a:r>
          </a:p>
        </p:txBody>
      </p:sp>
      <p:grpSp>
        <p:nvGrpSpPr>
          <p:cNvPr id="146" name="Group 145" descr="US Map containing states in purple that are piloting, blue that are currently onboarding , and green that are currently in production for implementing a MMG" title="NMI Implementation Status Map"/>
          <p:cNvGrpSpPr/>
          <p:nvPr/>
        </p:nvGrpSpPr>
        <p:grpSpPr>
          <a:xfrm>
            <a:off x="664517" y="1458892"/>
            <a:ext cx="10828504" cy="4872383"/>
            <a:chOff x="259564" y="1785467"/>
            <a:chExt cx="10828504" cy="4872383"/>
          </a:xfrm>
        </p:grpSpPr>
        <p:sp>
          <p:nvSpPr>
            <p:cNvPr id="147" name="Rectangle 145"/>
            <p:cNvSpPr>
              <a:spLocks noChangeArrowheads="1"/>
            </p:cNvSpPr>
            <p:nvPr/>
          </p:nvSpPr>
          <p:spPr bwMode="auto">
            <a:xfrm>
              <a:off x="1260388" y="5797885"/>
              <a:ext cx="4775970" cy="250534"/>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1 (state)</a:t>
              </a:r>
            </a:p>
          </p:txBody>
        </p:sp>
        <p:grpSp>
          <p:nvGrpSpPr>
            <p:cNvPr id="148" name="Group 147"/>
            <p:cNvGrpSpPr/>
            <p:nvPr/>
          </p:nvGrpSpPr>
          <p:grpSpPr>
            <a:xfrm>
              <a:off x="259564" y="1785467"/>
              <a:ext cx="10828504" cy="4872383"/>
              <a:chOff x="259564" y="1785467"/>
              <a:chExt cx="10828504" cy="4872383"/>
            </a:xfrm>
          </p:grpSpPr>
          <p:grpSp>
            <p:nvGrpSpPr>
              <p:cNvPr id="149" name="Group 148"/>
              <p:cNvGrpSpPr/>
              <p:nvPr/>
            </p:nvGrpSpPr>
            <p:grpSpPr>
              <a:xfrm>
                <a:off x="259564" y="1785467"/>
                <a:ext cx="10828504" cy="4872383"/>
                <a:chOff x="259564" y="1797190"/>
                <a:chExt cx="10828504" cy="4872383"/>
              </a:xfrm>
            </p:grpSpPr>
            <p:sp>
              <p:nvSpPr>
                <p:cNvPr id="151" name="Freeform 340"/>
                <p:cNvSpPr>
                  <a:spLocks noChangeArrowheads="1"/>
                </p:cNvSpPr>
                <p:nvPr/>
              </p:nvSpPr>
              <p:spPr bwMode="auto">
                <a:xfrm rot="4376145">
                  <a:off x="7185581" y="2242583"/>
                  <a:ext cx="732063" cy="1078047"/>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52" name="Group 151" descr="Map of NMI Arboviral Implementation Status" title="NMI Arboviral Implementation Status"/>
                <p:cNvGrpSpPr/>
                <p:nvPr/>
              </p:nvGrpSpPr>
              <p:grpSpPr>
                <a:xfrm>
                  <a:off x="259564" y="1797190"/>
                  <a:ext cx="10828504" cy="4872383"/>
                  <a:chOff x="642408" y="1305063"/>
                  <a:chExt cx="10228792" cy="4742193"/>
                </a:xfrm>
              </p:grpSpPr>
              <p:sp>
                <p:nvSpPr>
                  <p:cNvPr id="153" name="Rectangle 144"/>
                  <p:cNvSpPr>
                    <a:spLocks noChangeArrowheads="1"/>
                  </p:cNvSpPr>
                  <p:nvPr/>
                </p:nvSpPr>
                <p:spPr bwMode="auto">
                  <a:xfrm>
                    <a:off x="1111186" y="5749587"/>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4"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155"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156" name="Rectangle 144"/>
                  <p:cNvSpPr>
                    <a:spLocks noChangeArrowheads="1"/>
                  </p:cNvSpPr>
                  <p:nvPr/>
                </p:nvSpPr>
                <p:spPr bwMode="auto">
                  <a:xfrm>
                    <a:off x="1111186" y="5514439"/>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7"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8" name="Rectangle 145"/>
                  <p:cNvSpPr>
                    <a:spLocks noChangeArrowheads="1"/>
                  </p:cNvSpPr>
                  <p:nvPr/>
                </p:nvSpPr>
                <p:spPr bwMode="auto">
                  <a:xfrm>
                    <a:off x="1598868"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39 (38 states + NYC)</a:t>
                    </a:r>
                    <a:endPar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9" name="Rectangle 145"/>
                  <p:cNvSpPr>
                    <a:spLocks noChangeArrowheads="1"/>
                  </p:cNvSpPr>
                  <p:nvPr/>
                </p:nvSpPr>
                <p:spPr bwMode="auto">
                  <a:xfrm>
                    <a:off x="1598444"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5 (states)</a:t>
                    </a:r>
                  </a:p>
                </p:txBody>
              </p:sp>
              <p:sp>
                <p:nvSpPr>
                  <p:cNvPr id="160" name="Freeform 334"/>
                  <p:cNvSpPr>
                    <a:spLocks noChangeArrowheads="1"/>
                  </p:cNvSpPr>
                  <p:nvPr/>
                </p:nvSpPr>
                <p:spPr bwMode="auto">
                  <a:xfrm>
                    <a:off x="9554860" y="1305063"/>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1"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2"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4"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6"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7"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8" name="Freeform 342"/>
                  <p:cNvSpPr>
                    <a:spLocks noChangeArrowheads="1"/>
                  </p:cNvSpPr>
                  <p:nvPr/>
                </p:nvSpPr>
                <p:spPr bwMode="auto">
                  <a:xfrm>
                    <a:off x="4076701" y="1548664"/>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9"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0"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2"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3"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5"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6"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8"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9"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0"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1"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3"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 name="Freeform 358"/>
                  <p:cNvSpPr>
                    <a:spLocks noChangeArrowheads="1"/>
                  </p:cNvSpPr>
                  <p:nvPr/>
                </p:nvSpPr>
                <p:spPr bwMode="auto">
                  <a:xfrm>
                    <a:off x="7757585" y="2069928"/>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5"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6"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7"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8" name="Freeform 362"/>
                  <p:cNvSpPr>
                    <a:spLocks noChangeArrowheads="1"/>
                  </p:cNvSpPr>
                  <p:nvPr/>
                </p:nvSpPr>
                <p:spPr bwMode="auto">
                  <a:xfrm>
                    <a:off x="8038300" y="2752618"/>
                    <a:ext cx="573619" cy="714634"/>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9"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190"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1"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2"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3"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6"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7"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9"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0" name="Freeform 374"/>
                  <p:cNvSpPr>
                    <a:spLocks noChangeArrowheads="1"/>
                  </p:cNvSpPr>
                  <p:nvPr/>
                </p:nvSpPr>
                <p:spPr bwMode="auto">
                  <a:xfrm>
                    <a:off x="9285406" y="2670279"/>
                    <a:ext cx="194659" cy="445392"/>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1" name="Freeform 375"/>
                  <p:cNvSpPr>
                    <a:spLocks noChangeArrowheads="1"/>
                  </p:cNvSpPr>
                  <p:nvPr/>
                </p:nvSpPr>
                <p:spPr bwMode="auto">
                  <a:xfrm>
                    <a:off x="8605558" y="1948478"/>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2" name="Freeform 376"/>
                  <p:cNvSpPr>
                    <a:spLocks noChangeArrowheads="1"/>
                  </p:cNvSpPr>
                  <p:nvPr/>
                </p:nvSpPr>
                <p:spPr bwMode="auto">
                  <a:xfrm>
                    <a:off x="9308293" y="1906147"/>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03" name="Freeform 377"/>
                  <p:cNvSpPr>
                    <a:spLocks noChangeArrowheads="1"/>
                  </p:cNvSpPr>
                  <p:nvPr/>
                </p:nvSpPr>
                <p:spPr bwMode="auto">
                  <a:xfrm>
                    <a:off x="9431060" y="2276577"/>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 name="Freeform 378"/>
                  <p:cNvSpPr>
                    <a:spLocks noChangeArrowheads="1"/>
                  </p:cNvSpPr>
                  <p:nvPr/>
                </p:nvSpPr>
                <p:spPr bwMode="auto">
                  <a:xfrm>
                    <a:off x="9442491" y="2476572"/>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 name="Freeform 379"/>
                  <p:cNvSpPr>
                    <a:spLocks noChangeArrowheads="1"/>
                  </p:cNvSpPr>
                  <p:nvPr/>
                </p:nvSpPr>
                <p:spPr bwMode="auto">
                  <a:xfrm>
                    <a:off x="9490326" y="2636397"/>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 name="Freeform 380"/>
                  <p:cNvSpPr>
                    <a:spLocks noChangeArrowheads="1"/>
                  </p:cNvSpPr>
                  <p:nvPr/>
                </p:nvSpPr>
                <p:spPr bwMode="auto">
                  <a:xfrm>
                    <a:off x="9493711" y="1809859"/>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 name="Freeform 381"/>
                  <p:cNvSpPr>
                    <a:spLocks noChangeArrowheads="1"/>
                  </p:cNvSpPr>
                  <p:nvPr/>
                </p:nvSpPr>
                <p:spPr bwMode="auto">
                  <a:xfrm>
                    <a:off x="9654160" y="2452373"/>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08"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277" name="Group 52"/>
                    <p:cNvGrpSpPr>
                      <a:grpSpLocks/>
                    </p:cNvGrpSpPr>
                    <p:nvPr/>
                  </p:nvGrpSpPr>
                  <p:grpSpPr bwMode="auto">
                    <a:xfrm>
                      <a:off x="288" y="2580"/>
                      <a:ext cx="510" cy="261"/>
                      <a:chOff x="288" y="2580"/>
                      <a:chExt cx="510" cy="261"/>
                    </a:xfrm>
                    <a:grpFill/>
                  </p:grpSpPr>
                  <p:sp>
                    <p:nvSpPr>
                      <p:cNvPr id="279"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0"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1"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2"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3"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4"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5"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78"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09"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0"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1" name="Text Box 78"/>
                  <p:cNvSpPr txBox="1">
                    <a:spLocks noChangeArrowheads="1"/>
                  </p:cNvSpPr>
                  <p:nvPr/>
                </p:nvSpPr>
                <p:spPr bwMode="auto">
                  <a:xfrm>
                    <a:off x="10067317" y="241204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212"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213"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214"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215"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216"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217"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218"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219"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220"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221"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222"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223"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224"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225" name="Text Box 96"/>
                  <p:cNvSpPr txBox="1">
                    <a:spLocks noChangeArrowheads="1"/>
                  </p:cNvSpPr>
                  <p:nvPr/>
                </p:nvSpPr>
                <p:spPr bwMode="auto">
                  <a:xfrm>
                    <a:off x="9666185" y="174459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226" name="Text Box 97"/>
                  <p:cNvSpPr txBox="1">
                    <a:spLocks noChangeArrowheads="1"/>
                  </p:cNvSpPr>
                  <p:nvPr/>
                </p:nvSpPr>
                <p:spPr bwMode="auto">
                  <a:xfrm>
                    <a:off x="9094509" y="172773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227" name="Text Box 98"/>
                  <p:cNvSpPr txBox="1">
                    <a:spLocks noChangeArrowheads="1"/>
                  </p:cNvSpPr>
                  <p:nvPr/>
                </p:nvSpPr>
                <p:spPr bwMode="auto">
                  <a:xfrm>
                    <a:off x="9082851" y="229451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228"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229"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230"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231"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232"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233"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234"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235" name="Text Box 106"/>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236"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237" name="Text Box 108"/>
                  <p:cNvSpPr txBox="1">
                    <a:spLocks noChangeArrowheads="1"/>
                  </p:cNvSpPr>
                  <p:nvPr/>
                </p:nvSpPr>
                <p:spPr bwMode="auto">
                  <a:xfrm>
                    <a:off x="9347200" y="152726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238" name="Text Box 109"/>
                  <p:cNvSpPr txBox="1">
                    <a:spLocks noChangeArrowheads="1"/>
                  </p:cNvSpPr>
                  <p:nvPr/>
                </p:nvSpPr>
                <p:spPr bwMode="auto">
                  <a:xfrm>
                    <a:off x="9958521" y="262266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239" name="Text Box 110"/>
                  <p:cNvSpPr txBox="1">
                    <a:spLocks noChangeArrowheads="1"/>
                  </p:cNvSpPr>
                  <p:nvPr/>
                </p:nvSpPr>
                <p:spPr bwMode="auto">
                  <a:xfrm>
                    <a:off x="10008906" y="219401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240"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241"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242"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243"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244"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245"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246"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247"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248" name="Text Box 120"/>
                  <p:cNvSpPr txBox="1">
                    <a:spLocks noChangeArrowheads="1"/>
                  </p:cNvSpPr>
                  <p:nvPr/>
                </p:nvSpPr>
                <p:spPr bwMode="auto">
                  <a:xfrm>
                    <a:off x="6603999" y="21041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249"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250"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251"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252"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253"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254"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255"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256"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257"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258"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59" name="Line 132"/>
                  <p:cNvSpPr>
                    <a:spLocks noChangeShapeType="1"/>
                  </p:cNvSpPr>
                  <p:nvPr/>
                </p:nvSpPr>
                <p:spPr bwMode="auto">
                  <a:xfrm flipH="1" flipV="1">
                    <a:off x="9653723" y="2521059"/>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0"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1" name="Line 134"/>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2" name="Line 135"/>
                  <p:cNvSpPr>
                    <a:spLocks noChangeShapeType="1"/>
                  </p:cNvSpPr>
                  <p:nvPr/>
                </p:nvSpPr>
                <p:spPr bwMode="auto">
                  <a:xfrm flipH="1" flipV="1">
                    <a:off x="9324703" y="188496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3" name="Line 136"/>
                  <p:cNvSpPr>
                    <a:spLocks noChangeShapeType="1"/>
                  </p:cNvSpPr>
                  <p:nvPr/>
                </p:nvSpPr>
                <p:spPr bwMode="auto">
                  <a:xfrm>
                    <a:off x="9500910" y="1686009"/>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4"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5"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266"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7"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8"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269"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270"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271"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2"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273" name="Line 137"/>
                  <p:cNvSpPr>
                    <a:spLocks noChangeShapeType="1"/>
                  </p:cNvSpPr>
                  <p:nvPr/>
                </p:nvSpPr>
                <p:spPr bwMode="auto">
                  <a:xfrm>
                    <a:off x="9550400" y="2688104"/>
                    <a:ext cx="203200" cy="101600"/>
                  </a:xfrm>
                  <a:prstGeom prst="lin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4" name="Oval 465"/>
                  <p:cNvSpPr/>
                  <p:nvPr/>
                </p:nvSpPr>
                <p:spPr>
                  <a:xfrm>
                    <a:off x="9093200" y="3149537"/>
                    <a:ext cx="146639" cy="144577"/>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5" name="Oval 472"/>
                  <p:cNvSpPr/>
                  <p:nvPr/>
                </p:nvSpPr>
                <p:spPr>
                  <a:xfrm>
                    <a:off x="9420153" y="2642096"/>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6"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sp>
            <p:nvSpPr>
              <p:cNvPr id="150" name="Rectangle 144"/>
              <p:cNvSpPr>
                <a:spLocks noChangeArrowheads="1"/>
              </p:cNvSpPr>
              <p:nvPr/>
            </p:nvSpPr>
            <p:spPr bwMode="auto">
              <a:xfrm>
                <a:off x="755826" y="5872160"/>
                <a:ext cx="387204" cy="125267"/>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gr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298176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3301986737"/>
              </p:ext>
            </p:extLst>
          </p:nvPr>
        </p:nvGraphicFramePr>
        <p:xfrm>
          <a:off x="937834" y="1040716"/>
          <a:ext cx="9694498" cy="4099205"/>
        </p:xfrm>
        <a:graphic>
          <a:graphicData uri="http://schemas.openxmlformats.org/drawingml/2006/table">
            <a:tbl>
              <a:tblPr firstRow="1" firstCol="1" bandRow="1"/>
              <a:tblGrid>
                <a:gridCol w="3139167">
                  <a:extLst>
                    <a:ext uri="{9D8B030D-6E8A-4147-A177-3AD203B41FA5}">
                      <a16:colId xmlns:a16="http://schemas.microsoft.com/office/drawing/2014/main" val="870687818"/>
                    </a:ext>
                  </a:extLst>
                </a:gridCol>
                <a:gridCol w="3205883">
                  <a:extLst>
                    <a:ext uri="{9D8B030D-6E8A-4147-A177-3AD203B41FA5}">
                      <a16:colId xmlns:a16="http://schemas.microsoft.com/office/drawing/2014/main" val="23171938"/>
                    </a:ext>
                  </a:extLst>
                </a:gridCol>
                <a:gridCol w="3349448">
                  <a:extLst>
                    <a:ext uri="{9D8B030D-6E8A-4147-A177-3AD203B41FA5}">
                      <a16:colId xmlns:a16="http://schemas.microsoft.com/office/drawing/2014/main" val="353385103"/>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 Hold  </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FDD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a:t>
                      </a: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TB/LTBI</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Pertussis</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Malaria</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Varicella</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Babesiosis</a:t>
                      </a:r>
                      <a:r>
                        <a:rPr lang="en-US" sz="1900" b="0" kern="1200" baseline="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 </a:t>
                      </a:r>
                      <a:endPar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Trichinellosis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 </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CS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bl>
          </a:graphicData>
        </a:graphic>
      </p:graphicFrame>
      <p:sp>
        <p:nvSpPr>
          <p:cNvPr id="2" name="TextBox 1"/>
          <p:cNvSpPr txBox="1"/>
          <p:nvPr/>
        </p:nvSpPr>
        <p:spPr>
          <a:xfrm>
            <a:off x="9820564" y="6332362"/>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8</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/20/2019</a:t>
            </a:r>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19675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Piloting Status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4076892396"/>
              </p:ext>
            </p:extLst>
          </p:nvPr>
        </p:nvGraphicFramePr>
        <p:xfrm>
          <a:off x="937834" y="1040716"/>
          <a:ext cx="10293584" cy="3231109"/>
        </p:xfrm>
        <a:graphic>
          <a:graphicData uri="http://schemas.openxmlformats.org/drawingml/2006/table">
            <a:tbl>
              <a:tblPr firstRow="1" firstCol="1" bandRow="1"/>
              <a:tblGrid>
                <a:gridCol w="2738909">
                  <a:extLst>
                    <a:ext uri="{9D8B030D-6E8A-4147-A177-3AD203B41FA5}">
                      <a16:colId xmlns:a16="http://schemas.microsoft.com/office/drawing/2014/main" val="84844175"/>
                    </a:ext>
                  </a:extLst>
                </a:gridCol>
                <a:gridCol w="3775127">
                  <a:extLst>
                    <a:ext uri="{9D8B030D-6E8A-4147-A177-3AD203B41FA5}">
                      <a16:colId xmlns:a16="http://schemas.microsoft.com/office/drawing/2014/main" val="870687818"/>
                    </a:ext>
                  </a:extLst>
                </a:gridCol>
                <a:gridCol w="3779548">
                  <a:extLst>
                    <a:ext uri="{9D8B030D-6E8A-4147-A177-3AD203B41FA5}">
                      <a16:colId xmlns:a16="http://schemas.microsoft.com/office/drawing/2014/main" val="23171938"/>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rPr>
                        <a:t>Message Mapping Guides (MMGs)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mn-ea"/>
                          <a:cs typeface="Calibri" panose="020F0502020204030204" pitchFamily="34" charset="0"/>
                        </a:rPr>
                        <a:t>Piloting</a:t>
                      </a:r>
                      <a:endParaRPr lang="en-US" sz="19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States Piloting</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RIBD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GA, KS, OR</a:t>
                      </a: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Lyme/TBRD</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5</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FL, ID, IL, MI, OR</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5137790"/>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HAI MDRO</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 </a:t>
                      </a: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MI, OR</a:t>
                      </a:r>
                      <a:endParaRPr lang="en-US" sz="1900" b="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42645562"/>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Measles/Rubella/CRS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a:t>
                      </a:r>
                      <a:r>
                        <a:rPr lang="en-US" sz="1900" b="1" kern="12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AZ, FL,</a:t>
                      </a:r>
                      <a:r>
                        <a:rPr lang="en-US" sz="19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a:t>
                      </a:r>
                      <a:endPar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74045022"/>
                  </a:ext>
                </a:extLst>
              </a:tr>
              <a:tr h="70592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rPr>
                        <a:t>Total # of Individual</a:t>
                      </a:r>
                      <a:r>
                        <a:rPr lang="en-US" sz="1900" baseline="0" dirty="0">
                          <a:solidFill>
                            <a:schemeClr val="bg2"/>
                          </a:solidFill>
                          <a:effectLst/>
                        </a:rPr>
                        <a:t> </a:t>
                      </a:r>
                      <a:r>
                        <a:rPr lang="en-US" sz="1900" dirty="0">
                          <a:solidFill>
                            <a:schemeClr val="bg2"/>
                          </a:solidFill>
                          <a:effectLst/>
                        </a:rPr>
                        <a:t>States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b="1"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AL, AZ,</a:t>
                      </a:r>
                      <a:r>
                        <a:rPr lang="en-US" sz="1900" b="0" kern="1200" baseline="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 CO, FL, GA, ID, IL, KS, MI, OR</a:t>
                      </a:r>
                      <a:endPar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68034585"/>
                  </a:ext>
                </a:extLst>
              </a:tr>
            </a:tbl>
          </a:graphicData>
        </a:graphic>
      </p:graphicFrame>
      <p:sp>
        <p:nvSpPr>
          <p:cNvPr id="2" name="TextBox 1"/>
          <p:cNvSpPr txBox="1"/>
          <p:nvPr/>
        </p:nvSpPr>
        <p:spPr>
          <a:xfrm>
            <a:off x="9698182" y="6328155"/>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8</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/20/2019</a:t>
            </a:r>
          </a:p>
        </p:txBody>
      </p:sp>
      <p:sp>
        <p:nvSpPr>
          <p:cNvPr id="3" name="Slide Number Placeholder 2"/>
          <p:cNvSpPr>
            <a:spLocks noGrp="1"/>
          </p:cNvSpPr>
          <p:nvPr>
            <p:ph type="sldNum" sz="quarter" idx="11"/>
          </p:nvPr>
        </p:nvSpPr>
        <p:spPr>
          <a:xfrm>
            <a:off x="8613697" y="63323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1118619" y="4392390"/>
            <a:ext cx="1723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Measles Only</a:t>
            </a:r>
          </a:p>
        </p:txBody>
      </p:sp>
    </p:spTree>
    <p:extLst>
      <p:ext uri="{BB962C8B-B14F-4D97-AF65-F5344CB8AC3E}">
        <p14:creationId xmlns:p14="http://schemas.microsoft.com/office/powerpoint/2010/main" val="2300470371"/>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2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3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25382</TotalTime>
  <Words>2603</Words>
  <Application>Microsoft Office PowerPoint</Application>
  <PresentationFormat>Widescreen</PresentationFormat>
  <Paragraphs>417</Paragraphs>
  <Slides>36</Slides>
  <Notes>36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Calibri</vt:lpstr>
      <vt:lpstr>Courier New</vt:lpstr>
      <vt:lpstr>Myriad Web Pro</vt:lpstr>
      <vt:lpstr>Wingdings</vt:lpstr>
      <vt:lpstr>13_NCEH_ATSDR_combined</vt:lpstr>
      <vt:lpstr>19_NCEH_ATSDR_combined</vt:lpstr>
      <vt:lpstr>28_NCEH_ATSDR_combined</vt:lpstr>
      <vt:lpstr>30_NCEH_ATSDR_combined</vt:lpstr>
      <vt:lpstr>32_NCEH_ATSDR_combined</vt:lpstr>
      <vt:lpstr>33_NCEH_ATSDR_combined</vt:lpstr>
      <vt:lpstr>NNDSS Modernization Initiative (NMI): Overview of Tuberculosis (TB) and Latent Tuberculosis Infection (LTBI) HL7 Case Notification Messages </vt:lpstr>
      <vt:lpstr>Agenda</vt:lpstr>
      <vt:lpstr>NMI Announcements</vt:lpstr>
      <vt:lpstr>New Conditions Added to 2019 Event Code List </vt:lpstr>
      <vt:lpstr>Reminder:</vt:lpstr>
      <vt:lpstr>Recent Updates to Finalized MMG Value Sets  </vt:lpstr>
      <vt:lpstr>NMI Implementation Status                         Aug 20, 2019 </vt:lpstr>
      <vt:lpstr>Finalized Guides  </vt:lpstr>
      <vt:lpstr>Piloting Status </vt:lpstr>
      <vt:lpstr>NNDSS HL7 Message Mapping Guide Estimated Timeline </vt:lpstr>
      <vt:lpstr> Tuberculosis (TB) and Latent TB Infection (LTBI) HL7 Case Notification Message </vt:lpstr>
      <vt:lpstr>Why Are We Doing This?</vt:lpstr>
      <vt:lpstr>Implementation Timeline</vt:lpstr>
      <vt:lpstr>Key Implementation Points: MMG Structure</vt:lpstr>
      <vt:lpstr>Key Implementation Points: Repeating Groups</vt:lpstr>
      <vt:lpstr>TST/Non-DST Lab Results Repeating Group</vt:lpstr>
      <vt:lpstr>Chest Radiograph or Imaging Study Repeating Group</vt:lpstr>
      <vt:lpstr>Previous TB or LTBI Repeating Group</vt:lpstr>
      <vt:lpstr>Epidemiologically Linked Cases Repeating Group</vt:lpstr>
      <vt:lpstr>Phenotypic (Growth-Based) DST Repeating Group</vt:lpstr>
      <vt:lpstr>Genotypic (Molecular) DST Repeating Group</vt:lpstr>
      <vt:lpstr>Genotypic (Molecular) DST Repeating Group (con’t)</vt:lpstr>
      <vt:lpstr>Key Implementation Points: Census Tract</vt:lpstr>
      <vt:lpstr>Key Implementation Points: Nativity</vt:lpstr>
      <vt:lpstr>Key Implementation Points: Country of Residence</vt:lpstr>
      <vt:lpstr>Key Implementation Points: Industry and Occupation</vt:lpstr>
      <vt:lpstr>Key Implementation Points: Binational Criteria</vt:lpstr>
      <vt:lpstr>Key Implementation Points: MDR TB</vt:lpstr>
      <vt:lpstr>Key Implementation Points: TB Disease/LTBI Differences</vt:lpstr>
      <vt:lpstr>Key Implementation Points: Reason Therapy Stopped</vt:lpstr>
      <vt:lpstr>For more information, contact  CDC’s Division of TB Elimination: Email: DTBESupport@cdc.gov  Phone: 888-300-4261   </vt:lpstr>
      <vt:lpstr>Barriers, Challenges, and Lessons Learned while Piloting the TB/LTBI HL7 Case Notification Messages</vt:lpstr>
      <vt:lpstr>TB State Panelists  </vt:lpstr>
      <vt:lpstr>Panel Topics</vt:lpstr>
      <vt:lpstr>Q &amp; A</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August 2019</dc:title>
  <dc:subject>NMI eSHARE</dc:subject>
  <dc:creator>CDC</dc:creator>
  <cp:keywords>NMI, eSHARE, HL7, case notification messages, tuberculosis, TB, LTBI, infection </cp:keywords>
  <cp:lastModifiedBy>Laspina, Michael (CDC/DDPHSS/CSELS/DHIS)</cp:lastModifiedBy>
  <cp:revision>1615</cp:revision>
  <cp:lastPrinted>2019-08-12T16:24:12Z</cp:lastPrinted>
  <dcterms:created xsi:type="dcterms:W3CDTF">2016-10-13T18:50:31Z</dcterms:created>
  <dcterms:modified xsi:type="dcterms:W3CDTF">2021-04-26T18:58:30Z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2021-04-22T18:57:09Z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bdb8c528-bc64-4b58-a46e-c7a1afb946e5</vt:lpwstr>
  </property>
  <property fmtid="{D5CDD505-2E9C-101B-9397-08002B2CF9AE}" pid="8" name="MSIP_Label_7b94a7b8-f06c-4dfe-bdcc-9b548fd58c31_ContentBits">
    <vt:lpwstr>0</vt:lpwstr>
  </property>
</Properties>
</file>