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9.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10.xml" ContentType="application/vnd.openxmlformats-officedocument.theme+xml"/>
  <Override PartName="/ppt/slideLayouts/slideLayout15.xml" ContentType="application/vnd.openxmlformats-officedocument.presentationml.slideLayout+xml"/>
  <Override PartName="/ppt/theme/theme11.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1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1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14.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15.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16.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17.xml" ContentType="application/vnd.openxmlformats-officedocument.theme+xml"/>
  <Override PartName="/ppt/slideLayouts/slideLayout52.xml" ContentType="application/vnd.openxmlformats-officedocument.presentationml.slideLayout+xml"/>
  <Override PartName="/ppt/theme/theme18.xml" ContentType="application/vnd.openxmlformats-officedocument.theme+xml"/>
  <Override PartName="/ppt/slideLayouts/slideLayout53.xml" ContentType="application/vnd.openxmlformats-officedocument.presentationml.slideLayout+xml"/>
  <Override PartName="/ppt/theme/theme19.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20.xml" ContentType="application/vnd.openxmlformats-officedocument.theme+xml"/>
  <Override PartName="/ppt/theme/theme21.xml" ContentType="application/vnd.openxmlformats-officedocument.theme+xml"/>
  <Override PartName="/ppt/theme/theme2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4" r:id="rId3"/>
    <p:sldMasterId id="2147483666" r:id="rId4"/>
    <p:sldMasterId id="2147483668" r:id="rId5"/>
    <p:sldMasterId id="2147483677" r:id="rId6"/>
    <p:sldMasterId id="2147483682" r:id="rId7"/>
    <p:sldMasterId id="2147483698" r:id="rId8"/>
    <p:sldMasterId id="2147483727" r:id="rId9"/>
    <p:sldMasterId id="2147483733" r:id="rId10"/>
    <p:sldMasterId id="2147483752" r:id="rId11"/>
    <p:sldMasterId id="2147483764" r:id="rId12"/>
    <p:sldMasterId id="2147483780" r:id="rId13"/>
    <p:sldMasterId id="2147483784" r:id="rId14"/>
    <p:sldMasterId id="2147483801" r:id="rId15"/>
    <p:sldMasterId id="2147483807" r:id="rId16"/>
    <p:sldMasterId id="2147483817" r:id="rId17"/>
    <p:sldMasterId id="2147483831" r:id="rId18"/>
    <p:sldMasterId id="2147483833" r:id="rId19"/>
    <p:sldMasterId id="2147483835" r:id="rId20"/>
  </p:sldMasterIdLst>
  <p:notesMasterIdLst>
    <p:notesMasterId r:id="rId54"/>
  </p:notesMasterIdLst>
  <p:handoutMasterIdLst>
    <p:handoutMasterId r:id="rId55"/>
  </p:handoutMasterIdLst>
  <p:sldIdLst>
    <p:sldId id="543" r:id="rId21"/>
    <p:sldId id="570" r:id="rId22"/>
    <p:sldId id="456" r:id="rId23"/>
    <p:sldId id="779" r:id="rId24"/>
    <p:sldId id="780" r:id="rId25"/>
    <p:sldId id="781" r:id="rId26"/>
    <p:sldId id="664" r:id="rId27"/>
    <p:sldId id="754" r:id="rId28"/>
    <p:sldId id="724" r:id="rId29"/>
    <p:sldId id="782" r:id="rId30"/>
    <p:sldId id="756" r:id="rId31"/>
    <p:sldId id="690" r:id="rId32"/>
    <p:sldId id="746" r:id="rId33"/>
    <p:sldId id="691" r:id="rId34"/>
    <p:sldId id="749" r:id="rId35"/>
    <p:sldId id="758" r:id="rId36"/>
    <p:sldId id="783" r:id="rId37"/>
    <p:sldId id="784" r:id="rId38"/>
    <p:sldId id="732" r:id="rId39"/>
    <p:sldId id="760" r:id="rId40"/>
    <p:sldId id="692" r:id="rId41"/>
    <p:sldId id="740" r:id="rId42"/>
    <p:sldId id="774" r:id="rId43"/>
    <p:sldId id="767" r:id="rId44"/>
    <p:sldId id="761" r:id="rId45"/>
    <p:sldId id="775" r:id="rId46"/>
    <p:sldId id="776" r:id="rId47"/>
    <p:sldId id="785" r:id="rId48"/>
    <p:sldId id="521" r:id="rId49"/>
    <p:sldId id="686" r:id="rId50"/>
    <p:sldId id="736" r:id="rId51"/>
    <p:sldId id="728" r:id="rId52"/>
    <p:sldId id="729" r:id="rId5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Robinson, Tamara (CDC/OPHSS/CSELS/DHIS) (CTR)" initials="RT((" lastIdx="7" clrIdx="6">
    <p:extLst>
      <p:ext uri="{19B8F6BF-5375-455C-9EA6-DF929625EA0E}">
        <p15:presenceInfo xmlns:p15="http://schemas.microsoft.com/office/powerpoint/2012/main" userId="S-1-5-21-1207783550-2075000910-922709458-690614" providerId="AD"/>
      </p:ext>
    </p:extLst>
  </p:cmAuthor>
  <p:cmAuthor id="1" name="Hoover, Michele (CDC/OPHSS/CSELS)" initials="HM(" lastIdx="6" clrIdx="0">
    <p:extLst>
      <p:ext uri="{19B8F6BF-5375-455C-9EA6-DF929625EA0E}">
        <p15:presenceInfo xmlns:p15="http://schemas.microsoft.com/office/powerpoint/2012/main" userId="S-1-5-21-1207783550-2075000910-922709458-171411" providerId="AD"/>
      </p:ext>
    </p:extLst>
  </p:cmAuthor>
  <p:cmAuthor id="2" name="Helmus, Lesliann E. (CDC/OPHSS/CSELS)" initials="HLE(" lastIdx="18" clrIdx="1">
    <p:extLst>
      <p:ext uri="{19B8F6BF-5375-455C-9EA6-DF929625EA0E}">
        <p15:presenceInfo xmlns:p15="http://schemas.microsoft.com/office/powerpoint/2012/main" userId="S-1-5-21-1207783550-2075000910-922709458-429956" providerId="AD"/>
      </p:ext>
    </p:extLst>
  </p:cmAuthor>
  <p:cmAuthor id="3" name="uaa0" initials="uaa0" lastIdx="7" clrIdx="2">
    <p:extLst>
      <p:ext uri="{19B8F6BF-5375-455C-9EA6-DF929625EA0E}">
        <p15:presenceInfo xmlns:p15="http://schemas.microsoft.com/office/powerpoint/2012/main" userId="uaa0" providerId="None"/>
      </p:ext>
    </p:extLst>
  </p:cmAuthor>
  <p:cmAuthor id="4" name="Cohen, Nicole (Nicky) (CDC/OID/NCEZID)" initials="CN((" lastIdx="11" clrIdx="3">
    <p:extLst>
      <p:ext uri="{19B8F6BF-5375-455C-9EA6-DF929625EA0E}">
        <p15:presenceInfo xmlns:p15="http://schemas.microsoft.com/office/powerpoint/2012/main" userId="S-1-5-21-1207783550-2075000910-922709458-188894" providerId="AD"/>
      </p:ext>
    </p:extLst>
  </p:cmAuthor>
  <p:cmAuthor id="5" name="Thomas, Melinda Christine (CDC/OPHSS/CSELS/DHIS)" initials="TMC(" lastIdx="1" clrIdx="4">
    <p:extLst>
      <p:ext uri="{19B8F6BF-5375-455C-9EA6-DF929625EA0E}">
        <p15:presenceInfo xmlns:p15="http://schemas.microsoft.com/office/powerpoint/2012/main" userId="S-1-5-21-1207783550-2075000910-922709458-542783" providerId="AD"/>
      </p:ext>
    </p:extLst>
  </p:cmAuthor>
  <p:cmAuthor id="6" name="Bastin, Lisa H. (CDC/OPHSS/CSELS/DHIS)" initials="BLH(" lastIdx="1" clrIdx="5">
    <p:extLst>
      <p:ext uri="{19B8F6BF-5375-455C-9EA6-DF929625EA0E}">
        <p15:presenceInfo xmlns:p15="http://schemas.microsoft.com/office/powerpoint/2012/main" userId="S-1-5-21-1207783550-2075000910-922709458-1671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a:srgbClr val="5F5F5F"/>
    <a:srgbClr val="000818"/>
    <a:srgbClr val="000000"/>
    <a:srgbClr val="2F97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15" autoAdjust="0"/>
    <p:restoredTop sz="92701" autoAdjust="0"/>
  </p:normalViewPr>
  <p:slideViewPr>
    <p:cSldViewPr snapToGrid="0">
      <p:cViewPr varScale="1">
        <p:scale>
          <a:sx n="79" d="100"/>
          <a:sy n="79" d="100"/>
        </p:scale>
        <p:origin x="1066" y="82"/>
      </p:cViewPr>
      <p:guideLst/>
    </p:cSldViewPr>
  </p:slideViewPr>
  <p:outlineViewPr>
    <p:cViewPr>
      <p:scale>
        <a:sx n="33" d="100"/>
        <a:sy n="33" d="100"/>
      </p:scale>
      <p:origin x="0" y="-22392"/>
    </p:cViewPr>
  </p:outlineViewPr>
  <p:notesTextViewPr>
    <p:cViewPr>
      <p:scale>
        <a:sx n="1" d="1"/>
        <a:sy n="1" d="1"/>
      </p:scale>
      <p:origin x="0" y="0"/>
    </p:cViewPr>
  </p:notesTextViewPr>
  <p:sorterViewPr>
    <p:cViewPr>
      <p:scale>
        <a:sx n="75" d="100"/>
        <a:sy n="75" d="100"/>
      </p:scale>
      <p:origin x="0" y="-2933"/>
    </p:cViewPr>
  </p:sorterViewPr>
  <p:notesViewPr>
    <p:cSldViewPr snapToGrid="0">
      <p:cViewPr varScale="1">
        <p:scale>
          <a:sx n="66" d="100"/>
          <a:sy n="66" d="100"/>
        </p:scale>
        <p:origin x="2486" y="18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6.xml"/><Relationship Id="rId39" Type="http://schemas.openxmlformats.org/officeDocument/2006/relationships/slide" Target="slides/slide19.xml"/><Relationship Id="rId21" Type="http://schemas.openxmlformats.org/officeDocument/2006/relationships/slide" Target="slides/slide1.xml"/><Relationship Id="rId34" Type="http://schemas.openxmlformats.org/officeDocument/2006/relationships/slide" Target="slides/slide14.xml"/><Relationship Id="rId42" Type="http://schemas.openxmlformats.org/officeDocument/2006/relationships/slide" Target="slides/slide22.xml"/><Relationship Id="rId47" Type="http://schemas.openxmlformats.org/officeDocument/2006/relationships/slide" Target="slides/slide27.xml"/><Relationship Id="rId50" Type="http://schemas.openxmlformats.org/officeDocument/2006/relationships/slide" Target="slides/slide30.xml"/><Relationship Id="rId55" Type="http://schemas.openxmlformats.org/officeDocument/2006/relationships/handoutMaster" Target="handoutMasters/handoutMaster1.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9" Type="http://schemas.openxmlformats.org/officeDocument/2006/relationships/slide" Target="slides/slide9.xml"/><Relationship Id="rId11" Type="http://schemas.openxmlformats.org/officeDocument/2006/relationships/slideMaster" Target="slideMasters/slideMaster11.xml"/><Relationship Id="rId24" Type="http://schemas.openxmlformats.org/officeDocument/2006/relationships/slide" Target="slides/slide4.xml"/><Relationship Id="rId32" Type="http://schemas.openxmlformats.org/officeDocument/2006/relationships/slide" Target="slides/slide12.xml"/><Relationship Id="rId37" Type="http://schemas.openxmlformats.org/officeDocument/2006/relationships/slide" Target="slides/slide17.xml"/><Relationship Id="rId40" Type="http://schemas.openxmlformats.org/officeDocument/2006/relationships/slide" Target="slides/slide20.xml"/><Relationship Id="rId45" Type="http://schemas.openxmlformats.org/officeDocument/2006/relationships/slide" Target="slides/slide25.xml"/><Relationship Id="rId53" Type="http://schemas.openxmlformats.org/officeDocument/2006/relationships/slide" Target="slides/slide33.xml"/><Relationship Id="rId58" Type="http://schemas.openxmlformats.org/officeDocument/2006/relationships/viewProps" Target="viewProps.xml"/><Relationship Id="rId5" Type="http://schemas.openxmlformats.org/officeDocument/2006/relationships/slideMaster" Target="slideMasters/slideMaster5.xml"/><Relationship Id="rId19" Type="http://schemas.openxmlformats.org/officeDocument/2006/relationships/slideMaster" Target="slideMasters/slideMaster1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2.xml"/><Relationship Id="rId27" Type="http://schemas.openxmlformats.org/officeDocument/2006/relationships/slide" Target="slides/slide7.xml"/><Relationship Id="rId30" Type="http://schemas.openxmlformats.org/officeDocument/2006/relationships/slide" Target="slides/slide10.xml"/><Relationship Id="rId35" Type="http://schemas.openxmlformats.org/officeDocument/2006/relationships/slide" Target="slides/slide15.xml"/><Relationship Id="rId43" Type="http://schemas.openxmlformats.org/officeDocument/2006/relationships/slide" Target="slides/slide23.xml"/><Relationship Id="rId48" Type="http://schemas.openxmlformats.org/officeDocument/2006/relationships/slide" Target="slides/slide28.xml"/><Relationship Id="rId56" Type="http://schemas.openxmlformats.org/officeDocument/2006/relationships/commentAuthors" Target="commentAuthors.xml"/><Relationship Id="rId8" Type="http://schemas.openxmlformats.org/officeDocument/2006/relationships/slideMaster" Target="slideMasters/slideMaster8.xml"/><Relationship Id="rId51" Type="http://schemas.openxmlformats.org/officeDocument/2006/relationships/slide" Target="slides/slide31.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5.xml"/><Relationship Id="rId33" Type="http://schemas.openxmlformats.org/officeDocument/2006/relationships/slide" Target="slides/slide13.xml"/><Relationship Id="rId38" Type="http://schemas.openxmlformats.org/officeDocument/2006/relationships/slide" Target="slides/slide18.xml"/><Relationship Id="rId46" Type="http://schemas.openxmlformats.org/officeDocument/2006/relationships/slide" Target="slides/slide26.xml"/><Relationship Id="rId59" Type="http://schemas.openxmlformats.org/officeDocument/2006/relationships/theme" Target="theme/theme1.xml"/><Relationship Id="rId20" Type="http://schemas.openxmlformats.org/officeDocument/2006/relationships/slideMaster" Target="slideMasters/slideMaster20.xml"/><Relationship Id="rId41" Type="http://schemas.openxmlformats.org/officeDocument/2006/relationships/slide" Target="slides/slide21.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Master" Target="slideMasters/slideMaster15.xml"/><Relationship Id="rId23" Type="http://schemas.openxmlformats.org/officeDocument/2006/relationships/slide" Target="slides/slide3.xml"/><Relationship Id="rId28" Type="http://schemas.openxmlformats.org/officeDocument/2006/relationships/slide" Target="slides/slide8.xml"/><Relationship Id="rId36" Type="http://schemas.openxmlformats.org/officeDocument/2006/relationships/slide" Target="slides/slide16.xml"/><Relationship Id="rId49" Type="http://schemas.openxmlformats.org/officeDocument/2006/relationships/slide" Target="slides/slide29.xml"/><Relationship Id="rId57" Type="http://schemas.openxmlformats.org/officeDocument/2006/relationships/presProps" Target="presProps.xml"/><Relationship Id="rId10" Type="http://schemas.openxmlformats.org/officeDocument/2006/relationships/slideMaster" Target="slideMasters/slideMaster10.xml"/><Relationship Id="rId31" Type="http://schemas.openxmlformats.org/officeDocument/2006/relationships/slide" Target="slides/slide11.xml"/><Relationship Id="rId44" Type="http://schemas.openxmlformats.org/officeDocument/2006/relationships/slide" Target="slides/slide24.xml"/><Relationship Id="rId52" Type="http://schemas.openxmlformats.org/officeDocument/2006/relationships/slide" Target="slides/slide32.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sz="quarter" idx="1"/>
          </p:nvPr>
        </p:nvSpPr>
        <p:spPr>
          <a:xfrm>
            <a:off x="3970937" y="1"/>
            <a:ext cx="3037840" cy="466434"/>
          </a:xfrm>
          <a:prstGeom prst="rect">
            <a:avLst/>
          </a:prstGeom>
        </p:spPr>
        <p:txBody>
          <a:bodyPr vert="horz" lIns="93164" tIns="46582" rIns="93164" bIns="46582" rtlCol="0"/>
          <a:lstStyle>
            <a:lvl1pPr algn="r">
              <a:defRPr sz="1200"/>
            </a:lvl1pPr>
          </a:lstStyle>
          <a:p>
            <a:fld id="{031B8493-A2A6-4847-AE35-33172CCDB615}" type="datetimeFigureOut">
              <a:rPr lang="en-US" smtClean="0"/>
              <a:t>4/27/2021</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64" tIns="46582" rIns="93164" bIns="4658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7" y="8829967"/>
            <a:ext cx="3037840" cy="466433"/>
          </a:xfrm>
          <a:prstGeom prst="rect">
            <a:avLst/>
          </a:prstGeom>
        </p:spPr>
        <p:txBody>
          <a:bodyPr vert="horz" lIns="93164" tIns="46582" rIns="93164" bIns="46582" rtlCol="0" anchor="b"/>
          <a:lstStyle>
            <a:lvl1pPr algn="r">
              <a:defRPr sz="1200"/>
            </a:lvl1pPr>
          </a:lstStyle>
          <a:p>
            <a:fld id="{1EE5F92A-FA89-4075-A7E6-DDC984F67BB3}" type="slidenum">
              <a:rPr lang="en-US" smtClean="0"/>
              <a:t>‹#›</a:t>
            </a:fld>
            <a:endParaRPr lang="en-US" dirty="0"/>
          </a:p>
        </p:txBody>
      </p:sp>
    </p:spTree>
    <p:extLst>
      <p:ext uri="{BB962C8B-B14F-4D97-AF65-F5344CB8AC3E}">
        <p14:creationId xmlns:p14="http://schemas.microsoft.com/office/powerpoint/2010/main" val="30108492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idx="1"/>
          </p:nvPr>
        </p:nvSpPr>
        <p:spPr>
          <a:xfrm>
            <a:off x="3970937" y="1"/>
            <a:ext cx="3037840" cy="466434"/>
          </a:xfrm>
          <a:prstGeom prst="rect">
            <a:avLst/>
          </a:prstGeom>
        </p:spPr>
        <p:txBody>
          <a:bodyPr vert="horz" lIns="93164" tIns="46582" rIns="93164" bIns="46582" rtlCol="0"/>
          <a:lstStyle>
            <a:lvl1pPr algn="r">
              <a:defRPr sz="1200"/>
            </a:lvl1pPr>
          </a:lstStyle>
          <a:p>
            <a:fld id="{C437787A-DC68-4BDA-B9E4-AE58888B3A55}" type="datetimeFigureOut">
              <a:rPr lang="en-US" smtClean="0"/>
              <a:t>4/27/2021</a:t>
            </a:fld>
            <a:endParaRPr lang="en-US" dirty="0"/>
          </a:p>
        </p:txBody>
      </p:sp>
      <p:sp>
        <p:nvSpPr>
          <p:cNvPr id="4" name="Slide Image Placeholder 3"/>
          <p:cNvSpPr>
            <a:spLocks noGrp="1" noRot="1" noChangeAspect="1"/>
          </p:cNvSpPr>
          <p:nvPr>
            <p:ph type="sldImg" idx="2"/>
          </p:nvPr>
        </p:nvSpPr>
        <p:spPr>
          <a:xfrm>
            <a:off x="719138" y="1163638"/>
            <a:ext cx="5572125" cy="3135312"/>
          </a:xfrm>
          <a:prstGeom prst="rect">
            <a:avLst/>
          </a:prstGeom>
          <a:noFill/>
          <a:ln w="12700">
            <a:solidFill>
              <a:prstClr val="black"/>
            </a:solidFill>
          </a:ln>
        </p:spPr>
        <p:txBody>
          <a:bodyPr vert="horz" lIns="93164" tIns="46582" rIns="93164" bIns="46582" rtlCol="0" anchor="ctr"/>
          <a:lstStyle/>
          <a:p>
            <a:endParaRPr lang="en-US" dirty="0"/>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64" tIns="46582" rIns="93164" bIns="4658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64" tIns="46582" rIns="93164" bIns="4658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7" y="8829967"/>
            <a:ext cx="3037840" cy="466433"/>
          </a:xfrm>
          <a:prstGeom prst="rect">
            <a:avLst/>
          </a:prstGeom>
        </p:spPr>
        <p:txBody>
          <a:bodyPr vert="horz" lIns="93164" tIns="46582" rIns="93164" bIns="46582" rtlCol="0" anchor="b"/>
          <a:lstStyle>
            <a:lvl1pPr algn="r">
              <a:defRPr sz="1200"/>
            </a:lvl1pPr>
          </a:lstStyle>
          <a:p>
            <a:fld id="{E8CF6D08-AA4D-4E4A-BC5A-6638DFC699C5}" type="slidenum">
              <a:rPr lang="en-US" smtClean="0"/>
              <a:t>‹#›</a:t>
            </a:fld>
            <a:endParaRPr lang="en-US" dirty="0"/>
          </a:p>
        </p:txBody>
      </p:sp>
    </p:spTree>
    <p:extLst>
      <p:ext uri="{BB962C8B-B14F-4D97-AF65-F5344CB8AC3E}">
        <p14:creationId xmlns:p14="http://schemas.microsoft.com/office/powerpoint/2010/main" val="980177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Tree>
    <p:extLst>
      <p:ext uri="{BB962C8B-B14F-4D97-AF65-F5344CB8AC3E}">
        <p14:creationId xmlns:p14="http://schemas.microsoft.com/office/powerpoint/2010/main" val="905087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Talking points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Some jurisdictions jurisdiction may not be able to use the preferred or alternate options because</a:t>
            </a:r>
          </a:p>
          <a:p>
            <a:pPr marL="742950" marR="0" lvl="1" indent="-285750">
              <a:spcBef>
                <a:spcPts val="0"/>
              </a:spcBef>
              <a:spcAft>
                <a:spcPts val="0"/>
              </a:spcAft>
              <a:buFont typeface="Courier New" panose="02070309020205020404" pitchFamily="49" charset="0"/>
              <a:buChar char="o"/>
            </a:pPr>
            <a:r>
              <a:rPr lang="en-US" sz="1200" dirty="0">
                <a:effectLst/>
                <a:latin typeface="Calibri" panose="020F0502020204030204" pitchFamily="34" charset="0"/>
                <a:ea typeface="Calibri" panose="020F0502020204030204" pitchFamily="34" charset="0"/>
                <a:cs typeface="Times New Roman" panose="02020603050405020304" pitchFamily="18" charset="0"/>
              </a:rPr>
              <a:t>Jurisdiction is not permitted to send data when case status = “Not a Case” </a:t>
            </a:r>
          </a:p>
          <a:p>
            <a:pPr marL="742950" marR="0" lvl="1" indent="-285750">
              <a:spcBef>
                <a:spcPts val="0"/>
              </a:spcBef>
              <a:spcAft>
                <a:spcPts val="0"/>
              </a:spcAft>
              <a:buFont typeface="Courier New" panose="02070309020205020404" pitchFamily="49" charset="0"/>
              <a:buChar char="o"/>
            </a:pPr>
            <a:r>
              <a:rPr lang="en-US" sz="1200" dirty="0">
                <a:effectLst/>
                <a:latin typeface="Calibri" panose="020F0502020204030204" pitchFamily="34" charset="0"/>
                <a:ea typeface="Calibri" panose="020F0502020204030204" pitchFamily="34" charset="0"/>
                <a:cs typeface="Times New Roman" panose="02020603050405020304" pitchFamily="18" charset="0"/>
              </a:rPr>
              <a:t>Cases were merged and jurisdiction surveillance system no longer includes the deleted case.</a:t>
            </a:r>
          </a:p>
          <a:p>
            <a:pPr marL="742950" marR="0" lvl="1" indent="-285750">
              <a:spcBef>
                <a:spcPts val="0"/>
              </a:spcBef>
              <a:spcAft>
                <a:spcPts val="0"/>
              </a:spcAft>
              <a:buFont typeface="Courier New" panose="02070309020205020404" pitchFamily="49" charset="0"/>
              <a:buChar char="o"/>
            </a:pPr>
            <a:r>
              <a:rPr lang="en-US" sz="1200" dirty="0">
                <a:effectLst/>
                <a:latin typeface="Calibri" panose="020F0502020204030204" pitchFamily="34" charset="0"/>
                <a:ea typeface="Calibri" panose="020F0502020204030204" pitchFamily="34" charset="0"/>
                <a:cs typeface="Times New Roman" panose="02020603050405020304" pitchFamily="18" charset="0"/>
              </a:rPr>
              <a:t>Condition changed to one that is not notifiable and the jurisdiction is not permitted to send an update.</a:t>
            </a:r>
          </a:p>
          <a:p>
            <a:pPr marL="342900" marR="0" lvl="0" indent="-342900">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Request technical assistance, if needed to do this.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E8CF6D08-AA4D-4E4A-BC5A-6638DFC699C5}" type="slidenum">
              <a:rPr lang="en-US" smtClean="0"/>
              <a:t>19</a:t>
            </a:fld>
            <a:endParaRPr lang="en-US" dirty="0"/>
          </a:p>
        </p:txBody>
      </p:sp>
    </p:spTree>
    <p:extLst>
      <p:ext uri="{BB962C8B-B14F-4D97-AF65-F5344CB8AC3E}">
        <p14:creationId xmlns:p14="http://schemas.microsoft.com/office/powerpoint/2010/main" val="818185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E8CF6D08-AA4D-4E4A-BC5A-6638DFC699C5}" type="slidenum">
              <a:rPr lang="en-US" smtClean="0"/>
              <a:t>21</a:t>
            </a:fld>
            <a:endParaRPr lang="en-US" dirty="0"/>
          </a:p>
        </p:txBody>
      </p:sp>
    </p:spTree>
    <p:extLst>
      <p:ext uri="{BB962C8B-B14F-4D97-AF65-F5344CB8AC3E}">
        <p14:creationId xmlns:p14="http://schemas.microsoft.com/office/powerpoint/2010/main" val="11309815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pPr marL="0" marR="0" lvl="0" indent="0" algn="r" defTabSz="913668" rtl="0" eaLnBrk="1" fontAlgn="auto" latinLnBrk="0" hangingPunct="1">
              <a:lnSpc>
                <a:spcPct val="100000"/>
              </a:lnSpc>
              <a:spcBef>
                <a:spcPts val="0"/>
              </a:spcBef>
              <a:spcAft>
                <a:spcPts val="0"/>
              </a:spcAft>
              <a:buClrTx/>
              <a:buSzTx/>
              <a:buFontTx/>
              <a:buNone/>
              <a:tabLst/>
              <a:defRPr/>
            </a:pPr>
            <a:fld id="{E8CF6D08-AA4D-4E4A-BC5A-6638DFC699C5}"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3668"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930819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solidFill>
                <a:srgbClr val="C00000"/>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C67EBF-EF77-45A1-8642-E804DFCD6E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435346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solidFill>
                <a:srgbClr val="C00000"/>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C67EBF-EF77-45A1-8642-E804DFCD6E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039935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solidFill>
                <a:srgbClr val="C00000"/>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C67EBF-EF77-45A1-8642-E804DFCD6E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908172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pPr/>
              <a:t>29</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6739190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879662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pPr marL="0" marR="0" lvl="0" indent="0" algn="r" defTabSz="913668" rtl="0" eaLnBrk="1" fontAlgn="auto" latinLnBrk="0" hangingPunct="1">
              <a:lnSpc>
                <a:spcPct val="100000"/>
              </a:lnSpc>
              <a:spcBef>
                <a:spcPts val="0"/>
              </a:spcBef>
              <a:spcAft>
                <a:spcPts val="0"/>
              </a:spcAft>
              <a:buClrTx/>
              <a:buSzTx/>
              <a:buFontTx/>
              <a:buNone/>
              <a:tabLst/>
              <a:defRPr/>
            </a:pPr>
            <a:fld id="{E8CF6D08-AA4D-4E4A-BC5A-6638DFC699C5}"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3668"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8378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07302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fld id="{E8CF6D08-AA4D-4E4A-BC5A-6638DFC699C5}" type="slidenum">
              <a:rPr lang="en-US" smtClean="0"/>
              <a:t>3</a:t>
            </a:fld>
            <a:endParaRPr lang="en-US" dirty="0"/>
          </a:p>
        </p:txBody>
      </p:sp>
    </p:spTree>
    <p:extLst>
      <p:ext uri="{BB962C8B-B14F-4D97-AF65-F5344CB8AC3E}">
        <p14:creationId xmlns:p14="http://schemas.microsoft.com/office/powerpoint/2010/main" val="204724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marL="0" marR="0" lvl="0" indent="0" algn="l" defTabSz="969517"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69517" rtl="0" eaLnBrk="1" fontAlgn="auto" latinLnBrk="0" hangingPunct="1">
              <a:lnSpc>
                <a:spcPct val="100000"/>
              </a:lnSpc>
              <a:spcBef>
                <a:spcPts val="0"/>
              </a:spcBef>
              <a:spcAft>
                <a:spcPts val="0"/>
              </a:spcAft>
              <a:buClrTx/>
              <a:buSzTx/>
              <a:buFontTx/>
              <a:buNone/>
              <a:tabLst/>
              <a:defRPr/>
            </a:pPr>
            <a:fld id="{EB38CAEC-4554-485B-9189-C45C7447A40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69517"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639872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CF6D08-AA4D-4E4A-BC5A-6638DFC699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746390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38CAEC-4554-485B-9189-C45C7447A404}" type="slidenum">
              <a:rPr kumimoji="0" lang="en-US" sz="11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157013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Myriad Web Pro" panose="020B0503030403020204" pitchFamily="34" charset="0"/>
              </a:defRPr>
            </a:lvl1pPr>
            <a:lvl2pPr marL="742861" indent="-285716">
              <a:defRPr>
                <a:solidFill>
                  <a:schemeClr val="tx1"/>
                </a:solidFill>
                <a:latin typeface="Myriad Web Pro" panose="020B0503030403020204" pitchFamily="34" charset="0"/>
              </a:defRPr>
            </a:lvl2pPr>
            <a:lvl3pPr marL="1142864" indent="-228572">
              <a:defRPr>
                <a:solidFill>
                  <a:schemeClr val="tx1"/>
                </a:solidFill>
                <a:latin typeface="Myriad Web Pro" panose="020B0503030403020204" pitchFamily="34" charset="0"/>
              </a:defRPr>
            </a:lvl3pPr>
            <a:lvl4pPr marL="1600008" indent="-228572">
              <a:defRPr>
                <a:solidFill>
                  <a:schemeClr val="tx1"/>
                </a:solidFill>
                <a:latin typeface="Myriad Web Pro" panose="020B0503030403020204" pitchFamily="34" charset="0"/>
              </a:defRPr>
            </a:lvl4pPr>
            <a:lvl5pPr marL="2057154" indent="-228572">
              <a:defRPr>
                <a:solidFill>
                  <a:schemeClr val="tx1"/>
                </a:solidFill>
                <a:latin typeface="Myriad Web Pro" panose="020B0503030403020204" pitchFamily="34" charset="0"/>
              </a:defRPr>
            </a:lvl5pPr>
            <a:lvl6pPr marL="2514298" indent="-228572" fontAlgn="base">
              <a:spcBef>
                <a:spcPct val="0"/>
              </a:spcBef>
              <a:spcAft>
                <a:spcPct val="0"/>
              </a:spcAft>
              <a:defRPr>
                <a:solidFill>
                  <a:schemeClr val="tx1"/>
                </a:solidFill>
                <a:latin typeface="Myriad Web Pro" panose="020B0503030403020204" pitchFamily="34" charset="0"/>
              </a:defRPr>
            </a:lvl6pPr>
            <a:lvl7pPr marL="2971444" indent="-228572" fontAlgn="base">
              <a:spcBef>
                <a:spcPct val="0"/>
              </a:spcBef>
              <a:spcAft>
                <a:spcPct val="0"/>
              </a:spcAft>
              <a:defRPr>
                <a:solidFill>
                  <a:schemeClr val="tx1"/>
                </a:solidFill>
                <a:latin typeface="Myriad Web Pro" panose="020B0503030403020204" pitchFamily="34" charset="0"/>
              </a:defRPr>
            </a:lvl7pPr>
            <a:lvl8pPr marL="3428590" indent="-228572" fontAlgn="base">
              <a:spcBef>
                <a:spcPct val="0"/>
              </a:spcBef>
              <a:spcAft>
                <a:spcPct val="0"/>
              </a:spcAft>
              <a:defRPr>
                <a:solidFill>
                  <a:schemeClr val="tx1"/>
                </a:solidFill>
                <a:latin typeface="Myriad Web Pro" panose="020B0503030403020204" pitchFamily="34" charset="0"/>
              </a:defRPr>
            </a:lvl8pPr>
            <a:lvl9pPr marL="3885734" indent="-228572" fontAlgn="base">
              <a:spcBef>
                <a:spcPct val="0"/>
              </a:spcBef>
              <a:spcAft>
                <a:spcPct val="0"/>
              </a:spcAft>
              <a:defRPr>
                <a:solidFill>
                  <a:schemeClr val="tx1"/>
                </a:solidFill>
                <a:latin typeface="Myriad Web Pro" panose="020B0503030403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F084AA2-EDF3-41B6-9BD5-4D1331E35CE7}" type="slidenum">
              <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
        <p:nvSpPr>
          <p:cNvPr id="2" name="Footer Placeholder 1"/>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6874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CF6D08-AA4D-4E4A-BC5A-6638DFC699C5}" type="slidenum">
              <a:rPr lang="en-US" smtClean="0"/>
              <a:t>17</a:t>
            </a:fld>
            <a:endParaRPr lang="en-US" dirty="0"/>
          </a:p>
        </p:txBody>
      </p:sp>
    </p:spTree>
    <p:extLst>
      <p:ext uri="{BB962C8B-B14F-4D97-AF65-F5344CB8AC3E}">
        <p14:creationId xmlns:p14="http://schemas.microsoft.com/office/powerpoint/2010/main" val="391519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CF6D08-AA4D-4E4A-BC5A-6638DFC699C5}" type="slidenum">
              <a:rPr lang="en-US" smtClean="0"/>
              <a:t>18</a:t>
            </a:fld>
            <a:endParaRPr lang="en-US" dirty="0"/>
          </a:p>
        </p:txBody>
      </p:sp>
    </p:spTree>
    <p:extLst>
      <p:ext uri="{BB962C8B-B14F-4D97-AF65-F5344CB8AC3E}">
        <p14:creationId xmlns:p14="http://schemas.microsoft.com/office/powerpoint/2010/main" val="19016109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9.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0.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0.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4.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4.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15.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15.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1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5.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6.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6.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6.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7.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7.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8.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9.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0.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z="1800">
                <a:solidFill>
                  <a:srgbClr val="0F56DC"/>
                </a:solidFill>
              </a:rPr>
              <a:pPr algn="r" defTabSz="914377"/>
              <a:t>‹#›</a:t>
            </a:fld>
            <a:endParaRPr lang="en-US" sz="1800" dirty="0">
              <a:solidFill>
                <a:srgbClr val="0F56DC"/>
              </a:solidFill>
            </a:endParaRPr>
          </a:p>
        </p:txBody>
      </p:sp>
    </p:spTree>
    <p:extLst>
      <p:ext uri="{BB962C8B-B14F-4D97-AF65-F5344CB8AC3E}">
        <p14:creationId xmlns:p14="http://schemas.microsoft.com/office/powerpoint/2010/main" val="2399674147"/>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D9531E"/>
                </a:solidFill>
                <a:effectLst/>
                <a:latin typeface="Calibri" pitchFamily="34" charset="0"/>
              </a:defRPr>
            </a:lvl1pPr>
          </a:lstStyle>
          <a:p>
            <a:r>
              <a:rPr lang="en-US" dirty="0"/>
              <a:t>Bottom band: NCEZID</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508"/>
          <a:stretch/>
        </p:blipFill>
        <p:spPr>
          <a:xfrm>
            <a:off x="0" y="6692413"/>
            <a:ext cx="12192000" cy="165587"/>
          </a:xfrm>
          <a:prstGeom prst="rect">
            <a:avLst/>
          </a:prstGeom>
        </p:spPr>
      </p:pic>
      <p:sp>
        <p:nvSpPr>
          <p:cNvPr id="7" name="Text Placeholder 7"/>
          <p:cNvSpPr>
            <a:spLocks noGrp="1"/>
          </p:cNvSpPr>
          <p:nvPr>
            <p:ph type="body" sz="quarter" idx="10"/>
          </p:nvPr>
        </p:nvSpPr>
        <p:spPr>
          <a:xfrm>
            <a:off x="609600" y="1545167"/>
            <a:ext cx="10972800" cy="4455584"/>
          </a:xfrm>
        </p:spPr>
        <p:txBody>
          <a:bodyPr/>
          <a:lstStyle>
            <a:lvl1pPr marL="457189" indent="-457189">
              <a:buClr>
                <a:srgbClr val="E25423"/>
              </a:buClr>
              <a:buFont typeface="Wingdings" panose="05000000000000000000" pitchFamily="2" charset="2"/>
              <a:buChar char="§"/>
              <a:defRPr sz="2667">
                <a:solidFill>
                  <a:schemeClr val="accent4">
                    <a:lumMod val="75000"/>
                  </a:schemeClr>
                </a:solidFill>
              </a:defRPr>
            </a:lvl1pPr>
            <a:lvl2pPr>
              <a:buClr>
                <a:srgbClr val="8D8B00"/>
              </a:buClr>
              <a:defRPr sz="2667">
                <a:solidFill>
                  <a:schemeClr val="accent4">
                    <a:lumMod val="75000"/>
                  </a:schemeClr>
                </a:solidFill>
              </a:defRPr>
            </a:lvl2pPr>
            <a:lvl3pPr>
              <a:buClr>
                <a:srgbClr val="006A71"/>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057932009"/>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BULLETS/DATA_2side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E25423"/>
                </a:solidFill>
                <a:effectLst/>
                <a:latin typeface="Calibri" pitchFamily="34" charset="0"/>
              </a:defRPr>
            </a:lvl1pPr>
          </a:lstStyle>
          <a:p>
            <a:endParaRPr lang="en-US" dirty="0"/>
          </a:p>
        </p:txBody>
      </p:sp>
      <p:sp>
        <p:nvSpPr>
          <p:cNvPr id="3" name="Content Placeholder 2"/>
          <p:cNvSpPr>
            <a:spLocks noGrp="1"/>
          </p:cNvSpPr>
          <p:nvPr>
            <p:ph idx="1"/>
          </p:nvPr>
        </p:nvSpPr>
        <p:spPr>
          <a:xfrm>
            <a:off x="609601" y="1600201"/>
            <a:ext cx="5172892" cy="4191000"/>
          </a:xfrm>
          <a:prstGeom prst="rect">
            <a:avLst/>
          </a:prstGeom>
        </p:spPr>
        <p:txBody>
          <a:bodyPr/>
          <a:lstStyle>
            <a:lvl1pPr marL="457189" indent="-457189">
              <a:buClr>
                <a:srgbClr val="541900"/>
              </a:buClr>
              <a:buSzPct val="70000"/>
              <a:buFont typeface="Wingdings" panose="05000000000000000000" pitchFamily="2" charset="2"/>
              <a:buChar char="§"/>
              <a:defRPr sz="3200" b="1" baseline="0">
                <a:solidFill>
                  <a:srgbClr val="000000"/>
                </a:solidFill>
                <a:latin typeface="Calibri" pitchFamily="34" charset="0"/>
              </a:defRPr>
            </a:lvl1pPr>
            <a:lvl2pPr marL="990575" indent="-380990">
              <a:buClr>
                <a:srgbClr val="005984"/>
              </a:buClr>
              <a:buSzPct val="100000"/>
              <a:buFont typeface="Arial" panose="020B0604020202020204" pitchFamily="34" charset="0"/>
              <a:buChar char="•"/>
              <a:defRPr sz="2667">
                <a:solidFill>
                  <a:schemeClr val="accent4">
                    <a:lumMod val="75000"/>
                  </a:schemeClr>
                </a:solidFill>
              </a:defRPr>
            </a:lvl2pPr>
            <a:lvl3pPr>
              <a:buClrTx/>
              <a:buSzPct val="100000"/>
              <a:buFont typeface="Arial" pitchFamily="34" charset="0"/>
              <a:buChar char="•"/>
              <a:defRPr sz="2400">
                <a:solidFill>
                  <a:schemeClr val="accent4">
                    <a:lumMod val="75000"/>
                  </a:schemeClr>
                </a:solidFill>
              </a:defRPr>
            </a:lvl3pPr>
            <a:lvl4pPr>
              <a:buClr>
                <a:schemeClr val="bg1"/>
              </a:buClr>
              <a:buSzPct val="70000"/>
              <a:buFont typeface="Courier New" pitchFamily="49" charset="0"/>
              <a:buChar char="o"/>
              <a:defRPr sz="2400" baseline="0">
                <a:solidFill>
                  <a:schemeClr val="bg2"/>
                </a:solidFill>
              </a:defRPr>
            </a:lvl4pPr>
            <a:lvl5pPr>
              <a:buClr>
                <a:schemeClr val="bg1"/>
              </a:buClr>
              <a:buSzPct val="70000"/>
              <a:buFont typeface="Arial" pitchFamily="34" charset="0"/>
              <a:buChar char="•"/>
              <a:defRPr sz="2400">
                <a:solidFill>
                  <a:schemeClr val="bg2"/>
                </a:solidFill>
              </a:defRPr>
            </a:lvl5pPr>
          </a:lstStyle>
          <a:p>
            <a:pPr lvl="2"/>
            <a:endParaRPr lang="en-US" dirty="0"/>
          </a:p>
          <a:p>
            <a:pPr lvl="0"/>
            <a:endParaRPr lang="en-US" dirty="0"/>
          </a:p>
          <a:p>
            <a:pPr lvl="2"/>
            <a:endParaRPr lang="en-US" dirty="0"/>
          </a:p>
          <a:p>
            <a:pPr lvl="1"/>
            <a:endParaRPr lang="en-US" dirty="0"/>
          </a:p>
          <a:p>
            <a:pPr lvl="1"/>
            <a:endParaRPr lang="en-US" dirty="0"/>
          </a:p>
          <a:p>
            <a:pPr lvl="1"/>
            <a:endParaRPr lang="en-US" dirty="0"/>
          </a:p>
        </p:txBody>
      </p:sp>
      <p:sp>
        <p:nvSpPr>
          <p:cNvPr id="13" name="Content Placeholder 2"/>
          <p:cNvSpPr>
            <a:spLocks noGrp="1"/>
          </p:cNvSpPr>
          <p:nvPr userDrawn="1">
            <p:ph idx="10"/>
          </p:nvPr>
        </p:nvSpPr>
        <p:spPr>
          <a:xfrm>
            <a:off x="6409509" y="1600201"/>
            <a:ext cx="5172892" cy="4191000"/>
          </a:xfrm>
          <a:prstGeom prst="rect">
            <a:avLst/>
          </a:prstGeom>
        </p:spPr>
        <p:txBody>
          <a:bodyPr/>
          <a:lstStyle>
            <a:lvl1pPr marL="457189" indent="-457189">
              <a:buClr>
                <a:srgbClr val="541900"/>
              </a:buClr>
              <a:buSzPct val="70000"/>
              <a:buFont typeface="Wingdings" panose="05000000000000000000" pitchFamily="2" charset="2"/>
              <a:buChar char="§"/>
              <a:defRPr sz="3200" b="1" baseline="0">
                <a:solidFill>
                  <a:srgbClr val="000000"/>
                </a:solidFill>
                <a:latin typeface="Calibri" pitchFamily="34" charset="0"/>
              </a:defRPr>
            </a:lvl1pPr>
            <a:lvl2pPr marL="990575" indent="-380990">
              <a:buClr>
                <a:srgbClr val="005984"/>
              </a:buClr>
              <a:buSzPct val="100000"/>
              <a:buFont typeface="Arial" panose="020B0604020202020204" pitchFamily="34" charset="0"/>
              <a:buChar char="•"/>
              <a:defRPr sz="2667">
                <a:solidFill>
                  <a:schemeClr val="accent4">
                    <a:lumMod val="75000"/>
                  </a:schemeClr>
                </a:solidFill>
              </a:defRPr>
            </a:lvl2pPr>
            <a:lvl3pPr>
              <a:buClrTx/>
              <a:buSzPct val="100000"/>
              <a:buFont typeface="Arial" pitchFamily="34" charset="0"/>
              <a:buChar char="•"/>
              <a:defRPr sz="2400">
                <a:solidFill>
                  <a:schemeClr val="accent4">
                    <a:lumMod val="75000"/>
                  </a:schemeClr>
                </a:solidFill>
              </a:defRPr>
            </a:lvl3pPr>
            <a:lvl4pPr>
              <a:buClr>
                <a:schemeClr val="bg1"/>
              </a:buClr>
              <a:buSzPct val="70000"/>
              <a:buFont typeface="Courier New" pitchFamily="49" charset="0"/>
              <a:buChar char="o"/>
              <a:defRPr sz="2400" baseline="0">
                <a:solidFill>
                  <a:schemeClr val="bg2"/>
                </a:solidFill>
              </a:defRPr>
            </a:lvl4pPr>
            <a:lvl5pPr>
              <a:buClr>
                <a:schemeClr val="bg1"/>
              </a:buClr>
              <a:buSzPct val="70000"/>
              <a:buFont typeface="Arial" pitchFamily="34" charset="0"/>
              <a:buChar char="•"/>
              <a:defRPr sz="2400">
                <a:solidFill>
                  <a:schemeClr val="bg2"/>
                </a:solidFill>
              </a:defRPr>
            </a:lvl5pPr>
          </a:lstStyle>
          <a:p>
            <a:pPr lvl="2"/>
            <a:endParaRPr lang="en-US" dirty="0"/>
          </a:p>
          <a:p>
            <a:pPr lvl="0"/>
            <a:endParaRPr lang="en-US" dirty="0"/>
          </a:p>
          <a:p>
            <a:pPr lvl="2"/>
            <a:endParaRPr lang="en-US" dirty="0"/>
          </a:p>
          <a:p>
            <a:pPr lvl="1"/>
            <a:endParaRPr lang="en-US" dirty="0"/>
          </a:p>
          <a:p>
            <a:pPr lvl="1"/>
            <a:endParaRPr lang="en-US" dirty="0"/>
          </a:p>
          <a:p>
            <a:pPr lvl="1"/>
            <a:endParaRPr lang="en-US" dirty="0"/>
          </a:p>
        </p:txBody>
      </p:sp>
      <p:pic>
        <p:nvPicPr>
          <p:cNvPr id="14" name="Picture 13"/>
          <p:cNvPicPr>
            <a:picLocks noChangeAspect="1"/>
          </p:cNvPicPr>
          <p:nvPr userDrawn="1"/>
        </p:nvPicPr>
        <p:blipFill rotWithShape="1">
          <a:blip r:embed="rId2" cstate="print">
            <a:extLst>
              <a:ext uri="{28A0092B-C50C-407E-A947-70E740481C1C}">
                <a14:useLocalDpi xmlns:a14="http://schemas.microsoft.com/office/drawing/2010/main" val="0"/>
              </a:ext>
            </a:extLst>
          </a:blip>
          <a:srcRect t="86991" b="-4866"/>
          <a:stretch/>
        </p:blipFill>
        <p:spPr>
          <a:xfrm>
            <a:off x="-1" y="6669114"/>
            <a:ext cx="12192001" cy="257577"/>
          </a:xfrm>
          <a:prstGeom prst="rect">
            <a:avLst/>
          </a:prstGeom>
        </p:spPr>
      </p:pic>
    </p:spTree>
    <p:extLst>
      <p:ext uri="{BB962C8B-B14F-4D97-AF65-F5344CB8AC3E}">
        <p14:creationId xmlns:p14="http://schemas.microsoft.com/office/powerpoint/2010/main" val="2010107659"/>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lor_background">
    <p:bg>
      <p:bgPr>
        <a:solidFill>
          <a:srgbClr val="E2542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4467097"/>
            <a:ext cx="11059884" cy="1162051"/>
          </a:xfrm>
          <a:prstGeom prst="rect">
            <a:avLst/>
          </a:prstGeom>
        </p:spPr>
        <p:txBody>
          <a:bodyPr anchor="b"/>
          <a:lstStyle>
            <a:lvl1pPr algn="l">
              <a:defRPr sz="4800" b="1" baseline="0">
                <a:solidFill>
                  <a:schemeClr val="bg2"/>
                </a:solidFill>
                <a:effectLst/>
                <a:latin typeface="Calibri" pitchFamily="34" charset="0"/>
              </a:defRPr>
            </a:lvl1pPr>
          </a:lstStyle>
          <a:p>
            <a:r>
              <a:rPr lang="en-US" dirty="0"/>
              <a:t>Click to edit Master title style</a:t>
            </a:r>
          </a:p>
        </p:txBody>
      </p:sp>
      <p:sp>
        <p:nvSpPr>
          <p:cNvPr id="5" name="Text Placeholder 2"/>
          <p:cNvSpPr>
            <a:spLocks noGrp="1"/>
          </p:cNvSpPr>
          <p:nvPr>
            <p:ph type="body" idx="1"/>
          </p:nvPr>
        </p:nvSpPr>
        <p:spPr>
          <a:xfrm>
            <a:off x="609601" y="5900928"/>
            <a:ext cx="10363200" cy="568325"/>
          </a:xfrm>
          <a:prstGeom prst="rect">
            <a:avLst/>
          </a:prstGeom>
        </p:spPr>
        <p:txBody>
          <a:bodyPr anchor="b"/>
          <a:lstStyle>
            <a:lvl1pPr marL="0" indent="0" algn="l">
              <a:lnSpc>
                <a:spcPts val="2933"/>
              </a:lnSpc>
              <a:buNone/>
              <a:defRPr sz="2667" baseline="0">
                <a:solidFill>
                  <a:schemeClr val="bg2"/>
                </a:solidFill>
                <a:latin typeface="Calibri"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548443468"/>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3000"/>
              </a:lnSpc>
              <a:defRPr sz="2800"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000" b="1" baseline="0">
                <a:solidFill>
                  <a:srgbClr val="0096D6"/>
                </a:solidFill>
                <a:effectLst/>
                <a:latin typeface="Calibri"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000"/>
              </a:lnSpc>
              <a:buNone/>
              <a:defRPr sz="18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00082"/>
          </a:xfrm>
          <a:prstGeom prst="rect">
            <a:avLst/>
          </a:prstGeom>
          <a:noFill/>
        </p:spPr>
        <p:txBody>
          <a:bodyPr wrap="square" rtlCol="0">
            <a:spAutoFit/>
          </a:bodyPr>
          <a:lstStyle/>
          <a:p>
            <a:pPr defTabSz="685783"/>
            <a:r>
              <a:rPr lang="en-US" sz="135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1102269855"/>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LOSING_OD">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b="18140"/>
          <a:stretch/>
        </p:blipFill>
        <p:spPr>
          <a:xfrm>
            <a:off x="1" y="5679810"/>
            <a:ext cx="12198571" cy="1178193"/>
          </a:xfrm>
          <a:prstGeom prst="rect">
            <a:avLst/>
          </a:prstGeom>
        </p:spPr>
      </p:pic>
      <p:sp>
        <p:nvSpPr>
          <p:cNvPr id="3" name="TextBox 2"/>
          <p:cNvSpPr txBox="1"/>
          <p:nvPr userDrawn="1"/>
        </p:nvSpPr>
        <p:spPr>
          <a:xfrm>
            <a:off x="351715" y="3662435"/>
            <a:ext cx="8852455" cy="1384995"/>
          </a:xfrm>
          <a:prstGeom prst="rect">
            <a:avLst/>
          </a:prstGeom>
          <a:noFill/>
        </p:spPr>
        <p:txBody>
          <a:bodyPr wrap="square" rtlCol="0">
            <a:spAutoFit/>
          </a:bodyPr>
          <a:lstStyle/>
          <a:p>
            <a:pPr defTabSz="685783"/>
            <a:r>
              <a:rPr lang="en-US" sz="1200" dirty="0">
                <a:solidFill>
                  <a:srgbClr val="695E4A"/>
                </a:solidFill>
                <a:latin typeface="Calibri" panose="020F0502020204030204" pitchFamily="34" charset="0"/>
              </a:rPr>
              <a:t>For more information, contact CDC</a:t>
            </a:r>
            <a:br>
              <a:rPr lang="en-US" sz="1200" dirty="0">
                <a:solidFill>
                  <a:srgbClr val="695E4A"/>
                </a:solidFill>
                <a:latin typeface="Calibri" panose="020F0502020204030204" pitchFamily="34" charset="0"/>
              </a:rPr>
            </a:br>
            <a:r>
              <a:rPr lang="en-US" sz="1200" dirty="0">
                <a:solidFill>
                  <a:srgbClr val="695E4A"/>
                </a:solidFill>
                <a:latin typeface="Calibri" panose="020F0502020204030204" pitchFamily="34" charset="0"/>
              </a:rPr>
              <a:t>1-800-CDC-INFO (232-4636)</a:t>
            </a:r>
            <a:br>
              <a:rPr lang="en-US" sz="1200" dirty="0">
                <a:solidFill>
                  <a:srgbClr val="695E4A"/>
                </a:solidFill>
                <a:latin typeface="Calibri" panose="020F0502020204030204" pitchFamily="34" charset="0"/>
              </a:rPr>
            </a:br>
            <a:r>
              <a:rPr lang="en-US" sz="1200" dirty="0">
                <a:solidFill>
                  <a:srgbClr val="695E4A"/>
                </a:solidFill>
                <a:latin typeface="Calibri" panose="020F0502020204030204" pitchFamily="34" charset="0"/>
              </a:rPr>
              <a:t>TTY:  1-888-232-6348    www.cdc.gov</a:t>
            </a:r>
            <a:br>
              <a:rPr lang="en-US" sz="1200" dirty="0">
                <a:solidFill>
                  <a:srgbClr val="695E4A"/>
                </a:solidFill>
                <a:latin typeface="Calibri" panose="020F0502020204030204" pitchFamily="34" charset="0"/>
              </a:rPr>
            </a:br>
            <a:br>
              <a:rPr lang="en-US" sz="1200" dirty="0">
                <a:solidFill>
                  <a:srgbClr val="695E4A"/>
                </a:solidFill>
                <a:latin typeface="Calibri" panose="020F0502020204030204" pitchFamily="34" charset="0"/>
              </a:rPr>
            </a:br>
            <a:br>
              <a:rPr lang="en-US" sz="1200" dirty="0">
                <a:solidFill>
                  <a:srgbClr val="695E4A"/>
                </a:solidFill>
                <a:latin typeface="Calibri" panose="020F0502020204030204" pitchFamily="34" charset="0"/>
              </a:rPr>
            </a:br>
            <a:r>
              <a:rPr lang="en-US" sz="1200" dirty="0">
                <a:solidFill>
                  <a:srgbClr val="695E4A"/>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sp>
        <p:nvSpPr>
          <p:cNvPr id="4" name="TextBox 3"/>
          <p:cNvSpPr txBox="1"/>
          <p:nvPr userDrawn="1"/>
        </p:nvSpPr>
        <p:spPr>
          <a:xfrm>
            <a:off x="-472097" y="6365557"/>
            <a:ext cx="1154464" cy="300082"/>
          </a:xfrm>
          <a:prstGeom prst="rect">
            <a:avLst/>
          </a:prstGeom>
          <a:noFill/>
        </p:spPr>
        <p:txBody>
          <a:bodyPr wrap="square" rtlCol="0">
            <a:spAutoFit/>
          </a:bodyPr>
          <a:lstStyle/>
          <a:p>
            <a:pPr algn="r" defTabSz="685783"/>
            <a:fld id="{546F342E-8484-4702-8326-3C4F0D187E4A}" type="slidenum">
              <a:rPr lang="en-US" sz="1350">
                <a:solidFill>
                  <a:srgbClr val="FFFFFF"/>
                </a:solidFill>
              </a:rPr>
              <a:pPr algn="r" defTabSz="685783"/>
              <a:t>‹#›</a:t>
            </a:fld>
            <a:endParaRPr lang="en-US" sz="1350" dirty="0">
              <a:solidFill>
                <a:srgbClr val="FFFFFF"/>
              </a:solidFill>
            </a:endParaRPr>
          </a:p>
        </p:txBody>
      </p:sp>
    </p:spTree>
    <p:extLst>
      <p:ext uri="{BB962C8B-B14F-4D97-AF65-F5344CB8AC3E}">
        <p14:creationId xmlns:p14="http://schemas.microsoft.com/office/powerpoint/2010/main" val="3281837705"/>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77"/>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163788779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r>
              <a:rPr lang="en-US"/>
              <a:t>Click to edit Master title style</a:t>
            </a:r>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a:t>Edit Master text styles</a:t>
            </a:r>
          </a:p>
        </p:txBody>
      </p:sp>
      <p:sp>
        <p:nvSpPr>
          <p:cNvPr id="6" name="TextBox 5"/>
          <p:cNvSpPr txBox="1"/>
          <p:nvPr/>
        </p:nvSpPr>
        <p:spPr>
          <a:xfrm>
            <a:off x="609600" y="224573"/>
            <a:ext cx="9204101" cy="461665"/>
          </a:xfrm>
          <a:prstGeom prst="rect">
            <a:avLst/>
          </a:prstGeom>
          <a:noFill/>
        </p:spPr>
        <p:txBody>
          <a:bodyPr wrap="square" rtlCol="0">
            <a:spAutoFit/>
          </a:bodyPr>
          <a:lstStyle/>
          <a:p>
            <a:r>
              <a:rPr lang="en-US" sz="2400" b="1" dirty="0">
                <a:solidFill>
                  <a:schemeClr val="tx2">
                    <a:lumMod val="95000"/>
                  </a:scheme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1220067655"/>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a:t>Edit Master text styles</a:t>
            </a:r>
          </a:p>
          <a:p>
            <a:pPr lvl="1"/>
            <a:r>
              <a:rPr lang="en-US"/>
              <a:t>Second level</a:t>
            </a:r>
          </a:p>
          <a:p>
            <a:pPr lvl="2"/>
            <a:r>
              <a:rPr lang="en-US"/>
              <a:t>Third level</a:t>
            </a:r>
          </a:p>
        </p:txBody>
      </p:sp>
      <p:sp>
        <p:nvSpPr>
          <p:cNvPr id="5" name="TextBox 4"/>
          <p:cNvSpPr txBox="1"/>
          <p:nvPr/>
        </p:nvSpPr>
        <p:spPr>
          <a:xfrm>
            <a:off x="10895408" y="6321705"/>
            <a:ext cx="1154464" cy="461665"/>
          </a:xfrm>
          <a:prstGeom prst="rect">
            <a:avLst/>
          </a:prstGeom>
          <a:noFill/>
        </p:spPr>
        <p:txBody>
          <a:bodyPr wrap="square" rtlCol="0">
            <a:spAutoFit/>
          </a:bodyPr>
          <a:lstStyle/>
          <a:p>
            <a:pPr algn="r"/>
            <a:fld id="{546F342E-8484-4702-8326-3C4F0D187E4A}" type="slidenum">
              <a:rPr lang="en-US" sz="2400" smtClean="0"/>
              <a:pPr algn="r"/>
              <a:t>‹#›</a:t>
            </a:fld>
            <a:endParaRPr lang="en-US" sz="2400" dirty="0"/>
          </a:p>
        </p:txBody>
      </p:sp>
    </p:spTree>
    <p:extLst>
      <p:ext uri="{BB962C8B-B14F-4D97-AF65-F5344CB8AC3E}">
        <p14:creationId xmlns:p14="http://schemas.microsoft.com/office/powerpoint/2010/main" val="4240950415"/>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4_BULLETS/DATA_2side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88B7"/>
                </a:solidFill>
                <a:effectLst/>
                <a:latin typeface="Calibri"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609601" y="1600201"/>
            <a:ext cx="5172892" cy="4191000"/>
          </a:xfrm>
          <a:prstGeom prst="rect">
            <a:avLst/>
          </a:prstGeom>
        </p:spPr>
        <p:txBody>
          <a:bodyPr/>
          <a:lstStyle>
            <a:lvl1pPr marL="457189" indent="-457189">
              <a:buClr>
                <a:srgbClr val="541900"/>
              </a:buClr>
              <a:buSzPct val="70000"/>
              <a:buFont typeface="Wingdings" panose="05000000000000000000" pitchFamily="2" charset="2"/>
              <a:buChar char="§"/>
              <a:defRPr sz="3200" b="1" baseline="0">
                <a:solidFill>
                  <a:srgbClr val="000000"/>
                </a:solidFill>
                <a:latin typeface="Calibri" pitchFamily="34" charset="0"/>
              </a:defRPr>
            </a:lvl1pPr>
            <a:lvl2pPr marL="990575" indent="-380990">
              <a:buClr>
                <a:srgbClr val="005984"/>
              </a:buClr>
              <a:buSzPct val="100000"/>
              <a:buFont typeface="Arial" panose="020B0604020202020204" pitchFamily="34" charset="0"/>
              <a:buChar char="•"/>
              <a:defRPr sz="2667">
                <a:solidFill>
                  <a:schemeClr val="accent4">
                    <a:lumMod val="75000"/>
                  </a:schemeClr>
                </a:solidFill>
              </a:defRPr>
            </a:lvl2pPr>
            <a:lvl3pPr>
              <a:buClrTx/>
              <a:buSzPct val="100000"/>
              <a:buFont typeface="Arial" pitchFamily="34" charset="0"/>
              <a:buChar char="•"/>
              <a:defRPr sz="2400">
                <a:solidFill>
                  <a:schemeClr val="accent4">
                    <a:lumMod val="75000"/>
                  </a:schemeClr>
                </a:solidFill>
              </a:defRPr>
            </a:lvl3pPr>
            <a:lvl4pPr>
              <a:buClr>
                <a:schemeClr val="bg1"/>
              </a:buClr>
              <a:buSzPct val="70000"/>
              <a:buFont typeface="Courier New" pitchFamily="49" charset="0"/>
              <a:buChar char="o"/>
              <a:defRPr sz="2400" baseline="0">
                <a:solidFill>
                  <a:schemeClr val="bg2"/>
                </a:solidFill>
              </a:defRPr>
            </a:lvl4pPr>
            <a:lvl5pPr>
              <a:buClr>
                <a:schemeClr val="bg1"/>
              </a:buClr>
              <a:buSzPct val="70000"/>
              <a:buFont typeface="Arial" pitchFamily="34" charset="0"/>
              <a:buChar char="•"/>
              <a:defRPr sz="2400">
                <a:solidFill>
                  <a:schemeClr val="bg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2"/>
          <p:cNvSpPr>
            <a:spLocks noGrp="1"/>
          </p:cNvSpPr>
          <p:nvPr>
            <p:ph idx="10"/>
          </p:nvPr>
        </p:nvSpPr>
        <p:spPr>
          <a:xfrm>
            <a:off x="6409509" y="1600201"/>
            <a:ext cx="5172892" cy="4191000"/>
          </a:xfrm>
          <a:prstGeom prst="rect">
            <a:avLst/>
          </a:prstGeom>
        </p:spPr>
        <p:txBody>
          <a:bodyPr/>
          <a:lstStyle>
            <a:lvl1pPr marL="457189" indent="-457189">
              <a:buClr>
                <a:srgbClr val="541900"/>
              </a:buClr>
              <a:buSzPct val="70000"/>
              <a:buFont typeface="Wingdings" panose="05000000000000000000" pitchFamily="2" charset="2"/>
              <a:buChar char="§"/>
              <a:defRPr sz="3200" b="1" baseline="0">
                <a:solidFill>
                  <a:srgbClr val="000000"/>
                </a:solidFill>
                <a:latin typeface="Calibri" pitchFamily="34" charset="0"/>
              </a:defRPr>
            </a:lvl1pPr>
            <a:lvl2pPr marL="990575" indent="-380990">
              <a:buClr>
                <a:srgbClr val="005984"/>
              </a:buClr>
              <a:buSzPct val="100000"/>
              <a:buFont typeface="Arial" panose="020B0604020202020204" pitchFamily="34" charset="0"/>
              <a:buChar char="•"/>
              <a:defRPr sz="2667">
                <a:solidFill>
                  <a:schemeClr val="accent4">
                    <a:lumMod val="75000"/>
                  </a:schemeClr>
                </a:solidFill>
              </a:defRPr>
            </a:lvl2pPr>
            <a:lvl3pPr>
              <a:buClrTx/>
              <a:buSzPct val="100000"/>
              <a:buFont typeface="Arial" pitchFamily="34" charset="0"/>
              <a:buChar char="•"/>
              <a:defRPr sz="2400">
                <a:solidFill>
                  <a:schemeClr val="accent4">
                    <a:lumMod val="75000"/>
                  </a:schemeClr>
                </a:solidFill>
              </a:defRPr>
            </a:lvl3pPr>
            <a:lvl4pPr>
              <a:buClr>
                <a:schemeClr val="bg1"/>
              </a:buClr>
              <a:buSzPct val="70000"/>
              <a:buFont typeface="Courier New" pitchFamily="49" charset="0"/>
              <a:buChar char="o"/>
              <a:defRPr sz="2400" baseline="0">
                <a:solidFill>
                  <a:schemeClr val="bg2"/>
                </a:solidFill>
              </a:defRPr>
            </a:lvl4pPr>
            <a:lvl5pPr>
              <a:buClr>
                <a:schemeClr val="bg1"/>
              </a:buClr>
              <a:buSzPct val="70000"/>
              <a:buFont typeface="Arial" pitchFamily="34" charset="0"/>
              <a:buChar char="•"/>
              <a:defRPr sz="2400">
                <a:solidFill>
                  <a:schemeClr val="bg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13"/>
          <p:cNvPicPr>
            <a:picLocks noChangeAspect="1"/>
          </p:cNvPicPr>
          <p:nvPr/>
        </p:nvPicPr>
        <p:blipFill rotWithShape="1">
          <a:blip r:embed="rId2" cstate="print">
            <a:extLst>
              <a:ext uri="{28A0092B-C50C-407E-A947-70E740481C1C}">
                <a14:useLocalDpi xmlns:a14="http://schemas.microsoft.com/office/drawing/2010/main" val="0"/>
              </a:ext>
            </a:extLst>
          </a:blip>
          <a:srcRect t="87114"/>
          <a:stretch/>
        </p:blipFill>
        <p:spPr>
          <a:xfrm>
            <a:off x="6791" y="6684936"/>
            <a:ext cx="12174261" cy="183397"/>
          </a:xfrm>
          <a:prstGeom prst="rect">
            <a:avLst/>
          </a:prstGeom>
        </p:spPr>
      </p:pic>
      <p:sp>
        <p:nvSpPr>
          <p:cNvPr id="6" name="TextBox 5"/>
          <p:cNvSpPr txBox="1"/>
          <p:nvPr/>
        </p:nvSpPr>
        <p:spPr>
          <a:xfrm>
            <a:off x="10895408" y="6321705"/>
            <a:ext cx="1154464" cy="461665"/>
          </a:xfrm>
          <a:prstGeom prst="rect">
            <a:avLst/>
          </a:prstGeom>
          <a:noFill/>
        </p:spPr>
        <p:txBody>
          <a:bodyPr wrap="square" rtlCol="0">
            <a:spAutoFit/>
          </a:bodyPr>
          <a:lstStyle/>
          <a:p>
            <a:pPr algn="r"/>
            <a:fld id="{546F342E-8484-4702-8326-3C4F0D187E4A}" type="slidenum">
              <a:rPr lang="en-US" sz="2400" smtClean="0"/>
              <a:pPr algn="r"/>
              <a:t>‹#›</a:t>
            </a:fld>
            <a:endParaRPr lang="en-US" sz="2400" dirty="0"/>
          </a:p>
        </p:txBody>
      </p:sp>
    </p:spTree>
    <p:extLst>
      <p:ext uri="{BB962C8B-B14F-4D97-AF65-F5344CB8AC3E}">
        <p14:creationId xmlns:p14="http://schemas.microsoft.com/office/powerpoint/2010/main" val="4031562424"/>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1_color_background">
    <p:bg>
      <p:bgPr>
        <a:solidFill>
          <a:srgbClr val="0088B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4467097"/>
            <a:ext cx="11059884" cy="1162051"/>
          </a:xfrm>
          <a:prstGeom prst="rect">
            <a:avLst/>
          </a:prstGeom>
        </p:spPr>
        <p:txBody>
          <a:bodyPr anchor="b"/>
          <a:lstStyle>
            <a:lvl1pPr algn="l">
              <a:defRPr sz="4800" b="1" baseline="0">
                <a:solidFill>
                  <a:schemeClr val="bg2"/>
                </a:solidFill>
                <a:effectLst/>
                <a:latin typeface="Calibri" pitchFamily="34" charset="0"/>
              </a:defRPr>
            </a:lvl1pPr>
          </a:lstStyle>
          <a:p>
            <a:r>
              <a:rPr lang="en-US"/>
              <a:t>Click to edit Master title style</a:t>
            </a:r>
            <a:endParaRPr lang="en-US" dirty="0"/>
          </a:p>
        </p:txBody>
      </p:sp>
      <p:sp>
        <p:nvSpPr>
          <p:cNvPr id="5" name="Text Placeholder 2"/>
          <p:cNvSpPr>
            <a:spLocks noGrp="1"/>
          </p:cNvSpPr>
          <p:nvPr>
            <p:ph type="body" idx="1"/>
          </p:nvPr>
        </p:nvSpPr>
        <p:spPr>
          <a:xfrm>
            <a:off x="609601" y="5900928"/>
            <a:ext cx="10363200" cy="568325"/>
          </a:xfrm>
          <a:prstGeom prst="rect">
            <a:avLst/>
          </a:prstGeom>
        </p:spPr>
        <p:txBody>
          <a:bodyPr anchor="b"/>
          <a:lstStyle>
            <a:lvl1pPr marL="0" indent="0" algn="l">
              <a:lnSpc>
                <a:spcPts val="2933"/>
              </a:lnSpc>
              <a:buNone/>
              <a:defRPr sz="2667" baseline="0">
                <a:solidFill>
                  <a:schemeClr val="bg2"/>
                </a:solidFill>
                <a:latin typeface="Calibri"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Edit Master text styles</a:t>
            </a:r>
          </a:p>
        </p:txBody>
      </p:sp>
      <p:sp>
        <p:nvSpPr>
          <p:cNvPr id="4" name="TextBox 3"/>
          <p:cNvSpPr txBox="1"/>
          <p:nvPr/>
        </p:nvSpPr>
        <p:spPr>
          <a:xfrm>
            <a:off x="10895408" y="6321705"/>
            <a:ext cx="1154464" cy="461665"/>
          </a:xfrm>
          <a:prstGeom prst="rect">
            <a:avLst/>
          </a:prstGeom>
          <a:noFill/>
        </p:spPr>
        <p:txBody>
          <a:bodyPr wrap="square" rtlCol="0">
            <a:spAutoFit/>
          </a:bodyPr>
          <a:lstStyle/>
          <a:p>
            <a:pPr algn="r"/>
            <a:fld id="{546F342E-8484-4702-8326-3C4F0D187E4A}" type="slidenum">
              <a:rPr lang="en-US" sz="2400" smtClean="0">
                <a:solidFill>
                  <a:schemeClr val="bg2"/>
                </a:solidFill>
              </a:rPr>
              <a:pPr algn="r"/>
              <a:t>‹#›</a:t>
            </a:fld>
            <a:endParaRPr lang="en-US" sz="2400" dirty="0">
              <a:solidFill>
                <a:schemeClr val="bg2"/>
              </a:solidFill>
            </a:endParaRPr>
          </a:p>
        </p:txBody>
      </p:sp>
    </p:spTree>
    <p:extLst>
      <p:ext uri="{BB962C8B-B14F-4D97-AF65-F5344CB8AC3E}">
        <p14:creationId xmlns:p14="http://schemas.microsoft.com/office/powerpoint/2010/main" val="45784828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77"/>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2129404291"/>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CLOSING_O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b="18140"/>
          <a:stretch/>
        </p:blipFill>
        <p:spPr>
          <a:xfrm>
            <a:off x="0" y="5679808"/>
            <a:ext cx="12198571" cy="1178193"/>
          </a:xfrm>
          <a:prstGeom prst="rect">
            <a:avLst/>
          </a:prstGeom>
        </p:spPr>
      </p:pic>
      <p:sp>
        <p:nvSpPr>
          <p:cNvPr id="3" name="TextBox 2"/>
          <p:cNvSpPr txBox="1"/>
          <p:nvPr/>
        </p:nvSpPr>
        <p:spPr>
          <a:xfrm>
            <a:off x="351714" y="3662433"/>
            <a:ext cx="8852455" cy="1815882"/>
          </a:xfrm>
          <a:prstGeom prst="rect">
            <a:avLst/>
          </a:prstGeom>
          <a:noFill/>
        </p:spPr>
        <p:txBody>
          <a:bodyPr wrap="square" rtlCol="0">
            <a:spAutoFit/>
          </a:bodyPr>
          <a:lstStyle/>
          <a:p>
            <a:r>
              <a:rPr lang="en-US" sz="1600" dirty="0">
                <a:solidFill>
                  <a:srgbClr val="695E4A"/>
                </a:solidFill>
                <a:latin typeface="Calibri" panose="020F0502020204030204" pitchFamily="34" charset="0"/>
              </a:rPr>
              <a:t>For more information, contact CDC</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1-800-CDC-INFO (232-4636)</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TTY:  1-888-232-6348    www.cdc.gov</a:t>
            </a: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sp>
        <p:nvSpPr>
          <p:cNvPr id="4" name="TextBox 3"/>
          <p:cNvSpPr txBox="1"/>
          <p:nvPr/>
        </p:nvSpPr>
        <p:spPr>
          <a:xfrm>
            <a:off x="-472097" y="6365558"/>
            <a:ext cx="1154464" cy="461665"/>
          </a:xfrm>
          <a:prstGeom prst="rect">
            <a:avLst/>
          </a:prstGeom>
          <a:noFill/>
        </p:spPr>
        <p:txBody>
          <a:bodyPr wrap="square" rtlCol="0">
            <a:spAutoFit/>
          </a:bodyPr>
          <a:lstStyle/>
          <a:p>
            <a:pPr algn="r"/>
            <a:fld id="{546F342E-8484-4702-8326-3C4F0D187E4A}" type="slidenum">
              <a:rPr lang="en-US" sz="2400" smtClean="0">
                <a:solidFill>
                  <a:schemeClr val="bg2"/>
                </a:solidFill>
              </a:rPr>
              <a:pPr algn="r"/>
              <a:t>‹#›</a:t>
            </a:fld>
            <a:endParaRPr lang="en-US" sz="2400" dirty="0">
              <a:solidFill>
                <a:schemeClr val="bg2"/>
              </a:solidFill>
            </a:endParaRPr>
          </a:p>
        </p:txBody>
      </p:sp>
    </p:spTree>
    <p:extLst>
      <p:ext uri="{BB962C8B-B14F-4D97-AF65-F5344CB8AC3E}">
        <p14:creationId xmlns:p14="http://schemas.microsoft.com/office/powerpoint/2010/main" val="3317890404"/>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77"/>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2068887921"/>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999920"/>
            <a:ext cx="10972800" cy="4983288"/>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5"/>
            <a:ext cx="1154464" cy="461665"/>
          </a:xfrm>
          <a:prstGeom prst="rect">
            <a:avLst/>
          </a:prstGeom>
          <a:noFill/>
        </p:spPr>
        <p:txBody>
          <a:bodyPr wrap="square" rtlCol="0">
            <a:spAutoFit/>
          </a:bodyPr>
          <a:lstStyle/>
          <a:p>
            <a:pPr algn="r"/>
            <a:fld id="{546F342E-8484-4702-8326-3C4F0D187E4A}" type="slidenum">
              <a:rPr lang="en-US" sz="2400" smtClean="0"/>
              <a:pPr algn="r"/>
              <a:t>‹#›</a:t>
            </a:fld>
            <a:endParaRPr lang="en-US" sz="2400" dirty="0"/>
          </a:p>
        </p:txBody>
      </p:sp>
      <p:sp>
        <p:nvSpPr>
          <p:cNvPr id="7" name="Title 1"/>
          <p:cNvSpPr>
            <a:spLocks noGrp="1"/>
          </p:cNvSpPr>
          <p:nvPr>
            <p:ph type="title"/>
          </p:nvPr>
        </p:nvSpPr>
        <p:spPr>
          <a:xfrm>
            <a:off x="609600" y="274639"/>
            <a:ext cx="10972800" cy="663883"/>
          </a:xfrm>
          <a:prstGeom prst="rect">
            <a:avLst/>
          </a:prstGeom>
        </p:spPr>
        <p:txBody>
          <a:bodyPr anchor="b" anchorCtr="0"/>
          <a:lstStyle>
            <a:lvl1pPr algn="l">
              <a:lnSpc>
                <a:spcPts val="4000"/>
              </a:lnSpc>
              <a:defRPr sz="3733" b="1" baseline="0">
                <a:solidFill>
                  <a:srgbClr val="0088B7"/>
                </a:solidFill>
                <a:effectLst/>
                <a:latin typeface="Calibri" pitchFamily="34" charset="0"/>
              </a:defRPr>
            </a:lvl1pPr>
          </a:lstStyle>
          <a:p>
            <a:endParaRPr lang="en-US" dirty="0"/>
          </a:p>
        </p:txBody>
      </p:sp>
    </p:spTree>
    <p:extLst>
      <p:ext uri="{BB962C8B-B14F-4D97-AF65-F5344CB8AC3E}">
        <p14:creationId xmlns:p14="http://schemas.microsoft.com/office/powerpoint/2010/main" val="256958420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3000"/>
              </a:lnSpc>
              <a:defRPr sz="2800"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000" b="1" baseline="0">
                <a:solidFill>
                  <a:srgbClr val="0096D6"/>
                </a:solidFill>
                <a:effectLst/>
                <a:latin typeface="Calibri"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000"/>
              </a:lnSpc>
              <a:buNone/>
              <a:defRPr sz="18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00082"/>
          </a:xfrm>
          <a:prstGeom prst="rect">
            <a:avLst/>
          </a:prstGeom>
          <a:noFill/>
        </p:spPr>
        <p:txBody>
          <a:bodyPr wrap="square" rtlCol="0">
            <a:spAutoFit/>
          </a:bodyPr>
          <a:lstStyle/>
          <a:p>
            <a:pPr defTabSz="685783"/>
            <a:r>
              <a:rPr lang="en-US" sz="135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2292062652"/>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CLOSING_OD">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b="18140"/>
          <a:stretch/>
        </p:blipFill>
        <p:spPr>
          <a:xfrm>
            <a:off x="1" y="5679810"/>
            <a:ext cx="12198571" cy="1178193"/>
          </a:xfrm>
          <a:prstGeom prst="rect">
            <a:avLst/>
          </a:prstGeom>
        </p:spPr>
      </p:pic>
      <p:sp>
        <p:nvSpPr>
          <p:cNvPr id="3" name="TextBox 2"/>
          <p:cNvSpPr txBox="1"/>
          <p:nvPr userDrawn="1"/>
        </p:nvSpPr>
        <p:spPr>
          <a:xfrm>
            <a:off x="351715" y="3662435"/>
            <a:ext cx="8852455" cy="1384995"/>
          </a:xfrm>
          <a:prstGeom prst="rect">
            <a:avLst/>
          </a:prstGeom>
          <a:noFill/>
        </p:spPr>
        <p:txBody>
          <a:bodyPr wrap="square" rtlCol="0">
            <a:spAutoFit/>
          </a:bodyPr>
          <a:lstStyle/>
          <a:p>
            <a:pPr defTabSz="685783"/>
            <a:r>
              <a:rPr lang="en-US" sz="1200" dirty="0">
                <a:solidFill>
                  <a:srgbClr val="695E4A"/>
                </a:solidFill>
                <a:latin typeface="Calibri" panose="020F0502020204030204" pitchFamily="34" charset="0"/>
              </a:rPr>
              <a:t>For more information, contact CDC</a:t>
            </a:r>
            <a:br>
              <a:rPr lang="en-US" sz="1200" dirty="0">
                <a:solidFill>
                  <a:srgbClr val="695E4A"/>
                </a:solidFill>
                <a:latin typeface="Calibri" panose="020F0502020204030204" pitchFamily="34" charset="0"/>
              </a:rPr>
            </a:br>
            <a:r>
              <a:rPr lang="en-US" sz="1200" dirty="0">
                <a:solidFill>
                  <a:srgbClr val="695E4A"/>
                </a:solidFill>
                <a:latin typeface="Calibri" panose="020F0502020204030204" pitchFamily="34" charset="0"/>
              </a:rPr>
              <a:t>1-800-CDC-INFO (232-4636)</a:t>
            </a:r>
            <a:br>
              <a:rPr lang="en-US" sz="1200" dirty="0">
                <a:solidFill>
                  <a:srgbClr val="695E4A"/>
                </a:solidFill>
                <a:latin typeface="Calibri" panose="020F0502020204030204" pitchFamily="34" charset="0"/>
              </a:rPr>
            </a:br>
            <a:r>
              <a:rPr lang="en-US" sz="1200" dirty="0">
                <a:solidFill>
                  <a:srgbClr val="695E4A"/>
                </a:solidFill>
                <a:latin typeface="Calibri" panose="020F0502020204030204" pitchFamily="34" charset="0"/>
              </a:rPr>
              <a:t>TTY:  1-888-232-6348    www.cdc.gov</a:t>
            </a:r>
            <a:br>
              <a:rPr lang="en-US" sz="1200" dirty="0">
                <a:solidFill>
                  <a:srgbClr val="695E4A"/>
                </a:solidFill>
                <a:latin typeface="Calibri" panose="020F0502020204030204" pitchFamily="34" charset="0"/>
              </a:rPr>
            </a:br>
            <a:br>
              <a:rPr lang="en-US" sz="1200" dirty="0">
                <a:solidFill>
                  <a:srgbClr val="695E4A"/>
                </a:solidFill>
                <a:latin typeface="Calibri" panose="020F0502020204030204" pitchFamily="34" charset="0"/>
              </a:rPr>
            </a:br>
            <a:br>
              <a:rPr lang="en-US" sz="1200" dirty="0">
                <a:solidFill>
                  <a:srgbClr val="695E4A"/>
                </a:solidFill>
                <a:latin typeface="Calibri" panose="020F0502020204030204" pitchFamily="34" charset="0"/>
              </a:rPr>
            </a:br>
            <a:r>
              <a:rPr lang="en-US" sz="1200" dirty="0">
                <a:solidFill>
                  <a:srgbClr val="695E4A"/>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sp>
        <p:nvSpPr>
          <p:cNvPr id="4" name="TextBox 3"/>
          <p:cNvSpPr txBox="1"/>
          <p:nvPr userDrawn="1"/>
        </p:nvSpPr>
        <p:spPr>
          <a:xfrm>
            <a:off x="-472097" y="6365557"/>
            <a:ext cx="1154464" cy="300082"/>
          </a:xfrm>
          <a:prstGeom prst="rect">
            <a:avLst/>
          </a:prstGeom>
          <a:noFill/>
        </p:spPr>
        <p:txBody>
          <a:bodyPr wrap="square" rtlCol="0">
            <a:spAutoFit/>
          </a:bodyPr>
          <a:lstStyle/>
          <a:p>
            <a:pPr algn="r" defTabSz="685783"/>
            <a:fld id="{546F342E-8484-4702-8326-3C4F0D187E4A}" type="slidenum">
              <a:rPr lang="en-US" sz="1350">
                <a:solidFill>
                  <a:srgbClr val="FFFFFF"/>
                </a:solidFill>
              </a:rPr>
              <a:pPr algn="r" defTabSz="685783"/>
              <a:t>‹#›</a:t>
            </a:fld>
            <a:endParaRPr lang="en-US" sz="1350" dirty="0">
              <a:solidFill>
                <a:srgbClr val="FFFFFF"/>
              </a:solidFill>
            </a:endParaRPr>
          </a:p>
        </p:txBody>
      </p:sp>
    </p:spTree>
    <p:extLst>
      <p:ext uri="{BB962C8B-B14F-4D97-AF65-F5344CB8AC3E}">
        <p14:creationId xmlns:p14="http://schemas.microsoft.com/office/powerpoint/2010/main" val="3473049815"/>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_NCHHSTP">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5561"/>
          <a:stretch/>
        </p:blipFill>
        <p:spPr>
          <a:xfrm>
            <a:off x="0" y="1"/>
            <a:ext cx="12192000" cy="1210615"/>
          </a:xfrm>
          <a:prstGeom prst="rect">
            <a:avLst/>
          </a:prstGeom>
        </p:spPr>
      </p:pic>
      <p:sp>
        <p:nvSpPr>
          <p:cNvPr id="7" name="Title 1"/>
          <p:cNvSpPr>
            <a:spLocks noGrp="1"/>
          </p:cNvSpPr>
          <p:nvPr>
            <p:ph type="title"/>
          </p:nvPr>
        </p:nvSpPr>
        <p:spPr>
          <a:xfrm>
            <a:off x="609599" y="1386071"/>
            <a:ext cx="11211969" cy="1180971"/>
          </a:xfrm>
          <a:prstGeom prst="rect">
            <a:avLst/>
          </a:prstGeom>
        </p:spPr>
        <p:txBody>
          <a:bodyPr/>
          <a:lstStyle>
            <a:lvl1pPr algn="l">
              <a:lnSpc>
                <a:spcPts val="4000"/>
              </a:lnSpc>
              <a:defRPr sz="3733" b="1" baseline="0">
                <a:solidFill>
                  <a:srgbClr val="00788A"/>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788A"/>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788A"/>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120203"/>
            <a:ext cx="9204101" cy="830997"/>
          </a:xfrm>
          <a:prstGeom prst="rect">
            <a:avLst/>
          </a:prstGeom>
          <a:noFill/>
        </p:spPr>
        <p:txBody>
          <a:bodyPr wrap="square" rtlCol="0">
            <a:spAutoFit/>
          </a:bodyPr>
          <a:lstStyle/>
          <a:p>
            <a:r>
              <a:rPr lang="en-US" sz="2400" b="1" dirty="0">
                <a:solidFill>
                  <a:schemeClr val="tx2">
                    <a:lumMod val="95000"/>
                  </a:schemeClr>
                </a:solidFill>
                <a:latin typeface="Calibri" panose="020F0502020204030204" pitchFamily="34" charset="0"/>
              </a:rPr>
              <a:t>National Center for HIV/AIDS, Viral Hepatitis, STD, and TB Prevention</a:t>
            </a:r>
          </a:p>
          <a:p>
            <a:r>
              <a:rPr lang="en-US" sz="2400" b="1" dirty="0">
                <a:solidFill>
                  <a:schemeClr val="tx2">
                    <a:lumMod val="95000"/>
                  </a:schemeClr>
                </a:solidFill>
                <a:latin typeface="Calibri" panose="020F0502020204030204" pitchFamily="34" charset="0"/>
              </a:rPr>
              <a:t>Division</a:t>
            </a:r>
            <a:r>
              <a:rPr lang="en-US" sz="2400" b="1" baseline="0" dirty="0">
                <a:solidFill>
                  <a:schemeClr val="tx2">
                    <a:lumMod val="95000"/>
                  </a:schemeClr>
                </a:solidFill>
                <a:latin typeface="Calibri" panose="020F0502020204030204" pitchFamily="34" charset="0"/>
              </a:rPr>
              <a:t> of STD Prevention</a:t>
            </a:r>
            <a:endParaRPr lang="en-US" sz="2400" b="1" dirty="0">
              <a:solidFill>
                <a:schemeClr val="tx2">
                  <a:lumMod val="95000"/>
                </a:schemeClr>
              </a:solidFill>
              <a:latin typeface="Calibri" panose="020F0502020204030204" pitchFamily="34" charset="0"/>
            </a:endParaRPr>
          </a:p>
        </p:txBody>
      </p:sp>
    </p:spTree>
    <p:extLst>
      <p:ext uri="{BB962C8B-B14F-4D97-AF65-F5344CB8AC3E}">
        <p14:creationId xmlns:p14="http://schemas.microsoft.com/office/powerpoint/2010/main" val="2008045150"/>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9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00788A"/>
                </a:solidFill>
                <a:effectLst/>
                <a:latin typeface="Calibri" pitchFamily="34" charset="0"/>
              </a:defRPr>
            </a:lvl1pPr>
          </a:lstStyle>
          <a:p>
            <a:r>
              <a:rPr lang="en-US" dirty="0"/>
              <a:t>Bottom band: NCHHSTP</a:t>
            </a:r>
          </a:p>
        </p:txBody>
      </p:sp>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6A71"/>
              </a:buClr>
              <a:buFont typeface="Wingdings" panose="05000000000000000000" pitchFamily="2" charset="2"/>
              <a:buChar char="§"/>
              <a:defRPr sz="2667">
                <a:solidFill>
                  <a:schemeClr val="accent4">
                    <a:lumMod val="75000"/>
                  </a:schemeClr>
                </a:solidFill>
              </a:defRPr>
            </a:lvl1pPr>
            <a:lvl2pPr>
              <a:buClr>
                <a:srgbClr val="9A4E9E"/>
              </a:buClr>
              <a:defRPr sz="2667">
                <a:solidFill>
                  <a:schemeClr val="accent4">
                    <a:lumMod val="75000"/>
                  </a:schemeClr>
                </a:solidFill>
              </a:defRPr>
            </a:lvl2pPr>
            <a:lvl3pPr>
              <a:buClr>
                <a:srgbClr val="C00000"/>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6447415"/>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4_BULLETS/DATA_2side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6166"/>
                </a:solidFill>
                <a:effectLst/>
                <a:latin typeface="Calibri" pitchFamily="34" charset="0"/>
              </a:defRPr>
            </a:lvl1pPr>
          </a:lstStyle>
          <a:p>
            <a:endParaRPr lang="en-US" dirty="0"/>
          </a:p>
        </p:txBody>
      </p:sp>
      <p:sp>
        <p:nvSpPr>
          <p:cNvPr id="3" name="Content Placeholder 2"/>
          <p:cNvSpPr>
            <a:spLocks noGrp="1"/>
          </p:cNvSpPr>
          <p:nvPr>
            <p:ph idx="1"/>
          </p:nvPr>
        </p:nvSpPr>
        <p:spPr>
          <a:xfrm>
            <a:off x="609601" y="1600201"/>
            <a:ext cx="5172892" cy="4191000"/>
          </a:xfrm>
          <a:prstGeom prst="rect">
            <a:avLst/>
          </a:prstGeom>
        </p:spPr>
        <p:txBody>
          <a:bodyPr/>
          <a:lstStyle>
            <a:lvl1pPr marL="457189" indent="-457189">
              <a:buClr>
                <a:srgbClr val="541900"/>
              </a:buClr>
              <a:buSzPct val="70000"/>
              <a:buFont typeface="Wingdings" panose="05000000000000000000" pitchFamily="2" charset="2"/>
              <a:buChar char="§"/>
              <a:defRPr sz="3200" b="1" baseline="0">
                <a:solidFill>
                  <a:srgbClr val="000000"/>
                </a:solidFill>
                <a:latin typeface="Calibri" pitchFamily="34" charset="0"/>
              </a:defRPr>
            </a:lvl1pPr>
            <a:lvl2pPr marL="990575" indent="-380990">
              <a:buClr>
                <a:srgbClr val="005984"/>
              </a:buClr>
              <a:buSzPct val="100000"/>
              <a:buFont typeface="Arial" panose="020B0604020202020204" pitchFamily="34" charset="0"/>
              <a:buChar char="•"/>
              <a:defRPr sz="2667">
                <a:solidFill>
                  <a:schemeClr val="accent4">
                    <a:lumMod val="75000"/>
                  </a:schemeClr>
                </a:solidFill>
              </a:defRPr>
            </a:lvl2pPr>
            <a:lvl3pPr>
              <a:buClrTx/>
              <a:buSzPct val="100000"/>
              <a:buFont typeface="Arial" pitchFamily="34" charset="0"/>
              <a:buChar char="•"/>
              <a:defRPr sz="2400">
                <a:solidFill>
                  <a:schemeClr val="accent4">
                    <a:lumMod val="75000"/>
                  </a:schemeClr>
                </a:solidFill>
              </a:defRPr>
            </a:lvl3pPr>
            <a:lvl4pPr>
              <a:buClr>
                <a:schemeClr val="bg1"/>
              </a:buClr>
              <a:buSzPct val="70000"/>
              <a:buFont typeface="Courier New" pitchFamily="49" charset="0"/>
              <a:buChar char="o"/>
              <a:defRPr sz="2400" baseline="0">
                <a:solidFill>
                  <a:schemeClr val="bg2"/>
                </a:solidFill>
              </a:defRPr>
            </a:lvl4pPr>
            <a:lvl5pPr>
              <a:buClr>
                <a:schemeClr val="bg1"/>
              </a:buClr>
              <a:buSzPct val="70000"/>
              <a:buFont typeface="Arial" pitchFamily="34" charset="0"/>
              <a:buChar char="•"/>
              <a:defRPr sz="2400">
                <a:solidFill>
                  <a:schemeClr val="bg2"/>
                </a:solidFill>
              </a:defRPr>
            </a:lvl5pPr>
          </a:lstStyle>
          <a:p>
            <a:pPr lvl="2"/>
            <a:endParaRPr lang="en-US" dirty="0"/>
          </a:p>
          <a:p>
            <a:pPr lvl="0"/>
            <a:endParaRPr lang="en-US" dirty="0"/>
          </a:p>
          <a:p>
            <a:pPr lvl="2"/>
            <a:endParaRPr lang="en-US" dirty="0"/>
          </a:p>
          <a:p>
            <a:pPr lvl="1"/>
            <a:endParaRPr lang="en-US" dirty="0"/>
          </a:p>
          <a:p>
            <a:pPr lvl="1"/>
            <a:endParaRPr lang="en-US" dirty="0"/>
          </a:p>
          <a:p>
            <a:pPr lvl="1"/>
            <a:endParaRPr lang="en-US" dirty="0"/>
          </a:p>
        </p:txBody>
      </p:sp>
      <p:sp>
        <p:nvSpPr>
          <p:cNvPr id="13" name="Content Placeholder 2"/>
          <p:cNvSpPr>
            <a:spLocks noGrp="1"/>
          </p:cNvSpPr>
          <p:nvPr userDrawn="1">
            <p:ph idx="10"/>
          </p:nvPr>
        </p:nvSpPr>
        <p:spPr>
          <a:xfrm>
            <a:off x="6409509" y="1600201"/>
            <a:ext cx="5172892" cy="4191000"/>
          </a:xfrm>
          <a:prstGeom prst="rect">
            <a:avLst/>
          </a:prstGeom>
        </p:spPr>
        <p:txBody>
          <a:bodyPr/>
          <a:lstStyle>
            <a:lvl1pPr marL="457189" indent="-457189">
              <a:buClr>
                <a:srgbClr val="541900"/>
              </a:buClr>
              <a:buSzPct val="70000"/>
              <a:buFont typeface="Wingdings" panose="05000000000000000000" pitchFamily="2" charset="2"/>
              <a:buChar char="§"/>
              <a:defRPr sz="3200" b="1" baseline="0">
                <a:solidFill>
                  <a:srgbClr val="000000"/>
                </a:solidFill>
                <a:latin typeface="Calibri" pitchFamily="34" charset="0"/>
              </a:defRPr>
            </a:lvl1pPr>
            <a:lvl2pPr marL="990575" indent="-380990">
              <a:buClr>
                <a:srgbClr val="005984"/>
              </a:buClr>
              <a:buSzPct val="100000"/>
              <a:buFont typeface="Arial" panose="020B0604020202020204" pitchFamily="34" charset="0"/>
              <a:buChar char="•"/>
              <a:defRPr sz="2667">
                <a:solidFill>
                  <a:schemeClr val="accent4">
                    <a:lumMod val="75000"/>
                  </a:schemeClr>
                </a:solidFill>
              </a:defRPr>
            </a:lvl2pPr>
            <a:lvl3pPr>
              <a:buClrTx/>
              <a:buSzPct val="100000"/>
              <a:buFont typeface="Arial" pitchFamily="34" charset="0"/>
              <a:buChar char="•"/>
              <a:defRPr sz="2400">
                <a:solidFill>
                  <a:schemeClr val="accent4">
                    <a:lumMod val="75000"/>
                  </a:schemeClr>
                </a:solidFill>
              </a:defRPr>
            </a:lvl3pPr>
            <a:lvl4pPr>
              <a:buClr>
                <a:schemeClr val="bg1"/>
              </a:buClr>
              <a:buSzPct val="70000"/>
              <a:buFont typeface="Courier New" pitchFamily="49" charset="0"/>
              <a:buChar char="o"/>
              <a:defRPr sz="2400" baseline="0">
                <a:solidFill>
                  <a:schemeClr val="bg2"/>
                </a:solidFill>
              </a:defRPr>
            </a:lvl4pPr>
            <a:lvl5pPr>
              <a:buClr>
                <a:schemeClr val="bg1"/>
              </a:buClr>
              <a:buSzPct val="70000"/>
              <a:buFont typeface="Arial" pitchFamily="34" charset="0"/>
              <a:buChar char="•"/>
              <a:defRPr sz="2400">
                <a:solidFill>
                  <a:schemeClr val="bg2"/>
                </a:solidFill>
              </a:defRPr>
            </a:lvl5pPr>
          </a:lstStyle>
          <a:p>
            <a:pPr lvl="2"/>
            <a:endParaRPr lang="en-US" dirty="0"/>
          </a:p>
          <a:p>
            <a:pPr lvl="0"/>
            <a:endParaRPr lang="en-US" dirty="0"/>
          </a:p>
          <a:p>
            <a:pPr lvl="2"/>
            <a:endParaRPr lang="en-US" dirty="0"/>
          </a:p>
          <a:p>
            <a:pPr lvl="1"/>
            <a:endParaRPr lang="en-US" dirty="0"/>
          </a:p>
          <a:p>
            <a:pPr lvl="1"/>
            <a:endParaRPr lang="en-US" dirty="0"/>
          </a:p>
          <a:p>
            <a:pPr lvl="1"/>
            <a:endParaRPr lang="en-US" dirty="0"/>
          </a:p>
        </p:txBody>
      </p:sp>
      <p:pic>
        <p:nvPicPr>
          <p:cNvPr id="14" name="Picture 1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649"/>
          <a:stretch/>
        </p:blipFill>
        <p:spPr>
          <a:xfrm>
            <a:off x="0" y="6705601"/>
            <a:ext cx="12190928" cy="162732"/>
          </a:xfrm>
          <a:prstGeom prst="rect">
            <a:avLst/>
          </a:prstGeom>
        </p:spPr>
      </p:pic>
    </p:spTree>
    <p:extLst>
      <p:ext uri="{BB962C8B-B14F-4D97-AF65-F5344CB8AC3E}">
        <p14:creationId xmlns:p14="http://schemas.microsoft.com/office/powerpoint/2010/main" val="4069596241"/>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color_background">
    <p:bg>
      <p:bgPr>
        <a:solidFill>
          <a:srgbClr val="00616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4467097"/>
            <a:ext cx="11059884" cy="1162051"/>
          </a:xfrm>
          <a:prstGeom prst="rect">
            <a:avLst/>
          </a:prstGeom>
        </p:spPr>
        <p:txBody>
          <a:bodyPr anchor="b"/>
          <a:lstStyle>
            <a:lvl1pPr algn="l">
              <a:defRPr sz="4800" b="1" baseline="0">
                <a:solidFill>
                  <a:schemeClr val="bg2"/>
                </a:solidFill>
                <a:effectLst/>
                <a:latin typeface="Calibri" pitchFamily="34" charset="0"/>
              </a:defRPr>
            </a:lvl1pPr>
          </a:lstStyle>
          <a:p>
            <a:r>
              <a:rPr lang="en-US" dirty="0"/>
              <a:t>Click to edit Master title style</a:t>
            </a:r>
          </a:p>
        </p:txBody>
      </p:sp>
      <p:sp>
        <p:nvSpPr>
          <p:cNvPr id="5" name="Text Placeholder 2"/>
          <p:cNvSpPr>
            <a:spLocks noGrp="1"/>
          </p:cNvSpPr>
          <p:nvPr>
            <p:ph type="body" idx="1"/>
          </p:nvPr>
        </p:nvSpPr>
        <p:spPr>
          <a:xfrm>
            <a:off x="609601" y="5900928"/>
            <a:ext cx="10363200" cy="568325"/>
          </a:xfrm>
          <a:prstGeom prst="rect">
            <a:avLst/>
          </a:prstGeom>
        </p:spPr>
        <p:txBody>
          <a:bodyPr anchor="b"/>
          <a:lstStyle>
            <a:lvl1pPr marL="0" indent="0" algn="l">
              <a:lnSpc>
                <a:spcPts val="2933"/>
              </a:lnSpc>
              <a:buNone/>
              <a:defRPr sz="2667" baseline="0">
                <a:solidFill>
                  <a:schemeClr val="bg2"/>
                </a:solidFill>
                <a:latin typeface="Calibri"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673843271"/>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CLOSING_OD">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b="18140"/>
          <a:stretch/>
        </p:blipFill>
        <p:spPr>
          <a:xfrm>
            <a:off x="0" y="5679808"/>
            <a:ext cx="12198571" cy="1178193"/>
          </a:xfrm>
          <a:prstGeom prst="rect">
            <a:avLst/>
          </a:prstGeom>
        </p:spPr>
      </p:pic>
      <p:sp>
        <p:nvSpPr>
          <p:cNvPr id="3" name="TextBox 2"/>
          <p:cNvSpPr txBox="1"/>
          <p:nvPr userDrawn="1"/>
        </p:nvSpPr>
        <p:spPr>
          <a:xfrm>
            <a:off x="169625" y="3662433"/>
            <a:ext cx="8852455" cy="1815882"/>
          </a:xfrm>
          <a:prstGeom prst="rect">
            <a:avLst/>
          </a:prstGeom>
          <a:noFill/>
        </p:spPr>
        <p:txBody>
          <a:bodyPr wrap="square" rtlCol="0">
            <a:spAutoFit/>
          </a:bodyPr>
          <a:lstStyle/>
          <a:p>
            <a:r>
              <a:rPr lang="en-US" sz="1600" dirty="0">
                <a:solidFill>
                  <a:srgbClr val="695E4A"/>
                </a:solidFill>
                <a:latin typeface="Calibri" panose="020F0502020204030204" pitchFamily="34" charset="0"/>
              </a:rPr>
              <a:t>For more information, contact CDC</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1-800-CDC-INFO (232-4636)</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TTY:  1-888-232-6348    www.cdc.gov</a:t>
            </a: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spTree>
    <p:extLst>
      <p:ext uri="{BB962C8B-B14F-4D97-AF65-F5344CB8AC3E}">
        <p14:creationId xmlns:p14="http://schemas.microsoft.com/office/powerpoint/2010/main" val="2931797964"/>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LOSING_OD">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b="18140"/>
          <a:stretch/>
        </p:blipFill>
        <p:spPr>
          <a:xfrm>
            <a:off x="0" y="5679808"/>
            <a:ext cx="12198571" cy="1178193"/>
          </a:xfrm>
          <a:prstGeom prst="rect">
            <a:avLst/>
          </a:prstGeom>
        </p:spPr>
      </p:pic>
      <p:sp>
        <p:nvSpPr>
          <p:cNvPr id="3" name="TextBox 2"/>
          <p:cNvSpPr txBox="1"/>
          <p:nvPr userDrawn="1"/>
        </p:nvSpPr>
        <p:spPr>
          <a:xfrm>
            <a:off x="351714" y="3662433"/>
            <a:ext cx="8852455" cy="1815882"/>
          </a:xfrm>
          <a:prstGeom prst="rect">
            <a:avLst/>
          </a:prstGeom>
          <a:noFill/>
        </p:spPr>
        <p:txBody>
          <a:bodyPr wrap="square" rtlCol="0">
            <a:spAutoFit/>
          </a:bodyPr>
          <a:lstStyle/>
          <a:p>
            <a:pPr defTabSz="914377"/>
            <a:r>
              <a:rPr lang="en-US" sz="1600" dirty="0">
                <a:solidFill>
                  <a:srgbClr val="695E4A"/>
                </a:solidFill>
                <a:latin typeface="Calibri" panose="020F0502020204030204" pitchFamily="34" charset="0"/>
              </a:rPr>
              <a:t>For more information, contact CDC</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1-800-CDC-INFO (232-4636)</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TTY:  1-888-232-6348    www.cdc.gov</a:t>
            </a: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sp>
        <p:nvSpPr>
          <p:cNvPr id="4" name="TextBox 3"/>
          <p:cNvSpPr txBox="1"/>
          <p:nvPr userDrawn="1"/>
        </p:nvSpPr>
        <p:spPr>
          <a:xfrm>
            <a:off x="-472097" y="6365557"/>
            <a:ext cx="1154464" cy="369332"/>
          </a:xfrm>
          <a:prstGeom prst="rect">
            <a:avLst/>
          </a:prstGeom>
          <a:noFill/>
        </p:spPr>
        <p:txBody>
          <a:bodyPr wrap="square" rtlCol="0">
            <a:spAutoFit/>
          </a:bodyPr>
          <a:lstStyle/>
          <a:p>
            <a:pPr algn="r" defTabSz="914377"/>
            <a:fld id="{546F342E-8484-4702-8326-3C4F0D187E4A}" type="slidenum">
              <a:rPr lang="en-US" sz="1800">
                <a:solidFill>
                  <a:srgbClr val="FFFFFF"/>
                </a:solidFill>
              </a:rPr>
              <a:pPr algn="r" defTabSz="914377"/>
              <a:t>‹#›</a:t>
            </a:fld>
            <a:endParaRPr lang="en-US" sz="1800" dirty="0">
              <a:solidFill>
                <a:srgbClr val="FFFFFF"/>
              </a:solidFill>
            </a:endParaRPr>
          </a:p>
        </p:txBody>
      </p:sp>
    </p:spTree>
    <p:extLst>
      <p:ext uri="{BB962C8B-B14F-4D97-AF65-F5344CB8AC3E}">
        <p14:creationId xmlns:p14="http://schemas.microsoft.com/office/powerpoint/2010/main" val="2169761921"/>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11" name="Title 1"/>
          <p:cNvSpPr>
            <a:spLocks noGrp="1"/>
          </p:cNvSpPr>
          <p:nvPr>
            <p:ph type="title"/>
          </p:nvPr>
        </p:nvSpPr>
        <p:spPr>
          <a:xfrm>
            <a:off x="609600" y="1981200"/>
            <a:ext cx="10972800" cy="1676400"/>
          </a:xfrm>
          <a:prstGeom prst="rect">
            <a:avLst/>
          </a:prstGeom>
        </p:spPr>
        <p:txBody>
          <a:bodyPr/>
          <a:lstStyle>
            <a:lvl1pPr>
              <a:lnSpc>
                <a:spcPts val="3000"/>
              </a:lnSpc>
              <a:defRPr sz="2800" b="1" baseline="0">
                <a:effectLst/>
                <a:latin typeface="Calibri" pitchFamily="34" charset="0"/>
              </a:defRPr>
            </a:lvl1pPr>
          </a:lstStyle>
          <a:p>
            <a:endParaRPr lang="en-US" dirty="0"/>
          </a:p>
        </p:txBody>
      </p:sp>
      <p:sp>
        <p:nvSpPr>
          <p:cNvPr id="5" name="Subtitle 2"/>
          <p:cNvSpPr>
            <a:spLocks noGrp="1"/>
          </p:cNvSpPr>
          <p:nvPr>
            <p:ph type="subTitle" idx="1"/>
          </p:nvPr>
        </p:nvSpPr>
        <p:spPr>
          <a:xfrm>
            <a:off x="1828800" y="3886200"/>
            <a:ext cx="8534400" cy="457200"/>
          </a:xfrm>
          <a:prstGeom prst="rect">
            <a:avLst/>
          </a:prstGeom>
        </p:spPr>
        <p:txBody>
          <a:bodyPr/>
          <a:lstStyle>
            <a:lvl1pPr marL="0" indent="0" algn="ctr">
              <a:buNone/>
              <a:defRPr sz="2000" b="1" baseline="0">
                <a:solidFill>
                  <a:schemeClr val="bg2"/>
                </a:solidFill>
                <a:effectLst/>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9" name="Text Placeholder 8"/>
          <p:cNvSpPr>
            <a:spLocks noGrp="1"/>
          </p:cNvSpPr>
          <p:nvPr>
            <p:ph type="body" sz="quarter" idx="10"/>
          </p:nvPr>
        </p:nvSpPr>
        <p:spPr>
          <a:xfrm>
            <a:off x="1828800" y="4267200"/>
            <a:ext cx="8534400" cy="1295400"/>
          </a:xfrm>
          <a:prstGeom prst="rect">
            <a:avLst/>
          </a:prstGeom>
        </p:spPr>
        <p:txBody>
          <a:bodyPr/>
          <a:lstStyle>
            <a:lvl1pPr algn="ctr">
              <a:lnSpc>
                <a:spcPts val="2000"/>
              </a:lnSpc>
              <a:buNone/>
              <a:defRPr sz="1800" baseline="0">
                <a:solidFill>
                  <a:schemeClr val="tx1"/>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Tree>
    <p:extLst>
      <p:ext uri="{BB962C8B-B14F-4D97-AF65-F5344CB8AC3E}">
        <p14:creationId xmlns:p14="http://schemas.microsoft.com/office/powerpoint/2010/main" val="4151475025"/>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Basic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nchor="b" anchorCtr="0"/>
          <a:lstStyle>
            <a:lvl1pPr>
              <a:lnSpc>
                <a:spcPts val="3000"/>
              </a:lnSpc>
              <a:defRPr sz="2800" b="1" baseline="0">
                <a:effectLst/>
                <a:latin typeface="Calibri" pitchFamily="34" charset="0"/>
              </a:defRPr>
            </a:lvl1pPr>
          </a:lstStyle>
          <a:p>
            <a:endParaRPr lang="en-US" dirty="0"/>
          </a:p>
        </p:txBody>
      </p:sp>
      <p:sp>
        <p:nvSpPr>
          <p:cNvPr id="3" name="Content Placeholder 2"/>
          <p:cNvSpPr>
            <a:spLocks noGrp="1"/>
          </p:cNvSpPr>
          <p:nvPr>
            <p:ph idx="1"/>
          </p:nvPr>
        </p:nvSpPr>
        <p:spPr>
          <a:xfrm>
            <a:off x="609600" y="1600201"/>
            <a:ext cx="10972800" cy="4191000"/>
          </a:xfrm>
          <a:prstGeom prst="rect">
            <a:avLst/>
          </a:prstGeom>
        </p:spPr>
        <p:txBody>
          <a:bodyPr/>
          <a:lstStyle>
            <a:lvl1pPr marL="342900" indent="-342900">
              <a:buClr>
                <a:schemeClr val="accent1"/>
              </a:buClr>
              <a:buSzPct val="70000"/>
              <a:buFont typeface="Wingdings" pitchFamily="2" charset="2"/>
              <a:buChar char="§"/>
              <a:defRPr sz="2400" b="1" baseline="0">
                <a:solidFill>
                  <a:schemeClr val="bg2"/>
                </a:solidFill>
                <a:latin typeface="Calibri" pitchFamily="34" charset="0"/>
              </a:defRPr>
            </a:lvl1pPr>
            <a:lvl2pPr marL="742950" indent="-285750">
              <a:buClr>
                <a:schemeClr val="tx1"/>
              </a:buClr>
              <a:buSzPct val="100000"/>
              <a:buFont typeface="Arial" pitchFamily="34" charset="0"/>
              <a:buChar char="•"/>
              <a:defRPr sz="2000">
                <a:solidFill>
                  <a:schemeClr val="bg2"/>
                </a:solidFill>
              </a:defRPr>
            </a:lvl2pPr>
            <a:lvl3pPr marL="1143000" indent="-228600">
              <a:buClr>
                <a:schemeClr val="tx1"/>
              </a:buClr>
              <a:buSzPct val="100000"/>
              <a:buFont typeface="Courier New" pitchFamily="49" charset="0"/>
              <a:buChar char="o"/>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endParaRPr lang="en-US" dirty="0"/>
          </a:p>
          <a:p>
            <a:pPr lvl="1"/>
            <a:endParaRPr lang="en-US" dirty="0"/>
          </a:p>
          <a:p>
            <a:pPr lvl="2"/>
            <a:endParaRPr lang="en-US" dirty="0"/>
          </a:p>
        </p:txBody>
      </p:sp>
      <p:sp>
        <p:nvSpPr>
          <p:cNvPr id="6" name="Text Placeholder 5"/>
          <p:cNvSpPr>
            <a:spLocks noGrp="1"/>
          </p:cNvSpPr>
          <p:nvPr userDrawn="1">
            <p:ph type="body" sz="quarter" idx="11" hasCustomPrompt="1"/>
          </p:nvPr>
        </p:nvSpPr>
        <p:spPr>
          <a:xfrm>
            <a:off x="609600" y="6019800"/>
            <a:ext cx="10972800" cy="381000"/>
          </a:xfrm>
          <a:prstGeom prst="rect">
            <a:avLst/>
          </a:prstGeom>
        </p:spPr>
        <p:txBody>
          <a:bodyPr anchor="b"/>
          <a:lstStyle>
            <a:lvl1pPr>
              <a:buNone/>
              <a:defRPr sz="1100">
                <a:solidFill>
                  <a:schemeClr val="tx1"/>
                </a:solidFill>
                <a:latin typeface="Calibri" pitchFamily="34" charset="0"/>
              </a:defRPr>
            </a:lvl1pPr>
          </a:lstStyle>
          <a:p>
            <a:r>
              <a:rPr lang="en-US" dirty="0"/>
              <a:t>* Citations, references, and credits</a:t>
            </a:r>
          </a:p>
        </p:txBody>
      </p:sp>
      <p:sp>
        <p:nvSpPr>
          <p:cNvPr id="5" name="TextBox 4"/>
          <p:cNvSpPr txBox="1"/>
          <p:nvPr userDrawn="1"/>
        </p:nvSpPr>
        <p:spPr>
          <a:xfrm>
            <a:off x="10605961" y="6087052"/>
            <a:ext cx="1154464" cy="369332"/>
          </a:xfrm>
          <a:prstGeom prst="rect">
            <a:avLst/>
          </a:prstGeom>
          <a:noFill/>
        </p:spPr>
        <p:txBody>
          <a:bodyPr wrap="square" rtlCol="0">
            <a:spAutoFit/>
          </a:bodyPr>
          <a:lstStyle/>
          <a:p>
            <a:pPr algn="r"/>
            <a:fld id="{546F342E-8484-4702-8326-3C4F0D187E4A}" type="slidenum">
              <a:rPr lang="en-US" sz="1800" smtClean="0"/>
              <a:pPr algn="r"/>
              <a:t>‹#›</a:t>
            </a:fld>
            <a:endParaRPr lang="en-US" sz="1800" dirty="0"/>
          </a:p>
        </p:txBody>
      </p:sp>
    </p:spTree>
    <p:extLst>
      <p:ext uri="{BB962C8B-B14F-4D97-AF65-F5344CB8AC3E}">
        <p14:creationId xmlns:p14="http://schemas.microsoft.com/office/powerpoint/2010/main" val="4207795904"/>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Data Slide (For content heavy tables and chart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nchor="b" anchorCtr="0"/>
          <a:lstStyle>
            <a:lvl1pPr>
              <a:lnSpc>
                <a:spcPts val="3000"/>
              </a:lnSpc>
              <a:defRPr sz="2800" b="1" baseline="0">
                <a:effectLst/>
                <a:latin typeface="Calibri" pitchFamily="34" charset="0"/>
              </a:defRPr>
            </a:lvl1pPr>
          </a:lstStyle>
          <a:p>
            <a:endParaRPr lang="en-US" dirty="0"/>
          </a:p>
        </p:txBody>
      </p:sp>
      <p:sp>
        <p:nvSpPr>
          <p:cNvPr id="3" name="Content Placeholder 2"/>
          <p:cNvSpPr>
            <a:spLocks noGrp="1"/>
          </p:cNvSpPr>
          <p:nvPr>
            <p:ph idx="1"/>
          </p:nvPr>
        </p:nvSpPr>
        <p:spPr>
          <a:xfrm>
            <a:off x="609600" y="1600201"/>
            <a:ext cx="10972800" cy="4191000"/>
          </a:xfrm>
          <a:prstGeom prst="rect">
            <a:avLst/>
          </a:prstGeom>
        </p:spPr>
        <p:txBody>
          <a:bodyPr/>
          <a:lstStyle>
            <a:lvl1pPr marL="342900" indent="-342900">
              <a:buClr>
                <a:schemeClr val="tx1"/>
              </a:buClr>
              <a:buSzPct val="70000"/>
              <a:buFont typeface="Arial" pitchFamily="34" charset="0"/>
              <a:buChar char="•"/>
              <a:defRPr sz="2400" b="1" baseline="0">
                <a:solidFill>
                  <a:schemeClr val="bg2"/>
                </a:solidFill>
                <a:latin typeface="Calibri" pitchFamily="34" charset="0"/>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endParaRPr lang="en-US" dirty="0"/>
          </a:p>
        </p:txBody>
      </p:sp>
      <p:sp>
        <p:nvSpPr>
          <p:cNvPr id="7" name="Text Placeholder 5"/>
          <p:cNvSpPr>
            <a:spLocks noGrp="1"/>
          </p:cNvSpPr>
          <p:nvPr>
            <p:ph type="body" sz="quarter" idx="11" hasCustomPrompt="1"/>
          </p:nvPr>
        </p:nvSpPr>
        <p:spPr>
          <a:xfrm>
            <a:off x="609600" y="6019800"/>
            <a:ext cx="10972800" cy="381000"/>
          </a:xfrm>
          <a:prstGeom prst="rect">
            <a:avLst/>
          </a:prstGeom>
        </p:spPr>
        <p:txBody>
          <a:bodyPr anchor="b"/>
          <a:lstStyle>
            <a:lvl1pPr>
              <a:buNone/>
              <a:defRPr sz="1100">
                <a:solidFill>
                  <a:schemeClr val="tx1"/>
                </a:solidFill>
                <a:latin typeface="Calibri" pitchFamily="34" charset="0"/>
              </a:defRPr>
            </a:lvl1pPr>
          </a:lstStyle>
          <a:p>
            <a:r>
              <a:rPr lang="en-US" dirty="0"/>
              <a:t>* Citations, references, and credits</a:t>
            </a:r>
          </a:p>
        </p:txBody>
      </p:sp>
      <p:sp>
        <p:nvSpPr>
          <p:cNvPr id="5" name="TextBox 4"/>
          <p:cNvSpPr txBox="1"/>
          <p:nvPr userDrawn="1"/>
        </p:nvSpPr>
        <p:spPr>
          <a:xfrm>
            <a:off x="10605961" y="6087052"/>
            <a:ext cx="1154464" cy="369332"/>
          </a:xfrm>
          <a:prstGeom prst="rect">
            <a:avLst/>
          </a:prstGeom>
          <a:noFill/>
        </p:spPr>
        <p:txBody>
          <a:bodyPr wrap="square" rtlCol="0">
            <a:spAutoFit/>
          </a:bodyPr>
          <a:lstStyle/>
          <a:p>
            <a:pPr algn="r"/>
            <a:fld id="{546F342E-8484-4702-8326-3C4F0D187E4A}" type="slidenum">
              <a:rPr lang="en-US" sz="1800" smtClean="0"/>
              <a:pPr algn="r"/>
              <a:t>‹#›</a:t>
            </a:fld>
            <a:endParaRPr lang="en-US" sz="1800" dirty="0"/>
          </a:p>
        </p:txBody>
      </p:sp>
    </p:spTree>
    <p:extLst>
      <p:ext uri="{BB962C8B-B14F-4D97-AF65-F5344CB8AC3E}">
        <p14:creationId xmlns:p14="http://schemas.microsoft.com/office/powerpoint/2010/main" val="1487474814"/>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Slide Bad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828800" y="3886200"/>
            <a:ext cx="8534400" cy="457200"/>
          </a:xfrm>
          <a:prstGeom prst="rect">
            <a:avLst/>
          </a:prstGeom>
        </p:spPr>
        <p:txBody>
          <a:bodyPr/>
          <a:lstStyle>
            <a:lvl1pPr marL="0" indent="0" algn="ctr">
              <a:buNone/>
              <a:defRPr sz="2000" b="1" baseline="0">
                <a:solidFill>
                  <a:schemeClr val="bg2"/>
                </a:solidFill>
                <a:effectLst/>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9" name="Text Placeholder 8"/>
          <p:cNvSpPr>
            <a:spLocks noGrp="1"/>
          </p:cNvSpPr>
          <p:nvPr>
            <p:ph type="body" sz="quarter" idx="10"/>
          </p:nvPr>
        </p:nvSpPr>
        <p:spPr>
          <a:xfrm>
            <a:off x="1828800" y="4267200"/>
            <a:ext cx="8534400" cy="1295400"/>
          </a:xfrm>
          <a:prstGeom prst="rect">
            <a:avLst/>
          </a:prstGeom>
        </p:spPr>
        <p:txBody>
          <a:bodyPr/>
          <a:lstStyle>
            <a:lvl1pPr algn="ctr">
              <a:lnSpc>
                <a:spcPts val="2000"/>
              </a:lnSpc>
              <a:buNone/>
              <a:defRPr sz="1800" baseline="0">
                <a:solidFill>
                  <a:schemeClr val="tx1"/>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11" name="Title 1"/>
          <p:cNvSpPr>
            <a:spLocks noGrp="1"/>
          </p:cNvSpPr>
          <p:nvPr>
            <p:ph type="title"/>
          </p:nvPr>
        </p:nvSpPr>
        <p:spPr>
          <a:xfrm>
            <a:off x="609600" y="1981200"/>
            <a:ext cx="10972800" cy="1676400"/>
          </a:xfrm>
          <a:prstGeom prst="rect">
            <a:avLst/>
          </a:prstGeom>
        </p:spPr>
        <p:txBody>
          <a:bodyPr/>
          <a:lstStyle>
            <a:lvl1pPr>
              <a:lnSpc>
                <a:spcPts val="3000"/>
              </a:lnSpc>
              <a:defRPr sz="2800" b="1" baseline="0">
                <a:effectLst/>
                <a:latin typeface="Calibri" pitchFamily="34" charset="0"/>
              </a:defRPr>
            </a:lvl1pPr>
          </a:lstStyle>
          <a:p>
            <a:endParaRPr lang="en-US" dirty="0"/>
          </a:p>
        </p:txBody>
      </p:sp>
      <p:sp>
        <p:nvSpPr>
          <p:cNvPr id="6" name="TextBox 5"/>
          <p:cNvSpPr txBox="1"/>
          <p:nvPr userDrawn="1"/>
        </p:nvSpPr>
        <p:spPr>
          <a:xfrm>
            <a:off x="10605961" y="6087052"/>
            <a:ext cx="1154464" cy="369332"/>
          </a:xfrm>
          <a:prstGeom prst="rect">
            <a:avLst/>
          </a:prstGeom>
          <a:noFill/>
        </p:spPr>
        <p:txBody>
          <a:bodyPr wrap="square" rtlCol="0">
            <a:spAutoFit/>
          </a:bodyPr>
          <a:lstStyle/>
          <a:p>
            <a:pPr algn="r"/>
            <a:fld id="{546F342E-8484-4702-8326-3C4F0D187E4A}" type="slidenum">
              <a:rPr lang="en-US" sz="1800" smtClean="0"/>
              <a:pPr algn="r"/>
              <a:t>‹#›</a:t>
            </a:fld>
            <a:endParaRPr lang="en-US" sz="1800" dirty="0"/>
          </a:p>
        </p:txBody>
      </p:sp>
    </p:spTree>
    <p:extLst>
      <p:ext uri="{BB962C8B-B14F-4D97-AF65-F5344CB8AC3E}">
        <p14:creationId xmlns:p14="http://schemas.microsoft.com/office/powerpoint/2010/main" val="3499591891"/>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asic Content Badg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nchor="b" anchorCtr="0"/>
          <a:lstStyle>
            <a:lvl1pPr>
              <a:lnSpc>
                <a:spcPts val="3000"/>
              </a:lnSpc>
              <a:defRPr sz="2800" b="1" baseline="0">
                <a:effectLst/>
                <a:latin typeface="Calibri" pitchFamily="34" charset="0"/>
              </a:defRPr>
            </a:lvl1pPr>
          </a:lstStyle>
          <a:p>
            <a:endParaRPr lang="en-US" dirty="0"/>
          </a:p>
        </p:txBody>
      </p:sp>
      <p:sp>
        <p:nvSpPr>
          <p:cNvPr id="3" name="Content Placeholder 2"/>
          <p:cNvSpPr>
            <a:spLocks noGrp="1"/>
          </p:cNvSpPr>
          <p:nvPr>
            <p:ph idx="1"/>
          </p:nvPr>
        </p:nvSpPr>
        <p:spPr>
          <a:xfrm>
            <a:off x="609600" y="1600201"/>
            <a:ext cx="10972800" cy="4191000"/>
          </a:xfrm>
          <a:prstGeom prst="rect">
            <a:avLst/>
          </a:prstGeom>
        </p:spPr>
        <p:txBody>
          <a:bodyPr/>
          <a:lstStyle>
            <a:lvl1pPr marL="342900" indent="-342900">
              <a:buClr>
                <a:schemeClr val="tx1"/>
              </a:buClr>
              <a:buSzPct val="70000"/>
              <a:buFont typeface="Arial" pitchFamily="34" charset="0"/>
              <a:buChar char="•"/>
              <a:defRPr sz="2400" b="1" baseline="0">
                <a:solidFill>
                  <a:schemeClr val="bg2"/>
                </a:solidFill>
                <a:latin typeface="Calibri" pitchFamily="34" charset="0"/>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endParaRPr lang="en-US" dirty="0"/>
          </a:p>
        </p:txBody>
      </p:sp>
      <p:sp>
        <p:nvSpPr>
          <p:cNvPr id="5" name="Text Placeholder 5"/>
          <p:cNvSpPr>
            <a:spLocks noGrp="1"/>
          </p:cNvSpPr>
          <p:nvPr>
            <p:ph type="body" sz="quarter" idx="11" hasCustomPrompt="1"/>
          </p:nvPr>
        </p:nvSpPr>
        <p:spPr>
          <a:xfrm>
            <a:off x="2844800" y="6019800"/>
            <a:ext cx="8737600" cy="381000"/>
          </a:xfrm>
          <a:prstGeom prst="rect">
            <a:avLst/>
          </a:prstGeom>
        </p:spPr>
        <p:txBody>
          <a:bodyPr anchor="b"/>
          <a:lstStyle>
            <a:lvl1pPr>
              <a:buNone/>
              <a:defRPr sz="1100">
                <a:solidFill>
                  <a:schemeClr val="tx1"/>
                </a:solidFill>
                <a:latin typeface="Calibri" pitchFamily="34" charset="0"/>
              </a:defRPr>
            </a:lvl1pPr>
          </a:lstStyle>
          <a:p>
            <a:r>
              <a:rPr lang="en-US" dirty="0"/>
              <a:t>* Citations, references, and credits</a:t>
            </a:r>
          </a:p>
        </p:txBody>
      </p:sp>
      <p:sp>
        <p:nvSpPr>
          <p:cNvPr id="6" name="TextBox 5"/>
          <p:cNvSpPr txBox="1"/>
          <p:nvPr userDrawn="1"/>
        </p:nvSpPr>
        <p:spPr>
          <a:xfrm>
            <a:off x="10605961" y="6087052"/>
            <a:ext cx="1154464" cy="369332"/>
          </a:xfrm>
          <a:prstGeom prst="rect">
            <a:avLst/>
          </a:prstGeom>
          <a:noFill/>
        </p:spPr>
        <p:txBody>
          <a:bodyPr wrap="square" rtlCol="0">
            <a:spAutoFit/>
          </a:bodyPr>
          <a:lstStyle/>
          <a:p>
            <a:pPr algn="r"/>
            <a:fld id="{546F342E-8484-4702-8326-3C4F0D187E4A}" type="slidenum">
              <a:rPr lang="en-US" sz="1800" smtClean="0"/>
              <a:pPr algn="r"/>
              <a:t>‹#›</a:t>
            </a:fld>
            <a:endParaRPr lang="en-US" sz="1800" dirty="0"/>
          </a:p>
        </p:txBody>
      </p:sp>
    </p:spTree>
    <p:extLst>
      <p:ext uri="{BB962C8B-B14F-4D97-AF65-F5344CB8AC3E}">
        <p14:creationId xmlns:p14="http://schemas.microsoft.com/office/powerpoint/2010/main" val="102454936"/>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2284" y="1271017"/>
            <a:ext cx="10363200" cy="1362075"/>
          </a:xfrm>
          <a:prstGeom prst="rect">
            <a:avLst/>
          </a:prstGeom>
        </p:spPr>
        <p:txBody>
          <a:bodyPr anchor="t"/>
          <a:lstStyle>
            <a:lvl1pPr algn="ctr">
              <a:lnSpc>
                <a:spcPts val="3800"/>
              </a:lnSpc>
              <a:defRPr sz="3600" b="1" cap="all" baseline="0">
                <a:effectLst/>
                <a:latin typeface="Calibri" pitchFamily="34" charset="0"/>
              </a:defRPr>
            </a:lvl1pPr>
          </a:lstStyle>
          <a:p>
            <a:endParaRPr lang="en-US" dirty="0"/>
          </a:p>
        </p:txBody>
      </p:sp>
      <p:sp>
        <p:nvSpPr>
          <p:cNvPr id="3" name="Text Placeholder 2"/>
          <p:cNvSpPr>
            <a:spLocks noGrp="1"/>
          </p:cNvSpPr>
          <p:nvPr>
            <p:ph type="body" idx="1"/>
          </p:nvPr>
        </p:nvSpPr>
        <p:spPr>
          <a:xfrm>
            <a:off x="912284" y="2743200"/>
            <a:ext cx="10363200" cy="1500187"/>
          </a:xfrm>
          <a:prstGeom prst="rect">
            <a:avLst/>
          </a:prstGeom>
        </p:spPr>
        <p:txBody>
          <a:bodyPr anchor="t" anchorCtr="0"/>
          <a:lstStyle>
            <a:lvl1pPr marL="0" indent="0" algn="ctr">
              <a:lnSpc>
                <a:spcPts val="2200"/>
              </a:lnSpc>
              <a:buNone/>
              <a:defRPr sz="2000" baseline="0">
                <a:solidFill>
                  <a:schemeClr val="bg2"/>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endParaRPr lang="en-US" dirty="0"/>
          </a:p>
        </p:txBody>
      </p:sp>
      <p:sp>
        <p:nvSpPr>
          <p:cNvPr id="4" name="TextBox 3"/>
          <p:cNvSpPr txBox="1"/>
          <p:nvPr userDrawn="1"/>
        </p:nvSpPr>
        <p:spPr>
          <a:xfrm>
            <a:off x="10605961" y="6087052"/>
            <a:ext cx="1154464" cy="369332"/>
          </a:xfrm>
          <a:prstGeom prst="rect">
            <a:avLst/>
          </a:prstGeom>
          <a:noFill/>
        </p:spPr>
        <p:txBody>
          <a:bodyPr wrap="square" rtlCol="0">
            <a:spAutoFit/>
          </a:bodyPr>
          <a:lstStyle/>
          <a:p>
            <a:pPr algn="r"/>
            <a:fld id="{546F342E-8484-4702-8326-3C4F0D187E4A}" type="slidenum">
              <a:rPr lang="en-US" sz="1800" smtClean="0"/>
              <a:pPr algn="r"/>
              <a:t>‹#›</a:t>
            </a:fld>
            <a:endParaRPr lang="en-US" sz="1800" dirty="0"/>
          </a:p>
        </p:txBody>
      </p:sp>
    </p:spTree>
    <p:extLst>
      <p:ext uri="{BB962C8B-B14F-4D97-AF65-F5344CB8AC3E}">
        <p14:creationId xmlns:p14="http://schemas.microsoft.com/office/powerpoint/2010/main" val="973156473"/>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baseline="0">
                <a:effectLst/>
                <a:latin typeface="Calibri" pitchFamily="34" charset="0"/>
              </a:defRPr>
            </a:lvl1pPr>
          </a:lstStyle>
          <a:p>
            <a:endParaRPr lang="en-US" dirty="0"/>
          </a:p>
        </p:txBody>
      </p:sp>
      <p:sp>
        <p:nvSpPr>
          <p:cNvPr id="3" name="Content Placeholder 2"/>
          <p:cNvSpPr>
            <a:spLocks noGrp="1"/>
          </p:cNvSpPr>
          <p:nvPr>
            <p:ph idx="1"/>
          </p:nvPr>
        </p:nvSpPr>
        <p:spPr>
          <a:xfrm>
            <a:off x="4766733" y="273051"/>
            <a:ext cx="6815667" cy="5518150"/>
          </a:xfrm>
          <a:prstGeom prst="rect">
            <a:avLst/>
          </a:prstGeom>
        </p:spPr>
        <p:txBody>
          <a:bodyPr anchor="ctr" anchorCtr="0"/>
          <a:lstStyle>
            <a:lvl1pPr marL="342900" indent="-342900">
              <a:buClr>
                <a:schemeClr val="tx1"/>
              </a:buClr>
              <a:buSzPct val="70000"/>
              <a:buFont typeface="Wingdings" pitchFamily="2" charset="2"/>
              <a:buChar char="§"/>
              <a:defRPr sz="2400" b="1">
                <a:solidFill>
                  <a:schemeClr val="bg2"/>
                </a:solidFill>
                <a:latin typeface="Calibri" pitchFamily="34" charset="0"/>
              </a:defRPr>
            </a:lvl1pPr>
            <a:lvl2pPr marL="742950" indent="-285750">
              <a:buClr>
                <a:schemeClr val="tx1"/>
              </a:buClr>
              <a:buSzPct val="100000"/>
              <a:buFont typeface="Arial" pitchFamily="34" charset="0"/>
              <a:buChar char="•"/>
              <a:defRPr sz="2000">
                <a:solidFill>
                  <a:schemeClr val="bg2"/>
                </a:solidFill>
              </a:defRPr>
            </a:lvl2pPr>
            <a:lvl3pPr marL="1143000" indent="-228600">
              <a:buClr>
                <a:schemeClr val="tx1"/>
              </a:buClr>
              <a:buSzPct val="100000"/>
              <a:buFont typeface="Courier New" pitchFamily="49" charset="0"/>
              <a:buChar char="o"/>
              <a:defRPr sz="1800">
                <a:solidFill>
                  <a:schemeClr val="bg2"/>
                </a:solidFill>
              </a:defRPr>
            </a:lvl3pPr>
            <a:lvl4pPr>
              <a:buClr>
                <a:schemeClr val="tx1"/>
              </a:buClr>
              <a:buSzPct val="70000"/>
              <a:buFont typeface="Courier New" pitchFamily="49" charset="0"/>
              <a:buChar char="o"/>
              <a:defRPr sz="1800">
                <a:solidFill>
                  <a:schemeClr val="bg2"/>
                </a:solidFill>
              </a:defRPr>
            </a:lvl4pPr>
            <a:lvl5pPr>
              <a:buClr>
                <a:schemeClr val="tx1"/>
              </a:buClr>
              <a:buSzPct val="70000"/>
              <a:buFont typeface="Arial" pitchFamily="34" charset="0"/>
              <a:buChar char="•"/>
              <a:defRPr sz="1800">
                <a:solidFill>
                  <a:schemeClr val="bg2"/>
                </a:solidFill>
              </a:defRPr>
            </a:lvl5pPr>
            <a:lvl6pPr>
              <a:defRPr sz="2000"/>
            </a:lvl6pPr>
            <a:lvl7pPr>
              <a:defRPr sz="2000"/>
            </a:lvl7pPr>
            <a:lvl8pPr>
              <a:defRPr sz="2000"/>
            </a:lvl8pPr>
            <a:lvl9pPr>
              <a:defRPr sz="2000"/>
            </a:lvl9pPr>
          </a:lstStyle>
          <a:p>
            <a:pPr lvl="0"/>
            <a:endParaRPr lang="en-US" dirty="0"/>
          </a:p>
          <a:p>
            <a:pPr lvl="1"/>
            <a:endParaRPr lang="en-US" dirty="0"/>
          </a:p>
          <a:p>
            <a:pPr lvl="2"/>
            <a:endParaRPr lang="en-US" dirty="0"/>
          </a:p>
        </p:txBody>
      </p:sp>
      <p:sp>
        <p:nvSpPr>
          <p:cNvPr id="4" name="Text Placeholder 3"/>
          <p:cNvSpPr>
            <a:spLocks noGrp="1"/>
          </p:cNvSpPr>
          <p:nvPr>
            <p:ph type="body" sz="half" idx="2"/>
          </p:nvPr>
        </p:nvSpPr>
        <p:spPr>
          <a:xfrm>
            <a:off x="609601" y="1435102"/>
            <a:ext cx="4011084" cy="4356099"/>
          </a:xfrm>
          <a:prstGeom prst="rect">
            <a:avLst/>
          </a:prstGeom>
        </p:spPr>
        <p:txBody>
          <a:bodyPr/>
          <a:lstStyle>
            <a:lvl1pPr marL="0" indent="0">
              <a:buNone/>
              <a:defRPr sz="1400" baseline="0">
                <a:solidFill>
                  <a:schemeClr val="bg2"/>
                </a:solidFill>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endParaRPr lang="en-US" dirty="0"/>
          </a:p>
        </p:txBody>
      </p:sp>
      <p:sp>
        <p:nvSpPr>
          <p:cNvPr id="6" name="Text Placeholder 5"/>
          <p:cNvSpPr>
            <a:spLocks noGrp="1"/>
          </p:cNvSpPr>
          <p:nvPr>
            <p:ph type="body" sz="quarter" idx="11" hasCustomPrompt="1"/>
          </p:nvPr>
        </p:nvSpPr>
        <p:spPr>
          <a:xfrm>
            <a:off x="609600" y="6019800"/>
            <a:ext cx="10972800" cy="381000"/>
          </a:xfrm>
          <a:prstGeom prst="rect">
            <a:avLst/>
          </a:prstGeom>
        </p:spPr>
        <p:txBody>
          <a:bodyPr anchor="b"/>
          <a:lstStyle>
            <a:lvl1pPr>
              <a:buNone/>
              <a:defRPr sz="1100">
                <a:solidFill>
                  <a:schemeClr val="tx1"/>
                </a:solidFill>
                <a:latin typeface="Calibri" pitchFamily="34" charset="0"/>
              </a:defRPr>
            </a:lvl1pPr>
          </a:lstStyle>
          <a:p>
            <a:r>
              <a:rPr lang="en-US" dirty="0"/>
              <a:t>* Citations, references, and credits</a:t>
            </a:r>
          </a:p>
        </p:txBody>
      </p:sp>
      <p:sp>
        <p:nvSpPr>
          <p:cNvPr id="7" name="TextBox 6"/>
          <p:cNvSpPr txBox="1"/>
          <p:nvPr userDrawn="1"/>
        </p:nvSpPr>
        <p:spPr>
          <a:xfrm>
            <a:off x="10605961" y="6087052"/>
            <a:ext cx="1154464" cy="369332"/>
          </a:xfrm>
          <a:prstGeom prst="rect">
            <a:avLst/>
          </a:prstGeom>
          <a:noFill/>
        </p:spPr>
        <p:txBody>
          <a:bodyPr wrap="square" rtlCol="0">
            <a:spAutoFit/>
          </a:bodyPr>
          <a:lstStyle/>
          <a:p>
            <a:pPr algn="r"/>
            <a:fld id="{546F342E-8484-4702-8326-3C4F0D187E4A}" type="slidenum">
              <a:rPr lang="en-US" sz="1800" smtClean="0"/>
              <a:pPr algn="r"/>
              <a:t>‹#›</a:t>
            </a:fld>
            <a:endParaRPr lang="en-US" sz="1800" dirty="0"/>
          </a:p>
        </p:txBody>
      </p:sp>
    </p:spTree>
    <p:extLst>
      <p:ext uri="{BB962C8B-B14F-4D97-AF65-F5344CB8AC3E}">
        <p14:creationId xmlns:p14="http://schemas.microsoft.com/office/powerpoint/2010/main" val="1922443246"/>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baseline="0">
                <a:effectLst/>
                <a:latin typeface="Calibri" pitchFamily="34" charset="0"/>
              </a:defRPr>
            </a:lvl1pPr>
          </a:lstStyle>
          <a:p>
            <a:endParaRPr lang="en-US" dirty="0"/>
          </a:p>
        </p:txBody>
      </p:sp>
      <p:sp>
        <p:nvSpPr>
          <p:cNvPr id="3" name="Picture Placeholder 2"/>
          <p:cNvSpPr>
            <a:spLocks noGrp="1"/>
          </p:cNvSpPr>
          <p:nvPr>
            <p:ph type="pic" idx="1"/>
          </p:nvPr>
        </p:nvSpPr>
        <p:spPr>
          <a:xfrm>
            <a:off x="2389717" y="612775"/>
            <a:ext cx="7315200" cy="4114800"/>
          </a:xfrm>
          <a:prstGeom prst="rect">
            <a:avLst/>
          </a:prstGeom>
          <a:ln w="25400">
            <a:solidFill>
              <a:schemeClr val="bg1"/>
            </a:solidFill>
          </a:ln>
          <a:effectLst>
            <a:outerShdw blurRad="44450" dist="27940" dir="5400000" algn="ctr">
              <a:srgbClr val="000000">
                <a:alpha val="32000"/>
              </a:srgbClr>
            </a:outerShdw>
          </a:effectLst>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baseline="0">
                <a:solidFill>
                  <a:schemeClr val="bg2"/>
                </a:solidFill>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endParaRPr lang="en-US" dirty="0"/>
          </a:p>
        </p:txBody>
      </p:sp>
      <p:sp>
        <p:nvSpPr>
          <p:cNvPr id="5" name="TextBox 4"/>
          <p:cNvSpPr txBox="1"/>
          <p:nvPr userDrawn="1"/>
        </p:nvSpPr>
        <p:spPr>
          <a:xfrm>
            <a:off x="10605961" y="6087052"/>
            <a:ext cx="1154464" cy="369332"/>
          </a:xfrm>
          <a:prstGeom prst="rect">
            <a:avLst/>
          </a:prstGeom>
          <a:noFill/>
        </p:spPr>
        <p:txBody>
          <a:bodyPr wrap="square" rtlCol="0">
            <a:spAutoFit/>
          </a:bodyPr>
          <a:lstStyle/>
          <a:p>
            <a:pPr algn="r"/>
            <a:fld id="{546F342E-8484-4702-8326-3C4F0D187E4A}" type="slidenum">
              <a:rPr lang="en-US" sz="1800" smtClean="0"/>
              <a:pPr algn="r"/>
              <a:t>‹#›</a:t>
            </a:fld>
            <a:endParaRPr lang="en-US" sz="1800" dirty="0"/>
          </a:p>
        </p:txBody>
      </p:sp>
    </p:spTree>
    <p:extLst>
      <p:ext uri="{BB962C8B-B14F-4D97-AF65-F5344CB8AC3E}">
        <p14:creationId xmlns:p14="http://schemas.microsoft.com/office/powerpoint/2010/main" val="2729356408"/>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ustom Layout">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828800" y="1981200"/>
            <a:ext cx="8534400" cy="2057400"/>
          </a:xfrm>
          <a:prstGeom prst="rect">
            <a:avLst/>
          </a:prstGeom>
        </p:spPr>
        <p:txBody>
          <a:bodyPr/>
          <a:lstStyle>
            <a:lvl1pPr marL="0" indent="0" algn="ctr">
              <a:buNone/>
              <a:defRPr sz="2800" b="1" baseline="0">
                <a:solidFill>
                  <a:schemeClr val="bg2"/>
                </a:solidFill>
                <a:effectLst/>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3" name="TextBox 2"/>
          <p:cNvSpPr txBox="1"/>
          <p:nvPr userDrawn="1"/>
        </p:nvSpPr>
        <p:spPr>
          <a:xfrm>
            <a:off x="442365" y="6070868"/>
            <a:ext cx="1154464" cy="369332"/>
          </a:xfrm>
          <a:prstGeom prst="rect">
            <a:avLst/>
          </a:prstGeom>
          <a:noFill/>
        </p:spPr>
        <p:txBody>
          <a:bodyPr wrap="square" rtlCol="0">
            <a:spAutoFit/>
          </a:bodyPr>
          <a:lstStyle/>
          <a:p>
            <a:pPr algn="l"/>
            <a:fld id="{546F342E-8484-4702-8326-3C4F0D187E4A}" type="slidenum">
              <a:rPr lang="en-US" sz="1800" smtClean="0"/>
              <a:pPr algn="l"/>
              <a:t>‹#›</a:t>
            </a:fld>
            <a:endParaRPr lang="en-US" sz="1800" dirty="0"/>
          </a:p>
        </p:txBody>
      </p:sp>
    </p:spTree>
    <p:extLst>
      <p:ext uri="{BB962C8B-B14F-4D97-AF65-F5344CB8AC3E}">
        <p14:creationId xmlns:p14="http://schemas.microsoft.com/office/powerpoint/2010/main" val="4025380528"/>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1AF9A7E-F590-4D4C-8AF7-3959EF37DBF3}" type="datetimeFigureOut">
              <a:rPr lang="en-US" smtClean="0"/>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3267269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4"/>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78" indent="-457178">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4"/>
            <a:ext cx="1154464" cy="369332"/>
          </a:xfrm>
          <a:prstGeom prst="rect">
            <a:avLst/>
          </a:prstGeom>
          <a:noFill/>
        </p:spPr>
        <p:txBody>
          <a:bodyPr wrap="square" rtlCol="0">
            <a:spAutoFit/>
          </a:bodyPr>
          <a:lstStyle/>
          <a:p>
            <a:pPr algn="r" defTabSz="914354"/>
            <a:fld id="{546F342E-8484-4702-8326-3C4F0D187E4A}" type="slidenum">
              <a:rPr lang="en-US" sz="1800">
                <a:solidFill>
                  <a:srgbClr val="0F56DC"/>
                </a:solidFill>
              </a:rPr>
              <a:pPr algn="r" defTabSz="914354"/>
              <a:t>‹#›</a:t>
            </a:fld>
            <a:endParaRPr lang="en-US" sz="1800" dirty="0">
              <a:solidFill>
                <a:srgbClr val="0F56DC"/>
              </a:solidFill>
            </a:endParaRPr>
          </a:p>
        </p:txBody>
      </p:sp>
    </p:spTree>
    <p:extLst>
      <p:ext uri="{BB962C8B-B14F-4D97-AF65-F5344CB8AC3E}">
        <p14:creationId xmlns:p14="http://schemas.microsoft.com/office/powerpoint/2010/main" val="1348696148"/>
      </p:ext>
    </p:extLst>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AF9A7E-F590-4D4C-8AF7-3959EF37DBF3}" type="datetimeFigureOut">
              <a:rPr lang="en-US" smtClean="0"/>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35300016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1AF9A7E-F590-4D4C-8AF7-3959EF37DBF3}" type="datetimeFigureOut">
              <a:rPr lang="en-US" smtClean="0"/>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209620593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1AF9A7E-F590-4D4C-8AF7-3959EF37DBF3}" type="datetimeFigureOut">
              <a:rPr lang="en-US" smtClean="0"/>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212552569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1AF9A7E-F590-4D4C-8AF7-3959EF37DBF3}" type="datetimeFigureOut">
              <a:rPr lang="en-US" smtClean="0"/>
              <a:t>4/27/2021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230206231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1AF9A7E-F590-4D4C-8AF7-3959EF37DBF3}" type="datetimeFigureOut">
              <a:rPr lang="en-US" smtClean="0"/>
              <a:t>4/27/2021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26916147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AF9A7E-F590-4D4C-8AF7-3959EF37DBF3}" type="datetimeFigureOut">
              <a:rPr lang="en-US" smtClean="0"/>
              <a:t>4/27/2021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31224179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1AF9A7E-F590-4D4C-8AF7-3959EF37DBF3}" type="datetimeFigureOut">
              <a:rPr lang="en-US" smtClean="0"/>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320962708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1AF9A7E-F590-4D4C-8AF7-3959EF37DBF3}" type="datetimeFigureOut">
              <a:rPr lang="en-US" smtClean="0"/>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386722843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AF9A7E-F590-4D4C-8AF7-3959EF37DBF3}" type="datetimeFigureOut">
              <a:rPr lang="en-US" smtClean="0"/>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311647374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AF9A7E-F590-4D4C-8AF7-3959EF37DBF3}" type="datetimeFigureOut">
              <a:rPr lang="en-US" smtClean="0"/>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2756543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2"/>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70" indent="0" algn="ctr">
              <a:buNone/>
              <a:defRPr>
                <a:solidFill>
                  <a:schemeClr val="tx1">
                    <a:tint val="75000"/>
                  </a:schemeClr>
                </a:solidFill>
              </a:defRPr>
            </a:lvl2pPr>
            <a:lvl3pPr marL="1219140" indent="0" algn="ctr">
              <a:buNone/>
              <a:defRPr>
                <a:solidFill>
                  <a:schemeClr val="tx1">
                    <a:tint val="75000"/>
                  </a:schemeClr>
                </a:solidFill>
              </a:defRPr>
            </a:lvl3pPr>
            <a:lvl4pPr marL="1828709" indent="0" algn="ctr">
              <a:buNone/>
              <a:defRPr>
                <a:solidFill>
                  <a:schemeClr val="tx1">
                    <a:tint val="75000"/>
                  </a:schemeClr>
                </a:solidFill>
              </a:defRPr>
            </a:lvl4pPr>
            <a:lvl5pPr marL="2438278" indent="0" algn="ctr">
              <a:buNone/>
              <a:defRPr>
                <a:solidFill>
                  <a:schemeClr val="tx1">
                    <a:tint val="75000"/>
                  </a:schemeClr>
                </a:solidFill>
              </a:defRPr>
            </a:lvl5pPr>
            <a:lvl6pPr marL="3047848" indent="0" algn="ctr">
              <a:buNone/>
              <a:defRPr>
                <a:solidFill>
                  <a:schemeClr val="tx1">
                    <a:tint val="75000"/>
                  </a:schemeClr>
                </a:solidFill>
              </a:defRPr>
            </a:lvl6pPr>
            <a:lvl7pPr marL="3657418" indent="0" algn="ctr">
              <a:buNone/>
              <a:defRPr>
                <a:solidFill>
                  <a:schemeClr val="tx1">
                    <a:tint val="75000"/>
                  </a:schemeClr>
                </a:solidFill>
              </a:defRPr>
            </a:lvl7pPr>
            <a:lvl8pPr marL="4266987" indent="0" algn="ctr">
              <a:buNone/>
              <a:defRPr>
                <a:solidFill>
                  <a:schemeClr val="tx1">
                    <a:tint val="75000"/>
                  </a:schemeClr>
                </a:solidFill>
              </a:defRPr>
            </a:lvl8pPr>
            <a:lvl9pPr marL="4876557"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54"/>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339490928"/>
      </p:ext>
    </p:extLst>
  </p:cSld>
  <p:clrMapOvr>
    <a:masterClrMapping/>
  </p:clrMapOvr>
  <p:transition>
    <p:fad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z="1800">
                <a:solidFill>
                  <a:srgbClr val="0F56DC"/>
                </a:solidFill>
              </a:rPr>
              <a:pPr algn="r" defTabSz="914377"/>
              <a:t>‹#›</a:t>
            </a:fld>
            <a:endParaRPr lang="en-US" sz="1800" dirty="0">
              <a:solidFill>
                <a:srgbClr val="0F56DC"/>
              </a:solidFill>
            </a:endParaRPr>
          </a:p>
        </p:txBody>
      </p:sp>
    </p:spTree>
    <p:extLst>
      <p:ext uri="{BB962C8B-B14F-4D97-AF65-F5344CB8AC3E}">
        <p14:creationId xmlns:p14="http://schemas.microsoft.com/office/powerpoint/2010/main" val="3347441364"/>
      </p:ext>
    </p:extLst>
  </p:cSld>
  <p:clrMapOvr>
    <a:masterClrMapping/>
  </p:clrMapOvr>
  <p:transition>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TITLE_CSELS">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77"/>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3267384746"/>
      </p:ext>
    </p:extLst>
  </p:cSld>
  <p:clrMapOvr>
    <a:masterClrMapping/>
  </p:clrMapOvr>
  <p:transition>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999920"/>
            <a:ext cx="10972800" cy="4983288"/>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5"/>
            <a:ext cx="1154464"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6F342E-8484-4702-8326-3C4F0D187E4A}" type="slidenum">
              <a:rPr kumimoji="0" lang="en-US" sz="2400" b="0" i="0" u="none" strike="noStrike" kern="1200" cap="none" spc="0" normalizeH="0" baseline="0" noProof="0" smtClean="0">
                <a:ln>
                  <a:noFill/>
                </a:ln>
                <a:solidFill>
                  <a:srgbClr val="0F56DC"/>
                </a:solidFill>
                <a:effectLst/>
                <a:uLnTx/>
                <a:uFillTx/>
                <a:latin typeface="Myriad Web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400" b="0" i="0" u="none" strike="noStrike" kern="1200" cap="none" spc="0" normalizeH="0" baseline="0" noProof="0" dirty="0">
              <a:ln>
                <a:noFill/>
              </a:ln>
              <a:solidFill>
                <a:srgbClr val="0F56DC"/>
              </a:solidFill>
              <a:effectLst/>
              <a:uLnTx/>
              <a:uFillTx/>
              <a:latin typeface="Myriad Web Pro"/>
              <a:ea typeface="+mn-ea"/>
              <a:cs typeface="+mn-cs"/>
            </a:endParaRPr>
          </a:p>
        </p:txBody>
      </p:sp>
      <p:sp>
        <p:nvSpPr>
          <p:cNvPr id="7" name="Title 1"/>
          <p:cNvSpPr>
            <a:spLocks noGrp="1"/>
          </p:cNvSpPr>
          <p:nvPr>
            <p:ph type="title"/>
          </p:nvPr>
        </p:nvSpPr>
        <p:spPr>
          <a:xfrm>
            <a:off x="609600" y="274639"/>
            <a:ext cx="10972800" cy="663883"/>
          </a:xfrm>
          <a:prstGeom prst="rect">
            <a:avLst/>
          </a:prstGeom>
        </p:spPr>
        <p:txBody>
          <a:bodyPr anchor="b" anchorCtr="0"/>
          <a:lstStyle>
            <a:lvl1pPr algn="l">
              <a:lnSpc>
                <a:spcPts val="4000"/>
              </a:lnSpc>
              <a:defRPr sz="3733" b="1" baseline="0">
                <a:solidFill>
                  <a:srgbClr val="0088B7"/>
                </a:solidFill>
                <a:effectLst/>
                <a:latin typeface="Calibri" pitchFamily="34" charset="0"/>
              </a:defRPr>
            </a:lvl1pPr>
          </a:lstStyle>
          <a:p>
            <a:endParaRPr lang="en-US" dirty="0"/>
          </a:p>
        </p:txBody>
      </p:sp>
    </p:spTree>
    <p:extLst>
      <p:ext uri="{BB962C8B-B14F-4D97-AF65-F5344CB8AC3E}">
        <p14:creationId xmlns:p14="http://schemas.microsoft.com/office/powerpoint/2010/main" val="4079075086"/>
      </p:ext>
    </p:extLst>
  </p:cSld>
  <p:clrMapOvr>
    <a:masterClrMapping/>
  </p:clrMapOvr>
  <p:transition>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4"/>
            <a:ext cx="12192000" cy="166388"/>
          </a:xfrm>
          <a:prstGeom prst="rect">
            <a:avLst/>
          </a:prstGeom>
        </p:spPr>
      </p:pic>
      <p:sp>
        <p:nvSpPr>
          <p:cNvPr id="6" name="Text Placeholder 7"/>
          <p:cNvSpPr>
            <a:spLocks noGrp="1"/>
          </p:cNvSpPr>
          <p:nvPr>
            <p:ph type="body" sz="quarter" idx="10"/>
          </p:nvPr>
        </p:nvSpPr>
        <p:spPr>
          <a:xfrm>
            <a:off x="609600" y="999920"/>
            <a:ext cx="10972800" cy="4983288"/>
          </a:xfrm>
        </p:spPr>
        <p:txBody>
          <a:bodyPr/>
          <a:lstStyle>
            <a:lvl1pPr marL="457178" indent="-457178">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6"/>
            <a:ext cx="1154464"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6F342E-8484-4702-8326-3C4F0D187E4A}" type="slidenum">
              <a:rPr kumimoji="0" lang="en-US" sz="2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itle 1"/>
          <p:cNvSpPr>
            <a:spLocks noGrp="1"/>
          </p:cNvSpPr>
          <p:nvPr>
            <p:ph type="title"/>
          </p:nvPr>
        </p:nvSpPr>
        <p:spPr>
          <a:xfrm>
            <a:off x="609600" y="274640"/>
            <a:ext cx="10972800" cy="663883"/>
          </a:xfrm>
          <a:prstGeom prst="rect">
            <a:avLst/>
          </a:prstGeom>
        </p:spPr>
        <p:txBody>
          <a:bodyPr anchor="b" anchorCtr="0"/>
          <a:lstStyle>
            <a:lvl1pPr algn="l">
              <a:lnSpc>
                <a:spcPts val="4000"/>
              </a:lnSpc>
              <a:defRPr sz="3733" b="1" baseline="0">
                <a:solidFill>
                  <a:srgbClr val="0088B7"/>
                </a:solidFill>
                <a:effectLst/>
                <a:latin typeface="Calibri" pitchFamily="34" charset="0"/>
              </a:defRPr>
            </a:lvl1pPr>
          </a:lstStyle>
          <a:p>
            <a:endParaRPr lang="en-US" dirty="0"/>
          </a:p>
        </p:txBody>
      </p:sp>
    </p:spTree>
    <p:extLst>
      <p:ext uri="{BB962C8B-B14F-4D97-AF65-F5344CB8AC3E}">
        <p14:creationId xmlns:p14="http://schemas.microsoft.com/office/powerpoint/2010/main" val="3510498676"/>
      </p:ext>
    </p:extLst>
  </p:cSld>
  <p:clrMapOvr>
    <a:masterClrMapping/>
  </p:clrMapOvr>
  <p:transition>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1_color_background">
    <p:bg>
      <p:bgPr>
        <a:solidFill>
          <a:srgbClr val="0088B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4467097"/>
            <a:ext cx="11059884" cy="1162051"/>
          </a:xfrm>
          <a:prstGeom prst="rect">
            <a:avLst/>
          </a:prstGeom>
        </p:spPr>
        <p:txBody>
          <a:bodyPr anchor="b"/>
          <a:lstStyle>
            <a:lvl1pPr algn="l">
              <a:defRPr sz="4800" b="1" baseline="0">
                <a:solidFill>
                  <a:schemeClr val="bg2"/>
                </a:solidFill>
                <a:effectLst/>
                <a:latin typeface="Calibri" pitchFamily="34" charset="0"/>
              </a:defRPr>
            </a:lvl1pPr>
          </a:lstStyle>
          <a:p>
            <a:r>
              <a:rPr lang="en-US" dirty="0"/>
              <a:t>Click to edit Master title style</a:t>
            </a:r>
          </a:p>
        </p:txBody>
      </p:sp>
      <p:sp>
        <p:nvSpPr>
          <p:cNvPr id="5" name="Text Placeholder 2"/>
          <p:cNvSpPr>
            <a:spLocks noGrp="1"/>
          </p:cNvSpPr>
          <p:nvPr>
            <p:ph type="body" idx="1"/>
          </p:nvPr>
        </p:nvSpPr>
        <p:spPr>
          <a:xfrm>
            <a:off x="609601" y="5900928"/>
            <a:ext cx="10363200" cy="568325"/>
          </a:xfrm>
          <a:prstGeom prst="rect">
            <a:avLst/>
          </a:prstGeom>
        </p:spPr>
        <p:txBody>
          <a:bodyPr anchor="b"/>
          <a:lstStyle>
            <a:lvl1pPr marL="0" indent="0" algn="l">
              <a:lnSpc>
                <a:spcPts val="2933"/>
              </a:lnSpc>
              <a:buNone/>
              <a:defRPr sz="2667" baseline="0">
                <a:solidFill>
                  <a:schemeClr val="bg2"/>
                </a:solidFill>
                <a:latin typeface="Calibri"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Click to edit Master text styles</a:t>
            </a:r>
          </a:p>
        </p:txBody>
      </p:sp>
      <p:sp>
        <p:nvSpPr>
          <p:cNvPr id="4" name="TextBox 3"/>
          <p:cNvSpPr txBox="1"/>
          <p:nvPr userDrawn="1"/>
        </p:nvSpPr>
        <p:spPr>
          <a:xfrm>
            <a:off x="10895408" y="6321705"/>
            <a:ext cx="1154464" cy="461665"/>
          </a:xfrm>
          <a:prstGeom prst="rect">
            <a:avLst/>
          </a:prstGeom>
          <a:noFill/>
        </p:spPr>
        <p:txBody>
          <a:bodyPr wrap="square" rtlCol="0">
            <a:spAutoFit/>
          </a:bodyPr>
          <a:lstStyle/>
          <a:p>
            <a:pPr algn="r"/>
            <a:fld id="{546F342E-8484-4702-8326-3C4F0D187E4A}" type="slidenum">
              <a:rPr lang="en-US" sz="2400" smtClean="0">
                <a:solidFill>
                  <a:schemeClr val="bg2"/>
                </a:solidFill>
              </a:rPr>
              <a:pPr algn="r"/>
              <a:t>‹#›</a:t>
            </a:fld>
            <a:endParaRPr lang="en-US" sz="2400" dirty="0">
              <a:solidFill>
                <a:schemeClr val="bg2"/>
              </a:solidFill>
            </a:endParaRPr>
          </a:p>
        </p:txBody>
      </p:sp>
    </p:spTree>
    <p:extLst>
      <p:ext uri="{BB962C8B-B14F-4D97-AF65-F5344CB8AC3E}">
        <p14:creationId xmlns:p14="http://schemas.microsoft.com/office/powerpoint/2010/main" val="1038660328"/>
      </p:ext>
    </p:extLst>
  </p:cSld>
  <p:clrMapOvr>
    <a:masterClrMapping/>
  </p:clrMapOvr>
  <p:transition>
    <p:fad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z="1800">
                <a:solidFill>
                  <a:srgbClr val="0F56DC"/>
                </a:solidFill>
              </a:rPr>
              <a:pPr algn="r" defTabSz="914377"/>
              <a:t>‹#›</a:t>
            </a:fld>
            <a:endParaRPr lang="en-US" sz="1800" dirty="0">
              <a:solidFill>
                <a:srgbClr val="0F56DC"/>
              </a:solidFill>
            </a:endParaRPr>
          </a:p>
        </p:txBody>
      </p:sp>
    </p:spTree>
    <p:extLst>
      <p:ext uri="{BB962C8B-B14F-4D97-AF65-F5344CB8AC3E}">
        <p14:creationId xmlns:p14="http://schemas.microsoft.com/office/powerpoint/2010/main" val="181779556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LOSING_OD">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b="18140"/>
          <a:stretch/>
        </p:blipFill>
        <p:spPr>
          <a:xfrm>
            <a:off x="1" y="5679809"/>
            <a:ext cx="12198571" cy="1178193"/>
          </a:xfrm>
          <a:prstGeom prst="rect">
            <a:avLst/>
          </a:prstGeom>
        </p:spPr>
      </p:pic>
      <p:sp>
        <p:nvSpPr>
          <p:cNvPr id="3" name="TextBox 2"/>
          <p:cNvSpPr txBox="1"/>
          <p:nvPr userDrawn="1"/>
        </p:nvSpPr>
        <p:spPr>
          <a:xfrm>
            <a:off x="351715" y="3662434"/>
            <a:ext cx="8852455" cy="1815882"/>
          </a:xfrm>
          <a:prstGeom prst="rect">
            <a:avLst/>
          </a:prstGeom>
          <a:noFill/>
        </p:spPr>
        <p:txBody>
          <a:bodyPr wrap="square" rtlCol="0">
            <a:spAutoFit/>
          </a:bodyPr>
          <a:lstStyle/>
          <a:p>
            <a:pPr defTabSz="914354"/>
            <a:r>
              <a:rPr lang="en-US" sz="1600" dirty="0">
                <a:solidFill>
                  <a:srgbClr val="695E4A"/>
                </a:solidFill>
                <a:latin typeface="Calibri" panose="020F0502020204030204" pitchFamily="34" charset="0"/>
              </a:rPr>
              <a:t>For more information, contact CDC</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1-800-CDC-INFO (232-4636)</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TTY:  1-888-232-6348    www.cdc.gov</a:t>
            </a: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sp>
        <p:nvSpPr>
          <p:cNvPr id="4" name="TextBox 3"/>
          <p:cNvSpPr txBox="1"/>
          <p:nvPr userDrawn="1"/>
        </p:nvSpPr>
        <p:spPr>
          <a:xfrm>
            <a:off x="-472097" y="6365557"/>
            <a:ext cx="1154464" cy="369332"/>
          </a:xfrm>
          <a:prstGeom prst="rect">
            <a:avLst/>
          </a:prstGeom>
          <a:noFill/>
        </p:spPr>
        <p:txBody>
          <a:bodyPr wrap="square" rtlCol="0">
            <a:spAutoFit/>
          </a:bodyPr>
          <a:lstStyle/>
          <a:p>
            <a:pPr algn="r" defTabSz="914354"/>
            <a:fld id="{546F342E-8484-4702-8326-3C4F0D187E4A}" type="slidenum">
              <a:rPr lang="en-US" sz="1800">
                <a:solidFill>
                  <a:srgbClr val="FFFFFF"/>
                </a:solidFill>
              </a:rPr>
              <a:pPr algn="r" defTabSz="914354"/>
              <a:t>‹#›</a:t>
            </a:fld>
            <a:endParaRPr lang="en-US" sz="1800" dirty="0">
              <a:solidFill>
                <a:srgbClr val="FFFFFF"/>
              </a:solidFill>
            </a:endParaRPr>
          </a:p>
        </p:txBody>
      </p:sp>
    </p:spTree>
    <p:extLst>
      <p:ext uri="{BB962C8B-B14F-4D97-AF65-F5344CB8AC3E}">
        <p14:creationId xmlns:p14="http://schemas.microsoft.com/office/powerpoint/2010/main" val="338682694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z="1800">
                <a:solidFill>
                  <a:srgbClr val="0F56DC"/>
                </a:solidFill>
              </a:rPr>
              <a:pPr algn="r" defTabSz="914377"/>
              <a:t>‹#›</a:t>
            </a:fld>
            <a:endParaRPr lang="en-US" sz="1800" dirty="0">
              <a:solidFill>
                <a:srgbClr val="0F56DC"/>
              </a:solidFill>
            </a:endParaRPr>
          </a:p>
        </p:txBody>
      </p:sp>
    </p:spTree>
    <p:extLst>
      <p:ext uri="{BB962C8B-B14F-4D97-AF65-F5344CB8AC3E}">
        <p14:creationId xmlns:p14="http://schemas.microsoft.com/office/powerpoint/2010/main" val="1601191682"/>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77"/>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245580715"/>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_NCEZID">
    <p:bg>
      <p:bgPr>
        <a:solidFill>
          <a:schemeClr val="bg2"/>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b="15918"/>
          <a:stretch/>
        </p:blipFill>
        <p:spPr>
          <a:xfrm>
            <a:off x="0" y="-52439"/>
            <a:ext cx="12192000" cy="1211539"/>
          </a:xfrm>
          <a:prstGeom prst="rect">
            <a:avLst/>
          </a:prstGeom>
        </p:spPr>
      </p:pic>
      <p:sp>
        <p:nvSpPr>
          <p:cNvPr id="7" name="Title 1"/>
          <p:cNvSpPr>
            <a:spLocks noGrp="1"/>
          </p:cNvSpPr>
          <p:nvPr>
            <p:ph type="title"/>
          </p:nvPr>
        </p:nvSpPr>
        <p:spPr>
          <a:xfrm>
            <a:off x="609600" y="1368900"/>
            <a:ext cx="10972800" cy="1155779"/>
          </a:xfrm>
          <a:prstGeom prst="rect">
            <a:avLst/>
          </a:prstGeom>
        </p:spPr>
        <p:txBody>
          <a:bodyPr/>
          <a:lstStyle>
            <a:lvl1pPr algn="l">
              <a:lnSpc>
                <a:spcPts val="4000"/>
              </a:lnSpc>
              <a:defRPr sz="3733" b="1" baseline="0">
                <a:solidFill>
                  <a:srgbClr val="E25423"/>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D9531E"/>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D9531E"/>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120203"/>
            <a:ext cx="9204101" cy="461665"/>
          </a:xfrm>
          <a:prstGeom prst="rect">
            <a:avLst/>
          </a:prstGeom>
          <a:noFill/>
        </p:spPr>
        <p:txBody>
          <a:bodyPr wrap="square" rtlCol="0">
            <a:spAutoFit/>
          </a:bodyPr>
          <a:lstStyle/>
          <a:p>
            <a:r>
              <a:rPr lang="en-US" sz="2400" b="1" dirty="0">
                <a:solidFill>
                  <a:schemeClr val="tx2">
                    <a:lumMod val="95000"/>
                  </a:schemeClr>
                </a:solidFill>
                <a:latin typeface="Calibri" panose="020F0502020204030204" pitchFamily="34" charset="0"/>
              </a:rPr>
              <a:t>National Center for Emerging and Zoonotic Infectious Diseases</a:t>
            </a:r>
          </a:p>
        </p:txBody>
      </p:sp>
    </p:spTree>
    <p:extLst>
      <p:ext uri="{BB962C8B-B14F-4D97-AF65-F5344CB8AC3E}">
        <p14:creationId xmlns:p14="http://schemas.microsoft.com/office/powerpoint/2010/main" val="134549099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3" Type="http://schemas.openxmlformats.org/officeDocument/2006/relationships/theme" Target="../theme/theme10.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15.xml"/></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theme" Target="../theme/theme12.xml"/><Relationship Id="rId5" Type="http://schemas.openxmlformats.org/officeDocument/2006/relationships/slideLayout" Target="../slideLayouts/slideLayout20.xml"/><Relationship Id="rId4" Type="http://schemas.openxmlformats.org/officeDocument/2006/relationships/slideLayout" Target="../slideLayouts/slideLayout19.xml"/></Relationships>
</file>

<file path=ppt/slideMasters/_rels/slideMaster13.xml.rels><?xml version="1.0" encoding="UTF-8" standalone="yes"?>
<Relationships xmlns="http://schemas.openxmlformats.org/package/2006/relationships"><Relationship Id="rId3" Type="http://schemas.openxmlformats.org/officeDocument/2006/relationships/theme" Target="../theme/theme13.xml"/><Relationship Id="rId2" Type="http://schemas.openxmlformats.org/officeDocument/2006/relationships/slideLayout" Target="../slideLayouts/slideLayout22.xml"/><Relationship Id="rId1" Type="http://schemas.openxmlformats.org/officeDocument/2006/relationships/slideLayout" Target="../slideLayouts/slideLayout21.xml"/></Relationships>
</file>

<file path=ppt/slideMasters/_rels/slideMaster14.xml.rels><?xml version="1.0" encoding="UTF-8" standalone="yes"?>
<Relationships xmlns="http://schemas.openxmlformats.org/package/2006/relationships"><Relationship Id="rId3" Type="http://schemas.openxmlformats.org/officeDocument/2006/relationships/theme" Target="../theme/theme14.xml"/><Relationship Id="rId2" Type="http://schemas.openxmlformats.org/officeDocument/2006/relationships/slideLayout" Target="../slideLayouts/slideLayout24.xml"/><Relationship Id="rId1" Type="http://schemas.openxmlformats.org/officeDocument/2006/relationships/slideLayout" Target="../slideLayouts/slideLayout23.xml"/></Relationships>
</file>

<file path=ppt/slideMasters/_rels/slideMaster15.xml.rels><?xml version="1.0" encoding="UTF-8" standalone="yes"?>
<Relationships xmlns="http://schemas.openxmlformats.org/package/2006/relationships"><Relationship Id="rId3" Type="http://schemas.openxmlformats.org/officeDocument/2006/relationships/slideLayout" Target="../slideLayouts/slideLayout27.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theme" Target="../theme/theme15.xml"/><Relationship Id="rId5" Type="http://schemas.openxmlformats.org/officeDocument/2006/relationships/slideLayout" Target="../slideLayouts/slideLayout29.xml"/><Relationship Id="rId4" Type="http://schemas.openxmlformats.org/officeDocument/2006/relationships/slideLayout" Target="../slideLayouts/slideLayout28.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image" Target="../media/image7.png"/><Relationship Id="rId5" Type="http://schemas.openxmlformats.org/officeDocument/2006/relationships/slideLayout" Target="../slideLayouts/slideLayout34.xml"/><Relationship Id="rId10" Type="http://schemas.openxmlformats.org/officeDocument/2006/relationships/theme" Target="../theme/theme16.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slideLayout" Target="../slideLayouts/slideLayout51.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slideLayout" Target="../slideLayouts/slideLayout50.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 Id="rId14" Type="http://schemas.openxmlformats.org/officeDocument/2006/relationships/theme" Target="../theme/theme17.xml"/></Relationships>
</file>

<file path=ppt/slideMasters/_rels/slideMaster18.xml.rels><?xml version="1.0" encoding="UTF-8" standalone="yes"?>
<Relationships xmlns="http://schemas.openxmlformats.org/package/2006/relationships"><Relationship Id="rId2" Type="http://schemas.openxmlformats.org/officeDocument/2006/relationships/theme" Target="../theme/theme18.xml"/><Relationship Id="rId1" Type="http://schemas.openxmlformats.org/officeDocument/2006/relationships/slideLayout" Target="../slideLayouts/slideLayout52.xml"/></Relationships>
</file>

<file path=ppt/slideMasters/_rels/slideMaster19.xml.rels><?xml version="1.0" encoding="UTF-8" standalone="yes"?>
<Relationships xmlns="http://schemas.openxmlformats.org/package/2006/relationships"><Relationship Id="rId2" Type="http://schemas.openxmlformats.org/officeDocument/2006/relationships/theme" Target="../theme/theme19.xml"/><Relationship Id="rId1" Type="http://schemas.openxmlformats.org/officeDocument/2006/relationships/slideLayout" Target="../slideLayouts/slideLayout53.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20.xml.rels><?xml version="1.0" encoding="UTF-8" standalone="yes"?>
<Relationships xmlns="http://schemas.openxmlformats.org/package/2006/relationships"><Relationship Id="rId3" Type="http://schemas.openxmlformats.org/officeDocument/2006/relationships/theme" Target="../theme/theme20.xml"/><Relationship Id="rId2" Type="http://schemas.openxmlformats.org/officeDocument/2006/relationships/slideLayout" Target="../slideLayouts/slideLayout55.xml"/><Relationship Id="rId1" Type="http://schemas.openxmlformats.org/officeDocument/2006/relationships/slideLayout" Target="../slideLayouts/slideLayout54.xml"/></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8.xml"/><Relationship Id="rId1" Type="http://schemas.openxmlformats.org/officeDocument/2006/relationships/slideLayout" Target="../slideLayouts/slideLayout7.xml"/></Relationships>
</file>

<file path=ppt/slideMasters/_rels/slideMaster8.xml.rels><?xml version="1.0" encoding="UTF-8" standalone="yes"?>
<Relationships xmlns="http://schemas.openxmlformats.org/package/2006/relationships"><Relationship Id="rId1"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theme" Target="../theme/theme9.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2073002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5"/>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2145724491"/>
      </p:ext>
    </p:extLst>
  </p:cSld>
  <p:clrMap bg1="lt1" tx1="dk1" bg2="lt2" tx2="dk2" accent1="accent1" accent2="accent2" accent3="accent3" accent4="accent4" accent5="accent5" accent6="accent6" hlink="hlink" folHlink="folHlink"/>
  <p:sldLayoutIdLst>
    <p:sldLayoutId id="2147483735" r:id="rId1"/>
    <p:sldLayoutId id="2147483736" r:id="rId2"/>
  </p:sldLayoutIdLst>
  <p:transition>
    <p:fade/>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189" algn="ctr" rtl="0" fontAlgn="base">
        <a:spcBef>
          <a:spcPct val="0"/>
        </a:spcBef>
        <a:spcAft>
          <a:spcPct val="0"/>
        </a:spcAft>
        <a:defRPr sz="4400">
          <a:solidFill>
            <a:schemeClr val="tx1"/>
          </a:solidFill>
          <a:latin typeface="Myriad Web Pro" panose="020B0503030403020204" pitchFamily="34" charset="0"/>
        </a:defRPr>
      </a:lvl6pPr>
      <a:lvl7pPr marL="914378" algn="ctr" rtl="0" fontAlgn="base">
        <a:spcBef>
          <a:spcPct val="0"/>
        </a:spcBef>
        <a:spcAft>
          <a:spcPct val="0"/>
        </a:spcAft>
        <a:defRPr sz="4400">
          <a:solidFill>
            <a:schemeClr val="tx1"/>
          </a:solidFill>
          <a:latin typeface="Myriad Web Pro" panose="020B0503030403020204" pitchFamily="34" charset="0"/>
        </a:defRPr>
      </a:lvl7pPr>
      <a:lvl8pPr marL="1371566" algn="ctr" rtl="0" fontAlgn="base">
        <a:spcBef>
          <a:spcPct val="0"/>
        </a:spcBef>
        <a:spcAft>
          <a:spcPct val="0"/>
        </a:spcAft>
        <a:defRPr sz="4400">
          <a:solidFill>
            <a:schemeClr val="tx1"/>
          </a:solidFill>
          <a:latin typeface="Myriad Web Pro" panose="020B0503030403020204" pitchFamily="34" charset="0"/>
        </a:defRPr>
      </a:lvl8pPr>
      <a:lvl9pPr marL="1828754" algn="ctr" rtl="0" fontAlgn="base">
        <a:spcBef>
          <a:spcPct val="0"/>
        </a:spcBef>
        <a:spcAft>
          <a:spcPct val="0"/>
        </a:spcAft>
        <a:defRPr sz="4400">
          <a:solidFill>
            <a:schemeClr val="tx1"/>
          </a:solidFill>
          <a:latin typeface="Myriad Web Pro" panose="020B0503030403020204" pitchFamily="34" charset="0"/>
        </a:defRPr>
      </a:lvl9pPr>
    </p:titleStyle>
    <p:bodyStyle>
      <a:lvl1pPr marL="342892" indent="-3428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1pPr>
      <a:lvl2pPr marL="742931" indent="-285743" algn="l" rtl="0" eaLnBrk="0" fontAlgn="base" hangingPunct="0">
        <a:spcBef>
          <a:spcPct val="20000"/>
        </a:spcBef>
        <a:spcAft>
          <a:spcPct val="0"/>
        </a:spcAft>
        <a:buFont typeface="Arial" panose="020B0604020202020204" pitchFamily="34" charset="0"/>
        <a:buChar char="–"/>
        <a:defRPr sz="2800" kern="1200">
          <a:solidFill>
            <a:srgbClr val="7F7F7F"/>
          </a:solidFill>
          <a:latin typeface="Calibri" panose="020F0502020204030204" pitchFamily="34" charset="0"/>
          <a:ea typeface="+mn-ea"/>
          <a:cs typeface="+mn-cs"/>
        </a:defRPr>
      </a:lvl2pPr>
      <a:lvl3pPr marL="1142972" indent="-228594" algn="l" rtl="0" eaLnBrk="0" fontAlgn="base" hangingPunct="0">
        <a:spcBef>
          <a:spcPct val="20000"/>
        </a:spcBef>
        <a:spcAft>
          <a:spcPct val="0"/>
        </a:spcAft>
        <a:buFont typeface="Arial" panose="020B0604020202020204" pitchFamily="34" charset="0"/>
        <a:buChar char="•"/>
        <a:defRPr sz="2400" kern="1200">
          <a:solidFill>
            <a:srgbClr val="7F7F7F"/>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rgbClr val="7F7F7F"/>
          </a:solidFill>
          <a:latin typeface="Calibri" panose="020F0502020204030204" pitchFamily="34" charset="0"/>
          <a:ea typeface="+mn-ea"/>
          <a:cs typeface="+mn-cs"/>
        </a:defRPr>
      </a:lvl4pPr>
      <a:lvl5pPr marL="2057348" indent="-228594" algn="l" rtl="0" eaLnBrk="0" fontAlgn="base" hangingPunct="0">
        <a:spcBef>
          <a:spcPct val="20000"/>
        </a:spcBef>
        <a:spcAft>
          <a:spcPct val="0"/>
        </a:spcAft>
        <a:buFont typeface="Arial" panose="020B0604020202020204" pitchFamily="34" charset="0"/>
        <a:buChar char="»"/>
        <a:defRPr sz="2000" kern="1200">
          <a:solidFill>
            <a:srgbClr val="7F7F7F"/>
          </a:solidFill>
          <a:latin typeface="Calibri" panose="020F0502020204030204" pitchFamily="34" charset="0"/>
          <a:ea typeface="+mn-ea"/>
          <a:cs typeface="+mn-cs"/>
        </a:defRPr>
      </a:lvl5pPr>
      <a:lvl6pPr marL="2514537"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3598173691"/>
      </p:ext>
    </p:extLst>
  </p:cSld>
  <p:clrMap bg1="lt1" tx1="dk1" bg2="lt2" tx2="dk2" accent1="accent1" accent2="accent2" accent3="accent3" accent4="accent4" accent5="accent5" accent6="accent6" hlink="hlink" folHlink="folHlink"/>
  <p:sldLayoutIdLst>
    <p:sldLayoutId id="2147483753" r:id="rId1"/>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Tree>
    <p:extLst>
      <p:ext uri="{BB962C8B-B14F-4D97-AF65-F5344CB8AC3E}">
        <p14:creationId xmlns:p14="http://schemas.microsoft.com/office/powerpoint/2010/main" val="1819842290"/>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Lst>
  <p:transition>
    <p:fade/>
  </p:transition>
  <p:txStyles>
    <p:titleStyle>
      <a:lvl1pPr algn="ctr" rtl="0" eaLnBrk="1" fontAlgn="base" hangingPunct="1">
        <a:spcBef>
          <a:spcPct val="0"/>
        </a:spcBef>
        <a:spcAft>
          <a:spcPct val="0"/>
        </a:spcAft>
        <a:defRPr sz="5867" kern="1200">
          <a:solidFill>
            <a:schemeClr val="tx1"/>
          </a:solidFill>
          <a:latin typeface="+mj-lt"/>
          <a:ea typeface="+mj-ea"/>
          <a:cs typeface="+mj-cs"/>
        </a:defRPr>
      </a:lvl1pPr>
      <a:lvl2pPr algn="ctr" rtl="0" eaLnBrk="1" fontAlgn="base" hangingPunct="1">
        <a:spcBef>
          <a:spcPct val="0"/>
        </a:spcBef>
        <a:spcAft>
          <a:spcPct val="0"/>
        </a:spcAft>
        <a:defRPr sz="5867">
          <a:solidFill>
            <a:schemeClr val="tx1"/>
          </a:solidFill>
          <a:latin typeface="Myriad Web Pro" panose="020B0503030403020204" pitchFamily="34" charset="0"/>
        </a:defRPr>
      </a:lvl2pPr>
      <a:lvl3pPr algn="ctr" rtl="0" eaLnBrk="1" fontAlgn="base" hangingPunct="1">
        <a:spcBef>
          <a:spcPct val="0"/>
        </a:spcBef>
        <a:spcAft>
          <a:spcPct val="0"/>
        </a:spcAft>
        <a:defRPr sz="5867">
          <a:solidFill>
            <a:schemeClr val="tx1"/>
          </a:solidFill>
          <a:latin typeface="Myriad Web Pro" panose="020B0503030403020204" pitchFamily="34" charset="0"/>
        </a:defRPr>
      </a:lvl3pPr>
      <a:lvl4pPr algn="ctr" rtl="0" eaLnBrk="1" fontAlgn="base" hangingPunct="1">
        <a:spcBef>
          <a:spcPct val="0"/>
        </a:spcBef>
        <a:spcAft>
          <a:spcPct val="0"/>
        </a:spcAft>
        <a:defRPr sz="5867">
          <a:solidFill>
            <a:schemeClr val="tx1"/>
          </a:solidFill>
          <a:latin typeface="Myriad Web Pro" panose="020B0503030403020204" pitchFamily="34" charset="0"/>
        </a:defRPr>
      </a:lvl4pPr>
      <a:lvl5pPr algn="ctr" rtl="0" eaLnBrk="1" fontAlgn="base" hangingPunct="1">
        <a:spcBef>
          <a:spcPct val="0"/>
        </a:spcBef>
        <a:spcAft>
          <a:spcPct val="0"/>
        </a:spcAft>
        <a:defRPr sz="5867">
          <a:solidFill>
            <a:schemeClr val="tx1"/>
          </a:solidFill>
          <a:latin typeface="Myriad Web Pro" panose="020B0503030403020204" pitchFamily="34" charset="0"/>
        </a:defRPr>
      </a:lvl5pPr>
      <a:lvl6pPr marL="609585" algn="ctr" rtl="0" eaLnBrk="1" fontAlgn="base" hangingPunct="1">
        <a:spcBef>
          <a:spcPct val="0"/>
        </a:spcBef>
        <a:spcAft>
          <a:spcPct val="0"/>
        </a:spcAft>
        <a:defRPr sz="5867">
          <a:solidFill>
            <a:schemeClr val="tx1"/>
          </a:solidFill>
          <a:latin typeface="Myriad Web Pro" panose="020B0503030403020204" pitchFamily="34" charset="0"/>
        </a:defRPr>
      </a:lvl6pPr>
      <a:lvl7pPr marL="1219170" algn="ctr" rtl="0" eaLnBrk="1" fontAlgn="base" hangingPunct="1">
        <a:spcBef>
          <a:spcPct val="0"/>
        </a:spcBef>
        <a:spcAft>
          <a:spcPct val="0"/>
        </a:spcAft>
        <a:defRPr sz="5867">
          <a:solidFill>
            <a:schemeClr val="tx1"/>
          </a:solidFill>
          <a:latin typeface="Myriad Web Pro" panose="020B0503030403020204" pitchFamily="34" charset="0"/>
        </a:defRPr>
      </a:lvl7pPr>
      <a:lvl8pPr marL="1828754" algn="ctr" rtl="0" eaLnBrk="1" fontAlgn="base" hangingPunct="1">
        <a:spcBef>
          <a:spcPct val="0"/>
        </a:spcBef>
        <a:spcAft>
          <a:spcPct val="0"/>
        </a:spcAft>
        <a:defRPr sz="5867">
          <a:solidFill>
            <a:schemeClr val="tx1"/>
          </a:solidFill>
          <a:latin typeface="Myriad Web Pro" panose="020B0503030403020204" pitchFamily="34" charset="0"/>
        </a:defRPr>
      </a:lvl8pPr>
      <a:lvl9pPr marL="2438339" algn="ctr" rtl="0" eaLnBrk="1" fontAlgn="base" hangingPunct="1">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1" fontAlgn="base" hangingPunct="1">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1" fontAlgn="base" hangingPunct="1">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1" fontAlgn="base" hangingPunct="1">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1" fontAlgn="base" hangingPunct="1">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1" fontAlgn="base" hangingPunct="1">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1791204287"/>
      </p:ext>
    </p:extLst>
  </p:cSld>
  <p:clrMap bg1="lt1" tx1="dk1" bg2="lt2" tx2="dk2" accent1="accent1" accent2="accent2" accent3="accent3" accent4="accent4" accent5="accent5" accent6="accent6" hlink="hlink" folHlink="folHlink"/>
  <p:sldLayoutIdLst>
    <p:sldLayoutId id="2147483781" r:id="rId1"/>
    <p:sldLayoutId id="2147483782" r:id="rId2"/>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5"/>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1472759955"/>
      </p:ext>
    </p:extLst>
  </p:cSld>
  <p:clrMap bg1="lt1" tx1="dk1" bg2="lt2" tx2="dk2" accent1="accent1" accent2="accent2" accent3="accent3" accent4="accent4" accent5="accent5" accent6="accent6" hlink="hlink" folHlink="folHlink"/>
  <p:sldLayoutIdLst>
    <p:sldLayoutId id="2147483786" r:id="rId1"/>
    <p:sldLayoutId id="2147483787" r:id="rId2"/>
  </p:sldLayoutIdLst>
  <p:transition>
    <p:fade/>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189" algn="ctr" rtl="0" fontAlgn="base">
        <a:spcBef>
          <a:spcPct val="0"/>
        </a:spcBef>
        <a:spcAft>
          <a:spcPct val="0"/>
        </a:spcAft>
        <a:defRPr sz="4400">
          <a:solidFill>
            <a:schemeClr val="tx1"/>
          </a:solidFill>
          <a:latin typeface="Myriad Web Pro" panose="020B0503030403020204" pitchFamily="34" charset="0"/>
        </a:defRPr>
      </a:lvl6pPr>
      <a:lvl7pPr marL="914378" algn="ctr" rtl="0" fontAlgn="base">
        <a:spcBef>
          <a:spcPct val="0"/>
        </a:spcBef>
        <a:spcAft>
          <a:spcPct val="0"/>
        </a:spcAft>
        <a:defRPr sz="4400">
          <a:solidFill>
            <a:schemeClr val="tx1"/>
          </a:solidFill>
          <a:latin typeface="Myriad Web Pro" panose="020B0503030403020204" pitchFamily="34" charset="0"/>
        </a:defRPr>
      </a:lvl7pPr>
      <a:lvl8pPr marL="1371566" algn="ctr" rtl="0" fontAlgn="base">
        <a:spcBef>
          <a:spcPct val="0"/>
        </a:spcBef>
        <a:spcAft>
          <a:spcPct val="0"/>
        </a:spcAft>
        <a:defRPr sz="4400">
          <a:solidFill>
            <a:schemeClr val="tx1"/>
          </a:solidFill>
          <a:latin typeface="Myriad Web Pro" panose="020B0503030403020204" pitchFamily="34" charset="0"/>
        </a:defRPr>
      </a:lvl8pPr>
      <a:lvl9pPr marL="1828754" algn="ctr" rtl="0" fontAlgn="base">
        <a:spcBef>
          <a:spcPct val="0"/>
        </a:spcBef>
        <a:spcAft>
          <a:spcPct val="0"/>
        </a:spcAft>
        <a:defRPr sz="4400">
          <a:solidFill>
            <a:schemeClr val="tx1"/>
          </a:solidFill>
          <a:latin typeface="Myriad Web Pro" panose="020B0503030403020204" pitchFamily="34" charset="0"/>
        </a:defRPr>
      </a:lvl9pPr>
    </p:titleStyle>
    <p:bodyStyle>
      <a:lvl1pPr marL="342892" indent="-3428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1pPr>
      <a:lvl2pPr marL="742931" indent="-285743" algn="l" rtl="0" eaLnBrk="0" fontAlgn="base" hangingPunct="0">
        <a:spcBef>
          <a:spcPct val="20000"/>
        </a:spcBef>
        <a:spcAft>
          <a:spcPct val="0"/>
        </a:spcAft>
        <a:buFont typeface="Arial" panose="020B0604020202020204" pitchFamily="34" charset="0"/>
        <a:buChar char="–"/>
        <a:defRPr sz="2800" kern="1200">
          <a:solidFill>
            <a:srgbClr val="7F7F7F"/>
          </a:solidFill>
          <a:latin typeface="Calibri" panose="020F0502020204030204" pitchFamily="34" charset="0"/>
          <a:ea typeface="+mn-ea"/>
          <a:cs typeface="+mn-cs"/>
        </a:defRPr>
      </a:lvl2pPr>
      <a:lvl3pPr marL="1142972" indent="-228594" algn="l" rtl="0" eaLnBrk="0" fontAlgn="base" hangingPunct="0">
        <a:spcBef>
          <a:spcPct val="20000"/>
        </a:spcBef>
        <a:spcAft>
          <a:spcPct val="0"/>
        </a:spcAft>
        <a:buFont typeface="Arial" panose="020B0604020202020204" pitchFamily="34" charset="0"/>
        <a:buChar char="•"/>
        <a:defRPr sz="2400" kern="1200">
          <a:solidFill>
            <a:srgbClr val="7F7F7F"/>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rgbClr val="7F7F7F"/>
          </a:solidFill>
          <a:latin typeface="Calibri" panose="020F0502020204030204" pitchFamily="34" charset="0"/>
          <a:ea typeface="+mn-ea"/>
          <a:cs typeface="+mn-cs"/>
        </a:defRPr>
      </a:lvl4pPr>
      <a:lvl5pPr marL="2057348" indent="-228594" algn="l" rtl="0" eaLnBrk="0" fontAlgn="base" hangingPunct="0">
        <a:spcBef>
          <a:spcPct val="20000"/>
        </a:spcBef>
        <a:spcAft>
          <a:spcPct val="0"/>
        </a:spcAft>
        <a:buFont typeface="Arial" panose="020B0604020202020204" pitchFamily="34" charset="0"/>
        <a:buChar char="»"/>
        <a:defRPr sz="2000" kern="1200">
          <a:solidFill>
            <a:srgbClr val="7F7F7F"/>
          </a:solidFill>
          <a:latin typeface="Calibri" panose="020F0502020204030204" pitchFamily="34" charset="0"/>
          <a:ea typeface="+mn-ea"/>
          <a:cs typeface="+mn-cs"/>
        </a:defRPr>
      </a:lvl5pPr>
      <a:lvl6pPr marL="2514537"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3648231237"/>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Lst>
  <p:transition>
    <p:fade/>
  </p:transition>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1293653"/>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Lst>
  <p:transition>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AF9A7E-F590-4D4C-8AF7-3959EF37DBF3}" type="datetimeFigureOut">
              <a:rPr lang="en-US" smtClean="0"/>
              <a:t>4/27/2021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58B850-4439-496F-8322-B2C842C3FA74}" type="slidenum">
              <a:rPr lang="en-US" smtClean="0"/>
              <a:t>‹#›</a:t>
            </a:fld>
            <a:endParaRPr lang="en-US" dirty="0"/>
          </a:p>
        </p:txBody>
      </p:sp>
    </p:spTree>
    <p:extLst>
      <p:ext uri="{BB962C8B-B14F-4D97-AF65-F5344CB8AC3E}">
        <p14:creationId xmlns:p14="http://schemas.microsoft.com/office/powerpoint/2010/main" val="4271061177"/>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 id="2147483830"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678617217"/>
      </p:ext>
    </p:extLst>
  </p:cSld>
  <p:clrMap bg1="lt1" tx1="dk1" bg2="lt2" tx2="dk2" accent1="accent1" accent2="accent2" accent3="accent3" accent4="accent4" accent5="accent5" accent6="accent6" hlink="hlink" folHlink="folHlink"/>
  <p:sldLayoutIdLst>
    <p:sldLayoutId id="2147483832" r:id="rId1"/>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875715-3009-49D6-8D7F-9C8B65A933CA}" type="datetimeFigureOut">
              <a:rPr lang="en-US" smtClean="0"/>
              <a:t>4/27/2021</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B04CAC-5FB5-4D36-A0DD-46D5E6EA1EA3}" type="slidenum">
              <a:rPr lang="en-US" smtClean="0"/>
              <a:t>‹#›</a:t>
            </a:fld>
            <a:endParaRPr lang="en-US" dirty="0"/>
          </a:p>
        </p:txBody>
      </p:sp>
    </p:spTree>
    <p:extLst>
      <p:ext uri="{BB962C8B-B14F-4D97-AF65-F5344CB8AC3E}">
        <p14:creationId xmlns:p14="http://schemas.microsoft.com/office/powerpoint/2010/main" val="781439473"/>
      </p:ext>
    </p:extLst>
  </p:cSld>
  <p:clrMap bg1="lt1" tx1="dk1" bg2="lt2" tx2="dk2" accent1="accent1" accent2="accent2" accent3="accent3" accent4="accent4" accent5="accent5" accent6="accent6" hlink="hlink" folHlink="folHlink"/>
  <p:sldLayoutIdLst>
    <p:sldLayoutId id="2147483834" r:id="rId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919439018"/>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1611042326"/>
      </p:ext>
    </p:extLst>
  </p:cSld>
  <p:clrMap bg1="lt1" tx1="dk1" bg2="lt2" tx2="dk2" accent1="accent1" accent2="accent2" accent3="accent3" accent4="accent4" accent5="accent5" accent6="accent6" hlink="hlink" folHlink="folHlink"/>
  <p:sldLayoutIdLst>
    <p:sldLayoutId id="2147483836" r:id="rId1"/>
    <p:sldLayoutId id="2147483837" r:id="rId2"/>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2058500587"/>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4158256082"/>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4110484463"/>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193340792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70" algn="ctr" rtl="0" fontAlgn="base">
        <a:spcBef>
          <a:spcPct val="0"/>
        </a:spcBef>
        <a:spcAft>
          <a:spcPct val="0"/>
        </a:spcAft>
        <a:defRPr sz="5867">
          <a:solidFill>
            <a:schemeClr val="tx1"/>
          </a:solidFill>
          <a:latin typeface="Myriad Web Pro" panose="020B0503030403020204" pitchFamily="34" charset="0"/>
        </a:defRPr>
      </a:lvl6pPr>
      <a:lvl7pPr marL="1219140" algn="ctr" rtl="0" fontAlgn="base">
        <a:spcBef>
          <a:spcPct val="0"/>
        </a:spcBef>
        <a:spcAft>
          <a:spcPct val="0"/>
        </a:spcAft>
        <a:defRPr sz="5867">
          <a:solidFill>
            <a:schemeClr val="tx1"/>
          </a:solidFill>
          <a:latin typeface="Myriad Web Pro" panose="020B0503030403020204" pitchFamily="34" charset="0"/>
        </a:defRPr>
      </a:lvl7pPr>
      <a:lvl8pPr marL="1828709" algn="ctr" rtl="0" fontAlgn="base">
        <a:spcBef>
          <a:spcPct val="0"/>
        </a:spcBef>
        <a:spcAft>
          <a:spcPct val="0"/>
        </a:spcAft>
        <a:defRPr sz="5867">
          <a:solidFill>
            <a:schemeClr val="tx1"/>
          </a:solidFill>
          <a:latin typeface="Myriad Web Pro" panose="020B0503030403020204" pitchFamily="34" charset="0"/>
        </a:defRPr>
      </a:lvl8pPr>
      <a:lvl9pPr marL="2438278" algn="ctr" rtl="0" fontAlgn="base">
        <a:spcBef>
          <a:spcPct val="0"/>
        </a:spcBef>
        <a:spcAft>
          <a:spcPct val="0"/>
        </a:spcAft>
        <a:defRPr sz="5867">
          <a:solidFill>
            <a:schemeClr val="tx1"/>
          </a:solidFill>
          <a:latin typeface="Myriad Web Pro" panose="020B0503030403020204" pitchFamily="34" charset="0"/>
        </a:defRPr>
      </a:lvl9pPr>
    </p:titleStyle>
    <p:bodyStyle>
      <a:lvl1pPr marL="457178" indent="-457178"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50" indent="-380981"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25" indent="-304784"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493" indent="-304784"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062" indent="-304784"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632" indent="-304784" algn="l" defTabSz="121914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202" indent="-304784" algn="l" defTabSz="121914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772" indent="-304784" algn="l" defTabSz="121914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341" indent="-304784" algn="l" defTabSz="121914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40" rtl="0" eaLnBrk="1" latinLnBrk="0" hangingPunct="1">
        <a:defRPr sz="2400" kern="1200">
          <a:solidFill>
            <a:schemeClr val="tx1"/>
          </a:solidFill>
          <a:latin typeface="+mn-lt"/>
          <a:ea typeface="+mn-ea"/>
          <a:cs typeface="+mn-cs"/>
        </a:defRPr>
      </a:lvl1pPr>
      <a:lvl2pPr marL="609570" algn="l" defTabSz="1219140" rtl="0" eaLnBrk="1" latinLnBrk="0" hangingPunct="1">
        <a:defRPr sz="2400" kern="1200">
          <a:solidFill>
            <a:schemeClr val="tx1"/>
          </a:solidFill>
          <a:latin typeface="+mn-lt"/>
          <a:ea typeface="+mn-ea"/>
          <a:cs typeface="+mn-cs"/>
        </a:defRPr>
      </a:lvl2pPr>
      <a:lvl3pPr marL="1219140" algn="l" defTabSz="1219140" rtl="0" eaLnBrk="1" latinLnBrk="0" hangingPunct="1">
        <a:defRPr sz="2400" kern="1200">
          <a:solidFill>
            <a:schemeClr val="tx1"/>
          </a:solidFill>
          <a:latin typeface="+mn-lt"/>
          <a:ea typeface="+mn-ea"/>
          <a:cs typeface="+mn-cs"/>
        </a:defRPr>
      </a:lvl3pPr>
      <a:lvl4pPr marL="1828709" algn="l" defTabSz="1219140" rtl="0" eaLnBrk="1" latinLnBrk="0" hangingPunct="1">
        <a:defRPr sz="2400" kern="1200">
          <a:solidFill>
            <a:schemeClr val="tx1"/>
          </a:solidFill>
          <a:latin typeface="+mn-lt"/>
          <a:ea typeface="+mn-ea"/>
          <a:cs typeface="+mn-cs"/>
        </a:defRPr>
      </a:lvl4pPr>
      <a:lvl5pPr marL="2438278" algn="l" defTabSz="1219140" rtl="0" eaLnBrk="1" latinLnBrk="0" hangingPunct="1">
        <a:defRPr sz="2400" kern="1200">
          <a:solidFill>
            <a:schemeClr val="tx1"/>
          </a:solidFill>
          <a:latin typeface="+mn-lt"/>
          <a:ea typeface="+mn-ea"/>
          <a:cs typeface="+mn-cs"/>
        </a:defRPr>
      </a:lvl5pPr>
      <a:lvl6pPr marL="3047848" algn="l" defTabSz="1219140" rtl="0" eaLnBrk="1" latinLnBrk="0" hangingPunct="1">
        <a:defRPr sz="2400" kern="1200">
          <a:solidFill>
            <a:schemeClr val="tx1"/>
          </a:solidFill>
          <a:latin typeface="+mn-lt"/>
          <a:ea typeface="+mn-ea"/>
          <a:cs typeface="+mn-cs"/>
        </a:defRPr>
      </a:lvl6pPr>
      <a:lvl7pPr marL="3657418" algn="l" defTabSz="1219140" rtl="0" eaLnBrk="1" latinLnBrk="0" hangingPunct="1">
        <a:defRPr sz="2400" kern="1200">
          <a:solidFill>
            <a:schemeClr val="tx1"/>
          </a:solidFill>
          <a:latin typeface="+mn-lt"/>
          <a:ea typeface="+mn-ea"/>
          <a:cs typeface="+mn-cs"/>
        </a:defRPr>
      </a:lvl7pPr>
      <a:lvl8pPr marL="4266987" algn="l" defTabSz="1219140" rtl="0" eaLnBrk="1" latinLnBrk="0" hangingPunct="1">
        <a:defRPr sz="2400" kern="1200">
          <a:solidFill>
            <a:schemeClr val="tx1"/>
          </a:solidFill>
          <a:latin typeface="+mn-lt"/>
          <a:ea typeface="+mn-ea"/>
          <a:cs typeface="+mn-cs"/>
        </a:defRPr>
      </a:lvl8pPr>
      <a:lvl9pPr marL="4876557" algn="l" defTabSz="1219140" rtl="0" eaLnBrk="1" latinLnBrk="0" hangingPunct="1">
        <a:defRPr sz="24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679289757"/>
      </p:ext>
    </p:extLst>
  </p:cSld>
  <p:clrMap bg1="lt1" tx1="dk1" bg2="lt2" tx2="dk2" accent1="accent1" accent2="accent2" accent3="accent3" accent4="accent4" accent5="accent5" accent6="accent6" hlink="hlink" folHlink="folHlink"/>
  <p:sldLayoutIdLst>
    <p:sldLayoutId id="2147483683" r:id="rId1"/>
    <p:sldLayoutId id="2147483684" r:id="rId2"/>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5"/>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3420755553"/>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189" algn="ctr" rtl="0" fontAlgn="base">
        <a:spcBef>
          <a:spcPct val="0"/>
        </a:spcBef>
        <a:spcAft>
          <a:spcPct val="0"/>
        </a:spcAft>
        <a:defRPr sz="4400">
          <a:solidFill>
            <a:schemeClr val="tx1"/>
          </a:solidFill>
          <a:latin typeface="Myriad Web Pro" panose="020B0503030403020204" pitchFamily="34" charset="0"/>
        </a:defRPr>
      </a:lvl6pPr>
      <a:lvl7pPr marL="914378" algn="ctr" rtl="0" fontAlgn="base">
        <a:spcBef>
          <a:spcPct val="0"/>
        </a:spcBef>
        <a:spcAft>
          <a:spcPct val="0"/>
        </a:spcAft>
        <a:defRPr sz="4400">
          <a:solidFill>
            <a:schemeClr val="tx1"/>
          </a:solidFill>
          <a:latin typeface="Myriad Web Pro" panose="020B0503030403020204" pitchFamily="34" charset="0"/>
        </a:defRPr>
      </a:lvl7pPr>
      <a:lvl8pPr marL="1371566" algn="ctr" rtl="0" fontAlgn="base">
        <a:spcBef>
          <a:spcPct val="0"/>
        </a:spcBef>
        <a:spcAft>
          <a:spcPct val="0"/>
        </a:spcAft>
        <a:defRPr sz="4400">
          <a:solidFill>
            <a:schemeClr val="tx1"/>
          </a:solidFill>
          <a:latin typeface="Myriad Web Pro" panose="020B0503030403020204" pitchFamily="34" charset="0"/>
        </a:defRPr>
      </a:lvl8pPr>
      <a:lvl9pPr marL="1828754" algn="ctr" rtl="0" fontAlgn="base">
        <a:spcBef>
          <a:spcPct val="0"/>
        </a:spcBef>
        <a:spcAft>
          <a:spcPct val="0"/>
        </a:spcAft>
        <a:defRPr sz="4400">
          <a:solidFill>
            <a:schemeClr val="tx1"/>
          </a:solidFill>
          <a:latin typeface="Myriad Web Pro" panose="020B0503030403020204" pitchFamily="34" charset="0"/>
        </a:defRPr>
      </a:lvl9pPr>
    </p:titleStyle>
    <p:bodyStyle>
      <a:lvl1pPr marL="342892" indent="-3428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1pPr>
      <a:lvl2pPr marL="742931" indent="-285743" algn="l" rtl="0" eaLnBrk="0" fontAlgn="base" hangingPunct="0">
        <a:spcBef>
          <a:spcPct val="20000"/>
        </a:spcBef>
        <a:spcAft>
          <a:spcPct val="0"/>
        </a:spcAft>
        <a:buFont typeface="Arial" panose="020B0604020202020204" pitchFamily="34" charset="0"/>
        <a:buChar char="–"/>
        <a:defRPr sz="2800" kern="1200">
          <a:solidFill>
            <a:srgbClr val="7F7F7F"/>
          </a:solidFill>
          <a:latin typeface="Calibri" panose="020F0502020204030204" pitchFamily="34" charset="0"/>
          <a:ea typeface="+mn-ea"/>
          <a:cs typeface="+mn-cs"/>
        </a:defRPr>
      </a:lvl2pPr>
      <a:lvl3pPr marL="1142972" indent="-228594" algn="l" rtl="0" eaLnBrk="0" fontAlgn="base" hangingPunct="0">
        <a:spcBef>
          <a:spcPct val="20000"/>
        </a:spcBef>
        <a:spcAft>
          <a:spcPct val="0"/>
        </a:spcAft>
        <a:buFont typeface="Arial" panose="020B0604020202020204" pitchFamily="34" charset="0"/>
        <a:buChar char="•"/>
        <a:defRPr sz="2400" kern="1200">
          <a:solidFill>
            <a:srgbClr val="7F7F7F"/>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rgbClr val="7F7F7F"/>
          </a:solidFill>
          <a:latin typeface="Calibri" panose="020F0502020204030204" pitchFamily="34" charset="0"/>
          <a:ea typeface="+mn-ea"/>
          <a:cs typeface="+mn-cs"/>
        </a:defRPr>
      </a:lvl4pPr>
      <a:lvl5pPr marL="2057348" indent="-228594" algn="l" rtl="0" eaLnBrk="0" fontAlgn="base" hangingPunct="0">
        <a:spcBef>
          <a:spcPct val="20000"/>
        </a:spcBef>
        <a:spcAft>
          <a:spcPct val="0"/>
        </a:spcAft>
        <a:buFont typeface="Arial" panose="020B0604020202020204" pitchFamily="34" charset="0"/>
        <a:buChar char="»"/>
        <a:defRPr sz="2000" kern="1200">
          <a:solidFill>
            <a:srgbClr val="7F7F7F"/>
          </a:solidFill>
          <a:latin typeface="Calibri" panose="020F0502020204030204" pitchFamily="34" charset="0"/>
          <a:ea typeface="+mn-ea"/>
          <a:cs typeface="+mn-cs"/>
        </a:defRPr>
      </a:lvl5pPr>
      <a:lvl6pPr marL="2514537"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3449399333"/>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Lst>
  <p:transition>
    <p:fade/>
  </p:transition>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www.cdc.gov/nndss/trc/news/" TargetMode="External"/><Relationship Id="rId4" Type="http://schemas.openxmlformats.org/officeDocument/2006/relationships/hyperlink" Target="https://www.cdc.gov/nndss/trc/"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3.xml.rels><?xml version="1.0" encoding="UTF-8" standalone="yes"?>
<Relationships xmlns="http://schemas.openxmlformats.org/package/2006/relationships"><Relationship Id="rId2" Type="http://schemas.openxmlformats.org/officeDocument/2006/relationships/hyperlink" Target="mailto:edx@cdc.gov" TargetMode="External"/><Relationship Id="rId1" Type="http://schemas.openxmlformats.org/officeDocument/2006/relationships/slideLayout" Target="../slideLayouts/slideLayout50.xml"/></Relationships>
</file>

<file path=ppt/slides/_rels/slide14.xml.rels><?xml version="1.0" encoding="UTF-8" standalone="yes"?>
<Relationships xmlns="http://schemas.openxmlformats.org/package/2006/relationships"><Relationship Id="rId3" Type="http://schemas.openxmlformats.org/officeDocument/2006/relationships/hyperlink" Target="mailto:edx@cdc.gov" TargetMode="External"/><Relationship Id="rId2" Type="http://schemas.openxmlformats.org/officeDocument/2006/relationships/hyperlink" Target="mailto:phintech@cdc.gov" TargetMode="External"/><Relationship Id="rId1" Type="http://schemas.openxmlformats.org/officeDocument/2006/relationships/slideLayout" Target="../slideLayouts/slideLayout50.xml"/></Relationships>
</file>

<file path=ppt/slides/_rels/slide15.xml.rels><?xml version="1.0" encoding="UTF-8" standalone="yes"?>
<Relationships xmlns="http://schemas.openxmlformats.org/package/2006/relationships"><Relationship Id="rId2" Type="http://schemas.openxmlformats.org/officeDocument/2006/relationships/hyperlink" Target="mailto:edx@cdc.gov" TargetMode="External"/><Relationship Id="rId1" Type="http://schemas.openxmlformats.org/officeDocument/2006/relationships/slideLayout" Target="../slideLayouts/slideLayout5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5.xml"/></Relationships>
</file>

<file path=ppt/slides/_rels/slide19.xml.rels><?xml version="1.0" encoding="UTF-8" standalone="yes"?>
<Relationships xmlns="http://schemas.openxmlformats.org/package/2006/relationships"><Relationship Id="rId3" Type="http://schemas.openxmlformats.org/officeDocument/2006/relationships/hyperlink" Target="mailto:edx@cdc.gov" TargetMode="External"/><Relationship Id="rId2" Type="http://schemas.openxmlformats.org/officeDocument/2006/relationships/notesSlide" Target="../notesSlides/notesSlide10.xml"/><Relationship Id="rId1" Type="http://schemas.openxmlformats.org/officeDocument/2006/relationships/slideLayout" Target="../slideLayouts/slideLayout50.xml"/></Relationships>
</file>

<file path=ppt/slides/_rels/slide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21.xml.rels><?xml version="1.0" encoding="UTF-8" standalone="yes"?>
<Relationships xmlns="http://schemas.openxmlformats.org/package/2006/relationships"><Relationship Id="rId3" Type="http://schemas.openxmlformats.org/officeDocument/2006/relationships/hyperlink" Target="mailto:edx@cdc.gov" TargetMode="External"/><Relationship Id="rId2" Type="http://schemas.openxmlformats.org/officeDocument/2006/relationships/notesSlide" Target="../notesSlides/notesSlide11.xml"/><Relationship Id="rId1" Type="http://schemas.openxmlformats.org/officeDocument/2006/relationships/slideLayout" Target="../slideLayouts/slideLayout50.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5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0.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0.xml"/></Relationships>
</file>

<file path=ppt/slides/_rels/slide29.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cdc.gov/nndss/trc/news/"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openxmlformats.org/officeDocument/2006/relationships/hyperlink" Target="https://www.cdc.gov/nndss/trc/onboarding/eshare.html" TargetMode="External"/><Relationship Id="rId5" Type="http://schemas.openxmlformats.org/officeDocument/2006/relationships/hyperlink" Target="mailto:edx@cdc.gov" TargetMode="External"/><Relationship Id="rId4" Type="http://schemas.openxmlformats.org/officeDocument/2006/relationships/hyperlink" Target="https://www.cdc.gov/nndss/trc/"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5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33.xml.rels><?xml version="1.0" encoding="UTF-8" standalone="yes"?>
<Relationships xmlns="http://schemas.openxmlformats.org/package/2006/relationships"><Relationship Id="rId2" Type="http://schemas.openxmlformats.org/officeDocument/2006/relationships/hyperlink" Target="mailto:phintech@cdc.gov" TargetMode="External"/><Relationship Id="rId1" Type="http://schemas.openxmlformats.org/officeDocument/2006/relationships/slideLayout" Target="../slideLayouts/slideLayout5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3.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52.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457198" y="6077224"/>
            <a:ext cx="11559095" cy="437877"/>
          </a:xfrm>
        </p:spPr>
        <p:txBody>
          <a:bodyPr/>
          <a:lstStyle/>
          <a:p>
            <a:r>
              <a:rPr lang="en-US" b="1" dirty="0"/>
              <a:t>November 27, 2018			            Division of Health Informatics and Surveillance</a:t>
            </a:r>
          </a:p>
        </p:txBody>
      </p:sp>
      <p:sp>
        <p:nvSpPr>
          <p:cNvPr id="7170" name="Title 3"/>
          <p:cNvSpPr>
            <a:spLocks noGrp="1"/>
          </p:cNvSpPr>
          <p:nvPr>
            <p:ph type="title"/>
          </p:nvPr>
        </p:nvSpPr>
        <p:spPr>
          <a:xfrm>
            <a:off x="4528334" y="1832376"/>
            <a:ext cx="7487959" cy="1954007"/>
          </a:xfrm>
        </p:spPr>
        <p:txBody>
          <a:bodyPr/>
          <a:lstStyle/>
          <a:p>
            <a:pPr>
              <a:lnSpc>
                <a:spcPct val="100000"/>
              </a:lnSpc>
            </a:pPr>
            <a:r>
              <a:rPr lang="en-US" altLang="en-US" sz="3200" dirty="0">
                <a:solidFill>
                  <a:srgbClr val="2F97DA"/>
                </a:solidFill>
              </a:rPr>
              <a:t>NNDSS Modernization Initiative (NMI): Preparing to Send NNDSS HL7 Case Notifications in 2019 </a:t>
            </a:r>
            <a:br>
              <a:rPr lang="en-US" altLang="en-US" sz="3200" dirty="0">
                <a:solidFill>
                  <a:srgbClr val="2F97DA"/>
                </a:solidFill>
              </a:rPr>
            </a:br>
            <a:endParaRPr lang="en-US" altLang="en-US" sz="3200" dirty="0">
              <a:solidFill>
                <a:srgbClr val="FF0000"/>
              </a:solidFill>
            </a:endParaRPr>
          </a:p>
        </p:txBody>
      </p:sp>
      <p:pic>
        <p:nvPicPr>
          <p:cNvPr id="6" name="Picture 5" title="NNDSS branding elemen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0201" y="1549262"/>
            <a:ext cx="3981359" cy="1563829"/>
          </a:xfrm>
          <a:prstGeom prst="rect">
            <a:avLst/>
          </a:prstGeom>
        </p:spPr>
      </p:pic>
      <p:sp>
        <p:nvSpPr>
          <p:cNvPr id="8" name="Subtitle 1">
            <a:extLst>
              <a:ext uri="{FF2B5EF4-FFF2-40B4-BE49-F238E27FC236}">
                <a16:creationId xmlns:a16="http://schemas.microsoft.com/office/drawing/2014/main" id="{9C6FB416-B00A-4B5B-80C3-47E70BFE248C}"/>
              </a:ext>
            </a:extLst>
          </p:cNvPr>
          <p:cNvSpPr txBox="1">
            <a:spLocks/>
          </p:cNvSpPr>
          <p:nvPr/>
        </p:nvSpPr>
        <p:spPr bwMode="auto">
          <a:xfrm>
            <a:off x="457197" y="3582744"/>
            <a:ext cx="11229587" cy="1758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buFont typeface="Arial" panose="020B0604020202020204" pitchFamily="34" charset="0"/>
              <a:buNone/>
              <a:defRPr sz="2667" b="1" kern="1200" baseline="0">
                <a:solidFill>
                  <a:srgbClr val="0096D6"/>
                </a:solidFill>
                <a:effectLst/>
                <a:latin typeface="Calibri" pitchFamily="34" charset="0"/>
                <a:ea typeface="+mn-ea"/>
                <a:cs typeface="+mn-cs"/>
              </a:defRPr>
            </a:lvl1pPr>
            <a:lvl2pPr marL="609585" indent="0" algn="ctr" rtl="0" eaLnBrk="0" fontAlgn="base" hangingPunct="0">
              <a:spcBef>
                <a:spcPct val="20000"/>
              </a:spcBef>
              <a:spcAft>
                <a:spcPct val="0"/>
              </a:spcAft>
              <a:buFont typeface="Arial" panose="020B0604020202020204" pitchFamily="34" charset="0"/>
              <a:buNone/>
              <a:defRPr sz="3733" kern="1200">
                <a:solidFill>
                  <a:schemeClr val="tx1">
                    <a:tint val="75000"/>
                  </a:schemeClr>
                </a:solidFill>
                <a:latin typeface="Calibri" panose="020F0502020204030204" pitchFamily="34" charset="0"/>
                <a:ea typeface="+mn-ea"/>
                <a:cs typeface="+mn-cs"/>
              </a:defRPr>
            </a:lvl2pPr>
            <a:lvl3pPr marL="121917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Calibri" panose="020F0502020204030204" pitchFamily="34" charset="0"/>
                <a:ea typeface="+mn-ea"/>
                <a:cs typeface="+mn-cs"/>
              </a:defRPr>
            </a:lvl3pPr>
            <a:lvl4pPr marL="1828754" indent="0" algn="ctr" rtl="0" eaLnBrk="0" fontAlgn="base" hangingPunct="0">
              <a:spcBef>
                <a:spcPct val="20000"/>
              </a:spcBef>
              <a:spcAft>
                <a:spcPct val="0"/>
              </a:spcAft>
              <a:buFont typeface="Arial" panose="020B0604020202020204" pitchFamily="34" charset="0"/>
              <a:buNone/>
              <a:defRPr sz="2667" kern="1200">
                <a:solidFill>
                  <a:schemeClr val="tx1">
                    <a:tint val="75000"/>
                  </a:schemeClr>
                </a:solidFill>
                <a:latin typeface="Calibri" panose="020F0502020204030204" pitchFamily="34" charset="0"/>
                <a:ea typeface="+mn-ea"/>
                <a:cs typeface="+mn-cs"/>
              </a:defRPr>
            </a:lvl4pPr>
            <a:lvl5pPr marL="2438339" indent="0" algn="ctr" rtl="0" eaLnBrk="0" fontAlgn="base" hangingPunct="0">
              <a:spcBef>
                <a:spcPct val="20000"/>
              </a:spcBef>
              <a:spcAft>
                <a:spcPct val="0"/>
              </a:spcAft>
              <a:buFont typeface="Arial" panose="020B0604020202020204" pitchFamily="34" charset="0"/>
              <a:buNone/>
              <a:defRPr sz="2667" kern="1200">
                <a:solidFill>
                  <a:schemeClr val="tx1">
                    <a:tint val="75000"/>
                  </a:schemeClr>
                </a:solidFill>
                <a:latin typeface="Calibri" panose="020F0502020204030204" pitchFamily="34" charset="0"/>
                <a:ea typeface="+mn-ea"/>
                <a:cs typeface="+mn-cs"/>
              </a:defRPr>
            </a:lvl5pPr>
            <a:lvl6pPr marL="3047924" indent="0" algn="ctr" defTabSz="1219170" rtl="0" eaLnBrk="1" latinLnBrk="0" hangingPunct="1">
              <a:spcBef>
                <a:spcPct val="20000"/>
              </a:spcBef>
              <a:buFont typeface="Arial" pitchFamily="34" charset="0"/>
              <a:buNone/>
              <a:defRPr sz="2667" kern="1200">
                <a:solidFill>
                  <a:schemeClr val="tx1">
                    <a:tint val="75000"/>
                  </a:schemeClr>
                </a:solidFill>
                <a:latin typeface="+mn-lt"/>
                <a:ea typeface="+mn-ea"/>
                <a:cs typeface="+mn-cs"/>
              </a:defRPr>
            </a:lvl6pPr>
            <a:lvl7pPr marL="3657509" indent="0" algn="ctr" defTabSz="1219170" rtl="0" eaLnBrk="1" latinLnBrk="0" hangingPunct="1">
              <a:spcBef>
                <a:spcPct val="20000"/>
              </a:spcBef>
              <a:buFont typeface="Arial" pitchFamily="34" charset="0"/>
              <a:buNone/>
              <a:defRPr sz="2667" kern="1200">
                <a:solidFill>
                  <a:schemeClr val="tx1">
                    <a:tint val="75000"/>
                  </a:schemeClr>
                </a:solidFill>
                <a:latin typeface="+mn-lt"/>
                <a:ea typeface="+mn-ea"/>
                <a:cs typeface="+mn-cs"/>
              </a:defRPr>
            </a:lvl7pPr>
            <a:lvl8pPr marL="4267093" indent="0" algn="ctr" defTabSz="1219170" rtl="0" eaLnBrk="1" latinLnBrk="0" hangingPunct="1">
              <a:spcBef>
                <a:spcPct val="20000"/>
              </a:spcBef>
              <a:buFont typeface="Arial" pitchFamily="34" charset="0"/>
              <a:buNone/>
              <a:defRPr sz="2667" kern="1200">
                <a:solidFill>
                  <a:schemeClr val="tx1">
                    <a:tint val="75000"/>
                  </a:schemeClr>
                </a:solidFill>
                <a:latin typeface="+mn-lt"/>
                <a:ea typeface="+mn-ea"/>
                <a:cs typeface="+mn-cs"/>
              </a:defRPr>
            </a:lvl8pPr>
            <a:lvl9pPr marL="4876678" indent="0" algn="ctr" defTabSz="1219170" rtl="0" eaLnBrk="1" latinLnBrk="0" hangingPunct="1">
              <a:spcBef>
                <a:spcPct val="20000"/>
              </a:spcBef>
              <a:buFont typeface="Arial" pitchFamily="34" charset="0"/>
              <a:buNone/>
              <a:defRPr sz="2667" kern="1200">
                <a:solidFill>
                  <a:schemeClr val="tx1">
                    <a:tint val="75000"/>
                  </a:schemeClr>
                </a:solidFill>
                <a:latin typeface="+mn-lt"/>
                <a:ea typeface="+mn-ea"/>
                <a:cs typeface="+mn-cs"/>
              </a:defRPr>
            </a:lvl9pPr>
          </a:lstStyle>
          <a:p>
            <a:endParaRPr lang="en-US" sz="2000">
              <a:solidFill>
                <a:srgbClr val="FF0000"/>
              </a:solidFill>
            </a:endParaRPr>
          </a:p>
          <a:p>
            <a:pPr marL="342891" indent="-342891">
              <a:buFont typeface="Arial" panose="020B0604020202020204" pitchFamily="34" charset="0"/>
              <a:buChar char="•"/>
            </a:pPr>
            <a:r>
              <a:rPr lang="en-US" sz="2000">
                <a:solidFill>
                  <a:srgbClr val="FF0000"/>
                </a:solidFill>
              </a:rPr>
              <a:t>Access the NNDSS Technical Resource Center at    </a:t>
            </a:r>
          </a:p>
          <a:p>
            <a:pPr>
              <a:spcBef>
                <a:spcPts val="0"/>
              </a:spcBef>
            </a:pPr>
            <a:r>
              <a:rPr lang="en-US" sz="2000">
                <a:solidFill>
                  <a:srgbClr val="FF0000"/>
                </a:solidFill>
              </a:rPr>
              <a:t>      </a:t>
            </a:r>
            <a:r>
              <a:rPr lang="en-US" sz="2000">
                <a:solidFill>
                  <a:srgbClr val="FF0000"/>
                </a:solidFill>
                <a:hlinkClick r:id="rId4" tooltip="Link to the NMI Technical Assistance and Training Resource Center at the CDC"/>
              </a:rPr>
              <a:t>https://www.cdc.gov/nndss/trc/</a:t>
            </a:r>
            <a:endParaRPr lang="en-US" sz="2000">
              <a:solidFill>
                <a:srgbClr val="FF0000"/>
              </a:solidFill>
            </a:endParaRPr>
          </a:p>
          <a:p>
            <a:pPr marL="342891" indent="-342891">
              <a:buFont typeface="Arial" panose="020B0604020202020204" pitchFamily="34" charset="0"/>
              <a:buChar char="•"/>
            </a:pPr>
            <a:r>
              <a:rPr lang="en-US" sz="2000">
                <a:solidFill>
                  <a:srgbClr val="FF0000"/>
                </a:solidFill>
              </a:rPr>
              <a:t>Subscribe to monthly NMI Notes news updates at</a:t>
            </a:r>
          </a:p>
          <a:p>
            <a:pPr>
              <a:spcBef>
                <a:spcPts val="0"/>
              </a:spcBef>
            </a:pPr>
            <a:r>
              <a:rPr lang="en-US" sz="2000">
                <a:solidFill>
                  <a:srgbClr val="FF0000"/>
                </a:solidFill>
              </a:rPr>
              <a:t>      </a:t>
            </a:r>
            <a:r>
              <a:rPr lang="en-US" sz="2000">
                <a:solidFill>
                  <a:srgbClr val="FF0000"/>
                </a:solidFill>
                <a:hlinkClick r:id="rId5" tooltip="NMI Notes Update"/>
              </a:rPr>
              <a:t>https://www.cdc.gov/nndss/trc/news/</a:t>
            </a:r>
            <a:endParaRPr lang="en-US" sz="2000" dirty="0">
              <a:solidFill>
                <a:srgbClr val="FF0000"/>
              </a:solidFill>
            </a:endParaRPr>
          </a:p>
        </p:txBody>
      </p:sp>
    </p:spTree>
    <p:extLst>
      <p:ext uri="{BB962C8B-B14F-4D97-AF65-F5344CB8AC3E}">
        <p14:creationId xmlns:p14="http://schemas.microsoft.com/office/powerpoint/2010/main" val="2627370607"/>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630430"/>
          </a:xfrm>
        </p:spPr>
        <p:txBody>
          <a:bodyPr/>
          <a:lstStyle/>
          <a:p>
            <a:r>
              <a:rPr lang="en-US" dirty="0"/>
              <a:t>Retired NNDSS Event Codes</a:t>
            </a:r>
          </a:p>
        </p:txBody>
      </p:sp>
      <p:sp>
        <p:nvSpPr>
          <p:cNvPr id="3" name="Text Placeholder 2"/>
          <p:cNvSpPr>
            <a:spLocks noGrp="1"/>
          </p:cNvSpPr>
          <p:nvPr>
            <p:ph type="body" sz="quarter" idx="10"/>
          </p:nvPr>
        </p:nvSpPr>
        <p:spPr>
          <a:xfrm>
            <a:off x="457200" y="765109"/>
            <a:ext cx="11277600" cy="5528495"/>
          </a:xfrm>
        </p:spPr>
        <p:txBody>
          <a:bodyPr>
            <a:normAutofit/>
          </a:bodyPr>
          <a:lstStyle/>
          <a:p>
            <a:pPr marL="0" indent="0">
              <a:buNone/>
            </a:pPr>
            <a:endParaRPr lang="en-US" sz="2670" dirty="0">
              <a:solidFill>
                <a:srgbClr val="5F5F5F"/>
              </a:solidFill>
            </a:endParaRPr>
          </a:p>
          <a:p>
            <a:r>
              <a:rPr lang="en-US" sz="2670" dirty="0">
                <a:solidFill>
                  <a:srgbClr val="5F5F5F"/>
                </a:solidFill>
                <a:ea typeface="Calibri" panose="020F0502020204030204" pitchFamily="34" charset="0"/>
              </a:rPr>
              <a:t>By December 31, 2018, the following retired Event Codes should be corrected:</a:t>
            </a:r>
          </a:p>
          <a:p>
            <a:endParaRPr lang="en-US" sz="2670" dirty="0">
              <a:solidFill>
                <a:srgbClr val="5F5F5F"/>
              </a:solidFill>
              <a:ea typeface="Calibri" panose="020F0502020204030204" pitchFamily="34" charset="0"/>
            </a:endParaRPr>
          </a:p>
          <a:p>
            <a:pPr marL="0" indent="0">
              <a:buNone/>
            </a:pPr>
            <a:endParaRPr lang="en-US" dirty="0">
              <a:solidFill>
                <a:srgbClr val="000818"/>
              </a:solidFill>
            </a:endParaRPr>
          </a:p>
        </p:txBody>
      </p:sp>
      <p:graphicFrame>
        <p:nvGraphicFramePr>
          <p:cNvPr id="8" name="Table 7" descr="Table containing retired Event Codes that should be corrected by December 31, 2018.  Table provides retired event names, retired event code, date retired, current event name, and current event code for each including Salmonellosis, Streptoccus pneumoniae, drug resistant, all age groups, Streptoccus pneumoniae, non-drug resistant Less than 5 years , Vibrio parahaemolyticus, Vibro spp., non-toxigenic, other or unspecified, Vibrio vulnificus&#10;" title="Retired NNDSS Event Codes"/>
          <p:cNvGraphicFramePr>
            <a:graphicFrameLocks noGrp="1"/>
          </p:cNvGraphicFramePr>
          <p:nvPr>
            <p:extLst>
              <p:ext uri="{D42A27DB-BD31-4B8C-83A1-F6EECF244321}">
                <p14:modId xmlns:p14="http://schemas.microsoft.com/office/powerpoint/2010/main" val="2208824040"/>
              </p:ext>
            </p:extLst>
          </p:nvPr>
        </p:nvGraphicFramePr>
        <p:xfrm>
          <a:off x="845820" y="2069627"/>
          <a:ext cx="10500360" cy="4197936"/>
        </p:xfrm>
        <a:graphic>
          <a:graphicData uri="http://schemas.openxmlformats.org/drawingml/2006/table">
            <a:tbl>
              <a:tblPr firstRow="1" firstCol="1" bandRow="1">
                <a:tableStyleId>{5C22544A-7EE6-4342-B048-85BDC9FD1C3A}</a:tableStyleId>
              </a:tblPr>
              <a:tblGrid>
                <a:gridCol w="2859741">
                  <a:extLst>
                    <a:ext uri="{9D8B030D-6E8A-4147-A177-3AD203B41FA5}">
                      <a16:colId xmlns:a16="http://schemas.microsoft.com/office/drawing/2014/main" val="555097619"/>
                    </a:ext>
                  </a:extLst>
                </a:gridCol>
                <a:gridCol w="1219200">
                  <a:extLst>
                    <a:ext uri="{9D8B030D-6E8A-4147-A177-3AD203B41FA5}">
                      <a16:colId xmlns:a16="http://schemas.microsoft.com/office/drawing/2014/main" val="1804295984"/>
                    </a:ext>
                  </a:extLst>
                </a:gridCol>
                <a:gridCol w="1236823">
                  <a:extLst>
                    <a:ext uri="{9D8B030D-6E8A-4147-A177-3AD203B41FA5}">
                      <a16:colId xmlns:a16="http://schemas.microsoft.com/office/drawing/2014/main" val="3629860203"/>
                    </a:ext>
                  </a:extLst>
                </a:gridCol>
                <a:gridCol w="3401516">
                  <a:extLst>
                    <a:ext uri="{9D8B030D-6E8A-4147-A177-3AD203B41FA5}">
                      <a16:colId xmlns:a16="http://schemas.microsoft.com/office/drawing/2014/main" val="1313886085"/>
                    </a:ext>
                  </a:extLst>
                </a:gridCol>
                <a:gridCol w="1783080">
                  <a:extLst>
                    <a:ext uri="{9D8B030D-6E8A-4147-A177-3AD203B41FA5}">
                      <a16:colId xmlns:a16="http://schemas.microsoft.com/office/drawing/2014/main" val="2765783780"/>
                    </a:ext>
                  </a:extLst>
                </a:gridCol>
              </a:tblGrid>
              <a:tr h="579178">
                <a:tc>
                  <a:txBody>
                    <a:bodyPr/>
                    <a:lstStyle/>
                    <a:p>
                      <a:pPr marL="0" marR="0" algn="ctr">
                        <a:lnSpc>
                          <a:spcPct val="107000"/>
                        </a:lnSpc>
                        <a:spcBef>
                          <a:spcPts val="0"/>
                        </a:spcBef>
                        <a:spcAft>
                          <a:spcPts val="0"/>
                        </a:spcAft>
                      </a:pPr>
                      <a:r>
                        <a:rPr lang="en-US" sz="1800" dirty="0">
                          <a:effectLst/>
                        </a:rPr>
                        <a:t>Retired Event Name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rPr>
                        <a:t>Retired Event Code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rPr>
                        <a:t>Date Retired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rPr>
                        <a:t>Current Event Name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rPr>
                        <a:t>Current Event Code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11673007"/>
                  </a:ext>
                </a:extLst>
              </a:tr>
              <a:tr h="586232">
                <a:tc rowSpan="2">
                  <a:txBody>
                    <a:bodyPr/>
                    <a:lstStyle/>
                    <a:p>
                      <a:pPr marL="0" marR="0">
                        <a:lnSpc>
                          <a:spcPct val="107000"/>
                        </a:lnSpc>
                        <a:spcBef>
                          <a:spcPts val="0"/>
                        </a:spcBef>
                        <a:spcAft>
                          <a:spcPts val="0"/>
                        </a:spcAft>
                      </a:pPr>
                      <a:r>
                        <a:rPr lang="en-US" sz="1600" b="1" dirty="0">
                          <a:effectLst/>
                        </a:rPr>
                        <a:t>Salmonellosis</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2">
                  <a:txBody>
                    <a:bodyPr/>
                    <a:lstStyle/>
                    <a:p>
                      <a:pPr marL="0" marR="0" algn="ctr">
                        <a:lnSpc>
                          <a:spcPct val="107000"/>
                        </a:lnSpc>
                        <a:spcBef>
                          <a:spcPts val="0"/>
                        </a:spcBef>
                        <a:spcAft>
                          <a:spcPts val="0"/>
                        </a:spcAft>
                      </a:pPr>
                      <a:r>
                        <a:rPr lang="en-US" sz="1600" dirty="0">
                          <a:effectLst/>
                        </a:rPr>
                        <a:t>11000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rowSpan="2">
                  <a:txBody>
                    <a:bodyPr/>
                    <a:lstStyle/>
                    <a:p>
                      <a:pPr marL="0" marR="0" algn="ctr">
                        <a:lnSpc>
                          <a:spcPct val="107000"/>
                        </a:lnSpc>
                        <a:spcBef>
                          <a:spcPts val="0"/>
                        </a:spcBef>
                        <a:spcAft>
                          <a:spcPts val="0"/>
                        </a:spcAft>
                      </a:pPr>
                      <a:r>
                        <a:rPr lang="en-US" sz="1600" dirty="0">
                          <a:effectLst/>
                        </a:rPr>
                        <a:t> 12/31/2017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marL="0" marR="0" algn="ctr">
                        <a:lnSpc>
                          <a:spcPct val="107000"/>
                        </a:lnSpc>
                        <a:spcBef>
                          <a:spcPts val="0"/>
                        </a:spcBef>
                        <a:spcAft>
                          <a:spcPts val="0"/>
                        </a:spcAft>
                      </a:pPr>
                      <a:r>
                        <a:rPr lang="en-US" sz="1600" dirty="0">
                          <a:effectLst/>
                        </a:rPr>
                        <a:t>Paratyphoid fever</a:t>
                      </a:r>
                    </a:p>
                  </a:txBody>
                  <a:tcPr marL="68580" marR="68580" marT="0" marB="0" anchor="ctr">
                    <a:solidFill>
                      <a:schemeClr val="accent1">
                        <a:lumMod val="60000"/>
                        <a:lumOff val="40000"/>
                      </a:schemeClr>
                    </a:solidFill>
                  </a:tcPr>
                </a:tc>
                <a:tc>
                  <a:txBody>
                    <a:bodyPr/>
                    <a:lstStyle/>
                    <a:p>
                      <a:pPr marL="0" marR="0" algn="ctr">
                        <a:lnSpc>
                          <a:spcPct val="107000"/>
                        </a:lnSpc>
                        <a:spcBef>
                          <a:spcPts val="0"/>
                        </a:spcBef>
                        <a:spcAft>
                          <a:spcPts val="0"/>
                        </a:spcAft>
                      </a:pPr>
                      <a:r>
                        <a:rPr lang="en-US" sz="1600" dirty="0">
                          <a:effectLst/>
                        </a:rPr>
                        <a:t>50236</a:t>
                      </a:r>
                    </a:p>
                  </a:txBody>
                  <a:tcPr marL="68580" marR="68580" marT="0" marB="0" anchor="ctr">
                    <a:solidFill>
                      <a:schemeClr val="accent1">
                        <a:lumMod val="60000"/>
                        <a:lumOff val="40000"/>
                      </a:schemeClr>
                    </a:solidFill>
                  </a:tcPr>
                </a:tc>
                <a:extLst>
                  <a:ext uri="{0D108BD9-81ED-4DB2-BD59-A6C34878D82A}">
                    <a16:rowId xmlns:a16="http://schemas.microsoft.com/office/drawing/2014/main" val="940801276"/>
                  </a:ext>
                </a:extLst>
              </a:tr>
              <a:tr h="618564">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07000"/>
                        </a:lnSpc>
                        <a:spcBef>
                          <a:spcPts val="0"/>
                        </a:spcBef>
                        <a:spcAft>
                          <a:spcPts val="0"/>
                        </a:spcAft>
                      </a:pPr>
                      <a:r>
                        <a:rPr lang="en-US" sz="1600" dirty="0">
                          <a:effectLst/>
                        </a:rPr>
                        <a:t>Salmonellosis (excluding paratyphoid fever and typhoid fever)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marL="0" marR="0" algn="ctr">
                        <a:lnSpc>
                          <a:spcPct val="107000"/>
                        </a:lnSpc>
                        <a:spcBef>
                          <a:spcPts val="0"/>
                        </a:spcBef>
                        <a:spcAft>
                          <a:spcPts val="0"/>
                        </a:spcAft>
                      </a:pPr>
                      <a:r>
                        <a:rPr lang="en-US" sz="1600" dirty="0">
                          <a:effectLst/>
                        </a:rPr>
                        <a:t>50242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extLst>
                  <a:ext uri="{0D108BD9-81ED-4DB2-BD59-A6C34878D82A}">
                    <a16:rowId xmlns:a16="http://schemas.microsoft.com/office/drawing/2014/main" val="1583280808"/>
                  </a:ext>
                </a:extLst>
              </a:tr>
              <a:tr h="471659">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600" b="1" i="1" u="none" strike="noStrike" kern="1200" cap="none" spc="0" normalizeH="0" baseline="0" noProof="0" dirty="0">
                          <a:ln>
                            <a:noFill/>
                          </a:ln>
                          <a:solidFill>
                            <a:prstClr val="white"/>
                          </a:solidFill>
                          <a:effectLst/>
                          <a:uLnTx/>
                          <a:uFillTx/>
                          <a:latin typeface="+mn-lt"/>
                          <a:ea typeface="+mn-ea"/>
                          <a:cs typeface="+mn-cs"/>
                        </a:rPr>
                        <a:t>Streptococcus pneumoniae</a:t>
                      </a:r>
                      <a:r>
                        <a:rPr kumimoji="0" lang="en-US" sz="1600" b="1" i="0" u="none" strike="noStrike" kern="1200" cap="none" spc="0" normalizeH="0" baseline="0" noProof="0" dirty="0">
                          <a:ln>
                            <a:noFill/>
                          </a:ln>
                          <a:solidFill>
                            <a:prstClr val="white"/>
                          </a:solidFill>
                          <a:effectLst/>
                          <a:uLnTx/>
                          <a:uFillTx/>
                          <a:latin typeface="+mn-lt"/>
                          <a:ea typeface="+mn-ea"/>
                          <a:cs typeface="+mn-cs"/>
                        </a:rPr>
                        <a:t>, </a:t>
                      </a: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drug-resistant, all age groups</a:t>
                      </a:r>
                      <a:endParaRPr kumimoji="0" lang="en-US" sz="16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dirty="0">
                          <a:effectLst/>
                        </a:rPr>
                        <a:t>11720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rowSpan="2">
                  <a:txBody>
                    <a:bodyPr/>
                    <a:lstStyle/>
                    <a:p>
                      <a:pPr marL="0" marR="0" algn="ctr">
                        <a:lnSpc>
                          <a:spcPct val="107000"/>
                        </a:lnSpc>
                        <a:spcBef>
                          <a:spcPts val="0"/>
                        </a:spcBef>
                        <a:spcAft>
                          <a:spcPts val="0"/>
                        </a:spcAft>
                      </a:pPr>
                      <a:r>
                        <a:rPr lang="en-US" sz="1600" dirty="0">
                          <a:effectLst/>
                        </a:rPr>
                        <a:t>2010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rowSpan="2">
                  <a:txBody>
                    <a:bodyPr/>
                    <a:lstStyle/>
                    <a:p>
                      <a:pPr marL="0" marR="0" algn="ctr">
                        <a:lnSpc>
                          <a:spcPct val="107000"/>
                        </a:lnSpc>
                        <a:spcBef>
                          <a:spcPts val="0"/>
                        </a:spcBef>
                        <a:spcAft>
                          <a:spcPts val="0"/>
                        </a:spcAft>
                      </a:pPr>
                      <a:r>
                        <a:rPr lang="en-US" sz="1600" dirty="0">
                          <a:effectLst/>
                        </a:rPr>
                        <a:t>Invasive pneumococcal disease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rowSpan="2">
                  <a:txBody>
                    <a:bodyPr/>
                    <a:lstStyle/>
                    <a:p>
                      <a:pPr marL="0" marR="0" algn="ctr">
                        <a:lnSpc>
                          <a:spcPct val="107000"/>
                        </a:lnSpc>
                        <a:spcBef>
                          <a:spcPts val="0"/>
                        </a:spcBef>
                        <a:spcAft>
                          <a:spcPts val="0"/>
                        </a:spcAft>
                      </a:pPr>
                      <a:r>
                        <a:rPr lang="en-US" sz="1600" dirty="0">
                          <a:effectLst/>
                        </a:rPr>
                        <a:t>11723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extLst>
                  <a:ext uri="{0D108BD9-81ED-4DB2-BD59-A6C34878D82A}">
                    <a16:rowId xmlns:a16="http://schemas.microsoft.com/office/drawing/2014/main" val="3072785449"/>
                  </a:ext>
                </a:extLst>
              </a:tr>
              <a:tr h="451706">
                <a:tc>
                  <a:txBody>
                    <a:bodyPr/>
                    <a:lstStyle/>
                    <a:p>
                      <a:pPr marL="0" marR="0">
                        <a:lnSpc>
                          <a:spcPct val="107000"/>
                        </a:lnSpc>
                        <a:spcBef>
                          <a:spcPts val="0"/>
                        </a:spcBef>
                        <a:spcAft>
                          <a:spcPts val="0"/>
                        </a:spcAft>
                      </a:pPr>
                      <a:r>
                        <a:rPr lang="en-US" sz="1600" b="1" i="1" dirty="0">
                          <a:effectLst/>
                        </a:rPr>
                        <a:t>Streptococcus pneumoniae</a:t>
                      </a:r>
                      <a:r>
                        <a:rPr lang="en-US" sz="1600" b="1" dirty="0">
                          <a:effectLst/>
                        </a:rPr>
                        <a:t>, </a:t>
                      </a:r>
                    </a:p>
                    <a:p>
                      <a:pPr marL="0" marR="0">
                        <a:lnSpc>
                          <a:spcPct val="107000"/>
                        </a:lnSpc>
                        <a:spcBef>
                          <a:spcPts val="0"/>
                        </a:spcBef>
                        <a:spcAft>
                          <a:spcPts val="0"/>
                        </a:spcAft>
                      </a:pPr>
                      <a:r>
                        <a:rPr lang="en-US" sz="1600" b="1" dirty="0">
                          <a:effectLst/>
                        </a:rPr>
                        <a:t>non-drug resistant, &lt;5 years</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dirty="0">
                          <a:effectLst/>
                        </a:rPr>
                        <a:t>11717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vMerge="1">
                  <a:txBody>
                    <a:bodyPr/>
                    <a:lstStyle/>
                    <a:p>
                      <a:pPr marL="0" marR="0" algn="ctr">
                        <a:lnSpc>
                          <a:spcPct val="107000"/>
                        </a:lnSpc>
                        <a:spcBef>
                          <a:spcPts val="0"/>
                        </a:spcBef>
                        <a:spcAft>
                          <a:spcPts val="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411408658"/>
                  </a:ext>
                </a:extLst>
              </a:tr>
              <a:tr h="458381">
                <a:tc>
                  <a:txBody>
                    <a:bodyPr/>
                    <a:lstStyle/>
                    <a:p>
                      <a:pPr marL="0" marR="0">
                        <a:lnSpc>
                          <a:spcPct val="107000"/>
                        </a:lnSpc>
                        <a:spcBef>
                          <a:spcPts val="0"/>
                        </a:spcBef>
                        <a:spcAft>
                          <a:spcPts val="0"/>
                        </a:spcAft>
                      </a:pPr>
                      <a:r>
                        <a:rPr lang="en-US" sz="1600" b="1" i="1" dirty="0">
                          <a:effectLst/>
                        </a:rPr>
                        <a:t>Vibrio parahaemolyticus</a:t>
                      </a:r>
                      <a:endParaRPr lang="en-US" sz="16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dirty="0">
                          <a:effectLst/>
                        </a:rPr>
                        <a:t>11541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rowSpan="3">
                  <a:txBody>
                    <a:bodyPr/>
                    <a:lstStyle/>
                    <a:p>
                      <a:pPr marL="0" marR="0" algn="ctr">
                        <a:lnSpc>
                          <a:spcPct val="107000"/>
                        </a:lnSpc>
                        <a:spcBef>
                          <a:spcPts val="0"/>
                        </a:spcBef>
                        <a:spcAft>
                          <a:spcPts val="0"/>
                        </a:spcAft>
                      </a:pPr>
                      <a:r>
                        <a:rPr lang="en-US" sz="1600" dirty="0">
                          <a:effectLst/>
                        </a:rPr>
                        <a:t>2007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rowSpan="3">
                  <a:txBody>
                    <a:bodyPr/>
                    <a:lstStyle/>
                    <a:p>
                      <a:pPr marL="0" marR="0" algn="ctr">
                        <a:lnSpc>
                          <a:spcPct val="107000"/>
                        </a:lnSpc>
                        <a:spcBef>
                          <a:spcPts val="0"/>
                        </a:spcBef>
                        <a:spcAft>
                          <a:spcPts val="0"/>
                        </a:spcAft>
                      </a:pPr>
                      <a:r>
                        <a:rPr lang="en-US" sz="1600" dirty="0">
                          <a:effectLst/>
                        </a:rPr>
                        <a:t>Vibriosis (any species of the family </a:t>
                      </a:r>
                      <a:r>
                        <a:rPr lang="en-US" sz="1600" i="1" dirty="0">
                          <a:effectLst/>
                        </a:rPr>
                        <a:t>Vibrionaceae, </a:t>
                      </a:r>
                      <a:r>
                        <a:rPr lang="en-US" sz="1600" dirty="0">
                          <a:effectLst/>
                        </a:rPr>
                        <a:t>other than toxigenic </a:t>
                      </a:r>
                      <a:r>
                        <a:rPr lang="en-US" sz="1600" i="1" dirty="0">
                          <a:effectLst/>
                        </a:rPr>
                        <a:t>Vibrio cholera </a:t>
                      </a:r>
                      <a:r>
                        <a:rPr lang="en-US" sz="1600" dirty="0">
                          <a:effectLst/>
                        </a:rPr>
                        <a:t>O1 or O139)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rowSpan="3">
                  <a:txBody>
                    <a:bodyPr/>
                    <a:lstStyle/>
                    <a:p>
                      <a:pPr marL="0" marR="0" algn="ctr">
                        <a:lnSpc>
                          <a:spcPct val="107000"/>
                        </a:lnSpc>
                        <a:spcBef>
                          <a:spcPts val="0"/>
                        </a:spcBef>
                        <a:spcAft>
                          <a:spcPts val="0"/>
                        </a:spcAft>
                      </a:pPr>
                      <a:r>
                        <a:rPr lang="en-US" sz="1600" dirty="0">
                          <a:effectLst/>
                        </a:rPr>
                        <a:t> 11545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extLst>
                  <a:ext uri="{0D108BD9-81ED-4DB2-BD59-A6C34878D82A}">
                    <a16:rowId xmlns:a16="http://schemas.microsoft.com/office/drawing/2014/main" val="2970274728"/>
                  </a:ext>
                </a:extLst>
              </a:tr>
              <a:tr h="310522">
                <a:tc>
                  <a:txBody>
                    <a:bodyPr/>
                    <a:lstStyle/>
                    <a:p>
                      <a:pPr marL="0" marR="0">
                        <a:lnSpc>
                          <a:spcPct val="107000"/>
                        </a:lnSpc>
                        <a:spcBef>
                          <a:spcPts val="0"/>
                        </a:spcBef>
                        <a:spcAft>
                          <a:spcPts val="0"/>
                        </a:spcAft>
                      </a:pPr>
                      <a:r>
                        <a:rPr lang="en-US" sz="1600" b="1" i="1" dirty="0">
                          <a:effectLst/>
                        </a:rPr>
                        <a:t>Vibrio spp</a:t>
                      </a:r>
                      <a:r>
                        <a:rPr lang="en-US" sz="1600" b="1" dirty="0">
                          <a:effectLst/>
                        </a:rPr>
                        <a:t>., non-toxigenic, other or unspecified </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dirty="0">
                          <a:effectLst/>
                        </a:rPr>
                        <a:t>11540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vMerge="1">
                  <a:txBody>
                    <a:bodyPr/>
                    <a:lstStyle/>
                    <a:p>
                      <a:pPr marL="0" marR="0" algn="ctr">
                        <a:lnSpc>
                          <a:spcPct val="107000"/>
                        </a:lnSpc>
                        <a:spcBef>
                          <a:spcPts val="0"/>
                        </a:spcBef>
                        <a:spcAft>
                          <a:spcPts val="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855882725"/>
                  </a:ext>
                </a:extLst>
              </a:tr>
              <a:tr h="424912">
                <a:tc>
                  <a:txBody>
                    <a:bodyPr/>
                    <a:lstStyle/>
                    <a:p>
                      <a:pPr marL="0" marR="0">
                        <a:lnSpc>
                          <a:spcPct val="107000"/>
                        </a:lnSpc>
                        <a:spcBef>
                          <a:spcPts val="0"/>
                        </a:spcBef>
                        <a:spcAft>
                          <a:spcPts val="0"/>
                        </a:spcAft>
                      </a:pPr>
                      <a:r>
                        <a:rPr lang="en-US" sz="1600" b="1" i="1" dirty="0">
                          <a:effectLst/>
                        </a:rPr>
                        <a:t>Vibrio vulnificus</a:t>
                      </a:r>
                      <a:endParaRPr lang="en-US" sz="16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dirty="0">
                          <a:effectLst/>
                        </a:rPr>
                        <a:t>11542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vMerge="1">
                  <a:txBody>
                    <a:bodyPr/>
                    <a:lstStyle/>
                    <a:p>
                      <a:pPr marL="0" marR="0" algn="ctr">
                        <a:lnSpc>
                          <a:spcPct val="107000"/>
                        </a:lnSpc>
                        <a:spcBef>
                          <a:spcPts val="0"/>
                        </a:spcBef>
                        <a:spcAft>
                          <a:spcPts val="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918149437"/>
                  </a:ext>
                </a:extLst>
              </a:tr>
            </a:tbl>
          </a:graphicData>
        </a:graphic>
      </p:graphicFrame>
    </p:spTree>
    <p:extLst>
      <p:ext uri="{BB962C8B-B14F-4D97-AF65-F5344CB8AC3E}">
        <p14:creationId xmlns:p14="http://schemas.microsoft.com/office/powerpoint/2010/main" val="2810016793"/>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942255" y="2162435"/>
            <a:ext cx="6612291" cy="1162051"/>
          </a:xfrm>
        </p:spPr>
        <p:txBody>
          <a:bodyPr/>
          <a:lstStyle/>
          <a:p>
            <a:r>
              <a:rPr lang="en-US" dirty="0"/>
              <a:t>Transport Management </a:t>
            </a:r>
          </a:p>
        </p:txBody>
      </p:sp>
      <p:sp>
        <p:nvSpPr>
          <p:cNvPr id="6" name="Text Placeholder 5"/>
          <p:cNvSpPr>
            <a:spLocks noGrp="1"/>
          </p:cNvSpPr>
          <p:nvPr>
            <p:ph type="body" idx="1"/>
          </p:nvPr>
        </p:nvSpPr>
        <p:spPr/>
        <p:txBody>
          <a:bodyPr/>
          <a:lstStyle/>
          <a:p>
            <a:pPr lvl="0" eaLnBrk="1" fontAlgn="auto" hangingPunct="1">
              <a:lnSpc>
                <a:spcPct val="100000"/>
              </a:lnSpc>
              <a:spcBef>
                <a:spcPts val="0"/>
              </a:spcBef>
              <a:spcAft>
                <a:spcPts val="0"/>
              </a:spcAft>
              <a:defRPr/>
            </a:pPr>
            <a:r>
              <a:rPr lang="en-US" b="1" dirty="0">
                <a:cs typeface="Arial" panose="020B0604020202020204" pitchFamily="34" charset="0"/>
              </a:rPr>
              <a:t>Yvette Dominique </a:t>
            </a:r>
          </a:p>
          <a:p>
            <a:pPr lvl="0" eaLnBrk="1" fontAlgn="auto" hangingPunct="1">
              <a:lnSpc>
                <a:spcPct val="100000"/>
              </a:lnSpc>
              <a:spcBef>
                <a:spcPts val="0"/>
              </a:spcBef>
              <a:spcAft>
                <a:spcPts val="0"/>
              </a:spcAft>
              <a:defRPr/>
            </a:pPr>
            <a:r>
              <a:rPr lang="en-US" dirty="0">
                <a:cs typeface="Arial" panose="020B0604020202020204" pitchFamily="34" charset="0"/>
              </a:rPr>
              <a:t>Center for Surveillance, Epidemiology and Laboratory Services</a:t>
            </a:r>
          </a:p>
          <a:p>
            <a:pPr lvl="0" eaLnBrk="1" fontAlgn="auto" hangingPunct="1">
              <a:lnSpc>
                <a:spcPct val="100000"/>
              </a:lnSpc>
              <a:spcBef>
                <a:spcPts val="0"/>
              </a:spcBef>
              <a:spcAft>
                <a:spcPts val="0"/>
              </a:spcAft>
              <a:defRPr/>
            </a:pPr>
            <a:r>
              <a:rPr lang="en-US" dirty="0">
                <a:cs typeface="Arial" panose="020B0604020202020204" pitchFamily="34" charset="0"/>
              </a:rPr>
              <a:t>Centers for Disease Control and Prevention</a:t>
            </a:r>
          </a:p>
        </p:txBody>
      </p:sp>
    </p:spTree>
    <p:extLst>
      <p:ext uri="{BB962C8B-B14F-4D97-AF65-F5344CB8AC3E}">
        <p14:creationId xmlns:p14="http://schemas.microsoft.com/office/powerpoint/2010/main" val="3511084864"/>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630430"/>
          </a:xfrm>
        </p:spPr>
        <p:txBody>
          <a:bodyPr/>
          <a:lstStyle/>
          <a:p>
            <a:r>
              <a:rPr lang="en-US" dirty="0"/>
              <a:t>Monitoring Routine NNDSS Transmissions</a:t>
            </a:r>
          </a:p>
        </p:txBody>
      </p:sp>
      <p:sp>
        <p:nvSpPr>
          <p:cNvPr id="3" name="Text Placeholder 2"/>
          <p:cNvSpPr>
            <a:spLocks noGrp="1"/>
          </p:cNvSpPr>
          <p:nvPr>
            <p:ph type="body" sz="quarter" idx="10"/>
          </p:nvPr>
        </p:nvSpPr>
        <p:spPr>
          <a:xfrm>
            <a:off x="609600" y="1090656"/>
            <a:ext cx="10603230" cy="5528495"/>
          </a:xfrm>
        </p:spPr>
        <p:txBody>
          <a:bodyPr>
            <a:normAutofit/>
          </a:bodyPr>
          <a:lstStyle/>
          <a:p>
            <a:pPr>
              <a:lnSpc>
                <a:spcPct val="100000"/>
              </a:lnSpc>
              <a:spcBef>
                <a:spcPts val="1800"/>
              </a:spcBef>
            </a:pPr>
            <a:r>
              <a:rPr lang="en-US" sz="2670" dirty="0">
                <a:solidFill>
                  <a:srgbClr val="7F7F7F"/>
                </a:solidFill>
              </a:rPr>
              <a:t>For messages sent to MVPS, verify that messages were received on the MVPS Dashboard.</a:t>
            </a:r>
          </a:p>
          <a:p>
            <a:pPr>
              <a:lnSpc>
                <a:spcPct val="100000"/>
              </a:lnSpc>
              <a:spcBef>
                <a:spcPts val="1800"/>
              </a:spcBef>
            </a:pPr>
            <a:r>
              <a:rPr lang="en-US" sz="2670" dirty="0">
                <a:solidFill>
                  <a:srgbClr val="7F7F7F"/>
                </a:solidFill>
              </a:rPr>
              <a:t>For messages sent through PHINMS, ensure Acknowledgements (ACK) are received for all transmissions.</a:t>
            </a:r>
          </a:p>
          <a:p>
            <a:pPr>
              <a:lnSpc>
                <a:spcPct val="100000"/>
              </a:lnSpc>
              <a:spcBef>
                <a:spcPts val="1800"/>
              </a:spcBef>
            </a:pPr>
            <a:r>
              <a:rPr lang="en-US" sz="2670" dirty="0">
                <a:solidFill>
                  <a:srgbClr val="7F7F7F"/>
                </a:solidFill>
              </a:rPr>
              <a:t>Review case counts in the NNDSS Weekly Tables. </a:t>
            </a:r>
          </a:p>
          <a:p>
            <a:pPr marL="0" indent="0" algn="ctr">
              <a:lnSpc>
                <a:spcPct val="100000"/>
              </a:lnSpc>
              <a:spcBef>
                <a:spcPts val="1800"/>
              </a:spcBef>
              <a:buNone/>
            </a:pPr>
            <a:endParaRPr lang="en-US" sz="2670" dirty="0">
              <a:solidFill>
                <a:srgbClr val="00B050"/>
              </a:solidFill>
            </a:endParaRPr>
          </a:p>
          <a:p>
            <a:pPr marL="0" indent="0" algn="ctr">
              <a:lnSpc>
                <a:spcPct val="100000"/>
              </a:lnSpc>
              <a:spcBef>
                <a:spcPts val="1800"/>
              </a:spcBef>
              <a:buNone/>
            </a:pPr>
            <a:endParaRPr lang="en-US" sz="2670" dirty="0">
              <a:solidFill>
                <a:srgbClr val="00B050"/>
              </a:solidFill>
            </a:endParaRPr>
          </a:p>
          <a:p>
            <a:pPr marL="0" indent="0" algn="ctr">
              <a:lnSpc>
                <a:spcPct val="100000"/>
              </a:lnSpc>
              <a:spcBef>
                <a:spcPts val="1800"/>
              </a:spcBef>
              <a:buNone/>
            </a:pPr>
            <a:r>
              <a:rPr lang="en-US" sz="2670" dirty="0">
                <a:solidFill>
                  <a:srgbClr val="00B050"/>
                </a:solidFill>
              </a:rPr>
              <a:t>Troubleshooting Tips on the Next Slides</a:t>
            </a:r>
          </a:p>
          <a:p>
            <a:pPr marL="0" indent="0">
              <a:buNone/>
            </a:pPr>
            <a:endParaRPr lang="en-US" sz="2670" dirty="0">
              <a:solidFill>
                <a:srgbClr val="FF0000"/>
              </a:solidFill>
            </a:endParaRPr>
          </a:p>
        </p:txBody>
      </p:sp>
    </p:spTree>
    <p:extLst>
      <p:ext uri="{BB962C8B-B14F-4D97-AF65-F5344CB8AC3E}">
        <p14:creationId xmlns:p14="http://schemas.microsoft.com/office/powerpoint/2010/main" val="4185122959"/>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630430"/>
          </a:xfrm>
        </p:spPr>
        <p:txBody>
          <a:bodyPr/>
          <a:lstStyle/>
          <a:p>
            <a:r>
              <a:rPr lang="en-US" dirty="0"/>
              <a:t>Troubleshooting of NNDSS Transmissions</a:t>
            </a:r>
          </a:p>
        </p:txBody>
      </p:sp>
      <p:sp>
        <p:nvSpPr>
          <p:cNvPr id="3" name="Text Placeholder 2"/>
          <p:cNvSpPr>
            <a:spLocks noGrp="1"/>
          </p:cNvSpPr>
          <p:nvPr>
            <p:ph type="body" sz="quarter" idx="10"/>
          </p:nvPr>
        </p:nvSpPr>
        <p:spPr>
          <a:xfrm>
            <a:off x="609600" y="1151806"/>
            <a:ext cx="11277600" cy="5528495"/>
          </a:xfrm>
        </p:spPr>
        <p:txBody>
          <a:bodyPr>
            <a:normAutofit fontScale="92500" lnSpcReduction="20000"/>
          </a:bodyPr>
          <a:lstStyle/>
          <a:p>
            <a:pPr>
              <a:lnSpc>
                <a:spcPct val="120000"/>
              </a:lnSpc>
              <a:spcBef>
                <a:spcPts val="1800"/>
              </a:spcBef>
            </a:pPr>
            <a:r>
              <a:rPr lang="en-US" sz="2800" dirty="0">
                <a:solidFill>
                  <a:srgbClr val="7F7F7F"/>
                </a:solidFill>
              </a:rPr>
              <a:t>Check to see if the message was successfully sent out from your disease surveillance system. </a:t>
            </a:r>
          </a:p>
          <a:p>
            <a:pPr>
              <a:lnSpc>
                <a:spcPct val="120000"/>
              </a:lnSpc>
              <a:spcBef>
                <a:spcPts val="1800"/>
              </a:spcBef>
            </a:pPr>
            <a:r>
              <a:rPr lang="en-US" sz="2800" dirty="0">
                <a:solidFill>
                  <a:srgbClr val="7F7F7F"/>
                </a:solidFill>
              </a:rPr>
              <a:t>For NETSS messages, verify that the message file has been placed in the appropriate folder for the Secure Access Management Services (SAMS) application to pick up.</a:t>
            </a:r>
          </a:p>
          <a:p>
            <a:pPr>
              <a:lnSpc>
                <a:spcPct val="120000"/>
              </a:lnSpc>
              <a:spcBef>
                <a:spcPts val="1800"/>
              </a:spcBef>
            </a:pPr>
            <a:r>
              <a:rPr lang="en-US" sz="2800" dirty="0">
                <a:solidFill>
                  <a:srgbClr val="7F7F7F"/>
                </a:solidFill>
              </a:rPr>
              <a:t>If you use an integration engine (e.g., Rhapsody, Mirth) to generate/extract case notification messages from your disease surveillance system, check to make sure there are no filters in your route to prevent a case notification from being sent to CDC for the condition/disease in question.</a:t>
            </a:r>
          </a:p>
          <a:p>
            <a:pPr>
              <a:lnSpc>
                <a:spcPct val="120000"/>
              </a:lnSpc>
              <a:spcBef>
                <a:spcPts val="1800"/>
              </a:spcBef>
            </a:pPr>
            <a:r>
              <a:rPr lang="en-US" sz="2800" dirty="0">
                <a:solidFill>
                  <a:srgbClr val="7F7F7F"/>
                </a:solidFill>
              </a:rPr>
              <a:t>Verify your access to view the appropriate conditions in the MVPS Dashboard. If you have questions about your MVPS Dashboard access, email </a:t>
            </a:r>
            <a:r>
              <a:rPr lang="en-US" sz="2800" u="sng" dirty="0">
                <a:solidFill>
                  <a:srgbClr val="5F5F5F"/>
                </a:solidFill>
                <a:hlinkClick r:id="rId2"/>
              </a:rPr>
              <a:t>edx@cdc.gov</a:t>
            </a:r>
            <a:r>
              <a:rPr lang="en-US" sz="2800" dirty="0">
                <a:solidFill>
                  <a:srgbClr val="5F5F5F"/>
                </a:solidFill>
              </a:rPr>
              <a:t>.</a:t>
            </a:r>
          </a:p>
          <a:p>
            <a:pPr marL="0" indent="0">
              <a:spcBef>
                <a:spcPts val="1800"/>
              </a:spcBef>
              <a:buNone/>
            </a:pPr>
            <a:endParaRPr lang="en-US" sz="1900" dirty="0">
              <a:solidFill>
                <a:srgbClr val="000818"/>
              </a:solidFill>
            </a:endParaRPr>
          </a:p>
        </p:txBody>
      </p:sp>
    </p:spTree>
    <p:extLst>
      <p:ext uri="{BB962C8B-B14F-4D97-AF65-F5344CB8AC3E}">
        <p14:creationId xmlns:p14="http://schemas.microsoft.com/office/powerpoint/2010/main" val="2938082810"/>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630430"/>
          </a:xfrm>
        </p:spPr>
        <p:txBody>
          <a:bodyPr/>
          <a:lstStyle/>
          <a:p>
            <a:r>
              <a:rPr lang="en-US" dirty="0"/>
              <a:t>Troubleshooting of NNDSS Transmissions cont.</a:t>
            </a:r>
          </a:p>
        </p:txBody>
      </p:sp>
      <p:sp>
        <p:nvSpPr>
          <p:cNvPr id="3" name="Text Placeholder 2"/>
          <p:cNvSpPr>
            <a:spLocks noGrp="1"/>
          </p:cNvSpPr>
          <p:nvPr>
            <p:ph type="body" sz="quarter" idx="10"/>
          </p:nvPr>
        </p:nvSpPr>
        <p:spPr>
          <a:xfrm>
            <a:off x="609600" y="1170378"/>
            <a:ext cx="11277600" cy="5528495"/>
          </a:xfrm>
        </p:spPr>
        <p:txBody>
          <a:bodyPr>
            <a:normAutofit/>
          </a:bodyPr>
          <a:lstStyle/>
          <a:p>
            <a:pPr>
              <a:lnSpc>
                <a:spcPct val="100000"/>
              </a:lnSpc>
              <a:spcBef>
                <a:spcPts val="1800"/>
              </a:spcBef>
            </a:pPr>
            <a:r>
              <a:rPr lang="en-US" sz="2400" dirty="0">
                <a:solidFill>
                  <a:srgbClr val="7F7F7F"/>
                </a:solidFill>
              </a:rPr>
              <a:t>Check PHINMS console to verify that NND message is present and being picked up and sent by PHINMS. </a:t>
            </a:r>
          </a:p>
          <a:p>
            <a:pPr>
              <a:lnSpc>
                <a:spcPct val="100000"/>
              </a:lnSpc>
              <a:spcBef>
                <a:spcPts val="1800"/>
              </a:spcBef>
            </a:pPr>
            <a:r>
              <a:rPr lang="en-US" sz="2400" dirty="0">
                <a:solidFill>
                  <a:srgbClr val="7F7F7F"/>
                </a:solidFill>
              </a:rPr>
              <a:t>Verify that the correct PHINMS Service/Action pair are configured to send to the correct receiving system at CDC.</a:t>
            </a:r>
          </a:p>
          <a:p>
            <a:pPr>
              <a:spcBef>
                <a:spcPts val="1800"/>
              </a:spcBef>
            </a:pPr>
            <a:r>
              <a:rPr lang="en-US" sz="2400" dirty="0">
                <a:solidFill>
                  <a:srgbClr val="7F7F7F"/>
                </a:solidFill>
              </a:rPr>
              <a:t>Check PHINMS certificates to ensure they are not expired.</a:t>
            </a:r>
          </a:p>
          <a:p>
            <a:pPr>
              <a:lnSpc>
                <a:spcPct val="100000"/>
              </a:lnSpc>
              <a:spcBef>
                <a:spcPts val="1800"/>
              </a:spcBef>
            </a:pPr>
            <a:r>
              <a:rPr lang="en-US" sz="2400" dirty="0">
                <a:solidFill>
                  <a:srgbClr val="7F7F7F"/>
                </a:solidFill>
              </a:rPr>
              <a:t>If PHINMS is not running or not connecting, you may need to contact the PHIN Helpdesk at 800-532-9929 or </a:t>
            </a:r>
            <a:r>
              <a:rPr lang="en-US" sz="2400" dirty="0">
                <a:solidFill>
                  <a:srgbClr val="E7E6E6">
                    <a:lumMod val="50000"/>
                  </a:srgbClr>
                </a:solidFill>
                <a:hlinkClick r:id="rId2"/>
              </a:rPr>
              <a:t>phintech@cdc.gov</a:t>
            </a:r>
            <a:r>
              <a:rPr lang="en-US" sz="2400" dirty="0">
                <a:solidFill>
                  <a:srgbClr val="7F7F7F"/>
                </a:solidFill>
              </a:rPr>
              <a:t>.</a:t>
            </a:r>
          </a:p>
          <a:p>
            <a:pPr>
              <a:lnSpc>
                <a:spcPct val="100000"/>
              </a:lnSpc>
              <a:spcBef>
                <a:spcPts val="1800"/>
              </a:spcBef>
            </a:pPr>
            <a:r>
              <a:rPr lang="en-US" sz="2400" dirty="0">
                <a:solidFill>
                  <a:srgbClr val="7F7F7F"/>
                </a:solidFill>
              </a:rPr>
              <a:t>If you have done all the steps above, please contact CDC at </a:t>
            </a:r>
            <a:r>
              <a:rPr lang="en-US" sz="2400" dirty="0">
                <a:solidFill>
                  <a:srgbClr val="5F5F5F"/>
                </a:solidFill>
                <a:hlinkClick r:id="rId3"/>
              </a:rPr>
              <a:t>edx@cdc.gov</a:t>
            </a:r>
            <a:r>
              <a:rPr lang="en-US" sz="2400" dirty="0">
                <a:solidFill>
                  <a:srgbClr val="7F7F7F"/>
                </a:solidFill>
              </a:rPr>
              <a:t>, if the issue has not been resolved. </a:t>
            </a:r>
          </a:p>
          <a:p>
            <a:pPr marL="0" indent="0">
              <a:lnSpc>
                <a:spcPct val="100000"/>
              </a:lnSpc>
              <a:spcBef>
                <a:spcPts val="1800"/>
              </a:spcBef>
              <a:buNone/>
            </a:pPr>
            <a:endParaRPr lang="en-US" sz="1600" dirty="0">
              <a:solidFill>
                <a:srgbClr val="7F7F7F"/>
              </a:solidFill>
            </a:endParaRPr>
          </a:p>
          <a:p>
            <a:pPr marL="0" indent="0">
              <a:lnSpc>
                <a:spcPct val="100000"/>
              </a:lnSpc>
              <a:spcBef>
                <a:spcPts val="1800"/>
              </a:spcBef>
              <a:buNone/>
            </a:pPr>
            <a:r>
              <a:rPr lang="en-US" sz="1600" dirty="0">
                <a:solidFill>
                  <a:srgbClr val="7F7F7F"/>
                </a:solidFill>
              </a:rPr>
              <a:t>Note: States using the NBS system can find additional troubleshooting information pertaining to their system in Appendix A.</a:t>
            </a:r>
            <a:endParaRPr lang="en-US" sz="2400" dirty="0">
              <a:solidFill>
                <a:srgbClr val="7F7F7F"/>
              </a:solidFill>
            </a:endParaRPr>
          </a:p>
        </p:txBody>
      </p:sp>
    </p:spTree>
    <p:extLst>
      <p:ext uri="{BB962C8B-B14F-4D97-AF65-F5344CB8AC3E}">
        <p14:creationId xmlns:p14="http://schemas.microsoft.com/office/powerpoint/2010/main" val="1949159438"/>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630430"/>
          </a:xfrm>
        </p:spPr>
        <p:txBody>
          <a:bodyPr/>
          <a:lstStyle/>
          <a:p>
            <a:r>
              <a:rPr lang="en-US" dirty="0"/>
              <a:t>Alerts regarding expiring PHIN Digital Certificates</a:t>
            </a:r>
          </a:p>
        </p:txBody>
      </p:sp>
      <p:sp>
        <p:nvSpPr>
          <p:cNvPr id="3" name="Text Placeholder 2"/>
          <p:cNvSpPr>
            <a:spLocks noGrp="1"/>
          </p:cNvSpPr>
          <p:nvPr>
            <p:ph type="body" sz="quarter" idx="10"/>
          </p:nvPr>
        </p:nvSpPr>
        <p:spPr>
          <a:xfrm>
            <a:off x="609600" y="1170378"/>
            <a:ext cx="11277600" cy="5528495"/>
          </a:xfrm>
        </p:spPr>
        <p:txBody>
          <a:bodyPr>
            <a:normAutofit/>
          </a:bodyPr>
          <a:lstStyle/>
          <a:p>
            <a:pPr>
              <a:lnSpc>
                <a:spcPct val="100000"/>
              </a:lnSpc>
            </a:pPr>
            <a:r>
              <a:rPr lang="en-US" sz="2400" dirty="0">
                <a:solidFill>
                  <a:srgbClr val="7F7F7F"/>
                </a:solidFill>
              </a:rPr>
              <a:t>The PHIN system sends the certificate owner expiration notices at 90, 60, and 30 day intervals.</a:t>
            </a:r>
          </a:p>
          <a:p>
            <a:pPr marL="914400" lvl="1">
              <a:lnSpc>
                <a:spcPct val="100000"/>
              </a:lnSpc>
            </a:pPr>
            <a:r>
              <a:rPr lang="en-US" sz="2400" dirty="0">
                <a:solidFill>
                  <a:srgbClr val="7F7F7F"/>
                </a:solidFill>
              </a:rPr>
              <a:t>Sometimes the person has left the health department.</a:t>
            </a:r>
          </a:p>
          <a:p>
            <a:pPr marL="914400" lvl="1">
              <a:lnSpc>
                <a:spcPct val="100000"/>
              </a:lnSpc>
            </a:pPr>
            <a:r>
              <a:rPr lang="en-US" sz="2400" dirty="0">
                <a:solidFill>
                  <a:srgbClr val="7F7F7F"/>
                </a:solidFill>
              </a:rPr>
              <a:t>Sometimes they overlook the need to act.</a:t>
            </a:r>
          </a:p>
          <a:p>
            <a:pPr marL="0" indent="0">
              <a:lnSpc>
                <a:spcPct val="100000"/>
              </a:lnSpc>
              <a:buNone/>
            </a:pPr>
            <a:endParaRPr lang="en-US" sz="2400" dirty="0">
              <a:solidFill>
                <a:srgbClr val="7F7F7F"/>
              </a:solidFill>
            </a:endParaRPr>
          </a:p>
          <a:p>
            <a:pPr>
              <a:lnSpc>
                <a:spcPct val="100000"/>
              </a:lnSpc>
            </a:pPr>
            <a:r>
              <a:rPr lang="en-US" sz="2400" dirty="0">
                <a:solidFill>
                  <a:srgbClr val="7F7F7F"/>
                </a:solidFill>
              </a:rPr>
              <a:t>To help improve the notification process and reduce/prevent dropped NNDSS transmissions:</a:t>
            </a:r>
          </a:p>
          <a:p>
            <a:pPr marL="914400" lvl="1">
              <a:lnSpc>
                <a:spcPct val="100000"/>
              </a:lnSpc>
            </a:pPr>
            <a:r>
              <a:rPr lang="en-US" sz="2400" dirty="0">
                <a:solidFill>
                  <a:srgbClr val="7F7F7F"/>
                </a:solidFill>
              </a:rPr>
              <a:t>Jurisdictions will receive an email from </a:t>
            </a:r>
            <a:r>
              <a:rPr lang="en-US" sz="2400" dirty="0">
                <a:solidFill>
                  <a:srgbClr val="5F5F5F"/>
                </a:solidFill>
                <a:hlinkClick r:id="rId2"/>
              </a:rPr>
              <a:t>edx@cdc.gov</a:t>
            </a:r>
            <a:r>
              <a:rPr lang="en-US" sz="2400" dirty="0">
                <a:solidFill>
                  <a:srgbClr val="5F5F5F"/>
                </a:solidFill>
              </a:rPr>
              <a:t> </a:t>
            </a:r>
            <a:r>
              <a:rPr lang="en-US" sz="2400" dirty="0">
                <a:solidFill>
                  <a:srgbClr val="7F7F7F"/>
                </a:solidFill>
              </a:rPr>
              <a:t>forwarding the notice of expiring certificates. </a:t>
            </a:r>
          </a:p>
          <a:p>
            <a:pPr marL="914400" lvl="1">
              <a:lnSpc>
                <a:spcPct val="100000"/>
              </a:lnSpc>
            </a:pPr>
            <a:r>
              <a:rPr lang="en-US" sz="2400" dirty="0">
                <a:solidFill>
                  <a:srgbClr val="7F7F7F"/>
                </a:solidFill>
              </a:rPr>
              <a:t>The email will be:</a:t>
            </a:r>
          </a:p>
          <a:p>
            <a:pPr marL="1371600" lvl="2">
              <a:lnSpc>
                <a:spcPct val="100000"/>
              </a:lnSpc>
            </a:pPr>
            <a:r>
              <a:rPr lang="en-US" sz="2400" dirty="0">
                <a:solidFill>
                  <a:srgbClr val="7F7F7F"/>
                </a:solidFill>
              </a:rPr>
              <a:t>Sent for any certificates with health department or .state or .gov in the email address.</a:t>
            </a:r>
          </a:p>
          <a:p>
            <a:pPr marL="1371600" lvl="2">
              <a:lnSpc>
                <a:spcPct val="100000"/>
              </a:lnSpc>
            </a:pPr>
            <a:r>
              <a:rPr lang="en-US" sz="2400" dirty="0">
                <a:solidFill>
                  <a:srgbClr val="7F7F7F"/>
                </a:solidFill>
              </a:rPr>
              <a:t>Sent to NNDSS contacts and ELC HIS contacts.</a:t>
            </a:r>
          </a:p>
          <a:p>
            <a:pPr marL="0" indent="0">
              <a:buNone/>
            </a:pPr>
            <a:endParaRPr lang="en-US" sz="2400" dirty="0">
              <a:solidFill>
                <a:schemeClr val="bg2">
                  <a:lumMod val="50000"/>
                </a:schemeClr>
              </a:solidFill>
            </a:endParaRPr>
          </a:p>
        </p:txBody>
      </p:sp>
    </p:spTree>
    <p:extLst>
      <p:ext uri="{BB962C8B-B14F-4D97-AF65-F5344CB8AC3E}">
        <p14:creationId xmlns:p14="http://schemas.microsoft.com/office/powerpoint/2010/main" val="4200425968"/>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9863" y="2209088"/>
            <a:ext cx="8226488" cy="1162051"/>
          </a:xfrm>
        </p:spPr>
        <p:txBody>
          <a:bodyPr/>
          <a:lstStyle/>
          <a:p>
            <a:r>
              <a:rPr lang="en-US" dirty="0"/>
              <a:t>Case Notification Management </a:t>
            </a:r>
          </a:p>
        </p:txBody>
      </p:sp>
      <p:sp>
        <p:nvSpPr>
          <p:cNvPr id="6" name="Text Placeholder 5"/>
          <p:cNvSpPr>
            <a:spLocks noGrp="1"/>
          </p:cNvSpPr>
          <p:nvPr>
            <p:ph type="body" idx="1"/>
          </p:nvPr>
        </p:nvSpPr>
        <p:spPr/>
        <p:txBody>
          <a:bodyPr/>
          <a:lstStyle/>
          <a:p>
            <a:pPr lvl="0" eaLnBrk="1" fontAlgn="auto" hangingPunct="1">
              <a:lnSpc>
                <a:spcPct val="100000"/>
              </a:lnSpc>
              <a:spcBef>
                <a:spcPts val="0"/>
              </a:spcBef>
              <a:spcAft>
                <a:spcPts val="0"/>
              </a:spcAft>
              <a:defRPr/>
            </a:pPr>
            <a:r>
              <a:rPr lang="en-US" b="1" dirty="0">
                <a:cs typeface="Arial" panose="020B0604020202020204" pitchFamily="34" charset="0"/>
              </a:rPr>
              <a:t>Melinda Thomas, MPH</a:t>
            </a:r>
          </a:p>
          <a:p>
            <a:pPr lvl="0" eaLnBrk="1" fontAlgn="auto" hangingPunct="1">
              <a:lnSpc>
                <a:spcPct val="100000"/>
              </a:lnSpc>
              <a:spcBef>
                <a:spcPts val="0"/>
              </a:spcBef>
              <a:spcAft>
                <a:spcPts val="0"/>
              </a:spcAft>
              <a:defRPr/>
            </a:pPr>
            <a:r>
              <a:rPr lang="en-US" dirty="0">
                <a:cs typeface="Arial" panose="020B0604020202020204" pitchFamily="34" charset="0"/>
              </a:rPr>
              <a:t>Center for Surveillance, Epidemiology and Laboratory Services</a:t>
            </a:r>
          </a:p>
          <a:p>
            <a:pPr lvl="0" eaLnBrk="1" fontAlgn="auto" hangingPunct="1">
              <a:lnSpc>
                <a:spcPct val="100000"/>
              </a:lnSpc>
              <a:spcBef>
                <a:spcPts val="0"/>
              </a:spcBef>
              <a:spcAft>
                <a:spcPts val="0"/>
              </a:spcAft>
              <a:defRPr/>
            </a:pPr>
            <a:r>
              <a:rPr lang="en-US" dirty="0">
                <a:cs typeface="Arial" panose="020B0604020202020204" pitchFamily="34" charset="0"/>
              </a:rPr>
              <a:t>Centers for Disease Control and Prevention</a:t>
            </a:r>
          </a:p>
        </p:txBody>
      </p:sp>
    </p:spTree>
    <p:extLst>
      <p:ext uri="{BB962C8B-B14F-4D97-AF65-F5344CB8AC3E}">
        <p14:creationId xmlns:p14="http://schemas.microsoft.com/office/powerpoint/2010/main" val="3707241042"/>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2088"/>
            <a:ext cx="10972800" cy="1005840"/>
          </a:xfrm>
        </p:spPr>
        <p:txBody>
          <a:bodyPr>
            <a:noAutofit/>
          </a:bodyPr>
          <a:lstStyle/>
          <a:p>
            <a:br>
              <a:rPr lang="en-US" sz="3200" dirty="0"/>
            </a:br>
            <a:br>
              <a:rPr lang="en-US" sz="3200" dirty="0"/>
            </a:br>
            <a:br>
              <a:rPr lang="en-US" sz="3200" dirty="0"/>
            </a:br>
            <a:br>
              <a:rPr lang="en-US" sz="3200" dirty="0"/>
            </a:br>
            <a:r>
              <a:rPr lang="en-US" sz="3730" dirty="0"/>
              <a:t>Monitoring and Managing Previously Submitted Messages </a:t>
            </a:r>
          </a:p>
        </p:txBody>
      </p:sp>
      <p:sp>
        <p:nvSpPr>
          <p:cNvPr id="3" name="Text Placeholder 2"/>
          <p:cNvSpPr>
            <a:spLocks noGrp="1"/>
          </p:cNvSpPr>
          <p:nvPr>
            <p:ph type="body" sz="quarter" idx="10"/>
          </p:nvPr>
        </p:nvSpPr>
        <p:spPr>
          <a:xfrm>
            <a:off x="708660" y="1840230"/>
            <a:ext cx="10504170" cy="4514850"/>
          </a:xfrm>
        </p:spPr>
        <p:txBody>
          <a:bodyPr>
            <a:normAutofit lnSpcReduction="10000"/>
          </a:bodyPr>
          <a:lstStyle/>
          <a:p>
            <a:r>
              <a:rPr lang="en-US" sz="2670" dirty="0">
                <a:solidFill>
                  <a:srgbClr val="7F7F7F"/>
                </a:solidFill>
              </a:rPr>
              <a:t>With the transition to MVPS, year-to-date transmissions are no longer sufficient to update records sent to CDC.</a:t>
            </a:r>
          </a:p>
          <a:p>
            <a:endParaRPr lang="en-US" sz="2670" dirty="0">
              <a:solidFill>
                <a:srgbClr val="7F7F7F"/>
              </a:solidFill>
            </a:endParaRPr>
          </a:p>
          <a:p>
            <a:r>
              <a:rPr lang="en-US" sz="2670" dirty="0">
                <a:solidFill>
                  <a:srgbClr val="7F7F7F"/>
                </a:solidFill>
              </a:rPr>
              <a:t>When a record previously sent to CDC is no longer a case, jurisdictions n</a:t>
            </a:r>
            <a:r>
              <a:rPr lang="en-US" sz="2670" dirty="0">
                <a:solidFill>
                  <a:schemeClr val="bg2">
                    <a:lumMod val="50000"/>
                  </a:schemeClr>
                </a:solidFill>
              </a:rPr>
              <a:t>eed to ensure the record is updated in CDC’s system so it is not incorrectly included in statistics.</a:t>
            </a:r>
            <a:endParaRPr lang="en-US" sz="2800" dirty="0">
              <a:solidFill>
                <a:schemeClr val="bg2">
                  <a:lumMod val="50000"/>
                </a:schemeClr>
              </a:solidFill>
            </a:endParaRPr>
          </a:p>
          <a:p>
            <a:endParaRPr lang="en-US" sz="2670" dirty="0">
              <a:solidFill>
                <a:schemeClr val="bg2">
                  <a:lumMod val="50000"/>
                </a:schemeClr>
              </a:solidFill>
            </a:endParaRPr>
          </a:p>
          <a:p>
            <a:r>
              <a:rPr lang="en-US" sz="2670" dirty="0">
                <a:solidFill>
                  <a:schemeClr val="bg2">
                    <a:lumMod val="50000"/>
                  </a:schemeClr>
                </a:solidFill>
              </a:rPr>
              <a:t>States need a process in place to track:</a:t>
            </a:r>
          </a:p>
          <a:p>
            <a:pPr lvl="1"/>
            <a:r>
              <a:rPr lang="en-US" sz="2670" dirty="0">
                <a:solidFill>
                  <a:schemeClr val="bg2">
                    <a:lumMod val="50000"/>
                  </a:schemeClr>
                </a:solidFill>
              </a:rPr>
              <a:t>Messages that have been sent to and received by CDC.</a:t>
            </a:r>
          </a:p>
          <a:p>
            <a:pPr lvl="1"/>
            <a:r>
              <a:rPr lang="en-US" sz="2670" dirty="0">
                <a:solidFill>
                  <a:schemeClr val="bg2">
                    <a:lumMod val="50000"/>
                  </a:schemeClr>
                </a:solidFill>
              </a:rPr>
              <a:t>Cases that have been merged and/or rescinded.</a:t>
            </a:r>
          </a:p>
          <a:p>
            <a:pPr marL="0" indent="0">
              <a:buNone/>
            </a:pPr>
            <a:endParaRPr lang="en-US" sz="2670" dirty="0">
              <a:solidFill>
                <a:schemeClr val="bg2">
                  <a:lumMod val="50000"/>
                </a:schemeClr>
              </a:solidFill>
            </a:endParaRPr>
          </a:p>
          <a:p>
            <a:pPr marL="0" indent="0">
              <a:buNone/>
            </a:pPr>
            <a:endParaRPr lang="en-US" sz="2800" dirty="0">
              <a:solidFill>
                <a:schemeClr val="bg2">
                  <a:lumMod val="50000"/>
                </a:schemeClr>
              </a:solidFill>
            </a:endParaRPr>
          </a:p>
          <a:p>
            <a:pPr marL="0" indent="0">
              <a:buNone/>
            </a:pPr>
            <a:endParaRPr lang="en-US" dirty="0">
              <a:solidFill>
                <a:schemeClr val="bg2">
                  <a:lumMod val="50000"/>
                </a:schemeClr>
              </a:solidFill>
            </a:endParaRPr>
          </a:p>
          <a:p>
            <a:pPr marL="0" indent="0">
              <a:buNone/>
            </a:pPr>
            <a:endParaRPr lang="en-US" dirty="0"/>
          </a:p>
          <a:p>
            <a:pPr marL="0" indent="0">
              <a:buNone/>
            </a:pPr>
            <a:endParaRPr lang="en-US" dirty="0"/>
          </a:p>
          <a:p>
            <a:pPr marL="0" indent="0">
              <a:buNone/>
            </a:pPr>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1565049179"/>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2088"/>
            <a:ext cx="10972800" cy="1005840"/>
          </a:xfrm>
        </p:spPr>
        <p:txBody>
          <a:bodyPr>
            <a:noAutofit/>
          </a:bodyPr>
          <a:lstStyle/>
          <a:p>
            <a:br>
              <a:rPr lang="en-US" sz="3200" dirty="0"/>
            </a:br>
            <a:br>
              <a:rPr lang="en-US" sz="3200" dirty="0"/>
            </a:br>
            <a:br>
              <a:rPr lang="en-US" sz="3200" dirty="0"/>
            </a:br>
            <a:br>
              <a:rPr lang="en-US" sz="3200" dirty="0"/>
            </a:br>
            <a:r>
              <a:rPr lang="en-US" sz="3730" dirty="0"/>
              <a:t>Monitoring and Managing Previously Submitted Messages cont.</a:t>
            </a:r>
          </a:p>
        </p:txBody>
      </p:sp>
      <p:sp>
        <p:nvSpPr>
          <p:cNvPr id="3" name="Text Placeholder 2"/>
          <p:cNvSpPr>
            <a:spLocks noGrp="1"/>
          </p:cNvSpPr>
          <p:nvPr>
            <p:ph type="body" sz="quarter" idx="10"/>
          </p:nvPr>
        </p:nvSpPr>
        <p:spPr>
          <a:xfrm>
            <a:off x="609600" y="1588770"/>
            <a:ext cx="11277600" cy="4766310"/>
          </a:xfrm>
        </p:spPr>
        <p:txBody>
          <a:bodyPr>
            <a:noAutofit/>
          </a:bodyPr>
          <a:lstStyle/>
          <a:p>
            <a:pPr marL="0" indent="0">
              <a:spcAft>
                <a:spcPts val="600"/>
              </a:spcAft>
              <a:buNone/>
            </a:pPr>
            <a:r>
              <a:rPr lang="en-US" sz="2670" dirty="0">
                <a:solidFill>
                  <a:srgbClr val="7F7F7F"/>
                </a:solidFill>
              </a:rPr>
              <a:t>Jurisdictions should ensure they are able to: </a:t>
            </a:r>
          </a:p>
          <a:p>
            <a:pPr marR="0" lvl="0">
              <a:spcBef>
                <a:spcPts val="0"/>
              </a:spcBef>
              <a:spcAft>
                <a:spcPts val="600"/>
              </a:spcAft>
            </a:pPr>
            <a:r>
              <a:rPr lang="en-US" sz="2670" dirty="0">
                <a:solidFill>
                  <a:srgbClr val="7F7F7F"/>
                </a:solidFill>
                <a:ea typeface="Times New Roman" panose="02020603050405020304" pitchFamily="18" charset="0"/>
              </a:rPr>
              <a:t>Accommodate all merge/deletion scenarios (e.g., merging a case and then reversing the merge).</a:t>
            </a:r>
          </a:p>
          <a:p>
            <a:pPr marR="0" lvl="0">
              <a:spcBef>
                <a:spcPts val="0"/>
              </a:spcBef>
              <a:spcAft>
                <a:spcPts val="600"/>
              </a:spcAft>
            </a:pPr>
            <a:r>
              <a:rPr lang="en-US" sz="2670" dirty="0">
                <a:solidFill>
                  <a:srgbClr val="7F7F7F"/>
                </a:solidFill>
                <a:ea typeface="Times New Roman" panose="02020603050405020304" pitchFamily="18" charset="0"/>
              </a:rPr>
              <a:t>Account for all de-duplication processes, ensuring the appropriate notification messages are generated and sent to CDC.</a:t>
            </a:r>
          </a:p>
          <a:p>
            <a:pPr>
              <a:spcBef>
                <a:spcPts val="0"/>
              </a:spcBef>
              <a:spcAft>
                <a:spcPts val="600"/>
              </a:spcAft>
            </a:pPr>
            <a:r>
              <a:rPr lang="en-US" sz="2670" dirty="0">
                <a:solidFill>
                  <a:srgbClr val="7F7F7F"/>
                </a:solidFill>
                <a:ea typeface="Times New Roman" panose="02020603050405020304" pitchFamily="18" charset="0"/>
              </a:rPr>
              <a:t>Keep enough data to be able to merge and transmit all the required MMG data elements to be processed at CDC.</a:t>
            </a:r>
          </a:p>
          <a:p>
            <a:pPr>
              <a:spcBef>
                <a:spcPts val="0"/>
              </a:spcBef>
              <a:spcAft>
                <a:spcPts val="600"/>
              </a:spcAft>
            </a:pPr>
            <a:r>
              <a:rPr lang="en-US" sz="2670" dirty="0">
                <a:solidFill>
                  <a:srgbClr val="7F7F7F"/>
                </a:solidFill>
                <a:ea typeface="Times New Roman" panose="02020603050405020304" pitchFamily="18" charset="0"/>
              </a:rPr>
              <a:t>Accommodate changes from a notifiable to a non-notifiable condition.</a:t>
            </a:r>
          </a:p>
          <a:p>
            <a:pPr>
              <a:spcBef>
                <a:spcPts val="0"/>
              </a:spcBef>
              <a:spcAft>
                <a:spcPts val="600"/>
              </a:spcAft>
            </a:pPr>
            <a:r>
              <a:rPr lang="en-US" sz="2670" dirty="0">
                <a:solidFill>
                  <a:srgbClr val="7F7F7F"/>
                </a:solidFill>
                <a:ea typeface="Times New Roman" panose="02020603050405020304" pitchFamily="18" charset="0"/>
              </a:rPr>
              <a:t>Pull individual messages for retransmission.</a:t>
            </a:r>
          </a:p>
          <a:p>
            <a:pPr marR="0" lvl="0">
              <a:spcBef>
                <a:spcPts val="0"/>
              </a:spcBef>
              <a:spcAft>
                <a:spcPts val="600"/>
              </a:spcAft>
            </a:pPr>
            <a:r>
              <a:rPr lang="en-US" sz="2670" dirty="0">
                <a:solidFill>
                  <a:srgbClr val="7F7F7F"/>
                </a:solidFill>
                <a:ea typeface="Times New Roman" panose="02020603050405020304" pitchFamily="18" charset="0"/>
              </a:rPr>
              <a:t>Start transitioning to a more real-time (e.g., daily) transmission of data.</a:t>
            </a:r>
            <a:endParaRPr lang="en-US" sz="2670" dirty="0">
              <a:solidFill>
                <a:srgbClr val="7F7F7F"/>
              </a:solidFill>
              <a:ea typeface="Calibri" panose="020F0502020204030204" pitchFamily="34" charset="0"/>
            </a:endParaRPr>
          </a:p>
          <a:p>
            <a:pPr marL="0" marR="0" indent="0">
              <a:spcBef>
                <a:spcPts val="0"/>
              </a:spcBef>
              <a:spcAft>
                <a:spcPts val="0"/>
              </a:spcAft>
              <a:buNone/>
            </a:pPr>
            <a:endParaRPr lang="en-US" sz="2670" dirty="0">
              <a:solidFill>
                <a:srgbClr val="7F7F7F"/>
              </a:solidFill>
              <a:ea typeface="Calibri" panose="020F0502020204030204" pitchFamily="34" charset="0"/>
            </a:endParaRPr>
          </a:p>
          <a:p>
            <a:pPr marL="0" indent="0">
              <a:buNone/>
            </a:pPr>
            <a:endParaRPr lang="en-US" sz="2670" dirty="0">
              <a:solidFill>
                <a:srgbClr val="7F7F7F"/>
              </a:solidFill>
            </a:endParaRPr>
          </a:p>
          <a:p>
            <a:pPr marL="0" indent="0">
              <a:buNone/>
            </a:pPr>
            <a:endParaRPr lang="en-US" sz="2670" dirty="0">
              <a:solidFill>
                <a:srgbClr val="7F7F7F"/>
              </a:solidFill>
            </a:endParaRPr>
          </a:p>
          <a:p>
            <a:pPr marL="0" indent="0">
              <a:buNone/>
            </a:pPr>
            <a:endParaRPr lang="en-US" sz="2670" dirty="0">
              <a:solidFill>
                <a:srgbClr val="7F7F7F"/>
              </a:solidFill>
            </a:endParaRPr>
          </a:p>
          <a:p>
            <a:pPr marL="0" indent="0">
              <a:buNone/>
            </a:pPr>
            <a:endParaRPr lang="en-US" sz="2670" dirty="0">
              <a:solidFill>
                <a:srgbClr val="7F7F7F"/>
              </a:solidFill>
            </a:endParaRPr>
          </a:p>
          <a:p>
            <a:pPr marL="0" indent="0">
              <a:buNone/>
            </a:pPr>
            <a:endParaRPr lang="en-US" sz="2670" dirty="0">
              <a:solidFill>
                <a:srgbClr val="7F7F7F"/>
              </a:solidFill>
            </a:endParaRPr>
          </a:p>
          <a:p>
            <a:endParaRPr lang="en-US" sz="2670" dirty="0">
              <a:solidFill>
                <a:srgbClr val="7F7F7F"/>
              </a:solidFill>
            </a:endParaRPr>
          </a:p>
        </p:txBody>
      </p:sp>
    </p:spTree>
    <p:extLst>
      <p:ext uri="{BB962C8B-B14F-4D97-AF65-F5344CB8AC3E}">
        <p14:creationId xmlns:p14="http://schemas.microsoft.com/office/powerpoint/2010/main" val="3175159221"/>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630430"/>
          </a:xfrm>
        </p:spPr>
        <p:txBody>
          <a:bodyPr/>
          <a:lstStyle/>
          <a:p>
            <a:r>
              <a:rPr lang="en-US" dirty="0"/>
              <a:t>Rescinding Cases Through HL7</a:t>
            </a:r>
          </a:p>
        </p:txBody>
      </p:sp>
      <p:sp>
        <p:nvSpPr>
          <p:cNvPr id="3" name="Text Placeholder 2"/>
          <p:cNvSpPr>
            <a:spLocks noGrp="1"/>
          </p:cNvSpPr>
          <p:nvPr>
            <p:ph type="body" sz="quarter" idx="10"/>
          </p:nvPr>
        </p:nvSpPr>
        <p:spPr>
          <a:xfrm>
            <a:off x="609600" y="964931"/>
            <a:ext cx="11277600" cy="5923067"/>
          </a:xfrm>
        </p:spPr>
        <p:txBody>
          <a:bodyPr>
            <a:normAutofit fontScale="25000" lnSpcReduction="20000"/>
          </a:bodyPr>
          <a:lstStyle/>
          <a:p>
            <a:pPr marL="0" indent="0">
              <a:buNone/>
            </a:pPr>
            <a:r>
              <a:rPr lang="en-US" sz="9600" b="1" dirty="0">
                <a:solidFill>
                  <a:srgbClr val="7F7F7F"/>
                </a:solidFill>
              </a:rPr>
              <a:t>How do I indicate that a previously transmitted case is no longer a case?</a:t>
            </a:r>
          </a:p>
          <a:p>
            <a:r>
              <a:rPr lang="en-US" sz="9600" b="1" dirty="0">
                <a:solidFill>
                  <a:srgbClr val="7F7F7F"/>
                </a:solidFill>
              </a:rPr>
              <a:t>Preferred Method:</a:t>
            </a:r>
          </a:p>
          <a:p>
            <a:pPr lvl="1"/>
            <a:r>
              <a:rPr lang="en-US" sz="9600" dirty="0">
                <a:solidFill>
                  <a:srgbClr val="7F7F7F"/>
                </a:solidFill>
              </a:rPr>
              <a:t>Case Class Status (77990-0) =“Not a Case” </a:t>
            </a:r>
            <a:r>
              <a:rPr lang="en-US" sz="9600" u="sng" dirty="0">
                <a:solidFill>
                  <a:srgbClr val="7F7F7F"/>
                </a:solidFill>
              </a:rPr>
              <a:t>and</a:t>
            </a:r>
            <a:r>
              <a:rPr lang="en-US" sz="9600" dirty="0">
                <a:solidFill>
                  <a:srgbClr val="7F7F7F"/>
                </a:solidFill>
              </a:rPr>
              <a:t> </a:t>
            </a:r>
          </a:p>
          <a:p>
            <a:pPr lvl="1"/>
            <a:r>
              <a:rPr lang="en-US" sz="9600" dirty="0">
                <a:solidFill>
                  <a:srgbClr val="7F7F7F"/>
                </a:solidFill>
              </a:rPr>
              <a:t>Notification Result Status (OBR-25) = “C” to indicate this is a correction. </a:t>
            </a:r>
          </a:p>
          <a:p>
            <a:pPr marL="0" indent="0">
              <a:buNone/>
            </a:pPr>
            <a:endParaRPr lang="en-US" sz="6400" dirty="0">
              <a:solidFill>
                <a:srgbClr val="7F7F7F"/>
              </a:solidFill>
            </a:endParaRPr>
          </a:p>
          <a:p>
            <a:r>
              <a:rPr lang="en-US" sz="9600" b="1" dirty="0">
                <a:solidFill>
                  <a:srgbClr val="7F7F7F"/>
                </a:solidFill>
              </a:rPr>
              <a:t>Alternate Method: </a:t>
            </a:r>
            <a:r>
              <a:rPr lang="en-US" sz="9600" dirty="0">
                <a:solidFill>
                  <a:srgbClr val="7F7F7F"/>
                </a:solidFill>
              </a:rPr>
              <a:t>Re-send the case with </a:t>
            </a:r>
          </a:p>
          <a:p>
            <a:pPr lvl="1"/>
            <a:r>
              <a:rPr lang="en-US" sz="9600" dirty="0">
                <a:solidFill>
                  <a:srgbClr val="7F7F7F"/>
                </a:solidFill>
              </a:rPr>
              <a:t>Case Classification Status (77990-0) = “Not a Case” </a:t>
            </a:r>
            <a:r>
              <a:rPr lang="en-US" sz="9600" u="sng" dirty="0">
                <a:solidFill>
                  <a:srgbClr val="7F7F7F"/>
                </a:solidFill>
              </a:rPr>
              <a:t>and</a:t>
            </a:r>
            <a:r>
              <a:rPr lang="en-US" sz="9600" dirty="0">
                <a:solidFill>
                  <a:srgbClr val="7F7F7F"/>
                </a:solidFill>
              </a:rPr>
              <a:t> </a:t>
            </a:r>
          </a:p>
          <a:p>
            <a:pPr lvl="1"/>
            <a:r>
              <a:rPr lang="en-US" sz="9600" dirty="0">
                <a:solidFill>
                  <a:srgbClr val="7F7F7F"/>
                </a:solidFill>
              </a:rPr>
              <a:t>Notification Result Status (OBR-25) = “X” to indicate this case is “rescinded”. </a:t>
            </a:r>
          </a:p>
          <a:p>
            <a:pPr marL="0" indent="0">
              <a:buNone/>
            </a:pPr>
            <a:endParaRPr lang="en-US" sz="6400" dirty="0">
              <a:solidFill>
                <a:srgbClr val="7F7F7F"/>
              </a:solidFill>
            </a:endParaRPr>
          </a:p>
          <a:p>
            <a:r>
              <a:rPr lang="en-US" sz="9600" b="1" dirty="0">
                <a:solidFill>
                  <a:srgbClr val="7F7F7F"/>
                </a:solidFill>
              </a:rPr>
              <a:t>Alternate Method for Jurisdictions unable to send case classification status of “Not a Case”: </a:t>
            </a:r>
            <a:endParaRPr lang="en-US" sz="9600" dirty="0">
              <a:solidFill>
                <a:srgbClr val="7F7F7F"/>
              </a:solidFill>
            </a:endParaRPr>
          </a:p>
          <a:p>
            <a:pPr lvl="1"/>
            <a:r>
              <a:rPr lang="en-US" sz="9600" dirty="0">
                <a:solidFill>
                  <a:srgbClr val="7F7F7F"/>
                </a:solidFill>
              </a:rPr>
              <a:t>Case Classification Status (77990-0) = Value from initial message </a:t>
            </a:r>
            <a:r>
              <a:rPr lang="en-US" sz="9600" u="sng" dirty="0">
                <a:solidFill>
                  <a:srgbClr val="7F7F7F"/>
                </a:solidFill>
              </a:rPr>
              <a:t>and</a:t>
            </a:r>
            <a:r>
              <a:rPr lang="en-US" sz="9600" dirty="0">
                <a:solidFill>
                  <a:srgbClr val="7F7F7F"/>
                </a:solidFill>
              </a:rPr>
              <a:t> </a:t>
            </a:r>
          </a:p>
          <a:p>
            <a:pPr lvl="1"/>
            <a:r>
              <a:rPr lang="en-US" sz="9600" dirty="0">
                <a:solidFill>
                  <a:srgbClr val="7F7F7F"/>
                </a:solidFill>
              </a:rPr>
              <a:t>Notification Result Status (OBR-25) = “X” to indicate this case is “rescinded”. </a:t>
            </a:r>
          </a:p>
          <a:p>
            <a:pPr marL="0" indent="0">
              <a:buNone/>
            </a:pPr>
            <a:endParaRPr lang="en-US" sz="6400" dirty="0">
              <a:solidFill>
                <a:srgbClr val="7F7F7F"/>
              </a:solidFill>
            </a:endParaRPr>
          </a:p>
          <a:p>
            <a:r>
              <a:rPr lang="en-US" sz="9600" dirty="0">
                <a:solidFill>
                  <a:srgbClr val="7F7F7F"/>
                </a:solidFill>
              </a:rPr>
              <a:t>For each of these methods, the notification messages should include as much of the data from the initial message as possible. If a jurisdiction runs into an issue, please send email to </a:t>
            </a:r>
            <a:r>
              <a:rPr lang="en-US" sz="9600" dirty="0">
                <a:solidFill>
                  <a:srgbClr val="5F5F5F"/>
                </a:solidFill>
                <a:hlinkClick r:id="rId3"/>
              </a:rPr>
              <a:t>edx@cdc.gov</a:t>
            </a:r>
            <a:r>
              <a:rPr lang="en-US" sz="9600" dirty="0">
                <a:solidFill>
                  <a:srgbClr val="7F7F7F"/>
                </a:solidFill>
              </a:rPr>
              <a:t>.</a:t>
            </a:r>
          </a:p>
          <a:p>
            <a:pPr marL="0" indent="0">
              <a:buNone/>
            </a:pPr>
            <a:endParaRPr lang="en-US" sz="3100" b="1" dirty="0">
              <a:solidFill>
                <a:schemeClr val="bg2">
                  <a:lumMod val="50000"/>
                </a:schemeClr>
              </a:solidFill>
            </a:endParaRPr>
          </a:p>
          <a:p>
            <a:endParaRPr lang="en-US" sz="3100" b="1" dirty="0">
              <a:solidFill>
                <a:schemeClr val="bg2">
                  <a:lumMod val="50000"/>
                </a:schemeClr>
              </a:solidFill>
            </a:endParaRPr>
          </a:p>
          <a:p>
            <a:pPr marL="0" indent="0">
              <a:buNone/>
            </a:pPr>
            <a:endParaRPr lang="en-US" dirty="0">
              <a:solidFill>
                <a:srgbClr val="000818"/>
              </a:solidFill>
            </a:endParaRPr>
          </a:p>
        </p:txBody>
      </p:sp>
    </p:spTree>
    <p:extLst>
      <p:ext uri="{BB962C8B-B14F-4D97-AF65-F5344CB8AC3E}">
        <p14:creationId xmlns:p14="http://schemas.microsoft.com/office/powerpoint/2010/main" val="790989556"/>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wo people meeting at a table" title="Agend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33340" y="275506"/>
            <a:ext cx="2753820" cy="1899123"/>
          </a:xfrm>
          <a:prstGeom prst="rect">
            <a:avLst/>
          </a:prstGeom>
        </p:spPr>
      </p:pic>
      <p:sp>
        <p:nvSpPr>
          <p:cNvPr id="3" name="Content Placeholder 2"/>
          <p:cNvSpPr>
            <a:spLocks noGrp="1"/>
          </p:cNvSpPr>
          <p:nvPr>
            <p:ph type="body" sz="quarter" idx="10"/>
          </p:nvPr>
        </p:nvSpPr>
        <p:spPr>
          <a:xfrm>
            <a:off x="609600" y="1544383"/>
            <a:ext cx="10475167" cy="4984751"/>
          </a:xfrm>
        </p:spPr>
        <p:txBody>
          <a:bodyPr/>
          <a:lstStyle/>
          <a:p>
            <a:pPr>
              <a:spcBef>
                <a:spcPts val="600"/>
              </a:spcBef>
              <a:spcAft>
                <a:spcPts val="600"/>
              </a:spcAft>
            </a:pPr>
            <a:r>
              <a:rPr lang="en-US" sz="2500" dirty="0"/>
              <a:t>Welcome and Announcements</a:t>
            </a:r>
          </a:p>
          <a:p>
            <a:pPr>
              <a:spcBef>
                <a:spcPts val="600"/>
              </a:spcBef>
              <a:spcAft>
                <a:spcPts val="600"/>
              </a:spcAft>
            </a:pPr>
            <a:r>
              <a:rPr lang="en-US" sz="2500" dirty="0">
                <a:solidFill>
                  <a:srgbClr val="5F5F5F"/>
                </a:solidFill>
              </a:rPr>
              <a:t>Tips to Keep your Notifications Flowing</a:t>
            </a:r>
          </a:p>
          <a:p>
            <a:pPr>
              <a:spcBef>
                <a:spcPts val="600"/>
              </a:spcBef>
              <a:spcAft>
                <a:spcPts val="600"/>
              </a:spcAft>
            </a:pPr>
            <a:r>
              <a:rPr lang="en-US" sz="2500" dirty="0"/>
              <a:t>Changes to 2019 NNDSS Tables</a:t>
            </a:r>
            <a:endParaRPr lang="en-US" sz="2300" dirty="0">
              <a:solidFill>
                <a:srgbClr val="5F5F5F"/>
              </a:solidFill>
            </a:endParaRPr>
          </a:p>
          <a:p>
            <a:pPr>
              <a:spcBef>
                <a:spcPts val="600"/>
              </a:spcBef>
              <a:spcAft>
                <a:spcPts val="600"/>
              </a:spcAft>
            </a:pPr>
            <a:r>
              <a:rPr lang="en-US" sz="2500" dirty="0">
                <a:solidFill>
                  <a:srgbClr val="5F5F5F"/>
                </a:solidFill>
              </a:rPr>
              <a:t>Questions and Answers </a:t>
            </a:r>
          </a:p>
          <a:p>
            <a:pPr marL="0" indent="0">
              <a:spcBef>
                <a:spcPts val="600"/>
              </a:spcBef>
              <a:spcAft>
                <a:spcPts val="600"/>
              </a:spcAft>
              <a:buNone/>
            </a:pPr>
            <a:endParaRPr lang="en-US" sz="2500" dirty="0">
              <a:solidFill>
                <a:srgbClr val="5F5F5F"/>
              </a:solidFill>
            </a:endParaRPr>
          </a:p>
          <a:p>
            <a:pPr marL="0" indent="0">
              <a:spcBef>
                <a:spcPts val="600"/>
              </a:spcBef>
              <a:spcAft>
                <a:spcPts val="600"/>
              </a:spcAft>
              <a:buNone/>
            </a:pPr>
            <a:endParaRPr lang="en-US" sz="2500" dirty="0">
              <a:solidFill>
                <a:schemeClr val="bg2">
                  <a:lumMod val="65000"/>
                </a:schemeClr>
              </a:solidFill>
            </a:endParaRPr>
          </a:p>
          <a:p>
            <a:pPr marL="609585" lvl="1" indent="0">
              <a:spcBef>
                <a:spcPts val="600"/>
              </a:spcBef>
              <a:spcAft>
                <a:spcPts val="600"/>
              </a:spcAft>
              <a:buNone/>
            </a:pPr>
            <a:endParaRPr lang="en-US" sz="2800" dirty="0"/>
          </a:p>
          <a:p>
            <a:pPr marL="0" indent="0">
              <a:spcBef>
                <a:spcPts val="600"/>
              </a:spcBef>
              <a:spcAft>
                <a:spcPts val="600"/>
              </a:spcAft>
              <a:buNone/>
            </a:pPr>
            <a:endParaRPr lang="en-US" sz="2800" dirty="0"/>
          </a:p>
        </p:txBody>
      </p:sp>
      <p:sp>
        <p:nvSpPr>
          <p:cNvPr id="16" name="Title 15"/>
          <p:cNvSpPr>
            <a:spLocks noGrp="1"/>
          </p:cNvSpPr>
          <p:nvPr>
            <p:ph type="title"/>
          </p:nvPr>
        </p:nvSpPr>
        <p:spPr>
          <a:xfrm>
            <a:off x="609600" y="418192"/>
            <a:ext cx="10972800" cy="623162"/>
          </a:xfrm>
        </p:spPr>
        <p:txBody>
          <a:bodyPr anchor="t"/>
          <a:lstStyle/>
          <a:p>
            <a:r>
              <a:rPr lang="en-US" sz="4000" dirty="0"/>
              <a:t>Agenda</a:t>
            </a:r>
          </a:p>
        </p:txBody>
      </p:sp>
    </p:spTree>
    <p:extLst>
      <p:ext uri="{BB962C8B-B14F-4D97-AF65-F5344CB8AC3E}">
        <p14:creationId xmlns:p14="http://schemas.microsoft.com/office/powerpoint/2010/main" val="1570202228"/>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79986" y="2246410"/>
            <a:ext cx="8972938" cy="1162051"/>
          </a:xfrm>
        </p:spPr>
        <p:txBody>
          <a:bodyPr/>
          <a:lstStyle/>
          <a:p>
            <a:r>
              <a:rPr lang="en-US" dirty="0"/>
              <a:t>Onboarding Additional Conditions </a:t>
            </a:r>
          </a:p>
        </p:txBody>
      </p:sp>
      <p:sp>
        <p:nvSpPr>
          <p:cNvPr id="6" name="Text Placeholder 5"/>
          <p:cNvSpPr>
            <a:spLocks noGrp="1"/>
          </p:cNvSpPr>
          <p:nvPr>
            <p:ph type="body" idx="1"/>
          </p:nvPr>
        </p:nvSpPr>
        <p:spPr/>
        <p:txBody>
          <a:bodyPr/>
          <a:lstStyle/>
          <a:p>
            <a:pPr lvl="0" eaLnBrk="1" fontAlgn="auto" hangingPunct="1">
              <a:lnSpc>
                <a:spcPct val="100000"/>
              </a:lnSpc>
              <a:spcBef>
                <a:spcPts val="0"/>
              </a:spcBef>
              <a:spcAft>
                <a:spcPts val="0"/>
              </a:spcAft>
              <a:defRPr/>
            </a:pPr>
            <a:r>
              <a:rPr lang="en-US" b="1" dirty="0">
                <a:cs typeface="Arial" panose="020B0604020202020204" pitchFamily="34" charset="0"/>
              </a:rPr>
              <a:t>Melinda Thomas, MPH</a:t>
            </a:r>
          </a:p>
          <a:p>
            <a:pPr lvl="0" eaLnBrk="1" fontAlgn="auto" hangingPunct="1">
              <a:lnSpc>
                <a:spcPct val="100000"/>
              </a:lnSpc>
              <a:spcBef>
                <a:spcPts val="0"/>
              </a:spcBef>
              <a:spcAft>
                <a:spcPts val="0"/>
              </a:spcAft>
              <a:defRPr/>
            </a:pPr>
            <a:r>
              <a:rPr lang="en-US" dirty="0">
                <a:cs typeface="Arial" panose="020B0604020202020204" pitchFamily="34" charset="0"/>
              </a:rPr>
              <a:t>Center for Surveillance, Epidemiology and Laboratory Services</a:t>
            </a:r>
          </a:p>
          <a:p>
            <a:pPr lvl="0" eaLnBrk="1" fontAlgn="auto" hangingPunct="1">
              <a:lnSpc>
                <a:spcPct val="100000"/>
              </a:lnSpc>
              <a:spcBef>
                <a:spcPts val="0"/>
              </a:spcBef>
              <a:spcAft>
                <a:spcPts val="0"/>
              </a:spcAft>
              <a:defRPr/>
            </a:pPr>
            <a:r>
              <a:rPr lang="en-US" dirty="0">
                <a:cs typeface="Arial" panose="020B0604020202020204" pitchFamily="34" charset="0"/>
              </a:rPr>
              <a:t>Centers for Disease Control and Prevention</a:t>
            </a:r>
          </a:p>
        </p:txBody>
      </p:sp>
    </p:spTree>
    <p:extLst>
      <p:ext uri="{BB962C8B-B14F-4D97-AF65-F5344CB8AC3E}">
        <p14:creationId xmlns:p14="http://schemas.microsoft.com/office/powerpoint/2010/main" val="3111400963"/>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630430"/>
          </a:xfrm>
        </p:spPr>
        <p:txBody>
          <a:bodyPr/>
          <a:lstStyle/>
          <a:p>
            <a:r>
              <a:rPr lang="en-US" dirty="0"/>
              <a:t>Process to Add Conditions to Onboarded MMGs</a:t>
            </a:r>
          </a:p>
        </p:txBody>
      </p:sp>
      <p:sp>
        <p:nvSpPr>
          <p:cNvPr id="3" name="Text Placeholder 2"/>
          <p:cNvSpPr>
            <a:spLocks noGrp="1"/>
          </p:cNvSpPr>
          <p:nvPr>
            <p:ph type="body" sz="quarter" idx="10"/>
          </p:nvPr>
        </p:nvSpPr>
        <p:spPr>
          <a:xfrm>
            <a:off x="609600" y="1159484"/>
            <a:ext cx="11277600" cy="5923067"/>
          </a:xfrm>
        </p:spPr>
        <p:txBody>
          <a:bodyPr>
            <a:normAutofit/>
          </a:bodyPr>
          <a:lstStyle/>
          <a:p>
            <a:pPr marL="0" indent="0">
              <a:buNone/>
            </a:pPr>
            <a:r>
              <a:rPr lang="en-US" sz="2670" dirty="0">
                <a:solidFill>
                  <a:schemeClr val="bg2">
                    <a:lumMod val="50000"/>
                  </a:schemeClr>
                </a:solidFill>
              </a:rPr>
              <a:t>Public health jurisdictions who have onboarded for an NNDSS HL7 MMG and would like to onboard additional conditions for that MMG should follow this process: </a:t>
            </a:r>
          </a:p>
          <a:p>
            <a:r>
              <a:rPr lang="en-US" sz="2670" dirty="0">
                <a:solidFill>
                  <a:schemeClr val="bg2">
                    <a:lumMod val="50000"/>
                  </a:schemeClr>
                </a:solidFill>
              </a:rPr>
              <a:t>Jurisdiction sends email to the CDC Electronic Data Exchange email inbox at </a:t>
            </a:r>
            <a:r>
              <a:rPr lang="en-US" sz="2670" dirty="0">
                <a:solidFill>
                  <a:schemeClr val="bg2">
                    <a:lumMod val="50000"/>
                  </a:schemeClr>
                </a:solidFill>
                <a:hlinkClick r:id="rId3"/>
              </a:rPr>
              <a:t>edx@cdc.gov</a:t>
            </a:r>
            <a:r>
              <a:rPr lang="en-US" sz="2670" dirty="0">
                <a:solidFill>
                  <a:schemeClr val="bg2">
                    <a:lumMod val="50000"/>
                  </a:schemeClr>
                </a:solidFill>
              </a:rPr>
              <a:t> with conditions to be onboarded.</a:t>
            </a:r>
            <a:endParaRPr lang="en-US" sz="700" dirty="0">
              <a:solidFill>
                <a:schemeClr val="bg2">
                  <a:lumMod val="50000"/>
                </a:schemeClr>
              </a:solidFill>
            </a:endParaRPr>
          </a:p>
          <a:p>
            <a:r>
              <a:rPr lang="en-US" sz="2670" dirty="0">
                <a:solidFill>
                  <a:schemeClr val="bg2">
                    <a:lumMod val="50000"/>
                  </a:schemeClr>
                </a:solidFill>
              </a:rPr>
              <a:t>CDC onboarding team updates jurisdiction’s existing information to include the new conditions.</a:t>
            </a:r>
            <a:endParaRPr lang="en-US" sz="700" dirty="0">
              <a:solidFill>
                <a:schemeClr val="bg2">
                  <a:lumMod val="50000"/>
                </a:schemeClr>
              </a:solidFill>
            </a:endParaRPr>
          </a:p>
          <a:p>
            <a:r>
              <a:rPr lang="en-US" sz="2670" dirty="0">
                <a:solidFill>
                  <a:schemeClr val="bg2">
                    <a:lumMod val="50000"/>
                  </a:schemeClr>
                </a:solidFill>
              </a:rPr>
              <a:t>Jurisdiction transmits any existing cases of the new conditions for the current non-reconciled year(s).</a:t>
            </a:r>
            <a:endParaRPr lang="en-US" sz="700" dirty="0">
              <a:solidFill>
                <a:schemeClr val="bg2">
                  <a:lumMod val="50000"/>
                </a:schemeClr>
              </a:solidFill>
            </a:endParaRPr>
          </a:p>
          <a:p>
            <a:r>
              <a:rPr lang="en-US" sz="2670" dirty="0">
                <a:solidFill>
                  <a:schemeClr val="bg2">
                    <a:lumMod val="50000"/>
                  </a:schemeClr>
                </a:solidFill>
              </a:rPr>
              <a:t>CDC onboarding team sends an approval email to the jurisdiction.</a:t>
            </a:r>
            <a:endParaRPr lang="en-US" sz="700" dirty="0">
              <a:solidFill>
                <a:schemeClr val="bg2">
                  <a:lumMod val="50000"/>
                </a:schemeClr>
              </a:solidFill>
            </a:endParaRPr>
          </a:p>
          <a:p>
            <a:r>
              <a:rPr lang="en-US" sz="2670" dirty="0">
                <a:solidFill>
                  <a:schemeClr val="bg2">
                    <a:lumMod val="50000"/>
                  </a:schemeClr>
                </a:solidFill>
              </a:rPr>
              <a:t>Jurisdiction is onboarded and starts routine transmission.</a:t>
            </a:r>
          </a:p>
          <a:p>
            <a:pPr marL="0" indent="0">
              <a:buNone/>
            </a:pPr>
            <a:endParaRPr lang="en-US" sz="3100" b="1" dirty="0">
              <a:solidFill>
                <a:schemeClr val="bg2">
                  <a:lumMod val="50000"/>
                </a:schemeClr>
              </a:solidFill>
            </a:endParaRPr>
          </a:p>
          <a:p>
            <a:endParaRPr lang="en-US" sz="3100" b="1" dirty="0">
              <a:solidFill>
                <a:schemeClr val="bg2">
                  <a:lumMod val="50000"/>
                </a:schemeClr>
              </a:solidFill>
            </a:endParaRPr>
          </a:p>
        </p:txBody>
      </p:sp>
    </p:spTree>
    <p:extLst>
      <p:ext uri="{BB962C8B-B14F-4D97-AF65-F5344CB8AC3E}">
        <p14:creationId xmlns:p14="http://schemas.microsoft.com/office/powerpoint/2010/main" val="616547158"/>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18801" y="5035748"/>
            <a:ext cx="7898220" cy="185698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0818"/>
                </a:solidFill>
                <a:effectLst/>
                <a:uLnTx/>
                <a:uFillTx/>
                <a:latin typeface="Calibri" panose="020F0502020204030204" pitchFamily="34" charset="0"/>
                <a:cs typeface="Arial" panose="020B0604020202020204" pitchFamily="34" charset="0"/>
              </a:rPr>
              <a:t>Ruth Jajosky, DMD, MPH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96D6"/>
                </a:solidFill>
                <a:effectLst/>
                <a:uLnTx/>
                <a:uFillTx/>
                <a:latin typeface="Calibri" panose="020F0502020204030204" pitchFamily="34" charset="0"/>
                <a:cs typeface="Arial" panose="020B0604020202020204" pitchFamily="34" charset="0"/>
              </a:rPr>
              <a:t>Center for Surveillance, Epidemiology and Laboratory Services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96D6"/>
                </a:solidFill>
                <a:effectLst/>
                <a:uLnTx/>
                <a:uFillTx/>
                <a:latin typeface="Calibri" panose="020F0502020204030204" pitchFamily="34" charset="0"/>
                <a:cs typeface="Arial" panose="020B0604020202020204" pitchFamily="34" charset="0"/>
              </a:rPr>
              <a:t>Centers for Disease Control and Prevention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dirty="0">
              <a:solidFill>
                <a:srgbClr val="0096D6"/>
              </a:solidFill>
              <a:latin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67" b="0" i="0" u="none" strike="noStrike" kern="1200" cap="none" spc="0" normalizeH="0" baseline="0" noProof="0" dirty="0">
              <a:ln>
                <a:noFill/>
              </a:ln>
              <a:solidFill>
                <a:srgbClr val="0096D6"/>
              </a:solidFill>
              <a:effectLst/>
              <a:uLnTx/>
              <a:uFillTx/>
              <a:latin typeface="Calibri" panose="020F0502020204030204" pitchFamily="34" charset="0"/>
              <a:ea typeface="+mn-ea"/>
              <a:cs typeface="Arial" panose="020B0604020202020204" pitchFamily="34" charset="0"/>
            </a:endParaRPr>
          </a:p>
        </p:txBody>
      </p:sp>
      <p:pic>
        <p:nvPicPr>
          <p:cNvPr id="2" name="Picture 1" title="NNDSS branding elemen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809" y="1534225"/>
            <a:ext cx="2986019" cy="1172872"/>
          </a:xfrm>
          <a:prstGeom prst="rect">
            <a:avLst/>
          </a:prstGeom>
        </p:spPr>
      </p:pic>
      <p:sp>
        <p:nvSpPr>
          <p:cNvPr id="9" name="Title 8"/>
          <p:cNvSpPr>
            <a:spLocks noGrp="1"/>
          </p:cNvSpPr>
          <p:nvPr>
            <p:ph type="title"/>
          </p:nvPr>
        </p:nvSpPr>
        <p:spPr>
          <a:xfrm>
            <a:off x="2239766" y="2707097"/>
            <a:ext cx="9420526" cy="1155779"/>
          </a:xfrm>
        </p:spPr>
        <p:txBody>
          <a:bodyPr/>
          <a:lstStyle/>
          <a:p>
            <a:pPr marL="0" marR="0" lvl="0" indent="0" algn="l" defTabSz="914400" rtl="0" eaLnBrk="0" fontAlgn="base" latinLnBrk="0" hangingPunct="0">
              <a:lnSpc>
                <a:spcPts val="4000"/>
              </a:lnSpc>
              <a:spcBef>
                <a:spcPct val="0"/>
              </a:spcBef>
              <a:spcAft>
                <a:spcPct val="0"/>
              </a:spcAft>
              <a:buClrTx/>
              <a:buSzTx/>
              <a:buFontTx/>
              <a:buNone/>
              <a:tabLst/>
              <a:defRPr/>
            </a:pPr>
            <a:r>
              <a:rPr lang="en-US" dirty="0"/>
              <a:t>Changes to the 2019 NNDSS Tables</a:t>
            </a:r>
            <a:endParaRPr lang="en-US" dirty="0">
              <a:effectLst/>
            </a:endParaRPr>
          </a:p>
          <a:p>
            <a:endParaRPr lang="en-US" dirty="0"/>
          </a:p>
        </p:txBody>
      </p:sp>
    </p:spTree>
    <p:extLst>
      <p:ext uri="{BB962C8B-B14F-4D97-AF65-F5344CB8AC3E}">
        <p14:creationId xmlns:p14="http://schemas.microsoft.com/office/powerpoint/2010/main" val="2439281803"/>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604" y="328437"/>
            <a:ext cx="11672596" cy="1005840"/>
          </a:xfrm>
        </p:spPr>
        <p:txBody>
          <a:bodyPr>
            <a:noAutofit/>
          </a:bodyPr>
          <a:lstStyle/>
          <a:p>
            <a:br>
              <a:rPr lang="en-US" sz="3200" dirty="0"/>
            </a:br>
            <a:r>
              <a:rPr lang="en-US" sz="3600" dirty="0"/>
              <a:t>Summary of Changes to the 2019 NNDSS Weekly Tables, </a:t>
            </a:r>
            <a:br>
              <a:rPr lang="en-US" sz="3600" dirty="0"/>
            </a:br>
            <a:r>
              <a:rPr lang="en-US" sz="3600" dirty="0"/>
              <a:t>as of January 2019 </a:t>
            </a:r>
          </a:p>
        </p:txBody>
      </p:sp>
      <p:sp>
        <p:nvSpPr>
          <p:cNvPr id="3" name="Text Placeholder 2"/>
          <p:cNvSpPr>
            <a:spLocks noGrp="1"/>
          </p:cNvSpPr>
          <p:nvPr>
            <p:ph type="body" sz="quarter" idx="10"/>
          </p:nvPr>
        </p:nvSpPr>
        <p:spPr>
          <a:xfrm>
            <a:off x="609600" y="1408922"/>
            <a:ext cx="11277600" cy="4991878"/>
          </a:xfrm>
        </p:spPr>
        <p:txBody>
          <a:bodyPr>
            <a:normAutofit fontScale="85000" lnSpcReduction="20000"/>
          </a:bodyPr>
          <a:lstStyle/>
          <a:p>
            <a:endParaRPr lang="en-US" sz="2600" dirty="0">
              <a:solidFill>
                <a:schemeClr val="bg2">
                  <a:lumMod val="50000"/>
                </a:schemeClr>
              </a:solidFill>
            </a:endParaRPr>
          </a:p>
          <a:p>
            <a:r>
              <a:rPr lang="en-US" sz="2600" dirty="0">
                <a:solidFill>
                  <a:schemeClr val="bg2">
                    <a:lumMod val="50000"/>
                  </a:schemeClr>
                </a:solidFill>
              </a:rPr>
              <a:t>The current Table 1 will be retired. </a:t>
            </a:r>
          </a:p>
          <a:p>
            <a:pPr marL="914400" lvl="1"/>
            <a:r>
              <a:rPr lang="en-US" sz="2600" dirty="0">
                <a:solidFill>
                  <a:schemeClr val="bg2">
                    <a:lumMod val="50000"/>
                  </a:schemeClr>
                </a:solidFill>
              </a:rPr>
              <a:t>The information will be incorporated into current Table 2. </a:t>
            </a:r>
          </a:p>
          <a:p>
            <a:pPr marL="914400" lvl="1"/>
            <a:r>
              <a:rPr lang="en-US" sz="2600" dirty="0">
                <a:solidFill>
                  <a:schemeClr val="bg2">
                    <a:lumMod val="50000"/>
                  </a:schemeClr>
                </a:solidFill>
              </a:rPr>
              <a:t>Current Table 2 will be renamed Table 1.</a:t>
            </a:r>
          </a:p>
          <a:p>
            <a:pPr marL="914400" lvl="1"/>
            <a:r>
              <a:rPr lang="en-US" sz="2600" dirty="0">
                <a:solidFill>
                  <a:schemeClr val="bg2">
                    <a:lumMod val="50000"/>
                  </a:schemeClr>
                </a:solidFill>
              </a:rPr>
              <a:t>Diphtheria will only be included in the annual tables.</a:t>
            </a:r>
          </a:p>
          <a:p>
            <a:pPr marL="914400" lvl="1"/>
            <a:r>
              <a:rPr lang="en-US" sz="2600" dirty="0">
                <a:solidFill>
                  <a:schemeClr val="bg2">
                    <a:lumMod val="50000"/>
                  </a:schemeClr>
                </a:solidFill>
              </a:rPr>
              <a:t>CP-CRE </a:t>
            </a:r>
            <a:r>
              <a:rPr lang="en-US" sz="2600" i="1" dirty="0">
                <a:solidFill>
                  <a:schemeClr val="bg2">
                    <a:lumMod val="50000"/>
                  </a:schemeClr>
                </a:solidFill>
              </a:rPr>
              <a:t>Klebsiella</a:t>
            </a:r>
            <a:r>
              <a:rPr lang="en-US" sz="2600" dirty="0">
                <a:solidFill>
                  <a:schemeClr val="bg2">
                    <a:lumMod val="50000"/>
                  </a:schemeClr>
                </a:solidFill>
              </a:rPr>
              <a:t>, CP-CRE </a:t>
            </a:r>
            <a:r>
              <a:rPr lang="en-US" sz="2600" i="1" dirty="0">
                <a:solidFill>
                  <a:schemeClr val="bg2">
                    <a:lumMod val="50000"/>
                  </a:schemeClr>
                </a:solidFill>
              </a:rPr>
              <a:t>E. coli</a:t>
            </a:r>
            <a:r>
              <a:rPr lang="en-US" sz="2600" dirty="0">
                <a:solidFill>
                  <a:schemeClr val="bg2">
                    <a:lumMod val="50000"/>
                  </a:schemeClr>
                </a:solidFill>
              </a:rPr>
              <a:t>, and CP-CRE </a:t>
            </a:r>
            <a:r>
              <a:rPr lang="en-US" sz="2600" i="1" dirty="0">
                <a:solidFill>
                  <a:schemeClr val="bg2">
                    <a:lumMod val="50000"/>
                  </a:schemeClr>
                </a:solidFill>
              </a:rPr>
              <a:t>Enterobacter</a:t>
            </a:r>
            <a:r>
              <a:rPr lang="en-US" sz="2600" dirty="0">
                <a:solidFill>
                  <a:schemeClr val="bg2">
                    <a:lumMod val="50000"/>
                  </a:schemeClr>
                </a:solidFill>
              </a:rPr>
              <a:t> will be consolidated to CP-CRE.</a:t>
            </a:r>
          </a:p>
          <a:p>
            <a:pPr marL="914400" lvl="1"/>
            <a:r>
              <a:rPr lang="en-US" sz="2600" dirty="0">
                <a:solidFill>
                  <a:schemeClr val="bg2">
                    <a:lumMod val="50000"/>
                  </a:schemeClr>
                </a:solidFill>
              </a:rPr>
              <a:t>‘</a:t>
            </a:r>
            <a:r>
              <a:rPr lang="en-US" sz="2600" i="1" dirty="0">
                <a:solidFill>
                  <a:schemeClr val="bg2">
                    <a:lumMod val="50000"/>
                  </a:schemeClr>
                </a:solidFill>
              </a:rPr>
              <a:t>Candida auris</a:t>
            </a:r>
            <a:r>
              <a:rPr lang="en-US" sz="2600" dirty="0">
                <a:solidFill>
                  <a:schemeClr val="bg2">
                    <a:lumMod val="50000"/>
                  </a:schemeClr>
                </a:solidFill>
              </a:rPr>
              <a:t>, clinical’ will be added as a new nationally notifiable condition.</a:t>
            </a:r>
          </a:p>
          <a:p>
            <a:pPr marL="914400" lvl="1"/>
            <a:r>
              <a:rPr lang="en-US" sz="2600" dirty="0">
                <a:solidFill>
                  <a:schemeClr val="bg2">
                    <a:lumMod val="50000"/>
                  </a:schemeClr>
                </a:solidFill>
              </a:rPr>
              <a:t>Paratyphoid fever and typhoid fever will be replaced with </a:t>
            </a:r>
            <a:r>
              <a:rPr lang="en-US" sz="2600" i="1" dirty="0">
                <a:solidFill>
                  <a:schemeClr val="bg2">
                    <a:lumMod val="50000"/>
                  </a:schemeClr>
                </a:solidFill>
              </a:rPr>
              <a:t>S</a:t>
            </a:r>
            <a:r>
              <a:rPr lang="en-US" sz="2600" dirty="0">
                <a:solidFill>
                  <a:schemeClr val="bg2">
                    <a:lumMod val="50000"/>
                  </a:schemeClr>
                </a:solidFill>
              </a:rPr>
              <a:t>. Paratyphi infection and </a:t>
            </a:r>
            <a:r>
              <a:rPr lang="en-US" sz="2600" i="1" dirty="0">
                <a:solidFill>
                  <a:schemeClr val="bg2">
                    <a:lumMod val="50000"/>
                  </a:schemeClr>
                </a:solidFill>
              </a:rPr>
              <a:t>S</a:t>
            </a:r>
            <a:r>
              <a:rPr lang="en-US" sz="2600" dirty="0">
                <a:solidFill>
                  <a:schemeClr val="bg2">
                    <a:lumMod val="50000"/>
                  </a:schemeClr>
                </a:solidFill>
              </a:rPr>
              <a:t>. Typhi infection, respectively. </a:t>
            </a:r>
          </a:p>
          <a:p>
            <a:pPr marL="914400" lvl="1"/>
            <a:r>
              <a:rPr lang="en-US" sz="2600" dirty="0">
                <a:solidFill>
                  <a:schemeClr val="bg2">
                    <a:lumMod val="50000"/>
                  </a:schemeClr>
                </a:solidFill>
              </a:rPr>
              <a:t>Salmonellosis (excluding paratyphoid fever and typhoid fever) will be replaced with Salmonellosis (excluding </a:t>
            </a:r>
            <a:r>
              <a:rPr lang="en-US" sz="2600" i="1" dirty="0">
                <a:solidFill>
                  <a:schemeClr val="bg2">
                    <a:lumMod val="50000"/>
                  </a:schemeClr>
                </a:solidFill>
              </a:rPr>
              <a:t>S</a:t>
            </a:r>
            <a:r>
              <a:rPr lang="en-US" sz="2600" dirty="0">
                <a:solidFill>
                  <a:schemeClr val="bg2">
                    <a:lumMod val="50000"/>
                  </a:schemeClr>
                </a:solidFill>
              </a:rPr>
              <a:t>. Paratyphi infection and </a:t>
            </a:r>
            <a:r>
              <a:rPr lang="en-US" sz="2600" i="1" dirty="0">
                <a:solidFill>
                  <a:schemeClr val="bg2">
                    <a:lumMod val="50000"/>
                  </a:schemeClr>
                </a:solidFill>
              </a:rPr>
              <a:t>S</a:t>
            </a:r>
            <a:r>
              <a:rPr lang="en-US" sz="2600" dirty="0">
                <a:solidFill>
                  <a:schemeClr val="bg2">
                    <a:lumMod val="50000"/>
                  </a:schemeClr>
                </a:solidFill>
              </a:rPr>
              <a:t>. Typhi infection).</a:t>
            </a:r>
          </a:p>
          <a:p>
            <a:pPr>
              <a:lnSpc>
                <a:spcPct val="120000"/>
              </a:lnSpc>
              <a:spcBef>
                <a:spcPts val="1800"/>
              </a:spcBef>
            </a:pPr>
            <a:r>
              <a:rPr lang="en-US" sz="2600" dirty="0">
                <a:solidFill>
                  <a:schemeClr val="bg2">
                    <a:lumMod val="50000"/>
                  </a:schemeClr>
                </a:solidFill>
              </a:rPr>
              <a:t>New Table 1</a:t>
            </a:r>
          </a:p>
          <a:p>
            <a:pPr lvl="1">
              <a:lnSpc>
                <a:spcPct val="120000"/>
              </a:lnSpc>
              <a:spcBef>
                <a:spcPts val="0"/>
              </a:spcBef>
            </a:pPr>
            <a:r>
              <a:rPr lang="en-US" sz="2600" dirty="0">
                <a:solidFill>
                  <a:schemeClr val="bg2">
                    <a:lumMod val="50000"/>
                  </a:schemeClr>
                </a:solidFill>
              </a:rPr>
              <a:t>Will be stratified by the Country of Usual Residence.</a:t>
            </a:r>
          </a:p>
          <a:p>
            <a:pPr lvl="1">
              <a:lnSpc>
                <a:spcPct val="120000"/>
              </a:lnSpc>
              <a:spcBef>
                <a:spcPts val="0"/>
              </a:spcBef>
            </a:pPr>
            <a:r>
              <a:rPr lang="en-US" sz="2600" dirty="0">
                <a:solidFill>
                  <a:schemeClr val="bg2">
                    <a:lumMod val="50000"/>
                  </a:schemeClr>
                </a:solidFill>
              </a:rPr>
              <a:t>Previous 52 week median will not be shown. </a:t>
            </a:r>
          </a:p>
          <a:p>
            <a:pPr lvl="1">
              <a:lnSpc>
                <a:spcPct val="120000"/>
              </a:lnSpc>
              <a:spcBef>
                <a:spcPts val="0"/>
              </a:spcBef>
            </a:pPr>
            <a:r>
              <a:rPr lang="en-US" sz="2600" dirty="0">
                <a:solidFill>
                  <a:schemeClr val="bg2">
                    <a:lumMod val="50000"/>
                  </a:schemeClr>
                </a:solidFill>
              </a:rPr>
              <a:t>Previous 52 week max and YTD cumulative counts will be retained.</a:t>
            </a:r>
          </a:p>
          <a:p>
            <a:pPr lvl="1">
              <a:lnSpc>
                <a:spcPct val="120000"/>
              </a:lnSpc>
              <a:spcBef>
                <a:spcPts val="0"/>
              </a:spcBef>
            </a:pPr>
            <a:endParaRPr lang="en-US" dirty="0">
              <a:solidFill>
                <a:schemeClr val="bg2">
                  <a:lumMod val="50000"/>
                </a:schemeClr>
              </a:solidFill>
            </a:endParaRPr>
          </a:p>
          <a:p>
            <a:pPr marL="685789"/>
            <a:endParaRPr lang="en-US" sz="2400" dirty="0">
              <a:solidFill>
                <a:schemeClr val="bg2">
                  <a:lumMod val="50000"/>
                </a:schemeClr>
              </a:solidFill>
            </a:endParaRPr>
          </a:p>
          <a:p>
            <a:pPr marL="0" indent="0">
              <a:buNone/>
            </a:pPr>
            <a:endParaRPr lang="en-US" dirty="0"/>
          </a:p>
          <a:p>
            <a:pPr marL="0" indent="0">
              <a:buNone/>
            </a:pPr>
            <a:endParaRPr lang="en-US" dirty="0"/>
          </a:p>
          <a:p>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286531190"/>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96388"/>
            <a:ext cx="10972800" cy="1005840"/>
          </a:xfrm>
        </p:spPr>
        <p:txBody>
          <a:bodyPr>
            <a:noAutofit/>
          </a:bodyPr>
          <a:lstStyle/>
          <a:p>
            <a:br>
              <a:rPr lang="en-US" sz="3200" dirty="0"/>
            </a:br>
            <a:br>
              <a:rPr lang="en-US" sz="3200" dirty="0"/>
            </a:br>
            <a:r>
              <a:rPr lang="en-US" sz="3600" dirty="0"/>
              <a:t>Changes to Quarterly NNDSS Table 3 for Tuberculosis  </a:t>
            </a:r>
          </a:p>
        </p:txBody>
      </p:sp>
      <p:sp>
        <p:nvSpPr>
          <p:cNvPr id="3" name="Text Placeholder 2"/>
          <p:cNvSpPr>
            <a:spLocks noGrp="1"/>
          </p:cNvSpPr>
          <p:nvPr>
            <p:ph type="body" sz="quarter" idx="10"/>
          </p:nvPr>
        </p:nvSpPr>
        <p:spPr>
          <a:xfrm>
            <a:off x="609600" y="1502228"/>
            <a:ext cx="11277600" cy="5355772"/>
          </a:xfrm>
        </p:spPr>
        <p:txBody>
          <a:bodyPr>
            <a:normAutofit/>
          </a:bodyPr>
          <a:lstStyle/>
          <a:p>
            <a:endParaRPr lang="en-US" dirty="0">
              <a:solidFill>
                <a:schemeClr val="bg2">
                  <a:lumMod val="50000"/>
                </a:schemeClr>
              </a:solidFill>
            </a:endParaRPr>
          </a:p>
          <a:p>
            <a:r>
              <a:rPr lang="en-US" sz="2670" dirty="0">
                <a:solidFill>
                  <a:schemeClr val="bg2">
                    <a:lumMod val="50000"/>
                  </a:schemeClr>
                </a:solidFill>
              </a:rPr>
              <a:t>Quarterly Table 3 for Tuberculosis will be renumbered to Table 2.</a:t>
            </a:r>
          </a:p>
          <a:p>
            <a:r>
              <a:rPr lang="en-US" sz="2670" dirty="0">
                <a:solidFill>
                  <a:schemeClr val="bg2">
                    <a:lumMod val="50000"/>
                  </a:schemeClr>
                </a:solidFill>
              </a:rPr>
              <a:t>Country of Usual Residence stratification will not be applied to this table</a:t>
            </a:r>
            <a:r>
              <a:rPr lang="en-US" dirty="0"/>
              <a:t>.</a:t>
            </a:r>
          </a:p>
          <a:p>
            <a:pPr marL="0" indent="0">
              <a:buNone/>
            </a:pPr>
            <a:r>
              <a:rPr lang="en-US" dirty="0">
                <a:solidFill>
                  <a:schemeClr val="bg2">
                    <a:lumMod val="50000"/>
                  </a:schemeClr>
                </a:solidFill>
              </a:rPr>
              <a:t> </a:t>
            </a:r>
          </a:p>
          <a:p>
            <a:pPr marL="0" indent="0">
              <a:buNone/>
            </a:pPr>
            <a:r>
              <a:rPr lang="en-US" sz="3600" b="1" dirty="0">
                <a:solidFill>
                  <a:srgbClr val="2F97DA"/>
                </a:solidFill>
                <a:latin typeface="Calibri" pitchFamily="34" charset="0"/>
                <a:ea typeface="+mj-ea"/>
                <a:cs typeface="+mj-cs"/>
              </a:rPr>
              <a:t>Changes to Figure I:</a:t>
            </a:r>
          </a:p>
          <a:p>
            <a:r>
              <a:rPr lang="en-US" sz="2670" dirty="0">
                <a:solidFill>
                  <a:schemeClr val="bg2">
                    <a:lumMod val="50000"/>
                  </a:schemeClr>
                </a:solidFill>
              </a:rPr>
              <a:t>Will exclude data among non-US Residents.</a:t>
            </a:r>
          </a:p>
          <a:p>
            <a:r>
              <a:rPr lang="en-US" sz="2670" dirty="0">
                <a:solidFill>
                  <a:schemeClr val="bg2">
                    <a:lumMod val="50000"/>
                  </a:schemeClr>
                </a:solidFill>
              </a:rPr>
              <a:t>Only includes data among US Residents, excluding territories.</a:t>
            </a:r>
          </a:p>
          <a:p>
            <a:endParaRPr lang="en-US" sz="3600" b="1" dirty="0">
              <a:solidFill>
                <a:srgbClr val="2F97DA"/>
              </a:solidFill>
              <a:latin typeface="Calibri" pitchFamily="34" charset="0"/>
              <a:ea typeface="+mj-ea"/>
              <a:cs typeface="+mj-cs"/>
            </a:endParaRPr>
          </a:p>
          <a:p>
            <a:pPr marL="0" indent="0">
              <a:buNone/>
            </a:pPr>
            <a:endParaRPr lang="en-US" dirty="0"/>
          </a:p>
          <a:p>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3137195784"/>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477347" y="1845192"/>
            <a:ext cx="9299509" cy="2120317"/>
          </a:xfrm>
        </p:spPr>
        <p:txBody>
          <a:bodyPr/>
          <a:lstStyle/>
          <a:p>
            <a:r>
              <a:rPr lang="en-US" dirty="0"/>
              <a:t>Implementing the ‘Country of Usual Residence’ Data Element in 2019  </a:t>
            </a:r>
          </a:p>
        </p:txBody>
      </p:sp>
      <p:sp>
        <p:nvSpPr>
          <p:cNvPr id="6" name="Text Placeholder 5"/>
          <p:cNvSpPr>
            <a:spLocks noGrp="1"/>
          </p:cNvSpPr>
          <p:nvPr>
            <p:ph type="body" idx="1"/>
          </p:nvPr>
        </p:nvSpPr>
        <p:spPr/>
        <p:txBody>
          <a:bodyPr/>
          <a:lstStyle/>
          <a:p>
            <a:pPr lvl="0" eaLnBrk="1" fontAlgn="auto" hangingPunct="1">
              <a:lnSpc>
                <a:spcPct val="100000"/>
              </a:lnSpc>
              <a:spcBef>
                <a:spcPts val="0"/>
              </a:spcBef>
              <a:spcAft>
                <a:spcPts val="0"/>
              </a:spcAft>
              <a:defRPr/>
            </a:pPr>
            <a:r>
              <a:rPr lang="en-US" b="1" dirty="0">
                <a:cs typeface="Arial" panose="020B0604020202020204" pitchFamily="34" charset="0"/>
              </a:rPr>
              <a:t>Delicia Carey, PhD</a:t>
            </a:r>
          </a:p>
          <a:p>
            <a:pPr lvl="0" eaLnBrk="1" fontAlgn="auto" hangingPunct="1">
              <a:lnSpc>
                <a:spcPct val="100000"/>
              </a:lnSpc>
              <a:spcBef>
                <a:spcPts val="0"/>
              </a:spcBef>
              <a:spcAft>
                <a:spcPts val="0"/>
              </a:spcAft>
              <a:defRPr/>
            </a:pPr>
            <a:r>
              <a:rPr lang="en-US" dirty="0">
                <a:cs typeface="Arial" panose="020B0604020202020204" pitchFamily="34" charset="0"/>
              </a:rPr>
              <a:t>Center for Surveillance, Epidemiology and Laboratory Services</a:t>
            </a:r>
          </a:p>
          <a:p>
            <a:pPr lvl="0" eaLnBrk="1" fontAlgn="auto" hangingPunct="1">
              <a:lnSpc>
                <a:spcPct val="100000"/>
              </a:lnSpc>
              <a:spcBef>
                <a:spcPts val="0"/>
              </a:spcBef>
              <a:spcAft>
                <a:spcPts val="0"/>
              </a:spcAft>
              <a:defRPr/>
            </a:pPr>
            <a:r>
              <a:rPr lang="en-US" dirty="0">
                <a:cs typeface="Arial" panose="020B0604020202020204" pitchFamily="34" charset="0"/>
              </a:rPr>
              <a:t>Centers for Disease Control and Prevention</a:t>
            </a:r>
          </a:p>
        </p:txBody>
      </p:sp>
    </p:spTree>
    <p:extLst>
      <p:ext uri="{BB962C8B-B14F-4D97-AF65-F5344CB8AC3E}">
        <p14:creationId xmlns:p14="http://schemas.microsoft.com/office/powerpoint/2010/main" val="1910414552"/>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630430"/>
          </a:xfrm>
        </p:spPr>
        <p:txBody>
          <a:bodyPr/>
          <a:lstStyle/>
          <a:p>
            <a:r>
              <a:rPr lang="en-US" dirty="0"/>
              <a:t>Background</a:t>
            </a:r>
          </a:p>
        </p:txBody>
      </p:sp>
      <p:sp>
        <p:nvSpPr>
          <p:cNvPr id="3" name="Text Placeholder 2"/>
          <p:cNvSpPr>
            <a:spLocks noGrp="1"/>
          </p:cNvSpPr>
          <p:nvPr>
            <p:ph type="body" sz="quarter" idx="10"/>
          </p:nvPr>
        </p:nvSpPr>
        <p:spPr>
          <a:xfrm>
            <a:off x="609600" y="707097"/>
            <a:ext cx="11277600" cy="5528495"/>
          </a:xfrm>
        </p:spPr>
        <p:txBody>
          <a:bodyPr>
            <a:normAutofit/>
          </a:bodyPr>
          <a:lstStyle/>
          <a:p>
            <a:pPr marL="0" indent="0">
              <a:buNone/>
            </a:pPr>
            <a:endParaRPr lang="en-US" dirty="0"/>
          </a:p>
          <a:p>
            <a:r>
              <a:rPr lang="en-US" sz="2670" dirty="0">
                <a:solidFill>
                  <a:srgbClr val="7F7F7F"/>
                </a:solidFill>
              </a:rPr>
              <a:t>Data element ‘Country of Usual Residence’ is included in Gen v2 MMG based on CSTE position statement (11-SI-04).</a:t>
            </a:r>
          </a:p>
          <a:p>
            <a:pPr marL="914400" lvl="1"/>
            <a:r>
              <a:rPr lang="en-US" sz="2670" dirty="0">
                <a:solidFill>
                  <a:srgbClr val="7F7F7F"/>
                </a:solidFill>
              </a:rPr>
              <a:t>Addresses disease burden in the US among non-residents who should not be counted in state-specific counts/rates. </a:t>
            </a:r>
          </a:p>
          <a:p>
            <a:pPr marL="914400" lvl="1"/>
            <a:r>
              <a:rPr lang="en-US" sz="2670" dirty="0">
                <a:solidFill>
                  <a:srgbClr val="7F7F7F"/>
                </a:solidFill>
              </a:rPr>
              <a:t>Residency is defined consistently with the Census, so numerators and denominators match. </a:t>
            </a:r>
          </a:p>
          <a:p>
            <a:pPr lvl="0">
              <a:spcBef>
                <a:spcPts val="1800"/>
              </a:spcBef>
            </a:pPr>
            <a:r>
              <a:rPr lang="en-US" sz="2670" dirty="0">
                <a:solidFill>
                  <a:srgbClr val="7F7F7F"/>
                </a:solidFill>
              </a:rPr>
              <a:t>‘Country of Usual Residence’ will now be incorporated into the 2019 NNDSS data tables, starting with the weekly tables.</a:t>
            </a:r>
          </a:p>
        </p:txBody>
      </p:sp>
    </p:spTree>
    <p:extLst>
      <p:ext uri="{BB962C8B-B14F-4D97-AF65-F5344CB8AC3E}">
        <p14:creationId xmlns:p14="http://schemas.microsoft.com/office/powerpoint/2010/main" val="90849756"/>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630430"/>
          </a:xfrm>
        </p:spPr>
        <p:txBody>
          <a:bodyPr>
            <a:normAutofit/>
          </a:bodyPr>
          <a:lstStyle/>
          <a:p>
            <a:r>
              <a:rPr lang="en-US" dirty="0"/>
              <a:t>What States Should Do</a:t>
            </a:r>
          </a:p>
        </p:txBody>
      </p:sp>
      <p:sp>
        <p:nvSpPr>
          <p:cNvPr id="3" name="Text Placeholder 2"/>
          <p:cNvSpPr>
            <a:spLocks noGrp="1"/>
          </p:cNvSpPr>
          <p:nvPr>
            <p:ph type="body" sz="quarter" idx="10"/>
          </p:nvPr>
        </p:nvSpPr>
        <p:spPr>
          <a:xfrm>
            <a:off x="609600" y="709126"/>
            <a:ext cx="11277600" cy="5528495"/>
          </a:xfrm>
        </p:spPr>
        <p:txBody>
          <a:bodyPr>
            <a:normAutofit/>
          </a:bodyPr>
          <a:lstStyle/>
          <a:p>
            <a:pPr marL="0" indent="0">
              <a:buNone/>
            </a:pPr>
            <a:endParaRPr lang="en-US" dirty="0">
              <a:solidFill>
                <a:srgbClr val="FF0000"/>
              </a:solidFill>
            </a:endParaRPr>
          </a:p>
          <a:p>
            <a:pPr lvl="0">
              <a:lnSpc>
                <a:spcPct val="100000"/>
              </a:lnSpc>
              <a:spcBef>
                <a:spcPts val="1800"/>
              </a:spcBef>
            </a:pPr>
            <a:r>
              <a:rPr lang="en-US" sz="2670" dirty="0">
                <a:solidFill>
                  <a:srgbClr val="7F7F7F"/>
                </a:solidFill>
              </a:rPr>
              <a:t>Ensure that your surveillance system includes the data element, ‘Country of Usual Residence.’</a:t>
            </a:r>
          </a:p>
          <a:p>
            <a:pPr marL="914400" lvl="1">
              <a:lnSpc>
                <a:spcPct val="100000"/>
              </a:lnSpc>
              <a:spcBef>
                <a:spcPts val="0"/>
              </a:spcBef>
            </a:pPr>
            <a:r>
              <a:rPr lang="en-US" sz="2670" dirty="0">
                <a:solidFill>
                  <a:srgbClr val="7F7F7F"/>
                </a:solidFill>
              </a:rPr>
              <a:t>Will be important to train your system users on how to populate the ‘Country of Usual Residence’ field.</a:t>
            </a:r>
          </a:p>
          <a:p>
            <a:pPr lvl="0">
              <a:lnSpc>
                <a:spcPct val="100000"/>
              </a:lnSpc>
            </a:pPr>
            <a:r>
              <a:rPr lang="en-US" sz="2670" dirty="0">
                <a:solidFill>
                  <a:srgbClr val="7F7F7F"/>
                </a:solidFill>
              </a:rPr>
              <a:t>A case who is a resident of another state/territory should be transferred to the state/territory of residence. </a:t>
            </a:r>
          </a:p>
          <a:p>
            <a:pPr lvl="0">
              <a:lnSpc>
                <a:spcPct val="100000"/>
              </a:lnSpc>
              <a:spcBef>
                <a:spcPts val="1800"/>
              </a:spcBef>
            </a:pPr>
            <a:r>
              <a:rPr lang="en-US" sz="2670" dirty="0">
                <a:solidFill>
                  <a:srgbClr val="7F7F7F"/>
                </a:solidFill>
              </a:rPr>
              <a:t>If a case is a resident of another country:</a:t>
            </a:r>
          </a:p>
          <a:p>
            <a:pPr marL="914400" lvl="1">
              <a:lnSpc>
                <a:spcPct val="100000"/>
              </a:lnSpc>
              <a:spcBef>
                <a:spcPts val="0"/>
              </a:spcBef>
            </a:pPr>
            <a:r>
              <a:rPr lang="en-US" sz="2670" dirty="0">
                <a:solidFill>
                  <a:srgbClr val="7F7F7F"/>
                </a:solidFill>
              </a:rPr>
              <a:t>Provide the Country of Usual Residence.</a:t>
            </a:r>
          </a:p>
          <a:p>
            <a:pPr marL="914400" lvl="1">
              <a:lnSpc>
                <a:spcPct val="100000"/>
              </a:lnSpc>
              <a:spcBef>
                <a:spcPts val="0"/>
              </a:spcBef>
            </a:pPr>
            <a:r>
              <a:rPr lang="en-US" sz="2670" dirty="0">
                <a:solidFill>
                  <a:srgbClr val="7F7F7F"/>
                </a:solidFill>
              </a:rPr>
              <a:t>The case will be included in the new “Non-US Residents” row of NNDSS Weekly Table 1.</a:t>
            </a:r>
          </a:p>
          <a:p>
            <a:pPr lvl="1" indent="0">
              <a:lnSpc>
                <a:spcPct val="100000"/>
              </a:lnSpc>
              <a:spcBef>
                <a:spcPts val="0"/>
              </a:spcBef>
              <a:buNone/>
            </a:pPr>
            <a:endParaRPr lang="en-US" sz="2400" dirty="0">
              <a:solidFill>
                <a:schemeClr val="bg2">
                  <a:lumMod val="50000"/>
                </a:schemeClr>
              </a:solidFill>
            </a:endParaRPr>
          </a:p>
          <a:p>
            <a:pPr marL="685789">
              <a:lnSpc>
                <a:spcPct val="100000"/>
              </a:lnSpc>
              <a:spcBef>
                <a:spcPts val="0"/>
              </a:spcBef>
            </a:pPr>
            <a:endParaRPr lang="en-US" sz="2400" dirty="0">
              <a:solidFill>
                <a:schemeClr val="bg2">
                  <a:lumMod val="50000"/>
                </a:schemeClr>
              </a:solidFill>
            </a:endParaRPr>
          </a:p>
          <a:p>
            <a:pPr marL="0" indent="0">
              <a:buNone/>
            </a:pPr>
            <a:endParaRPr lang="en-US" dirty="0"/>
          </a:p>
        </p:txBody>
      </p:sp>
    </p:spTree>
    <p:extLst>
      <p:ext uri="{BB962C8B-B14F-4D97-AF65-F5344CB8AC3E}">
        <p14:creationId xmlns:p14="http://schemas.microsoft.com/office/powerpoint/2010/main" val="2201839437"/>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6765" y="114619"/>
            <a:ext cx="10972800" cy="630430"/>
          </a:xfrm>
        </p:spPr>
        <p:txBody>
          <a:bodyPr>
            <a:normAutofit/>
          </a:bodyPr>
          <a:lstStyle/>
          <a:p>
            <a:r>
              <a:rPr lang="en-US" dirty="0"/>
              <a:t>Mockup of Updated 2019 NNDSS Weekly Table</a:t>
            </a:r>
          </a:p>
        </p:txBody>
      </p:sp>
      <p:graphicFrame>
        <p:nvGraphicFramePr>
          <p:cNvPr id="7" name="Table 6" descr="Table in an excel spreadsheet containing weekly cases of notifiable disease in the United States, U.S. Territories, and Non US-REsidents in weeks ending Month, Day, Year, and Month, Day , Year (Week XX). Table is brokedn down by Reporting Area, Condition, including Babesiosis " title="Mockup of Updated 2019 NNDSS Weekly Table"/>
          <p:cNvGraphicFramePr>
            <a:graphicFrameLocks noGrp="1"/>
          </p:cNvGraphicFramePr>
          <p:nvPr>
            <p:extLst>
              <p:ext uri="{D42A27DB-BD31-4B8C-83A1-F6EECF244321}">
                <p14:modId xmlns:p14="http://schemas.microsoft.com/office/powerpoint/2010/main" val="2323930183"/>
              </p:ext>
            </p:extLst>
          </p:nvPr>
        </p:nvGraphicFramePr>
        <p:xfrm>
          <a:off x="883629" y="655982"/>
          <a:ext cx="10533906" cy="5593679"/>
        </p:xfrm>
        <a:graphic>
          <a:graphicData uri="http://schemas.openxmlformats.org/drawingml/2006/table">
            <a:tbl>
              <a:tblPr firstRow="1">
                <a:tableStyleId>{5C22544A-7EE6-4342-B048-85BDC9FD1C3A}</a:tableStyleId>
              </a:tblPr>
              <a:tblGrid>
                <a:gridCol w="4661848">
                  <a:extLst>
                    <a:ext uri="{9D8B030D-6E8A-4147-A177-3AD203B41FA5}">
                      <a16:colId xmlns:a16="http://schemas.microsoft.com/office/drawing/2014/main" val="325658086"/>
                    </a:ext>
                  </a:extLst>
                </a:gridCol>
                <a:gridCol w="1529303">
                  <a:extLst>
                    <a:ext uri="{9D8B030D-6E8A-4147-A177-3AD203B41FA5}">
                      <a16:colId xmlns:a16="http://schemas.microsoft.com/office/drawing/2014/main" val="3747378941"/>
                    </a:ext>
                  </a:extLst>
                </a:gridCol>
                <a:gridCol w="1634370">
                  <a:extLst>
                    <a:ext uri="{9D8B030D-6E8A-4147-A177-3AD203B41FA5}">
                      <a16:colId xmlns:a16="http://schemas.microsoft.com/office/drawing/2014/main" val="408554690"/>
                    </a:ext>
                  </a:extLst>
                </a:gridCol>
                <a:gridCol w="1284148">
                  <a:extLst>
                    <a:ext uri="{9D8B030D-6E8A-4147-A177-3AD203B41FA5}">
                      <a16:colId xmlns:a16="http://schemas.microsoft.com/office/drawing/2014/main" val="3270584455"/>
                    </a:ext>
                  </a:extLst>
                </a:gridCol>
                <a:gridCol w="1424237">
                  <a:extLst>
                    <a:ext uri="{9D8B030D-6E8A-4147-A177-3AD203B41FA5}">
                      <a16:colId xmlns:a16="http://schemas.microsoft.com/office/drawing/2014/main" val="348972511"/>
                    </a:ext>
                  </a:extLst>
                </a:gridCol>
              </a:tblGrid>
              <a:tr h="297260">
                <a:tc gridSpan="5">
                  <a:txBody>
                    <a:bodyPr/>
                    <a:lstStyle/>
                    <a:p>
                      <a:pPr algn="l" fontAlgn="b"/>
                      <a:endParaRPr lang="en-US" sz="1600" b="1" i="0" u="none" strike="noStrike" dirty="0">
                        <a:solidFill>
                          <a:srgbClr val="000000"/>
                        </a:solidFill>
                        <a:effectLst/>
                        <a:latin typeface="Calibri" panose="020F0502020204030204" pitchFamily="34" charset="0"/>
                      </a:endParaRPr>
                    </a:p>
                  </a:txBody>
                  <a:tcPr marL="0" marR="0" marT="0" marB="0" anchor="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26453948"/>
                  </a:ext>
                </a:extLst>
              </a:tr>
              <a:tr h="278759">
                <a:tc>
                  <a:txBody>
                    <a:bodyPr/>
                    <a:lstStyle/>
                    <a:p>
                      <a:pPr algn="ctr" fontAlgn="b"/>
                      <a:endParaRPr lang="en-US" sz="1800" b="1" i="0" u="none" strike="noStrike" dirty="0">
                        <a:solidFill>
                          <a:srgbClr val="000000"/>
                        </a:solidFill>
                        <a:effectLst/>
                        <a:latin typeface="Calibri" panose="020F0502020204030204" pitchFamily="34" charset="0"/>
                      </a:endParaRPr>
                    </a:p>
                  </a:txBody>
                  <a:tcPr marL="0" marR="0" marT="0" marB="0" anchor="b">
                    <a:noFill/>
                  </a:tcPr>
                </a:tc>
                <a:tc gridSpan="4">
                  <a:txBody>
                    <a:bodyPr/>
                    <a:lstStyle/>
                    <a:p>
                      <a:pPr algn="ctr" fontAlgn="t"/>
                      <a:r>
                        <a:rPr lang="en-US" sz="1800" b="1" u="none" strike="noStrike" dirty="0">
                          <a:effectLst/>
                        </a:rPr>
                        <a:t>Babesiosis</a:t>
                      </a:r>
                      <a:endParaRPr lang="en-US" sz="1800" b="1" i="0" u="none" strike="noStrike" dirty="0">
                        <a:solidFill>
                          <a:srgbClr val="000000"/>
                        </a:solidFill>
                        <a:effectLst/>
                        <a:latin typeface="Calibri" panose="020F0502020204030204" pitchFamily="34" charset="0"/>
                      </a:endParaRPr>
                    </a:p>
                  </a:txBody>
                  <a:tcPr marL="0" marR="0" marT="0" marB="0">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05372759"/>
                  </a:ext>
                </a:extLst>
              </a:tr>
              <a:tr h="557516">
                <a:tc>
                  <a:txBody>
                    <a:bodyPr/>
                    <a:lstStyle/>
                    <a:p>
                      <a:pPr algn="ctr" fontAlgn="b"/>
                      <a:r>
                        <a:rPr lang="en-US" sz="1800" u="none" strike="noStrike" dirty="0">
                          <a:effectLst/>
                        </a:rPr>
                        <a:t> </a:t>
                      </a:r>
                      <a:r>
                        <a:rPr lang="en-US" sz="1800" b="1" u="none" strike="noStrike" dirty="0">
                          <a:effectLst/>
                        </a:rPr>
                        <a:t>Reporting Area</a:t>
                      </a:r>
                      <a:endParaRPr lang="en-US" sz="1800" b="1" i="0" u="none" strike="noStrike" dirty="0">
                        <a:solidFill>
                          <a:srgbClr val="000000"/>
                        </a:solidFill>
                        <a:effectLst/>
                        <a:latin typeface="Calibri" panose="020F0502020204030204" pitchFamily="34" charset="0"/>
                      </a:endParaRPr>
                    </a:p>
                  </a:txBody>
                  <a:tcPr marL="0" marR="0"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fontAlgn="b"/>
                      <a:r>
                        <a:rPr lang="en-US" sz="1800" b="1" u="none" strike="noStrike" dirty="0">
                          <a:effectLst/>
                        </a:rPr>
                        <a:t>Current week</a:t>
                      </a:r>
                      <a:endParaRPr lang="en-US" sz="1800" b="1"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800" b="1" u="none" strike="noStrike" dirty="0">
                          <a:effectLst/>
                        </a:rPr>
                        <a:t>Previous 52 Weeks Max~</a:t>
                      </a:r>
                      <a:endParaRPr lang="en-US" sz="1800" b="1"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800" b="1" u="none" strike="noStrike" dirty="0">
                          <a:effectLst/>
                        </a:rPr>
                        <a:t>Cum YTD 2019~</a:t>
                      </a:r>
                      <a:endParaRPr lang="en-US" sz="1800" b="1"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800" b="1" u="none" strike="noStrike" dirty="0">
                          <a:effectLst/>
                        </a:rPr>
                        <a:t>Cum YTD 2018~</a:t>
                      </a:r>
                      <a:endParaRPr lang="en-US" sz="1800" b="1"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6333970"/>
                  </a:ext>
                </a:extLst>
              </a:tr>
              <a:tr h="278759">
                <a:tc>
                  <a:txBody>
                    <a:bodyPr/>
                    <a:lstStyle/>
                    <a:p>
                      <a:pPr algn="l" fontAlgn="b"/>
                      <a:r>
                        <a:rPr lang="en-US" sz="1800" b="1" u="none" strike="noStrike" dirty="0">
                          <a:solidFill>
                            <a:srgbClr val="FF0000"/>
                          </a:solidFill>
                          <a:effectLst/>
                        </a:rPr>
                        <a:t> US Residents, excluding US Territories</a:t>
                      </a:r>
                      <a:endParaRPr lang="en-US" sz="1800" b="1" i="0" u="none" strike="noStrike" dirty="0">
                        <a:solidFill>
                          <a:srgbClr val="FF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68548567"/>
                  </a:ext>
                </a:extLst>
              </a:tr>
              <a:tr h="278759">
                <a:tc>
                  <a:txBody>
                    <a:bodyPr/>
                    <a:lstStyle/>
                    <a:p>
                      <a:pPr algn="l" fontAlgn="b"/>
                      <a:r>
                        <a:rPr lang="en-US" sz="1800" b="1" u="none" strike="noStrike" dirty="0">
                          <a:effectLst/>
                        </a:rPr>
                        <a:t> New England</a:t>
                      </a:r>
                      <a:endParaRPr lang="en-US" sz="1800" b="1"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8028719"/>
                  </a:ext>
                </a:extLst>
              </a:tr>
              <a:tr h="278759">
                <a:tc>
                  <a:txBody>
                    <a:bodyPr/>
                    <a:lstStyle/>
                    <a:p>
                      <a:pPr algn="l" fontAlgn="b"/>
                      <a:r>
                        <a:rPr lang="en-US" sz="1800" b="1" u="none" strike="noStrike" dirty="0">
                          <a:effectLst/>
                        </a:rPr>
                        <a:t> Connecticut</a:t>
                      </a:r>
                      <a:endParaRPr lang="en-US" sz="1800" b="1" i="0" u="none" strike="noStrike" dirty="0">
                        <a:solidFill>
                          <a:srgbClr val="000000"/>
                        </a:solidFill>
                        <a:effectLst/>
                        <a:latin typeface="Calibri" panose="020F0502020204030204" pitchFamily="34" charset="0"/>
                      </a:endParaRPr>
                    </a:p>
                  </a:txBody>
                  <a:tcPr marL="18288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78259628"/>
                  </a:ext>
                </a:extLst>
              </a:tr>
              <a:tr h="278759">
                <a:tc>
                  <a:txBody>
                    <a:bodyPr/>
                    <a:lstStyle/>
                    <a:p>
                      <a:pPr algn="l" fontAlgn="b"/>
                      <a:r>
                        <a:rPr lang="en-US" sz="1800" b="1" u="none" strike="noStrike" dirty="0">
                          <a:effectLst/>
                        </a:rPr>
                        <a:t> Maine</a:t>
                      </a:r>
                      <a:endParaRPr lang="en-US" sz="1800" b="1" i="0" u="none" strike="noStrike" dirty="0">
                        <a:solidFill>
                          <a:srgbClr val="000000"/>
                        </a:solidFill>
                        <a:effectLst/>
                        <a:latin typeface="Calibri" panose="020F0502020204030204" pitchFamily="34" charset="0"/>
                      </a:endParaRPr>
                    </a:p>
                  </a:txBody>
                  <a:tcPr marL="18288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8076569"/>
                  </a:ext>
                </a:extLst>
              </a:tr>
              <a:tr h="278759">
                <a:tc>
                  <a:txBody>
                    <a:bodyPr/>
                    <a:lstStyle/>
                    <a:p>
                      <a:pPr algn="l" fontAlgn="b"/>
                      <a:r>
                        <a:rPr lang="en-US" sz="1800" b="1" u="none" strike="noStrike" dirty="0">
                          <a:effectLst/>
                        </a:rPr>
                        <a:t> Massachusetts</a:t>
                      </a:r>
                      <a:endParaRPr lang="en-US" sz="1800" b="1" i="0" u="none" strike="noStrike" dirty="0">
                        <a:solidFill>
                          <a:srgbClr val="000000"/>
                        </a:solidFill>
                        <a:effectLst/>
                        <a:latin typeface="Calibri" panose="020F0502020204030204" pitchFamily="34" charset="0"/>
                      </a:endParaRPr>
                    </a:p>
                  </a:txBody>
                  <a:tcPr marL="18288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050566"/>
                  </a:ext>
                </a:extLst>
              </a:tr>
              <a:tr h="278759">
                <a:tc>
                  <a:txBody>
                    <a:bodyPr/>
                    <a:lstStyle/>
                    <a:p>
                      <a:pPr algn="l" fontAlgn="b"/>
                      <a:r>
                        <a:rPr lang="en-US" sz="1800" b="1" u="none" strike="noStrike" dirty="0">
                          <a:effectLst/>
                        </a:rPr>
                        <a:t> New Hampshire</a:t>
                      </a:r>
                      <a:endParaRPr lang="en-US" sz="1800" b="1" i="0" u="none" strike="noStrike" dirty="0">
                        <a:solidFill>
                          <a:srgbClr val="000000"/>
                        </a:solidFill>
                        <a:effectLst/>
                        <a:latin typeface="Calibri" panose="020F0502020204030204" pitchFamily="34" charset="0"/>
                      </a:endParaRPr>
                    </a:p>
                  </a:txBody>
                  <a:tcPr marL="18288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39337118"/>
                  </a:ext>
                </a:extLst>
              </a:tr>
              <a:tr h="278759">
                <a:tc>
                  <a:txBody>
                    <a:bodyPr/>
                    <a:lstStyle/>
                    <a:p>
                      <a:pPr algn="l" fontAlgn="b"/>
                      <a:r>
                        <a:rPr lang="en-US" sz="1800" b="1" u="none" strike="noStrike" dirty="0">
                          <a:effectLst/>
                        </a:rPr>
                        <a:t> Rhode Island</a:t>
                      </a:r>
                      <a:endParaRPr lang="en-US" sz="1800" b="1" i="0" u="none" strike="noStrike" dirty="0">
                        <a:solidFill>
                          <a:srgbClr val="000000"/>
                        </a:solidFill>
                        <a:effectLst/>
                        <a:latin typeface="Calibri" panose="020F0502020204030204" pitchFamily="34" charset="0"/>
                      </a:endParaRPr>
                    </a:p>
                  </a:txBody>
                  <a:tcPr marL="18288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9943452"/>
                  </a:ext>
                </a:extLst>
              </a:tr>
              <a:tr h="278759">
                <a:tc>
                  <a:txBody>
                    <a:bodyPr/>
                    <a:lstStyle/>
                    <a:p>
                      <a:pPr algn="l" fontAlgn="b"/>
                      <a:r>
                        <a:rPr lang="en-US" sz="1800" b="1" u="none" strike="noStrike" dirty="0">
                          <a:effectLst/>
                        </a:rPr>
                        <a:t> Vermont</a:t>
                      </a:r>
                      <a:endParaRPr lang="en-US" sz="1800" b="1" i="0" u="none" strike="noStrike" dirty="0">
                        <a:solidFill>
                          <a:srgbClr val="000000"/>
                        </a:solidFill>
                        <a:effectLst/>
                        <a:latin typeface="Calibri" panose="020F0502020204030204" pitchFamily="34" charset="0"/>
                      </a:endParaRPr>
                    </a:p>
                  </a:txBody>
                  <a:tcPr marL="18288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52293866"/>
                  </a:ext>
                </a:extLst>
              </a:tr>
              <a:tr h="278759">
                <a:tc>
                  <a:txBody>
                    <a:bodyPr/>
                    <a:lstStyle/>
                    <a:p>
                      <a:pPr algn="l" fontAlgn="b"/>
                      <a:r>
                        <a:rPr lang="en-US" sz="1800" b="1" u="none" strike="noStrike" dirty="0">
                          <a:solidFill>
                            <a:srgbClr val="FF0000"/>
                          </a:solidFill>
                          <a:effectLst/>
                        </a:rPr>
                        <a:t> US Territories</a:t>
                      </a:r>
                      <a:endParaRPr lang="en-US" sz="1800" b="1" i="0" u="none" strike="noStrike" dirty="0">
                        <a:solidFill>
                          <a:srgbClr val="FF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3474858"/>
                  </a:ext>
                </a:extLst>
              </a:tr>
              <a:tr h="278759">
                <a:tc>
                  <a:txBody>
                    <a:bodyPr/>
                    <a:lstStyle/>
                    <a:p>
                      <a:pPr algn="l" fontAlgn="b"/>
                      <a:r>
                        <a:rPr lang="en-US" sz="1800" b="1" u="none" strike="noStrike" dirty="0">
                          <a:effectLst/>
                        </a:rPr>
                        <a:t> American Samoa</a:t>
                      </a:r>
                      <a:endParaRPr lang="en-US" sz="1800" b="1" i="0" u="none" strike="noStrike" dirty="0">
                        <a:solidFill>
                          <a:srgbClr val="000000"/>
                        </a:solidFill>
                        <a:effectLst/>
                        <a:latin typeface="Calibri" panose="020F0502020204030204" pitchFamily="34" charset="0"/>
                      </a:endParaRPr>
                    </a:p>
                  </a:txBody>
                  <a:tcPr marL="18288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5310411"/>
                  </a:ext>
                </a:extLst>
              </a:tr>
              <a:tr h="278759">
                <a:tc>
                  <a:txBody>
                    <a:bodyPr/>
                    <a:lstStyle/>
                    <a:p>
                      <a:pPr algn="l" fontAlgn="b"/>
                      <a:r>
                        <a:rPr lang="en-US" sz="1800" b="1" u="none" strike="noStrike" dirty="0">
                          <a:effectLst/>
                        </a:rPr>
                        <a:t> Commonwealth of Northern Mariana Islands</a:t>
                      </a:r>
                      <a:endParaRPr lang="en-US" sz="1800" b="1" i="0" u="none" strike="noStrike" dirty="0">
                        <a:solidFill>
                          <a:srgbClr val="000000"/>
                        </a:solidFill>
                        <a:effectLst/>
                        <a:latin typeface="Calibri" panose="020F0502020204030204" pitchFamily="34" charset="0"/>
                      </a:endParaRPr>
                    </a:p>
                  </a:txBody>
                  <a:tcPr marL="18288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8174630"/>
                  </a:ext>
                </a:extLst>
              </a:tr>
              <a:tr h="278759">
                <a:tc>
                  <a:txBody>
                    <a:bodyPr/>
                    <a:lstStyle/>
                    <a:p>
                      <a:pPr algn="l" fontAlgn="b"/>
                      <a:r>
                        <a:rPr lang="en-US" sz="1800" b="1" u="none" strike="noStrike" dirty="0">
                          <a:effectLst/>
                        </a:rPr>
                        <a:t> Guam</a:t>
                      </a:r>
                      <a:endParaRPr lang="en-US" sz="1800" b="1" i="0" u="none" strike="noStrike" dirty="0">
                        <a:solidFill>
                          <a:srgbClr val="000000"/>
                        </a:solidFill>
                        <a:effectLst/>
                        <a:latin typeface="Calibri" panose="020F0502020204030204" pitchFamily="34" charset="0"/>
                      </a:endParaRPr>
                    </a:p>
                  </a:txBody>
                  <a:tcPr marL="18288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26135883"/>
                  </a:ext>
                </a:extLst>
              </a:tr>
              <a:tr h="278759">
                <a:tc>
                  <a:txBody>
                    <a:bodyPr/>
                    <a:lstStyle/>
                    <a:p>
                      <a:pPr algn="l" fontAlgn="b"/>
                      <a:r>
                        <a:rPr lang="en-US" sz="1800" b="1" u="none" strike="noStrike" dirty="0">
                          <a:effectLst/>
                        </a:rPr>
                        <a:t> Puerto Rico</a:t>
                      </a:r>
                      <a:endParaRPr lang="en-US" sz="1800" b="1" i="0" u="none" strike="noStrike" dirty="0">
                        <a:solidFill>
                          <a:srgbClr val="000000"/>
                        </a:solidFill>
                        <a:effectLst/>
                        <a:latin typeface="Calibri" panose="020F0502020204030204" pitchFamily="34" charset="0"/>
                      </a:endParaRPr>
                    </a:p>
                  </a:txBody>
                  <a:tcPr marL="18288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68373742"/>
                  </a:ext>
                </a:extLst>
              </a:tr>
              <a:tr h="278759">
                <a:tc>
                  <a:txBody>
                    <a:bodyPr/>
                    <a:lstStyle/>
                    <a:p>
                      <a:pPr algn="l" fontAlgn="b"/>
                      <a:r>
                        <a:rPr lang="en-US" sz="1800" b="1" u="none" strike="noStrike" dirty="0">
                          <a:effectLst/>
                        </a:rPr>
                        <a:t> U.S. Virgin Islands</a:t>
                      </a:r>
                      <a:endParaRPr lang="en-US" sz="1800" b="1" i="0" u="none" strike="noStrike" dirty="0">
                        <a:solidFill>
                          <a:srgbClr val="000000"/>
                        </a:solidFill>
                        <a:effectLst/>
                        <a:latin typeface="Calibri" panose="020F0502020204030204" pitchFamily="34" charset="0"/>
                      </a:endParaRPr>
                    </a:p>
                  </a:txBody>
                  <a:tcPr marL="18288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6350973"/>
                  </a:ext>
                </a:extLst>
              </a:tr>
              <a:tr h="278759">
                <a:tc>
                  <a:txBody>
                    <a:bodyPr/>
                    <a:lstStyle/>
                    <a:p>
                      <a:pPr algn="l" fontAlgn="b"/>
                      <a:r>
                        <a:rPr lang="en-US" sz="1800" b="1" u="none" strike="noStrike" dirty="0">
                          <a:solidFill>
                            <a:srgbClr val="FF0000"/>
                          </a:solidFill>
                          <a:effectLst/>
                        </a:rPr>
                        <a:t> Non-US Residents</a:t>
                      </a:r>
                      <a:endParaRPr lang="en-US" sz="1800" b="1" i="0" u="none" strike="noStrike" dirty="0">
                        <a:solidFill>
                          <a:srgbClr val="FF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rPr>
                        <a:t>NC</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rPr>
                        <a:t>NP</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2076206"/>
                  </a:ext>
                </a:extLst>
              </a:tr>
              <a:tr h="278759">
                <a:tc>
                  <a:txBody>
                    <a:bodyPr/>
                    <a:lstStyle/>
                    <a:p>
                      <a:pPr algn="l" fontAlgn="b"/>
                      <a:r>
                        <a:rPr lang="en-US" sz="1800" b="1" u="none" strike="noStrike" dirty="0">
                          <a:solidFill>
                            <a:srgbClr val="FF0000"/>
                          </a:solidFill>
                          <a:effectLst/>
                        </a:rPr>
                        <a:t> Total</a:t>
                      </a:r>
                      <a:endParaRPr lang="en-US" sz="1800" b="1" i="0" u="none" strike="noStrike" dirty="0">
                        <a:solidFill>
                          <a:srgbClr val="FF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47472377"/>
                  </a:ext>
                </a:extLst>
              </a:tr>
            </a:tbl>
          </a:graphicData>
        </a:graphic>
      </p:graphicFrame>
      <p:sp>
        <p:nvSpPr>
          <p:cNvPr id="3" name="Rectangle 2"/>
          <p:cNvSpPr/>
          <p:nvPr/>
        </p:nvSpPr>
        <p:spPr>
          <a:xfrm>
            <a:off x="786764" y="6237026"/>
            <a:ext cx="10364939" cy="553998"/>
          </a:xfrm>
          <a:prstGeom prst="rect">
            <a:avLst/>
          </a:prstGeom>
        </p:spPr>
        <p:txBody>
          <a:bodyPr wrap="square">
            <a:spAutoFit/>
          </a:bodyPr>
          <a:lstStyle/>
          <a:p>
            <a:pPr lvl="0" fontAlgn="b"/>
            <a:r>
              <a:rPr lang="en-US" sz="1500" dirty="0">
                <a:solidFill>
                  <a:prstClr val="black"/>
                </a:solidFill>
              </a:rPr>
              <a:t>TABLE I. Weekly cases*</a:t>
            </a:r>
            <a:r>
              <a:rPr lang="en-US" sz="1500" baseline="30000" dirty="0">
                <a:solidFill>
                  <a:prstClr val="black"/>
                </a:solidFill>
              </a:rPr>
              <a:t>+</a:t>
            </a:r>
            <a:r>
              <a:rPr lang="en-US" sz="1500" dirty="0">
                <a:solidFill>
                  <a:prstClr val="black"/>
                </a:solidFill>
              </a:rPr>
              <a:t> of notifiable diseases, United States, U.S. territories, and Non US-Residents weeks ending </a:t>
            </a:r>
            <a:r>
              <a:rPr lang="en-US" sz="1500" dirty="0">
                <a:solidFill>
                  <a:srgbClr val="FF0000"/>
                </a:solidFill>
              </a:rPr>
              <a:t>Month Day, Year</a:t>
            </a:r>
            <a:r>
              <a:rPr lang="en-US" sz="1500" dirty="0">
                <a:solidFill>
                  <a:prstClr val="black"/>
                </a:solidFill>
              </a:rPr>
              <a:t>, and </a:t>
            </a:r>
            <a:r>
              <a:rPr lang="en-US" sz="1500" dirty="0">
                <a:solidFill>
                  <a:srgbClr val="FF0000"/>
                </a:solidFill>
              </a:rPr>
              <a:t>Month Day, Year</a:t>
            </a:r>
            <a:r>
              <a:rPr lang="en-US" sz="1500" dirty="0">
                <a:solidFill>
                  <a:prstClr val="black"/>
                </a:solidFill>
              </a:rPr>
              <a:t> (WEEK </a:t>
            </a:r>
            <a:r>
              <a:rPr lang="en-US" sz="1500" dirty="0">
                <a:solidFill>
                  <a:srgbClr val="FF0000"/>
                </a:solidFill>
              </a:rPr>
              <a:t>XX</a:t>
            </a:r>
            <a:r>
              <a:rPr lang="en-US" sz="1500" dirty="0">
                <a:solidFill>
                  <a:prstClr val="black"/>
                </a:solidFill>
              </a:rPr>
              <a:t>)</a:t>
            </a:r>
            <a:endParaRPr lang="en-US" sz="1500" b="1"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909713508"/>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sz="3600" dirty="0"/>
              <a:t>Questions and Answers</a:t>
            </a:r>
            <a:endParaRPr lang="en-US" dirty="0"/>
          </a:p>
        </p:txBody>
      </p:sp>
      <p:pic>
        <p:nvPicPr>
          <p:cNvPr id="2" name="Picture 1" descr="Placeholder to allow time in presentaiton for questions and answers." title="Questions and Answer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99855" y="1417639"/>
            <a:ext cx="7592291" cy="4267200"/>
          </a:xfrm>
          <a:prstGeom prst="rect">
            <a:avLst/>
          </a:prstGeom>
        </p:spPr>
      </p:pic>
    </p:spTree>
    <p:extLst>
      <p:ext uri="{BB962C8B-B14F-4D97-AF65-F5344CB8AC3E}">
        <p14:creationId xmlns:p14="http://schemas.microsoft.com/office/powerpoint/2010/main" val="1675529210"/>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71324" y="4549676"/>
            <a:ext cx="11627085" cy="2308324"/>
          </a:xfrm>
          <a:prstGeom prst="rect">
            <a:avLst/>
          </a:prstGeom>
        </p:spPr>
        <p:txBody>
          <a:bodyPr wrap="square">
            <a:spAutoFit/>
          </a:bodyPr>
          <a:lstStyle/>
          <a:p>
            <a:r>
              <a:rPr lang="en-US" sz="2400" b="1" dirty="0">
                <a:solidFill>
                  <a:srgbClr val="000000"/>
                </a:solidFill>
                <a:latin typeface="Calibri" panose="020F0502020204030204" pitchFamily="34" charset="0"/>
                <a:cs typeface="Arial" panose="020B0604020202020204" pitchFamily="34" charset="0"/>
              </a:rPr>
              <a:t>Lesliann Helmus, MSPH, CHTS-CP</a:t>
            </a:r>
            <a:r>
              <a:rPr lang="en-US" sz="2400" b="1" dirty="0">
                <a:solidFill>
                  <a:srgbClr val="C00000"/>
                </a:solidFill>
                <a:latin typeface="Calibri" panose="020F0502020204030204" pitchFamily="34" charset="0"/>
                <a:cs typeface="Arial" panose="020B0604020202020204" pitchFamily="34" charset="0"/>
              </a:rPr>
              <a:t>				</a:t>
            </a:r>
          </a:p>
          <a:p>
            <a:r>
              <a:rPr lang="en-US" sz="2400" b="1" dirty="0">
                <a:solidFill>
                  <a:srgbClr val="0096D6"/>
                </a:solidFill>
                <a:latin typeface="Calibri" panose="020F0502020204030204" pitchFamily="34" charset="0"/>
                <a:cs typeface="Arial" panose="020B0604020202020204" pitchFamily="34" charset="0"/>
              </a:rPr>
              <a:t>Associate Director for Surveillance	</a:t>
            </a:r>
          </a:p>
          <a:p>
            <a:endParaRPr lang="en-US" sz="2400" b="1" dirty="0">
              <a:solidFill>
                <a:srgbClr val="0096D6"/>
              </a:solidFill>
              <a:latin typeface="Calibri" panose="020F0502020204030204" pitchFamily="34" charset="0"/>
              <a:cs typeface="Arial" panose="020B0604020202020204" pitchFamily="34" charset="0"/>
            </a:endParaRPr>
          </a:p>
          <a:p>
            <a:r>
              <a:rPr lang="en-US" sz="2400" b="1" dirty="0">
                <a:solidFill>
                  <a:srgbClr val="000000"/>
                </a:solidFill>
                <a:latin typeface="Calibri" panose="020F0502020204030204" pitchFamily="34" charset="0"/>
                <a:cs typeface="Arial" panose="020B0604020202020204" pitchFamily="34" charset="0"/>
              </a:rPr>
              <a:t>Michele Hoover, MS</a:t>
            </a:r>
            <a:r>
              <a:rPr lang="en-US" sz="2400" b="1" dirty="0">
                <a:solidFill>
                  <a:srgbClr val="C00000"/>
                </a:solidFill>
                <a:latin typeface="Calibri" panose="020F0502020204030204" pitchFamily="34" charset="0"/>
                <a:cs typeface="Arial" panose="020B0604020202020204" pitchFamily="34" charset="0"/>
              </a:rPr>
              <a:t>	</a:t>
            </a:r>
            <a:endParaRPr lang="en-US" sz="2400" dirty="0">
              <a:solidFill>
                <a:srgbClr val="0096D6"/>
              </a:solidFill>
              <a:latin typeface="Calibri" panose="020F0502020204030204" pitchFamily="34" charset="0"/>
              <a:cs typeface="Arial" panose="020B0604020202020204" pitchFamily="34" charset="0"/>
            </a:endParaRPr>
          </a:p>
          <a:p>
            <a:r>
              <a:rPr lang="en-US" sz="2400" b="1" dirty="0">
                <a:solidFill>
                  <a:srgbClr val="0096D6"/>
                </a:solidFill>
                <a:latin typeface="Calibri" panose="020F0502020204030204" pitchFamily="34" charset="0"/>
                <a:cs typeface="Arial" panose="020B0604020202020204" pitchFamily="34" charset="0"/>
              </a:rPr>
              <a:t>Lead, State Implementation and Technical Assistance </a:t>
            </a:r>
          </a:p>
          <a:p>
            <a:endParaRPr lang="en-US" sz="2400" dirty="0">
              <a:solidFill>
                <a:srgbClr val="0096D6"/>
              </a:solidFill>
              <a:latin typeface="Calibri" panose="020F0502020204030204" pitchFamily="34" charset="0"/>
              <a:cs typeface="Arial" panose="020B0604020202020204" pitchFamily="34" charset="0"/>
            </a:endParaRPr>
          </a:p>
        </p:txBody>
      </p:sp>
      <p:pic>
        <p:nvPicPr>
          <p:cNvPr id="2" name="Picture 1" title="NNDSS branding elemen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809" y="1534225"/>
            <a:ext cx="2986019" cy="1172872"/>
          </a:xfrm>
          <a:prstGeom prst="rect">
            <a:avLst/>
          </a:prstGeom>
        </p:spPr>
      </p:pic>
      <p:sp>
        <p:nvSpPr>
          <p:cNvPr id="9" name="Title 8"/>
          <p:cNvSpPr>
            <a:spLocks noGrp="1"/>
          </p:cNvSpPr>
          <p:nvPr>
            <p:ph type="title"/>
          </p:nvPr>
        </p:nvSpPr>
        <p:spPr>
          <a:xfrm>
            <a:off x="3638079" y="3050497"/>
            <a:ext cx="5680583" cy="1155779"/>
          </a:xfrm>
        </p:spPr>
        <p:txBody>
          <a:bodyPr/>
          <a:lstStyle/>
          <a:p>
            <a:pPr marL="0" marR="0" lvl="0" indent="0" algn="l" defTabSz="914400" rtl="0" eaLnBrk="0" fontAlgn="base" latinLnBrk="0" hangingPunct="0">
              <a:lnSpc>
                <a:spcPts val="4000"/>
              </a:lnSpc>
              <a:spcBef>
                <a:spcPct val="0"/>
              </a:spcBef>
              <a:spcAft>
                <a:spcPct val="0"/>
              </a:spcAft>
              <a:buClrTx/>
              <a:buSzTx/>
              <a:buFontTx/>
              <a:buNone/>
              <a:tabLst/>
              <a:defRPr/>
            </a:pPr>
            <a:r>
              <a:rPr lang="en-US" dirty="0"/>
              <a:t>NMI Progress and Timeline</a:t>
            </a:r>
          </a:p>
        </p:txBody>
      </p:sp>
    </p:spTree>
    <p:extLst>
      <p:ext uri="{BB962C8B-B14F-4D97-AF65-F5344CB8AC3E}">
        <p14:creationId xmlns:p14="http://schemas.microsoft.com/office/powerpoint/2010/main" val="661589190"/>
      </p:ext>
    </p:extLst>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9216EF5-8438-4660-B640-B00A11C3A962}"/>
              </a:ext>
            </a:extLst>
          </p:cNvPr>
          <p:cNvSpPr txBox="1"/>
          <p:nvPr/>
        </p:nvSpPr>
        <p:spPr>
          <a:xfrm>
            <a:off x="1137771" y="442371"/>
            <a:ext cx="10287000" cy="3416320"/>
          </a:xfrm>
          <a:prstGeom prst="rect">
            <a:avLst/>
          </a:prstGeom>
          <a:noFill/>
        </p:spPr>
        <p:txBody>
          <a:bodyPr wrap="square" rtlCol="0">
            <a:spAutoFit/>
          </a:bodyPr>
          <a:lstStyle/>
          <a:p>
            <a:pPr lvl="0" algn="ctr">
              <a:defRPr/>
            </a:pPr>
            <a:r>
              <a:rPr lang="en-US" b="1" dirty="0">
                <a:solidFill>
                  <a:srgbClr val="000000"/>
                </a:solidFill>
              </a:rPr>
              <a:t>Subscribe to monthly </a:t>
            </a:r>
            <a:r>
              <a:rPr lang="en-US" b="1" dirty="0">
                <a:solidFill>
                  <a:srgbClr val="FF0000"/>
                </a:solidFill>
              </a:rPr>
              <a:t>NMI Notes</a:t>
            </a:r>
            <a:r>
              <a:rPr lang="en-US" b="1" dirty="0">
                <a:solidFill>
                  <a:srgbClr val="000000"/>
                </a:solidFill>
              </a:rPr>
              <a:t> news updates at</a:t>
            </a:r>
            <a:br>
              <a:rPr lang="en-US" b="1" dirty="0">
                <a:solidFill>
                  <a:srgbClr val="000000"/>
                </a:solidFill>
              </a:rPr>
            </a:br>
            <a:r>
              <a:rPr lang="en-US" b="1" dirty="0">
                <a:solidFill>
                  <a:srgbClr val="000000"/>
                </a:solidFill>
              </a:rPr>
              <a:t> </a:t>
            </a:r>
            <a:r>
              <a:rPr lang="en-US" b="1" dirty="0">
                <a:hlinkClick r:id="rId3" tooltip="NMI Notes"/>
              </a:rPr>
              <a:t>https://www.cdc.gov/nndss/trc/news/</a:t>
            </a:r>
            <a:endParaRPr lang="en-US" b="1" dirty="0"/>
          </a:p>
          <a:p>
            <a:pPr lvl="0" algn="ctr">
              <a:defRPr/>
            </a:pPr>
            <a:endParaRPr lang="en-US" b="1" dirty="0">
              <a:solidFill>
                <a:srgbClr val="FF0000"/>
              </a:solidFill>
            </a:endParaRPr>
          </a:p>
          <a:p>
            <a:pPr lvl="0" algn="ctr">
              <a:defRPr/>
            </a:pPr>
            <a:r>
              <a:rPr lang="en-US" b="1" dirty="0">
                <a:solidFill>
                  <a:srgbClr val="000000"/>
                </a:solidFill>
              </a:rPr>
              <a:t>Access the </a:t>
            </a:r>
            <a:r>
              <a:rPr lang="en-US" b="1" dirty="0">
                <a:solidFill>
                  <a:srgbClr val="FF0000"/>
                </a:solidFill>
              </a:rPr>
              <a:t>NNDSS Technical Resource Center </a:t>
            </a:r>
            <a:r>
              <a:rPr lang="en-US" b="1" dirty="0">
                <a:solidFill>
                  <a:srgbClr val="000000"/>
                </a:solidFill>
              </a:rPr>
              <a:t>at</a:t>
            </a:r>
            <a:r>
              <a:rPr lang="en-US" b="1" dirty="0">
                <a:solidFill>
                  <a:srgbClr val="FF0000"/>
                </a:solidFill>
              </a:rPr>
              <a:t>  </a:t>
            </a:r>
          </a:p>
          <a:p>
            <a:pPr lvl="0" algn="ctr">
              <a:defRPr/>
            </a:pPr>
            <a:r>
              <a:rPr lang="en-US" b="1" dirty="0">
                <a:solidFill>
                  <a:srgbClr val="000000"/>
                </a:solidFill>
                <a:hlinkClick r:id="rId4" tooltip="NMI Technical Assistance and Training Resource Center"/>
              </a:rPr>
              <a:t>https://www.cdc.gov/nndss/trc/</a:t>
            </a:r>
            <a:endParaRPr lang="en-US" b="1" dirty="0">
              <a:solidFill>
                <a:srgbClr val="FF0000"/>
              </a:solidFill>
            </a:endParaRPr>
          </a:p>
          <a:p>
            <a:pPr lvl="0" algn="ctr">
              <a:defRPr/>
            </a:pPr>
            <a:endParaRPr lang="en-US" b="1" dirty="0">
              <a:solidFill>
                <a:srgbClr val="FF0000"/>
              </a:solidFill>
            </a:endParaRPr>
          </a:p>
          <a:p>
            <a:pPr lvl="0" algn="ctr">
              <a:defRPr/>
            </a:pPr>
            <a:r>
              <a:rPr lang="en-US" b="1" dirty="0">
                <a:solidFill>
                  <a:srgbClr val="000000"/>
                </a:solidFill>
              </a:rPr>
              <a:t>Request </a:t>
            </a:r>
            <a:r>
              <a:rPr lang="en-US" b="1" dirty="0">
                <a:solidFill>
                  <a:srgbClr val="FF0000"/>
                </a:solidFill>
              </a:rPr>
              <a:t>NNDSS technical assistance or onboarding </a:t>
            </a:r>
            <a:r>
              <a:rPr lang="en-US" b="1" dirty="0">
                <a:solidFill>
                  <a:srgbClr val="000000"/>
                </a:solidFill>
              </a:rPr>
              <a:t>at</a:t>
            </a:r>
          </a:p>
          <a:p>
            <a:pPr lvl="0" algn="ctr">
              <a:defRPr/>
            </a:pPr>
            <a:r>
              <a:rPr lang="en-US" b="1" dirty="0">
                <a:solidFill>
                  <a:srgbClr val="FF0000"/>
                </a:solidFill>
                <a:hlinkClick r:id="rId5" tooltip="NMI technical assistance or onboarding"/>
              </a:rPr>
              <a:t>edx@cdc.gov</a:t>
            </a:r>
            <a:r>
              <a:rPr lang="en-US" b="1" dirty="0">
                <a:solidFill>
                  <a:srgbClr val="000000"/>
                </a:solidFill>
              </a:rPr>
              <a:t> </a:t>
            </a:r>
          </a:p>
          <a:p>
            <a:pPr lvl="0" algn="ctr">
              <a:defRPr/>
            </a:pPr>
            <a:endParaRPr lang="en-US" b="1" dirty="0">
              <a:solidFill>
                <a:srgbClr val="FF0000"/>
              </a:solidFill>
            </a:endParaRPr>
          </a:p>
          <a:p>
            <a:pPr lvl="0" algn="ctr">
              <a:defRPr/>
            </a:pPr>
            <a:r>
              <a:rPr lang="en-US" b="1" dirty="0">
                <a:solidFill>
                  <a:srgbClr val="000000"/>
                </a:solidFill>
              </a:rPr>
              <a:t>Next </a:t>
            </a:r>
            <a:r>
              <a:rPr lang="en-US" b="1" dirty="0">
                <a:solidFill>
                  <a:srgbClr val="FF0000"/>
                </a:solidFill>
              </a:rPr>
              <a:t>NNDSS </a:t>
            </a:r>
            <a:r>
              <a:rPr lang="en-US" b="1" dirty="0" err="1">
                <a:solidFill>
                  <a:srgbClr val="FF0000"/>
                </a:solidFill>
              </a:rPr>
              <a:t>eSHARE</a:t>
            </a:r>
            <a:r>
              <a:rPr lang="en-US" b="1" dirty="0">
                <a:solidFill>
                  <a:srgbClr val="FF0000"/>
                </a:solidFill>
              </a:rPr>
              <a:t> </a:t>
            </a:r>
            <a:r>
              <a:rPr lang="en-US" b="1" dirty="0">
                <a:solidFill>
                  <a:srgbClr val="000000"/>
                </a:solidFill>
              </a:rPr>
              <a:t>is January 15, 2019 – details at</a:t>
            </a:r>
          </a:p>
          <a:p>
            <a:pPr lvl="0" algn="ctr">
              <a:defRPr/>
            </a:pPr>
            <a:r>
              <a:rPr lang="en-US" b="1" dirty="0">
                <a:solidFill>
                  <a:srgbClr val="000000"/>
                </a:solidFill>
              </a:rPr>
              <a:t> </a:t>
            </a:r>
            <a:r>
              <a:rPr lang="en-US" b="1" dirty="0">
                <a:solidFill>
                  <a:srgbClr val="FF0000"/>
                </a:solidFill>
                <a:hlinkClick r:id="rId6" tooltip="NMI eSHARE"/>
              </a:rPr>
              <a:t>https://www.cdc.gov/nndss/trc/onboarding/eshare.html</a:t>
            </a:r>
            <a:r>
              <a:rPr lang="en-US" b="1" dirty="0">
                <a:solidFill>
                  <a:srgbClr val="000000"/>
                </a:solidFill>
              </a:rPr>
              <a:t> </a:t>
            </a:r>
          </a:p>
          <a:p>
            <a:pPr algn="ctr"/>
            <a:endParaRPr lang="en-US" b="1"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739895111"/>
      </p:ext>
    </p:extLst>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title="NNDSS branding elemen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809" y="1534225"/>
            <a:ext cx="2986019" cy="1172872"/>
          </a:xfrm>
          <a:prstGeom prst="rect">
            <a:avLst/>
          </a:prstGeom>
        </p:spPr>
      </p:pic>
      <p:sp>
        <p:nvSpPr>
          <p:cNvPr id="9" name="Title 8"/>
          <p:cNvSpPr>
            <a:spLocks noGrp="1"/>
          </p:cNvSpPr>
          <p:nvPr>
            <p:ph type="title"/>
          </p:nvPr>
        </p:nvSpPr>
        <p:spPr>
          <a:xfrm>
            <a:off x="2237805" y="3105150"/>
            <a:ext cx="9268784" cy="1474795"/>
          </a:xfrm>
        </p:spPr>
        <p:txBody>
          <a:bodyPr/>
          <a:lstStyle/>
          <a:p>
            <a:pPr marL="0" marR="0" lvl="0" indent="0" algn="l" defTabSz="914400" rtl="0" eaLnBrk="0" fontAlgn="base" latinLnBrk="0" hangingPunct="0">
              <a:lnSpc>
                <a:spcPts val="4000"/>
              </a:lnSpc>
              <a:spcBef>
                <a:spcPct val="0"/>
              </a:spcBef>
              <a:spcAft>
                <a:spcPct val="0"/>
              </a:spcAft>
              <a:buClrTx/>
              <a:buSzTx/>
              <a:buFontTx/>
              <a:buNone/>
              <a:tabLst/>
              <a:defRPr/>
            </a:pPr>
            <a:r>
              <a:rPr lang="en-US" dirty="0"/>
              <a:t>Appendix A: Troubleshooting NNDSS Transmissions for NBS States</a:t>
            </a:r>
            <a:endParaRPr lang="en-US" dirty="0">
              <a:effectLst/>
            </a:endParaRPr>
          </a:p>
          <a:p>
            <a:endParaRPr lang="en-US" dirty="0"/>
          </a:p>
        </p:txBody>
      </p:sp>
    </p:spTree>
    <p:extLst>
      <p:ext uri="{BB962C8B-B14F-4D97-AF65-F5344CB8AC3E}">
        <p14:creationId xmlns:p14="http://schemas.microsoft.com/office/powerpoint/2010/main" val="783190138"/>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90396"/>
            <a:ext cx="10972800" cy="630430"/>
          </a:xfrm>
        </p:spPr>
        <p:txBody>
          <a:bodyPr>
            <a:normAutofit fontScale="90000"/>
          </a:bodyPr>
          <a:lstStyle/>
          <a:p>
            <a:pPr algn="ctr"/>
            <a:br>
              <a:rPr lang="en-US" dirty="0"/>
            </a:br>
            <a:r>
              <a:rPr lang="en-US" sz="4100" dirty="0"/>
              <a:t>NBS Troubleshooting</a:t>
            </a:r>
          </a:p>
        </p:txBody>
      </p:sp>
      <p:sp>
        <p:nvSpPr>
          <p:cNvPr id="3" name="Text Placeholder 2"/>
          <p:cNvSpPr>
            <a:spLocks noGrp="1"/>
          </p:cNvSpPr>
          <p:nvPr>
            <p:ph type="body" sz="quarter" idx="10"/>
          </p:nvPr>
        </p:nvSpPr>
        <p:spPr>
          <a:xfrm>
            <a:off x="332198" y="1233844"/>
            <a:ext cx="11527604" cy="4786813"/>
          </a:xfrm>
        </p:spPr>
        <p:txBody>
          <a:bodyPr>
            <a:normAutofit/>
          </a:bodyPr>
          <a:lstStyle/>
          <a:p>
            <a:pPr marL="0" indent="0">
              <a:buNone/>
            </a:pPr>
            <a:r>
              <a:rPr lang="en-US" sz="3100" dirty="0">
                <a:solidFill>
                  <a:srgbClr val="5F5F5F"/>
                </a:solidFill>
              </a:rPr>
              <a:t>NBS Queue</a:t>
            </a:r>
            <a:endParaRPr lang="en-US" sz="1600" dirty="0">
              <a:solidFill>
                <a:schemeClr val="bg2">
                  <a:lumMod val="50000"/>
                </a:schemeClr>
              </a:solidFill>
            </a:endParaRPr>
          </a:p>
          <a:p>
            <a:pPr lvl="0"/>
            <a:r>
              <a:rPr lang="en-US" sz="2100" dirty="0">
                <a:solidFill>
                  <a:schemeClr val="bg2">
                    <a:lumMod val="50000"/>
                  </a:schemeClr>
                </a:solidFill>
              </a:rPr>
              <a:t>Check "Approval Queue for Initial Notifications" on NBS Home Page to see if notification is still pending approval.</a:t>
            </a:r>
          </a:p>
          <a:p>
            <a:pPr lvl="0"/>
            <a:r>
              <a:rPr lang="en-US" sz="2100" dirty="0">
                <a:solidFill>
                  <a:schemeClr val="bg2">
                    <a:lumMod val="50000"/>
                  </a:schemeClr>
                </a:solidFill>
              </a:rPr>
              <a:t>Verify that the MsgOutProcessor batch process ran since the notification was first created. You may need to run it manually from a CMD prompt to verify it runs without errors:</a:t>
            </a:r>
          </a:p>
          <a:p>
            <a:r>
              <a:rPr lang="en-US" sz="2100" dirty="0">
                <a:solidFill>
                  <a:schemeClr val="bg2">
                    <a:lumMod val="50000"/>
                  </a:schemeClr>
                </a:solidFill>
              </a:rPr>
              <a:t>x:\wildfly-10.0.0.Final\nedssdomain\Nedss\BatchFiles\MsgOutProcessor.bat</a:t>
            </a:r>
          </a:p>
          <a:p>
            <a:pPr lvl="0"/>
            <a:r>
              <a:rPr lang="en-US" sz="2100" dirty="0">
                <a:solidFill>
                  <a:schemeClr val="bg2">
                    <a:lumMod val="50000"/>
                  </a:schemeClr>
                </a:solidFill>
              </a:rPr>
              <a:t>Verify that all NND route components are running in Rhapsody (only applies to TB/Varicella/Page Builder investigations).  </a:t>
            </a:r>
          </a:p>
          <a:p>
            <a:pPr lvl="0"/>
            <a:r>
              <a:rPr lang="en-US" sz="2100" dirty="0">
                <a:solidFill>
                  <a:schemeClr val="bg2">
                    <a:lumMod val="50000"/>
                  </a:schemeClr>
                </a:solidFill>
              </a:rPr>
              <a:t>Verify that the Nationally Notifiable Disease (NND) flag for the condition is set to Yes by going to System Management/Manage Condition. </a:t>
            </a:r>
          </a:p>
          <a:p>
            <a:endParaRPr lang="en-US" sz="2100" dirty="0">
              <a:solidFill>
                <a:schemeClr val="tx1">
                  <a:lumMod val="75000"/>
                  <a:lumOff val="25000"/>
                </a:schemeClr>
              </a:solidFill>
            </a:endParaRPr>
          </a:p>
        </p:txBody>
      </p:sp>
    </p:spTree>
    <p:extLst>
      <p:ext uri="{BB962C8B-B14F-4D97-AF65-F5344CB8AC3E}">
        <p14:creationId xmlns:p14="http://schemas.microsoft.com/office/powerpoint/2010/main" val="126350029"/>
      </p:ext>
    </p:extLst>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08204"/>
            <a:ext cx="10972800" cy="630430"/>
          </a:xfrm>
        </p:spPr>
        <p:txBody>
          <a:bodyPr>
            <a:normAutofit fontScale="90000"/>
          </a:bodyPr>
          <a:lstStyle/>
          <a:p>
            <a:pPr algn="ctr"/>
            <a:br>
              <a:rPr lang="en-US" dirty="0"/>
            </a:br>
            <a:r>
              <a:rPr lang="en-US" sz="4100" dirty="0"/>
              <a:t>NBS Troubleshooting, cont’d</a:t>
            </a:r>
          </a:p>
        </p:txBody>
      </p:sp>
      <p:sp>
        <p:nvSpPr>
          <p:cNvPr id="3" name="Text Placeholder 2"/>
          <p:cNvSpPr>
            <a:spLocks noGrp="1"/>
          </p:cNvSpPr>
          <p:nvPr>
            <p:ph type="body" sz="quarter" idx="10"/>
          </p:nvPr>
        </p:nvSpPr>
        <p:spPr>
          <a:xfrm>
            <a:off x="332198" y="1161925"/>
            <a:ext cx="11527604" cy="5208054"/>
          </a:xfrm>
        </p:spPr>
        <p:txBody>
          <a:bodyPr>
            <a:noAutofit/>
          </a:bodyPr>
          <a:lstStyle/>
          <a:p>
            <a:pPr marL="0" lvl="0" indent="0">
              <a:buNone/>
            </a:pPr>
            <a:r>
              <a:rPr lang="en-US" sz="3100" dirty="0">
                <a:solidFill>
                  <a:srgbClr val="5F5F5F"/>
                </a:solidFill>
              </a:rPr>
              <a:t>NBS Queue</a:t>
            </a:r>
            <a:endParaRPr lang="en-US" sz="1600" dirty="0">
              <a:solidFill>
                <a:schemeClr val="bg2">
                  <a:lumMod val="50000"/>
                </a:schemeClr>
              </a:solidFill>
            </a:endParaRPr>
          </a:p>
          <a:p>
            <a:pPr lvl="0"/>
            <a:r>
              <a:rPr lang="en-US" sz="2100" dirty="0">
                <a:solidFill>
                  <a:schemeClr val="bg2">
                    <a:lumMod val="50000"/>
                  </a:schemeClr>
                </a:solidFill>
              </a:rPr>
              <a:t>Verify that there are no exclusion criteria in Rhapsody for filtering the disease/condition to prevent case notification from being sent to CDC </a:t>
            </a:r>
          </a:p>
          <a:p>
            <a:pPr lvl="0"/>
            <a:r>
              <a:rPr lang="en-US" sz="2100" dirty="0">
                <a:solidFill>
                  <a:schemeClr val="bg2">
                    <a:lumMod val="50000"/>
                  </a:schemeClr>
                </a:solidFill>
              </a:rPr>
              <a:t>Verify contents of the Rhapsody Error Queue (only applies to TB/Varicella/Page Builder investigations).  </a:t>
            </a:r>
          </a:p>
          <a:p>
            <a:pPr lvl="0"/>
            <a:r>
              <a:rPr lang="en-US" sz="2100" dirty="0">
                <a:solidFill>
                  <a:schemeClr val="bg2">
                    <a:lumMod val="50000"/>
                  </a:schemeClr>
                </a:solidFill>
              </a:rPr>
              <a:t>Run a report to look for notification failures in Reports/Template Reports/Default Report Section/Notification Activity Log Line Listing.</a:t>
            </a:r>
          </a:p>
          <a:p>
            <a:pPr lvl="0"/>
            <a:r>
              <a:rPr lang="en-US" sz="2100" dirty="0">
                <a:solidFill>
                  <a:schemeClr val="bg2">
                    <a:lumMod val="50000"/>
                  </a:schemeClr>
                </a:solidFill>
              </a:rPr>
              <a:t>Check PHINMS console to verify that NND message is present and being picked up and sent by PHINMS. If PHINMS is not running or not connecting, you may need to contact the PHIN Helpdesk at 800-532-9929 or </a:t>
            </a:r>
            <a:r>
              <a:rPr lang="en-US" sz="2100" u="sng" dirty="0">
                <a:solidFill>
                  <a:schemeClr val="bg2">
                    <a:lumMod val="50000"/>
                  </a:schemeClr>
                </a:solidFill>
                <a:hlinkClick r:id="rId2"/>
              </a:rPr>
              <a:t>phintech@cdc.gov</a:t>
            </a:r>
            <a:r>
              <a:rPr lang="en-US" sz="2100" dirty="0">
                <a:solidFill>
                  <a:schemeClr val="bg2">
                    <a:lumMod val="50000"/>
                  </a:schemeClr>
                </a:solidFill>
              </a:rPr>
              <a:t>.</a:t>
            </a:r>
          </a:p>
          <a:p>
            <a:pPr lvl="0"/>
            <a:r>
              <a:rPr lang="en-US" sz="2100" dirty="0">
                <a:solidFill>
                  <a:schemeClr val="bg2">
                    <a:lumMod val="50000"/>
                  </a:schemeClr>
                </a:solidFill>
              </a:rPr>
              <a:t>In the NBS UI, view the relevant investigation, click "Edit" and then "Submit" to create a new notification message. If the “Create Notification” button is available click that to create an initial notification message (may require approval).</a:t>
            </a:r>
          </a:p>
          <a:p>
            <a:pPr lvl="0"/>
            <a:r>
              <a:rPr lang="en-US" sz="2100" dirty="0">
                <a:solidFill>
                  <a:schemeClr val="bg2">
                    <a:lumMod val="50000"/>
                  </a:schemeClr>
                </a:solidFill>
              </a:rPr>
              <a:t>If a new notification was created in step 10, return to step 1 and run through troubleshooting steps again.</a:t>
            </a:r>
          </a:p>
          <a:p>
            <a:pPr lvl="1"/>
            <a:endParaRPr lang="en-US" sz="2100" dirty="0">
              <a:solidFill>
                <a:srgbClr val="5F5F5F"/>
              </a:solidFill>
            </a:endParaRPr>
          </a:p>
          <a:p>
            <a:endParaRPr lang="en-US" sz="2000" dirty="0">
              <a:solidFill>
                <a:srgbClr val="5F5F5F"/>
              </a:solidFill>
            </a:endParaRPr>
          </a:p>
        </p:txBody>
      </p:sp>
    </p:spTree>
    <p:extLst>
      <p:ext uri="{BB962C8B-B14F-4D97-AF65-F5344CB8AC3E}">
        <p14:creationId xmlns:p14="http://schemas.microsoft.com/office/powerpoint/2010/main" val="215544090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41"/>
            <a:ext cx="10972800" cy="912667"/>
          </a:xfrm>
        </p:spPr>
        <p:txBody>
          <a:bodyPr>
            <a:noAutofit/>
          </a:bodyPr>
          <a:lstStyle/>
          <a:p>
            <a:r>
              <a:rPr lang="en-US" sz="4267" dirty="0">
                <a:solidFill>
                  <a:srgbClr val="0070C0"/>
                </a:solidFill>
              </a:rPr>
              <a:t>NMI Implementation Status		Nov 27, 2018</a:t>
            </a:r>
          </a:p>
        </p:txBody>
      </p:sp>
      <p:grpSp>
        <p:nvGrpSpPr>
          <p:cNvPr id="4" name="Group 3" descr="Color Coded Map for States that are in the Piloting (Purple), Onboarding (Blue), and Production (Green) Stages" title="NMI Implementation Status Map"/>
          <p:cNvGrpSpPr/>
          <p:nvPr/>
        </p:nvGrpSpPr>
        <p:grpSpPr>
          <a:xfrm>
            <a:off x="529084" y="1575568"/>
            <a:ext cx="11123557" cy="4808433"/>
            <a:chOff x="529084" y="1575564"/>
            <a:chExt cx="11123557" cy="4808433"/>
          </a:xfrm>
        </p:grpSpPr>
        <p:grpSp>
          <p:nvGrpSpPr>
            <p:cNvPr id="275" name="Group 274"/>
            <p:cNvGrpSpPr/>
            <p:nvPr/>
          </p:nvGrpSpPr>
          <p:grpSpPr>
            <a:xfrm>
              <a:off x="531262" y="1575564"/>
              <a:ext cx="11121379" cy="4808433"/>
              <a:chOff x="365760" y="1367304"/>
              <a:chExt cx="10505440" cy="4679952"/>
            </a:xfrm>
          </p:grpSpPr>
          <p:sp>
            <p:nvSpPr>
              <p:cNvPr id="276" name="Rectangle 144"/>
              <p:cNvSpPr>
                <a:spLocks noChangeArrowheads="1"/>
              </p:cNvSpPr>
              <p:nvPr/>
            </p:nvSpPr>
            <p:spPr bwMode="auto">
              <a:xfrm>
                <a:off x="365760" y="5730240"/>
                <a:ext cx="365760" cy="121920"/>
              </a:xfrm>
              <a:prstGeom prst="rect">
                <a:avLst/>
              </a:pr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78" name="Text Box 107"/>
              <p:cNvSpPr txBox="1">
                <a:spLocks noChangeArrowheads="1"/>
              </p:cNvSpPr>
              <p:nvPr/>
            </p:nvSpPr>
            <p:spPr bwMode="auto">
              <a:xfrm>
                <a:off x="9962734" y="516045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panose="020B0604020202020204" pitchFamily="34" charset="0"/>
                    <a:ea typeface="+mn-ea"/>
                    <a:cs typeface="Arial" panose="020B0604020202020204" pitchFamily="34" charset="0"/>
                  </a:rPr>
                  <a:t> PR</a:t>
                </a:r>
              </a:p>
            </p:txBody>
          </p:sp>
          <p:sp>
            <p:nvSpPr>
              <p:cNvPr id="279" name="Line 137"/>
              <p:cNvSpPr>
                <a:spLocks noChangeShapeType="1"/>
              </p:cNvSpPr>
              <p:nvPr/>
            </p:nvSpPr>
            <p:spPr bwMode="auto">
              <a:xfrm flipH="1">
                <a:off x="10206557" y="4954497"/>
                <a:ext cx="195293" cy="198815"/>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Calibri" panose="020F0502020204030204"/>
                  <a:ea typeface="+mn-ea"/>
                  <a:cs typeface="Arial" charset="0"/>
                </a:endParaRPr>
              </a:p>
            </p:txBody>
          </p:sp>
          <p:sp>
            <p:nvSpPr>
              <p:cNvPr id="280" name="Rectangle 144"/>
              <p:cNvSpPr>
                <a:spLocks noChangeArrowheads="1"/>
              </p:cNvSpPr>
              <p:nvPr/>
            </p:nvSpPr>
            <p:spPr bwMode="auto">
              <a:xfrm>
                <a:off x="365760" y="5508375"/>
                <a:ext cx="365760" cy="121920"/>
              </a:xfrm>
              <a:prstGeom prst="rect">
                <a:avLst/>
              </a:pr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81" name="Rectangle 145"/>
              <p:cNvSpPr>
                <a:spLocks noChangeArrowheads="1"/>
              </p:cNvSpPr>
              <p:nvPr/>
            </p:nvSpPr>
            <p:spPr bwMode="auto">
              <a:xfrm>
                <a:off x="853016" y="5014573"/>
                <a:ext cx="4511040" cy="243840"/>
              </a:xfrm>
              <a:prstGeom prst="rect">
                <a:avLst/>
              </a:prstGeom>
              <a:noFill/>
              <a:ln>
                <a:noFill/>
                <a:headEnd/>
                <a:tailEnd/>
              </a:ln>
              <a:effectLst/>
              <a:scene3d>
                <a:camera prst="orthographicFront">
                  <a:rot lat="0" lon="0" rev="0"/>
                </a:camera>
                <a:lightRig rig="threePt" dir="t">
                  <a:rot lat="0" lon="0" rev="1200000"/>
                </a:lightRig>
              </a:scene3d>
              <a:sp3d/>
            </p:spPr>
            <p:txBody>
              <a:bodyPr wrap="square" lIns="0" tIns="0" rIns="0" bIns="0" anchor="ctr" anchorCtr="0">
                <a:normAutofit/>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endParaRPr>
              </a:p>
            </p:txBody>
          </p:sp>
          <p:sp>
            <p:nvSpPr>
              <p:cNvPr id="282" name="Rectangle 145"/>
              <p:cNvSpPr>
                <a:spLocks noChangeArrowheads="1"/>
              </p:cNvSpPr>
              <p:nvPr/>
            </p:nvSpPr>
            <p:spPr bwMode="auto">
              <a:xfrm>
                <a:off x="853440" y="5669279"/>
                <a:ext cx="4511040" cy="243840"/>
              </a:xfrm>
              <a:prstGeom prst="rect">
                <a:avLst/>
              </a:prstGeom>
              <a:noFill/>
              <a:ln>
                <a:noFill/>
                <a:headEnd/>
                <a:tailEnd/>
              </a:ln>
              <a:effectLst/>
              <a:scene3d>
                <a:camera prst="orthographicFront">
                  <a:rot lat="0" lon="0" rev="0"/>
                </a:camera>
                <a:lightRig rig="threePt" dir="t">
                  <a:rot lat="0" lon="0" rev="1200000"/>
                </a:lightRig>
              </a:scene3d>
              <a:sp3d/>
            </p:spPr>
            <p:txBody>
              <a:bodyPr wrap="square" lIns="0" tIns="0" rIns="0" bIns="0" anchor="ctr" anchorCtr="0">
                <a:normAutofit/>
              </a:bodyPr>
              <a:lstStyle/>
              <a:p>
                <a:pPr marL="0" marR="0" lvl="0" indent="0" algn="l" defTabSz="914332" rtl="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Production 	Total of 32 (31 states + NYC)</a:t>
                </a:r>
                <a:r>
                  <a:rPr kumimoji="0" lang="en-US" sz="1067"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	</a:t>
                </a:r>
              </a:p>
            </p:txBody>
          </p:sp>
          <p:sp>
            <p:nvSpPr>
              <p:cNvPr id="283" name="Rectangle 145"/>
              <p:cNvSpPr>
                <a:spLocks noChangeArrowheads="1"/>
              </p:cNvSpPr>
              <p:nvPr/>
            </p:nvSpPr>
            <p:spPr bwMode="auto">
              <a:xfrm>
                <a:off x="853016" y="5447415"/>
                <a:ext cx="4511464" cy="243840"/>
              </a:xfrm>
              <a:prstGeom prst="rect">
                <a:avLst/>
              </a:prstGeom>
              <a:noFill/>
              <a:ln>
                <a:noFill/>
                <a:headEnd/>
                <a:tailEnd/>
              </a:ln>
              <a:effectLst/>
              <a:scene3d>
                <a:camera prst="orthographicFront">
                  <a:rot lat="0" lon="0" rev="0"/>
                </a:camera>
                <a:lightRig rig="threePt" dir="t">
                  <a:rot lat="0" lon="0" rev="1200000"/>
                </a:lightRig>
              </a:scene3d>
              <a:sp3d/>
            </p:spPr>
            <p:txBody>
              <a:bodyPr wrap="square" lIns="0" tIns="0" rIns="0" bIns="0" anchor="ctr" anchorCtr="0">
                <a:normAutofit/>
              </a:bodyPr>
              <a:lstStyle/>
              <a:p>
                <a:pPr marL="0" marR="0" lvl="0" indent="0" algn="l" defTabSz="914332" rtl="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Onboarding	Total of </a:t>
                </a:r>
                <a:r>
                  <a:rPr lang="en-US" sz="1600" kern="0" dirty="0">
                    <a:solidFill>
                      <a:prstClr val="black">
                        <a:lumMod val="95000"/>
                        <a:lumOff val="5000"/>
                      </a:prstClr>
                    </a:solidFill>
                    <a:latin typeface="Calibri" panose="020F0502020204030204" pitchFamily="34" charset="0"/>
                    <a:cs typeface="Arial" charset="0"/>
                  </a:rPr>
                  <a:t>4</a:t>
                </a:r>
                <a:r>
                  <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 (states)  </a:t>
                </a:r>
              </a:p>
            </p:txBody>
          </p:sp>
          <p:sp>
            <p:nvSpPr>
              <p:cNvPr id="285" name="Freeform 334"/>
              <p:cNvSpPr>
                <a:spLocks noChangeArrowheads="1"/>
              </p:cNvSpPr>
              <p:nvPr/>
            </p:nvSpPr>
            <p:spPr bwMode="auto">
              <a:xfrm>
                <a:off x="9550400" y="1367304"/>
                <a:ext cx="541867" cy="882651"/>
              </a:xfrm>
              <a:custGeom>
                <a:avLst/>
                <a:gdLst/>
                <a:ahLst/>
                <a:cxnLst>
                  <a:cxn ang="0">
                    <a:pos x="61" y="13"/>
                  </a:cxn>
                  <a:cxn ang="0">
                    <a:pos x="22" y="90"/>
                  </a:cxn>
                  <a:cxn ang="0">
                    <a:pos x="41" y="118"/>
                  </a:cxn>
                  <a:cxn ang="0">
                    <a:pos x="22" y="152"/>
                  </a:cxn>
                  <a:cxn ang="0">
                    <a:pos x="34" y="164"/>
                  </a:cxn>
                  <a:cxn ang="0">
                    <a:pos x="26" y="188"/>
                  </a:cxn>
                  <a:cxn ang="0">
                    <a:pos x="26" y="226"/>
                  </a:cxn>
                  <a:cxn ang="0">
                    <a:pos x="0" y="241"/>
                  </a:cxn>
                  <a:cxn ang="0">
                    <a:pos x="10" y="253"/>
                  </a:cxn>
                  <a:cxn ang="0">
                    <a:pos x="65" y="397"/>
                  </a:cxn>
                  <a:cxn ang="0">
                    <a:pos x="107" y="417"/>
                  </a:cxn>
                  <a:cxn ang="0">
                    <a:pos x="104" y="386"/>
                  </a:cxn>
                  <a:cxn ang="0">
                    <a:pos x="125" y="363"/>
                  </a:cxn>
                  <a:cxn ang="0">
                    <a:pos x="117" y="339"/>
                  </a:cxn>
                  <a:cxn ang="0">
                    <a:pos x="170" y="308"/>
                  </a:cxn>
                  <a:cxn ang="0">
                    <a:pos x="173" y="267"/>
                  </a:cxn>
                  <a:cxn ang="0">
                    <a:pos x="203" y="266"/>
                  </a:cxn>
                  <a:cxn ang="0">
                    <a:pos x="227" y="234"/>
                  </a:cxn>
                  <a:cxn ang="0">
                    <a:pos x="256" y="213"/>
                  </a:cxn>
                  <a:cxn ang="0">
                    <a:pos x="256" y="188"/>
                  </a:cxn>
                  <a:cxn ang="0">
                    <a:pos x="217" y="180"/>
                  </a:cxn>
                  <a:cxn ang="0">
                    <a:pos x="210" y="152"/>
                  </a:cxn>
                  <a:cxn ang="0">
                    <a:pos x="169" y="148"/>
                  </a:cxn>
                  <a:cxn ang="0">
                    <a:pos x="136" y="25"/>
                  </a:cxn>
                  <a:cxn ang="0">
                    <a:pos x="121" y="0"/>
                  </a:cxn>
                  <a:cxn ang="0">
                    <a:pos x="80" y="9"/>
                  </a:cxn>
                  <a:cxn ang="0">
                    <a:pos x="74" y="23"/>
                  </a:cxn>
                  <a:cxn ang="0">
                    <a:pos x="61" y="13"/>
                  </a:cxn>
                </a:cxnLst>
                <a:rect l="0" t="0" r="r" b="b"/>
                <a:pathLst>
                  <a:path w="256" h="417">
                    <a:moveTo>
                      <a:pt x="61" y="13"/>
                    </a:moveTo>
                    <a:lnTo>
                      <a:pt x="22" y="90"/>
                    </a:lnTo>
                    <a:lnTo>
                      <a:pt x="41" y="118"/>
                    </a:lnTo>
                    <a:lnTo>
                      <a:pt x="22" y="152"/>
                    </a:lnTo>
                    <a:lnTo>
                      <a:pt x="34" y="164"/>
                    </a:lnTo>
                    <a:lnTo>
                      <a:pt x="26" y="188"/>
                    </a:lnTo>
                    <a:lnTo>
                      <a:pt x="26" y="226"/>
                    </a:lnTo>
                    <a:lnTo>
                      <a:pt x="0" y="241"/>
                    </a:lnTo>
                    <a:lnTo>
                      <a:pt x="10" y="253"/>
                    </a:lnTo>
                    <a:lnTo>
                      <a:pt x="65" y="397"/>
                    </a:lnTo>
                    <a:lnTo>
                      <a:pt x="107" y="417"/>
                    </a:lnTo>
                    <a:lnTo>
                      <a:pt x="104" y="386"/>
                    </a:lnTo>
                    <a:lnTo>
                      <a:pt x="125" y="363"/>
                    </a:lnTo>
                    <a:lnTo>
                      <a:pt x="117" y="339"/>
                    </a:lnTo>
                    <a:lnTo>
                      <a:pt x="170" y="308"/>
                    </a:lnTo>
                    <a:lnTo>
                      <a:pt x="173" y="267"/>
                    </a:lnTo>
                    <a:lnTo>
                      <a:pt x="203" y="266"/>
                    </a:lnTo>
                    <a:lnTo>
                      <a:pt x="227" y="234"/>
                    </a:lnTo>
                    <a:lnTo>
                      <a:pt x="256" y="213"/>
                    </a:lnTo>
                    <a:lnTo>
                      <a:pt x="256" y="188"/>
                    </a:lnTo>
                    <a:lnTo>
                      <a:pt x="217" y="180"/>
                    </a:lnTo>
                    <a:lnTo>
                      <a:pt x="210" y="152"/>
                    </a:lnTo>
                    <a:lnTo>
                      <a:pt x="169" y="148"/>
                    </a:lnTo>
                    <a:lnTo>
                      <a:pt x="136" y="25"/>
                    </a:lnTo>
                    <a:lnTo>
                      <a:pt x="121" y="0"/>
                    </a:lnTo>
                    <a:lnTo>
                      <a:pt x="80" y="9"/>
                    </a:lnTo>
                    <a:lnTo>
                      <a:pt x="74" y="23"/>
                    </a:lnTo>
                    <a:lnTo>
                      <a:pt x="61" y="13"/>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86" name="Freeform 335"/>
              <p:cNvSpPr>
                <a:spLocks noChangeArrowheads="1"/>
              </p:cNvSpPr>
              <p:nvPr/>
            </p:nvSpPr>
            <p:spPr bwMode="auto">
              <a:xfrm>
                <a:off x="8748184" y="3062755"/>
                <a:ext cx="700616" cy="306916"/>
              </a:xfrm>
              <a:custGeom>
                <a:avLst/>
                <a:gdLst/>
                <a:ahLst/>
                <a:cxnLst>
                  <a:cxn ang="0">
                    <a:pos x="0" y="50"/>
                  </a:cxn>
                  <a:cxn ang="0">
                    <a:pos x="245" y="0"/>
                  </a:cxn>
                  <a:cxn ang="0">
                    <a:pos x="286" y="99"/>
                  </a:cxn>
                  <a:cxn ang="0">
                    <a:pos x="328" y="88"/>
                  </a:cxn>
                  <a:cxn ang="0">
                    <a:pos x="331" y="139"/>
                  </a:cxn>
                  <a:cxn ang="0">
                    <a:pos x="296" y="145"/>
                  </a:cxn>
                  <a:cxn ang="0">
                    <a:pos x="266" y="112"/>
                  </a:cxn>
                  <a:cxn ang="0">
                    <a:pos x="245" y="74"/>
                  </a:cxn>
                  <a:cxn ang="0">
                    <a:pos x="242" y="18"/>
                  </a:cxn>
                  <a:cxn ang="0">
                    <a:pos x="227" y="46"/>
                  </a:cxn>
                  <a:cxn ang="0">
                    <a:pos x="245" y="128"/>
                  </a:cxn>
                  <a:cxn ang="0">
                    <a:pos x="172" y="140"/>
                  </a:cxn>
                  <a:cxn ang="0">
                    <a:pos x="169" y="80"/>
                  </a:cxn>
                  <a:cxn ang="0">
                    <a:pos x="126" y="54"/>
                  </a:cxn>
                  <a:cxn ang="0">
                    <a:pos x="87" y="47"/>
                  </a:cxn>
                  <a:cxn ang="0">
                    <a:pos x="9" y="88"/>
                  </a:cxn>
                  <a:cxn ang="0">
                    <a:pos x="0" y="50"/>
                  </a:cxn>
                </a:cxnLst>
                <a:rect l="0" t="0" r="r" b="b"/>
                <a:pathLst>
                  <a:path w="331" h="145">
                    <a:moveTo>
                      <a:pt x="0" y="50"/>
                    </a:moveTo>
                    <a:lnTo>
                      <a:pt x="245" y="0"/>
                    </a:lnTo>
                    <a:lnTo>
                      <a:pt x="286" y="99"/>
                    </a:lnTo>
                    <a:lnTo>
                      <a:pt x="328" y="88"/>
                    </a:lnTo>
                    <a:lnTo>
                      <a:pt x="331" y="139"/>
                    </a:lnTo>
                    <a:lnTo>
                      <a:pt x="296" y="145"/>
                    </a:lnTo>
                    <a:lnTo>
                      <a:pt x="266" y="112"/>
                    </a:lnTo>
                    <a:lnTo>
                      <a:pt x="245" y="74"/>
                    </a:lnTo>
                    <a:lnTo>
                      <a:pt x="242" y="18"/>
                    </a:lnTo>
                    <a:lnTo>
                      <a:pt x="227" y="46"/>
                    </a:lnTo>
                    <a:lnTo>
                      <a:pt x="245" y="128"/>
                    </a:lnTo>
                    <a:lnTo>
                      <a:pt x="172" y="140"/>
                    </a:lnTo>
                    <a:lnTo>
                      <a:pt x="169" y="80"/>
                    </a:lnTo>
                    <a:lnTo>
                      <a:pt x="126" y="54"/>
                    </a:lnTo>
                    <a:lnTo>
                      <a:pt x="87" y="47"/>
                    </a:lnTo>
                    <a:lnTo>
                      <a:pt x="9" y="88"/>
                    </a:lnTo>
                    <a:lnTo>
                      <a:pt x="0" y="5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87" name="Freeform 336"/>
              <p:cNvSpPr>
                <a:spLocks noChangeArrowheads="1"/>
              </p:cNvSpPr>
              <p:nvPr/>
            </p:nvSpPr>
            <p:spPr bwMode="auto">
              <a:xfrm>
                <a:off x="3062818" y="1369422"/>
                <a:ext cx="924983" cy="715433"/>
              </a:xfrm>
              <a:custGeom>
                <a:avLst/>
                <a:gdLst/>
                <a:ahLst/>
                <a:cxnLst>
                  <a:cxn ang="0">
                    <a:pos x="111" y="0"/>
                  </a:cxn>
                  <a:cxn ang="0">
                    <a:pos x="201" y="25"/>
                  </a:cxn>
                  <a:cxn ang="0">
                    <a:pos x="268" y="42"/>
                  </a:cxn>
                  <a:cxn ang="0">
                    <a:pos x="302" y="50"/>
                  </a:cxn>
                  <a:cxn ang="0">
                    <a:pos x="336" y="55"/>
                  </a:cxn>
                  <a:cxn ang="0">
                    <a:pos x="381" y="64"/>
                  </a:cxn>
                  <a:cxn ang="0">
                    <a:pos x="437" y="75"/>
                  </a:cxn>
                  <a:cxn ang="0">
                    <a:pos x="401" y="338"/>
                  </a:cxn>
                  <a:cxn ang="0">
                    <a:pos x="233" y="300"/>
                  </a:cxn>
                  <a:cxn ang="0">
                    <a:pos x="209" y="317"/>
                  </a:cxn>
                  <a:cxn ang="0">
                    <a:pos x="178" y="291"/>
                  </a:cxn>
                  <a:cxn ang="0">
                    <a:pos x="151" y="317"/>
                  </a:cxn>
                  <a:cxn ang="0">
                    <a:pos x="127" y="295"/>
                  </a:cxn>
                  <a:cxn ang="0">
                    <a:pos x="57" y="291"/>
                  </a:cxn>
                  <a:cxn ang="0">
                    <a:pos x="66" y="248"/>
                  </a:cxn>
                  <a:cxn ang="0">
                    <a:pos x="16" y="246"/>
                  </a:cxn>
                  <a:cxn ang="0">
                    <a:pos x="12" y="219"/>
                  </a:cxn>
                  <a:cxn ang="0">
                    <a:pos x="21" y="194"/>
                  </a:cxn>
                  <a:cxn ang="0">
                    <a:pos x="9" y="170"/>
                  </a:cxn>
                  <a:cxn ang="0">
                    <a:pos x="10" y="104"/>
                  </a:cxn>
                  <a:cxn ang="0">
                    <a:pos x="0" y="54"/>
                  </a:cxn>
                  <a:cxn ang="0">
                    <a:pos x="6" y="35"/>
                  </a:cxn>
                  <a:cxn ang="0">
                    <a:pos x="29" y="42"/>
                  </a:cxn>
                  <a:cxn ang="0">
                    <a:pos x="51" y="72"/>
                  </a:cxn>
                  <a:cxn ang="0">
                    <a:pos x="95" y="79"/>
                  </a:cxn>
                  <a:cxn ang="0">
                    <a:pos x="106" y="103"/>
                  </a:cxn>
                  <a:cxn ang="0">
                    <a:pos x="85" y="103"/>
                  </a:cxn>
                  <a:cxn ang="0">
                    <a:pos x="82" y="124"/>
                  </a:cxn>
                  <a:cxn ang="0">
                    <a:pos x="95" y="127"/>
                  </a:cxn>
                  <a:cxn ang="0">
                    <a:pos x="99" y="148"/>
                  </a:cxn>
                  <a:cxn ang="0">
                    <a:pos x="74" y="164"/>
                  </a:cxn>
                  <a:cxn ang="0">
                    <a:pos x="74" y="177"/>
                  </a:cxn>
                  <a:cxn ang="0">
                    <a:pos x="103" y="177"/>
                  </a:cxn>
                  <a:cxn ang="0">
                    <a:pos x="111" y="141"/>
                  </a:cxn>
                  <a:cxn ang="0">
                    <a:pos x="133" y="119"/>
                  </a:cxn>
                  <a:cxn ang="0">
                    <a:pos x="106" y="62"/>
                  </a:cxn>
                  <a:cxn ang="0">
                    <a:pos x="123" y="43"/>
                  </a:cxn>
                  <a:cxn ang="0">
                    <a:pos x="111" y="0"/>
                  </a:cxn>
                </a:cxnLst>
                <a:rect l="0" t="0" r="r" b="b"/>
                <a:pathLst>
                  <a:path w="437" h="338">
                    <a:moveTo>
                      <a:pt x="111" y="0"/>
                    </a:moveTo>
                    <a:lnTo>
                      <a:pt x="201" y="25"/>
                    </a:lnTo>
                    <a:lnTo>
                      <a:pt x="268" y="42"/>
                    </a:lnTo>
                    <a:lnTo>
                      <a:pt x="302" y="50"/>
                    </a:lnTo>
                    <a:lnTo>
                      <a:pt x="336" y="55"/>
                    </a:lnTo>
                    <a:lnTo>
                      <a:pt x="381" y="64"/>
                    </a:lnTo>
                    <a:lnTo>
                      <a:pt x="437" y="75"/>
                    </a:lnTo>
                    <a:lnTo>
                      <a:pt x="401" y="338"/>
                    </a:lnTo>
                    <a:lnTo>
                      <a:pt x="233" y="300"/>
                    </a:lnTo>
                    <a:lnTo>
                      <a:pt x="209" y="317"/>
                    </a:lnTo>
                    <a:lnTo>
                      <a:pt x="178" y="291"/>
                    </a:lnTo>
                    <a:lnTo>
                      <a:pt x="151" y="317"/>
                    </a:lnTo>
                    <a:lnTo>
                      <a:pt x="127" y="295"/>
                    </a:lnTo>
                    <a:lnTo>
                      <a:pt x="57" y="291"/>
                    </a:lnTo>
                    <a:lnTo>
                      <a:pt x="66" y="248"/>
                    </a:lnTo>
                    <a:lnTo>
                      <a:pt x="16" y="246"/>
                    </a:lnTo>
                    <a:lnTo>
                      <a:pt x="12" y="219"/>
                    </a:lnTo>
                    <a:lnTo>
                      <a:pt x="21" y="194"/>
                    </a:lnTo>
                    <a:lnTo>
                      <a:pt x="9" y="170"/>
                    </a:lnTo>
                    <a:lnTo>
                      <a:pt x="10" y="104"/>
                    </a:lnTo>
                    <a:lnTo>
                      <a:pt x="0" y="54"/>
                    </a:lnTo>
                    <a:lnTo>
                      <a:pt x="6" y="35"/>
                    </a:lnTo>
                    <a:lnTo>
                      <a:pt x="29" y="42"/>
                    </a:lnTo>
                    <a:lnTo>
                      <a:pt x="51" y="72"/>
                    </a:lnTo>
                    <a:lnTo>
                      <a:pt x="95" y="79"/>
                    </a:lnTo>
                    <a:lnTo>
                      <a:pt x="106" y="103"/>
                    </a:lnTo>
                    <a:lnTo>
                      <a:pt x="85" y="103"/>
                    </a:lnTo>
                    <a:lnTo>
                      <a:pt x="82" y="124"/>
                    </a:lnTo>
                    <a:lnTo>
                      <a:pt x="95" y="127"/>
                    </a:lnTo>
                    <a:lnTo>
                      <a:pt x="99" y="148"/>
                    </a:lnTo>
                    <a:lnTo>
                      <a:pt x="74" y="164"/>
                    </a:lnTo>
                    <a:lnTo>
                      <a:pt x="74" y="177"/>
                    </a:lnTo>
                    <a:lnTo>
                      <a:pt x="103" y="177"/>
                    </a:lnTo>
                    <a:lnTo>
                      <a:pt x="111" y="141"/>
                    </a:lnTo>
                    <a:lnTo>
                      <a:pt x="133" y="119"/>
                    </a:lnTo>
                    <a:lnTo>
                      <a:pt x="106" y="62"/>
                    </a:lnTo>
                    <a:lnTo>
                      <a:pt x="123" y="43"/>
                    </a:lnTo>
                    <a:lnTo>
                      <a:pt x="111" y="0"/>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88" name="Freeform 337"/>
              <p:cNvSpPr>
                <a:spLocks noChangeArrowheads="1"/>
              </p:cNvSpPr>
              <p:nvPr/>
            </p:nvSpPr>
            <p:spPr bwMode="auto">
              <a:xfrm>
                <a:off x="2844800" y="1885888"/>
                <a:ext cx="1151467" cy="931333"/>
              </a:xfrm>
              <a:custGeom>
                <a:avLst/>
                <a:gdLst/>
                <a:ahLst/>
                <a:cxnLst>
                  <a:cxn ang="0">
                    <a:pos x="119" y="0"/>
                  </a:cxn>
                  <a:cxn ang="0">
                    <a:pos x="103" y="10"/>
                  </a:cxn>
                  <a:cxn ang="0">
                    <a:pos x="92" y="48"/>
                  </a:cxn>
                  <a:cxn ang="0">
                    <a:pos x="83" y="81"/>
                  </a:cxn>
                  <a:cxn ang="0">
                    <a:pos x="76" y="106"/>
                  </a:cxn>
                  <a:cxn ang="0">
                    <a:pos x="66" y="135"/>
                  </a:cxn>
                  <a:cxn ang="0">
                    <a:pos x="55" y="165"/>
                  </a:cxn>
                  <a:cxn ang="0">
                    <a:pos x="41" y="195"/>
                  </a:cxn>
                  <a:cxn ang="0">
                    <a:pos x="21" y="232"/>
                  </a:cxn>
                  <a:cxn ang="0">
                    <a:pos x="0" y="266"/>
                  </a:cxn>
                  <a:cxn ang="0">
                    <a:pos x="0" y="343"/>
                  </a:cxn>
                  <a:cxn ang="0">
                    <a:pos x="305" y="409"/>
                  </a:cxn>
                  <a:cxn ang="0">
                    <a:pos x="446" y="440"/>
                  </a:cxn>
                  <a:cxn ang="0">
                    <a:pos x="475" y="288"/>
                  </a:cxn>
                  <a:cxn ang="0">
                    <a:pos x="493" y="274"/>
                  </a:cxn>
                  <a:cxn ang="0">
                    <a:pos x="476" y="240"/>
                  </a:cxn>
                  <a:cxn ang="0">
                    <a:pos x="485" y="206"/>
                  </a:cxn>
                  <a:cxn ang="0">
                    <a:pos x="544" y="147"/>
                  </a:cxn>
                  <a:cxn ang="0">
                    <a:pos x="504" y="93"/>
                  </a:cxn>
                  <a:cxn ang="0">
                    <a:pos x="334" y="56"/>
                  </a:cxn>
                  <a:cxn ang="0">
                    <a:pos x="311" y="72"/>
                  </a:cxn>
                  <a:cxn ang="0">
                    <a:pos x="280" y="45"/>
                  </a:cxn>
                  <a:cxn ang="0">
                    <a:pos x="254" y="73"/>
                  </a:cxn>
                  <a:cxn ang="0">
                    <a:pos x="227" y="45"/>
                  </a:cxn>
                  <a:cxn ang="0">
                    <a:pos x="160" y="47"/>
                  </a:cxn>
                  <a:cxn ang="0">
                    <a:pos x="169" y="4"/>
                  </a:cxn>
                  <a:cxn ang="0">
                    <a:pos x="119" y="0"/>
                  </a:cxn>
                </a:cxnLst>
                <a:rect l="0" t="0" r="r" b="b"/>
                <a:pathLst>
                  <a:path w="544" h="440">
                    <a:moveTo>
                      <a:pt x="119" y="0"/>
                    </a:moveTo>
                    <a:lnTo>
                      <a:pt x="103" y="10"/>
                    </a:lnTo>
                    <a:lnTo>
                      <a:pt x="92" y="48"/>
                    </a:lnTo>
                    <a:lnTo>
                      <a:pt x="83" y="81"/>
                    </a:lnTo>
                    <a:lnTo>
                      <a:pt x="76" y="106"/>
                    </a:lnTo>
                    <a:lnTo>
                      <a:pt x="66" y="135"/>
                    </a:lnTo>
                    <a:lnTo>
                      <a:pt x="55" y="165"/>
                    </a:lnTo>
                    <a:lnTo>
                      <a:pt x="41" y="195"/>
                    </a:lnTo>
                    <a:lnTo>
                      <a:pt x="21" y="232"/>
                    </a:lnTo>
                    <a:lnTo>
                      <a:pt x="0" y="266"/>
                    </a:lnTo>
                    <a:lnTo>
                      <a:pt x="0" y="343"/>
                    </a:lnTo>
                    <a:lnTo>
                      <a:pt x="305" y="409"/>
                    </a:lnTo>
                    <a:lnTo>
                      <a:pt x="446" y="440"/>
                    </a:lnTo>
                    <a:lnTo>
                      <a:pt x="475" y="288"/>
                    </a:lnTo>
                    <a:lnTo>
                      <a:pt x="493" y="274"/>
                    </a:lnTo>
                    <a:lnTo>
                      <a:pt x="476" y="240"/>
                    </a:lnTo>
                    <a:lnTo>
                      <a:pt x="485" y="206"/>
                    </a:lnTo>
                    <a:lnTo>
                      <a:pt x="544" y="147"/>
                    </a:lnTo>
                    <a:lnTo>
                      <a:pt x="504" y="93"/>
                    </a:lnTo>
                    <a:lnTo>
                      <a:pt x="334" y="56"/>
                    </a:lnTo>
                    <a:lnTo>
                      <a:pt x="311" y="72"/>
                    </a:lnTo>
                    <a:lnTo>
                      <a:pt x="280" y="45"/>
                    </a:lnTo>
                    <a:lnTo>
                      <a:pt x="254" y="73"/>
                    </a:lnTo>
                    <a:lnTo>
                      <a:pt x="227" y="45"/>
                    </a:lnTo>
                    <a:lnTo>
                      <a:pt x="160" y="47"/>
                    </a:lnTo>
                    <a:lnTo>
                      <a:pt x="169" y="4"/>
                    </a:lnTo>
                    <a:lnTo>
                      <a:pt x="119"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89" name="Freeform 338"/>
              <p:cNvSpPr>
                <a:spLocks noChangeArrowheads="1"/>
              </p:cNvSpPr>
              <p:nvPr/>
            </p:nvSpPr>
            <p:spPr bwMode="auto">
              <a:xfrm>
                <a:off x="2753785" y="2607671"/>
                <a:ext cx="1212849" cy="1979084"/>
              </a:xfrm>
              <a:custGeom>
                <a:avLst/>
                <a:gdLst/>
                <a:ahLst/>
                <a:cxnLst>
                  <a:cxn ang="0">
                    <a:pos x="44" y="0"/>
                  </a:cxn>
                  <a:cxn ang="0">
                    <a:pos x="307" y="55"/>
                  </a:cxn>
                  <a:cxn ang="0">
                    <a:pos x="249" y="330"/>
                  </a:cxn>
                  <a:cxn ang="0">
                    <a:pos x="547" y="750"/>
                  </a:cxn>
                  <a:cxn ang="0">
                    <a:pos x="573" y="803"/>
                  </a:cxn>
                  <a:cxn ang="0">
                    <a:pos x="546" y="828"/>
                  </a:cxn>
                  <a:cxn ang="0">
                    <a:pos x="527" y="874"/>
                  </a:cxn>
                  <a:cxn ang="0">
                    <a:pos x="510" y="902"/>
                  </a:cxn>
                  <a:cxn ang="0">
                    <a:pos x="528" y="926"/>
                  </a:cxn>
                  <a:cxn ang="0">
                    <a:pos x="498" y="935"/>
                  </a:cxn>
                  <a:cxn ang="0">
                    <a:pos x="323" y="929"/>
                  </a:cxn>
                  <a:cxn ang="0">
                    <a:pos x="313" y="874"/>
                  </a:cxn>
                  <a:cxn ang="0">
                    <a:pos x="281" y="833"/>
                  </a:cxn>
                  <a:cxn ang="0">
                    <a:pos x="260" y="820"/>
                  </a:cxn>
                  <a:cxn ang="0">
                    <a:pos x="254" y="791"/>
                  </a:cxn>
                  <a:cxn ang="0">
                    <a:pos x="234" y="775"/>
                  </a:cxn>
                  <a:cxn ang="0">
                    <a:pos x="216" y="757"/>
                  </a:cxn>
                  <a:cxn ang="0">
                    <a:pos x="211" y="734"/>
                  </a:cxn>
                  <a:cxn ang="0">
                    <a:pos x="193" y="719"/>
                  </a:cxn>
                  <a:cxn ang="0">
                    <a:pos x="166" y="727"/>
                  </a:cxn>
                  <a:cxn ang="0">
                    <a:pos x="135" y="716"/>
                  </a:cxn>
                  <a:cxn ang="0">
                    <a:pos x="135" y="705"/>
                  </a:cxn>
                  <a:cxn ang="0">
                    <a:pos x="135" y="678"/>
                  </a:cxn>
                  <a:cxn ang="0">
                    <a:pos x="122" y="651"/>
                  </a:cxn>
                  <a:cxn ang="0">
                    <a:pos x="121" y="627"/>
                  </a:cxn>
                  <a:cxn ang="0">
                    <a:pos x="107" y="606"/>
                  </a:cxn>
                  <a:cxn ang="0">
                    <a:pos x="111" y="586"/>
                  </a:cxn>
                  <a:cxn ang="0">
                    <a:pos x="73" y="538"/>
                  </a:cxn>
                  <a:cxn ang="0">
                    <a:pos x="73" y="512"/>
                  </a:cxn>
                  <a:cxn ang="0">
                    <a:pos x="93" y="501"/>
                  </a:cxn>
                  <a:cxn ang="0">
                    <a:pos x="93" y="484"/>
                  </a:cxn>
                  <a:cxn ang="0">
                    <a:pos x="73" y="479"/>
                  </a:cxn>
                  <a:cxn ang="0">
                    <a:pos x="65" y="453"/>
                  </a:cxn>
                  <a:cxn ang="0">
                    <a:pos x="54" y="407"/>
                  </a:cxn>
                  <a:cxn ang="0">
                    <a:pos x="82" y="432"/>
                  </a:cxn>
                  <a:cxn ang="0">
                    <a:pos x="72" y="401"/>
                  </a:cxn>
                  <a:cxn ang="0">
                    <a:pos x="93" y="401"/>
                  </a:cxn>
                  <a:cxn ang="0">
                    <a:pos x="93" y="377"/>
                  </a:cxn>
                  <a:cxn ang="0">
                    <a:pos x="72" y="362"/>
                  </a:cxn>
                  <a:cxn ang="0">
                    <a:pos x="62" y="383"/>
                  </a:cxn>
                  <a:cxn ang="0">
                    <a:pos x="44" y="375"/>
                  </a:cxn>
                  <a:cxn ang="0">
                    <a:pos x="7" y="271"/>
                  </a:cxn>
                  <a:cxn ang="0">
                    <a:pos x="16" y="195"/>
                  </a:cxn>
                  <a:cxn ang="0">
                    <a:pos x="0" y="153"/>
                  </a:cxn>
                  <a:cxn ang="0">
                    <a:pos x="8" y="121"/>
                  </a:cxn>
                  <a:cxn ang="0">
                    <a:pos x="27" y="115"/>
                  </a:cxn>
                  <a:cxn ang="0">
                    <a:pos x="44" y="62"/>
                  </a:cxn>
                  <a:cxn ang="0">
                    <a:pos x="44" y="0"/>
                  </a:cxn>
                </a:cxnLst>
                <a:rect l="0" t="0" r="r" b="b"/>
                <a:pathLst>
                  <a:path w="573" h="935">
                    <a:moveTo>
                      <a:pt x="44" y="0"/>
                    </a:moveTo>
                    <a:lnTo>
                      <a:pt x="307" y="55"/>
                    </a:lnTo>
                    <a:lnTo>
                      <a:pt x="249" y="330"/>
                    </a:lnTo>
                    <a:lnTo>
                      <a:pt x="547" y="750"/>
                    </a:lnTo>
                    <a:lnTo>
                      <a:pt x="573" y="803"/>
                    </a:lnTo>
                    <a:lnTo>
                      <a:pt x="546" y="828"/>
                    </a:lnTo>
                    <a:lnTo>
                      <a:pt x="527" y="874"/>
                    </a:lnTo>
                    <a:lnTo>
                      <a:pt x="510" y="902"/>
                    </a:lnTo>
                    <a:lnTo>
                      <a:pt x="528" y="926"/>
                    </a:lnTo>
                    <a:lnTo>
                      <a:pt x="498" y="935"/>
                    </a:lnTo>
                    <a:lnTo>
                      <a:pt x="323" y="929"/>
                    </a:lnTo>
                    <a:lnTo>
                      <a:pt x="313" y="874"/>
                    </a:lnTo>
                    <a:lnTo>
                      <a:pt x="281" y="833"/>
                    </a:lnTo>
                    <a:lnTo>
                      <a:pt x="260" y="820"/>
                    </a:lnTo>
                    <a:lnTo>
                      <a:pt x="254" y="791"/>
                    </a:lnTo>
                    <a:lnTo>
                      <a:pt x="234" y="775"/>
                    </a:lnTo>
                    <a:lnTo>
                      <a:pt x="216" y="757"/>
                    </a:lnTo>
                    <a:lnTo>
                      <a:pt x="211" y="734"/>
                    </a:lnTo>
                    <a:lnTo>
                      <a:pt x="193" y="719"/>
                    </a:lnTo>
                    <a:lnTo>
                      <a:pt x="166" y="727"/>
                    </a:lnTo>
                    <a:lnTo>
                      <a:pt x="135" y="716"/>
                    </a:lnTo>
                    <a:lnTo>
                      <a:pt x="135" y="705"/>
                    </a:lnTo>
                    <a:lnTo>
                      <a:pt x="135" y="678"/>
                    </a:lnTo>
                    <a:lnTo>
                      <a:pt x="122" y="651"/>
                    </a:lnTo>
                    <a:lnTo>
                      <a:pt x="121" y="627"/>
                    </a:lnTo>
                    <a:lnTo>
                      <a:pt x="107" y="606"/>
                    </a:lnTo>
                    <a:lnTo>
                      <a:pt x="111" y="586"/>
                    </a:lnTo>
                    <a:lnTo>
                      <a:pt x="73" y="538"/>
                    </a:lnTo>
                    <a:lnTo>
                      <a:pt x="73" y="512"/>
                    </a:lnTo>
                    <a:lnTo>
                      <a:pt x="93" y="501"/>
                    </a:lnTo>
                    <a:lnTo>
                      <a:pt x="93" y="484"/>
                    </a:lnTo>
                    <a:lnTo>
                      <a:pt x="73" y="479"/>
                    </a:lnTo>
                    <a:lnTo>
                      <a:pt x="65" y="453"/>
                    </a:lnTo>
                    <a:lnTo>
                      <a:pt x="54" y="407"/>
                    </a:lnTo>
                    <a:lnTo>
                      <a:pt x="82" y="432"/>
                    </a:lnTo>
                    <a:lnTo>
                      <a:pt x="72" y="401"/>
                    </a:lnTo>
                    <a:lnTo>
                      <a:pt x="93" y="401"/>
                    </a:lnTo>
                    <a:lnTo>
                      <a:pt x="93" y="377"/>
                    </a:lnTo>
                    <a:lnTo>
                      <a:pt x="72" y="362"/>
                    </a:lnTo>
                    <a:lnTo>
                      <a:pt x="62" y="383"/>
                    </a:lnTo>
                    <a:lnTo>
                      <a:pt x="44" y="375"/>
                    </a:lnTo>
                    <a:lnTo>
                      <a:pt x="7" y="271"/>
                    </a:lnTo>
                    <a:lnTo>
                      <a:pt x="16" y="195"/>
                    </a:lnTo>
                    <a:lnTo>
                      <a:pt x="0" y="153"/>
                    </a:lnTo>
                    <a:lnTo>
                      <a:pt x="8" y="121"/>
                    </a:lnTo>
                    <a:lnTo>
                      <a:pt x="27" y="115"/>
                    </a:lnTo>
                    <a:lnTo>
                      <a:pt x="44" y="62"/>
                    </a:lnTo>
                    <a:lnTo>
                      <a:pt x="44"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0" name="Freeform 339"/>
              <p:cNvSpPr>
                <a:spLocks noChangeArrowheads="1"/>
              </p:cNvSpPr>
              <p:nvPr/>
            </p:nvSpPr>
            <p:spPr bwMode="auto">
              <a:xfrm>
                <a:off x="3280834" y="2730438"/>
                <a:ext cx="920751" cy="1462617"/>
              </a:xfrm>
              <a:custGeom>
                <a:avLst/>
                <a:gdLst/>
                <a:ahLst/>
                <a:cxnLst>
                  <a:cxn ang="0">
                    <a:pos x="56" y="0"/>
                  </a:cxn>
                  <a:cxn ang="0">
                    <a:pos x="0" y="274"/>
                  </a:cxn>
                  <a:cxn ang="0">
                    <a:pos x="297" y="691"/>
                  </a:cxn>
                  <a:cxn ang="0">
                    <a:pos x="314" y="673"/>
                  </a:cxn>
                  <a:cxn ang="0">
                    <a:pos x="314" y="590"/>
                  </a:cxn>
                  <a:cxn ang="0">
                    <a:pos x="349" y="597"/>
                  </a:cxn>
                  <a:cxn ang="0">
                    <a:pos x="388" y="343"/>
                  </a:cxn>
                  <a:cxn ang="0">
                    <a:pos x="413" y="172"/>
                  </a:cxn>
                  <a:cxn ang="0">
                    <a:pos x="421" y="119"/>
                  </a:cxn>
                  <a:cxn ang="0">
                    <a:pos x="435" y="74"/>
                  </a:cxn>
                  <a:cxn ang="0">
                    <a:pos x="240" y="41"/>
                  </a:cxn>
                  <a:cxn ang="0">
                    <a:pos x="56" y="0"/>
                  </a:cxn>
                </a:cxnLst>
                <a:rect l="0" t="0" r="r" b="b"/>
                <a:pathLst>
                  <a:path w="435" h="691">
                    <a:moveTo>
                      <a:pt x="56" y="0"/>
                    </a:moveTo>
                    <a:lnTo>
                      <a:pt x="0" y="274"/>
                    </a:lnTo>
                    <a:lnTo>
                      <a:pt x="297" y="691"/>
                    </a:lnTo>
                    <a:lnTo>
                      <a:pt x="314" y="673"/>
                    </a:lnTo>
                    <a:lnTo>
                      <a:pt x="314" y="590"/>
                    </a:lnTo>
                    <a:lnTo>
                      <a:pt x="349" y="597"/>
                    </a:lnTo>
                    <a:lnTo>
                      <a:pt x="388" y="343"/>
                    </a:lnTo>
                    <a:lnTo>
                      <a:pt x="413" y="172"/>
                    </a:lnTo>
                    <a:lnTo>
                      <a:pt x="421" y="119"/>
                    </a:lnTo>
                    <a:lnTo>
                      <a:pt x="435" y="74"/>
                    </a:lnTo>
                    <a:lnTo>
                      <a:pt x="240" y="41"/>
                    </a:lnTo>
                    <a:lnTo>
                      <a:pt x="56"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91" name="Freeform 340"/>
              <p:cNvSpPr>
                <a:spLocks noChangeArrowheads="1"/>
              </p:cNvSpPr>
              <p:nvPr/>
            </p:nvSpPr>
            <p:spPr bwMode="auto">
              <a:xfrm>
                <a:off x="3784600" y="1521821"/>
                <a:ext cx="831851" cy="1420283"/>
              </a:xfrm>
              <a:custGeom>
                <a:avLst/>
                <a:gdLst/>
                <a:ahLst/>
                <a:cxnLst>
                  <a:cxn ang="0">
                    <a:pos x="96" y="0"/>
                  </a:cxn>
                  <a:cxn ang="0">
                    <a:pos x="60" y="262"/>
                  </a:cxn>
                  <a:cxn ang="0">
                    <a:pos x="97" y="319"/>
                  </a:cxn>
                  <a:cxn ang="0">
                    <a:pos x="39" y="378"/>
                  </a:cxn>
                  <a:cxn ang="0">
                    <a:pos x="31" y="417"/>
                  </a:cxn>
                  <a:cxn ang="0">
                    <a:pos x="47" y="445"/>
                  </a:cxn>
                  <a:cxn ang="0">
                    <a:pos x="31" y="460"/>
                  </a:cxn>
                  <a:cxn ang="0">
                    <a:pos x="0" y="612"/>
                  </a:cxn>
                  <a:cxn ang="0">
                    <a:pos x="187" y="646"/>
                  </a:cxn>
                  <a:cxn ang="0">
                    <a:pos x="364" y="671"/>
                  </a:cxn>
                  <a:cxn ang="0">
                    <a:pos x="383" y="532"/>
                  </a:cxn>
                  <a:cxn ang="0">
                    <a:pos x="393" y="456"/>
                  </a:cxn>
                  <a:cxn ang="0">
                    <a:pos x="375" y="429"/>
                  </a:cxn>
                  <a:cxn ang="0">
                    <a:pos x="335" y="436"/>
                  </a:cxn>
                  <a:cxn ang="0">
                    <a:pos x="282" y="442"/>
                  </a:cxn>
                  <a:cxn ang="0">
                    <a:pos x="272" y="380"/>
                  </a:cxn>
                  <a:cxn ang="0">
                    <a:pos x="208" y="330"/>
                  </a:cxn>
                  <a:cxn ang="0">
                    <a:pos x="217" y="298"/>
                  </a:cxn>
                  <a:cxn ang="0">
                    <a:pos x="223" y="241"/>
                  </a:cxn>
                  <a:cxn ang="0">
                    <a:pos x="141" y="118"/>
                  </a:cxn>
                  <a:cxn ang="0">
                    <a:pos x="152" y="10"/>
                  </a:cxn>
                  <a:cxn ang="0">
                    <a:pos x="96" y="0"/>
                  </a:cxn>
                </a:cxnLst>
                <a:rect l="0" t="0" r="r" b="b"/>
                <a:pathLst>
                  <a:path w="393" h="671">
                    <a:moveTo>
                      <a:pt x="96" y="0"/>
                    </a:moveTo>
                    <a:lnTo>
                      <a:pt x="60" y="262"/>
                    </a:lnTo>
                    <a:lnTo>
                      <a:pt x="97" y="319"/>
                    </a:lnTo>
                    <a:lnTo>
                      <a:pt x="39" y="378"/>
                    </a:lnTo>
                    <a:lnTo>
                      <a:pt x="31" y="417"/>
                    </a:lnTo>
                    <a:lnTo>
                      <a:pt x="47" y="445"/>
                    </a:lnTo>
                    <a:lnTo>
                      <a:pt x="31" y="460"/>
                    </a:lnTo>
                    <a:lnTo>
                      <a:pt x="0" y="612"/>
                    </a:lnTo>
                    <a:lnTo>
                      <a:pt x="187" y="646"/>
                    </a:lnTo>
                    <a:lnTo>
                      <a:pt x="364" y="671"/>
                    </a:lnTo>
                    <a:lnTo>
                      <a:pt x="383" y="532"/>
                    </a:lnTo>
                    <a:lnTo>
                      <a:pt x="393" y="456"/>
                    </a:lnTo>
                    <a:lnTo>
                      <a:pt x="375" y="429"/>
                    </a:lnTo>
                    <a:lnTo>
                      <a:pt x="335" y="436"/>
                    </a:lnTo>
                    <a:lnTo>
                      <a:pt x="282" y="442"/>
                    </a:lnTo>
                    <a:lnTo>
                      <a:pt x="272" y="380"/>
                    </a:lnTo>
                    <a:lnTo>
                      <a:pt x="208" y="330"/>
                    </a:lnTo>
                    <a:lnTo>
                      <a:pt x="217" y="298"/>
                    </a:lnTo>
                    <a:lnTo>
                      <a:pt x="223" y="241"/>
                    </a:lnTo>
                    <a:lnTo>
                      <a:pt x="141" y="118"/>
                    </a:lnTo>
                    <a:lnTo>
                      <a:pt x="152" y="10"/>
                    </a:lnTo>
                    <a:lnTo>
                      <a:pt x="96"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2" name="Freeform 341"/>
              <p:cNvSpPr>
                <a:spLocks noChangeArrowheads="1"/>
              </p:cNvSpPr>
              <p:nvPr/>
            </p:nvSpPr>
            <p:spPr bwMode="auto">
              <a:xfrm>
                <a:off x="4040718" y="2887071"/>
                <a:ext cx="766233" cy="1047751"/>
              </a:xfrm>
              <a:custGeom>
                <a:avLst/>
                <a:gdLst/>
                <a:ahLst/>
                <a:cxnLst>
                  <a:cxn ang="0">
                    <a:pos x="67" y="0"/>
                  </a:cxn>
                  <a:cxn ang="0">
                    <a:pos x="246" y="26"/>
                  </a:cxn>
                  <a:cxn ang="0">
                    <a:pos x="233" y="120"/>
                  </a:cxn>
                  <a:cxn ang="0">
                    <a:pos x="362" y="134"/>
                  </a:cxn>
                  <a:cxn ang="0">
                    <a:pos x="327" y="495"/>
                  </a:cxn>
                  <a:cxn ang="0">
                    <a:pos x="0" y="458"/>
                  </a:cxn>
                  <a:cxn ang="0">
                    <a:pos x="34" y="228"/>
                  </a:cxn>
                  <a:cxn ang="0">
                    <a:pos x="67" y="0"/>
                  </a:cxn>
                </a:cxnLst>
                <a:rect l="0" t="0" r="r" b="b"/>
                <a:pathLst>
                  <a:path w="362" h="495">
                    <a:moveTo>
                      <a:pt x="67" y="0"/>
                    </a:moveTo>
                    <a:lnTo>
                      <a:pt x="246" y="26"/>
                    </a:lnTo>
                    <a:lnTo>
                      <a:pt x="233" y="120"/>
                    </a:lnTo>
                    <a:lnTo>
                      <a:pt x="362" y="134"/>
                    </a:lnTo>
                    <a:lnTo>
                      <a:pt x="327" y="495"/>
                    </a:lnTo>
                    <a:lnTo>
                      <a:pt x="0" y="458"/>
                    </a:lnTo>
                    <a:lnTo>
                      <a:pt x="34" y="228"/>
                    </a:lnTo>
                    <a:lnTo>
                      <a:pt x="67"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3" name="Freeform 342"/>
              <p:cNvSpPr>
                <a:spLocks noChangeArrowheads="1"/>
              </p:cNvSpPr>
              <p:nvPr/>
            </p:nvSpPr>
            <p:spPr bwMode="auto">
              <a:xfrm>
                <a:off x="4076701" y="1536637"/>
                <a:ext cx="1443567" cy="950384"/>
              </a:xfrm>
              <a:custGeom>
                <a:avLst/>
                <a:gdLst/>
                <a:ahLst/>
                <a:cxnLst>
                  <a:cxn ang="0">
                    <a:pos x="11" y="0"/>
                  </a:cxn>
                  <a:cxn ang="0">
                    <a:pos x="146" y="19"/>
                  </a:cxn>
                  <a:cxn ang="0">
                    <a:pos x="226" y="30"/>
                  </a:cxn>
                  <a:cxn ang="0">
                    <a:pos x="332" y="41"/>
                  </a:cxn>
                  <a:cxn ang="0">
                    <a:pos x="431" y="52"/>
                  </a:cxn>
                  <a:cxn ang="0">
                    <a:pos x="602" y="65"/>
                  </a:cxn>
                  <a:cxn ang="0">
                    <a:pos x="682" y="71"/>
                  </a:cxn>
                  <a:cxn ang="0">
                    <a:pos x="679" y="438"/>
                  </a:cxn>
                  <a:cxn ang="0">
                    <a:pos x="262" y="400"/>
                  </a:cxn>
                  <a:cxn ang="0">
                    <a:pos x="253" y="449"/>
                  </a:cxn>
                  <a:cxn ang="0">
                    <a:pos x="237" y="425"/>
                  </a:cxn>
                  <a:cxn ang="0">
                    <a:pos x="200" y="429"/>
                  </a:cxn>
                  <a:cxn ang="0">
                    <a:pos x="143" y="438"/>
                  </a:cxn>
                  <a:cxn ang="0">
                    <a:pos x="134" y="375"/>
                  </a:cxn>
                  <a:cxn ang="0">
                    <a:pos x="69" y="326"/>
                  </a:cxn>
                  <a:cxn ang="0">
                    <a:pos x="78" y="277"/>
                  </a:cxn>
                  <a:cxn ang="0">
                    <a:pos x="85" y="238"/>
                  </a:cxn>
                  <a:cxn ang="0">
                    <a:pos x="0" y="113"/>
                  </a:cxn>
                  <a:cxn ang="0">
                    <a:pos x="11" y="0"/>
                  </a:cxn>
                </a:cxnLst>
                <a:rect l="0" t="0" r="r" b="b"/>
                <a:pathLst>
                  <a:path w="682" h="449">
                    <a:moveTo>
                      <a:pt x="11" y="0"/>
                    </a:moveTo>
                    <a:lnTo>
                      <a:pt x="146" y="19"/>
                    </a:lnTo>
                    <a:lnTo>
                      <a:pt x="226" y="30"/>
                    </a:lnTo>
                    <a:lnTo>
                      <a:pt x="332" y="41"/>
                    </a:lnTo>
                    <a:lnTo>
                      <a:pt x="431" y="52"/>
                    </a:lnTo>
                    <a:lnTo>
                      <a:pt x="602" y="65"/>
                    </a:lnTo>
                    <a:lnTo>
                      <a:pt x="682" y="71"/>
                    </a:lnTo>
                    <a:lnTo>
                      <a:pt x="679" y="438"/>
                    </a:lnTo>
                    <a:lnTo>
                      <a:pt x="262" y="400"/>
                    </a:lnTo>
                    <a:lnTo>
                      <a:pt x="253" y="449"/>
                    </a:lnTo>
                    <a:lnTo>
                      <a:pt x="237" y="425"/>
                    </a:lnTo>
                    <a:lnTo>
                      <a:pt x="200" y="429"/>
                    </a:lnTo>
                    <a:lnTo>
                      <a:pt x="143" y="438"/>
                    </a:lnTo>
                    <a:lnTo>
                      <a:pt x="134" y="375"/>
                    </a:lnTo>
                    <a:lnTo>
                      <a:pt x="69" y="326"/>
                    </a:lnTo>
                    <a:lnTo>
                      <a:pt x="78" y="277"/>
                    </a:lnTo>
                    <a:lnTo>
                      <a:pt x="85" y="238"/>
                    </a:lnTo>
                    <a:lnTo>
                      <a:pt x="0" y="113"/>
                    </a:lnTo>
                    <a:lnTo>
                      <a:pt x="11"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94" name="Freeform 343"/>
              <p:cNvSpPr>
                <a:spLocks noChangeArrowheads="1"/>
              </p:cNvSpPr>
              <p:nvPr/>
            </p:nvSpPr>
            <p:spPr bwMode="auto">
              <a:xfrm>
                <a:off x="4527551" y="2374838"/>
                <a:ext cx="986367" cy="853017"/>
              </a:xfrm>
              <a:custGeom>
                <a:avLst/>
                <a:gdLst/>
                <a:ahLst/>
                <a:cxnLst>
                  <a:cxn ang="0">
                    <a:pos x="45" y="0"/>
                  </a:cxn>
                  <a:cxn ang="0">
                    <a:pos x="28" y="149"/>
                  </a:cxn>
                  <a:cxn ang="0">
                    <a:pos x="0" y="365"/>
                  </a:cxn>
                  <a:cxn ang="0">
                    <a:pos x="135" y="378"/>
                  </a:cxn>
                  <a:cxn ang="0">
                    <a:pos x="450" y="403"/>
                  </a:cxn>
                  <a:cxn ang="0">
                    <a:pos x="466" y="41"/>
                  </a:cxn>
                  <a:cxn ang="0">
                    <a:pos x="45" y="0"/>
                  </a:cxn>
                </a:cxnLst>
                <a:rect l="0" t="0" r="r" b="b"/>
                <a:pathLst>
                  <a:path w="466" h="403">
                    <a:moveTo>
                      <a:pt x="45" y="0"/>
                    </a:moveTo>
                    <a:lnTo>
                      <a:pt x="28" y="149"/>
                    </a:lnTo>
                    <a:lnTo>
                      <a:pt x="0" y="365"/>
                    </a:lnTo>
                    <a:lnTo>
                      <a:pt x="135" y="378"/>
                    </a:lnTo>
                    <a:lnTo>
                      <a:pt x="450" y="403"/>
                    </a:lnTo>
                    <a:lnTo>
                      <a:pt x="466" y="41"/>
                    </a:lnTo>
                    <a:lnTo>
                      <a:pt x="45"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95" name="Freeform 344"/>
              <p:cNvSpPr>
                <a:spLocks noChangeArrowheads="1"/>
              </p:cNvSpPr>
              <p:nvPr/>
            </p:nvSpPr>
            <p:spPr bwMode="auto">
              <a:xfrm>
                <a:off x="4726518" y="3170705"/>
                <a:ext cx="1028700" cy="808567"/>
              </a:xfrm>
              <a:custGeom>
                <a:avLst/>
                <a:gdLst/>
                <a:ahLst/>
                <a:cxnLst>
                  <a:cxn ang="0">
                    <a:pos x="41" y="0"/>
                  </a:cxn>
                  <a:cxn ang="0">
                    <a:pos x="16" y="230"/>
                  </a:cxn>
                  <a:cxn ang="0">
                    <a:pos x="0" y="362"/>
                  </a:cxn>
                  <a:cxn ang="0">
                    <a:pos x="244" y="375"/>
                  </a:cxn>
                  <a:cxn ang="0">
                    <a:pos x="475" y="382"/>
                  </a:cxn>
                  <a:cxn ang="0">
                    <a:pos x="482" y="203"/>
                  </a:cxn>
                  <a:cxn ang="0">
                    <a:pos x="486" y="29"/>
                  </a:cxn>
                  <a:cxn ang="0">
                    <a:pos x="353" y="26"/>
                  </a:cxn>
                  <a:cxn ang="0">
                    <a:pos x="41" y="0"/>
                  </a:cxn>
                </a:cxnLst>
                <a:rect l="0" t="0" r="r" b="b"/>
                <a:pathLst>
                  <a:path w="486" h="382">
                    <a:moveTo>
                      <a:pt x="41" y="0"/>
                    </a:moveTo>
                    <a:lnTo>
                      <a:pt x="16" y="230"/>
                    </a:lnTo>
                    <a:lnTo>
                      <a:pt x="0" y="362"/>
                    </a:lnTo>
                    <a:lnTo>
                      <a:pt x="244" y="375"/>
                    </a:lnTo>
                    <a:lnTo>
                      <a:pt x="475" y="382"/>
                    </a:lnTo>
                    <a:lnTo>
                      <a:pt x="482" y="203"/>
                    </a:lnTo>
                    <a:lnTo>
                      <a:pt x="486" y="29"/>
                    </a:lnTo>
                    <a:lnTo>
                      <a:pt x="353" y="26"/>
                    </a:lnTo>
                    <a:lnTo>
                      <a:pt x="41"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6" name="Freeform 345"/>
              <p:cNvSpPr>
                <a:spLocks noChangeArrowheads="1"/>
              </p:cNvSpPr>
              <p:nvPr/>
            </p:nvSpPr>
            <p:spPr bwMode="auto">
              <a:xfrm>
                <a:off x="3801533" y="3850155"/>
                <a:ext cx="933451" cy="1092200"/>
              </a:xfrm>
              <a:custGeom>
                <a:avLst/>
                <a:gdLst/>
                <a:ahLst/>
                <a:cxnLst>
                  <a:cxn ang="0">
                    <a:pos x="113" y="0"/>
                  </a:cxn>
                  <a:cxn ang="0">
                    <a:pos x="103" y="68"/>
                  </a:cxn>
                  <a:cxn ang="0">
                    <a:pos x="65" y="60"/>
                  </a:cxn>
                  <a:cxn ang="0">
                    <a:pos x="68" y="146"/>
                  </a:cxn>
                  <a:cxn ang="0">
                    <a:pos x="51" y="163"/>
                  </a:cxn>
                  <a:cxn ang="0">
                    <a:pos x="77" y="216"/>
                  </a:cxn>
                  <a:cxn ang="0">
                    <a:pos x="51" y="240"/>
                  </a:cxn>
                  <a:cxn ang="0">
                    <a:pos x="35" y="278"/>
                  </a:cxn>
                  <a:cxn ang="0">
                    <a:pos x="13" y="315"/>
                  </a:cxn>
                  <a:cxn ang="0">
                    <a:pos x="29" y="338"/>
                  </a:cxn>
                  <a:cxn ang="0">
                    <a:pos x="3" y="347"/>
                  </a:cxn>
                  <a:cxn ang="0">
                    <a:pos x="0" y="381"/>
                  </a:cxn>
                  <a:cxn ang="0">
                    <a:pos x="248" y="514"/>
                  </a:cxn>
                  <a:cxn ang="0">
                    <a:pos x="388" y="516"/>
                  </a:cxn>
                  <a:cxn ang="0">
                    <a:pos x="441" y="40"/>
                  </a:cxn>
                  <a:cxn ang="0">
                    <a:pos x="113" y="0"/>
                  </a:cxn>
                </a:cxnLst>
                <a:rect l="0" t="0" r="r" b="b"/>
                <a:pathLst>
                  <a:path w="441" h="516">
                    <a:moveTo>
                      <a:pt x="113" y="0"/>
                    </a:moveTo>
                    <a:lnTo>
                      <a:pt x="103" y="68"/>
                    </a:lnTo>
                    <a:lnTo>
                      <a:pt x="65" y="60"/>
                    </a:lnTo>
                    <a:lnTo>
                      <a:pt x="68" y="146"/>
                    </a:lnTo>
                    <a:lnTo>
                      <a:pt x="51" y="163"/>
                    </a:lnTo>
                    <a:lnTo>
                      <a:pt x="77" y="216"/>
                    </a:lnTo>
                    <a:lnTo>
                      <a:pt x="51" y="240"/>
                    </a:lnTo>
                    <a:lnTo>
                      <a:pt x="35" y="278"/>
                    </a:lnTo>
                    <a:lnTo>
                      <a:pt x="13" y="315"/>
                    </a:lnTo>
                    <a:lnTo>
                      <a:pt x="29" y="338"/>
                    </a:lnTo>
                    <a:lnTo>
                      <a:pt x="3" y="347"/>
                    </a:lnTo>
                    <a:lnTo>
                      <a:pt x="0" y="381"/>
                    </a:lnTo>
                    <a:lnTo>
                      <a:pt x="248" y="514"/>
                    </a:lnTo>
                    <a:lnTo>
                      <a:pt x="388" y="516"/>
                    </a:lnTo>
                    <a:lnTo>
                      <a:pt x="441" y="40"/>
                    </a:lnTo>
                    <a:lnTo>
                      <a:pt x="113"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7" name="Freeform 346"/>
              <p:cNvSpPr>
                <a:spLocks noChangeArrowheads="1"/>
              </p:cNvSpPr>
              <p:nvPr/>
            </p:nvSpPr>
            <p:spPr bwMode="auto">
              <a:xfrm>
                <a:off x="4616451" y="3928471"/>
                <a:ext cx="986367" cy="1037167"/>
              </a:xfrm>
              <a:custGeom>
                <a:avLst/>
                <a:gdLst/>
                <a:ahLst/>
                <a:cxnLst>
                  <a:cxn ang="0">
                    <a:pos x="56" y="0"/>
                  </a:cxn>
                  <a:cxn ang="0">
                    <a:pos x="466" y="19"/>
                  </a:cxn>
                  <a:cxn ang="0">
                    <a:pos x="446" y="451"/>
                  </a:cxn>
                  <a:cxn ang="0">
                    <a:pos x="314" y="445"/>
                  </a:cxn>
                  <a:cxn ang="0">
                    <a:pos x="188" y="440"/>
                  </a:cxn>
                  <a:cxn ang="0">
                    <a:pos x="188" y="457"/>
                  </a:cxn>
                  <a:cxn ang="0">
                    <a:pos x="84" y="457"/>
                  </a:cxn>
                  <a:cxn ang="0">
                    <a:pos x="78" y="490"/>
                  </a:cxn>
                  <a:cxn ang="0">
                    <a:pos x="0" y="479"/>
                  </a:cxn>
                  <a:cxn ang="0">
                    <a:pos x="44" y="113"/>
                  </a:cxn>
                  <a:cxn ang="0">
                    <a:pos x="56" y="0"/>
                  </a:cxn>
                </a:cxnLst>
                <a:rect l="0" t="0" r="r" b="b"/>
                <a:pathLst>
                  <a:path w="466" h="490">
                    <a:moveTo>
                      <a:pt x="56" y="0"/>
                    </a:moveTo>
                    <a:lnTo>
                      <a:pt x="466" y="19"/>
                    </a:lnTo>
                    <a:lnTo>
                      <a:pt x="446" y="451"/>
                    </a:lnTo>
                    <a:lnTo>
                      <a:pt x="314" y="445"/>
                    </a:lnTo>
                    <a:lnTo>
                      <a:pt x="188" y="440"/>
                    </a:lnTo>
                    <a:lnTo>
                      <a:pt x="188" y="457"/>
                    </a:lnTo>
                    <a:lnTo>
                      <a:pt x="84" y="457"/>
                    </a:lnTo>
                    <a:lnTo>
                      <a:pt x="78" y="490"/>
                    </a:lnTo>
                    <a:lnTo>
                      <a:pt x="0" y="479"/>
                    </a:lnTo>
                    <a:lnTo>
                      <a:pt x="44" y="113"/>
                    </a:lnTo>
                    <a:lnTo>
                      <a:pt x="56"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98" name="Freeform 347"/>
              <p:cNvSpPr>
                <a:spLocks noChangeArrowheads="1"/>
              </p:cNvSpPr>
              <p:nvPr/>
            </p:nvSpPr>
            <p:spPr bwMode="auto">
              <a:xfrm>
                <a:off x="5005918" y="4085105"/>
                <a:ext cx="2008716" cy="1962151"/>
              </a:xfrm>
              <a:custGeom>
                <a:avLst/>
                <a:gdLst/>
                <a:ahLst/>
                <a:cxnLst>
                  <a:cxn ang="0">
                    <a:pos x="276" y="0"/>
                  </a:cxn>
                  <a:cxn ang="0">
                    <a:pos x="485" y="8"/>
                  </a:cxn>
                  <a:cxn ang="0">
                    <a:pos x="485" y="176"/>
                  </a:cxn>
                  <a:cxn ang="0">
                    <a:pos x="592" y="223"/>
                  </a:cxn>
                  <a:cxn ang="0">
                    <a:pos x="621" y="208"/>
                  </a:cxn>
                  <a:cxn ang="0">
                    <a:pos x="691" y="243"/>
                  </a:cxn>
                  <a:cxn ang="0">
                    <a:pos x="734" y="241"/>
                  </a:cxn>
                  <a:cxn ang="0">
                    <a:pos x="814" y="205"/>
                  </a:cxn>
                  <a:cxn ang="0">
                    <a:pos x="861" y="239"/>
                  </a:cxn>
                  <a:cxn ang="0">
                    <a:pos x="902" y="249"/>
                  </a:cxn>
                  <a:cxn ang="0">
                    <a:pos x="902" y="386"/>
                  </a:cxn>
                  <a:cxn ang="0">
                    <a:pos x="949" y="471"/>
                  </a:cxn>
                  <a:cxn ang="0">
                    <a:pos x="937" y="587"/>
                  </a:cxn>
                  <a:cxn ang="0">
                    <a:pos x="886" y="635"/>
                  </a:cxn>
                  <a:cxn ang="0">
                    <a:pos x="875" y="591"/>
                  </a:cxn>
                  <a:cxn ang="0">
                    <a:pos x="861" y="611"/>
                  </a:cxn>
                  <a:cxn ang="0">
                    <a:pos x="871" y="638"/>
                  </a:cxn>
                  <a:cxn ang="0">
                    <a:pos x="780" y="709"/>
                  </a:cxn>
                  <a:cxn ang="0">
                    <a:pos x="757" y="712"/>
                  </a:cxn>
                  <a:cxn ang="0">
                    <a:pos x="710" y="747"/>
                  </a:cxn>
                  <a:cxn ang="0">
                    <a:pos x="710" y="766"/>
                  </a:cxn>
                  <a:cxn ang="0">
                    <a:pos x="695" y="770"/>
                  </a:cxn>
                  <a:cxn ang="0">
                    <a:pos x="706" y="794"/>
                  </a:cxn>
                  <a:cxn ang="0">
                    <a:pos x="681" y="828"/>
                  </a:cxn>
                  <a:cxn ang="0">
                    <a:pos x="695" y="878"/>
                  </a:cxn>
                  <a:cxn ang="0">
                    <a:pos x="710" y="896"/>
                  </a:cxn>
                  <a:cxn ang="0">
                    <a:pos x="706" y="927"/>
                  </a:cxn>
                  <a:cxn ang="0">
                    <a:pos x="670" y="927"/>
                  </a:cxn>
                  <a:cxn ang="0">
                    <a:pos x="636" y="912"/>
                  </a:cxn>
                  <a:cxn ang="0">
                    <a:pos x="613" y="916"/>
                  </a:cxn>
                  <a:cxn ang="0">
                    <a:pos x="540" y="889"/>
                  </a:cxn>
                  <a:cxn ang="0">
                    <a:pos x="507" y="783"/>
                  </a:cxn>
                  <a:cxn ang="0">
                    <a:pos x="456" y="732"/>
                  </a:cxn>
                  <a:cxn ang="0">
                    <a:pos x="411" y="638"/>
                  </a:cxn>
                  <a:cxn ang="0">
                    <a:pos x="389" y="630"/>
                  </a:cxn>
                  <a:cxn ang="0">
                    <a:pos x="366" y="606"/>
                  </a:cxn>
                  <a:cxn ang="0">
                    <a:pos x="342" y="606"/>
                  </a:cxn>
                  <a:cxn ang="0">
                    <a:pos x="306" y="598"/>
                  </a:cxn>
                  <a:cxn ang="0">
                    <a:pos x="280" y="606"/>
                  </a:cxn>
                  <a:cxn ang="0">
                    <a:pos x="260" y="652"/>
                  </a:cxn>
                  <a:cxn ang="0">
                    <a:pos x="233" y="660"/>
                  </a:cxn>
                  <a:cxn ang="0">
                    <a:pos x="172" y="624"/>
                  </a:cxn>
                  <a:cxn ang="0">
                    <a:pos x="137" y="581"/>
                  </a:cxn>
                  <a:cxn ang="0">
                    <a:pos x="131" y="526"/>
                  </a:cxn>
                  <a:cxn ang="0">
                    <a:pos x="105" y="491"/>
                  </a:cxn>
                  <a:cxn ang="0">
                    <a:pos x="45" y="440"/>
                  </a:cxn>
                  <a:cxn ang="0">
                    <a:pos x="0" y="387"/>
                  </a:cxn>
                  <a:cxn ang="0">
                    <a:pos x="0" y="365"/>
                  </a:cxn>
                  <a:cxn ang="0">
                    <a:pos x="145" y="366"/>
                  </a:cxn>
                  <a:cxn ang="0">
                    <a:pos x="260" y="377"/>
                  </a:cxn>
                  <a:cxn ang="0">
                    <a:pos x="276" y="0"/>
                  </a:cxn>
                </a:cxnLst>
                <a:rect l="0" t="0" r="r" b="b"/>
                <a:pathLst>
                  <a:path w="949" h="927">
                    <a:moveTo>
                      <a:pt x="276" y="0"/>
                    </a:moveTo>
                    <a:lnTo>
                      <a:pt x="485" y="8"/>
                    </a:lnTo>
                    <a:lnTo>
                      <a:pt x="485" y="176"/>
                    </a:lnTo>
                    <a:lnTo>
                      <a:pt x="592" y="223"/>
                    </a:lnTo>
                    <a:lnTo>
                      <a:pt x="621" y="208"/>
                    </a:lnTo>
                    <a:lnTo>
                      <a:pt x="691" y="243"/>
                    </a:lnTo>
                    <a:lnTo>
                      <a:pt x="734" y="241"/>
                    </a:lnTo>
                    <a:lnTo>
                      <a:pt x="814" y="205"/>
                    </a:lnTo>
                    <a:lnTo>
                      <a:pt x="861" y="239"/>
                    </a:lnTo>
                    <a:lnTo>
                      <a:pt x="902" y="249"/>
                    </a:lnTo>
                    <a:lnTo>
                      <a:pt x="902" y="386"/>
                    </a:lnTo>
                    <a:lnTo>
                      <a:pt x="949" y="471"/>
                    </a:lnTo>
                    <a:lnTo>
                      <a:pt x="937" y="587"/>
                    </a:lnTo>
                    <a:lnTo>
                      <a:pt x="886" y="635"/>
                    </a:lnTo>
                    <a:lnTo>
                      <a:pt x="875" y="591"/>
                    </a:lnTo>
                    <a:lnTo>
                      <a:pt x="861" y="611"/>
                    </a:lnTo>
                    <a:lnTo>
                      <a:pt x="871" y="638"/>
                    </a:lnTo>
                    <a:lnTo>
                      <a:pt x="780" y="709"/>
                    </a:lnTo>
                    <a:lnTo>
                      <a:pt x="757" y="712"/>
                    </a:lnTo>
                    <a:lnTo>
                      <a:pt x="710" y="747"/>
                    </a:lnTo>
                    <a:lnTo>
                      <a:pt x="710" y="766"/>
                    </a:lnTo>
                    <a:lnTo>
                      <a:pt x="695" y="770"/>
                    </a:lnTo>
                    <a:lnTo>
                      <a:pt x="706" y="794"/>
                    </a:lnTo>
                    <a:lnTo>
                      <a:pt x="681" y="828"/>
                    </a:lnTo>
                    <a:lnTo>
                      <a:pt x="695" y="878"/>
                    </a:lnTo>
                    <a:lnTo>
                      <a:pt x="710" y="896"/>
                    </a:lnTo>
                    <a:lnTo>
                      <a:pt x="706" y="927"/>
                    </a:lnTo>
                    <a:lnTo>
                      <a:pt x="670" y="927"/>
                    </a:lnTo>
                    <a:lnTo>
                      <a:pt x="636" y="912"/>
                    </a:lnTo>
                    <a:lnTo>
                      <a:pt x="613" y="916"/>
                    </a:lnTo>
                    <a:lnTo>
                      <a:pt x="540" y="889"/>
                    </a:lnTo>
                    <a:lnTo>
                      <a:pt x="507" y="783"/>
                    </a:lnTo>
                    <a:lnTo>
                      <a:pt x="456" y="732"/>
                    </a:lnTo>
                    <a:lnTo>
                      <a:pt x="411" y="638"/>
                    </a:lnTo>
                    <a:lnTo>
                      <a:pt x="389" y="630"/>
                    </a:lnTo>
                    <a:lnTo>
                      <a:pt x="366" y="606"/>
                    </a:lnTo>
                    <a:lnTo>
                      <a:pt x="342" y="606"/>
                    </a:lnTo>
                    <a:lnTo>
                      <a:pt x="306" y="598"/>
                    </a:lnTo>
                    <a:lnTo>
                      <a:pt x="280" y="606"/>
                    </a:lnTo>
                    <a:lnTo>
                      <a:pt x="260" y="652"/>
                    </a:lnTo>
                    <a:lnTo>
                      <a:pt x="233" y="660"/>
                    </a:lnTo>
                    <a:lnTo>
                      <a:pt x="172" y="624"/>
                    </a:lnTo>
                    <a:lnTo>
                      <a:pt x="137" y="581"/>
                    </a:lnTo>
                    <a:lnTo>
                      <a:pt x="131" y="526"/>
                    </a:lnTo>
                    <a:lnTo>
                      <a:pt x="105" y="491"/>
                    </a:lnTo>
                    <a:lnTo>
                      <a:pt x="45" y="440"/>
                    </a:lnTo>
                    <a:lnTo>
                      <a:pt x="0" y="387"/>
                    </a:lnTo>
                    <a:lnTo>
                      <a:pt x="0" y="365"/>
                    </a:lnTo>
                    <a:lnTo>
                      <a:pt x="145" y="366"/>
                    </a:lnTo>
                    <a:lnTo>
                      <a:pt x="260" y="377"/>
                    </a:lnTo>
                    <a:lnTo>
                      <a:pt x="276"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9" name="Freeform 348"/>
              <p:cNvSpPr>
                <a:spLocks noChangeArrowheads="1"/>
              </p:cNvSpPr>
              <p:nvPr/>
            </p:nvSpPr>
            <p:spPr bwMode="auto">
              <a:xfrm>
                <a:off x="5513918" y="1693271"/>
                <a:ext cx="967316" cy="594784"/>
              </a:xfrm>
              <a:custGeom>
                <a:avLst/>
                <a:gdLst/>
                <a:ahLst/>
                <a:cxnLst>
                  <a:cxn ang="0">
                    <a:pos x="1" y="0"/>
                  </a:cxn>
                  <a:cxn ang="0">
                    <a:pos x="384" y="9"/>
                  </a:cxn>
                  <a:cxn ang="0">
                    <a:pos x="412" y="91"/>
                  </a:cxn>
                  <a:cxn ang="0">
                    <a:pos x="438" y="155"/>
                  </a:cxn>
                  <a:cxn ang="0">
                    <a:pos x="457" y="258"/>
                  </a:cxn>
                  <a:cxn ang="0">
                    <a:pos x="446" y="281"/>
                  </a:cxn>
                  <a:cxn ang="0">
                    <a:pos x="304" y="278"/>
                  </a:cxn>
                  <a:cxn ang="0">
                    <a:pos x="0" y="273"/>
                  </a:cxn>
                  <a:cxn ang="0">
                    <a:pos x="1" y="0"/>
                  </a:cxn>
                </a:cxnLst>
                <a:rect l="0" t="0" r="r" b="b"/>
                <a:pathLst>
                  <a:path w="457" h="281">
                    <a:moveTo>
                      <a:pt x="1" y="0"/>
                    </a:moveTo>
                    <a:lnTo>
                      <a:pt x="384" y="9"/>
                    </a:lnTo>
                    <a:lnTo>
                      <a:pt x="412" y="91"/>
                    </a:lnTo>
                    <a:lnTo>
                      <a:pt x="438" y="155"/>
                    </a:lnTo>
                    <a:lnTo>
                      <a:pt x="457" y="258"/>
                    </a:lnTo>
                    <a:lnTo>
                      <a:pt x="446" y="281"/>
                    </a:lnTo>
                    <a:lnTo>
                      <a:pt x="304" y="278"/>
                    </a:lnTo>
                    <a:lnTo>
                      <a:pt x="0" y="273"/>
                    </a:lnTo>
                    <a:lnTo>
                      <a:pt x="1"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0" name="Freeform 349"/>
              <p:cNvSpPr>
                <a:spLocks noChangeArrowheads="1"/>
              </p:cNvSpPr>
              <p:nvPr/>
            </p:nvSpPr>
            <p:spPr bwMode="auto">
              <a:xfrm>
                <a:off x="5488517" y="2264772"/>
                <a:ext cx="1016000" cy="700617"/>
              </a:xfrm>
              <a:custGeom>
                <a:avLst/>
                <a:gdLst/>
                <a:ahLst/>
                <a:cxnLst>
                  <a:cxn ang="0">
                    <a:pos x="8" y="0"/>
                  </a:cxn>
                  <a:cxn ang="0">
                    <a:pos x="7" y="128"/>
                  </a:cxn>
                  <a:cxn ang="0">
                    <a:pos x="0" y="278"/>
                  </a:cxn>
                  <a:cxn ang="0">
                    <a:pos x="348" y="283"/>
                  </a:cxn>
                  <a:cxn ang="0">
                    <a:pos x="385" y="304"/>
                  </a:cxn>
                  <a:cxn ang="0">
                    <a:pos x="410" y="277"/>
                  </a:cxn>
                  <a:cxn ang="0">
                    <a:pos x="480" y="331"/>
                  </a:cxn>
                  <a:cxn ang="0">
                    <a:pos x="470" y="274"/>
                  </a:cxn>
                  <a:cxn ang="0">
                    <a:pos x="476" y="229"/>
                  </a:cxn>
                  <a:cxn ang="0">
                    <a:pos x="480" y="80"/>
                  </a:cxn>
                  <a:cxn ang="0">
                    <a:pos x="449" y="48"/>
                  </a:cxn>
                  <a:cxn ang="0">
                    <a:pos x="462" y="7"/>
                  </a:cxn>
                  <a:cxn ang="0">
                    <a:pos x="233" y="4"/>
                  </a:cxn>
                  <a:cxn ang="0">
                    <a:pos x="8" y="0"/>
                  </a:cxn>
                </a:cxnLst>
                <a:rect l="0" t="0" r="r" b="b"/>
                <a:pathLst>
                  <a:path w="480" h="331">
                    <a:moveTo>
                      <a:pt x="8" y="0"/>
                    </a:moveTo>
                    <a:lnTo>
                      <a:pt x="7" y="128"/>
                    </a:lnTo>
                    <a:lnTo>
                      <a:pt x="0" y="278"/>
                    </a:lnTo>
                    <a:lnTo>
                      <a:pt x="348" y="283"/>
                    </a:lnTo>
                    <a:lnTo>
                      <a:pt x="385" y="304"/>
                    </a:lnTo>
                    <a:lnTo>
                      <a:pt x="410" y="277"/>
                    </a:lnTo>
                    <a:lnTo>
                      <a:pt x="480" y="331"/>
                    </a:lnTo>
                    <a:lnTo>
                      <a:pt x="470" y="274"/>
                    </a:lnTo>
                    <a:lnTo>
                      <a:pt x="476" y="229"/>
                    </a:lnTo>
                    <a:lnTo>
                      <a:pt x="480" y="80"/>
                    </a:lnTo>
                    <a:lnTo>
                      <a:pt x="449" y="48"/>
                    </a:lnTo>
                    <a:lnTo>
                      <a:pt x="462" y="7"/>
                    </a:lnTo>
                    <a:lnTo>
                      <a:pt x="233" y="4"/>
                    </a:lnTo>
                    <a:lnTo>
                      <a:pt x="8"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1" name="Freeform 350"/>
              <p:cNvSpPr>
                <a:spLocks noChangeArrowheads="1"/>
              </p:cNvSpPr>
              <p:nvPr/>
            </p:nvSpPr>
            <p:spPr bwMode="auto">
              <a:xfrm>
                <a:off x="5473701" y="2844737"/>
                <a:ext cx="1208617" cy="577851"/>
              </a:xfrm>
              <a:custGeom>
                <a:avLst/>
                <a:gdLst/>
                <a:ahLst/>
                <a:cxnLst>
                  <a:cxn ang="0">
                    <a:pos x="6" y="0"/>
                  </a:cxn>
                  <a:cxn ang="0">
                    <a:pos x="0" y="180"/>
                  </a:cxn>
                  <a:cxn ang="0">
                    <a:pos x="129" y="184"/>
                  </a:cxn>
                  <a:cxn ang="0">
                    <a:pos x="127" y="273"/>
                  </a:cxn>
                  <a:cxn ang="0">
                    <a:pos x="302" y="270"/>
                  </a:cxn>
                  <a:cxn ang="0">
                    <a:pos x="458" y="267"/>
                  </a:cxn>
                  <a:cxn ang="0">
                    <a:pos x="571" y="270"/>
                  </a:cxn>
                  <a:cxn ang="0">
                    <a:pos x="536" y="193"/>
                  </a:cxn>
                  <a:cxn ang="0">
                    <a:pos x="511" y="122"/>
                  </a:cxn>
                  <a:cxn ang="0">
                    <a:pos x="485" y="49"/>
                  </a:cxn>
                  <a:cxn ang="0">
                    <a:pos x="420" y="3"/>
                  </a:cxn>
                  <a:cxn ang="0">
                    <a:pos x="391" y="29"/>
                  </a:cxn>
                  <a:cxn ang="0">
                    <a:pos x="355" y="9"/>
                  </a:cxn>
                  <a:cxn ang="0">
                    <a:pos x="199" y="4"/>
                  </a:cxn>
                  <a:cxn ang="0">
                    <a:pos x="6" y="0"/>
                  </a:cxn>
                </a:cxnLst>
                <a:rect l="0" t="0" r="r" b="b"/>
                <a:pathLst>
                  <a:path w="571" h="273">
                    <a:moveTo>
                      <a:pt x="6" y="0"/>
                    </a:moveTo>
                    <a:lnTo>
                      <a:pt x="0" y="180"/>
                    </a:lnTo>
                    <a:lnTo>
                      <a:pt x="129" y="184"/>
                    </a:lnTo>
                    <a:lnTo>
                      <a:pt x="127" y="273"/>
                    </a:lnTo>
                    <a:lnTo>
                      <a:pt x="302" y="270"/>
                    </a:lnTo>
                    <a:lnTo>
                      <a:pt x="458" y="267"/>
                    </a:lnTo>
                    <a:lnTo>
                      <a:pt x="571" y="270"/>
                    </a:lnTo>
                    <a:lnTo>
                      <a:pt x="536" y="193"/>
                    </a:lnTo>
                    <a:lnTo>
                      <a:pt x="511" y="122"/>
                    </a:lnTo>
                    <a:lnTo>
                      <a:pt x="485" y="49"/>
                    </a:lnTo>
                    <a:lnTo>
                      <a:pt x="420" y="3"/>
                    </a:lnTo>
                    <a:lnTo>
                      <a:pt x="391" y="29"/>
                    </a:lnTo>
                    <a:lnTo>
                      <a:pt x="355" y="9"/>
                    </a:lnTo>
                    <a:lnTo>
                      <a:pt x="199" y="4"/>
                    </a:lnTo>
                    <a:lnTo>
                      <a:pt x="6"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1462858"/>
                <a:endParaRPr lang="en-US" sz="1067" u="dottedHeavy" kern="0" dirty="0">
                  <a:solidFill>
                    <a:srgbClr val="FFFFFF"/>
                  </a:solidFill>
                  <a:latin typeface="Arial" panose="020B0604020202020204" pitchFamily="34" charset="0"/>
                  <a:cs typeface="Arial" panose="020B0604020202020204" pitchFamily="34" charset="0"/>
                </a:endParaRPr>
              </a:p>
            </p:txBody>
          </p:sp>
          <p:sp>
            <p:nvSpPr>
              <p:cNvPr id="302" name="Freeform 351"/>
              <p:cNvSpPr>
                <a:spLocks noChangeArrowheads="1"/>
              </p:cNvSpPr>
              <p:nvPr/>
            </p:nvSpPr>
            <p:spPr bwMode="auto">
              <a:xfrm>
                <a:off x="5731934" y="3405655"/>
                <a:ext cx="1064684" cy="575733"/>
              </a:xfrm>
              <a:custGeom>
                <a:avLst/>
                <a:gdLst/>
                <a:ahLst/>
                <a:cxnLst>
                  <a:cxn ang="0">
                    <a:pos x="5" y="4"/>
                  </a:cxn>
                  <a:cxn ang="0">
                    <a:pos x="4" y="160"/>
                  </a:cxn>
                  <a:cxn ang="0">
                    <a:pos x="0" y="270"/>
                  </a:cxn>
                  <a:cxn ang="0">
                    <a:pos x="503" y="272"/>
                  </a:cxn>
                  <a:cxn ang="0">
                    <a:pos x="493" y="131"/>
                  </a:cxn>
                  <a:cxn ang="0">
                    <a:pos x="493" y="78"/>
                  </a:cxn>
                  <a:cxn ang="0">
                    <a:pos x="453" y="45"/>
                  </a:cxn>
                  <a:cxn ang="0">
                    <a:pos x="465" y="16"/>
                  </a:cxn>
                  <a:cxn ang="0">
                    <a:pos x="446" y="0"/>
                  </a:cxn>
                  <a:cxn ang="0">
                    <a:pos x="219" y="4"/>
                  </a:cxn>
                  <a:cxn ang="0">
                    <a:pos x="5" y="4"/>
                  </a:cxn>
                </a:cxnLst>
                <a:rect l="0" t="0" r="r" b="b"/>
                <a:pathLst>
                  <a:path w="503" h="272">
                    <a:moveTo>
                      <a:pt x="5" y="4"/>
                    </a:moveTo>
                    <a:lnTo>
                      <a:pt x="4" y="160"/>
                    </a:lnTo>
                    <a:lnTo>
                      <a:pt x="0" y="270"/>
                    </a:lnTo>
                    <a:lnTo>
                      <a:pt x="503" y="272"/>
                    </a:lnTo>
                    <a:lnTo>
                      <a:pt x="493" y="131"/>
                    </a:lnTo>
                    <a:lnTo>
                      <a:pt x="493" y="78"/>
                    </a:lnTo>
                    <a:lnTo>
                      <a:pt x="453" y="45"/>
                    </a:lnTo>
                    <a:lnTo>
                      <a:pt x="465" y="16"/>
                    </a:lnTo>
                    <a:lnTo>
                      <a:pt x="446" y="0"/>
                    </a:lnTo>
                    <a:lnTo>
                      <a:pt x="219" y="4"/>
                    </a:lnTo>
                    <a:lnTo>
                      <a:pt x="5" y="4"/>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3" name="Freeform 352"/>
              <p:cNvSpPr>
                <a:spLocks noChangeArrowheads="1"/>
              </p:cNvSpPr>
              <p:nvPr/>
            </p:nvSpPr>
            <p:spPr bwMode="auto">
              <a:xfrm>
                <a:off x="5590118" y="3964455"/>
                <a:ext cx="1240367" cy="635000"/>
              </a:xfrm>
              <a:custGeom>
                <a:avLst/>
                <a:gdLst/>
                <a:ahLst/>
                <a:cxnLst>
                  <a:cxn ang="0">
                    <a:pos x="4" y="0"/>
                  </a:cxn>
                  <a:cxn ang="0">
                    <a:pos x="0" y="55"/>
                  </a:cxn>
                  <a:cxn ang="0">
                    <a:pos x="207" y="61"/>
                  </a:cxn>
                  <a:cxn ang="0">
                    <a:pos x="209" y="232"/>
                  </a:cxn>
                  <a:cxn ang="0">
                    <a:pos x="316" y="278"/>
                  </a:cxn>
                  <a:cxn ang="0">
                    <a:pos x="345" y="261"/>
                  </a:cxn>
                  <a:cxn ang="0">
                    <a:pos x="413" y="300"/>
                  </a:cxn>
                  <a:cxn ang="0">
                    <a:pos x="456" y="298"/>
                  </a:cxn>
                  <a:cxn ang="0">
                    <a:pos x="537" y="261"/>
                  </a:cxn>
                  <a:cxn ang="0">
                    <a:pos x="586" y="297"/>
                  </a:cxn>
                  <a:cxn ang="0">
                    <a:pos x="586" y="113"/>
                  </a:cxn>
                  <a:cxn ang="0">
                    <a:pos x="570" y="6"/>
                  </a:cxn>
                  <a:cxn ang="0">
                    <a:pos x="4" y="0"/>
                  </a:cxn>
                </a:cxnLst>
                <a:rect l="0" t="0" r="r" b="b"/>
                <a:pathLst>
                  <a:path w="586" h="300">
                    <a:moveTo>
                      <a:pt x="4" y="0"/>
                    </a:moveTo>
                    <a:lnTo>
                      <a:pt x="0" y="55"/>
                    </a:lnTo>
                    <a:lnTo>
                      <a:pt x="207" y="61"/>
                    </a:lnTo>
                    <a:lnTo>
                      <a:pt x="209" y="232"/>
                    </a:lnTo>
                    <a:lnTo>
                      <a:pt x="316" y="278"/>
                    </a:lnTo>
                    <a:lnTo>
                      <a:pt x="345" y="261"/>
                    </a:lnTo>
                    <a:lnTo>
                      <a:pt x="413" y="300"/>
                    </a:lnTo>
                    <a:lnTo>
                      <a:pt x="456" y="298"/>
                    </a:lnTo>
                    <a:lnTo>
                      <a:pt x="537" y="261"/>
                    </a:lnTo>
                    <a:lnTo>
                      <a:pt x="586" y="297"/>
                    </a:lnTo>
                    <a:lnTo>
                      <a:pt x="586" y="113"/>
                    </a:lnTo>
                    <a:lnTo>
                      <a:pt x="570" y="6"/>
                    </a:lnTo>
                    <a:lnTo>
                      <a:pt x="4"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04" name="Freeform 353"/>
              <p:cNvSpPr>
                <a:spLocks noChangeArrowheads="1"/>
              </p:cNvSpPr>
              <p:nvPr/>
            </p:nvSpPr>
            <p:spPr bwMode="auto">
              <a:xfrm>
                <a:off x="6805084" y="3998322"/>
                <a:ext cx="700616" cy="687916"/>
              </a:xfrm>
              <a:custGeom>
                <a:avLst/>
                <a:gdLst/>
                <a:ahLst/>
                <a:cxnLst>
                  <a:cxn ang="0">
                    <a:pos x="0" y="29"/>
                  </a:cxn>
                  <a:cxn ang="0">
                    <a:pos x="131" y="12"/>
                  </a:cxn>
                  <a:cxn ang="0">
                    <a:pos x="291" y="0"/>
                  </a:cxn>
                  <a:cxn ang="0">
                    <a:pos x="283" y="43"/>
                  </a:cxn>
                  <a:cxn ang="0">
                    <a:pos x="318" y="33"/>
                  </a:cxn>
                  <a:cxn ang="0">
                    <a:pos x="331" y="62"/>
                  </a:cxn>
                  <a:cxn ang="0">
                    <a:pos x="294" y="88"/>
                  </a:cxn>
                  <a:cxn ang="0">
                    <a:pos x="302" y="133"/>
                  </a:cxn>
                  <a:cxn ang="0">
                    <a:pos x="263" y="208"/>
                  </a:cxn>
                  <a:cxn ang="0">
                    <a:pos x="237" y="256"/>
                  </a:cxn>
                  <a:cxn ang="0">
                    <a:pos x="252" y="314"/>
                  </a:cxn>
                  <a:cxn ang="0">
                    <a:pos x="48" y="325"/>
                  </a:cxn>
                  <a:cxn ang="0">
                    <a:pos x="48" y="289"/>
                  </a:cxn>
                  <a:cxn ang="0">
                    <a:pos x="7" y="281"/>
                  </a:cxn>
                  <a:cxn ang="0">
                    <a:pos x="7" y="88"/>
                  </a:cxn>
                  <a:cxn ang="0">
                    <a:pos x="0" y="29"/>
                  </a:cxn>
                </a:cxnLst>
                <a:rect l="0" t="0" r="r" b="b"/>
                <a:pathLst>
                  <a:path w="331" h="325">
                    <a:moveTo>
                      <a:pt x="0" y="29"/>
                    </a:moveTo>
                    <a:lnTo>
                      <a:pt x="131" y="12"/>
                    </a:lnTo>
                    <a:lnTo>
                      <a:pt x="291" y="0"/>
                    </a:lnTo>
                    <a:lnTo>
                      <a:pt x="283" y="43"/>
                    </a:lnTo>
                    <a:lnTo>
                      <a:pt x="318" y="33"/>
                    </a:lnTo>
                    <a:lnTo>
                      <a:pt x="331" y="62"/>
                    </a:lnTo>
                    <a:lnTo>
                      <a:pt x="294" y="88"/>
                    </a:lnTo>
                    <a:lnTo>
                      <a:pt x="302" y="133"/>
                    </a:lnTo>
                    <a:lnTo>
                      <a:pt x="263" y="208"/>
                    </a:lnTo>
                    <a:lnTo>
                      <a:pt x="237" y="256"/>
                    </a:lnTo>
                    <a:lnTo>
                      <a:pt x="252" y="314"/>
                    </a:lnTo>
                    <a:lnTo>
                      <a:pt x="48" y="325"/>
                    </a:lnTo>
                    <a:lnTo>
                      <a:pt x="48" y="289"/>
                    </a:lnTo>
                    <a:lnTo>
                      <a:pt x="7" y="281"/>
                    </a:lnTo>
                    <a:lnTo>
                      <a:pt x="7" y="88"/>
                    </a:lnTo>
                    <a:lnTo>
                      <a:pt x="0" y="29"/>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5" name="Freeform 354"/>
              <p:cNvSpPr>
                <a:spLocks noChangeArrowheads="1"/>
              </p:cNvSpPr>
              <p:nvPr/>
            </p:nvSpPr>
            <p:spPr bwMode="auto">
              <a:xfrm>
                <a:off x="6906685" y="4662955"/>
                <a:ext cx="850900" cy="717549"/>
              </a:xfrm>
              <a:custGeom>
                <a:avLst/>
                <a:gdLst/>
                <a:ahLst/>
                <a:cxnLst>
                  <a:cxn ang="0">
                    <a:pos x="0" y="7"/>
                  </a:cxn>
                  <a:cxn ang="0">
                    <a:pos x="201" y="0"/>
                  </a:cxn>
                  <a:cxn ang="0">
                    <a:pos x="237" y="70"/>
                  </a:cxn>
                  <a:cxn ang="0">
                    <a:pos x="206" y="152"/>
                  </a:cxn>
                  <a:cxn ang="0">
                    <a:pos x="196" y="189"/>
                  </a:cxn>
                  <a:cxn ang="0">
                    <a:pos x="331" y="173"/>
                  </a:cxn>
                  <a:cxn ang="0">
                    <a:pos x="340" y="229"/>
                  </a:cxn>
                  <a:cxn ang="0">
                    <a:pos x="299" y="224"/>
                  </a:cxn>
                  <a:cxn ang="0">
                    <a:pos x="282" y="246"/>
                  </a:cxn>
                  <a:cxn ang="0">
                    <a:pos x="301" y="262"/>
                  </a:cxn>
                  <a:cxn ang="0">
                    <a:pos x="339" y="243"/>
                  </a:cxn>
                  <a:cxn ang="0">
                    <a:pos x="340" y="270"/>
                  </a:cxn>
                  <a:cxn ang="0">
                    <a:pos x="362" y="247"/>
                  </a:cxn>
                  <a:cxn ang="0">
                    <a:pos x="376" y="247"/>
                  </a:cxn>
                  <a:cxn ang="0">
                    <a:pos x="360" y="294"/>
                  </a:cxn>
                  <a:cxn ang="0">
                    <a:pos x="392" y="300"/>
                  </a:cxn>
                  <a:cxn ang="0">
                    <a:pos x="402" y="325"/>
                  </a:cxn>
                  <a:cxn ang="0">
                    <a:pos x="388" y="332"/>
                  </a:cxn>
                  <a:cxn ang="0">
                    <a:pos x="366" y="318"/>
                  </a:cxn>
                  <a:cxn ang="0">
                    <a:pos x="328" y="306"/>
                  </a:cxn>
                  <a:cxn ang="0">
                    <a:pos x="336" y="335"/>
                  </a:cxn>
                  <a:cxn ang="0">
                    <a:pos x="316" y="339"/>
                  </a:cxn>
                  <a:cxn ang="0">
                    <a:pos x="300" y="312"/>
                  </a:cxn>
                  <a:cxn ang="0">
                    <a:pos x="291" y="328"/>
                  </a:cxn>
                  <a:cxn ang="0">
                    <a:pos x="231" y="328"/>
                  </a:cxn>
                  <a:cxn ang="0">
                    <a:pos x="231" y="312"/>
                  </a:cxn>
                  <a:cxn ang="0">
                    <a:pos x="209" y="294"/>
                  </a:cxn>
                  <a:cxn ang="0">
                    <a:pos x="165" y="290"/>
                  </a:cxn>
                  <a:cxn ang="0">
                    <a:pos x="202" y="312"/>
                  </a:cxn>
                  <a:cxn ang="0">
                    <a:pos x="151" y="324"/>
                  </a:cxn>
                  <a:cxn ang="0">
                    <a:pos x="70" y="308"/>
                  </a:cxn>
                  <a:cxn ang="0">
                    <a:pos x="38" y="312"/>
                  </a:cxn>
                  <a:cxn ang="0">
                    <a:pos x="50" y="198"/>
                  </a:cxn>
                  <a:cxn ang="0">
                    <a:pos x="1" y="108"/>
                  </a:cxn>
                  <a:cxn ang="0">
                    <a:pos x="0" y="7"/>
                  </a:cxn>
                </a:cxnLst>
                <a:rect l="0" t="0" r="r" b="b"/>
                <a:pathLst>
                  <a:path w="402" h="339">
                    <a:moveTo>
                      <a:pt x="0" y="7"/>
                    </a:moveTo>
                    <a:lnTo>
                      <a:pt x="201" y="0"/>
                    </a:lnTo>
                    <a:lnTo>
                      <a:pt x="237" y="70"/>
                    </a:lnTo>
                    <a:lnTo>
                      <a:pt x="206" y="152"/>
                    </a:lnTo>
                    <a:lnTo>
                      <a:pt x="196" y="189"/>
                    </a:lnTo>
                    <a:lnTo>
                      <a:pt x="331" y="173"/>
                    </a:lnTo>
                    <a:lnTo>
                      <a:pt x="340" y="229"/>
                    </a:lnTo>
                    <a:lnTo>
                      <a:pt x="299" y="224"/>
                    </a:lnTo>
                    <a:lnTo>
                      <a:pt x="282" y="246"/>
                    </a:lnTo>
                    <a:lnTo>
                      <a:pt x="301" y="262"/>
                    </a:lnTo>
                    <a:lnTo>
                      <a:pt x="339" y="243"/>
                    </a:lnTo>
                    <a:lnTo>
                      <a:pt x="340" y="270"/>
                    </a:lnTo>
                    <a:lnTo>
                      <a:pt x="362" y="247"/>
                    </a:lnTo>
                    <a:lnTo>
                      <a:pt x="376" y="247"/>
                    </a:lnTo>
                    <a:lnTo>
                      <a:pt x="360" y="294"/>
                    </a:lnTo>
                    <a:lnTo>
                      <a:pt x="392" y="300"/>
                    </a:lnTo>
                    <a:lnTo>
                      <a:pt x="402" y="325"/>
                    </a:lnTo>
                    <a:lnTo>
                      <a:pt x="388" y="332"/>
                    </a:lnTo>
                    <a:lnTo>
                      <a:pt x="366" y="318"/>
                    </a:lnTo>
                    <a:lnTo>
                      <a:pt x="328" y="306"/>
                    </a:lnTo>
                    <a:lnTo>
                      <a:pt x="336" y="335"/>
                    </a:lnTo>
                    <a:lnTo>
                      <a:pt x="316" y="339"/>
                    </a:lnTo>
                    <a:lnTo>
                      <a:pt x="300" y="312"/>
                    </a:lnTo>
                    <a:lnTo>
                      <a:pt x="291" y="328"/>
                    </a:lnTo>
                    <a:lnTo>
                      <a:pt x="231" y="328"/>
                    </a:lnTo>
                    <a:lnTo>
                      <a:pt x="231" y="312"/>
                    </a:lnTo>
                    <a:lnTo>
                      <a:pt x="209" y="294"/>
                    </a:lnTo>
                    <a:lnTo>
                      <a:pt x="165" y="290"/>
                    </a:lnTo>
                    <a:lnTo>
                      <a:pt x="202" y="312"/>
                    </a:lnTo>
                    <a:lnTo>
                      <a:pt x="151" y="324"/>
                    </a:lnTo>
                    <a:lnTo>
                      <a:pt x="70" y="308"/>
                    </a:lnTo>
                    <a:lnTo>
                      <a:pt x="38" y="312"/>
                    </a:lnTo>
                    <a:lnTo>
                      <a:pt x="50" y="198"/>
                    </a:lnTo>
                    <a:lnTo>
                      <a:pt x="1" y="108"/>
                    </a:lnTo>
                    <a:lnTo>
                      <a:pt x="0" y="7"/>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6" name="Freeform 355"/>
              <p:cNvSpPr>
                <a:spLocks noChangeArrowheads="1"/>
              </p:cNvSpPr>
              <p:nvPr/>
            </p:nvSpPr>
            <p:spPr bwMode="auto">
              <a:xfrm>
                <a:off x="6322484" y="1617071"/>
                <a:ext cx="948267" cy="1130300"/>
              </a:xfrm>
              <a:custGeom>
                <a:avLst/>
                <a:gdLst/>
                <a:ahLst/>
                <a:cxnLst>
                  <a:cxn ang="0">
                    <a:pos x="0" y="41"/>
                  </a:cxn>
                  <a:cxn ang="0">
                    <a:pos x="118" y="41"/>
                  </a:cxn>
                  <a:cxn ang="0">
                    <a:pos x="116" y="0"/>
                  </a:cxn>
                  <a:cxn ang="0">
                    <a:pos x="142" y="12"/>
                  </a:cxn>
                  <a:cxn ang="0">
                    <a:pos x="147" y="44"/>
                  </a:cxn>
                  <a:cxn ang="0">
                    <a:pos x="204" y="78"/>
                  </a:cxn>
                  <a:cxn ang="0">
                    <a:pos x="220" y="64"/>
                  </a:cxn>
                  <a:cxn ang="0">
                    <a:pos x="253" y="64"/>
                  </a:cxn>
                  <a:cxn ang="0">
                    <a:pos x="278" y="94"/>
                  </a:cxn>
                  <a:cxn ang="0">
                    <a:pos x="297" y="84"/>
                  </a:cxn>
                  <a:cxn ang="0">
                    <a:pos x="346" y="96"/>
                  </a:cxn>
                  <a:cxn ang="0">
                    <a:pos x="362" y="73"/>
                  </a:cxn>
                  <a:cxn ang="0">
                    <a:pos x="394" y="90"/>
                  </a:cxn>
                  <a:cxn ang="0">
                    <a:pos x="448" y="88"/>
                  </a:cxn>
                  <a:cxn ang="0">
                    <a:pos x="359" y="155"/>
                  </a:cxn>
                  <a:cxn ang="0">
                    <a:pos x="314" y="213"/>
                  </a:cxn>
                  <a:cxn ang="0">
                    <a:pos x="323" y="297"/>
                  </a:cxn>
                  <a:cxn ang="0">
                    <a:pos x="292" y="333"/>
                  </a:cxn>
                  <a:cxn ang="0">
                    <a:pos x="305" y="356"/>
                  </a:cxn>
                  <a:cxn ang="0">
                    <a:pos x="305" y="420"/>
                  </a:cxn>
                  <a:cxn ang="0">
                    <a:pos x="335" y="420"/>
                  </a:cxn>
                  <a:cxn ang="0">
                    <a:pos x="380" y="465"/>
                  </a:cxn>
                  <a:cxn ang="0">
                    <a:pos x="399" y="519"/>
                  </a:cxn>
                  <a:cxn ang="0">
                    <a:pos x="82" y="534"/>
                  </a:cxn>
                  <a:cxn ang="0">
                    <a:pos x="82" y="387"/>
                  </a:cxn>
                  <a:cxn ang="0">
                    <a:pos x="55" y="354"/>
                  </a:cxn>
                  <a:cxn ang="0">
                    <a:pos x="64" y="315"/>
                  </a:cxn>
                  <a:cxn ang="0">
                    <a:pos x="75" y="293"/>
                  </a:cxn>
                  <a:cxn ang="0">
                    <a:pos x="55" y="191"/>
                  </a:cxn>
                  <a:cxn ang="0">
                    <a:pos x="28" y="123"/>
                  </a:cxn>
                  <a:cxn ang="0">
                    <a:pos x="0" y="41"/>
                  </a:cxn>
                </a:cxnLst>
                <a:rect l="0" t="0" r="r" b="b"/>
                <a:pathLst>
                  <a:path w="448" h="534">
                    <a:moveTo>
                      <a:pt x="0" y="41"/>
                    </a:moveTo>
                    <a:lnTo>
                      <a:pt x="118" y="41"/>
                    </a:lnTo>
                    <a:lnTo>
                      <a:pt x="116" y="0"/>
                    </a:lnTo>
                    <a:lnTo>
                      <a:pt x="142" y="12"/>
                    </a:lnTo>
                    <a:lnTo>
                      <a:pt x="147" y="44"/>
                    </a:lnTo>
                    <a:lnTo>
                      <a:pt x="204" y="78"/>
                    </a:lnTo>
                    <a:lnTo>
                      <a:pt x="220" y="64"/>
                    </a:lnTo>
                    <a:lnTo>
                      <a:pt x="253" y="64"/>
                    </a:lnTo>
                    <a:lnTo>
                      <a:pt x="278" y="94"/>
                    </a:lnTo>
                    <a:lnTo>
                      <a:pt x="297" y="84"/>
                    </a:lnTo>
                    <a:lnTo>
                      <a:pt x="346" y="96"/>
                    </a:lnTo>
                    <a:lnTo>
                      <a:pt x="362" y="73"/>
                    </a:lnTo>
                    <a:lnTo>
                      <a:pt x="394" y="90"/>
                    </a:lnTo>
                    <a:lnTo>
                      <a:pt x="448" y="88"/>
                    </a:lnTo>
                    <a:lnTo>
                      <a:pt x="359" y="155"/>
                    </a:lnTo>
                    <a:lnTo>
                      <a:pt x="314" y="213"/>
                    </a:lnTo>
                    <a:lnTo>
                      <a:pt x="323" y="297"/>
                    </a:lnTo>
                    <a:lnTo>
                      <a:pt x="292" y="333"/>
                    </a:lnTo>
                    <a:lnTo>
                      <a:pt x="305" y="356"/>
                    </a:lnTo>
                    <a:lnTo>
                      <a:pt x="305" y="420"/>
                    </a:lnTo>
                    <a:lnTo>
                      <a:pt x="335" y="420"/>
                    </a:lnTo>
                    <a:lnTo>
                      <a:pt x="380" y="465"/>
                    </a:lnTo>
                    <a:lnTo>
                      <a:pt x="399" y="519"/>
                    </a:lnTo>
                    <a:lnTo>
                      <a:pt x="82" y="534"/>
                    </a:lnTo>
                    <a:lnTo>
                      <a:pt x="82" y="387"/>
                    </a:lnTo>
                    <a:lnTo>
                      <a:pt x="55" y="354"/>
                    </a:lnTo>
                    <a:lnTo>
                      <a:pt x="64" y="315"/>
                    </a:lnTo>
                    <a:lnTo>
                      <a:pt x="75" y="293"/>
                    </a:lnTo>
                    <a:lnTo>
                      <a:pt x="55" y="191"/>
                    </a:lnTo>
                    <a:lnTo>
                      <a:pt x="28" y="123"/>
                    </a:lnTo>
                    <a:lnTo>
                      <a:pt x="0" y="41"/>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7" name="Freeform 356"/>
              <p:cNvSpPr>
                <a:spLocks noChangeArrowheads="1"/>
              </p:cNvSpPr>
              <p:nvPr/>
            </p:nvSpPr>
            <p:spPr bwMode="auto">
              <a:xfrm>
                <a:off x="6936317" y="2006538"/>
                <a:ext cx="726016" cy="891117"/>
              </a:xfrm>
              <a:custGeom>
                <a:avLst/>
                <a:gdLst/>
                <a:ahLst/>
                <a:cxnLst>
                  <a:cxn ang="0">
                    <a:pos x="25" y="29"/>
                  </a:cxn>
                  <a:cxn ang="0">
                    <a:pos x="51" y="27"/>
                  </a:cxn>
                  <a:cxn ang="0">
                    <a:pos x="74" y="27"/>
                  </a:cxn>
                  <a:cxn ang="0">
                    <a:pos x="89" y="0"/>
                  </a:cxn>
                  <a:cxn ang="0">
                    <a:pos x="101" y="32"/>
                  </a:cxn>
                  <a:cxn ang="0">
                    <a:pos x="137" y="32"/>
                  </a:cxn>
                  <a:cxn ang="0">
                    <a:pos x="156" y="61"/>
                  </a:cxn>
                  <a:cxn ang="0">
                    <a:pos x="195" y="53"/>
                  </a:cxn>
                  <a:cxn ang="0">
                    <a:pos x="220" y="70"/>
                  </a:cxn>
                  <a:cxn ang="0">
                    <a:pos x="269" y="84"/>
                  </a:cxn>
                  <a:cxn ang="0">
                    <a:pos x="277" y="106"/>
                  </a:cxn>
                  <a:cxn ang="0">
                    <a:pos x="302" y="108"/>
                  </a:cxn>
                  <a:cxn ang="0">
                    <a:pos x="294" y="129"/>
                  </a:cxn>
                  <a:cxn ang="0">
                    <a:pos x="303" y="154"/>
                  </a:cxn>
                  <a:cxn ang="0">
                    <a:pos x="287" y="186"/>
                  </a:cxn>
                  <a:cxn ang="0">
                    <a:pos x="298" y="192"/>
                  </a:cxn>
                  <a:cxn ang="0">
                    <a:pos x="326" y="158"/>
                  </a:cxn>
                  <a:cxn ang="0">
                    <a:pos x="323" y="146"/>
                  </a:cxn>
                  <a:cxn ang="0">
                    <a:pos x="335" y="141"/>
                  </a:cxn>
                  <a:cxn ang="0">
                    <a:pos x="343" y="158"/>
                  </a:cxn>
                  <a:cxn ang="0">
                    <a:pos x="321" y="180"/>
                  </a:cxn>
                  <a:cxn ang="0">
                    <a:pos x="313" y="233"/>
                  </a:cxn>
                  <a:cxn ang="0">
                    <a:pos x="313" y="323"/>
                  </a:cxn>
                  <a:cxn ang="0">
                    <a:pos x="326" y="339"/>
                  </a:cxn>
                  <a:cxn ang="0">
                    <a:pos x="321" y="393"/>
                  </a:cxn>
                  <a:cxn ang="0">
                    <a:pos x="158" y="421"/>
                  </a:cxn>
                  <a:cxn ang="0">
                    <a:pos x="117" y="396"/>
                  </a:cxn>
                  <a:cxn ang="0">
                    <a:pos x="126" y="362"/>
                  </a:cxn>
                  <a:cxn ang="0">
                    <a:pos x="106" y="326"/>
                  </a:cxn>
                  <a:cxn ang="0">
                    <a:pos x="89" y="281"/>
                  </a:cxn>
                  <a:cxn ang="0">
                    <a:pos x="44" y="236"/>
                  </a:cxn>
                  <a:cxn ang="0">
                    <a:pos x="15" y="236"/>
                  </a:cxn>
                  <a:cxn ang="0">
                    <a:pos x="15" y="172"/>
                  </a:cxn>
                  <a:cxn ang="0">
                    <a:pos x="0" y="150"/>
                  </a:cxn>
                  <a:cxn ang="0">
                    <a:pos x="33" y="114"/>
                  </a:cxn>
                  <a:cxn ang="0">
                    <a:pos x="25" y="29"/>
                  </a:cxn>
                </a:cxnLst>
                <a:rect l="0" t="0" r="r" b="b"/>
                <a:pathLst>
                  <a:path w="343" h="421">
                    <a:moveTo>
                      <a:pt x="25" y="29"/>
                    </a:moveTo>
                    <a:lnTo>
                      <a:pt x="51" y="27"/>
                    </a:lnTo>
                    <a:lnTo>
                      <a:pt x="74" y="27"/>
                    </a:lnTo>
                    <a:lnTo>
                      <a:pt x="89" y="0"/>
                    </a:lnTo>
                    <a:lnTo>
                      <a:pt x="101" y="32"/>
                    </a:lnTo>
                    <a:lnTo>
                      <a:pt x="137" y="32"/>
                    </a:lnTo>
                    <a:lnTo>
                      <a:pt x="156" y="61"/>
                    </a:lnTo>
                    <a:lnTo>
                      <a:pt x="195" y="53"/>
                    </a:lnTo>
                    <a:lnTo>
                      <a:pt x="220" y="70"/>
                    </a:lnTo>
                    <a:lnTo>
                      <a:pt x="269" y="84"/>
                    </a:lnTo>
                    <a:lnTo>
                      <a:pt x="277" y="106"/>
                    </a:lnTo>
                    <a:lnTo>
                      <a:pt x="302" y="108"/>
                    </a:lnTo>
                    <a:lnTo>
                      <a:pt x="294" y="129"/>
                    </a:lnTo>
                    <a:lnTo>
                      <a:pt x="303" y="154"/>
                    </a:lnTo>
                    <a:lnTo>
                      <a:pt x="287" y="186"/>
                    </a:lnTo>
                    <a:lnTo>
                      <a:pt x="298" y="192"/>
                    </a:lnTo>
                    <a:lnTo>
                      <a:pt x="326" y="158"/>
                    </a:lnTo>
                    <a:lnTo>
                      <a:pt x="323" y="146"/>
                    </a:lnTo>
                    <a:lnTo>
                      <a:pt x="335" y="141"/>
                    </a:lnTo>
                    <a:lnTo>
                      <a:pt x="343" y="158"/>
                    </a:lnTo>
                    <a:lnTo>
                      <a:pt x="321" y="180"/>
                    </a:lnTo>
                    <a:lnTo>
                      <a:pt x="313" y="233"/>
                    </a:lnTo>
                    <a:lnTo>
                      <a:pt x="313" y="323"/>
                    </a:lnTo>
                    <a:lnTo>
                      <a:pt x="326" y="339"/>
                    </a:lnTo>
                    <a:lnTo>
                      <a:pt x="321" y="393"/>
                    </a:lnTo>
                    <a:lnTo>
                      <a:pt x="158" y="421"/>
                    </a:lnTo>
                    <a:lnTo>
                      <a:pt x="117" y="396"/>
                    </a:lnTo>
                    <a:lnTo>
                      <a:pt x="126" y="362"/>
                    </a:lnTo>
                    <a:lnTo>
                      <a:pt x="106" y="326"/>
                    </a:lnTo>
                    <a:lnTo>
                      <a:pt x="89" y="281"/>
                    </a:lnTo>
                    <a:lnTo>
                      <a:pt x="44" y="236"/>
                    </a:lnTo>
                    <a:lnTo>
                      <a:pt x="15" y="236"/>
                    </a:lnTo>
                    <a:lnTo>
                      <a:pt x="15" y="172"/>
                    </a:lnTo>
                    <a:lnTo>
                      <a:pt x="0" y="150"/>
                    </a:lnTo>
                    <a:lnTo>
                      <a:pt x="33" y="114"/>
                    </a:lnTo>
                    <a:lnTo>
                      <a:pt x="25" y="29"/>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8" name="Freeform 357"/>
              <p:cNvSpPr>
                <a:spLocks noChangeArrowheads="1"/>
              </p:cNvSpPr>
              <p:nvPr/>
            </p:nvSpPr>
            <p:spPr bwMode="auto">
              <a:xfrm>
                <a:off x="6481234" y="2713505"/>
                <a:ext cx="840317" cy="573617"/>
              </a:xfrm>
              <a:custGeom>
                <a:avLst/>
                <a:gdLst/>
                <a:ahLst/>
                <a:cxnLst>
                  <a:cxn ang="0">
                    <a:pos x="5" y="14"/>
                  </a:cxn>
                  <a:cxn ang="0">
                    <a:pos x="0" y="62"/>
                  </a:cxn>
                  <a:cxn ang="0">
                    <a:pos x="7" y="112"/>
                  </a:cxn>
                  <a:cxn ang="0">
                    <a:pos x="46" y="216"/>
                  </a:cxn>
                  <a:cxn ang="0">
                    <a:pos x="66" y="271"/>
                  </a:cxn>
                  <a:cxn ang="0">
                    <a:pos x="300" y="258"/>
                  </a:cxn>
                  <a:cxn ang="0">
                    <a:pos x="337" y="271"/>
                  </a:cxn>
                  <a:cxn ang="0">
                    <a:pos x="361" y="218"/>
                  </a:cxn>
                  <a:cxn ang="0">
                    <a:pos x="352" y="181"/>
                  </a:cxn>
                  <a:cxn ang="0">
                    <a:pos x="391" y="173"/>
                  </a:cxn>
                  <a:cxn ang="0">
                    <a:pos x="397" y="114"/>
                  </a:cxn>
                  <a:cxn ang="0">
                    <a:pos x="373" y="87"/>
                  </a:cxn>
                  <a:cxn ang="0">
                    <a:pos x="332" y="62"/>
                  </a:cxn>
                  <a:cxn ang="0">
                    <a:pos x="341" y="25"/>
                  </a:cxn>
                  <a:cxn ang="0">
                    <a:pos x="324" y="0"/>
                  </a:cxn>
                  <a:cxn ang="0">
                    <a:pos x="236" y="4"/>
                  </a:cxn>
                  <a:cxn ang="0">
                    <a:pos x="148" y="8"/>
                  </a:cxn>
                  <a:cxn ang="0">
                    <a:pos x="5" y="14"/>
                  </a:cxn>
                </a:cxnLst>
                <a:rect l="0" t="0" r="r" b="b"/>
                <a:pathLst>
                  <a:path w="397" h="271">
                    <a:moveTo>
                      <a:pt x="5" y="14"/>
                    </a:moveTo>
                    <a:lnTo>
                      <a:pt x="0" y="62"/>
                    </a:lnTo>
                    <a:lnTo>
                      <a:pt x="7" y="112"/>
                    </a:lnTo>
                    <a:lnTo>
                      <a:pt x="46" y="216"/>
                    </a:lnTo>
                    <a:lnTo>
                      <a:pt x="66" y="271"/>
                    </a:lnTo>
                    <a:lnTo>
                      <a:pt x="300" y="258"/>
                    </a:lnTo>
                    <a:lnTo>
                      <a:pt x="337" y="271"/>
                    </a:lnTo>
                    <a:lnTo>
                      <a:pt x="361" y="218"/>
                    </a:lnTo>
                    <a:lnTo>
                      <a:pt x="352" y="181"/>
                    </a:lnTo>
                    <a:lnTo>
                      <a:pt x="391" y="173"/>
                    </a:lnTo>
                    <a:lnTo>
                      <a:pt x="397" y="114"/>
                    </a:lnTo>
                    <a:lnTo>
                      <a:pt x="373" y="87"/>
                    </a:lnTo>
                    <a:lnTo>
                      <a:pt x="332" y="62"/>
                    </a:lnTo>
                    <a:lnTo>
                      <a:pt x="341" y="25"/>
                    </a:lnTo>
                    <a:lnTo>
                      <a:pt x="324" y="0"/>
                    </a:lnTo>
                    <a:lnTo>
                      <a:pt x="236" y="4"/>
                    </a:lnTo>
                    <a:lnTo>
                      <a:pt x="148" y="8"/>
                    </a:lnTo>
                    <a:lnTo>
                      <a:pt x="5" y="14"/>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9" name="Freeform 358"/>
              <p:cNvSpPr>
                <a:spLocks noChangeArrowheads="1"/>
              </p:cNvSpPr>
              <p:nvPr/>
            </p:nvSpPr>
            <p:spPr bwMode="auto">
              <a:xfrm>
                <a:off x="7757585" y="2139464"/>
                <a:ext cx="554567" cy="853440"/>
              </a:xfrm>
              <a:custGeom>
                <a:avLst/>
                <a:gdLst/>
                <a:ahLst/>
                <a:cxnLst>
                  <a:cxn ang="0">
                    <a:pos x="66" y="15"/>
                  </a:cxn>
                  <a:cxn ang="0">
                    <a:pos x="77" y="38"/>
                  </a:cxn>
                  <a:cxn ang="0">
                    <a:pos x="57" y="53"/>
                  </a:cxn>
                  <a:cxn ang="0">
                    <a:pos x="57" y="112"/>
                  </a:cxn>
                  <a:cxn ang="0">
                    <a:pos x="46" y="72"/>
                  </a:cxn>
                  <a:cxn ang="0">
                    <a:pos x="9" y="111"/>
                  </a:cxn>
                  <a:cxn ang="0">
                    <a:pos x="0" y="218"/>
                  </a:cxn>
                  <a:cxn ang="0">
                    <a:pos x="25" y="272"/>
                  </a:cxn>
                  <a:cxn ang="0">
                    <a:pos x="28" y="299"/>
                  </a:cxn>
                  <a:cxn ang="0">
                    <a:pos x="28" y="321"/>
                  </a:cxn>
                  <a:cxn ang="0">
                    <a:pos x="28" y="341"/>
                  </a:cxn>
                  <a:cxn ang="0">
                    <a:pos x="23" y="375"/>
                  </a:cxn>
                  <a:cxn ang="0">
                    <a:pos x="125" y="369"/>
                  </a:cxn>
                  <a:cxn ang="0">
                    <a:pos x="262" y="357"/>
                  </a:cxn>
                  <a:cxn ang="0">
                    <a:pos x="237" y="348"/>
                  </a:cxn>
                  <a:cxn ang="0">
                    <a:pos x="224" y="329"/>
                  </a:cxn>
                  <a:cxn ang="0">
                    <a:pos x="244" y="312"/>
                  </a:cxn>
                  <a:cxn ang="0">
                    <a:pos x="244" y="291"/>
                  </a:cxn>
                  <a:cxn ang="0">
                    <a:pos x="234" y="272"/>
                  </a:cxn>
                  <a:cxn ang="0">
                    <a:pos x="244" y="260"/>
                  </a:cxn>
                  <a:cxn ang="0">
                    <a:pos x="262" y="262"/>
                  </a:cxn>
                  <a:cxn ang="0">
                    <a:pos x="260" y="209"/>
                  </a:cxn>
                  <a:cxn ang="0">
                    <a:pos x="254" y="178"/>
                  </a:cxn>
                  <a:cxn ang="0">
                    <a:pos x="244" y="160"/>
                  </a:cxn>
                  <a:cxn ang="0">
                    <a:pos x="233" y="146"/>
                  </a:cxn>
                  <a:cxn ang="0">
                    <a:pos x="215" y="144"/>
                  </a:cxn>
                  <a:cxn ang="0">
                    <a:pos x="199" y="144"/>
                  </a:cxn>
                  <a:cxn ang="0">
                    <a:pos x="181" y="168"/>
                  </a:cxn>
                  <a:cxn ang="0">
                    <a:pos x="171" y="176"/>
                  </a:cxn>
                  <a:cxn ang="0">
                    <a:pos x="163" y="178"/>
                  </a:cxn>
                  <a:cxn ang="0">
                    <a:pos x="155" y="174"/>
                  </a:cxn>
                  <a:cxn ang="0">
                    <a:pos x="152" y="164"/>
                  </a:cxn>
                  <a:cxn ang="0">
                    <a:pos x="155" y="154"/>
                  </a:cxn>
                  <a:cxn ang="0">
                    <a:pos x="163" y="146"/>
                  </a:cxn>
                  <a:cxn ang="0">
                    <a:pos x="170" y="144"/>
                  </a:cxn>
                  <a:cxn ang="0">
                    <a:pos x="176" y="143"/>
                  </a:cxn>
                  <a:cxn ang="0">
                    <a:pos x="176" y="128"/>
                  </a:cxn>
                  <a:cxn ang="0">
                    <a:pos x="196" y="112"/>
                  </a:cxn>
                  <a:cxn ang="0">
                    <a:pos x="176" y="63"/>
                  </a:cxn>
                  <a:cxn ang="0">
                    <a:pos x="176" y="39"/>
                  </a:cxn>
                  <a:cxn ang="0">
                    <a:pos x="143" y="31"/>
                  </a:cxn>
                  <a:cxn ang="0">
                    <a:pos x="95" y="0"/>
                  </a:cxn>
                  <a:cxn ang="0">
                    <a:pos x="66" y="15"/>
                  </a:cxn>
                </a:cxnLst>
                <a:rect l="0" t="0" r="r" b="b"/>
                <a:pathLst>
                  <a:path w="262" h="375">
                    <a:moveTo>
                      <a:pt x="66" y="15"/>
                    </a:moveTo>
                    <a:lnTo>
                      <a:pt x="77" y="38"/>
                    </a:lnTo>
                    <a:lnTo>
                      <a:pt x="57" y="53"/>
                    </a:lnTo>
                    <a:lnTo>
                      <a:pt x="57" y="112"/>
                    </a:lnTo>
                    <a:lnTo>
                      <a:pt x="46" y="72"/>
                    </a:lnTo>
                    <a:lnTo>
                      <a:pt x="9" y="111"/>
                    </a:lnTo>
                    <a:lnTo>
                      <a:pt x="0" y="218"/>
                    </a:lnTo>
                    <a:lnTo>
                      <a:pt x="25" y="272"/>
                    </a:lnTo>
                    <a:lnTo>
                      <a:pt x="28" y="299"/>
                    </a:lnTo>
                    <a:lnTo>
                      <a:pt x="28" y="321"/>
                    </a:lnTo>
                    <a:lnTo>
                      <a:pt x="28" y="341"/>
                    </a:lnTo>
                    <a:lnTo>
                      <a:pt x="23" y="375"/>
                    </a:lnTo>
                    <a:lnTo>
                      <a:pt x="125" y="369"/>
                    </a:lnTo>
                    <a:lnTo>
                      <a:pt x="262" y="357"/>
                    </a:lnTo>
                    <a:lnTo>
                      <a:pt x="237" y="348"/>
                    </a:lnTo>
                    <a:lnTo>
                      <a:pt x="224" y="329"/>
                    </a:lnTo>
                    <a:lnTo>
                      <a:pt x="244" y="312"/>
                    </a:lnTo>
                    <a:lnTo>
                      <a:pt x="244" y="291"/>
                    </a:lnTo>
                    <a:lnTo>
                      <a:pt x="234" y="272"/>
                    </a:lnTo>
                    <a:lnTo>
                      <a:pt x="244" y="260"/>
                    </a:lnTo>
                    <a:lnTo>
                      <a:pt x="262" y="262"/>
                    </a:lnTo>
                    <a:lnTo>
                      <a:pt x="260" y="209"/>
                    </a:lnTo>
                    <a:lnTo>
                      <a:pt x="254" y="178"/>
                    </a:lnTo>
                    <a:lnTo>
                      <a:pt x="244" y="160"/>
                    </a:lnTo>
                    <a:lnTo>
                      <a:pt x="233" y="146"/>
                    </a:lnTo>
                    <a:lnTo>
                      <a:pt x="215" y="144"/>
                    </a:lnTo>
                    <a:lnTo>
                      <a:pt x="199" y="144"/>
                    </a:lnTo>
                    <a:lnTo>
                      <a:pt x="181" y="168"/>
                    </a:lnTo>
                    <a:lnTo>
                      <a:pt x="171" y="176"/>
                    </a:lnTo>
                    <a:lnTo>
                      <a:pt x="163" y="178"/>
                    </a:lnTo>
                    <a:lnTo>
                      <a:pt x="155" y="174"/>
                    </a:lnTo>
                    <a:lnTo>
                      <a:pt x="152" y="164"/>
                    </a:lnTo>
                    <a:lnTo>
                      <a:pt x="155" y="154"/>
                    </a:lnTo>
                    <a:lnTo>
                      <a:pt x="163" y="146"/>
                    </a:lnTo>
                    <a:lnTo>
                      <a:pt x="170" y="144"/>
                    </a:lnTo>
                    <a:lnTo>
                      <a:pt x="176" y="143"/>
                    </a:lnTo>
                    <a:lnTo>
                      <a:pt x="176" y="128"/>
                    </a:lnTo>
                    <a:lnTo>
                      <a:pt x="196" y="112"/>
                    </a:lnTo>
                    <a:lnTo>
                      <a:pt x="176" y="63"/>
                    </a:lnTo>
                    <a:lnTo>
                      <a:pt x="176" y="39"/>
                    </a:lnTo>
                    <a:lnTo>
                      <a:pt x="143" y="31"/>
                    </a:lnTo>
                    <a:lnTo>
                      <a:pt x="95" y="0"/>
                    </a:lnTo>
                    <a:lnTo>
                      <a:pt x="66" y="15"/>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10" name="Freeform 359"/>
              <p:cNvSpPr>
                <a:spLocks noChangeArrowheads="1"/>
              </p:cNvSpPr>
              <p:nvPr/>
            </p:nvSpPr>
            <p:spPr bwMode="auto">
              <a:xfrm>
                <a:off x="7152218" y="2834155"/>
                <a:ext cx="603249" cy="1051983"/>
              </a:xfrm>
              <a:custGeom>
                <a:avLst/>
                <a:gdLst/>
                <a:ahLst/>
                <a:cxnLst>
                  <a:cxn ang="0">
                    <a:pos x="53" y="29"/>
                  </a:cxn>
                  <a:cxn ang="0">
                    <a:pos x="217" y="0"/>
                  </a:cxn>
                  <a:cxn ang="0">
                    <a:pos x="242" y="62"/>
                  </a:cxn>
                  <a:cxn ang="0">
                    <a:pos x="276" y="315"/>
                  </a:cxn>
                  <a:cxn ang="0">
                    <a:pos x="285" y="349"/>
                  </a:cxn>
                  <a:cxn ang="0">
                    <a:pos x="260" y="417"/>
                  </a:cxn>
                  <a:cxn ang="0">
                    <a:pos x="260" y="463"/>
                  </a:cxn>
                  <a:cxn ang="0">
                    <a:pos x="230" y="458"/>
                  </a:cxn>
                  <a:cxn ang="0">
                    <a:pos x="230" y="497"/>
                  </a:cxn>
                  <a:cxn ang="0">
                    <a:pos x="201" y="481"/>
                  </a:cxn>
                  <a:cxn ang="0">
                    <a:pos x="185" y="487"/>
                  </a:cxn>
                  <a:cxn ang="0">
                    <a:pos x="160" y="483"/>
                  </a:cxn>
                  <a:cxn ang="0">
                    <a:pos x="144" y="423"/>
                  </a:cxn>
                  <a:cxn ang="0">
                    <a:pos x="111" y="405"/>
                  </a:cxn>
                  <a:cxn ang="0">
                    <a:pos x="111" y="341"/>
                  </a:cxn>
                  <a:cxn ang="0">
                    <a:pos x="77" y="349"/>
                  </a:cxn>
                  <a:cxn ang="0">
                    <a:pos x="60" y="303"/>
                  </a:cxn>
                  <a:cxn ang="0">
                    <a:pos x="0" y="249"/>
                  </a:cxn>
                  <a:cxn ang="0">
                    <a:pos x="44" y="163"/>
                  </a:cxn>
                  <a:cxn ang="0">
                    <a:pos x="31" y="123"/>
                  </a:cxn>
                  <a:cxn ang="0">
                    <a:pos x="74" y="114"/>
                  </a:cxn>
                  <a:cxn ang="0">
                    <a:pos x="77" y="58"/>
                  </a:cxn>
                  <a:cxn ang="0">
                    <a:pos x="53" y="29"/>
                  </a:cxn>
                </a:cxnLst>
                <a:rect l="0" t="0" r="r" b="b"/>
                <a:pathLst>
                  <a:path w="285" h="497">
                    <a:moveTo>
                      <a:pt x="53" y="29"/>
                    </a:moveTo>
                    <a:lnTo>
                      <a:pt x="217" y="0"/>
                    </a:lnTo>
                    <a:lnTo>
                      <a:pt x="242" y="62"/>
                    </a:lnTo>
                    <a:lnTo>
                      <a:pt x="276" y="315"/>
                    </a:lnTo>
                    <a:lnTo>
                      <a:pt x="285" y="349"/>
                    </a:lnTo>
                    <a:lnTo>
                      <a:pt x="260" y="417"/>
                    </a:lnTo>
                    <a:lnTo>
                      <a:pt x="260" y="463"/>
                    </a:lnTo>
                    <a:lnTo>
                      <a:pt x="230" y="458"/>
                    </a:lnTo>
                    <a:lnTo>
                      <a:pt x="230" y="497"/>
                    </a:lnTo>
                    <a:lnTo>
                      <a:pt x="201" y="481"/>
                    </a:lnTo>
                    <a:lnTo>
                      <a:pt x="185" y="487"/>
                    </a:lnTo>
                    <a:lnTo>
                      <a:pt x="160" y="483"/>
                    </a:lnTo>
                    <a:lnTo>
                      <a:pt x="144" y="423"/>
                    </a:lnTo>
                    <a:lnTo>
                      <a:pt x="111" y="405"/>
                    </a:lnTo>
                    <a:lnTo>
                      <a:pt x="111" y="341"/>
                    </a:lnTo>
                    <a:lnTo>
                      <a:pt x="77" y="349"/>
                    </a:lnTo>
                    <a:lnTo>
                      <a:pt x="60" y="303"/>
                    </a:lnTo>
                    <a:lnTo>
                      <a:pt x="0" y="249"/>
                    </a:lnTo>
                    <a:lnTo>
                      <a:pt x="44" y="163"/>
                    </a:lnTo>
                    <a:lnTo>
                      <a:pt x="31" y="123"/>
                    </a:lnTo>
                    <a:lnTo>
                      <a:pt x="74" y="114"/>
                    </a:lnTo>
                    <a:lnTo>
                      <a:pt x="77" y="58"/>
                    </a:lnTo>
                    <a:lnTo>
                      <a:pt x="53" y="29"/>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11" name="Freeform 360"/>
              <p:cNvSpPr>
                <a:spLocks noChangeArrowheads="1"/>
              </p:cNvSpPr>
              <p:nvPr/>
            </p:nvSpPr>
            <p:spPr bwMode="auto">
              <a:xfrm>
                <a:off x="6616700" y="3259604"/>
                <a:ext cx="958851" cy="831851"/>
              </a:xfrm>
              <a:custGeom>
                <a:avLst/>
                <a:gdLst/>
                <a:ahLst/>
                <a:cxnLst>
                  <a:cxn ang="0">
                    <a:pos x="0" y="13"/>
                  </a:cxn>
                  <a:cxn ang="0">
                    <a:pos x="199" y="0"/>
                  </a:cxn>
                  <a:cxn ang="0">
                    <a:pos x="240" y="0"/>
                  </a:cxn>
                  <a:cxn ang="0">
                    <a:pos x="272" y="12"/>
                  </a:cxn>
                  <a:cxn ang="0">
                    <a:pos x="256" y="45"/>
                  </a:cxn>
                  <a:cxn ang="0">
                    <a:pos x="313" y="102"/>
                  </a:cxn>
                  <a:cxn ang="0">
                    <a:pos x="331" y="147"/>
                  </a:cxn>
                  <a:cxn ang="0">
                    <a:pos x="366" y="136"/>
                  </a:cxn>
                  <a:cxn ang="0">
                    <a:pos x="364" y="202"/>
                  </a:cxn>
                  <a:cxn ang="0">
                    <a:pos x="399" y="221"/>
                  </a:cxn>
                  <a:cxn ang="0">
                    <a:pos x="415" y="279"/>
                  </a:cxn>
                  <a:cxn ang="0">
                    <a:pos x="440" y="286"/>
                  </a:cxn>
                  <a:cxn ang="0">
                    <a:pos x="453" y="310"/>
                  </a:cxn>
                  <a:cxn ang="0">
                    <a:pos x="423" y="344"/>
                  </a:cxn>
                  <a:cxn ang="0">
                    <a:pos x="412" y="382"/>
                  </a:cxn>
                  <a:cxn ang="0">
                    <a:pos x="370" y="393"/>
                  </a:cxn>
                  <a:cxn ang="0">
                    <a:pos x="380" y="351"/>
                  </a:cxn>
                  <a:cxn ang="0">
                    <a:pos x="211" y="366"/>
                  </a:cxn>
                  <a:cxn ang="0">
                    <a:pos x="89" y="381"/>
                  </a:cxn>
                  <a:cxn ang="0">
                    <a:pos x="82" y="340"/>
                  </a:cxn>
                  <a:cxn ang="0">
                    <a:pos x="73" y="214"/>
                  </a:cxn>
                  <a:cxn ang="0">
                    <a:pos x="72" y="145"/>
                  </a:cxn>
                  <a:cxn ang="0">
                    <a:pos x="31" y="114"/>
                  </a:cxn>
                  <a:cxn ang="0">
                    <a:pos x="47" y="86"/>
                  </a:cxn>
                  <a:cxn ang="0">
                    <a:pos x="27" y="70"/>
                  </a:cxn>
                  <a:cxn ang="0">
                    <a:pos x="0" y="13"/>
                  </a:cxn>
                </a:cxnLst>
                <a:rect l="0" t="0" r="r" b="b"/>
                <a:pathLst>
                  <a:path w="453" h="393">
                    <a:moveTo>
                      <a:pt x="0" y="13"/>
                    </a:moveTo>
                    <a:lnTo>
                      <a:pt x="199" y="0"/>
                    </a:lnTo>
                    <a:lnTo>
                      <a:pt x="240" y="0"/>
                    </a:lnTo>
                    <a:lnTo>
                      <a:pt x="272" y="12"/>
                    </a:lnTo>
                    <a:lnTo>
                      <a:pt x="256" y="45"/>
                    </a:lnTo>
                    <a:lnTo>
                      <a:pt x="313" y="102"/>
                    </a:lnTo>
                    <a:lnTo>
                      <a:pt x="331" y="147"/>
                    </a:lnTo>
                    <a:lnTo>
                      <a:pt x="366" y="136"/>
                    </a:lnTo>
                    <a:lnTo>
                      <a:pt x="364" y="202"/>
                    </a:lnTo>
                    <a:lnTo>
                      <a:pt x="399" y="221"/>
                    </a:lnTo>
                    <a:lnTo>
                      <a:pt x="415" y="279"/>
                    </a:lnTo>
                    <a:lnTo>
                      <a:pt x="440" y="286"/>
                    </a:lnTo>
                    <a:lnTo>
                      <a:pt x="453" y="310"/>
                    </a:lnTo>
                    <a:lnTo>
                      <a:pt x="423" y="344"/>
                    </a:lnTo>
                    <a:lnTo>
                      <a:pt x="412" y="382"/>
                    </a:lnTo>
                    <a:lnTo>
                      <a:pt x="370" y="393"/>
                    </a:lnTo>
                    <a:lnTo>
                      <a:pt x="380" y="351"/>
                    </a:lnTo>
                    <a:lnTo>
                      <a:pt x="211" y="366"/>
                    </a:lnTo>
                    <a:lnTo>
                      <a:pt x="89" y="381"/>
                    </a:lnTo>
                    <a:lnTo>
                      <a:pt x="82" y="340"/>
                    </a:lnTo>
                    <a:lnTo>
                      <a:pt x="73" y="214"/>
                    </a:lnTo>
                    <a:lnTo>
                      <a:pt x="72" y="145"/>
                    </a:lnTo>
                    <a:lnTo>
                      <a:pt x="31" y="114"/>
                    </a:lnTo>
                    <a:lnTo>
                      <a:pt x="47" y="86"/>
                    </a:lnTo>
                    <a:lnTo>
                      <a:pt x="27" y="70"/>
                    </a:lnTo>
                    <a:lnTo>
                      <a:pt x="0" y="13"/>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12" name="Freeform 361"/>
              <p:cNvSpPr>
                <a:spLocks noChangeArrowheads="1"/>
              </p:cNvSpPr>
              <p:nvPr/>
            </p:nvSpPr>
            <p:spPr bwMode="auto">
              <a:xfrm>
                <a:off x="7664451" y="2912471"/>
                <a:ext cx="467783" cy="806451"/>
              </a:xfrm>
              <a:custGeom>
                <a:avLst/>
                <a:gdLst/>
                <a:ahLst/>
                <a:cxnLst>
                  <a:cxn ang="0">
                    <a:pos x="0" y="28"/>
                  </a:cxn>
                  <a:cxn ang="0">
                    <a:pos x="26" y="41"/>
                  </a:cxn>
                  <a:cxn ang="0">
                    <a:pos x="49" y="38"/>
                  </a:cxn>
                  <a:cxn ang="0">
                    <a:pos x="59" y="32"/>
                  </a:cxn>
                  <a:cxn ang="0">
                    <a:pos x="65" y="8"/>
                  </a:cxn>
                  <a:cxn ang="0">
                    <a:pos x="172" y="0"/>
                  </a:cxn>
                  <a:cxn ang="0">
                    <a:pos x="221" y="270"/>
                  </a:cxn>
                  <a:cxn ang="0">
                    <a:pos x="217" y="267"/>
                  </a:cxn>
                  <a:cxn ang="0">
                    <a:pos x="182" y="283"/>
                  </a:cxn>
                  <a:cxn ang="0">
                    <a:pos x="155" y="354"/>
                  </a:cxn>
                  <a:cxn ang="0">
                    <a:pos x="117" y="344"/>
                  </a:cxn>
                  <a:cxn ang="0">
                    <a:pos x="72" y="372"/>
                  </a:cxn>
                  <a:cxn ang="0">
                    <a:pos x="14" y="381"/>
                  </a:cxn>
                  <a:cxn ang="0">
                    <a:pos x="40" y="311"/>
                  </a:cxn>
                  <a:cxn ang="0">
                    <a:pos x="30" y="270"/>
                  </a:cxn>
                  <a:cxn ang="0">
                    <a:pos x="0" y="28"/>
                  </a:cxn>
                </a:cxnLst>
                <a:rect l="0" t="0" r="r" b="b"/>
                <a:pathLst>
                  <a:path w="221" h="381">
                    <a:moveTo>
                      <a:pt x="0" y="28"/>
                    </a:moveTo>
                    <a:lnTo>
                      <a:pt x="26" y="41"/>
                    </a:lnTo>
                    <a:lnTo>
                      <a:pt x="49" y="38"/>
                    </a:lnTo>
                    <a:lnTo>
                      <a:pt x="59" y="32"/>
                    </a:lnTo>
                    <a:lnTo>
                      <a:pt x="65" y="8"/>
                    </a:lnTo>
                    <a:lnTo>
                      <a:pt x="172" y="0"/>
                    </a:lnTo>
                    <a:lnTo>
                      <a:pt x="221" y="270"/>
                    </a:lnTo>
                    <a:lnTo>
                      <a:pt x="217" y="267"/>
                    </a:lnTo>
                    <a:lnTo>
                      <a:pt x="182" y="283"/>
                    </a:lnTo>
                    <a:lnTo>
                      <a:pt x="155" y="354"/>
                    </a:lnTo>
                    <a:lnTo>
                      <a:pt x="117" y="344"/>
                    </a:lnTo>
                    <a:lnTo>
                      <a:pt x="72" y="372"/>
                    </a:lnTo>
                    <a:lnTo>
                      <a:pt x="14" y="381"/>
                    </a:lnTo>
                    <a:lnTo>
                      <a:pt x="40" y="311"/>
                    </a:lnTo>
                    <a:lnTo>
                      <a:pt x="30" y="270"/>
                    </a:lnTo>
                    <a:lnTo>
                      <a:pt x="0" y="28"/>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13" name="Freeform 362"/>
              <p:cNvSpPr>
                <a:spLocks noChangeArrowheads="1"/>
              </p:cNvSpPr>
              <p:nvPr/>
            </p:nvSpPr>
            <p:spPr bwMode="auto">
              <a:xfrm>
                <a:off x="8026401" y="2789704"/>
                <a:ext cx="599017" cy="731520"/>
              </a:xfrm>
              <a:custGeom>
                <a:avLst/>
                <a:gdLst/>
                <a:ahLst/>
                <a:cxnLst>
                  <a:cxn ang="0">
                    <a:pos x="0" y="76"/>
                  </a:cxn>
                  <a:cxn ang="0">
                    <a:pos x="129" y="63"/>
                  </a:cxn>
                  <a:cxn ang="0">
                    <a:pos x="155" y="70"/>
                  </a:cxn>
                  <a:cxn ang="0">
                    <a:pos x="215" y="39"/>
                  </a:cxn>
                  <a:cxn ang="0">
                    <a:pos x="228" y="12"/>
                  </a:cxn>
                  <a:cxn ang="0">
                    <a:pos x="264" y="0"/>
                  </a:cxn>
                  <a:cxn ang="0">
                    <a:pos x="283" y="129"/>
                  </a:cxn>
                  <a:cxn ang="0">
                    <a:pos x="269" y="144"/>
                  </a:cxn>
                  <a:cxn ang="0">
                    <a:pos x="273" y="235"/>
                  </a:cxn>
                  <a:cxn ang="0">
                    <a:pos x="244" y="242"/>
                  </a:cxn>
                  <a:cxn ang="0">
                    <a:pos x="228" y="292"/>
                  </a:cxn>
                  <a:cxn ang="0">
                    <a:pos x="207" y="286"/>
                  </a:cxn>
                  <a:cxn ang="0">
                    <a:pos x="199" y="344"/>
                  </a:cxn>
                  <a:cxn ang="0">
                    <a:pos x="167" y="320"/>
                  </a:cxn>
                  <a:cxn ang="0">
                    <a:pos x="105" y="335"/>
                  </a:cxn>
                  <a:cxn ang="0">
                    <a:pos x="78" y="313"/>
                  </a:cxn>
                  <a:cxn ang="0">
                    <a:pos x="43" y="312"/>
                  </a:cxn>
                  <a:cxn ang="0">
                    <a:pos x="24" y="215"/>
                  </a:cxn>
                  <a:cxn ang="0">
                    <a:pos x="0" y="76"/>
                  </a:cxn>
                </a:cxnLst>
                <a:rect l="0" t="0" r="r" b="b"/>
                <a:pathLst>
                  <a:path w="283" h="344">
                    <a:moveTo>
                      <a:pt x="0" y="76"/>
                    </a:moveTo>
                    <a:lnTo>
                      <a:pt x="129" y="63"/>
                    </a:lnTo>
                    <a:lnTo>
                      <a:pt x="155" y="70"/>
                    </a:lnTo>
                    <a:lnTo>
                      <a:pt x="215" y="39"/>
                    </a:lnTo>
                    <a:lnTo>
                      <a:pt x="228" y="12"/>
                    </a:lnTo>
                    <a:lnTo>
                      <a:pt x="264" y="0"/>
                    </a:lnTo>
                    <a:lnTo>
                      <a:pt x="283" y="129"/>
                    </a:lnTo>
                    <a:lnTo>
                      <a:pt x="269" y="144"/>
                    </a:lnTo>
                    <a:lnTo>
                      <a:pt x="273" y="235"/>
                    </a:lnTo>
                    <a:lnTo>
                      <a:pt x="244" y="242"/>
                    </a:lnTo>
                    <a:lnTo>
                      <a:pt x="228" y="292"/>
                    </a:lnTo>
                    <a:lnTo>
                      <a:pt x="207" y="286"/>
                    </a:lnTo>
                    <a:lnTo>
                      <a:pt x="199" y="344"/>
                    </a:lnTo>
                    <a:lnTo>
                      <a:pt x="167" y="320"/>
                    </a:lnTo>
                    <a:lnTo>
                      <a:pt x="105" y="335"/>
                    </a:lnTo>
                    <a:lnTo>
                      <a:pt x="78" y="313"/>
                    </a:lnTo>
                    <a:lnTo>
                      <a:pt x="43" y="312"/>
                    </a:lnTo>
                    <a:lnTo>
                      <a:pt x="24" y="215"/>
                    </a:lnTo>
                    <a:lnTo>
                      <a:pt x="0" y="76"/>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14" name="Freeform 363"/>
              <p:cNvSpPr>
                <a:spLocks noChangeArrowheads="1"/>
              </p:cNvSpPr>
              <p:nvPr/>
            </p:nvSpPr>
            <p:spPr bwMode="auto">
              <a:xfrm>
                <a:off x="7488767" y="3399304"/>
                <a:ext cx="1062567" cy="620184"/>
              </a:xfrm>
              <a:custGeom>
                <a:avLst/>
                <a:gdLst/>
                <a:ahLst/>
                <a:cxnLst>
                  <a:cxn ang="0">
                    <a:pos x="0" y="293"/>
                  </a:cxn>
                  <a:cxn ang="0">
                    <a:pos x="122" y="274"/>
                  </a:cxn>
                  <a:cxn ang="0">
                    <a:pos x="122" y="261"/>
                  </a:cxn>
                  <a:cxn ang="0">
                    <a:pos x="417" y="220"/>
                  </a:cxn>
                  <a:cxn ang="0">
                    <a:pos x="421" y="197"/>
                  </a:cxn>
                  <a:cxn ang="0">
                    <a:pos x="465" y="180"/>
                  </a:cxn>
                  <a:cxn ang="0">
                    <a:pos x="470" y="156"/>
                  </a:cxn>
                  <a:cxn ang="0">
                    <a:pos x="488" y="148"/>
                  </a:cxn>
                  <a:cxn ang="0">
                    <a:pos x="502" y="114"/>
                  </a:cxn>
                  <a:cxn ang="0">
                    <a:pos x="461" y="78"/>
                  </a:cxn>
                  <a:cxn ang="0">
                    <a:pos x="454" y="33"/>
                  </a:cxn>
                  <a:cxn ang="0">
                    <a:pos x="421" y="9"/>
                  </a:cxn>
                  <a:cxn ang="0">
                    <a:pos x="356" y="23"/>
                  </a:cxn>
                  <a:cxn ang="0">
                    <a:pos x="326" y="1"/>
                  </a:cxn>
                  <a:cxn ang="0">
                    <a:pos x="297" y="0"/>
                  </a:cxn>
                  <a:cxn ang="0">
                    <a:pos x="302" y="33"/>
                  </a:cxn>
                  <a:cxn ang="0">
                    <a:pos x="261" y="49"/>
                  </a:cxn>
                  <a:cxn ang="0">
                    <a:pos x="234" y="122"/>
                  </a:cxn>
                  <a:cxn ang="0">
                    <a:pos x="199" y="110"/>
                  </a:cxn>
                  <a:cxn ang="0">
                    <a:pos x="154" y="138"/>
                  </a:cxn>
                  <a:cxn ang="0">
                    <a:pos x="97" y="148"/>
                  </a:cxn>
                  <a:cxn ang="0">
                    <a:pos x="97" y="189"/>
                  </a:cxn>
                  <a:cxn ang="0">
                    <a:pos x="68" y="187"/>
                  </a:cxn>
                  <a:cxn ang="0">
                    <a:pos x="70" y="224"/>
                  </a:cxn>
                  <a:cxn ang="0">
                    <a:pos x="41" y="209"/>
                  </a:cxn>
                  <a:cxn ang="0">
                    <a:pos x="23" y="216"/>
                  </a:cxn>
                  <a:cxn ang="0">
                    <a:pos x="38" y="241"/>
                  </a:cxn>
                  <a:cxn ang="0">
                    <a:pos x="7" y="274"/>
                  </a:cxn>
                  <a:cxn ang="0">
                    <a:pos x="0" y="293"/>
                  </a:cxn>
                </a:cxnLst>
                <a:rect l="0" t="0" r="r" b="b"/>
                <a:pathLst>
                  <a:path w="502" h="293">
                    <a:moveTo>
                      <a:pt x="0" y="293"/>
                    </a:moveTo>
                    <a:lnTo>
                      <a:pt x="122" y="274"/>
                    </a:lnTo>
                    <a:lnTo>
                      <a:pt x="122" y="261"/>
                    </a:lnTo>
                    <a:lnTo>
                      <a:pt x="417" y="220"/>
                    </a:lnTo>
                    <a:lnTo>
                      <a:pt x="421" y="197"/>
                    </a:lnTo>
                    <a:lnTo>
                      <a:pt x="465" y="180"/>
                    </a:lnTo>
                    <a:lnTo>
                      <a:pt x="470" y="156"/>
                    </a:lnTo>
                    <a:lnTo>
                      <a:pt x="488" y="148"/>
                    </a:lnTo>
                    <a:lnTo>
                      <a:pt x="502" y="114"/>
                    </a:lnTo>
                    <a:lnTo>
                      <a:pt x="461" y="78"/>
                    </a:lnTo>
                    <a:lnTo>
                      <a:pt x="454" y="33"/>
                    </a:lnTo>
                    <a:lnTo>
                      <a:pt x="421" y="9"/>
                    </a:lnTo>
                    <a:lnTo>
                      <a:pt x="356" y="23"/>
                    </a:lnTo>
                    <a:lnTo>
                      <a:pt x="326" y="1"/>
                    </a:lnTo>
                    <a:lnTo>
                      <a:pt x="297" y="0"/>
                    </a:lnTo>
                    <a:lnTo>
                      <a:pt x="302" y="33"/>
                    </a:lnTo>
                    <a:lnTo>
                      <a:pt x="261" y="49"/>
                    </a:lnTo>
                    <a:lnTo>
                      <a:pt x="234" y="122"/>
                    </a:lnTo>
                    <a:lnTo>
                      <a:pt x="199" y="110"/>
                    </a:lnTo>
                    <a:lnTo>
                      <a:pt x="154" y="138"/>
                    </a:lnTo>
                    <a:lnTo>
                      <a:pt x="97" y="148"/>
                    </a:lnTo>
                    <a:lnTo>
                      <a:pt x="97" y="189"/>
                    </a:lnTo>
                    <a:lnTo>
                      <a:pt x="68" y="187"/>
                    </a:lnTo>
                    <a:lnTo>
                      <a:pt x="70" y="224"/>
                    </a:lnTo>
                    <a:lnTo>
                      <a:pt x="41" y="209"/>
                    </a:lnTo>
                    <a:lnTo>
                      <a:pt x="23" y="216"/>
                    </a:lnTo>
                    <a:lnTo>
                      <a:pt x="38" y="241"/>
                    </a:lnTo>
                    <a:lnTo>
                      <a:pt x="7" y="274"/>
                    </a:lnTo>
                    <a:lnTo>
                      <a:pt x="0" y="293"/>
                    </a:lnTo>
                    <a:close/>
                  </a:path>
                </a:pathLst>
              </a:custGeom>
              <a:solidFill>
                <a:srgbClr val="7030A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0039A6"/>
                  </a:solidFill>
                  <a:effectLst/>
                  <a:uLnTx/>
                  <a:uFillTx/>
                  <a:latin typeface="Calibri" panose="020F0502020204030204" pitchFamily="34" charset="0"/>
                  <a:ea typeface="+mn-ea"/>
                  <a:cs typeface="Arial" charset="0"/>
                </a:endParaRPr>
              </a:p>
            </p:txBody>
          </p:sp>
          <p:sp>
            <p:nvSpPr>
              <p:cNvPr id="315" name="Freeform 364"/>
              <p:cNvSpPr>
                <a:spLocks noChangeArrowheads="1"/>
              </p:cNvSpPr>
              <p:nvPr/>
            </p:nvSpPr>
            <p:spPr bwMode="auto">
              <a:xfrm>
                <a:off x="7421033" y="3807821"/>
                <a:ext cx="1219200" cy="465667"/>
              </a:xfrm>
              <a:custGeom>
                <a:avLst/>
                <a:gdLst/>
                <a:ahLst/>
                <a:cxnLst>
                  <a:cxn ang="0">
                    <a:pos x="35" y="101"/>
                  </a:cxn>
                  <a:cxn ang="0">
                    <a:pos x="35" y="104"/>
                  </a:cxn>
                  <a:cxn ang="0">
                    <a:pos x="25" y="125"/>
                  </a:cxn>
                  <a:cxn ang="0">
                    <a:pos x="36" y="152"/>
                  </a:cxn>
                  <a:cxn ang="0">
                    <a:pos x="0" y="178"/>
                  </a:cxn>
                  <a:cxn ang="0">
                    <a:pos x="7" y="220"/>
                  </a:cxn>
                  <a:cxn ang="0">
                    <a:pos x="158" y="207"/>
                  </a:cxn>
                  <a:cxn ang="0">
                    <a:pos x="338" y="186"/>
                  </a:cxn>
                  <a:cxn ang="0">
                    <a:pos x="428" y="168"/>
                  </a:cxn>
                  <a:cxn ang="0">
                    <a:pos x="446" y="111"/>
                  </a:cxn>
                  <a:cxn ang="0">
                    <a:pos x="478" y="109"/>
                  </a:cxn>
                  <a:cxn ang="0">
                    <a:pos x="576" y="0"/>
                  </a:cxn>
                  <a:cxn ang="0">
                    <a:pos x="449" y="27"/>
                  </a:cxn>
                  <a:cxn ang="0">
                    <a:pos x="151" y="72"/>
                  </a:cxn>
                  <a:cxn ang="0">
                    <a:pos x="154" y="85"/>
                  </a:cxn>
                  <a:cxn ang="0">
                    <a:pos x="35" y="101"/>
                  </a:cxn>
                </a:cxnLst>
                <a:rect l="0" t="0" r="r" b="b"/>
                <a:pathLst>
                  <a:path w="576" h="220">
                    <a:moveTo>
                      <a:pt x="35" y="101"/>
                    </a:moveTo>
                    <a:lnTo>
                      <a:pt x="35" y="104"/>
                    </a:lnTo>
                    <a:lnTo>
                      <a:pt x="25" y="125"/>
                    </a:lnTo>
                    <a:lnTo>
                      <a:pt x="36" y="152"/>
                    </a:lnTo>
                    <a:lnTo>
                      <a:pt x="0" y="178"/>
                    </a:lnTo>
                    <a:lnTo>
                      <a:pt x="7" y="220"/>
                    </a:lnTo>
                    <a:lnTo>
                      <a:pt x="158" y="207"/>
                    </a:lnTo>
                    <a:lnTo>
                      <a:pt x="338" y="186"/>
                    </a:lnTo>
                    <a:lnTo>
                      <a:pt x="428" y="168"/>
                    </a:lnTo>
                    <a:lnTo>
                      <a:pt x="446" y="111"/>
                    </a:lnTo>
                    <a:lnTo>
                      <a:pt x="478" y="109"/>
                    </a:lnTo>
                    <a:lnTo>
                      <a:pt x="576" y="0"/>
                    </a:lnTo>
                    <a:lnTo>
                      <a:pt x="449" y="27"/>
                    </a:lnTo>
                    <a:lnTo>
                      <a:pt x="151" y="72"/>
                    </a:lnTo>
                    <a:lnTo>
                      <a:pt x="154" y="85"/>
                    </a:lnTo>
                    <a:lnTo>
                      <a:pt x="35" y="101"/>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16" name="Freeform 365"/>
              <p:cNvSpPr>
                <a:spLocks noChangeArrowheads="1"/>
              </p:cNvSpPr>
              <p:nvPr/>
            </p:nvSpPr>
            <p:spPr bwMode="auto">
              <a:xfrm>
                <a:off x="7304617" y="4239622"/>
                <a:ext cx="497416" cy="918633"/>
              </a:xfrm>
              <a:custGeom>
                <a:avLst/>
                <a:gdLst/>
                <a:ahLst/>
                <a:cxnLst>
                  <a:cxn ang="0">
                    <a:pos x="65" y="13"/>
                  </a:cxn>
                  <a:cxn ang="0">
                    <a:pos x="30" y="87"/>
                  </a:cxn>
                  <a:cxn ang="0">
                    <a:pos x="0" y="136"/>
                  </a:cxn>
                  <a:cxn ang="0">
                    <a:pos x="9" y="193"/>
                  </a:cxn>
                  <a:cxn ang="0">
                    <a:pos x="46" y="270"/>
                  </a:cxn>
                  <a:cxn ang="0">
                    <a:pos x="17" y="349"/>
                  </a:cxn>
                  <a:cxn ang="0">
                    <a:pos x="5" y="391"/>
                  </a:cxn>
                  <a:cxn ang="0">
                    <a:pos x="143" y="373"/>
                  </a:cxn>
                  <a:cxn ang="0">
                    <a:pos x="149" y="428"/>
                  </a:cxn>
                  <a:cxn ang="0">
                    <a:pos x="177" y="434"/>
                  </a:cxn>
                  <a:cxn ang="0">
                    <a:pos x="184" y="406"/>
                  </a:cxn>
                  <a:cxn ang="0">
                    <a:pos x="235" y="398"/>
                  </a:cxn>
                  <a:cxn ang="0">
                    <a:pos x="223" y="311"/>
                  </a:cxn>
                  <a:cxn ang="0">
                    <a:pos x="222" y="0"/>
                  </a:cxn>
                  <a:cxn ang="0">
                    <a:pos x="65" y="13"/>
                  </a:cxn>
                </a:cxnLst>
                <a:rect l="0" t="0" r="r" b="b"/>
                <a:pathLst>
                  <a:path w="235" h="434">
                    <a:moveTo>
                      <a:pt x="65" y="13"/>
                    </a:moveTo>
                    <a:lnTo>
                      <a:pt x="30" y="87"/>
                    </a:lnTo>
                    <a:lnTo>
                      <a:pt x="0" y="136"/>
                    </a:lnTo>
                    <a:lnTo>
                      <a:pt x="9" y="193"/>
                    </a:lnTo>
                    <a:lnTo>
                      <a:pt x="46" y="270"/>
                    </a:lnTo>
                    <a:lnTo>
                      <a:pt x="17" y="349"/>
                    </a:lnTo>
                    <a:lnTo>
                      <a:pt x="5" y="391"/>
                    </a:lnTo>
                    <a:lnTo>
                      <a:pt x="143" y="373"/>
                    </a:lnTo>
                    <a:lnTo>
                      <a:pt x="149" y="428"/>
                    </a:lnTo>
                    <a:lnTo>
                      <a:pt x="177" y="434"/>
                    </a:lnTo>
                    <a:lnTo>
                      <a:pt x="184" y="406"/>
                    </a:lnTo>
                    <a:lnTo>
                      <a:pt x="235" y="398"/>
                    </a:lnTo>
                    <a:lnTo>
                      <a:pt x="223" y="311"/>
                    </a:lnTo>
                    <a:lnTo>
                      <a:pt x="222" y="0"/>
                    </a:lnTo>
                    <a:lnTo>
                      <a:pt x="65" y="13"/>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17" name="Freeform 366"/>
              <p:cNvSpPr>
                <a:spLocks noChangeArrowheads="1"/>
              </p:cNvSpPr>
              <p:nvPr/>
            </p:nvSpPr>
            <p:spPr bwMode="auto">
              <a:xfrm>
                <a:off x="7768167" y="4193055"/>
                <a:ext cx="567267" cy="929216"/>
              </a:xfrm>
              <a:custGeom>
                <a:avLst/>
                <a:gdLst/>
                <a:ahLst/>
                <a:cxnLst>
                  <a:cxn ang="0">
                    <a:pos x="0" y="22"/>
                  </a:cxn>
                  <a:cxn ang="0">
                    <a:pos x="174" y="0"/>
                  </a:cxn>
                  <a:cxn ang="0">
                    <a:pos x="229" y="203"/>
                  </a:cxn>
                  <a:cxn ang="0">
                    <a:pos x="268" y="235"/>
                  </a:cxn>
                  <a:cxn ang="0">
                    <a:pos x="237" y="296"/>
                  </a:cxn>
                  <a:cxn ang="0">
                    <a:pos x="266" y="353"/>
                  </a:cxn>
                  <a:cxn ang="0">
                    <a:pos x="89" y="374"/>
                  </a:cxn>
                  <a:cxn ang="0">
                    <a:pos x="97" y="422"/>
                  </a:cxn>
                  <a:cxn ang="0">
                    <a:pos x="71" y="439"/>
                  </a:cxn>
                  <a:cxn ang="0">
                    <a:pos x="51" y="377"/>
                  </a:cxn>
                  <a:cxn ang="0">
                    <a:pos x="39" y="428"/>
                  </a:cxn>
                  <a:cxn ang="0">
                    <a:pos x="16" y="422"/>
                  </a:cxn>
                  <a:cxn ang="0">
                    <a:pos x="8" y="371"/>
                  </a:cxn>
                  <a:cxn ang="0">
                    <a:pos x="3" y="328"/>
                  </a:cxn>
                  <a:cxn ang="0">
                    <a:pos x="0" y="22"/>
                  </a:cxn>
                </a:cxnLst>
                <a:rect l="0" t="0" r="r" b="b"/>
                <a:pathLst>
                  <a:path w="268" h="439">
                    <a:moveTo>
                      <a:pt x="0" y="22"/>
                    </a:moveTo>
                    <a:lnTo>
                      <a:pt x="174" y="0"/>
                    </a:lnTo>
                    <a:lnTo>
                      <a:pt x="229" y="203"/>
                    </a:lnTo>
                    <a:lnTo>
                      <a:pt x="268" y="235"/>
                    </a:lnTo>
                    <a:lnTo>
                      <a:pt x="237" y="296"/>
                    </a:lnTo>
                    <a:lnTo>
                      <a:pt x="266" y="353"/>
                    </a:lnTo>
                    <a:lnTo>
                      <a:pt x="89" y="374"/>
                    </a:lnTo>
                    <a:lnTo>
                      <a:pt x="97" y="422"/>
                    </a:lnTo>
                    <a:lnTo>
                      <a:pt x="71" y="439"/>
                    </a:lnTo>
                    <a:lnTo>
                      <a:pt x="51" y="377"/>
                    </a:lnTo>
                    <a:lnTo>
                      <a:pt x="39" y="428"/>
                    </a:lnTo>
                    <a:lnTo>
                      <a:pt x="16" y="422"/>
                    </a:lnTo>
                    <a:lnTo>
                      <a:pt x="8" y="371"/>
                    </a:lnTo>
                    <a:lnTo>
                      <a:pt x="3" y="328"/>
                    </a:lnTo>
                    <a:lnTo>
                      <a:pt x="0" y="22"/>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18" name="Freeform 367"/>
              <p:cNvSpPr>
                <a:spLocks noChangeArrowheads="1"/>
              </p:cNvSpPr>
              <p:nvPr/>
            </p:nvSpPr>
            <p:spPr bwMode="auto">
              <a:xfrm>
                <a:off x="8136467" y="4152837"/>
                <a:ext cx="778933" cy="848784"/>
              </a:xfrm>
              <a:custGeom>
                <a:avLst/>
                <a:gdLst/>
                <a:ahLst/>
                <a:cxnLst>
                  <a:cxn ang="0">
                    <a:pos x="0" y="24"/>
                  </a:cxn>
                  <a:cxn ang="0">
                    <a:pos x="4" y="24"/>
                  </a:cxn>
                  <a:cxn ang="0">
                    <a:pos x="90" y="7"/>
                  </a:cxn>
                  <a:cxn ang="0">
                    <a:pos x="165" y="0"/>
                  </a:cxn>
                  <a:cxn ang="0">
                    <a:pos x="155" y="20"/>
                  </a:cxn>
                  <a:cxn ang="0">
                    <a:pos x="178" y="20"/>
                  </a:cxn>
                  <a:cxn ang="0">
                    <a:pos x="308" y="143"/>
                  </a:cxn>
                  <a:cxn ang="0">
                    <a:pos x="360" y="224"/>
                  </a:cxn>
                  <a:cxn ang="0">
                    <a:pos x="368" y="278"/>
                  </a:cxn>
                  <a:cxn ang="0">
                    <a:pos x="349" y="291"/>
                  </a:cxn>
                  <a:cxn ang="0">
                    <a:pos x="360" y="345"/>
                  </a:cxn>
                  <a:cxn ang="0">
                    <a:pos x="323" y="348"/>
                  </a:cxn>
                  <a:cxn ang="0">
                    <a:pos x="323" y="394"/>
                  </a:cxn>
                  <a:cxn ang="0">
                    <a:pos x="294" y="372"/>
                  </a:cxn>
                  <a:cxn ang="0">
                    <a:pos x="106" y="401"/>
                  </a:cxn>
                  <a:cxn ang="0">
                    <a:pos x="63" y="315"/>
                  </a:cxn>
                  <a:cxn ang="0">
                    <a:pos x="92" y="255"/>
                  </a:cxn>
                  <a:cxn ang="0">
                    <a:pos x="53" y="225"/>
                  </a:cxn>
                  <a:cxn ang="0">
                    <a:pos x="0" y="24"/>
                  </a:cxn>
                </a:cxnLst>
                <a:rect l="0" t="0" r="r" b="b"/>
                <a:pathLst>
                  <a:path w="368" h="401">
                    <a:moveTo>
                      <a:pt x="0" y="24"/>
                    </a:moveTo>
                    <a:lnTo>
                      <a:pt x="4" y="24"/>
                    </a:lnTo>
                    <a:lnTo>
                      <a:pt x="90" y="7"/>
                    </a:lnTo>
                    <a:lnTo>
                      <a:pt x="165" y="0"/>
                    </a:lnTo>
                    <a:lnTo>
                      <a:pt x="155" y="20"/>
                    </a:lnTo>
                    <a:lnTo>
                      <a:pt x="178" y="20"/>
                    </a:lnTo>
                    <a:lnTo>
                      <a:pt x="308" y="143"/>
                    </a:lnTo>
                    <a:lnTo>
                      <a:pt x="360" y="224"/>
                    </a:lnTo>
                    <a:lnTo>
                      <a:pt x="368" y="278"/>
                    </a:lnTo>
                    <a:lnTo>
                      <a:pt x="349" y="291"/>
                    </a:lnTo>
                    <a:lnTo>
                      <a:pt x="360" y="345"/>
                    </a:lnTo>
                    <a:lnTo>
                      <a:pt x="323" y="348"/>
                    </a:lnTo>
                    <a:lnTo>
                      <a:pt x="323" y="394"/>
                    </a:lnTo>
                    <a:lnTo>
                      <a:pt x="294" y="372"/>
                    </a:lnTo>
                    <a:lnTo>
                      <a:pt x="106" y="401"/>
                    </a:lnTo>
                    <a:lnTo>
                      <a:pt x="63" y="315"/>
                    </a:lnTo>
                    <a:lnTo>
                      <a:pt x="92" y="255"/>
                    </a:lnTo>
                    <a:lnTo>
                      <a:pt x="53" y="225"/>
                    </a:lnTo>
                    <a:lnTo>
                      <a:pt x="0" y="24"/>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19" name="Freeform 368"/>
              <p:cNvSpPr>
                <a:spLocks noChangeArrowheads="1"/>
              </p:cNvSpPr>
              <p:nvPr/>
            </p:nvSpPr>
            <p:spPr bwMode="auto">
              <a:xfrm>
                <a:off x="8464551" y="4034304"/>
                <a:ext cx="711200" cy="592667"/>
              </a:xfrm>
              <a:custGeom>
                <a:avLst/>
                <a:gdLst/>
                <a:ahLst/>
                <a:cxnLst>
                  <a:cxn ang="0">
                    <a:pos x="12" y="51"/>
                  </a:cxn>
                  <a:cxn ang="0">
                    <a:pos x="38" y="23"/>
                  </a:cxn>
                  <a:cxn ang="0">
                    <a:pos x="140" y="0"/>
                  </a:cxn>
                  <a:cxn ang="0">
                    <a:pos x="170" y="16"/>
                  </a:cxn>
                  <a:cxn ang="0">
                    <a:pos x="235" y="4"/>
                  </a:cxn>
                  <a:cxn ang="0">
                    <a:pos x="288" y="44"/>
                  </a:cxn>
                  <a:cxn ang="0">
                    <a:pos x="336" y="76"/>
                  </a:cxn>
                  <a:cxn ang="0">
                    <a:pos x="309" y="158"/>
                  </a:cxn>
                  <a:cxn ang="0">
                    <a:pos x="268" y="202"/>
                  </a:cxn>
                  <a:cxn ang="0">
                    <a:pos x="225" y="215"/>
                  </a:cxn>
                  <a:cxn ang="0">
                    <a:pos x="233" y="248"/>
                  </a:cxn>
                  <a:cxn ang="0">
                    <a:pos x="205" y="280"/>
                  </a:cxn>
                  <a:cxn ang="0">
                    <a:pos x="153" y="202"/>
                  </a:cxn>
                  <a:cxn ang="0">
                    <a:pos x="21" y="76"/>
                  </a:cxn>
                  <a:cxn ang="0">
                    <a:pos x="0" y="76"/>
                  </a:cxn>
                  <a:cxn ang="0">
                    <a:pos x="12" y="51"/>
                  </a:cxn>
                </a:cxnLst>
                <a:rect l="0" t="0" r="r" b="b"/>
                <a:pathLst>
                  <a:path w="336" h="280">
                    <a:moveTo>
                      <a:pt x="12" y="51"/>
                    </a:moveTo>
                    <a:lnTo>
                      <a:pt x="38" y="23"/>
                    </a:lnTo>
                    <a:lnTo>
                      <a:pt x="140" y="0"/>
                    </a:lnTo>
                    <a:lnTo>
                      <a:pt x="170" y="16"/>
                    </a:lnTo>
                    <a:lnTo>
                      <a:pt x="235" y="4"/>
                    </a:lnTo>
                    <a:lnTo>
                      <a:pt x="288" y="44"/>
                    </a:lnTo>
                    <a:lnTo>
                      <a:pt x="336" y="76"/>
                    </a:lnTo>
                    <a:lnTo>
                      <a:pt x="309" y="158"/>
                    </a:lnTo>
                    <a:lnTo>
                      <a:pt x="268" y="202"/>
                    </a:lnTo>
                    <a:lnTo>
                      <a:pt x="225" y="215"/>
                    </a:lnTo>
                    <a:lnTo>
                      <a:pt x="233" y="248"/>
                    </a:lnTo>
                    <a:lnTo>
                      <a:pt x="205" y="280"/>
                    </a:lnTo>
                    <a:lnTo>
                      <a:pt x="153" y="202"/>
                    </a:lnTo>
                    <a:lnTo>
                      <a:pt x="21" y="76"/>
                    </a:lnTo>
                    <a:lnTo>
                      <a:pt x="0" y="76"/>
                    </a:lnTo>
                    <a:lnTo>
                      <a:pt x="12" y="51"/>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0" name="Freeform 369"/>
              <p:cNvSpPr>
                <a:spLocks noChangeArrowheads="1"/>
              </p:cNvSpPr>
              <p:nvPr/>
            </p:nvSpPr>
            <p:spPr bwMode="auto">
              <a:xfrm>
                <a:off x="7956551" y="4883088"/>
                <a:ext cx="1331383" cy="956733"/>
              </a:xfrm>
              <a:custGeom>
                <a:avLst/>
                <a:gdLst/>
                <a:ahLst/>
                <a:cxnLst>
                  <a:cxn ang="0">
                    <a:pos x="0" y="44"/>
                  </a:cxn>
                  <a:cxn ang="0">
                    <a:pos x="173" y="27"/>
                  </a:cxn>
                  <a:cxn ang="0">
                    <a:pos x="191" y="56"/>
                  </a:cxn>
                  <a:cxn ang="0">
                    <a:pos x="376" y="27"/>
                  </a:cxn>
                  <a:cxn ang="0">
                    <a:pos x="408" y="51"/>
                  </a:cxn>
                  <a:cxn ang="0">
                    <a:pos x="408" y="4"/>
                  </a:cxn>
                  <a:cxn ang="0">
                    <a:pos x="405" y="0"/>
                  </a:cxn>
                  <a:cxn ang="0">
                    <a:pos x="442" y="3"/>
                  </a:cxn>
                  <a:cxn ang="0">
                    <a:pos x="482" y="73"/>
                  </a:cxn>
                  <a:cxn ang="0">
                    <a:pos x="544" y="167"/>
                  </a:cxn>
                  <a:cxn ang="0">
                    <a:pos x="574" y="249"/>
                  </a:cxn>
                  <a:cxn ang="0">
                    <a:pos x="621" y="306"/>
                  </a:cxn>
                  <a:cxn ang="0">
                    <a:pos x="629" y="388"/>
                  </a:cxn>
                  <a:cxn ang="0">
                    <a:pos x="614" y="439"/>
                  </a:cxn>
                  <a:cxn ang="0">
                    <a:pos x="548" y="452"/>
                  </a:cxn>
                  <a:cxn ang="0">
                    <a:pos x="536" y="431"/>
                  </a:cxn>
                  <a:cxn ang="0">
                    <a:pos x="491" y="401"/>
                  </a:cxn>
                  <a:cxn ang="0">
                    <a:pos x="475" y="370"/>
                  </a:cxn>
                  <a:cxn ang="0">
                    <a:pos x="463" y="358"/>
                  </a:cxn>
                  <a:cxn ang="0">
                    <a:pos x="457" y="330"/>
                  </a:cxn>
                  <a:cxn ang="0">
                    <a:pos x="445" y="337"/>
                  </a:cxn>
                  <a:cxn ang="0">
                    <a:pos x="408" y="300"/>
                  </a:cxn>
                  <a:cxn ang="0">
                    <a:pos x="417" y="265"/>
                  </a:cxn>
                  <a:cxn ang="0">
                    <a:pos x="408" y="245"/>
                  </a:cxn>
                  <a:cxn ang="0">
                    <a:pos x="397" y="252"/>
                  </a:cxn>
                  <a:cxn ang="0">
                    <a:pos x="398" y="273"/>
                  </a:cxn>
                  <a:cxn ang="0">
                    <a:pos x="387" y="245"/>
                  </a:cxn>
                  <a:cxn ang="0">
                    <a:pos x="387" y="182"/>
                  </a:cxn>
                  <a:cxn ang="0">
                    <a:pos x="364" y="145"/>
                  </a:cxn>
                  <a:cxn ang="0">
                    <a:pos x="306" y="113"/>
                  </a:cxn>
                  <a:cxn ang="0">
                    <a:pos x="277" y="79"/>
                  </a:cxn>
                  <a:cxn ang="0">
                    <a:pos x="242" y="75"/>
                  </a:cxn>
                  <a:cxn ang="0">
                    <a:pos x="229" y="96"/>
                  </a:cxn>
                  <a:cxn ang="0">
                    <a:pos x="180" y="112"/>
                  </a:cxn>
                  <a:cxn ang="0">
                    <a:pos x="152" y="96"/>
                  </a:cxn>
                  <a:cxn ang="0">
                    <a:pos x="138" y="73"/>
                  </a:cxn>
                  <a:cxn ang="0">
                    <a:pos x="46" y="93"/>
                  </a:cxn>
                  <a:cxn ang="0">
                    <a:pos x="27" y="77"/>
                  </a:cxn>
                  <a:cxn ang="0">
                    <a:pos x="5" y="96"/>
                  </a:cxn>
                  <a:cxn ang="0">
                    <a:pos x="0" y="44"/>
                  </a:cxn>
                </a:cxnLst>
                <a:rect l="0" t="0" r="r" b="b"/>
                <a:pathLst>
                  <a:path w="629" h="452">
                    <a:moveTo>
                      <a:pt x="0" y="44"/>
                    </a:moveTo>
                    <a:lnTo>
                      <a:pt x="173" y="27"/>
                    </a:lnTo>
                    <a:lnTo>
                      <a:pt x="191" y="56"/>
                    </a:lnTo>
                    <a:lnTo>
                      <a:pt x="376" y="27"/>
                    </a:lnTo>
                    <a:lnTo>
                      <a:pt x="408" y="51"/>
                    </a:lnTo>
                    <a:lnTo>
                      <a:pt x="408" y="4"/>
                    </a:lnTo>
                    <a:lnTo>
                      <a:pt x="405" y="0"/>
                    </a:lnTo>
                    <a:lnTo>
                      <a:pt x="442" y="3"/>
                    </a:lnTo>
                    <a:lnTo>
                      <a:pt x="482" y="73"/>
                    </a:lnTo>
                    <a:lnTo>
                      <a:pt x="544" y="167"/>
                    </a:lnTo>
                    <a:lnTo>
                      <a:pt x="574" y="249"/>
                    </a:lnTo>
                    <a:lnTo>
                      <a:pt x="621" y="306"/>
                    </a:lnTo>
                    <a:lnTo>
                      <a:pt x="629" y="388"/>
                    </a:lnTo>
                    <a:lnTo>
                      <a:pt x="614" y="439"/>
                    </a:lnTo>
                    <a:lnTo>
                      <a:pt x="548" y="452"/>
                    </a:lnTo>
                    <a:lnTo>
                      <a:pt x="536" y="431"/>
                    </a:lnTo>
                    <a:lnTo>
                      <a:pt x="491" y="401"/>
                    </a:lnTo>
                    <a:lnTo>
                      <a:pt x="475" y="370"/>
                    </a:lnTo>
                    <a:lnTo>
                      <a:pt x="463" y="358"/>
                    </a:lnTo>
                    <a:lnTo>
                      <a:pt x="457" y="330"/>
                    </a:lnTo>
                    <a:lnTo>
                      <a:pt x="445" y="337"/>
                    </a:lnTo>
                    <a:lnTo>
                      <a:pt x="408" y="300"/>
                    </a:lnTo>
                    <a:lnTo>
                      <a:pt x="417" y="265"/>
                    </a:lnTo>
                    <a:lnTo>
                      <a:pt x="408" y="245"/>
                    </a:lnTo>
                    <a:lnTo>
                      <a:pt x="397" y="252"/>
                    </a:lnTo>
                    <a:lnTo>
                      <a:pt x="398" y="273"/>
                    </a:lnTo>
                    <a:lnTo>
                      <a:pt x="387" y="245"/>
                    </a:lnTo>
                    <a:lnTo>
                      <a:pt x="387" y="182"/>
                    </a:lnTo>
                    <a:lnTo>
                      <a:pt x="364" y="145"/>
                    </a:lnTo>
                    <a:lnTo>
                      <a:pt x="306" y="113"/>
                    </a:lnTo>
                    <a:lnTo>
                      <a:pt x="277" y="79"/>
                    </a:lnTo>
                    <a:lnTo>
                      <a:pt x="242" y="75"/>
                    </a:lnTo>
                    <a:lnTo>
                      <a:pt x="229" y="96"/>
                    </a:lnTo>
                    <a:lnTo>
                      <a:pt x="180" y="112"/>
                    </a:lnTo>
                    <a:lnTo>
                      <a:pt x="152" y="96"/>
                    </a:lnTo>
                    <a:lnTo>
                      <a:pt x="138" y="73"/>
                    </a:lnTo>
                    <a:lnTo>
                      <a:pt x="46" y="93"/>
                    </a:lnTo>
                    <a:lnTo>
                      <a:pt x="27" y="77"/>
                    </a:lnTo>
                    <a:lnTo>
                      <a:pt x="5" y="96"/>
                    </a:lnTo>
                    <a:lnTo>
                      <a:pt x="0" y="44"/>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1" name="Freeform 370"/>
              <p:cNvSpPr>
                <a:spLocks noChangeArrowheads="1"/>
              </p:cNvSpPr>
              <p:nvPr/>
            </p:nvSpPr>
            <p:spPr bwMode="auto">
              <a:xfrm>
                <a:off x="8322733" y="3623671"/>
                <a:ext cx="1227667" cy="569384"/>
              </a:xfrm>
              <a:custGeom>
                <a:avLst/>
                <a:gdLst/>
                <a:ahLst/>
                <a:cxnLst>
                  <a:cxn ang="0">
                    <a:pos x="20" y="198"/>
                  </a:cxn>
                  <a:cxn ang="0">
                    <a:pos x="0" y="255"/>
                  </a:cxn>
                  <a:cxn ang="0">
                    <a:pos x="75" y="247"/>
                  </a:cxn>
                  <a:cxn ang="0">
                    <a:pos x="104" y="222"/>
                  </a:cxn>
                  <a:cxn ang="0">
                    <a:pos x="207" y="193"/>
                  </a:cxn>
                  <a:cxn ang="0">
                    <a:pos x="235" y="209"/>
                  </a:cxn>
                  <a:cxn ang="0">
                    <a:pos x="302" y="198"/>
                  </a:cxn>
                  <a:cxn ang="0">
                    <a:pos x="302" y="202"/>
                  </a:cxn>
                  <a:cxn ang="0">
                    <a:pos x="403" y="269"/>
                  </a:cxn>
                  <a:cxn ang="0">
                    <a:pos x="461" y="249"/>
                  </a:cxn>
                  <a:cxn ang="0">
                    <a:pos x="495" y="175"/>
                  </a:cxn>
                  <a:cxn ang="0">
                    <a:pos x="552" y="155"/>
                  </a:cxn>
                  <a:cxn ang="0">
                    <a:pos x="580" y="101"/>
                  </a:cxn>
                  <a:cxn ang="0">
                    <a:pos x="579" y="34"/>
                  </a:cxn>
                  <a:cxn ang="0">
                    <a:pos x="571" y="89"/>
                  </a:cxn>
                  <a:cxn ang="0">
                    <a:pos x="539" y="135"/>
                  </a:cxn>
                  <a:cxn ang="0">
                    <a:pos x="527" y="131"/>
                  </a:cxn>
                  <a:cxn ang="0">
                    <a:pos x="484" y="144"/>
                  </a:cxn>
                  <a:cxn ang="0">
                    <a:pos x="484" y="128"/>
                  </a:cxn>
                  <a:cxn ang="0">
                    <a:pos x="527" y="112"/>
                  </a:cxn>
                  <a:cxn ang="0">
                    <a:pos x="488" y="107"/>
                  </a:cxn>
                  <a:cxn ang="0">
                    <a:pos x="531" y="94"/>
                  </a:cxn>
                  <a:cxn ang="0">
                    <a:pos x="548" y="101"/>
                  </a:cxn>
                  <a:cxn ang="0">
                    <a:pos x="558" y="49"/>
                  </a:cxn>
                  <a:cxn ang="0">
                    <a:pos x="547" y="38"/>
                  </a:cxn>
                  <a:cxn ang="0">
                    <a:pos x="493" y="58"/>
                  </a:cxn>
                  <a:cxn ang="0">
                    <a:pos x="495" y="28"/>
                  </a:cxn>
                  <a:cxn ang="0">
                    <a:pos x="517" y="36"/>
                  </a:cxn>
                  <a:cxn ang="0">
                    <a:pos x="547" y="12"/>
                  </a:cxn>
                  <a:cxn ang="0">
                    <a:pos x="531" y="0"/>
                  </a:cxn>
                  <a:cxn ang="0">
                    <a:pos x="358" y="42"/>
                  </a:cxn>
                  <a:cxn ang="0">
                    <a:pos x="145" y="87"/>
                  </a:cxn>
                  <a:cxn ang="0">
                    <a:pos x="48" y="197"/>
                  </a:cxn>
                  <a:cxn ang="0">
                    <a:pos x="20" y="198"/>
                  </a:cxn>
                </a:cxnLst>
                <a:rect l="0" t="0" r="r" b="b"/>
                <a:pathLst>
                  <a:path w="580" h="269">
                    <a:moveTo>
                      <a:pt x="20" y="198"/>
                    </a:moveTo>
                    <a:lnTo>
                      <a:pt x="0" y="255"/>
                    </a:lnTo>
                    <a:lnTo>
                      <a:pt x="75" y="247"/>
                    </a:lnTo>
                    <a:lnTo>
                      <a:pt x="104" y="222"/>
                    </a:lnTo>
                    <a:lnTo>
                      <a:pt x="207" y="193"/>
                    </a:lnTo>
                    <a:lnTo>
                      <a:pt x="235" y="209"/>
                    </a:lnTo>
                    <a:lnTo>
                      <a:pt x="302" y="198"/>
                    </a:lnTo>
                    <a:lnTo>
                      <a:pt x="302" y="202"/>
                    </a:lnTo>
                    <a:lnTo>
                      <a:pt x="403" y="269"/>
                    </a:lnTo>
                    <a:lnTo>
                      <a:pt x="461" y="249"/>
                    </a:lnTo>
                    <a:lnTo>
                      <a:pt x="495" y="175"/>
                    </a:lnTo>
                    <a:lnTo>
                      <a:pt x="552" y="155"/>
                    </a:lnTo>
                    <a:lnTo>
                      <a:pt x="580" y="101"/>
                    </a:lnTo>
                    <a:lnTo>
                      <a:pt x="579" y="34"/>
                    </a:lnTo>
                    <a:lnTo>
                      <a:pt x="571" y="89"/>
                    </a:lnTo>
                    <a:lnTo>
                      <a:pt x="539" y="135"/>
                    </a:lnTo>
                    <a:lnTo>
                      <a:pt x="527" y="131"/>
                    </a:lnTo>
                    <a:lnTo>
                      <a:pt x="484" y="144"/>
                    </a:lnTo>
                    <a:lnTo>
                      <a:pt x="484" y="128"/>
                    </a:lnTo>
                    <a:lnTo>
                      <a:pt x="527" y="112"/>
                    </a:lnTo>
                    <a:lnTo>
                      <a:pt x="488" y="107"/>
                    </a:lnTo>
                    <a:lnTo>
                      <a:pt x="531" y="94"/>
                    </a:lnTo>
                    <a:lnTo>
                      <a:pt x="548" y="101"/>
                    </a:lnTo>
                    <a:lnTo>
                      <a:pt x="558" y="49"/>
                    </a:lnTo>
                    <a:lnTo>
                      <a:pt x="547" y="38"/>
                    </a:lnTo>
                    <a:lnTo>
                      <a:pt x="493" y="58"/>
                    </a:lnTo>
                    <a:lnTo>
                      <a:pt x="495" y="28"/>
                    </a:lnTo>
                    <a:lnTo>
                      <a:pt x="517" y="36"/>
                    </a:lnTo>
                    <a:lnTo>
                      <a:pt x="547" y="12"/>
                    </a:lnTo>
                    <a:lnTo>
                      <a:pt x="531" y="0"/>
                    </a:lnTo>
                    <a:lnTo>
                      <a:pt x="358" y="42"/>
                    </a:lnTo>
                    <a:lnTo>
                      <a:pt x="145" y="87"/>
                    </a:lnTo>
                    <a:lnTo>
                      <a:pt x="48" y="197"/>
                    </a:lnTo>
                    <a:lnTo>
                      <a:pt x="20" y="198"/>
                    </a:lnTo>
                    <a:close/>
                  </a:path>
                </a:pathLst>
              </a:custGeom>
              <a:solidFill>
                <a:srgbClr val="7030A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0039A6"/>
                  </a:solidFill>
                  <a:effectLst/>
                  <a:uLnTx/>
                  <a:uFillTx/>
                  <a:latin typeface="Calibri" panose="020F0502020204030204" pitchFamily="34" charset="0"/>
                  <a:ea typeface="+mn-ea"/>
                  <a:cs typeface="Arial" charset="0"/>
                </a:endParaRPr>
              </a:p>
            </p:txBody>
          </p:sp>
          <p:sp>
            <p:nvSpPr>
              <p:cNvPr id="322" name="Freeform 371"/>
              <p:cNvSpPr>
                <a:spLocks noChangeArrowheads="1"/>
              </p:cNvSpPr>
              <p:nvPr/>
            </p:nvSpPr>
            <p:spPr bwMode="auto">
              <a:xfrm>
                <a:off x="8371418" y="3155889"/>
                <a:ext cx="1073149" cy="704849"/>
              </a:xfrm>
              <a:custGeom>
                <a:avLst/>
                <a:gdLst/>
                <a:ahLst/>
                <a:cxnLst>
                  <a:cxn ang="0">
                    <a:pos x="83" y="234"/>
                  </a:cxn>
                  <a:cxn ang="0">
                    <a:pos x="69" y="267"/>
                  </a:cxn>
                  <a:cxn ang="0">
                    <a:pos x="48" y="277"/>
                  </a:cxn>
                  <a:cxn ang="0">
                    <a:pos x="46" y="298"/>
                  </a:cxn>
                  <a:cxn ang="0">
                    <a:pos x="3" y="315"/>
                  </a:cxn>
                  <a:cxn ang="0">
                    <a:pos x="0" y="333"/>
                  </a:cxn>
                  <a:cxn ang="0">
                    <a:pos x="120" y="311"/>
                  </a:cxn>
                  <a:cxn ang="0">
                    <a:pos x="337" y="263"/>
                  </a:cxn>
                  <a:cxn ang="0">
                    <a:pos x="507" y="221"/>
                  </a:cxn>
                  <a:cxn ang="0">
                    <a:pos x="507" y="187"/>
                  </a:cxn>
                  <a:cxn ang="0">
                    <a:pos x="488" y="176"/>
                  </a:cxn>
                  <a:cxn ang="0">
                    <a:pos x="472" y="193"/>
                  </a:cxn>
                  <a:cxn ang="0">
                    <a:pos x="465" y="148"/>
                  </a:cxn>
                  <a:cxn ang="0">
                    <a:pos x="472" y="108"/>
                  </a:cxn>
                  <a:cxn ang="0">
                    <a:pos x="410" y="78"/>
                  </a:cxn>
                  <a:cxn ang="0">
                    <a:pos x="368" y="86"/>
                  </a:cxn>
                  <a:cxn ang="0">
                    <a:pos x="367" y="24"/>
                  </a:cxn>
                  <a:cxn ang="0">
                    <a:pos x="322" y="0"/>
                  </a:cxn>
                  <a:cxn ang="0">
                    <a:pos x="290" y="16"/>
                  </a:cxn>
                  <a:cxn ang="0">
                    <a:pos x="267" y="74"/>
                  </a:cxn>
                  <a:cxn ang="0">
                    <a:pos x="228" y="97"/>
                  </a:cxn>
                  <a:cxn ang="0">
                    <a:pos x="212" y="189"/>
                  </a:cxn>
                  <a:cxn ang="0">
                    <a:pos x="148" y="234"/>
                  </a:cxn>
                  <a:cxn ang="0">
                    <a:pos x="97" y="251"/>
                  </a:cxn>
                  <a:cxn ang="0">
                    <a:pos x="83" y="234"/>
                  </a:cxn>
                </a:cxnLst>
                <a:rect l="0" t="0" r="r" b="b"/>
                <a:pathLst>
                  <a:path w="507" h="333">
                    <a:moveTo>
                      <a:pt x="83" y="234"/>
                    </a:moveTo>
                    <a:lnTo>
                      <a:pt x="69" y="267"/>
                    </a:lnTo>
                    <a:lnTo>
                      <a:pt x="48" y="277"/>
                    </a:lnTo>
                    <a:lnTo>
                      <a:pt x="46" y="298"/>
                    </a:lnTo>
                    <a:lnTo>
                      <a:pt x="3" y="315"/>
                    </a:lnTo>
                    <a:lnTo>
                      <a:pt x="0" y="333"/>
                    </a:lnTo>
                    <a:lnTo>
                      <a:pt x="120" y="311"/>
                    </a:lnTo>
                    <a:lnTo>
                      <a:pt x="337" y="263"/>
                    </a:lnTo>
                    <a:lnTo>
                      <a:pt x="507" y="221"/>
                    </a:lnTo>
                    <a:lnTo>
                      <a:pt x="507" y="187"/>
                    </a:lnTo>
                    <a:lnTo>
                      <a:pt x="488" y="176"/>
                    </a:lnTo>
                    <a:lnTo>
                      <a:pt x="472" y="193"/>
                    </a:lnTo>
                    <a:lnTo>
                      <a:pt x="465" y="148"/>
                    </a:lnTo>
                    <a:lnTo>
                      <a:pt x="472" y="108"/>
                    </a:lnTo>
                    <a:lnTo>
                      <a:pt x="410" y="78"/>
                    </a:lnTo>
                    <a:lnTo>
                      <a:pt x="368" y="86"/>
                    </a:lnTo>
                    <a:lnTo>
                      <a:pt x="367" y="24"/>
                    </a:lnTo>
                    <a:lnTo>
                      <a:pt x="322" y="0"/>
                    </a:lnTo>
                    <a:lnTo>
                      <a:pt x="290" y="16"/>
                    </a:lnTo>
                    <a:lnTo>
                      <a:pt x="267" y="74"/>
                    </a:lnTo>
                    <a:lnTo>
                      <a:pt x="228" y="97"/>
                    </a:lnTo>
                    <a:lnTo>
                      <a:pt x="212" y="189"/>
                    </a:lnTo>
                    <a:lnTo>
                      <a:pt x="148" y="234"/>
                    </a:lnTo>
                    <a:lnTo>
                      <a:pt x="97" y="251"/>
                    </a:lnTo>
                    <a:lnTo>
                      <a:pt x="83" y="234"/>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3" name="Freeform 372"/>
              <p:cNvSpPr>
                <a:spLocks noChangeArrowheads="1"/>
              </p:cNvSpPr>
              <p:nvPr/>
            </p:nvSpPr>
            <p:spPr bwMode="auto">
              <a:xfrm>
                <a:off x="8449734" y="3014071"/>
                <a:ext cx="605367" cy="670984"/>
              </a:xfrm>
              <a:custGeom>
                <a:avLst/>
                <a:gdLst/>
                <a:ahLst/>
                <a:cxnLst>
                  <a:cxn ang="0">
                    <a:pos x="29" y="167"/>
                  </a:cxn>
                  <a:cxn ang="0">
                    <a:pos x="6" y="160"/>
                  </a:cxn>
                  <a:cxn ang="0">
                    <a:pos x="0" y="210"/>
                  </a:cxn>
                  <a:cxn ang="0">
                    <a:pos x="6" y="263"/>
                  </a:cxn>
                  <a:cxn ang="0">
                    <a:pos x="47" y="300"/>
                  </a:cxn>
                  <a:cxn ang="0">
                    <a:pos x="58" y="317"/>
                  </a:cxn>
                  <a:cxn ang="0">
                    <a:pos x="111" y="300"/>
                  </a:cxn>
                  <a:cxn ang="0">
                    <a:pos x="173" y="257"/>
                  </a:cxn>
                  <a:cxn ang="0">
                    <a:pos x="192" y="164"/>
                  </a:cxn>
                  <a:cxn ang="0">
                    <a:pos x="233" y="139"/>
                  </a:cxn>
                  <a:cxn ang="0">
                    <a:pos x="254" y="82"/>
                  </a:cxn>
                  <a:cxn ang="0">
                    <a:pos x="286" y="66"/>
                  </a:cxn>
                  <a:cxn ang="0">
                    <a:pos x="243" y="58"/>
                  </a:cxn>
                  <a:cxn ang="0">
                    <a:pos x="172" y="99"/>
                  </a:cxn>
                  <a:cxn ang="0">
                    <a:pos x="160" y="59"/>
                  </a:cxn>
                  <a:cxn ang="0">
                    <a:pos x="99" y="63"/>
                  </a:cxn>
                  <a:cxn ang="0">
                    <a:pos x="83" y="0"/>
                  </a:cxn>
                  <a:cxn ang="0">
                    <a:pos x="67" y="17"/>
                  </a:cxn>
                  <a:cxn ang="0">
                    <a:pos x="72" y="108"/>
                  </a:cxn>
                  <a:cxn ang="0">
                    <a:pos x="45" y="116"/>
                  </a:cxn>
                  <a:cxn ang="0">
                    <a:pos x="29" y="167"/>
                  </a:cxn>
                </a:cxnLst>
                <a:rect l="0" t="0" r="r" b="b"/>
                <a:pathLst>
                  <a:path w="286" h="317">
                    <a:moveTo>
                      <a:pt x="29" y="167"/>
                    </a:moveTo>
                    <a:lnTo>
                      <a:pt x="6" y="160"/>
                    </a:lnTo>
                    <a:lnTo>
                      <a:pt x="0" y="210"/>
                    </a:lnTo>
                    <a:lnTo>
                      <a:pt x="6" y="263"/>
                    </a:lnTo>
                    <a:lnTo>
                      <a:pt x="47" y="300"/>
                    </a:lnTo>
                    <a:lnTo>
                      <a:pt x="58" y="317"/>
                    </a:lnTo>
                    <a:lnTo>
                      <a:pt x="111" y="300"/>
                    </a:lnTo>
                    <a:lnTo>
                      <a:pt x="173" y="257"/>
                    </a:lnTo>
                    <a:lnTo>
                      <a:pt x="192" y="164"/>
                    </a:lnTo>
                    <a:lnTo>
                      <a:pt x="233" y="139"/>
                    </a:lnTo>
                    <a:lnTo>
                      <a:pt x="254" y="82"/>
                    </a:lnTo>
                    <a:lnTo>
                      <a:pt x="286" y="66"/>
                    </a:lnTo>
                    <a:lnTo>
                      <a:pt x="243" y="58"/>
                    </a:lnTo>
                    <a:lnTo>
                      <a:pt x="172" y="99"/>
                    </a:lnTo>
                    <a:lnTo>
                      <a:pt x="160" y="59"/>
                    </a:lnTo>
                    <a:lnTo>
                      <a:pt x="99" y="63"/>
                    </a:lnTo>
                    <a:lnTo>
                      <a:pt x="83" y="0"/>
                    </a:lnTo>
                    <a:lnTo>
                      <a:pt x="67" y="17"/>
                    </a:lnTo>
                    <a:lnTo>
                      <a:pt x="72" y="108"/>
                    </a:lnTo>
                    <a:lnTo>
                      <a:pt x="45" y="116"/>
                    </a:lnTo>
                    <a:lnTo>
                      <a:pt x="29" y="167"/>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4" name="Freeform 373"/>
              <p:cNvSpPr>
                <a:spLocks noChangeArrowheads="1"/>
              </p:cNvSpPr>
              <p:nvPr/>
            </p:nvSpPr>
            <p:spPr bwMode="auto">
              <a:xfrm>
                <a:off x="8534402" y="2594972"/>
                <a:ext cx="819149" cy="571499"/>
              </a:xfrm>
              <a:custGeom>
                <a:avLst/>
                <a:gdLst/>
                <a:ahLst/>
                <a:cxnLst>
                  <a:cxn ang="0">
                    <a:pos x="35" y="40"/>
                  </a:cxn>
                  <a:cxn ang="0">
                    <a:pos x="0" y="75"/>
                  </a:cxn>
                  <a:cxn ang="0">
                    <a:pos x="19" y="208"/>
                  </a:cxn>
                  <a:cxn ang="0">
                    <a:pos x="35" y="270"/>
                  </a:cxn>
                  <a:cxn ang="0">
                    <a:pos x="101" y="266"/>
                  </a:cxn>
                  <a:cxn ang="0">
                    <a:pos x="345" y="216"/>
                  </a:cxn>
                  <a:cxn ang="0">
                    <a:pos x="362" y="208"/>
                  </a:cxn>
                  <a:cxn ang="0">
                    <a:pos x="387" y="147"/>
                  </a:cxn>
                  <a:cxn ang="0">
                    <a:pos x="350" y="114"/>
                  </a:cxn>
                  <a:cxn ang="0">
                    <a:pos x="370" y="36"/>
                  </a:cxn>
                  <a:cxn ang="0">
                    <a:pos x="342" y="28"/>
                  </a:cxn>
                  <a:cxn ang="0">
                    <a:pos x="342" y="8"/>
                  </a:cxn>
                  <a:cxn ang="0">
                    <a:pos x="329" y="0"/>
                  </a:cxn>
                  <a:cxn ang="0">
                    <a:pos x="46" y="56"/>
                  </a:cxn>
                  <a:cxn ang="0">
                    <a:pos x="35" y="40"/>
                  </a:cxn>
                </a:cxnLst>
                <a:rect l="0" t="0" r="r" b="b"/>
                <a:pathLst>
                  <a:path w="387" h="270">
                    <a:moveTo>
                      <a:pt x="35" y="40"/>
                    </a:moveTo>
                    <a:lnTo>
                      <a:pt x="0" y="75"/>
                    </a:lnTo>
                    <a:lnTo>
                      <a:pt x="19" y="208"/>
                    </a:lnTo>
                    <a:lnTo>
                      <a:pt x="35" y="270"/>
                    </a:lnTo>
                    <a:lnTo>
                      <a:pt x="101" y="266"/>
                    </a:lnTo>
                    <a:lnTo>
                      <a:pt x="345" y="216"/>
                    </a:lnTo>
                    <a:lnTo>
                      <a:pt x="362" y="208"/>
                    </a:lnTo>
                    <a:lnTo>
                      <a:pt x="387" y="147"/>
                    </a:lnTo>
                    <a:lnTo>
                      <a:pt x="350" y="114"/>
                    </a:lnTo>
                    <a:lnTo>
                      <a:pt x="370" y="36"/>
                    </a:lnTo>
                    <a:lnTo>
                      <a:pt x="342" y="28"/>
                    </a:lnTo>
                    <a:lnTo>
                      <a:pt x="342" y="8"/>
                    </a:lnTo>
                    <a:lnTo>
                      <a:pt x="329" y="0"/>
                    </a:lnTo>
                    <a:lnTo>
                      <a:pt x="46" y="56"/>
                    </a:lnTo>
                    <a:lnTo>
                      <a:pt x="35" y="40"/>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1462858"/>
                <a:endParaRPr lang="en-US" sz="1067" u="dottedHeavy" kern="0" dirty="0">
                  <a:solidFill>
                    <a:srgbClr val="FFFFFF"/>
                  </a:solidFill>
                  <a:latin typeface="Arial" panose="020B0604020202020204" pitchFamily="34" charset="0"/>
                  <a:cs typeface="Arial" panose="020B0604020202020204" pitchFamily="34" charset="0"/>
                </a:endParaRPr>
              </a:p>
            </p:txBody>
          </p:sp>
          <p:sp>
            <p:nvSpPr>
              <p:cNvPr id="325" name="Freeform 374"/>
              <p:cNvSpPr>
                <a:spLocks noChangeArrowheads="1"/>
              </p:cNvSpPr>
              <p:nvPr/>
            </p:nvSpPr>
            <p:spPr bwMode="auto">
              <a:xfrm>
                <a:off x="9213852" y="2586505"/>
                <a:ext cx="222249" cy="452967"/>
              </a:xfrm>
              <a:custGeom>
                <a:avLst/>
                <a:gdLst/>
                <a:ahLst/>
                <a:cxnLst>
                  <a:cxn ang="0">
                    <a:pos x="18" y="2"/>
                  </a:cxn>
                  <a:cxn ang="0">
                    <a:pos x="44" y="0"/>
                  </a:cxn>
                  <a:cxn ang="0">
                    <a:pos x="93" y="33"/>
                  </a:cxn>
                  <a:cxn ang="0">
                    <a:pos x="86" y="58"/>
                  </a:cxn>
                  <a:cxn ang="0">
                    <a:pos x="102" y="75"/>
                  </a:cxn>
                  <a:cxn ang="0">
                    <a:pos x="105" y="176"/>
                  </a:cxn>
                  <a:cxn ang="0">
                    <a:pos x="86" y="214"/>
                  </a:cxn>
                  <a:cxn ang="0">
                    <a:pos x="66" y="201"/>
                  </a:cxn>
                  <a:cxn ang="0">
                    <a:pos x="46" y="200"/>
                  </a:cxn>
                  <a:cxn ang="0">
                    <a:pos x="11" y="180"/>
                  </a:cxn>
                  <a:cxn ang="0">
                    <a:pos x="37" y="115"/>
                  </a:cxn>
                  <a:cxn ang="0">
                    <a:pos x="0" y="82"/>
                  </a:cxn>
                  <a:cxn ang="0">
                    <a:pos x="18" y="2"/>
                  </a:cxn>
                </a:cxnLst>
                <a:rect l="0" t="0" r="r" b="b"/>
                <a:pathLst>
                  <a:path w="105" h="214">
                    <a:moveTo>
                      <a:pt x="18" y="2"/>
                    </a:moveTo>
                    <a:lnTo>
                      <a:pt x="44" y="0"/>
                    </a:lnTo>
                    <a:lnTo>
                      <a:pt x="93" y="33"/>
                    </a:lnTo>
                    <a:lnTo>
                      <a:pt x="86" y="58"/>
                    </a:lnTo>
                    <a:lnTo>
                      <a:pt x="102" y="75"/>
                    </a:lnTo>
                    <a:lnTo>
                      <a:pt x="105" y="176"/>
                    </a:lnTo>
                    <a:lnTo>
                      <a:pt x="86" y="214"/>
                    </a:lnTo>
                    <a:lnTo>
                      <a:pt x="66" y="201"/>
                    </a:lnTo>
                    <a:lnTo>
                      <a:pt x="46" y="200"/>
                    </a:lnTo>
                    <a:lnTo>
                      <a:pt x="11" y="180"/>
                    </a:lnTo>
                    <a:lnTo>
                      <a:pt x="37" y="115"/>
                    </a:lnTo>
                    <a:lnTo>
                      <a:pt x="0" y="82"/>
                    </a:lnTo>
                    <a:lnTo>
                      <a:pt x="18" y="2"/>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6" name="Freeform 375"/>
              <p:cNvSpPr>
                <a:spLocks noChangeArrowheads="1"/>
              </p:cNvSpPr>
              <p:nvPr/>
            </p:nvSpPr>
            <p:spPr bwMode="auto">
              <a:xfrm>
                <a:off x="8655051" y="1934571"/>
                <a:ext cx="905933" cy="785284"/>
              </a:xfrm>
              <a:custGeom>
                <a:avLst/>
                <a:gdLst/>
                <a:ahLst/>
                <a:cxnLst>
                  <a:cxn ang="0">
                    <a:pos x="31" y="250"/>
                  </a:cxn>
                  <a:cxn ang="0">
                    <a:pos x="72" y="227"/>
                  </a:cxn>
                  <a:cxn ang="0">
                    <a:pos x="128" y="222"/>
                  </a:cxn>
                  <a:cxn ang="0">
                    <a:pos x="141" y="202"/>
                  </a:cxn>
                  <a:cxn ang="0">
                    <a:pos x="161" y="199"/>
                  </a:cxn>
                  <a:cxn ang="0">
                    <a:pos x="172" y="180"/>
                  </a:cxn>
                  <a:cxn ang="0">
                    <a:pos x="190" y="172"/>
                  </a:cxn>
                  <a:cxn ang="0">
                    <a:pos x="182" y="132"/>
                  </a:cxn>
                  <a:cxn ang="0">
                    <a:pos x="172" y="121"/>
                  </a:cxn>
                  <a:cxn ang="0">
                    <a:pos x="194" y="91"/>
                  </a:cxn>
                  <a:cxn ang="0">
                    <a:pos x="209" y="91"/>
                  </a:cxn>
                  <a:cxn ang="0">
                    <a:pos x="259" y="25"/>
                  </a:cxn>
                  <a:cxn ang="0">
                    <a:pos x="336" y="0"/>
                  </a:cxn>
                  <a:cxn ang="0">
                    <a:pos x="345" y="63"/>
                  </a:cxn>
                  <a:cxn ang="0">
                    <a:pos x="349" y="60"/>
                  </a:cxn>
                  <a:cxn ang="0">
                    <a:pos x="368" y="82"/>
                  </a:cxn>
                  <a:cxn ang="0">
                    <a:pos x="368" y="145"/>
                  </a:cxn>
                  <a:cxn ang="0">
                    <a:pos x="391" y="197"/>
                  </a:cxn>
                  <a:cxn ang="0">
                    <a:pos x="399" y="264"/>
                  </a:cxn>
                  <a:cxn ang="0">
                    <a:pos x="402" y="322"/>
                  </a:cxn>
                  <a:cxn ang="0">
                    <a:pos x="428" y="342"/>
                  </a:cxn>
                  <a:cxn ang="0">
                    <a:pos x="410" y="371"/>
                  </a:cxn>
                  <a:cxn ang="0">
                    <a:pos x="360" y="338"/>
                  </a:cxn>
                  <a:cxn ang="0">
                    <a:pos x="333" y="340"/>
                  </a:cxn>
                  <a:cxn ang="0">
                    <a:pos x="308" y="332"/>
                  </a:cxn>
                  <a:cxn ang="0">
                    <a:pos x="309" y="313"/>
                  </a:cxn>
                  <a:cxn ang="0">
                    <a:pos x="293" y="307"/>
                  </a:cxn>
                  <a:cxn ang="0">
                    <a:pos x="12" y="364"/>
                  </a:cxn>
                  <a:cxn ang="0">
                    <a:pos x="0" y="346"/>
                  </a:cxn>
                  <a:cxn ang="0">
                    <a:pos x="43" y="280"/>
                  </a:cxn>
                  <a:cxn ang="0">
                    <a:pos x="31" y="250"/>
                  </a:cxn>
                </a:cxnLst>
                <a:rect l="0" t="0" r="r" b="b"/>
                <a:pathLst>
                  <a:path w="428" h="371">
                    <a:moveTo>
                      <a:pt x="31" y="250"/>
                    </a:moveTo>
                    <a:lnTo>
                      <a:pt x="72" y="227"/>
                    </a:lnTo>
                    <a:lnTo>
                      <a:pt x="128" y="222"/>
                    </a:lnTo>
                    <a:lnTo>
                      <a:pt x="141" y="202"/>
                    </a:lnTo>
                    <a:lnTo>
                      <a:pt x="161" y="199"/>
                    </a:lnTo>
                    <a:lnTo>
                      <a:pt x="172" y="180"/>
                    </a:lnTo>
                    <a:lnTo>
                      <a:pt x="190" y="172"/>
                    </a:lnTo>
                    <a:lnTo>
                      <a:pt x="182" y="132"/>
                    </a:lnTo>
                    <a:lnTo>
                      <a:pt x="172" y="121"/>
                    </a:lnTo>
                    <a:lnTo>
                      <a:pt x="194" y="91"/>
                    </a:lnTo>
                    <a:lnTo>
                      <a:pt x="209" y="91"/>
                    </a:lnTo>
                    <a:lnTo>
                      <a:pt x="259" y="25"/>
                    </a:lnTo>
                    <a:lnTo>
                      <a:pt x="336" y="0"/>
                    </a:lnTo>
                    <a:lnTo>
                      <a:pt x="345" y="63"/>
                    </a:lnTo>
                    <a:lnTo>
                      <a:pt x="349" y="60"/>
                    </a:lnTo>
                    <a:lnTo>
                      <a:pt x="368" y="82"/>
                    </a:lnTo>
                    <a:lnTo>
                      <a:pt x="368" y="145"/>
                    </a:lnTo>
                    <a:lnTo>
                      <a:pt x="391" y="197"/>
                    </a:lnTo>
                    <a:lnTo>
                      <a:pt x="399" y="264"/>
                    </a:lnTo>
                    <a:lnTo>
                      <a:pt x="402" y="322"/>
                    </a:lnTo>
                    <a:lnTo>
                      <a:pt x="428" y="342"/>
                    </a:lnTo>
                    <a:lnTo>
                      <a:pt x="410" y="371"/>
                    </a:lnTo>
                    <a:lnTo>
                      <a:pt x="360" y="338"/>
                    </a:lnTo>
                    <a:lnTo>
                      <a:pt x="333" y="340"/>
                    </a:lnTo>
                    <a:lnTo>
                      <a:pt x="308" y="332"/>
                    </a:lnTo>
                    <a:lnTo>
                      <a:pt x="309" y="313"/>
                    </a:lnTo>
                    <a:lnTo>
                      <a:pt x="293" y="307"/>
                    </a:lnTo>
                    <a:lnTo>
                      <a:pt x="12" y="364"/>
                    </a:lnTo>
                    <a:lnTo>
                      <a:pt x="0" y="346"/>
                    </a:lnTo>
                    <a:lnTo>
                      <a:pt x="43" y="280"/>
                    </a:lnTo>
                    <a:lnTo>
                      <a:pt x="31" y="25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7" name="Freeform 376"/>
              <p:cNvSpPr>
                <a:spLocks noChangeArrowheads="1"/>
              </p:cNvSpPr>
              <p:nvPr/>
            </p:nvSpPr>
            <p:spPr bwMode="auto">
              <a:xfrm>
                <a:off x="9357784" y="1892239"/>
                <a:ext cx="245533" cy="472016"/>
              </a:xfrm>
              <a:custGeom>
                <a:avLst/>
                <a:gdLst/>
                <a:ahLst/>
                <a:cxnLst>
                  <a:cxn ang="0">
                    <a:pos x="0" y="24"/>
                  </a:cxn>
                  <a:cxn ang="0">
                    <a:pos x="85" y="0"/>
                  </a:cxn>
                  <a:cxn ang="0">
                    <a:pos x="116" y="61"/>
                  </a:cxn>
                  <a:cxn ang="0">
                    <a:pos x="100" y="76"/>
                  </a:cxn>
                  <a:cxn ang="0">
                    <a:pos x="106" y="211"/>
                  </a:cxn>
                  <a:cxn ang="0">
                    <a:pos x="58" y="223"/>
                  </a:cxn>
                  <a:cxn ang="0">
                    <a:pos x="34" y="166"/>
                  </a:cxn>
                  <a:cxn ang="0">
                    <a:pos x="33" y="102"/>
                  </a:cxn>
                  <a:cxn ang="0">
                    <a:pos x="12" y="82"/>
                  </a:cxn>
                  <a:cxn ang="0">
                    <a:pos x="0" y="24"/>
                  </a:cxn>
                </a:cxnLst>
                <a:rect l="0" t="0" r="r" b="b"/>
                <a:pathLst>
                  <a:path w="116" h="223">
                    <a:moveTo>
                      <a:pt x="0" y="24"/>
                    </a:moveTo>
                    <a:lnTo>
                      <a:pt x="85" y="0"/>
                    </a:lnTo>
                    <a:lnTo>
                      <a:pt x="116" y="61"/>
                    </a:lnTo>
                    <a:lnTo>
                      <a:pt x="100" y="76"/>
                    </a:lnTo>
                    <a:lnTo>
                      <a:pt x="106" y="211"/>
                    </a:lnTo>
                    <a:lnTo>
                      <a:pt x="58" y="223"/>
                    </a:lnTo>
                    <a:lnTo>
                      <a:pt x="34" y="166"/>
                    </a:lnTo>
                    <a:lnTo>
                      <a:pt x="33" y="102"/>
                    </a:lnTo>
                    <a:lnTo>
                      <a:pt x="12" y="82"/>
                    </a:lnTo>
                    <a:lnTo>
                      <a:pt x="0" y="24"/>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28" name="Freeform 377"/>
              <p:cNvSpPr>
                <a:spLocks noChangeArrowheads="1"/>
              </p:cNvSpPr>
              <p:nvPr/>
            </p:nvSpPr>
            <p:spPr bwMode="auto">
              <a:xfrm>
                <a:off x="9480552" y="2247839"/>
                <a:ext cx="512232" cy="251883"/>
              </a:xfrm>
              <a:custGeom>
                <a:avLst/>
                <a:gdLst/>
                <a:ahLst/>
                <a:cxnLst>
                  <a:cxn ang="0">
                    <a:pos x="0" y="47"/>
                  </a:cxn>
                  <a:cxn ang="0">
                    <a:pos x="123" y="14"/>
                  </a:cxn>
                  <a:cxn ang="0">
                    <a:pos x="138" y="17"/>
                  </a:cxn>
                  <a:cxn ang="0">
                    <a:pos x="152" y="0"/>
                  </a:cxn>
                  <a:cxn ang="0">
                    <a:pos x="166" y="9"/>
                  </a:cxn>
                  <a:cxn ang="0">
                    <a:pos x="151" y="43"/>
                  </a:cxn>
                  <a:cxn ang="0">
                    <a:pos x="176" y="40"/>
                  </a:cxn>
                  <a:cxn ang="0">
                    <a:pos x="191" y="66"/>
                  </a:cxn>
                  <a:cxn ang="0">
                    <a:pos x="208" y="69"/>
                  </a:cxn>
                  <a:cxn ang="0">
                    <a:pos x="220" y="65"/>
                  </a:cxn>
                  <a:cxn ang="0">
                    <a:pos x="220" y="50"/>
                  </a:cxn>
                  <a:cxn ang="0">
                    <a:pos x="200" y="32"/>
                  </a:cxn>
                  <a:cxn ang="0">
                    <a:pos x="216" y="30"/>
                  </a:cxn>
                  <a:cxn ang="0">
                    <a:pos x="242" y="70"/>
                  </a:cxn>
                  <a:cxn ang="0">
                    <a:pos x="216" y="92"/>
                  </a:cxn>
                  <a:cxn ang="0">
                    <a:pos x="187" y="82"/>
                  </a:cxn>
                  <a:cxn ang="0">
                    <a:pos x="168" y="110"/>
                  </a:cxn>
                  <a:cxn ang="0">
                    <a:pos x="132" y="82"/>
                  </a:cxn>
                  <a:cxn ang="0">
                    <a:pos x="11" y="119"/>
                  </a:cxn>
                  <a:cxn ang="0">
                    <a:pos x="0" y="47"/>
                  </a:cxn>
                </a:cxnLst>
                <a:rect l="0" t="0" r="r" b="b"/>
                <a:pathLst>
                  <a:path w="242" h="119">
                    <a:moveTo>
                      <a:pt x="0" y="47"/>
                    </a:moveTo>
                    <a:lnTo>
                      <a:pt x="123" y="14"/>
                    </a:lnTo>
                    <a:lnTo>
                      <a:pt x="138" y="17"/>
                    </a:lnTo>
                    <a:lnTo>
                      <a:pt x="152" y="0"/>
                    </a:lnTo>
                    <a:lnTo>
                      <a:pt x="166" y="9"/>
                    </a:lnTo>
                    <a:lnTo>
                      <a:pt x="151" y="43"/>
                    </a:lnTo>
                    <a:lnTo>
                      <a:pt x="176" y="40"/>
                    </a:lnTo>
                    <a:lnTo>
                      <a:pt x="191" y="66"/>
                    </a:lnTo>
                    <a:lnTo>
                      <a:pt x="208" y="69"/>
                    </a:lnTo>
                    <a:lnTo>
                      <a:pt x="220" y="65"/>
                    </a:lnTo>
                    <a:lnTo>
                      <a:pt x="220" y="50"/>
                    </a:lnTo>
                    <a:lnTo>
                      <a:pt x="200" y="32"/>
                    </a:lnTo>
                    <a:lnTo>
                      <a:pt x="216" y="30"/>
                    </a:lnTo>
                    <a:lnTo>
                      <a:pt x="242" y="70"/>
                    </a:lnTo>
                    <a:lnTo>
                      <a:pt x="216" y="92"/>
                    </a:lnTo>
                    <a:lnTo>
                      <a:pt x="187" y="82"/>
                    </a:lnTo>
                    <a:lnTo>
                      <a:pt x="168" y="110"/>
                    </a:lnTo>
                    <a:lnTo>
                      <a:pt x="132" y="82"/>
                    </a:lnTo>
                    <a:lnTo>
                      <a:pt x="11" y="119"/>
                    </a:lnTo>
                    <a:lnTo>
                      <a:pt x="0" y="47"/>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9" name="Freeform 378"/>
              <p:cNvSpPr>
                <a:spLocks noChangeArrowheads="1"/>
              </p:cNvSpPr>
              <p:nvPr/>
            </p:nvSpPr>
            <p:spPr bwMode="auto">
              <a:xfrm>
                <a:off x="9484784" y="2419288"/>
                <a:ext cx="370416" cy="167217"/>
              </a:xfrm>
              <a:custGeom>
                <a:avLst/>
                <a:gdLst/>
                <a:ahLst/>
                <a:cxnLst>
                  <a:cxn ang="0">
                    <a:pos x="0" y="27"/>
                  </a:cxn>
                  <a:cxn ang="0">
                    <a:pos x="96" y="0"/>
                  </a:cxn>
                  <a:cxn ang="0">
                    <a:pos x="127" y="48"/>
                  </a:cxn>
                  <a:cxn ang="0">
                    <a:pos x="110" y="68"/>
                  </a:cxn>
                  <a:cxn ang="0">
                    <a:pos x="79" y="61"/>
                  </a:cxn>
                  <a:cxn ang="0">
                    <a:pos x="31" y="104"/>
                  </a:cxn>
                  <a:cxn ang="0">
                    <a:pos x="5" y="81"/>
                  </a:cxn>
                  <a:cxn ang="0">
                    <a:pos x="0" y="27"/>
                  </a:cxn>
                </a:cxnLst>
                <a:rect l="0" t="0" r="r" b="b"/>
                <a:pathLst>
                  <a:path w="127" h="104">
                    <a:moveTo>
                      <a:pt x="0" y="27"/>
                    </a:moveTo>
                    <a:lnTo>
                      <a:pt x="96" y="0"/>
                    </a:lnTo>
                    <a:lnTo>
                      <a:pt x="127" y="48"/>
                    </a:lnTo>
                    <a:lnTo>
                      <a:pt x="110" y="68"/>
                    </a:lnTo>
                    <a:lnTo>
                      <a:pt x="79" y="61"/>
                    </a:lnTo>
                    <a:lnTo>
                      <a:pt x="31" y="104"/>
                    </a:lnTo>
                    <a:lnTo>
                      <a:pt x="5" y="81"/>
                    </a:lnTo>
                    <a:lnTo>
                      <a:pt x="0" y="27"/>
                    </a:lnTo>
                    <a:close/>
                  </a:path>
                </a:pathLst>
              </a:custGeom>
              <a:solidFill>
                <a:srgbClr val="7030A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914332"/>
                <a:endParaRPr lang="en-US" sz="1067" u="dottedHeavy" kern="0" dirty="0">
                  <a:solidFill>
                    <a:srgbClr val="0039A6"/>
                  </a:solidFill>
                  <a:latin typeface="Calibri" panose="020F0502020204030204" pitchFamily="34" charset="0"/>
                  <a:cs typeface="Arial" charset="0"/>
                </a:endParaRPr>
              </a:p>
            </p:txBody>
          </p:sp>
          <p:sp>
            <p:nvSpPr>
              <p:cNvPr id="330" name="Freeform 379"/>
              <p:cNvSpPr>
                <a:spLocks noChangeArrowheads="1"/>
              </p:cNvSpPr>
              <p:nvPr/>
            </p:nvSpPr>
            <p:spPr bwMode="auto">
              <a:xfrm>
                <a:off x="9539819" y="2622489"/>
                <a:ext cx="179916" cy="137583"/>
              </a:xfrm>
              <a:custGeom>
                <a:avLst/>
                <a:gdLst/>
                <a:ahLst/>
                <a:cxnLst>
                  <a:cxn ang="0">
                    <a:pos x="0" y="58"/>
                  </a:cxn>
                  <a:cxn ang="0">
                    <a:pos x="51" y="32"/>
                  </a:cxn>
                  <a:cxn ang="0">
                    <a:pos x="103" y="0"/>
                  </a:cxn>
                  <a:cxn ang="0">
                    <a:pos x="111" y="1"/>
                  </a:cxn>
                  <a:cxn ang="0">
                    <a:pos x="126" y="3"/>
                  </a:cxn>
                  <a:cxn ang="0">
                    <a:pos x="75" y="44"/>
                  </a:cxn>
                  <a:cxn ang="0">
                    <a:pos x="14" y="78"/>
                  </a:cxn>
                  <a:cxn ang="0">
                    <a:pos x="0" y="58"/>
                  </a:cxn>
                </a:cxnLst>
                <a:rect l="0" t="0" r="r" b="b"/>
                <a:pathLst>
                  <a:path w="126" h="78">
                    <a:moveTo>
                      <a:pt x="0" y="58"/>
                    </a:moveTo>
                    <a:lnTo>
                      <a:pt x="51" y="32"/>
                    </a:lnTo>
                    <a:lnTo>
                      <a:pt x="103" y="0"/>
                    </a:lnTo>
                    <a:lnTo>
                      <a:pt x="111" y="1"/>
                    </a:lnTo>
                    <a:lnTo>
                      <a:pt x="126" y="3"/>
                    </a:lnTo>
                    <a:lnTo>
                      <a:pt x="75" y="44"/>
                    </a:lnTo>
                    <a:lnTo>
                      <a:pt x="14" y="78"/>
                    </a:lnTo>
                    <a:lnTo>
                      <a:pt x="0" y="58"/>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31" name="Freeform 380"/>
              <p:cNvSpPr>
                <a:spLocks noChangeArrowheads="1"/>
              </p:cNvSpPr>
              <p:nvPr/>
            </p:nvSpPr>
            <p:spPr bwMode="auto">
              <a:xfrm>
                <a:off x="9550402" y="1773704"/>
                <a:ext cx="285749" cy="533400"/>
              </a:xfrm>
              <a:custGeom>
                <a:avLst/>
                <a:gdLst/>
                <a:ahLst/>
                <a:cxnLst>
                  <a:cxn ang="0">
                    <a:pos x="27" y="0"/>
                  </a:cxn>
                  <a:cxn ang="0">
                    <a:pos x="0" y="45"/>
                  </a:cxn>
                  <a:cxn ang="0">
                    <a:pos x="30" y="102"/>
                  </a:cxn>
                  <a:cxn ang="0">
                    <a:pos x="11" y="118"/>
                  </a:cxn>
                  <a:cxn ang="0">
                    <a:pos x="19" y="252"/>
                  </a:cxn>
                  <a:cxn ang="0">
                    <a:pos x="95" y="232"/>
                  </a:cxn>
                  <a:cxn ang="0">
                    <a:pos x="115" y="232"/>
                  </a:cxn>
                  <a:cxn ang="0">
                    <a:pos x="125" y="217"/>
                  </a:cxn>
                  <a:cxn ang="0">
                    <a:pos x="125" y="192"/>
                  </a:cxn>
                  <a:cxn ang="0">
                    <a:pos x="135" y="178"/>
                  </a:cxn>
                  <a:cxn ang="0">
                    <a:pos x="92" y="158"/>
                  </a:cxn>
                  <a:cxn ang="0">
                    <a:pos x="38" y="12"/>
                  </a:cxn>
                  <a:cxn ang="0">
                    <a:pos x="27" y="0"/>
                  </a:cxn>
                </a:cxnLst>
                <a:rect l="0" t="0" r="r" b="b"/>
                <a:pathLst>
                  <a:path w="135" h="252">
                    <a:moveTo>
                      <a:pt x="27" y="0"/>
                    </a:moveTo>
                    <a:lnTo>
                      <a:pt x="0" y="45"/>
                    </a:lnTo>
                    <a:lnTo>
                      <a:pt x="30" y="102"/>
                    </a:lnTo>
                    <a:lnTo>
                      <a:pt x="11" y="118"/>
                    </a:lnTo>
                    <a:lnTo>
                      <a:pt x="19" y="252"/>
                    </a:lnTo>
                    <a:lnTo>
                      <a:pt x="95" y="232"/>
                    </a:lnTo>
                    <a:lnTo>
                      <a:pt x="115" y="232"/>
                    </a:lnTo>
                    <a:lnTo>
                      <a:pt x="125" y="217"/>
                    </a:lnTo>
                    <a:lnTo>
                      <a:pt x="125" y="192"/>
                    </a:lnTo>
                    <a:lnTo>
                      <a:pt x="135" y="178"/>
                    </a:lnTo>
                    <a:lnTo>
                      <a:pt x="92" y="158"/>
                    </a:lnTo>
                    <a:lnTo>
                      <a:pt x="38" y="12"/>
                    </a:lnTo>
                    <a:lnTo>
                      <a:pt x="27" y="0"/>
                    </a:lnTo>
                    <a:close/>
                  </a:path>
                </a:pathLst>
              </a:custGeom>
              <a:no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32" name="Freeform 381"/>
              <p:cNvSpPr>
                <a:spLocks noChangeArrowheads="1"/>
              </p:cNvSpPr>
              <p:nvPr/>
            </p:nvSpPr>
            <p:spPr bwMode="auto">
              <a:xfrm>
                <a:off x="9753600" y="2383305"/>
                <a:ext cx="137584" cy="114299"/>
              </a:xfrm>
              <a:custGeom>
                <a:avLst/>
                <a:gdLst/>
                <a:ahLst/>
                <a:cxnLst>
                  <a:cxn ang="0">
                    <a:pos x="0" y="8"/>
                  </a:cxn>
                  <a:cxn ang="0">
                    <a:pos x="28" y="0"/>
                  </a:cxn>
                  <a:cxn ang="0">
                    <a:pos x="65" y="28"/>
                  </a:cxn>
                  <a:cxn ang="0">
                    <a:pos x="59" y="36"/>
                  </a:cxn>
                  <a:cxn ang="0">
                    <a:pos x="39" y="36"/>
                  </a:cxn>
                  <a:cxn ang="0">
                    <a:pos x="31" y="54"/>
                  </a:cxn>
                  <a:cxn ang="0">
                    <a:pos x="0" y="8"/>
                  </a:cxn>
                </a:cxnLst>
                <a:rect l="0" t="0" r="r" b="b"/>
                <a:pathLst>
                  <a:path w="65" h="54">
                    <a:moveTo>
                      <a:pt x="0" y="8"/>
                    </a:moveTo>
                    <a:lnTo>
                      <a:pt x="28" y="0"/>
                    </a:lnTo>
                    <a:lnTo>
                      <a:pt x="65" y="28"/>
                    </a:lnTo>
                    <a:lnTo>
                      <a:pt x="59" y="36"/>
                    </a:lnTo>
                    <a:lnTo>
                      <a:pt x="39" y="36"/>
                    </a:lnTo>
                    <a:lnTo>
                      <a:pt x="31" y="54"/>
                    </a:lnTo>
                    <a:lnTo>
                      <a:pt x="0" y="8"/>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grpSp>
            <p:nvGrpSpPr>
              <p:cNvPr id="333" name="Group 51"/>
              <p:cNvGrpSpPr>
                <a:grpSpLocks/>
              </p:cNvGrpSpPr>
              <p:nvPr/>
            </p:nvGrpSpPr>
            <p:grpSpPr bwMode="auto">
              <a:xfrm>
                <a:off x="1016000" y="3399304"/>
                <a:ext cx="1077384" cy="550333"/>
                <a:chOff x="288" y="2580"/>
                <a:chExt cx="509" cy="260"/>
              </a:xfrm>
              <a:solidFill>
                <a:sysClr val="window" lastClr="FFFFFF"/>
              </a:solidFill>
              <a:effectLst/>
            </p:grpSpPr>
            <p:grpSp>
              <p:nvGrpSpPr>
                <p:cNvPr id="402" name="Group 52"/>
                <p:cNvGrpSpPr>
                  <a:grpSpLocks/>
                </p:cNvGrpSpPr>
                <p:nvPr/>
              </p:nvGrpSpPr>
              <p:grpSpPr bwMode="auto">
                <a:xfrm>
                  <a:off x="288" y="2580"/>
                  <a:ext cx="510" cy="261"/>
                  <a:chOff x="288" y="2580"/>
                  <a:chExt cx="510" cy="261"/>
                </a:xfrm>
                <a:grpFill/>
              </p:grpSpPr>
              <p:sp>
                <p:nvSpPr>
                  <p:cNvPr id="404" name="Freeform 53"/>
                  <p:cNvSpPr>
                    <a:spLocks noChangeArrowheads="1"/>
                  </p:cNvSpPr>
                  <p:nvPr/>
                </p:nvSpPr>
                <p:spPr bwMode="auto">
                  <a:xfrm>
                    <a:off x="288" y="2613"/>
                    <a:ext cx="39" cy="37"/>
                  </a:xfrm>
                  <a:custGeom>
                    <a:avLst/>
                    <a:gdLst/>
                    <a:ahLst/>
                    <a:cxnLst>
                      <a:cxn ang="0">
                        <a:pos x="0" y="37"/>
                      </a:cxn>
                      <a:cxn ang="0">
                        <a:pos x="0" y="27"/>
                      </a:cxn>
                      <a:cxn ang="0">
                        <a:pos x="22" y="0"/>
                      </a:cxn>
                      <a:cxn ang="0">
                        <a:pos x="39" y="7"/>
                      </a:cxn>
                      <a:cxn ang="0">
                        <a:pos x="20" y="37"/>
                      </a:cxn>
                      <a:cxn ang="0">
                        <a:pos x="0" y="37"/>
                      </a:cxn>
                    </a:cxnLst>
                    <a:rect l="0" t="0" r="r" b="b"/>
                    <a:pathLst>
                      <a:path w="39" h="37">
                        <a:moveTo>
                          <a:pt x="0" y="37"/>
                        </a:moveTo>
                        <a:lnTo>
                          <a:pt x="0" y="27"/>
                        </a:lnTo>
                        <a:lnTo>
                          <a:pt x="22" y="0"/>
                        </a:lnTo>
                        <a:lnTo>
                          <a:pt x="39" y="7"/>
                        </a:lnTo>
                        <a:lnTo>
                          <a:pt x="20" y="37"/>
                        </a:lnTo>
                        <a:lnTo>
                          <a:pt x="0" y="37"/>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5" name="Freeform 54"/>
                  <p:cNvSpPr>
                    <a:spLocks noChangeArrowheads="1"/>
                  </p:cNvSpPr>
                  <p:nvPr/>
                </p:nvSpPr>
                <p:spPr bwMode="auto">
                  <a:xfrm>
                    <a:off x="344" y="2580"/>
                    <a:ext cx="73" cy="48"/>
                  </a:xfrm>
                  <a:custGeom>
                    <a:avLst/>
                    <a:gdLst/>
                    <a:ahLst/>
                    <a:cxnLst>
                      <a:cxn ang="0">
                        <a:pos x="16" y="5"/>
                      </a:cxn>
                      <a:cxn ang="0">
                        <a:pos x="0" y="28"/>
                      </a:cxn>
                      <a:cxn ang="0">
                        <a:pos x="28" y="44"/>
                      </a:cxn>
                      <a:cxn ang="0">
                        <a:pos x="61" y="48"/>
                      </a:cxn>
                      <a:cxn ang="0">
                        <a:pos x="73" y="28"/>
                      </a:cxn>
                      <a:cxn ang="0">
                        <a:pos x="65" y="0"/>
                      </a:cxn>
                      <a:cxn ang="0">
                        <a:pos x="16" y="5"/>
                      </a:cxn>
                    </a:cxnLst>
                    <a:rect l="0" t="0" r="r" b="b"/>
                    <a:pathLst>
                      <a:path w="73" h="48">
                        <a:moveTo>
                          <a:pt x="16" y="5"/>
                        </a:moveTo>
                        <a:lnTo>
                          <a:pt x="0" y="28"/>
                        </a:lnTo>
                        <a:lnTo>
                          <a:pt x="28" y="44"/>
                        </a:lnTo>
                        <a:lnTo>
                          <a:pt x="61" y="48"/>
                        </a:lnTo>
                        <a:lnTo>
                          <a:pt x="73" y="28"/>
                        </a:lnTo>
                        <a:lnTo>
                          <a:pt x="65" y="0"/>
                        </a:lnTo>
                        <a:lnTo>
                          <a:pt x="16" y="5"/>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6" name="Freeform 55"/>
                  <p:cNvSpPr>
                    <a:spLocks noChangeArrowheads="1"/>
                  </p:cNvSpPr>
                  <p:nvPr/>
                </p:nvSpPr>
                <p:spPr bwMode="auto">
                  <a:xfrm>
                    <a:off x="413" y="2613"/>
                    <a:ext cx="108" cy="53"/>
                  </a:xfrm>
                  <a:custGeom>
                    <a:avLst/>
                    <a:gdLst/>
                    <a:ahLst/>
                    <a:cxnLst>
                      <a:cxn ang="0">
                        <a:pos x="0" y="19"/>
                      </a:cxn>
                      <a:cxn ang="0">
                        <a:pos x="74" y="0"/>
                      </a:cxn>
                      <a:cxn ang="0">
                        <a:pos x="88" y="23"/>
                      </a:cxn>
                      <a:cxn ang="0">
                        <a:pos x="102" y="28"/>
                      </a:cxn>
                      <a:cxn ang="0">
                        <a:pos x="108" y="46"/>
                      </a:cxn>
                      <a:cxn ang="0">
                        <a:pos x="71" y="49"/>
                      </a:cxn>
                      <a:cxn ang="0">
                        <a:pos x="45" y="53"/>
                      </a:cxn>
                      <a:cxn ang="0">
                        <a:pos x="0" y="19"/>
                      </a:cxn>
                    </a:cxnLst>
                    <a:rect l="0" t="0" r="r" b="b"/>
                    <a:pathLst>
                      <a:path w="108" h="53">
                        <a:moveTo>
                          <a:pt x="0" y="19"/>
                        </a:moveTo>
                        <a:lnTo>
                          <a:pt x="74" y="0"/>
                        </a:lnTo>
                        <a:lnTo>
                          <a:pt x="88" y="23"/>
                        </a:lnTo>
                        <a:lnTo>
                          <a:pt x="102" y="28"/>
                        </a:lnTo>
                        <a:lnTo>
                          <a:pt x="108" y="46"/>
                        </a:lnTo>
                        <a:lnTo>
                          <a:pt x="71" y="49"/>
                        </a:lnTo>
                        <a:lnTo>
                          <a:pt x="45" y="53"/>
                        </a:lnTo>
                        <a:lnTo>
                          <a:pt x="0" y="19"/>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7" name="Freeform 56"/>
                  <p:cNvSpPr>
                    <a:spLocks noChangeArrowheads="1"/>
                  </p:cNvSpPr>
                  <p:nvPr/>
                </p:nvSpPr>
                <p:spPr bwMode="auto">
                  <a:xfrm>
                    <a:off x="525" y="2653"/>
                    <a:ext cx="86" cy="29"/>
                  </a:xfrm>
                  <a:custGeom>
                    <a:avLst/>
                    <a:gdLst/>
                    <a:ahLst/>
                    <a:cxnLst>
                      <a:cxn ang="0">
                        <a:pos x="14" y="1"/>
                      </a:cxn>
                      <a:cxn ang="0">
                        <a:pos x="0" y="28"/>
                      </a:cxn>
                      <a:cxn ang="0">
                        <a:pos x="23" y="29"/>
                      </a:cxn>
                      <a:cxn ang="0">
                        <a:pos x="37" y="24"/>
                      </a:cxn>
                      <a:cxn ang="0">
                        <a:pos x="64" y="24"/>
                      </a:cxn>
                      <a:cxn ang="0">
                        <a:pos x="86" y="13"/>
                      </a:cxn>
                      <a:cxn ang="0">
                        <a:pos x="72" y="8"/>
                      </a:cxn>
                      <a:cxn ang="0">
                        <a:pos x="60" y="0"/>
                      </a:cxn>
                      <a:cxn ang="0">
                        <a:pos x="14" y="1"/>
                      </a:cxn>
                    </a:cxnLst>
                    <a:rect l="0" t="0" r="r" b="b"/>
                    <a:pathLst>
                      <a:path w="86" h="29">
                        <a:moveTo>
                          <a:pt x="14" y="1"/>
                        </a:moveTo>
                        <a:lnTo>
                          <a:pt x="0" y="28"/>
                        </a:lnTo>
                        <a:lnTo>
                          <a:pt x="23" y="29"/>
                        </a:lnTo>
                        <a:lnTo>
                          <a:pt x="37" y="24"/>
                        </a:lnTo>
                        <a:lnTo>
                          <a:pt x="64" y="24"/>
                        </a:lnTo>
                        <a:lnTo>
                          <a:pt x="86" y="13"/>
                        </a:lnTo>
                        <a:lnTo>
                          <a:pt x="72" y="8"/>
                        </a:lnTo>
                        <a:lnTo>
                          <a:pt x="60" y="0"/>
                        </a:lnTo>
                        <a:lnTo>
                          <a:pt x="14" y="1"/>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8" name="Freeform 57"/>
                  <p:cNvSpPr>
                    <a:spLocks noChangeArrowheads="1"/>
                  </p:cNvSpPr>
                  <p:nvPr/>
                </p:nvSpPr>
                <p:spPr bwMode="auto">
                  <a:xfrm>
                    <a:off x="550" y="2694"/>
                    <a:ext cx="36" cy="20"/>
                  </a:xfrm>
                  <a:custGeom>
                    <a:avLst/>
                    <a:gdLst/>
                    <a:ahLst/>
                    <a:cxnLst>
                      <a:cxn ang="0">
                        <a:pos x="31" y="0"/>
                      </a:cxn>
                      <a:cxn ang="0">
                        <a:pos x="0" y="1"/>
                      </a:cxn>
                      <a:cxn ang="0">
                        <a:pos x="6" y="20"/>
                      </a:cxn>
                      <a:cxn ang="0">
                        <a:pos x="36" y="16"/>
                      </a:cxn>
                      <a:cxn ang="0">
                        <a:pos x="31" y="0"/>
                      </a:cxn>
                    </a:cxnLst>
                    <a:rect l="0" t="0" r="r" b="b"/>
                    <a:pathLst>
                      <a:path w="36" h="20">
                        <a:moveTo>
                          <a:pt x="31" y="0"/>
                        </a:moveTo>
                        <a:lnTo>
                          <a:pt x="0" y="1"/>
                        </a:lnTo>
                        <a:lnTo>
                          <a:pt x="6" y="20"/>
                        </a:lnTo>
                        <a:lnTo>
                          <a:pt x="36" y="16"/>
                        </a:lnTo>
                        <a:lnTo>
                          <a:pt x="31" y="0"/>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9" name="Freeform 58"/>
                  <p:cNvSpPr>
                    <a:spLocks noChangeArrowheads="1"/>
                  </p:cNvSpPr>
                  <p:nvPr/>
                </p:nvSpPr>
                <p:spPr bwMode="auto">
                  <a:xfrm>
                    <a:off x="590" y="2715"/>
                    <a:ext cx="23" cy="21"/>
                  </a:xfrm>
                  <a:custGeom>
                    <a:avLst/>
                    <a:gdLst/>
                    <a:ahLst/>
                    <a:cxnLst>
                      <a:cxn ang="0">
                        <a:pos x="0" y="8"/>
                      </a:cxn>
                      <a:cxn ang="0">
                        <a:pos x="23" y="0"/>
                      </a:cxn>
                      <a:cxn ang="0">
                        <a:pos x="23" y="18"/>
                      </a:cxn>
                      <a:cxn ang="0">
                        <a:pos x="7" y="21"/>
                      </a:cxn>
                      <a:cxn ang="0">
                        <a:pos x="0" y="8"/>
                      </a:cxn>
                    </a:cxnLst>
                    <a:rect l="0" t="0" r="r" b="b"/>
                    <a:pathLst>
                      <a:path w="23" h="21">
                        <a:moveTo>
                          <a:pt x="0" y="8"/>
                        </a:moveTo>
                        <a:lnTo>
                          <a:pt x="23" y="0"/>
                        </a:lnTo>
                        <a:lnTo>
                          <a:pt x="23" y="18"/>
                        </a:lnTo>
                        <a:lnTo>
                          <a:pt x="7" y="21"/>
                        </a:lnTo>
                        <a:lnTo>
                          <a:pt x="0" y="8"/>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10" name="Freeform 59"/>
                  <p:cNvSpPr>
                    <a:spLocks noChangeArrowheads="1"/>
                  </p:cNvSpPr>
                  <p:nvPr/>
                </p:nvSpPr>
                <p:spPr bwMode="auto">
                  <a:xfrm>
                    <a:off x="650" y="2726"/>
                    <a:ext cx="148" cy="115"/>
                  </a:xfrm>
                  <a:custGeom>
                    <a:avLst/>
                    <a:gdLst/>
                    <a:ahLst/>
                    <a:cxnLst>
                      <a:cxn ang="0">
                        <a:pos x="25" y="0"/>
                      </a:cxn>
                      <a:cxn ang="0">
                        <a:pos x="0" y="43"/>
                      </a:cxn>
                      <a:cxn ang="0">
                        <a:pos x="18" y="64"/>
                      </a:cxn>
                      <a:cxn ang="0">
                        <a:pos x="18" y="104"/>
                      </a:cxn>
                      <a:cxn ang="0">
                        <a:pos x="54" y="115"/>
                      </a:cxn>
                      <a:cxn ang="0">
                        <a:pos x="70" y="92"/>
                      </a:cxn>
                      <a:cxn ang="0">
                        <a:pos x="115" y="87"/>
                      </a:cxn>
                      <a:cxn ang="0">
                        <a:pos x="148" y="62"/>
                      </a:cxn>
                      <a:cxn ang="0">
                        <a:pos x="114" y="22"/>
                      </a:cxn>
                      <a:cxn ang="0">
                        <a:pos x="25" y="0"/>
                      </a:cxn>
                    </a:cxnLst>
                    <a:rect l="0" t="0" r="r" b="b"/>
                    <a:pathLst>
                      <a:path w="148" h="115">
                        <a:moveTo>
                          <a:pt x="25" y="0"/>
                        </a:moveTo>
                        <a:lnTo>
                          <a:pt x="0" y="43"/>
                        </a:lnTo>
                        <a:lnTo>
                          <a:pt x="18" y="64"/>
                        </a:lnTo>
                        <a:lnTo>
                          <a:pt x="18" y="104"/>
                        </a:lnTo>
                        <a:lnTo>
                          <a:pt x="54" y="115"/>
                        </a:lnTo>
                        <a:lnTo>
                          <a:pt x="70" y="92"/>
                        </a:lnTo>
                        <a:lnTo>
                          <a:pt x="115" y="87"/>
                        </a:lnTo>
                        <a:lnTo>
                          <a:pt x="148" y="62"/>
                        </a:lnTo>
                        <a:lnTo>
                          <a:pt x="114" y="22"/>
                        </a:lnTo>
                        <a:lnTo>
                          <a:pt x="25" y="0"/>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grpSp>
            <p:sp>
              <p:nvSpPr>
                <p:cNvPr id="403" name="Freeform 60"/>
                <p:cNvSpPr>
                  <a:spLocks noChangeArrowheads="1"/>
                </p:cNvSpPr>
                <p:nvPr/>
              </p:nvSpPr>
              <p:spPr bwMode="auto">
                <a:xfrm>
                  <a:off x="598" y="2670"/>
                  <a:ext cx="82" cy="46"/>
                </a:xfrm>
                <a:custGeom>
                  <a:avLst/>
                  <a:gdLst/>
                  <a:ahLst/>
                  <a:cxnLst>
                    <a:cxn ang="0">
                      <a:pos x="17" y="0"/>
                    </a:cxn>
                    <a:cxn ang="0">
                      <a:pos x="0" y="15"/>
                    </a:cxn>
                    <a:cxn ang="0">
                      <a:pos x="8" y="25"/>
                    </a:cxn>
                    <a:cxn ang="0">
                      <a:pos x="23" y="29"/>
                    </a:cxn>
                    <a:cxn ang="0">
                      <a:pos x="38" y="46"/>
                    </a:cxn>
                    <a:cxn ang="0">
                      <a:pos x="81" y="40"/>
                    </a:cxn>
                    <a:cxn ang="0">
                      <a:pos x="82" y="20"/>
                    </a:cxn>
                    <a:cxn ang="0">
                      <a:pos x="50" y="4"/>
                    </a:cxn>
                    <a:cxn ang="0">
                      <a:pos x="17" y="0"/>
                    </a:cxn>
                  </a:cxnLst>
                  <a:rect l="0" t="0" r="r" b="b"/>
                  <a:pathLst>
                    <a:path w="82" h="46">
                      <a:moveTo>
                        <a:pt x="17" y="0"/>
                      </a:moveTo>
                      <a:lnTo>
                        <a:pt x="0" y="15"/>
                      </a:lnTo>
                      <a:lnTo>
                        <a:pt x="8" y="25"/>
                      </a:lnTo>
                      <a:lnTo>
                        <a:pt x="23" y="29"/>
                      </a:lnTo>
                      <a:lnTo>
                        <a:pt x="38" y="46"/>
                      </a:lnTo>
                      <a:lnTo>
                        <a:pt x="81" y="40"/>
                      </a:lnTo>
                      <a:lnTo>
                        <a:pt x="82" y="20"/>
                      </a:lnTo>
                      <a:lnTo>
                        <a:pt x="50" y="4"/>
                      </a:lnTo>
                      <a:lnTo>
                        <a:pt x="17" y="0"/>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grpSp>
          <p:sp>
            <p:nvSpPr>
              <p:cNvPr id="334" name="Freeform 392"/>
              <p:cNvSpPr>
                <a:spLocks noChangeArrowheads="1"/>
              </p:cNvSpPr>
              <p:nvPr/>
            </p:nvSpPr>
            <p:spPr bwMode="auto">
              <a:xfrm>
                <a:off x="642408" y="1385817"/>
                <a:ext cx="1727200" cy="1524000"/>
              </a:xfrm>
              <a:custGeom>
                <a:avLst/>
                <a:gdLst/>
                <a:ahLst/>
                <a:cxnLst>
                  <a:cxn ang="0">
                    <a:pos x="130" y="93"/>
                  </a:cxn>
                  <a:cxn ang="0">
                    <a:pos x="293" y="0"/>
                  </a:cxn>
                  <a:cxn ang="0">
                    <a:pos x="370" y="16"/>
                  </a:cxn>
                  <a:cxn ang="0">
                    <a:pos x="408" y="47"/>
                  </a:cxn>
                  <a:cxn ang="0">
                    <a:pos x="560" y="57"/>
                  </a:cxn>
                  <a:cxn ang="0">
                    <a:pos x="564" y="366"/>
                  </a:cxn>
                  <a:cxn ang="0">
                    <a:pos x="614" y="375"/>
                  </a:cxn>
                  <a:cxn ang="0">
                    <a:pos x="638" y="412"/>
                  </a:cxn>
                  <a:cxn ang="0">
                    <a:pos x="673" y="400"/>
                  </a:cxn>
                  <a:cxn ang="0">
                    <a:pos x="747" y="483"/>
                  </a:cxn>
                  <a:cxn ang="0">
                    <a:pos x="810" y="522"/>
                  </a:cxn>
                  <a:cxn ang="0">
                    <a:pos x="808" y="555"/>
                  </a:cxn>
                  <a:cxn ang="0">
                    <a:pos x="727" y="559"/>
                  </a:cxn>
                  <a:cxn ang="0">
                    <a:pos x="692" y="457"/>
                  </a:cxn>
                  <a:cxn ang="0">
                    <a:pos x="441" y="356"/>
                  </a:cxn>
                  <a:cxn ang="0">
                    <a:pos x="448" y="388"/>
                  </a:cxn>
                  <a:cxn ang="0">
                    <a:pos x="391" y="429"/>
                  </a:cxn>
                  <a:cxn ang="0">
                    <a:pos x="381" y="413"/>
                  </a:cxn>
                  <a:cxn ang="0">
                    <a:pos x="366" y="413"/>
                  </a:cxn>
                  <a:cxn ang="0">
                    <a:pos x="321" y="499"/>
                  </a:cxn>
                  <a:cxn ang="0">
                    <a:pos x="179" y="584"/>
                  </a:cxn>
                  <a:cxn ang="0">
                    <a:pos x="40" y="624"/>
                  </a:cxn>
                  <a:cxn ang="0">
                    <a:pos x="0" y="618"/>
                  </a:cxn>
                  <a:cxn ang="0">
                    <a:pos x="160" y="546"/>
                  </a:cxn>
                  <a:cxn ang="0">
                    <a:pos x="179" y="546"/>
                  </a:cxn>
                  <a:cxn ang="0">
                    <a:pos x="239" y="490"/>
                  </a:cxn>
                  <a:cxn ang="0">
                    <a:pos x="264" y="489"/>
                  </a:cxn>
                  <a:cxn ang="0">
                    <a:pos x="303" y="446"/>
                  </a:cxn>
                  <a:cxn ang="0">
                    <a:pos x="290" y="426"/>
                  </a:cxn>
                  <a:cxn ang="0">
                    <a:pos x="204" y="436"/>
                  </a:cxn>
                  <a:cxn ang="0">
                    <a:pos x="146" y="330"/>
                  </a:cxn>
                  <a:cxn ang="0">
                    <a:pos x="179" y="282"/>
                  </a:cxn>
                  <a:cxn ang="0">
                    <a:pos x="233" y="265"/>
                  </a:cxn>
                  <a:cxn ang="0">
                    <a:pos x="213" y="223"/>
                  </a:cxn>
                  <a:cxn ang="0">
                    <a:pos x="158" y="242"/>
                  </a:cxn>
                  <a:cxn ang="0">
                    <a:pos x="115" y="182"/>
                  </a:cxn>
                  <a:cxn ang="0">
                    <a:pos x="162" y="167"/>
                  </a:cxn>
                  <a:cxn ang="0">
                    <a:pos x="204" y="184"/>
                  </a:cxn>
                  <a:cxn ang="0">
                    <a:pos x="224" y="175"/>
                  </a:cxn>
                  <a:cxn ang="0">
                    <a:pos x="188" y="122"/>
                  </a:cxn>
                  <a:cxn ang="0">
                    <a:pos x="127" y="119"/>
                  </a:cxn>
                  <a:cxn ang="0">
                    <a:pos x="130" y="93"/>
                  </a:cxn>
                </a:cxnLst>
                <a:rect l="0" t="0" r="r" b="b"/>
                <a:pathLst>
                  <a:path w="810" h="624">
                    <a:moveTo>
                      <a:pt x="130" y="93"/>
                    </a:moveTo>
                    <a:lnTo>
                      <a:pt x="293" y="0"/>
                    </a:lnTo>
                    <a:lnTo>
                      <a:pt x="370" y="16"/>
                    </a:lnTo>
                    <a:lnTo>
                      <a:pt x="408" y="47"/>
                    </a:lnTo>
                    <a:lnTo>
                      <a:pt x="560" y="57"/>
                    </a:lnTo>
                    <a:lnTo>
                      <a:pt x="564" y="366"/>
                    </a:lnTo>
                    <a:lnTo>
                      <a:pt x="614" y="375"/>
                    </a:lnTo>
                    <a:lnTo>
                      <a:pt x="638" y="412"/>
                    </a:lnTo>
                    <a:lnTo>
                      <a:pt x="673" y="400"/>
                    </a:lnTo>
                    <a:lnTo>
                      <a:pt x="747" y="483"/>
                    </a:lnTo>
                    <a:lnTo>
                      <a:pt x="810" y="522"/>
                    </a:lnTo>
                    <a:lnTo>
                      <a:pt x="808" y="555"/>
                    </a:lnTo>
                    <a:lnTo>
                      <a:pt x="727" y="559"/>
                    </a:lnTo>
                    <a:lnTo>
                      <a:pt x="692" y="457"/>
                    </a:lnTo>
                    <a:lnTo>
                      <a:pt x="441" y="356"/>
                    </a:lnTo>
                    <a:lnTo>
                      <a:pt x="448" y="388"/>
                    </a:lnTo>
                    <a:lnTo>
                      <a:pt x="391" y="429"/>
                    </a:lnTo>
                    <a:lnTo>
                      <a:pt x="381" y="413"/>
                    </a:lnTo>
                    <a:lnTo>
                      <a:pt x="366" y="413"/>
                    </a:lnTo>
                    <a:lnTo>
                      <a:pt x="321" y="499"/>
                    </a:lnTo>
                    <a:lnTo>
                      <a:pt x="179" y="584"/>
                    </a:lnTo>
                    <a:lnTo>
                      <a:pt x="40" y="624"/>
                    </a:lnTo>
                    <a:lnTo>
                      <a:pt x="0" y="618"/>
                    </a:lnTo>
                    <a:lnTo>
                      <a:pt x="160" y="546"/>
                    </a:lnTo>
                    <a:lnTo>
                      <a:pt x="179" y="546"/>
                    </a:lnTo>
                    <a:lnTo>
                      <a:pt x="239" y="490"/>
                    </a:lnTo>
                    <a:lnTo>
                      <a:pt x="264" y="489"/>
                    </a:lnTo>
                    <a:lnTo>
                      <a:pt x="303" y="446"/>
                    </a:lnTo>
                    <a:lnTo>
                      <a:pt x="290" y="426"/>
                    </a:lnTo>
                    <a:lnTo>
                      <a:pt x="204" y="436"/>
                    </a:lnTo>
                    <a:lnTo>
                      <a:pt x="146" y="330"/>
                    </a:lnTo>
                    <a:lnTo>
                      <a:pt x="179" y="282"/>
                    </a:lnTo>
                    <a:lnTo>
                      <a:pt x="233" y="265"/>
                    </a:lnTo>
                    <a:lnTo>
                      <a:pt x="213" y="223"/>
                    </a:lnTo>
                    <a:lnTo>
                      <a:pt x="158" y="242"/>
                    </a:lnTo>
                    <a:lnTo>
                      <a:pt x="115" y="182"/>
                    </a:lnTo>
                    <a:lnTo>
                      <a:pt x="162" y="167"/>
                    </a:lnTo>
                    <a:lnTo>
                      <a:pt x="204" y="184"/>
                    </a:lnTo>
                    <a:lnTo>
                      <a:pt x="224" y="175"/>
                    </a:lnTo>
                    <a:lnTo>
                      <a:pt x="188" y="122"/>
                    </a:lnTo>
                    <a:lnTo>
                      <a:pt x="127" y="119"/>
                    </a:lnTo>
                    <a:lnTo>
                      <a:pt x="130" y="93"/>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35" name="Freeform 393"/>
              <p:cNvSpPr>
                <a:spLocks noChangeArrowheads="1"/>
              </p:cNvSpPr>
              <p:nvPr/>
            </p:nvSpPr>
            <p:spPr bwMode="auto">
              <a:xfrm>
                <a:off x="9271157" y="3051028"/>
                <a:ext cx="173567" cy="226484"/>
              </a:xfrm>
              <a:custGeom>
                <a:avLst/>
                <a:gdLst/>
                <a:ahLst/>
                <a:cxnLst>
                  <a:cxn ang="0">
                    <a:pos x="0" y="7"/>
                  </a:cxn>
                  <a:cxn ang="0">
                    <a:pos x="19" y="0"/>
                  </a:cxn>
                  <a:cxn ang="0">
                    <a:pos x="56" y="23"/>
                  </a:cxn>
                  <a:cxn ang="0">
                    <a:pos x="56" y="46"/>
                  </a:cxn>
                  <a:cxn ang="0">
                    <a:pos x="81" y="64"/>
                  </a:cxn>
                  <a:cxn ang="0">
                    <a:pos x="82" y="95"/>
                  </a:cxn>
                  <a:cxn ang="0">
                    <a:pos x="40" y="107"/>
                  </a:cxn>
                  <a:cxn ang="0">
                    <a:pos x="0" y="7"/>
                  </a:cxn>
                </a:cxnLst>
                <a:rect l="0" t="0" r="r" b="b"/>
                <a:pathLst>
                  <a:path w="82" h="107">
                    <a:moveTo>
                      <a:pt x="0" y="7"/>
                    </a:moveTo>
                    <a:lnTo>
                      <a:pt x="19" y="0"/>
                    </a:lnTo>
                    <a:lnTo>
                      <a:pt x="56" y="23"/>
                    </a:lnTo>
                    <a:lnTo>
                      <a:pt x="56" y="46"/>
                    </a:lnTo>
                    <a:lnTo>
                      <a:pt x="81" y="64"/>
                    </a:lnTo>
                    <a:lnTo>
                      <a:pt x="82" y="95"/>
                    </a:lnTo>
                    <a:lnTo>
                      <a:pt x="40" y="107"/>
                    </a:lnTo>
                    <a:lnTo>
                      <a:pt x="0" y="7"/>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36" name="Text Box 78"/>
              <p:cNvSpPr txBox="1">
                <a:spLocks noChangeArrowheads="1"/>
              </p:cNvSpPr>
              <p:nvPr/>
            </p:nvSpPr>
            <p:spPr bwMode="auto">
              <a:xfrm>
                <a:off x="10159998" y="23833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defPPr>
                  <a:defRPr lang="en-US"/>
                </a:defPPr>
                <a:lvl1pPr marR="0" lvl="0" indent="0" algn="ctr"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RI</a:t>
                </a:r>
              </a:p>
            </p:txBody>
          </p:sp>
          <p:sp>
            <p:nvSpPr>
              <p:cNvPr id="337" name="Text Box 83"/>
              <p:cNvSpPr txBox="1">
                <a:spLocks noChangeArrowheads="1"/>
              </p:cNvSpPr>
              <p:nvPr/>
            </p:nvSpPr>
            <p:spPr bwMode="auto">
              <a:xfrm>
                <a:off x="1352936" y="18245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AK</a:t>
                </a:r>
              </a:p>
            </p:txBody>
          </p:sp>
          <p:sp>
            <p:nvSpPr>
              <p:cNvPr id="338" name="Text Box 84"/>
              <p:cNvSpPr txBox="1">
                <a:spLocks noChangeArrowheads="1"/>
              </p:cNvSpPr>
              <p:nvPr/>
            </p:nvSpPr>
            <p:spPr bwMode="auto">
              <a:xfrm>
                <a:off x="3454398" y="16721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WA</a:t>
                </a:r>
              </a:p>
            </p:txBody>
          </p:sp>
          <p:sp>
            <p:nvSpPr>
              <p:cNvPr id="339" name="Text Box 85"/>
              <p:cNvSpPr txBox="1">
                <a:spLocks noChangeArrowheads="1"/>
              </p:cNvSpPr>
              <p:nvPr/>
            </p:nvSpPr>
            <p:spPr bwMode="auto">
              <a:xfrm>
                <a:off x="3251199" y="22817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OR</a:t>
                </a:r>
              </a:p>
            </p:txBody>
          </p:sp>
          <p:sp>
            <p:nvSpPr>
              <p:cNvPr id="340" name="Text Box 86"/>
              <p:cNvSpPr txBox="1">
                <a:spLocks noChangeArrowheads="1"/>
              </p:cNvSpPr>
              <p:nvPr/>
            </p:nvSpPr>
            <p:spPr bwMode="auto">
              <a:xfrm>
                <a:off x="2844799" y="30945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CA</a:t>
                </a:r>
              </a:p>
            </p:txBody>
          </p:sp>
          <p:sp>
            <p:nvSpPr>
              <p:cNvPr id="341" name="Text Box 87"/>
              <p:cNvSpPr txBox="1">
                <a:spLocks noChangeArrowheads="1"/>
              </p:cNvSpPr>
              <p:nvPr/>
            </p:nvSpPr>
            <p:spPr bwMode="auto">
              <a:xfrm>
                <a:off x="4784590" y="191378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MT</a:t>
                </a:r>
              </a:p>
            </p:txBody>
          </p:sp>
          <p:sp>
            <p:nvSpPr>
              <p:cNvPr id="342" name="Text Box 88"/>
              <p:cNvSpPr txBox="1">
                <a:spLocks noChangeArrowheads="1"/>
              </p:cNvSpPr>
              <p:nvPr/>
            </p:nvSpPr>
            <p:spPr bwMode="auto">
              <a:xfrm>
                <a:off x="4063999" y="24849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ID</a:t>
                </a:r>
              </a:p>
            </p:txBody>
          </p:sp>
          <p:sp>
            <p:nvSpPr>
              <p:cNvPr id="343" name="Text Box 89"/>
              <p:cNvSpPr txBox="1">
                <a:spLocks noChangeArrowheads="1"/>
              </p:cNvSpPr>
              <p:nvPr/>
            </p:nvSpPr>
            <p:spPr bwMode="auto">
              <a:xfrm>
                <a:off x="4876798" y="2688103"/>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WY</a:t>
                </a:r>
              </a:p>
            </p:txBody>
          </p:sp>
          <p:sp>
            <p:nvSpPr>
              <p:cNvPr id="344" name="Text Box 90"/>
              <p:cNvSpPr txBox="1">
                <a:spLocks noChangeArrowheads="1"/>
              </p:cNvSpPr>
              <p:nvPr/>
            </p:nvSpPr>
            <p:spPr bwMode="auto">
              <a:xfrm>
                <a:off x="5994398" y="3094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NE</a:t>
                </a:r>
              </a:p>
            </p:txBody>
          </p:sp>
          <p:sp>
            <p:nvSpPr>
              <p:cNvPr id="345" name="Text Box 91"/>
              <p:cNvSpPr txBox="1">
                <a:spLocks noChangeArrowheads="1"/>
              </p:cNvSpPr>
              <p:nvPr/>
            </p:nvSpPr>
            <p:spPr bwMode="auto">
              <a:xfrm>
                <a:off x="3555999" y="3196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NV</a:t>
                </a:r>
              </a:p>
            </p:txBody>
          </p:sp>
          <p:sp>
            <p:nvSpPr>
              <p:cNvPr id="346" name="Text Box 92"/>
              <p:cNvSpPr txBox="1">
                <a:spLocks noChangeArrowheads="1"/>
              </p:cNvSpPr>
              <p:nvPr/>
            </p:nvSpPr>
            <p:spPr bwMode="auto">
              <a:xfrm>
                <a:off x="4978399" y="43137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NM</a:t>
                </a:r>
              </a:p>
            </p:txBody>
          </p:sp>
          <p:sp>
            <p:nvSpPr>
              <p:cNvPr id="347" name="Text Box 93"/>
              <p:cNvSpPr txBox="1">
                <a:spLocks noChangeArrowheads="1"/>
              </p:cNvSpPr>
              <p:nvPr/>
            </p:nvSpPr>
            <p:spPr bwMode="auto">
              <a:xfrm>
                <a:off x="6095999" y="49233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TX</a:t>
                </a:r>
              </a:p>
            </p:txBody>
          </p:sp>
          <p:sp>
            <p:nvSpPr>
              <p:cNvPr id="348" name="Text Box 94"/>
              <p:cNvSpPr txBox="1">
                <a:spLocks noChangeArrowheads="1"/>
              </p:cNvSpPr>
              <p:nvPr/>
            </p:nvSpPr>
            <p:spPr bwMode="auto">
              <a:xfrm>
                <a:off x="7010400" y="4212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AR</a:t>
                </a:r>
              </a:p>
            </p:txBody>
          </p:sp>
          <p:sp>
            <p:nvSpPr>
              <p:cNvPr id="349" name="Text Box 95"/>
              <p:cNvSpPr txBox="1">
                <a:spLocks noChangeArrowheads="1"/>
              </p:cNvSpPr>
              <p:nvPr/>
            </p:nvSpPr>
            <p:spPr bwMode="auto">
              <a:xfrm>
                <a:off x="7924799" y="40089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TN</a:t>
                </a:r>
              </a:p>
            </p:txBody>
          </p:sp>
          <p:sp>
            <p:nvSpPr>
              <p:cNvPr id="350" name="Text Box 96"/>
              <p:cNvSpPr txBox="1">
                <a:spLocks noChangeArrowheads="1"/>
              </p:cNvSpPr>
              <p:nvPr/>
            </p:nvSpPr>
            <p:spPr bwMode="auto">
              <a:xfrm>
                <a:off x="9652000" y="1672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ME</a:t>
                </a:r>
              </a:p>
            </p:txBody>
          </p:sp>
          <p:sp>
            <p:nvSpPr>
              <p:cNvPr id="351" name="Text Box 97"/>
              <p:cNvSpPr txBox="1">
                <a:spLocks noChangeArrowheads="1"/>
              </p:cNvSpPr>
              <p:nvPr/>
            </p:nvSpPr>
            <p:spPr bwMode="auto">
              <a:xfrm>
                <a:off x="9143999" y="1672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VT</a:t>
                </a:r>
              </a:p>
            </p:txBody>
          </p:sp>
          <p:sp>
            <p:nvSpPr>
              <p:cNvPr id="352" name="Text Box 98"/>
              <p:cNvSpPr txBox="1">
                <a:spLocks noChangeArrowheads="1"/>
              </p:cNvSpPr>
              <p:nvPr/>
            </p:nvSpPr>
            <p:spPr bwMode="auto">
              <a:xfrm>
                <a:off x="9143999" y="22817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NY</a:t>
                </a:r>
              </a:p>
            </p:txBody>
          </p:sp>
          <p:sp>
            <p:nvSpPr>
              <p:cNvPr id="353" name="Text Box 99"/>
              <p:cNvSpPr txBox="1">
                <a:spLocks noChangeArrowheads="1"/>
              </p:cNvSpPr>
              <p:nvPr/>
            </p:nvSpPr>
            <p:spPr bwMode="auto">
              <a:xfrm>
                <a:off x="8839198" y="5228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FL</a:t>
                </a:r>
              </a:p>
            </p:txBody>
          </p:sp>
          <p:sp>
            <p:nvSpPr>
              <p:cNvPr id="354" name="Text Box 100"/>
              <p:cNvSpPr txBox="1">
                <a:spLocks noChangeArrowheads="1"/>
              </p:cNvSpPr>
              <p:nvPr/>
            </p:nvSpPr>
            <p:spPr bwMode="auto">
              <a:xfrm>
                <a:off x="8432800" y="4516906"/>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GA</a:t>
                </a:r>
              </a:p>
            </p:txBody>
          </p:sp>
          <p:sp>
            <p:nvSpPr>
              <p:cNvPr id="355" name="Text Box 101"/>
              <p:cNvSpPr txBox="1">
                <a:spLocks noChangeArrowheads="1"/>
              </p:cNvSpPr>
              <p:nvPr/>
            </p:nvSpPr>
            <p:spPr bwMode="auto">
              <a:xfrm>
                <a:off x="7924799" y="4516906"/>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AL</a:t>
                </a:r>
              </a:p>
            </p:txBody>
          </p:sp>
          <p:sp>
            <p:nvSpPr>
              <p:cNvPr id="356" name="Text Box 102"/>
              <p:cNvSpPr txBox="1">
                <a:spLocks noChangeArrowheads="1"/>
              </p:cNvSpPr>
              <p:nvPr/>
            </p:nvSpPr>
            <p:spPr bwMode="auto">
              <a:xfrm>
                <a:off x="8940799" y="38057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NC</a:t>
                </a:r>
              </a:p>
            </p:txBody>
          </p:sp>
          <p:sp>
            <p:nvSpPr>
              <p:cNvPr id="357" name="Text Box 103"/>
              <p:cNvSpPr txBox="1">
                <a:spLocks noChangeArrowheads="1"/>
              </p:cNvSpPr>
              <p:nvPr/>
            </p:nvSpPr>
            <p:spPr bwMode="auto">
              <a:xfrm>
                <a:off x="8940799" y="33993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VA</a:t>
                </a:r>
              </a:p>
            </p:txBody>
          </p:sp>
          <p:sp>
            <p:nvSpPr>
              <p:cNvPr id="358" name="Text Box 104"/>
              <p:cNvSpPr txBox="1">
                <a:spLocks noChangeArrowheads="1"/>
              </p:cNvSpPr>
              <p:nvPr/>
            </p:nvSpPr>
            <p:spPr bwMode="auto">
              <a:xfrm>
                <a:off x="7924799" y="2586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MI</a:t>
                </a:r>
              </a:p>
            </p:txBody>
          </p:sp>
          <p:sp>
            <p:nvSpPr>
              <p:cNvPr id="359" name="Text Box 105"/>
              <p:cNvSpPr txBox="1">
                <a:spLocks noChangeArrowheads="1"/>
              </p:cNvSpPr>
              <p:nvPr/>
            </p:nvSpPr>
            <p:spPr bwMode="auto">
              <a:xfrm>
                <a:off x="8839198" y="27897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PA</a:t>
                </a:r>
              </a:p>
            </p:txBody>
          </p:sp>
          <p:sp>
            <p:nvSpPr>
              <p:cNvPr id="360" name="Text Box 106"/>
              <p:cNvSpPr txBox="1">
                <a:spLocks noChangeArrowheads="1"/>
              </p:cNvSpPr>
              <p:nvPr/>
            </p:nvSpPr>
            <p:spPr bwMode="auto">
              <a:xfrm>
                <a:off x="9448799" y="27897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NJ</a:t>
                </a:r>
              </a:p>
            </p:txBody>
          </p:sp>
          <p:sp>
            <p:nvSpPr>
              <p:cNvPr id="361" name="Text Box 107"/>
              <p:cNvSpPr txBox="1">
                <a:spLocks noChangeArrowheads="1"/>
              </p:cNvSpPr>
              <p:nvPr/>
            </p:nvSpPr>
            <p:spPr bwMode="auto">
              <a:xfrm>
                <a:off x="9550399" y="3094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DE</a:t>
                </a:r>
              </a:p>
            </p:txBody>
          </p:sp>
          <p:sp>
            <p:nvSpPr>
              <p:cNvPr id="362" name="Text Box 108"/>
              <p:cNvSpPr txBox="1">
                <a:spLocks noChangeArrowheads="1"/>
              </p:cNvSpPr>
              <p:nvPr/>
            </p:nvSpPr>
            <p:spPr bwMode="auto">
              <a:xfrm>
                <a:off x="9347200" y="14689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NH</a:t>
                </a:r>
              </a:p>
            </p:txBody>
          </p:sp>
          <p:sp>
            <p:nvSpPr>
              <p:cNvPr id="363" name="Text Box 109"/>
              <p:cNvSpPr txBox="1">
                <a:spLocks noChangeArrowheads="1"/>
              </p:cNvSpPr>
              <p:nvPr/>
            </p:nvSpPr>
            <p:spPr bwMode="auto">
              <a:xfrm>
                <a:off x="10058398" y="2586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CT</a:t>
                </a:r>
              </a:p>
            </p:txBody>
          </p:sp>
          <p:sp>
            <p:nvSpPr>
              <p:cNvPr id="364" name="Text Box 110"/>
              <p:cNvSpPr txBox="1">
                <a:spLocks noChangeArrowheads="1"/>
              </p:cNvSpPr>
              <p:nvPr/>
            </p:nvSpPr>
            <p:spPr bwMode="auto">
              <a:xfrm>
                <a:off x="10058399" y="21801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MA</a:t>
                </a:r>
              </a:p>
            </p:txBody>
          </p:sp>
          <p:sp>
            <p:nvSpPr>
              <p:cNvPr id="365" name="Text Box 111"/>
              <p:cNvSpPr txBox="1">
                <a:spLocks noChangeArrowheads="1"/>
              </p:cNvSpPr>
              <p:nvPr/>
            </p:nvSpPr>
            <p:spPr bwMode="auto">
              <a:xfrm>
                <a:off x="1727200" y="3251138"/>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HI</a:t>
                </a:r>
              </a:p>
            </p:txBody>
          </p:sp>
          <p:sp>
            <p:nvSpPr>
              <p:cNvPr id="366" name="Text Box 112"/>
              <p:cNvSpPr txBox="1">
                <a:spLocks noChangeArrowheads="1"/>
              </p:cNvSpPr>
              <p:nvPr/>
            </p:nvSpPr>
            <p:spPr bwMode="auto">
              <a:xfrm>
                <a:off x="4165600" y="43137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AZ</a:t>
                </a:r>
              </a:p>
            </p:txBody>
          </p:sp>
          <p:sp>
            <p:nvSpPr>
              <p:cNvPr id="367" name="Text Box 113"/>
              <p:cNvSpPr txBox="1">
                <a:spLocks noChangeArrowheads="1"/>
              </p:cNvSpPr>
              <p:nvPr/>
            </p:nvSpPr>
            <p:spPr bwMode="auto">
              <a:xfrm>
                <a:off x="7035799" y="482805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LA</a:t>
                </a:r>
              </a:p>
            </p:txBody>
          </p:sp>
          <p:sp>
            <p:nvSpPr>
              <p:cNvPr id="368" name="Text Box 114"/>
              <p:cNvSpPr txBox="1">
                <a:spLocks noChangeArrowheads="1"/>
              </p:cNvSpPr>
              <p:nvPr/>
            </p:nvSpPr>
            <p:spPr bwMode="auto">
              <a:xfrm>
                <a:off x="6299199" y="4212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OK</a:t>
                </a:r>
              </a:p>
            </p:txBody>
          </p:sp>
          <p:sp>
            <p:nvSpPr>
              <p:cNvPr id="369" name="Text Box 115"/>
              <p:cNvSpPr txBox="1">
                <a:spLocks noChangeArrowheads="1"/>
              </p:cNvSpPr>
              <p:nvPr/>
            </p:nvSpPr>
            <p:spPr bwMode="auto">
              <a:xfrm>
                <a:off x="6197599" y="3602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KS</a:t>
                </a:r>
              </a:p>
            </p:txBody>
          </p:sp>
          <p:sp>
            <p:nvSpPr>
              <p:cNvPr id="370" name="Text Box 116"/>
              <p:cNvSpPr txBox="1">
                <a:spLocks noChangeArrowheads="1"/>
              </p:cNvSpPr>
              <p:nvPr/>
            </p:nvSpPr>
            <p:spPr bwMode="auto">
              <a:xfrm>
                <a:off x="5079999" y="3602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CO</a:t>
                </a:r>
              </a:p>
            </p:txBody>
          </p:sp>
          <p:sp>
            <p:nvSpPr>
              <p:cNvPr id="371" name="Text Box 117"/>
              <p:cNvSpPr txBox="1">
                <a:spLocks noChangeArrowheads="1"/>
              </p:cNvSpPr>
              <p:nvPr/>
            </p:nvSpPr>
            <p:spPr bwMode="auto">
              <a:xfrm>
                <a:off x="4267200" y="33993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UT</a:t>
                </a:r>
              </a:p>
            </p:txBody>
          </p:sp>
          <p:sp>
            <p:nvSpPr>
              <p:cNvPr id="372" name="Text Box 118"/>
              <p:cNvSpPr txBox="1">
                <a:spLocks noChangeArrowheads="1"/>
              </p:cNvSpPr>
              <p:nvPr/>
            </p:nvSpPr>
            <p:spPr bwMode="auto">
              <a:xfrm>
                <a:off x="5892798" y="24849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SD</a:t>
                </a:r>
              </a:p>
            </p:txBody>
          </p:sp>
          <p:sp>
            <p:nvSpPr>
              <p:cNvPr id="373" name="Text Box 120"/>
              <p:cNvSpPr txBox="1">
                <a:spLocks noChangeArrowheads="1"/>
              </p:cNvSpPr>
              <p:nvPr/>
            </p:nvSpPr>
            <p:spPr bwMode="auto">
              <a:xfrm>
                <a:off x="6603999" y="18753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MN</a:t>
                </a:r>
              </a:p>
            </p:txBody>
          </p:sp>
          <p:sp>
            <p:nvSpPr>
              <p:cNvPr id="374" name="Text Box 121"/>
              <p:cNvSpPr txBox="1">
                <a:spLocks noChangeArrowheads="1"/>
              </p:cNvSpPr>
              <p:nvPr/>
            </p:nvSpPr>
            <p:spPr bwMode="auto">
              <a:xfrm>
                <a:off x="7213599" y="23833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WI</a:t>
                </a:r>
              </a:p>
            </p:txBody>
          </p:sp>
          <p:sp>
            <p:nvSpPr>
              <p:cNvPr id="375" name="Text Box 122"/>
              <p:cNvSpPr txBox="1">
                <a:spLocks noChangeArrowheads="1"/>
              </p:cNvSpPr>
              <p:nvPr/>
            </p:nvSpPr>
            <p:spPr bwMode="auto">
              <a:xfrm>
                <a:off x="6705600" y="2891303"/>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IA</a:t>
                </a:r>
              </a:p>
            </p:txBody>
          </p:sp>
          <p:sp>
            <p:nvSpPr>
              <p:cNvPr id="376" name="Text Box 123"/>
              <p:cNvSpPr txBox="1">
                <a:spLocks noChangeArrowheads="1"/>
              </p:cNvSpPr>
              <p:nvPr/>
            </p:nvSpPr>
            <p:spPr bwMode="auto">
              <a:xfrm>
                <a:off x="6908800" y="36025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MO</a:t>
                </a:r>
              </a:p>
            </p:txBody>
          </p:sp>
          <p:sp>
            <p:nvSpPr>
              <p:cNvPr id="377" name="Text Box 124"/>
              <p:cNvSpPr txBox="1">
                <a:spLocks noChangeArrowheads="1"/>
              </p:cNvSpPr>
              <p:nvPr/>
            </p:nvSpPr>
            <p:spPr bwMode="auto">
              <a:xfrm>
                <a:off x="7416798" y="32977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IL</a:t>
                </a:r>
              </a:p>
            </p:txBody>
          </p:sp>
          <p:sp>
            <p:nvSpPr>
              <p:cNvPr id="378" name="Text Box 125"/>
              <p:cNvSpPr txBox="1">
                <a:spLocks noChangeArrowheads="1"/>
              </p:cNvSpPr>
              <p:nvPr/>
            </p:nvSpPr>
            <p:spPr bwMode="auto">
              <a:xfrm>
                <a:off x="8534398" y="32977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defPPr>
                  <a:defRPr lang="en-US"/>
                </a:defPPr>
                <a:lvl1pPr marR="0" lvl="0" indent="0" algn="ctr"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WV</a:t>
                </a:r>
              </a:p>
            </p:txBody>
          </p:sp>
          <p:sp>
            <p:nvSpPr>
              <p:cNvPr id="379" name="Text Box 126"/>
              <p:cNvSpPr txBox="1">
                <a:spLocks noChangeArrowheads="1"/>
              </p:cNvSpPr>
              <p:nvPr/>
            </p:nvSpPr>
            <p:spPr bwMode="auto">
              <a:xfrm>
                <a:off x="7416798" y="4516906"/>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MS</a:t>
                </a:r>
              </a:p>
            </p:txBody>
          </p:sp>
          <p:sp>
            <p:nvSpPr>
              <p:cNvPr id="380" name="Text Box 127"/>
              <p:cNvSpPr txBox="1">
                <a:spLocks noChangeArrowheads="1"/>
              </p:cNvSpPr>
              <p:nvPr/>
            </p:nvSpPr>
            <p:spPr bwMode="auto">
              <a:xfrm>
                <a:off x="8127999" y="3602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KY</a:t>
                </a:r>
              </a:p>
            </p:txBody>
          </p:sp>
          <p:sp>
            <p:nvSpPr>
              <p:cNvPr id="381" name="Text Box 128"/>
              <p:cNvSpPr txBox="1">
                <a:spLocks noChangeArrowheads="1"/>
              </p:cNvSpPr>
              <p:nvPr/>
            </p:nvSpPr>
            <p:spPr bwMode="auto">
              <a:xfrm>
                <a:off x="8229600" y="29929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OH</a:t>
                </a:r>
              </a:p>
            </p:txBody>
          </p:sp>
          <p:sp>
            <p:nvSpPr>
              <p:cNvPr id="382" name="Text Box 129"/>
              <p:cNvSpPr txBox="1">
                <a:spLocks noChangeArrowheads="1"/>
              </p:cNvSpPr>
              <p:nvPr/>
            </p:nvSpPr>
            <p:spPr bwMode="auto">
              <a:xfrm>
                <a:off x="7823199" y="31961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IN</a:t>
                </a:r>
              </a:p>
            </p:txBody>
          </p:sp>
          <p:sp>
            <p:nvSpPr>
              <p:cNvPr id="383" name="Line 131"/>
              <p:cNvSpPr>
                <a:spLocks noChangeShapeType="1"/>
              </p:cNvSpPr>
              <p:nvPr/>
            </p:nvSpPr>
            <p:spPr bwMode="auto">
              <a:xfrm flipV="1">
                <a:off x="9753600" y="2281704"/>
                <a:ext cx="304800" cy="1016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84" name="Line 132"/>
              <p:cNvSpPr>
                <a:spLocks noChangeShapeType="1"/>
              </p:cNvSpPr>
              <p:nvPr/>
            </p:nvSpPr>
            <p:spPr bwMode="auto">
              <a:xfrm flipH="1" flipV="1">
                <a:off x="9753600" y="2484904"/>
                <a:ext cx="304800" cy="101600"/>
              </a:xfrm>
              <a:prstGeom prst="line">
                <a:avLst/>
              </a:prstGeom>
              <a:solidFill>
                <a:srgbClr val="FFC00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85" name="Line 133"/>
              <p:cNvSpPr>
                <a:spLocks noChangeShapeType="1"/>
              </p:cNvSpPr>
              <p:nvPr/>
            </p:nvSpPr>
            <p:spPr bwMode="auto">
              <a:xfrm flipV="1">
                <a:off x="9347200" y="2891304"/>
                <a:ext cx="101600" cy="0"/>
              </a:xfrm>
              <a:prstGeom prst="line">
                <a:avLst/>
              </a:prstGeom>
              <a:solidFill>
                <a:srgbClr val="FFFFFF"/>
              </a:solidFill>
              <a:ln w="3175" cap="flat" cmpd="sng" algn="ctr">
                <a:solidFill>
                  <a:srgbClr val="4B4B4B"/>
                </a:solidFill>
                <a:prstDash val="solid"/>
                <a:headEnd/>
                <a:tailEnd/>
              </a:ln>
              <a:effectLst/>
              <a:scene3d>
                <a:camera prst="orthographicFront"/>
                <a:lightRig rig="threePt" dir="t"/>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86" name="Line 134"/>
              <p:cNvSpPr>
                <a:spLocks noChangeShapeType="1"/>
              </p:cNvSpPr>
              <p:nvPr/>
            </p:nvSpPr>
            <p:spPr bwMode="auto">
              <a:xfrm>
                <a:off x="9855200" y="2484904"/>
                <a:ext cx="304800" cy="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87" name="Line 135"/>
              <p:cNvSpPr>
                <a:spLocks noChangeShapeType="1"/>
              </p:cNvSpPr>
              <p:nvPr/>
            </p:nvSpPr>
            <p:spPr bwMode="auto">
              <a:xfrm flipH="1" flipV="1">
                <a:off x="9347200" y="1773704"/>
                <a:ext cx="101600" cy="2032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88" name="Line 136"/>
              <p:cNvSpPr>
                <a:spLocks noChangeShapeType="1"/>
              </p:cNvSpPr>
              <p:nvPr/>
            </p:nvSpPr>
            <p:spPr bwMode="auto">
              <a:xfrm>
                <a:off x="9550400" y="1672104"/>
                <a:ext cx="101600" cy="3048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89" name="Line 137"/>
              <p:cNvSpPr>
                <a:spLocks noChangeShapeType="1"/>
              </p:cNvSpPr>
              <p:nvPr/>
            </p:nvSpPr>
            <p:spPr bwMode="auto">
              <a:xfrm>
                <a:off x="9347200" y="3094504"/>
                <a:ext cx="203200" cy="101600"/>
              </a:xfrm>
              <a:prstGeom prst="line">
                <a:avLst/>
              </a:prstGeom>
              <a:solidFill>
                <a:srgbClr val="CA813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90" name="Text Box 138"/>
              <p:cNvSpPr txBox="1">
                <a:spLocks noChangeArrowheads="1"/>
              </p:cNvSpPr>
              <p:nvPr/>
            </p:nvSpPr>
            <p:spPr bwMode="auto">
              <a:xfrm>
                <a:off x="9753599" y="33993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MD</a:t>
                </a:r>
              </a:p>
            </p:txBody>
          </p:sp>
          <p:sp>
            <p:nvSpPr>
              <p:cNvPr id="391" name="Line 139"/>
              <p:cNvSpPr>
                <a:spLocks noChangeShapeType="1"/>
              </p:cNvSpPr>
              <p:nvPr/>
            </p:nvSpPr>
            <p:spPr bwMode="auto">
              <a:xfrm>
                <a:off x="9448800" y="3297704"/>
                <a:ext cx="406400" cy="1016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92" name="Line 140"/>
              <p:cNvSpPr>
                <a:spLocks noChangeShapeType="1"/>
              </p:cNvSpPr>
              <p:nvPr/>
            </p:nvSpPr>
            <p:spPr bwMode="auto">
              <a:xfrm flipH="1">
                <a:off x="1625600" y="3454337"/>
                <a:ext cx="101600" cy="1016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93" name="Text Box 141"/>
              <p:cNvSpPr txBox="1">
                <a:spLocks noChangeArrowheads="1"/>
              </p:cNvSpPr>
              <p:nvPr/>
            </p:nvSpPr>
            <p:spPr bwMode="auto">
              <a:xfrm>
                <a:off x="8748184" y="415256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SC</a:t>
                </a:r>
              </a:p>
            </p:txBody>
          </p:sp>
          <p:sp>
            <p:nvSpPr>
              <p:cNvPr id="394" name="Text Box 118"/>
              <p:cNvSpPr txBox="1">
                <a:spLocks noChangeArrowheads="1"/>
              </p:cNvSpPr>
              <p:nvPr/>
            </p:nvSpPr>
            <p:spPr bwMode="auto">
              <a:xfrm>
                <a:off x="5892798" y="1875306"/>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ND</a:t>
                </a:r>
              </a:p>
            </p:txBody>
          </p:sp>
          <p:sp>
            <p:nvSpPr>
              <p:cNvPr id="395" name="Text Box 107"/>
              <p:cNvSpPr txBox="1">
                <a:spLocks noChangeArrowheads="1"/>
              </p:cNvSpPr>
              <p:nvPr/>
            </p:nvSpPr>
            <p:spPr bwMode="auto">
              <a:xfrm>
                <a:off x="9448797" y="33993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DC</a:t>
                </a:r>
              </a:p>
            </p:txBody>
          </p:sp>
          <p:sp>
            <p:nvSpPr>
              <p:cNvPr id="396" name="Line 137"/>
              <p:cNvSpPr>
                <a:spLocks noChangeShapeType="1"/>
              </p:cNvSpPr>
              <p:nvPr/>
            </p:nvSpPr>
            <p:spPr bwMode="auto">
              <a:xfrm>
                <a:off x="9144000" y="3196104"/>
                <a:ext cx="304800" cy="304800"/>
              </a:xfrm>
              <a:prstGeom prst="line">
                <a:avLst/>
              </a:prstGeom>
              <a:solidFill>
                <a:srgbClr val="FFC00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97" name="Text Box 106"/>
              <p:cNvSpPr txBox="1">
                <a:spLocks noChangeArrowheads="1"/>
              </p:cNvSpPr>
              <p:nvPr/>
            </p:nvSpPr>
            <p:spPr bwMode="auto">
              <a:xfrm>
                <a:off x="9755604" y="2797551"/>
                <a:ext cx="393730"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defPPr>
                  <a:defRPr lang="en-US"/>
                </a:defPPr>
                <a:lvl1pPr marR="0" lvl="0" indent="0" algn="ctr"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NYC</a:t>
                </a:r>
              </a:p>
            </p:txBody>
          </p:sp>
          <p:sp>
            <p:nvSpPr>
              <p:cNvPr id="398" name="Line 137"/>
              <p:cNvSpPr>
                <a:spLocks noChangeShapeType="1"/>
              </p:cNvSpPr>
              <p:nvPr/>
            </p:nvSpPr>
            <p:spPr bwMode="auto">
              <a:xfrm>
                <a:off x="9550400" y="2688104"/>
                <a:ext cx="203200" cy="1016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99" name="Oval 465"/>
              <p:cNvSpPr/>
              <p:nvPr/>
            </p:nvSpPr>
            <p:spPr>
              <a:xfrm>
                <a:off x="9093200" y="3149537"/>
                <a:ext cx="101600" cy="101600"/>
              </a:xfrm>
              <a:prstGeom prst="ellipse">
                <a:avLst/>
              </a:pr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0" name="Oval 472"/>
              <p:cNvSpPr/>
              <p:nvPr/>
            </p:nvSpPr>
            <p:spPr>
              <a:xfrm>
                <a:off x="9469643" y="2628189"/>
                <a:ext cx="101600" cy="101600"/>
              </a:xfrm>
              <a:prstGeom prst="ellipse">
                <a:avLst/>
              </a:pr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401" name="Freeform 69"/>
              <p:cNvSpPr>
                <a:spLocks/>
              </p:cNvSpPr>
              <p:nvPr/>
            </p:nvSpPr>
            <p:spPr bwMode="auto">
              <a:xfrm>
                <a:off x="10363200" y="4763004"/>
                <a:ext cx="508000" cy="201084"/>
              </a:xfrm>
              <a:custGeom>
                <a:avLst/>
                <a:gdLst>
                  <a:gd name="T0" fmla="*/ 2147483647 w 337"/>
                  <a:gd name="T1" fmla="*/ 2147483647 h 149"/>
                  <a:gd name="T2" fmla="*/ 2147483647 w 337"/>
                  <a:gd name="T3" fmla="*/ 2147483647 h 149"/>
                  <a:gd name="T4" fmla="*/ 2147483647 w 337"/>
                  <a:gd name="T5" fmla="*/ 2147483647 h 149"/>
                  <a:gd name="T6" fmla="*/ 2147483647 w 337"/>
                  <a:gd name="T7" fmla="*/ 2147483647 h 149"/>
                  <a:gd name="T8" fmla="*/ 2147483647 w 337"/>
                  <a:gd name="T9" fmla="*/ 2147483647 h 149"/>
                  <a:gd name="T10" fmla="*/ 2147483647 w 337"/>
                  <a:gd name="T11" fmla="*/ 2147483647 h 149"/>
                  <a:gd name="T12" fmla="*/ 0 w 337"/>
                  <a:gd name="T13" fmla="*/ 2147483647 h 149"/>
                  <a:gd name="T14" fmla="*/ 2147483647 w 337"/>
                  <a:gd name="T15" fmla="*/ 2147483647 h 149"/>
                  <a:gd name="T16" fmla="*/ 2147483647 w 337"/>
                  <a:gd name="T17" fmla="*/ 2147483647 h 149"/>
                  <a:gd name="T18" fmla="*/ 2147483647 w 337"/>
                  <a:gd name="T19" fmla="*/ 2147483647 h 149"/>
                  <a:gd name="T20" fmla="*/ 2147483647 w 337"/>
                  <a:gd name="T21" fmla="*/ 2147483647 h 149"/>
                  <a:gd name="T22" fmla="*/ 2147483647 w 337"/>
                  <a:gd name="T23" fmla="*/ 2147483647 h 149"/>
                  <a:gd name="T24" fmla="*/ 2147483647 w 337"/>
                  <a:gd name="T25" fmla="*/ 2147483647 h 149"/>
                  <a:gd name="T26" fmla="*/ 2147483647 w 337"/>
                  <a:gd name="T27" fmla="*/ 2147483647 h 149"/>
                  <a:gd name="T28" fmla="*/ 2147483647 w 337"/>
                  <a:gd name="T29" fmla="*/ 2147483647 h 149"/>
                  <a:gd name="T30" fmla="*/ 2147483647 w 337"/>
                  <a:gd name="T31" fmla="*/ 2147483647 h 149"/>
                  <a:gd name="T32" fmla="*/ 2147483647 w 337"/>
                  <a:gd name="T33" fmla="*/ 2147483647 h 149"/>
                  <a:gd name="T34" fmla="*/ 2147483647 w 337"/>
                  <a:gd name="T35" fmla="*/ 2147483647 h 149"/>
                  <a:gd name="T36" fmla="*/ 2147483647 w 337"/>
                  <a:gd name="T37" fmla="*/ 2147483647 h 149"/>
                  <a:gd name="T38" fmla="*/ 2147483647 w 337"/>
                  <a:gd name="T39" fmla="*/ 2147483647 h 149"/>
                  <a:gd name="T40" fmla="*/ 2147483647 w 337"/>
                  <a:gd name="T41" fmla="*/ 2147483647 h 149"/>
                  <a:gd name="T42" fmla="*/ 2147483647 w 337"/>
                  <a:gd name="T43" fmla="*/ 2147483647 h 149"/>
                  <a:gd name="T44" fmla="*/ 2147483647 w 337"/>
                  <a:gd name="T45" fmla="*/ 2147483647 h 149"/>
                  <a:gd name="T46" fmla="*/ 2147483647 w 337"/>
                  <a:gd name="T47" fmla="*/ 2147483647 h 14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37"/>
                  <a:gd name="T73" fmla="*/ 0 h 149"/>
                  <a:gd name="T74" fmla="*/ 337 w 337"/>
                  <a:gd name="T75" fmla="*/ 149 h 14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37" h="149">
                    <a:moveTo>
                      <a:pt x="174" y="12"/>
                    </a:moveTo>
                    <a:cubicBezTo>
                      <a:pt x="162" y="8"/>
                      <a:pt x="149" y="9"/>
                      <a:pt x="136" y="6"/>
                    </a:cubicBezTo>
                    <a:cubicBezTo>
                      <a:pt x="112" y="8"/>
                      <a:pt x="112" y="12"/>
                      <a:pt x="86" y="10"/>
                    </a:cubicBezTo>
                    <a:cubicBezTo>
                      <a:pt x="75" y="6"/>
                      <a:pt x="86" y="10"/>
                      <a:pt x="70" y="6"/>
                    </a:cubicBezTo>
                    <a:cubicBezTo>
                      <a:pt x="65" y="5"/>
                      <a:pt x="54" y="2"/>
                      <a:pt x="54" y="2"/>
                    </a:cubicBezTo>
                    <a:cubicBezTo>
                      <a:pt x="40" y="3"/>
                      <a:pt x="25" y="0"/>
                      <a:pt x="12" y="4"/>
                    </a:cubicBezTo>
                    <a:cubicBezTo>
                      <a:pt x="5" y="6"/>
                      <a:pt x="0" y="22"/>
                      <a:pt x="0" y="22"/>
                    </a:cubicBezTo>
                    <a:cubicBezTo>
                      <a:pt x="2" y="38"/>
                      <a:pt x="4" y="39"/>
                      <a:pt x="8" y="52"/>
                    </a:cubicBezTo>
                    <a:cubicBezTo>
                      <a:pt x="7" y="67"/>
                      <a:pt x="5" y="75"/>
                      <a:pt x="2" y="88"/>
                    </a:cubicBezTo>
                    <a:cubicBezTo>
                      <a:pt x="5" y="133"/>
                      <a:pt x="16" y="142"/>
                      <a:pt x="62" y="146"/>
                    </a:cubicBezTo>
                    <a:cubicBezTo>
                      <a:pt x="71" y="149"/>
                      <a:pt x="79" y="145"/>
                      <a:pt x="88" y="142"/>
                    </a:cubicBezTo>
                    <a:cubicBezTo>
                      <a:pt x="94" y="140"/>
                      <a:pt x="106" y="136"/>
                      <a:pt x="106" y="136"/>
                    </a:cubicBezTo>
                    <a:cubicBezTo>
                      <a:pt x="116" y="120"/>
                      <a:pt x="136" y="131"/>
                      <a:pt x="152" y="126"/>
                    </a:cubicBezTo>
                    <a:cubicBezTo>
                      <a:pt x="180" y="127"/>
                      <a:pt x="197" y="130"/>
                      <a:pt x="222" y="134"/>
                    </a:cubicBezTo>
                    <a:cubicBezTo>
                      <a:pt x="243" y="141"/>
                      <a:pt x="261" y="137"/>
                      <a:pt x="284" y="136"/>
                    </a:cubicBezTo>
                    <a:cubicBezTo>
                      <a:pt x="293" y="130"/>
                      <a:pt x="291" y="120"/>
                      <a:pt x="300" y="114"/>
                    </a:cubicBezTo>
                    <a:cubicBezTo>
                      <a:pt x="306" y="110"/>
                      <a:pt x="318" y="104"/>
                      <a:pt x="318" y="104"/>
                    </a:cubicBezTo>
                    <a:cubicBezTo>
                      <a:pt x="322" y="98"/>
                      <a:pt x="330" y="86"/>
                      <a:pt x="330" y="86"/>
                    </a:cubicBezTo>
                    <a:cubicBezTo>
                      <a:pt x="334" y="70"/>
                      <a:pt x="337" y="63"/>
                      <a:pt x="330" y="42"/>
                    </a:cubicBezTo>
                    <a:cubicBezTo>
                      <a:pt x="329" y="37"/>
                      <a:pt x="322" y="37"/>
                      <a:pt x="318" y="34"/>
                    </a:cubicBezTo>
                    <a:cubicBezTo>
                      <a:pt x="302" y="23"/>
                      <a:pt x="273" y="21"/>
                      <a:pt x="254" y="16"/>
                    </a:cubicBezTo>
                    <a:cubicBezTo>
                      <a:pt x="245" y="14"/>
                      <a:pt x="237" y="11"/>
                      <a:pt x="228" y="8"/>
                    </a:cubicBezTo>
                    <a:cubicBezTo>
                      <a:pt x="220" y="5"/>
                      <a:pt x="204" y="4"/>
                      <a:pt x="204" y="4"/>
                    </a:cubicBezTo>
                    <a:cubicBezTo>
                      <a:pt x="186" y="5"/>
                      <a:pt x="166" y="12"/>
                      <a:pt x="148" y="12"/>
                    </a:cubicBezTo>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grpSp>
        <p:sp>
          <p:nvSpPr>
            <p:cNvPr id="3" name="Rectangle 2"/>
            <p:cNvSpPr/>
            <p:nvPr/>
          </p:nvSpPr>
          <p:spPr>
            <a:xfrm>
              <a:off x="968501" y="5491246"/>
              <a:ext cx="5147212" cy="338554"/>
            </a:xfrm>
            <a:prstGeom prst="rect">
              <a:avLst/>
            </a:prstGeom>
          </p:spPr>
          <p:txBody>
            <a:bodyPr wrap="square">
              <a:spAutoFit/>
            </a:bodyPr>
            <a:lstStyle/>
            <a:p>
              <a:pPr marL="0" marR="0" lvl="0" indent="0" algn="l" defTabSz="914332" rtl="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Piloting                          Total of </a:t>
              </a:r>
              <a:r>
                <a:rPr lang="en-US" sz="1600" kern="0" dirty="0">
                  <a:solidFill>
                    <a:prstClr val="black">
                      <a:lumMod val="95000"/>
                      <a:lumOff val="5000"/>
                    </a:prstClr>
                  </a:solidFill>
                  <a:latin typeface="Calibri" panose="020F0502020204030204" pitchFamily="34" charset="0"/>
                  <a:cs typeface="Arial" charset="0"/>
                </a:rPr>
                <a:t>3</a:t>
              </a:r>
              <a:r>
                <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 (states)</a:t>
              </a:r>
            </a:p>
          </p:txBody>
        </p:sp>
        <p:sp>
          <p:nvSpPr>
            <p:cNvPr id="150" name="Rectangle 144"/>
            <p:cNvSpPr>
              <a:spLocks noChangeArrowheads="1"/>
            </p:cNvSpPr>
            <p:nvPr/>
          </p:nvSpPr>
          <p:spPr bwMode="auto">
            <a:xfrm>
              <a:off x="529084" y="5610329"/>
              <a:ext cx="386601" cy="131168"/>
            </a:xfrm>
            <a:prstGeom prst="rect">
              <a:avLst/>
            </a:prstGeom>
            <a:solidFill>
              <a:srgbClr val="7030A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0039A6"/>
                </a:solidFill>
                <a:effectLst/>
                <a:uLnTx/>
                <a:uFillTx/>
                <a:latin typeface="Calibri" panose="020F0502020204030204" pitchFamily="34" charset="0"/>
                <a:ea typeface="+mn-ea"/>
                <a:cs typeface="Arial" charset="0"/>
              </a:endParaRPr>
            </a:p>
          </p:txBody>
        </p:sp>
      </p:grpSp>
    </p:spTree>
    <p:extLst>
      <p:ext uri="{BB962C8B-B14F-4D97-AF65-F5344CB8AC3E}">
        <p14:creationId xmlns:p14="http://schemas.microsoft.com/office/powerpoint/2010/main" val="1784116156"/>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73740" y="46941"/>
            <a:ext cx="10972800" cy="648179"/>
          </a:xfrm>
        </p:spPr>
        <p:txBody>
          <a:bodyPr>
            <a:normAutofit/>
          </a:bodyPr>
          <a:lstStyle/>
          <a:p>
            <a:r>
              <a:rPr lang="en-US" sz="3600" dirty="0"/>
              <a:t>Onboarding Status</a:t>
            </a:r>
          </a:p>
        </p:txBody>
      </p:sp>
      <p:graphicFrame>
        <p:nvGraphicFramePr>
          <p:cNvPr id="5" name="Table 4" descr="Table that include total number of States that are Onboarding and/or In Production with GenV2, Hepatitis, or Arboviral v1.3 Message Mapping Guides(MMGs)..." title="Onboarding Status Table"/>
          <p:cNvGraphicFramePr>
            <a:graphicFrameLocks noGrp="1"/>
          </p:cNvGraphicFramePr>
          <p:nvPr>
            <p:extLst>
              <p:ext uri="{D42A27DB-BD31-4B8C-83A1-F6EECF244321}">
                <p14:modId xmlns:p14="http://schemas.microsoft.com/office/powerpoint/2010/main" val="3796196337"/>
              </p:ext>
            </p:extLst>
          </p:nvPr>
        </p:nvGraphicFramePr>
        <p:xfrm>
          <a:off x="473871" y="710861"/>
          <a:ext cx="11278858" cy="5654756"/>
        </p:xfrm>
        <a:graphic>
          <a:graphicData uri="http://schemas.openxmlformats.org/drawingml/2006/table">
            <a:tbl>
              <a:tblPr firstRow="1" firstCol="1" bandRow="1">
                <a:tableStyleId>{5C22544A-7EE6-4342-B048-85BDC9FD1C3A}</a:tableStyleId>
              </a:tblPr>
              <a:tblGrid>
                <a:gridCol w="2051052">
                  <a:extLst>
                    <a:ext uri="{9D8B030D-6E8A-4147-A177-3AD203B41FA5}">
                      <a16:colId xmlns:a16="http://schemas.microsoft.com/office/drawing/2014/main" val="84844175"/>
                    </a:ext>
                  </a:extLst>
                </a:gridCol>
                <a:gridCol w="2004936">
                  <a:extLst>
                    <a:ext uri="{9D8B030D-6E8A-4147-A177-3AD203B41FA5}">
                      <a16:colId xmlns:a16="http://schemas.microsoft.com/office/drawing/2014/main" val="870687818"/>
                    </a:ext>
                  </a:extLst>
                </a:gridCol>
                <a:gridCol w="2136711">
                  <a:extLst>
                    <a:ext uri="{9D8B030D-6E8A-4147-A177-3AD203B41FA5}">
                      <a16:colId xmlns:a16="http://schemas.microsoft.com/office/drawing/2014/main" val="23171938"/>
                    </a:ext>
                  </a:extLst>
                </a:gridCol>
                <a:gridCol w="2043404">
                  <a:extLst>
                    <a:ext uri="{9D8B030D-6E8A-4147-A177-3AD203B41FA5}">
                      <a16:colId xmlns:a16="http://schemas.microsoft.com/office/drawing/2014/main" val="130307617"/>
                    </a:ext>
                  </a:extLst>
                </a:gridCol>
                <a:gridCol w="3042755">
                  <a:extLst>
                    <a:ext uri="{9D8B030D-6E8A-4147-A177-3AD203B41FA5}">
                      <a16:colId xmlns:a16="http://schemas.microsoft.com/office/drawing/2014/main" val="2363599444"/>
                    </a:ext>
                  </a:extLst>
                </a:gridCol>
              </a:tblGrid>
              <a:tr h="557346">
                <a:tc>
                  <a:txBody>
                    <a:bodyPr/>
                    <a:lstStyle/>
                    <a:p>
                      <a:pPr marL="0" marR="0" algn="ctr">
                        <a:spcBef>
                          <a:spcPts val="0"/>
                        </a:spcBef>
                        <a:spcAft>
                          <a:spcPts val="0"/>
                        </a:spcAft>
                      </a:pPr>
                      <a:r>
                        <a:rPr lang="en-US" sz="1900" dirty="0">
                          <a:effectLst/>
                        </a:rPr>
                        <a:t>Message Mapping Guides (MMGs)</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algn="ctr">
                        <a:spcBef>
                          <a:spcPts val="0"/>
                        </a:spcBef>
                        <a:spcAft>
                          <a:spcPts val="0"/>
                        </a:spcAft>
                      </a:pPr>
                      <a:r>
                        <a:rPr lang="en-US" sz="1900" dirty="0">
                          <a:effectLst/>
                        </a:rPr>
                        <a:t>Onboarding</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algn="ctr">
                        <a:spcBef>
                          <a:spcPts val="0"/>
                        </a:spcBef>
                        <a:spcAft>
                          <a:spcPts val="0"/>
                        </a:spcAft>
                      </a:pPr>
                      <a:r>
                        <a:rPr lang="en-US" sz="1900" dirty="0">
                          <a:effectLst/>
                          <a:latin typeface="Calibri" panose="020F0502020204030204" pitchFamily="34" charset="0"/>
                          <a:ea typeface="Calibri" panose="020F0502020204030204" pitchFamily="34" charset="0"/>
                          <a:cs typeface="Times New Roman" panose="02020603050405020304" pitchFamily="18" charset="0"/>
                        </a:rPr>
                        <a:t>States Onboarding</a:t>
                      </a:r>
                    </a:p>
                  </a:txBody>
                  <a:tcPr marL="83275" marR="83275" marT="0" marB="0" anchor="ctr"/>
                </a:tc>
                <a:tc>
                  <a:txBody>
                    <a:bodyPr/>
                    <a:lstStyle/>
                    <a:p>
                      <a:pPr marL="0" marR="0" algn="ctr">
                        <a:spcBef>
                          <a:spcPts val="0"/>
                        </a:spcBef>
                        <a:spcAft>
                          <a:spcPts val="0"/>
                        </a:spcAft>
                      </a:pPr>
                      <a:r>
                        <a:rPr lang="en-US" sz="1900" dirty="0">
                          <a:effectLst/>
                        </a:rPr>
                        <a:t>In Production</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algn="ctr">
                        <a:spcBef>
                          <a:spcPts val="0"/>
                        </a:spcBef>
                        <a:spcAft>
                          <a:spcPts val="0"/>
                        </a:spcAft>
                      </a:pPr>
                      <a:r>
                        <a:rPr lang="en-US" sz="1900" dirty="0">
                          <a:effectLst/>
                        </a:rPr>
                        <a:t>States in Production</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extLst>
                  <a:ext uri="{0D108BD9-81ED-4DB2-BD59-A6C34878D82A}">
                    <a16:rowId xmlns:a16="http://schemas.microsoft.com/office/drawing/2014/main" val="2995586704"/>
                  </a:ext>
                </a:extLst>
              </a:tr>
              <a:tr h="632110">
                <a:tc>
                  <a:txBody>
                    <a:bodyPr/>
                    <a:lstStyle/>
                    <a:p>
                      <a:pPr marL="0" marR="0">
                        <a:spcBef>
                          <a:spcPts val="0"/>
                        </a:spcBef>
                        <a:spcAft>
                          <a:spcPts val="0"/>
                        </a:spcAft>
                      </a:pPr>
                      <a:r>
                        <a:rPr lang="en-US" sz="1900" dirty="0">
                          <a:effectLst/>
                        </a:rPr>
                        <a:t>Arboviral v1.3 </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algn="ctr">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5</a:t>
                      </a:r>
                    </a:p>
                  </a:txBody>
                  <a:tcPr marL="83275" marR="83275"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IL, MS, </a:t>
                      </a: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PA</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2000" b="0" kern="12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UT, </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WA</a:t>
                      </a:r>
                    </a:p>
                  </a:txBody>
                  <a:tcPr marL="83275" marR="83275" marT="0" marB="0" anchor="ctr"/>
                </a:tc>
                <a:tc>
                  <a:txBody>
                    <a:bodyPr/>
                    <a:lstStyle/>
                    <a:p>
                      <a:pPr marL="0" marR="0" algn="ctr">
                        <a:spcBef>
                          <a:spcPts val="0"/>
                        </a:spcBef>
                        <a:spcAft>
                          <a:spcPts val="0"/>
                        </a:spcAft>
                      </a:pPr>
                      <a:r>
                        <a:rPr lang="en-US" sz="2000" b="0" dirty="0">
                          <a:solidFill>
                            <a:schemeClr val="tx1"/>
                          </a:solidFill>
                          <a:effectLst/>
                          <a:latin typeface="+mn-lt"/>
                          <a:ea typeface="+mn-ea"/>
                          <a:cs typeface="+mn-cs"/>
                        </a:rPr>
                        <a:t>15</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AR</a:t>
                      </a:r>
                      <a:r>
                        <a:rPr lang="en-US" sz="2000" b="0" dirty="0">
                          <a:solidFill>
                            <a:schemeClr val="tx1"/>
                          </a:solidFill>
                          <a:effectLst/>
                        </a:rPr>
                        <a:t>, AZ,</a:t>
                      </a:r>
                      <a:r>
                        <a:rPr lang="en-US" sz="2000" b="0" baseline="0" dirty="0">
                          <a:solidFill>
                            <a:schemeClr val="tx1"/>
                          </a:solidFill>
                          <a:effectLst/>
                        </a:rPr>
                        <a:t> </a:t>
                      </a:r>
                      <a:r>
                        <a:rPr lang="en-US" sz="2000" b="0" dirty="0">
                          <a:solidFill>
                            <a:schemeClr val="tx1"/>
                          </a:solidFill>
                          <a:effectLst/>
                        </a:rPr>
                        <a:t>DE, FL, </a:t>
                      </a:r>
                      <a:r>
                        <a:rPr lang="en-US" sz="2000" b="0" kern="1200" dirty="0">
                          <a:solidFill>
                            <a:schemeClr val="tx1"/>
                          </a:solidFill>
                          <a:effectLst/>
                          <a:latin typeface="+mn-lt"/>
                          <a:ea typeface="+mn-ea"/>
                          <a:cs typeface="+mn-cs"/>
                        </a:rPr>
                        <a:t>ID, MD, </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ND</a:t>
                      </a:r>
                      <a:r>
                        <a:rPr lang="en-US" sz="2000" b="0" kern="1200" dirty="0">
                          <a:solidFill>
                            <a:schemeClr val="tx1"/>
                          </a:solidFill>
                          <a:effectLst/>
                          <a:latin typeface="+mn-lt"/>
                          <a:ea typeface="+mn-ea"/>
                          <a:cs typeface="+mn-cs"/>
                        </a:rPr>
                        <a:t>,</a:t>
                      </a:r>
                      <a:r>
                        <a:rPr lang="en-US" sz="2000" b="1" kern="1200" dirty="0">
                          <a:solidFill>
                            <a:srgbClr val="00B050"/>
                          </a:solidFill>
                          <a:effectLst/>
                          <a:latin typeface="+mn-lt"/>
                          <a:ea typeface="+mn-ea"/>
                          <a:cs typeface="+mn-cs"/>
                        </a:rPr>
                        <a:t>NE</a:t>
                      </a:r>
                      <a:r>
                        <a:rPr lang="en-US" sz="2000" b="0" kern="1200" dirty="0">
                          <a:solidFill>
                            <a:schemeClr val="tx1"/>
                          </a:solidFill>
                          <a:effectLst/>
                          <a:latin typeface="+mn-lt"/>
                          <a:ea typeface="+mn-ea"/>
                          <a:cs typeface="+mn-cs"/>
                        </a:rPr>
                        <a:t>, </a:t>
                      </a:r>
                      <a:r>
                        <a:rPr lang="en-US" sz="2000" b="0" dirty="0">
                          <a:solidFill>
                            <a:schemeClr val="tx1"/>
                          </a:solidFill>
                          <a:effectLst/>
                        </a:rPr>
                        <a:t>NY, OR,</a:t>
                      </a:r>
                      <a:r>
                        <a:rPr lang="en-US" sz="2000" b="0" kern="1200" dirty="0">
                          <a:solidFill>
                            <a:schemeClr val="tx1"/>
                          </a:solidFill>
                          <a:effectLst/>
                          <a:latin typeface="+mn-lt"/>
                          <a:ea typeface="+mn-ea"/>
                          <a:cs typeface="+mn-cs"/>
                        </a:rPr>
                        <a:t> </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RI,</a:t>
                      </a:r>
                      <a:r>
                        <a:rPr lang="en-US" sz="2000" b="0" dirty="0">
                          <a:solidFill>
                            <a:schemeClr val="tx1"/>
                          </a:solidFill>
                          <a:effectLst/>
                        </a:rPr>
                        <a:t> SD, TN, TX, WI </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extLst>
                  <a:ext uri="{0D108BD9-81ED-4DB2-BD59-A6C34878D82A}">
                    <a16:rowId xmlns:a16="http://schemas.microsoft.com/office/drawing/2014/main" val="2393436572"/>
                  </a:ext>
                </a:extLst>
              </a:tr>
              <a:tr h="880020">
                <a:tc>
                  <a:txBody>
                    <a:bodyPr/>
                    <a:lstStyle/>
                    <a:p>
                      <a:pPr marL="0" marR="0">
                        <a:spcBef>
                          <a:spcPts val="0"/>
                        </a:spcBef>
                        <a:spcAft>
                          <a:spcPts val="0"/>
                        </a:spcAft>
                      </a:pPr>
                      <a:r>
                        <a:rPr lang="en-US" sz="1900" dirty="0">
                          <a:effectLst/>
                        </a:rPr>
                        <a:t>Gen v2</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algn="ctr">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4</a:t>
                      </a:r>
                    </a:p>
                  </a:txBody>
                  <a:tcPr marL="83275" marR="83275"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AZ</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GA, </a:t>
                      </a: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NJ</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VA</a:t>
                      </a:r>
                    </a:p>
                  </a:txBody>
                  <a:tcPr marL="83275" marR="83275" marT="0" marB="0" anchor="ctr"/>
                </a:tc>
                <a:tc>
                  <a:txBody>
                    <a:bodyPr/>
                    <a:lstStyle/>
                    <a:p>
                      <a:pPr marL="0" marR="0" algn="ctr">
                        <a:spcBef>
                          <a:spcPts val="0"/>
                        </a:spcBef>
                        <a:spcAft>
                          <a:spcPts val="0"/>
                        </a:spcAft>
                      </a:pPr>
                      <a:r>
                        <a:rPr lang="en-US" sz="2000" b="0" dirty="0">
                          <a:solidFill>
                            <a:schemeClr val="tx1"/>
                          </a:solidFill>
                          <a:effectLst/>
                          <a:latin typeface="+mn-lt"/>
                          <a:ea typeface="+mn-ea"/>
                          <a:cs typeface="+mn-cs"/>
                        </a:rPr>
                        <a:t>20</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tx1"/>
                          </a:solidFill>
                          <a:effectLst/>
                          <a:latin typeface="+mn-lt"/>
                          <a:ea typeface="+mn-ea"/>
                          <a:cs typeface="+mn-cs"/>
                        </a:rPr>
                        <a:t>AK, </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AL, </a:t>
                      </a:r>
                      <a:r>
                        <a:rPr lang="en-US" sz="2000" b="0" kern="1200" dirty="0">
                          <a:solidFill>
                            <a:schemeClr val="tx1"/>
                          </a:solidFill>
                          <a:effectLst/>
                          <a:latin typeface="+mn-lt"/>
                          <a:ea typeface="+mn-ea"/>
                          <a:cs typeface="+mn-cs"/>
                        </a:rPr>
                        <a:t>CA, </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a:t>
                      </a:r>
                      <a:r>
                        <a:rPr lang="en-US" sz="2000" b="0" kern="1200" dirty="0">
                          <a:solidFill>
                            <a:schemeClr val="tx1"/>
                          </a:solidFill>
                          <a:effectLst/>
                          <a:latin typeface="+mn-lt"/>
                          <a:ea typeface="+mn-ea"/>
                          <a:cs typeface="+mn-cs"/>
                        </a:rPr>
                        <a:t> </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 </a:t>
                      </a:r>
                      <a:r>
                        <a:rPr lang="en-US" sz="2000" b="0" kern="1200" dirty="0">
                          <a:solidFill>
                            <a:schemeClr val="tx1"/>
                          </a:solidFill>
                          <a:effectLst/>
                          <a:latin typeface="+mn-lt"/>
                          <a:ea typeface="+mn-ea"/>
                          <a:cs typeface="+mn-cs"/>
                        </a:rPr>
                        <a:t>FL, IA,</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ID, </a:t>
                      </a:r>
                      <a:r>
                        <a:rPr lang="en-US" sz="2000" b="0" kern="1200" dirty="0">
                          <a:solidFill>
                            <a:schemeClr val="tx1"/>
                          </a:solidFill>
                          <a:effectLst/>
                          <a:latin typeface="+mn-lt"/>
                          <a:ea typeface="+mn-ea"/>
                          <a:cs typeface="+mn-cs"/>
                        </a:rPr>
                        <a:t>IL, KS, MA, MI, MN, MS, NY, NYC,</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b="0" kern="1200" dirty="0">
                          <a:solidFill>
                            <a:schemeClr val="tx1"/>
                          </a:solidFill>
                          <a:effectLst/>
                          <a:latin typeface="+mn-lt"/>
                          <a:ea typeface="+mn-ea"/>
                          <a:cs typeface="+mn-cs"/>
                        </a:rPr>
                        <a:t>OR, SC, UT, WI</a:t>
                      </a:r>
                      <a:endPar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extLst>
                  <a:ext uri="{0D108BD9-81ED-4DB2-BD59-A6C34878D82A}">
                    <a16:rowId xmlns:a16="http://schemas.microsoft.com/office/drawing/2014/main" val="2682037245"/>
                  </a:ext>
                </a:extLst>
              </a:tr>
              <a:tr h="662381">
                <a:tc>
                  <a:txBody>
                    <a:bodyPr/>
                    <a:lstStyle/>
                    <a:p>
                      <a:pPr marL="0" marR="0">
                        <a:spcBef>
                          <a:spcPts val="0"/>
                        </a:spcBef>
                        <a:spcAft>
                          <a:spcPts val="0"/>
                        </a:spcAft>
                      </a:pPr>
                      <a:r>
                        <a:rPr lang="en-US" sz="1900" dirty="0">
                          <a:effectLst/>
                        </a:rPr>
                        <a:t>Hepatitis</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algn="ctr">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2</a:t>
                      </a:r>
                    </a:p>
                  </a:txBody>
                  <a:tcPr marL="83275" marR="83275" marT="0" marB="0" anchor="ctr"/>
                </a:tc>
                <a:tc>
                  <a:txBody>
                    <a:bodyPr/>
                    <a:lstStyle/>
                    <a:p>
                      <a:pPr marL="0" marR="0" algn="l" defTabSz="914400" rtl="0" eaLnBrk="1" latinLnBrk="0" hangingPunct="1">
                        <a:spcBef>
                          <a:spcPts val="0"/>
                        </a:spcBef>
                        <a:spcAft>
                          <a:spcPts val="0"/>
                        </a:spcAft>
                      </a:pPr>
                      <a:r>
                        <a:rPr lang="en-US" sz="2000" b="0" kern="1200" dirty="0">
                          <a:solidFill>
                            <a:schemeClr val="tx1"/>
                          </a:solidFill>
                          <a:effectLst/>
                          <a:latin typeface="+mn-lt"/>
                          <a:ea typeface="+mn-ea"/>
                          <a:cs typeface="+mn-cs"/>
                        </a:rPr>
                        <a:t>MA, SC</a:t>
                      </a:r>
                    </a:p>
                  </a:txBody>
                  <a:tcPr marL="83275" marR="83275" marT="0" marB="0" anchor="ctr"/>
                </a:tc>
                <a:tc>
                  <a:txBody>
                    <a:bodyPr/>
                    <a:lstStyle/>
                    <a:p>
                      <a:pPr marL="0" marR="0" algn="ctr">
                        <a:spcBef>
                          <a:spcPts val="0"/>
                        </a:spcBef>
                        <a:spcAft>
                          <a:spcPts val="0"/>
                        </a:spcAft>
                      </a:pPr>
                      <a:r>
                        <a:rPr lang="en-US" sz="2000" b="0" kern="1200" dirty="0">
                          <a:solidFill>
                            <a:schemeClr val="tx1"/>
                          </a:solidFill>
                          <a:effectLst/>
                          <a:latin typeface="+mn-lt"/>
                          <a:ea typeface="+mn-ea"/>
                          <a:cs typeface="+mn-cs"/>
                        </a:rPr>
                        <a:t>13</a:t>
                      </a:r>
                    </a:p>
                  </a:txBody>
                  <a:tcPr marL="83275" marR="83275"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tx1"/>
                          </a:solidFill>
                          <a:effectLst/>
                          <a:latin typeface="+mn-lt"/>
                          <a:ea typeface="+mn-ea"/>
                          <a:cs typeface="+mn-cs"/>
                        </a:rPr>
                        <a:t>AK, AL, FL, ID, LA, MI, MN, NY, OR, TN, VA, </a:t>
                      </a:r>
                      <a:r>
                        <a:rPr lang="en-US" sz="2000" b="1" kern="1200" dirty="0">
                          <a:solidFill>
                            <a:srgbClr val="00B050"/>
                          </a:solidFill>
                          <a:effectLst/>
                          <a:latin typeface="+mn-lt"/>
                          <a:ea typeface="+mn-ea"/>
                          <a:cs typeface="+mn-cs"/>
                        </a:rPr>
                        <a:t>WI</a:t>
                      </a:r>
                      <a:r>
                        <a:rPr lang="en-US" sz="2000" b="0" kern="1200" dirty="0">
                          <a:solidFill>
                            <a:schemeClr val="tx1"/>
                          </a:solidFill>
                          <a:effectLst/>
                          <a:latin typeface="+mn-lt"/>
                          <a:ea typeface="+mn-ea"/>
                          <a:cs typeface="+mn-cs"/>
                        </a:rPr>
                        <a:t>, WV</a:t>
                      </a:r>
                    </a:p>
                  </a:txBody>
                  <a:tcPr marL="83275" marR="83275" marT="0" marB="0" anchor="ctr"/>
                </a:tc>
                <a:extLst>
                  <a:ext uri="{0D108BD9-81ED-4DB2-BD59-A6C34878D82A}">
                    <a16:rowId xmlns:a16="http://schemas.microsoft.com/office/drawing/2014/main" val="969982193"/>
                  </a:ext>
                </a:extLst>
              </a:tr>
              <a:tr h="454204">
                <a:tc>
                  <a:txBody>
                    <a:bodyPr/>
                    <a:lstStyle/>
                    <a:p>
                      <a:pPr marL="0" marR="0">
                        <a:spcBef>
                          <a:spcPts val="0"/>
                        </a:spcBef>
                        <a:spcAft>
                          <a:spcPts val="0"/>
                        </a:spcAft>
                      </a:pPr>
                      <a:r>
                        <a:rPr lang="en-US" sz="1900" dirty="0">
                          <a:effectLst/>
                          <a:latin typeface="Calibri" panose="020F0502020204030204" pitchFamily="34" charset="0"/>
                          <a:ea typeface="Calibri" panose="020F0502020204030204" pitchFamily="34" charset="0"/>
                          <a:cs typeface="Times New Roman" panose="02020603050405020304" pitchFamily="18" charset="0"/>
                        </a:rPr>
                        <a:t>STD</a:t>
                      </a:r>
                    </a:p>
                  </a:txBody>
                  <a:tcPr marL="83275" marR="83275" marT="0" marB="0" anchor="ctr"/>
                </a:tc>
                <a:tc>
                  <a:txBody>
                    <a:bodyPr/>
                    <a:lstStyle/>
                    <a:p>
                      <a:pPr marL="0" marR="0" algn="ctr">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2</a:t>
                      </a:r>
                    </a:p>
                  </a:txBody>
                  <a:tcPr marL="83275" marR="83275"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 OR</a:t>
                      </a:r>
                    </a:p>
                  </a:txBody>
                  <a:tcPr marL="83275" marR="83275" marT="0" marB="0" anchor="ctr"/>
                </a:tc>
                <a:tc>
                  <a:txBody>
                    <a:bodyPr/>
                    <a:lstStyle/>
                    <a:p>
                      <a:pPr marL="0" marR="0" algn="ctr">
                        <a:spcBef>
                          <a:spcPts val="0"/>
                        </a:spcBef>
                        <a:spcAft>
                          <a:spcPts val="0"/>
                        </a:spcAft>
                      </a:pP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extLst>
                  <a:ext uri="{0D108BD9-81ED-4DB2-BD59-A6C34878D82A}">
                    <a16:rowId xmlns:a16="http://schemas.microsoft.com/office/drawing/2014/main" val="3906780785"/>
                  </a:ext>
                </a:extLst>
              </a:tr>
              <a:tr h="463667">
                <a:tc>
                  <a:txBody>
                    <a:bodyPr/>
                    <a:lstStyle/>
                    <a:p>
                      <a:pPr marL="0" marR="0">
                        <a:spcBef>
                          <a:spcPts val="0"/>
                        </a:spcBef>
                        <a:spcAft>
                          <a:spcPts val="0"/>
                        </a:spcAft>
                      </a:pPr>
                      <a:r>
                        <a:rPr lang="en-US" sz="1900" dirty="0">
                          <a:effectLst/>
                          <a:latin typeface="Calibri" panose="020F0502020204030204" pitchFamily="34" charset="0"/>
                          <a:ea typeface="Calibri" panose="020F0502020204030204" pitchFamily="34" charset="0"/>
                          <a:cs typeface="Times New Roman" panose="02020603050405020304" pitchFamily="18" charset="0"/>
                        </a:rPr>
                        <a:t>Congenital</a:t>
                      </a:r>
                      <a:r>
                        <a:rPr lang="en-US" sz="1900" baseline="0" dirty="0">
                          <a:effectLst/>
                          <a:latin typeface="Calibri" panose="020F0502020204030204" pitchFamily="34" charset="0"/>
                          <a:ea typeface="Calibri" panose="020F0502020204030204" pitchFamily="34" charset="0"/>
                          <a:cs typeface="Times New Roman" panose="02020603050405020304" pitchFamily="18" charset="0"/>
                        </a:rPr>
                        <a:t> Syphilis</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lnB w="76200" cap="flat" cmpd="sng" algn="ctr">
                      <a:solidFill>
                        <a:schemeClr val="bg1"/>
                      </a:solidFill>
                      <a:prstDash val="solid"/>
                      <a:round/>
                      <a:headEnd type="none" w="med" len="med"/>
                      <a:tailEnd type="none" w="med" len="med"/>
                    </a:lnB>
                  </a:tcPr>
                </a:tc>
                <a:tc>
                  <a:txBody>
                    <a:bodyPr/>
                    <a:lstStyle/>
                    <a:p>
                      <a:pPr marL="0" marR="0" algn="ctr">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2</a:t>
                      </a:r>
                    </a:p>
                  </a:txBody>
                  <a:tcPr marL="83275" marR="83275" marT="0" marB="0" anchor="ctr">
                    <a:lnB w="762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 OR</a:t>
                      </a:r>
                    </a:p>
                  </a:txBody>
                  <a:tcPr marL="83275" marR="83275" marT="0" marB="0" anchor="ctr">
                    <a:lnB w="76200" cap="flat" cmpd="sng" algn="ctr">
                      <a:solidFill>
                        <a:schemeClr val="bg1"/>
                      </a:solidFill>
                      <a:prstDash val="solid"/>
                      <a:round/>
                      <a:headEnd type="none" w="med" len="med"/>
                      <a:tailEnd type="none" w="med" len="med"/>
                    </a:lnB>
                  </a:tcPr>
                </a:tc>
                <a:tc>
                  <a:txBody>
                    <a:bodyPr/>
                    <a:lstStyle/>
                    <a:p>
                      <a:pPr marL="0" marR="0" algn="ctr">
                        <a:spcBef>
                          <a:spcPts val="0"/>
                        </a:spcBef>
                        <a:spcAft>
                          <a:spcPts val="0"/>
                        </a:spcAft>
                      </a:pP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lnB w="762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lnB w="762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87816213"/>
                  </a:ext>
                </a:extLst>
              </a:tr>
              <a:tr h="1666584">
                <a:tc>
                  <a:txBody>
                    <a:bodyPr/>
                    <a:lstStyle/>
                    <a:p>
                      <a:pPr marL="0" marR="0">
                        <a:spcBef>
                          <a:spcPts val="0"/>
                        </a:spcBef>
                        <a:spcAft>
                          <a:spcPts val="0"/>
                        </a:spcAft>
                      </a:pPr>
                      <a:r>
                        <a:rPr lang="en-US" sz="1900" dirty="0">
                          <a:effectLst/>
                        </a:rPr>
                        <a:t>Total # of Individual</a:t>
                      </a:r>
                      <a:r>
                        <a:rPr lang="en-US" sz="1900" baseline="0" dirty="0">
                          <a:effectLst/>
                        </a:rPr>
                        <a:t> </a:t>
                      </a:r>
                      <a:r>
                        <a:rPr lang="en-US" sz="1900" dirty="0">
                          <a:effectLst/>
                        </a:rPr>
                        <a:t>States</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lnT w="76200" cap="flat" cmpd="sng" algn="ctr">
                      <a:solidFill>
                        <a:schemeClr val="bg1"/>
                      </a:solidFill>
                      <a:prstDash val="solid"/>
                      <a:round/>
                      <a:headEnd type="none" w="med" len="med"/>
                      <a:tailEnd type="none" w="med" len="med"/>
                    </a:lnT>
                  </a:tcPr>
                </a:tc>
                <a:tc>
                  <a:txBody>
                    <a:bodyPr/>
                    <a:lstStyle/>
                    <a:p>
                      <a:pPr marL="0" marR="0" algn="ctr">
                        <a:spcBef>
                          <a:spcPts val="0"/>
                        </a:spcBef>
                        <a:spcAft>
                          <a:spcPts val="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15</a:t>
                      </a:r>
                    </a:p>
                  </a:txBody>
                  <a:tcPr marL="83275" marR="83275" marT="0" marB="0" anchor="ctr">
                    <a:lnT w="76200" cap="flat" cmpd="sng" algn="ctr">
                      <a:solidFill>
                        <a:schemeClr val="bg1"/>
                      </a:solidFill>
                      <a:prstDash val="solid"/>
                      <a:round/>
                      <a:headEnd type="none" w="med" len="med"/>
                      <a:tailEnd type="none" w="med" len="med"/>
                    </a:lnT>
                  </a:tcPr>
                </a:tc>
                <a:tc>
                  <a:txBody>
                    <a:bodyPr/>
                    <a:lstStyle/>
                    <a:p>
                      <a:pPr marL="0" marR="0">
                        <a:spcBef>
                          <a:spcPts val="0"/>
                        </a:spcBef>
                        <a:spcAft>
                          <a:spcPts val="0"/>
                        </a:spcAft>
                      </a:pP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AZ</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CA, GA, IL, MA, MI, MS, NE, </a:t>
                      </a: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NJ</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NH, OR, </a:t>
                      </a: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PA</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SC, </a:t>
                      </a: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VA,</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UT,  WA</a:t>
                      </a:r>
                    </a:p>
                  </a:txBody>
                  <a:tcPr marL="83275" marR="83275" marT="0" marB="0" anchor="ctr">
                    <a:lnT w="76200" cap="flat" cmpd="sng" algn="ctr">
                      <a:solidFill>
                        <a:schemeClr val="bg1"/>
                      </a:solidFill>
                      <a:prstDash val="solid"/>
                      <a:round/>
                      <a:headEnd type="none" w="med" len="med"/>
                      <a:tailEnd type="none" w="med" len="med"/>
                    </a:lnT>
                  </a:tcPr>
                </a:tc>
                <a:tc>
                  <a:txBody>
                    <a:bodyPr/>
                    <a:lstStyle/>
                    <a:p>
                      <a:pPr marL="0" marR="0" algn="ct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32</a:t>
                      </a:r>
                    </a:p>
                  </a:txBody>
                  <a:tcPr marL="83275" marR="83275" marT="0" marB="0" anchor="ctr">
                    <a:lnT w="76200" cap="flat" cmpd="sng" algn="ctr">
                      <a:solidFill>
                        <a:schemeClr val="bg1"/>
                      </a:solidFill>
                      <a:prstDash val="solid"/>
                      <a:round/>
                      <a:headEnd type="none" w="med" len="med"/>
                      <a:tailEnd type="none" w="med" len="med"/>
                    </a:lnT>
                  </a:tcPr>
                </a:tc>
                <a:tc>
                  <a:txBody>
                    <a:bodyPr/>
                    <a:lstStyle/>
                    <a:p>
                      <a:pPr marL="0" marR="0">
                        <a:spcBef>
                          <a:spcPts val="0"/>
                        </a:spcBef>
                        <a:spcAft>
                          <a:spcPts val="0"/>
                        </a:spcAft>
                      </a:pP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AL, AK, AR, AZ, CA, CO, DE, FL, IA, ID, IL, KS, LA, MA, MD, MI</a:t>
                      </a:r>
                      <a:r>
                        <a:rPr lang="en-US" sz="2000" b="0" dirty="0">
                          <a:solidFill>
                            <a:schemeClr val="tx1"/>
                          </a:solidFill>
                          <a:effectLst/>
                        </a:rPr>
                        <a:t>, MN, </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MS</a:t>
                      </a:r>
                      <a:r>
                        <a:rPr lang="en-US" sz="2000" b="0" dirty="0">
                          <a:solidFill>
                            <a:schemeClr val="tx1"/>
                          </a:solidFill>
                          <a:effectLst/>
                        </a:rPr>
                        <a:t>, </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ND</a:t>
                      </a:r>
                      <a:r>
                        <a:rPr lang="en-US" sz="2000" b="0" dirty="0">
                          <a:solidFill>
                            <a:schemeClr val="tx1"/>
                          </a:solidFill>
                          <a:effectLst/>
                        </a:rPr>
                        <a:t>, </a:t>
                      </a:r>
                      <a:r>
                        <a:rPr lang="en-US" sz="2000" b="1" dirty="0">
                          <a:solidFill>
                            <a:srgbClr val="00B050"/>
                          </a:solidFill>
                          <a:effectLst/>
                        </a:rPr>
                        <a:t>NE</a:t>
                      </a:r>
                      <a:r>
                        <a:rPr lang="en-US" sz="2000" b="0" dirty="0">
                          <a:solidFill>
                            <a:schemeClr val="tx1"/>
                          </a:solidFill>
                          <a:effectLst/>
                        </a:rPr>
                        <a:t>, NY, NYC, OR, </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RI, </a:t>
                      </a:r>
                      <a:r>
                        <a:rPr lang="en-US" sz="2000" b="0" dirty="0">
                          <a:solidFill>
                            <a:schemeClr val="tx1"/>
                          </a:solidFill>
                          <a:effectLst/>
                        </a:rPr>
                        <a:t>SC, SD, TN, TX</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UT,</a:t>
                      </a:r>
                      <a:r>
                        <a:rPr lang="en-US" sz="2000" b="0" kern="12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VA, </a:t>
                      </a:r>
                      <a:r>
                        <a:rPr lang="en-US" sz="2000" b="0" dirty="0">
                          <a:solidFill>
                            <a:schemeClr val="tx1"/>
                          </a:solidFill>
                          <a:effectLst/>
                        </a:rPr>
                        <a:t>WI, WV</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lnT w="762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868034585"/>
                  </a:ext>
                </a:extLst>
              </a:tr>
            </a:tbl>
          </a:graphicData>
        </a:graphic>
      </p:graphicFrame>
      <p:sp>
        <p:nvSpPr>
          <p:cNvPr id="6" name="TextBox 5"/>
          <p:cNvSpPr txBox="1"/>
          <p:nvPr/>
        </p:nvSpPr>
        <p:spPr>
          <a:xfrm>
            <a:off x="10319657" y="6362902"/>
            <a:ext cx="111967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11/27/18</a:t>
            </a:r>
          </a:p>
        </p:txBody>
      </p:sp>
    </p:spTree>
    <p:extLst>
      <p:ext uri="{BB962C8B-B14F-4D97-AF65-F5344CB8AC3E}">
        <p14:creationId xmlns:p14="http://schemas.microsoft.com/office/powerpoint/2010/main" val="704642309"/>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creenshot of Message Mapping Guides by Condition and where they stand as far as development, pre-pilot, piloting, preparation for production, and production. Those Message Mapping Guides with a blue star, including Arboviral, Gen V2, Hepatitis, Sexual Transmittted Diseases (STD), Congenital Syphilis (CS), Mumps, Pertussis, and Varicella  suggests that the final guide is available." title="NNDSS HL7 MMG Estimated Timeline"/>
          <p:cNvPicPr>
            <a:picLocks noChangeAspect="1"/>
          </p:cNvPicPr>
          <p:nvPr/>
        </p:nvPicPr>
        <p:blipFill rotWithShape="1">
          <a:blip r:embed="rId3"/>
          <a:srcRect l="102" t="700"/>
          <a:stretch/>
        </p:blipFill>
        <p:spPr>
          <a:xfrm>
            <a:off x="304800" y="1478139"/>
            <a:ext cx="11582400" cy="4807129"/>
          </a:xfrm>
          <a:prstGeom prst="rect">
            <a:avLst/>
          </a:prstGeom>
        </p:spPr>
      </p:pic>
      <p:sp>
        <p:nvSpPr>
          <p:cNvPr id="8" name="Title 4"/>
          <p:cNvSpPr>
            <a:spLocks noGrp="1"/>
          </p:cNvSpPr>
          <p:nvPr>
            <p:ph type="title"/>
          </p:nvPr>
        </p:nvSpPr>
        <p:spPr>
          <a:xfrm>
            <a:off x="304800" y="423229"/>
            <a:ext cx="11277600" cy="628331"/>
          </a:xfrm>
        </p:spPr>
        <p:txBody>
          <a:bodyPr/>
          <a:lstStyle/>
          <a:p>
            <a:pPr>
              <a:lnSpc>
                <a:spcPct val="100000"/>
              </a:lnSpc>
            </a:pPr>
            <a:r>
              <a:rPr lang="en-US" dirty="0"/>
              <a:t>NNDSS HL7 Message Mapping Guide Estimated Timeline</a:t>
            </a:r>
          </a:p>
        </p:txBody>
      </p:sp>
    </p:spTree>
    <p:extLst>
      <p:ext uri="{BB962C8B-B14F-4D97-AF65-F5344CB8AC3E}">
        <p14:creationId xmlns:p14="http://schemas.microsoft.com/office/powerpoint/2010/main" val="1356671970"/>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p:cNvSpPr>
            <a:spLocks noGrp="1"/>
          </p:cNvSpPr>
          <p:nvPr>
            <p:ph type="title"/>
          </p:nvPr>
        </p:nvSpPr>
        <p:spPr>
          <a:xfrm>
            <a:off x="330199" y="2616556"/>
            <a:ext cx="11361791" cy="1155779"/>
          </a:xfrm>
        </p:spPr>
        <p:txBody>
          <a:bodyPr/>
          <a:lstStyle/>
          <a:p>
            <a:pPr algn="ctr"/>
            <a:r>
              <a:rPr lang="en-US" altLang="en-US" sz="4000" dirty="0">
                <a:solidFill>
                  <a:srgbClr val="2F97DA"/>
                </a:solidFill>
              </a:rPr>
              <a:t>Tips to Keep Your Notifications Flowing </a:t>
            </a:r>
            <a:endParaRPr lang="en-US" altLang="en-US" dirty="0"/>
          </a:p>
        </p:txBody>
      </p:sp>
      <p:sp>
        <p:nvSpPr>
          <p:cNvPr id="6" name="Text Placeholder 5"/>
          <p:cNvSpPr>
            <a:spLocks noGrp="1"/>
          </p:cNvSpPr>
          <p:nvPr>
            <p:ph type="body" sz="quarter" idx="10"/>
          </p:nvPr>
        </p:nvSpPr>
        <p:spPr>
          <a:xfrm>
            <a:off x="457200" y="5270918"/>
            <a:ext cx="8534400" cy="996533"/>
          </a:xfrm>
        </p:spPr>
        <p:txBody>
          <a:bodyPr/>
          <a:lstStyle/>
          <a:p>
            <a:r>
              <a:rPr lang="en-US" b="1" dirty="0">
                <a:solidFill>
                  <a:srgbClr val="000000"/>
                </a:solidFill>
              </a:rPr>
              <a:t>Michele Hoover, MS</a:t>
            </a:r>
          </a:p>
          <a:p>
            <a:r>
              <a:rPr lang="en-US" b="1" dirty="0">
                <a:cs typeface="Arial" panose="020B0604020202020204" pitchFamily="34" charset="0"/>
              </a:rPr>
              <a:t>Lead, State Implementation and Technical Assistance</a:t>
            </a:r>
            <a:r>
              <a:rPr lang="en-US" b="1" dirty="0"/>
              <a:t> </a:t>
            </a:r>
          </a:p>
          <a:p>
            <a:endParaRPr lang="en-US" b="1" dirty="0"/>
          </a:p>
          <a:p>
            <a:br>
              <a:rPr lang="en-US" dirty="0"/>
            </a:br>
            <a:endParaRPr lang="en-US" dirty="0"/>
          </a:p>
        </p:txBody>
      </p:sp>
      <p:pic>
        <p:nvPicPr>
          <p:cNvPr id="7172" name="Picture 6" descr="Logos of the United States Department of Health and Human Services and Centers for Disease Control and Preventio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3200" y="6515101"/>
            <a:ext cx="2540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8813463"/>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942255" y="2162435"/>
            <a:ext cx="6612291" cy="1162051"/>
          </a:xfrm>
        </p:spPr>
        <p:txBody>
          <a:bodyPr/>
          <a:lstStyle/>
          <a:p>
            <a:r>
              <a:rPr lang="en-US" dirty="0"/>
              <a:t>Event Code Management </a:t>
            </a:r>
          </a:p>
        </p:txBody>
      </p:sp>
      <p:sp>
        <p:nvSpPr>
          <p:cNvPr id="6" name="Text Placeholder 5"/>
          <p:cNvSpPr>
            <a:spLocks noGrp="1"/>
          </p:cNvSpPr>
          <p:nvPr>
            <p:ph type="body" idx="1"/>
          </p:nvPr>
        </p:nvSpPr>
        <p:spPr/>
        <p:txBody>
          <a:bodyPr/>
          <a:lstStyle/>
          <a:p>
            <a:pPr lvl="0" eaLnBrk="1" fontAlgn="auto" hangingPunct="1">
              <a:lnSpc>
                <a:spcPct val="100000"/>
              </a:lnSpc>
              <a:spcBef>
                <a:spcPts val="0"/>
              </a:spcBef>
              <a:spcAft>
                <a:spcPts val="0"/>
              </a:spcAft>
              <a:defRPr/>
            </a:pPr>
            <a:r>
              <a:rPr lang="en-US" b="1" dirty="0">
                <a:cs typeface="Arial" panose="020B0604020202020204" pitchFamily="34" charset="0"/>
              </a:rPr>
              <a:t>Diana Onweh</a:t>
            </a:r>
          </a:p>
          <a:p>
            <a:pPr lvl="0" eaLnBrk="1" fontAlgn="auto" hangingPunct="1">
              <a:lnSpc>
                <a:spcPct val="100000"/>
              </a:lnSpc>
              <a:spcBef>
                <a:spcPts val="0"/>
              </a:spcBef>
              <a:spcAft>
                <a:spcPts val="0"/>
              </a:spcAft>
              <a:defRPr/>
            </a:pPr>
            <a:r>
              <a:rPr lang="en-US" dirty="0">
                <a:cs typeface="Arial" panose="020B0604020202020204" pitchFamily="34" charset="0"/>
              </a:rPr>
              <a:t>Center for Surveillance, Epidemiology and Laboratory Services</a:t>
            </a:r>
          </a:p>
          <a:p>
            <a:pPr lvl="0" eaLnBrk="1" fontAlgn="auto" hangingPunct="1">
              <a:lnSpc>
                <a:spcPct val="100000"/>
              </a:lnSpc>
              <a:spcBef>
                <a:spcPts val="0"/>
              </a:spcBef>
              <a:spcAft>
                <a:spcPts val="0"/>
              </a:spcAft>
              <a:defRPr/>
            </a:pPr>
            <a:r>
              <a:rPr lang="en-US" dirty="0">
                <a:cs typeface="Arial" panose="020B0604020202020204" pitchFamily="34" charset="0"/>
              </a:rPr>
              <a:t>Centers for Disease Control and Prevention</a:t>
            </a:r>
          </a:p>
        </p:txBody>
      </p:sp>
    </p:spTree>
    <p:extLst>
      <p:ext uri="{BB962C8B-B14F-4D97-AF65-F5344CB8AC3E}">
        <p14:creationId xmlns:p14="http://schemas.microsoft.com/office/powerpoint/2010/main" val="1363091129"/>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630430"/>
          </a:xfrm>
        </p:spPr>
        <p:txBody>
          <a:bodyPr/>
          <a:lstStyle/>
          <a:p>
            <a:r>
              <a:rPr lang="en-US" dirty="0"/>
              <a:t>Reminder: Remove Retired Event Codes</a:t>
            </a:r>
          </a:p>
        </p:txBody>
      </p:sp>
      <p:sp>
        <p:nvSpPr>
          <p:cNvPr id="3" name="Text Placeholder 2"/>
          <p:cNvSpPr>
            <a:spLocks noGrp="1"/>
          </p:cNvSpPr>
          <p:nvPr>
            <p:ph type="body" sz="quarter" idx="10"/>
          </p:nvPr>
        </p:nvSpPr>
        <p:spPr>
          <a:xfrm>
            <a:off x="609600" y="905069"/>
            <a:ext cx="11277600" cy="5528495"/>
          </a:xfrm>
        </p:spPr>
        <p:txBody>
          <a:bodyPr>
            <a:normAutofit/>
          </a:bodyPr>
          <a:lstStyle/>
          <a:p>
            <a:pPr marL="0" indent="0">
              <a:buNone/>
            </a:pPr>
            <a:endParaRPr lang="en-US" sz="2670" dirty="0">
              <a:solidFill>
                <a:srgbClr val="5F5F5F"/>
              </a:solidFill>
            </a:endParaRPr>
          </a:p>
          <a:p>
            <a:r>
              <a:rPr lang="en-US" sz="2670" dirty="0">
                <a:solidFill>
                  <a:srgbClr val="5F5F5F"/>
                </a:solidFill>
                <a:ea typeface="Calibri" panose="020F0502020204030204" pitchFamily="34" charset="0"/>
              </a:rPr>
              <a:t>States should remove retired event codes from their transmissions.</a:t>
            </a:r>
          </a:p>
          <a:p>
            <a:r>
              <a:rPr lang="en-US" sz="2670" dirty="0">
                <a:solidFill>
                  <a:srgbClr val="5F5F5F"/>
                </a:solidFill>
                <a:ea typeface="Calibri" panose="020F0502020204030204" pitchFamily="34" charset="0"/>
              </a:rPr>
              <a:t>Using the correct event codes for each year is essential for CDC to classify and count the cases appropriately.</a:t>
            </a:r>
          </a:p>
          <a:p>
            <a:r>
              <a:rPr lang="en-US" sz="2670" dirty="0">
                <a:solidFill>
                  <a:srgbClr val="5F5F5F"/>
                </a:solidFill>
              </a:rPr>
              <a:t>States should reference the current NNDSS event code list. States can also contact the Data Operations Team to determine if they are using outdated codes. </a:t>
            </a:r>
          </a:p>
          <a:p>
            <a:r>
              <a:rPr lang="en-US" sz="2670" dirty="0">
                <a:solidFill>
                  <a:srgbClr val="5F5F5F"/>
                </a:solidFill>
              </a:rPr>
              <a:t>Having a strategy in place to handle retired event codes is strongly recommended. </a:t>
            </a:r>
          </a:p>
          <a:p>
            <a:r>
              <a:rPr lang="en-US" sz="2670" dirty="0">
                <a:solidFill>
                  <a:srgbClr val="5F5F5F"/>
                </a:solidFill>
              </a:rPr>
              <a:t>The 2019 event code list will be published soon, retiring additional event codes.  </a:t>
            </a:r>
          </a:p>
          <a:p>
            <a:pPr marL="0" indent="0">
              <a:buNone/>
            </a:pPr>
            <a:endParaRPr lang="en-US" dirty="0">
              <a:solidFill>
                <a:srgbClr val="000818"/>
              </a:solidFill>
            </a:endParaRPr>
          </a:p>
        </p:txBody>
      </p:sp>
    </p:spTree>
    <p:extLst>
      <p:ext uri="{BB962C8B-B14F-4D97-AF65-F5344CB8AC3E}">
        <p14:creationId xmlns:p14="http://schemas.microsoft.com/office/powerpoint/2010/main" val="294282444"/>
      </p:ext>
    </p:extLst>
  </p:cSld>
  <p:clrMapOvr>
    <a:masterClrMapping/>
  </p:clrMapOvr>
  <p:transition>
    <p:fade/>
  </p:transition>
</p:sld>
</file>

<file path=ppt/theme/theme1.xml><?xml version="1.0" encoding="utf-8"?>
<a:theme xmlns:a="http://schemas.openxmlformats.org/drawingml/2006/main" name="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10.xml><?xml version="1.0" encoding="utf-8"?>
<a:theme xmlns:a="http://schemas.openxmlformats.org/drawingml/2006/main" name="9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11.xml><?xml version="1.0" encoding="utf-8"?>
<a:theme xmlns:a="http://schemas.openxmlformats.org/drawingml/2006/main" name="10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12.xml><?xml version="1.0" encoding="utf-8"?>
<a:theme xmlns:a="http://schemas.openxmlformats.org/drawingml/2006/main" name="Theme1">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extLst>
    <a:ext uri="{05A4C25C-085E-4340-85A3-A5531E510DB2}">
      <thm15:themeFamily xmlns:thm15="http://schemas.microsoft.com/office/thememl/2012/main" name="Theme1" id="{E8BF7105-36F5-404D-9137-3B84EE3661D0}" vid="{5FF21B2D-7FA0-4342-A3F4-9449014E1C1A}"/>
    </a:ext>
  </a:extLst>
</a:theme>
</file>

<file path=ppt/theme/theme13.xml><?xml version="1.0" encoding="utf-8"?>
<a:theme xmlns:a="http://schemas.openxmlformats.org/drawingml/2006/main" name="11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14.xml><?xml version="1.0" encoding="utf-8"?>
<a:theme xmlns:a="http://schemas.openxmlformats.org/drawingml/2006/main" name="12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15.xml><?xml version="1.0" encoding="utf-8"?>
<a:theme xmlns:a="http://schemas.openxmlformats.org/drawingml/2006/main" name="13_NCEH_ATSDR_combined">
  <a:themeElements>
    <a:clrScheme name="Custom 13">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16.xml><?xml version="1.0" encoding="utf-8"?>
<a:theme xmlns:a="http://schemas.openxmlformats.org/drawingml/2006/main" name="CDC_OD_PPT_light([1]">
  <a:themeElements>
    <a:clrScheme name="CSELS">
      <a:dk1>
        <a:srgbClr val="0039A6"/>
      </a:dk1>
      <a:lt1>
        <a:srgbClr val="FFFFFF"/>
      </a:lt1>
      <a:dk2>
        <a:srgbClr val="3077FF"/>
      </a:dk2>
      <a:lt2>
        <a:srgbClr val="4B4B4B"/>
      </a:lt2>
      <a:accent1>
        <a:srgbClr val="0077B3"/>
      </a:accent1>
      <a:accent2>
        <a:srgbClr val="3E5118"/>
      </a:accent2>
      <a:accent3>
        <a:srgbClr val="F1AA48"/>
      </a:accent3>
      <a:accent4>
        <a:srgbClr val="601013"/>
      </a:accent4>
      <a:accent5>
        <a:srgbClr val="857D6D"/>
      </a:accent5>
      <a:accent6>
        <a:srgbClr val="003F82"/>
      </a:accent6>
      <a:hlink>
        <a:srgbClr val="002060"/>
      </a:hlink>
      <a:folHlink>
        <a:srgbClr val="0053F2"/>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8.xml><?xml version="1.0" encoding="utf-8"?>
<a:theme xmlns:a="http://schemas.openxmlformats.org/drawingml/2006/main" name="14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19.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20.xml><?xml version="1.0" encoding="utf-8"?>
<a:theme xmlns:a="http://schemas.openxmlformats.org/drawingml/2006/main" name="15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2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4.xml><?xml version="1.0" encoding="utf-8"?>
<a:theme xmlns:a="http://schemas.openxmlformats.org/drawingml/2006/main" name="3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5.xml><?xml version="1.0" encoding="utf-8"?>
<a:theme xmlns:a="http://schemas.openxmlformats.org/drawingml/2006/main" name="4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6.xml><?xml version="1.0" encoding="utf-8"?>
<a:theme xmlns:a="http://schemas.openxmlformats.org/drawingml/2006/main" name="6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7.xml><?xml version="1.0" encoding="utf-8"?>
<a:theme xmlns:a="http://schemas.openxmlformats.org/drawingml/2006/main" name="5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8.xml><?xml version="1.0" encoding="utf-8"?>
<a:theme xmlns:a="http://schemas.openxmlformats.org/drawingml/2006/main" name="7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9.xml><?xml version="1.0" encoding="utf-8"?>
<a:theme xmlns:a="http://schemas.openxmlformats.org/drawingml/2006/main" name="8_NCEH_ATSDR_combined">
  <a:themeElements>
    <a:clrScheme name="Custom 10">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otalTime>12057</TotalTime>
  <Words>2824</Words>
  <Application>Microsoft Office PowerPoint</Application>
  <PresentationFormat>Widescreen</PresentationFormat>
  <Paragraphs>438</Paragraphs>
  <Slides>33</Slides>
  <Notes>18</Notes>
  <HiddenSlides>0</HiddenSlides>
  <MMClips>0</MMClips>
  <ScaleCrop>false</ScaleCrop>
  <HeadingPairs>
    <vt:vector size="6" baseType="variant">
      <vt:variant>
        <vt:lpstr>Fonts Used</vt:lpstr>
      </vt:variant>
      <vt:variant>
        <vt:i4>7</vt:i4>
      </vt:variant>
      <vt:variant>
        <vt:lpstr>Theme</vt:lpstr>
      </vt:variant>
      <vt:variant>
        <vt:i4>20</vt:i4>
      </vt:variant>
      <vt:variant>
        <vt:lpstr>Slide Titles</vt:lpstr>
      </vt:variant>
      <vt:variant>
        <vt:i4>33</vt:i4>
      </vt:variant>
    </vt:vector>
  </HeadingPairs>
  <TitlesOfParts>
    <vt:vector size="60" baseType="lpstr">
      <vt:lpstr>Arial</vt:lpstr>
      <vt:lpstr>Calibri</vt:lpstr>
      <vt:lpstr>Calibri Light</vt:lpstr>
      <vt:lpstr>Courier New</vt:lpstr>
      <vt:lpstr>Myriad Web Pro</vt:lpstr>
      <vt:lpstr>Symbol</vt:lpstr>
      <vt:lpstr>Wingdings</vt:lpstr>
      <vt:lpstr>NCEH_ATSDR_combined</vt:lpstr>
      <vt:lpstr>1_NCEH_ATSDR_combined</vt:lpstr>
      <vt:lpstr>2_NCEH_ATSDR_combined</vt:lpstr>
      <vt:lpstr>3_NCEH_ATSDR_combined</vt:lpstr>
      <vt:lpstr>4_NCEH_ATSDR_combined</vt:lpstr>
      <vt:lpstr>6_NCEH_ATSDR_combined</vt:lpstr>
      <vt:lpstr>5_NCEH_ATSDR_combined</vt:lpstr>
      <vt:lpstr>7_NCEH_ATSDR_combined</vt:lpstr>
      <vt:lpstr>8_NCEH_ATSDR_combined</vt:lpstr>
      <vt:lpstr>9_NCEH_ATSDR_combined</vt:lpstr>
      <vt:lpstr>10_NCEH_ATSDR_combined</vt:lpstr>
      <vt:lpstr>Theme1</vt:lpstr>
      <vt:lpstr>11_NCEH_ATSDR_combined</vt:lpstr>
      <vt:lpstr>12_NCEH_ATSDR_combined</vt:lpstr>
      <vt:lpstr>13_NCEH_ATSDR_combined</vt:lpstr>
      <vt:lpstr>CDC_OD_PPT_light([1]</vt:lpstr>
      <vt:lpstr>Office Theme</vt:lpstr>
      <vt:lpstr>14_NCEH_ATSDR_combined</vt:lpstr>
      <vt:lpstr>3_Office Theme</vt:lpstr>
      <vt:lpstr>15_NCEH_ATSDR_combined</vt:lpstr>
      <vt:lpstr>NNDSS Modernization Initiative (NMI): Preparing to Send NNDSS HL7 Case Notifications in 2019  </vt:lpstr>
      <vt:lpstr>Agenda</vt:lpstr>
      <vt:lpstr>NMI Progress and Timeline</vt:lpstr>
      <vt:lpstr>NMI Implementation Status  Nov 27, 2018</vt:lpstr>
      <vt:lpstr>Onboarding Status</vt:lpstr>
      <vt:lpstr>NNDSS HL7 Message Mapping Guide Estimated Timeline</vt:lpstr>
      <vt:lpstr>Tips to Keep Your Notifications Flowing </vt:lpstr>
      <vt:lpstr>Event Code Management </vt:lpstr>
      <vt:lpstr>Reminder: Remove Retired Event Codes</vt:lpstr>
      <vt:lpstr>Retired NNDSS Event Codes</vt:lpstr>
      <vt:lpstr>Transport Management </vt:lpstr>
      <vt:lpstr>Monitoring Routine NNDSS Transmissions</vt:lpstr>
      <vt:lpstr>Troubleshooting of NNDSS Transmissions</vt:lpstr>
      <vt:lpstr>Troubleshooting of NNDSS Transmissions cont.</vt:lpstr>
      <vt:lpstr>Alerts regarding expiring PHIN Digital Certificates</vt:lpstr>
      <vt:lpstr>Case Notification Management </vt:lpstr>
      <vt:lpstr>    Monitoring and Managing Previously Submitted Messages </vt:lpstr>
      <vt:lpstr>    Monitoring and Managing Previously Submitted Messages cont.</vt:lpstr>
      <vt:lpstr>Rescinding Cases Through HL7</vt:lpstr>
      <vt:lpstr>Onboarding Additional Conditions </vt:lpstr>
      <vt:lpstr>Process to Add Conditions to Onboarded MMGs</vt:lpstr>
      <vt:lpstr>Changes to the 2019 NNDSS Tables </vt:lpstr>
      <vt:lpstr> Summary of Changes to the 2019 NNDSS Weekly Tables,  as of January 2019 </vt:lpstr>
      <vt:lpstr>  Changes to Quarterly NNDSS Table 3 for Tuberculosis  </vt:lpstr>
      <vt:lpstr>Implementing the ‘Country of Usual Residence’ Data Element in 2019  </vt:lpstr>
      <vt:lpstr>Background</vt:lpstr>
      <vt:lpstr>What States Should Do</vt:lpstr>
      <vt:lpstr>Mockup of Updated 2019 NNDSS Weekly Table</vt:lpstr>
      <vt:lpstr>Questions and Answers</vt:lpstr>
      <vt:lpstr>PowerPoint Presentation</vt:lpstr>
      <vt:lpstr>Appendix A: Troubleshooting NNDSS Transmissions for NBS States </vt:lpstr>
      <vt:lpstr> NBS Troubleshooting</vt:lpstr>
      <vt:lpstr> NBS Troubleshooting, cont’d</vt:lpstr>
    </vt:vector>
  </TitlesOfParts>
  <Company>Centers for Disease Control and Prevention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NNDSS Modernization Initiative (NMI) eSHARE - November 2018</dc:title>
  <dc:subject>NMI eSHARE</dc:subject>
  <dc:creator>CDC</dc:creator>
  <cp:keywords>NMI, eSHARE, NNDSS, NMI, update, arboviral, case, notification, implementation, onboarding, 2018</cp:keywords>
  <cp:lastModifiedBy>Laspina, Michael (CDC/DDPHSS/CSELS/DHIS)</cp:lastModifiedBy>
  <cp:revision>894</cp:revision>
  <cp:lastPrinted>2018-11-15T19:52:47Z</cp:lastPrinted>
  <dcterms:created xsi:type="dcterms:W3CDTF">2016-10-13T18:50:31Z</dcterms:created>
  <dcterms:modified xsi:type="dcterms:W3CDTF">2021-04-27T20:41:30Z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2021-04-26T15:14:58Z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2107cfd0-8bda-4bde-8ef4-5326a9b99447</vt:lpwstr>
  </property>
  <property fmtid="{D5CDD505-2E9C-101B-9397-08002B2CF9AE}" pid="8" name="MSIP_Label_7b94a7b8-f06c-4dfe-bdcc-9b548fd58c31_ContentBits">
    <vt:lpwstr>0</vt:lpwstr>
  </property>
</Properties>
</file>